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3" r:id="rId2"/>
    <p:sldId id="258" r:id="rId3"/>
    <p:sldId id="294" r:id="rId4"/>
    <p:sldId id="295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38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73" autoAdjust="0"/>
    <p:restoredTop sz="69532" autoAdjust="0"/>
  </p:normalViewPr>
  <p:slideViewPr>
    <p:cSldViewPr snapToGrid="0">
      <p:cViewPr varScale="1">
        <p:scale>
          <a:sx n="111" d="100"/>
          <a:sy n="111" d="100"/>
        </p:scale>
        <p:origin x="342" y="96"/>
      </p:cViewPr>
      <p:guideLst>
        <p:guide orient="horz" pos="2160"/>
        <p:guide pos="3840"/>
        <p:guide orient="horz" pos="3888"/>
        <p:guide orient="horz" pos="1008"/>
        <p:guide pos="38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454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BCA4999-9D00-47A8-9172-7A0E836D01C0}" type="datetimeFigureOut">
              <a:rPr lang="en-US"/>
              <a:pPr>
                <a:defRPr/>
              </a:pPr>
              <a:t>1/6/2024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Health IT Workforce Curriculum Version 4.0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cs typeface="Arial" panose="020B0604020202020204" pitchFamily="34" charset="0"/>
              </a:defRPr>
            </a:lvl1pPr>
          </a:lstStyle>
          <a:p>
            <a:fld id="{E856E8BC-1459-4626-A984-3A50D548E3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78698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BFBF557-BCE6-4061-898E-5E42FC7DBA3C}" type="datetimeFigureOut">
              <a:rPr lang="en-US"/>
              <a:pPr>
                <a:defRPr/>
              </a:pPr>
              <a:t>1/6/2024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Health IT Workforce Curriculum Version 4.0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cs typeface="Arial" panose="020B0604020202020204" pitchFamily="34" charset="0"/>
              </a:defRPr>
            </a:lvl1pPr>
          </a:lstStyle>
          <a:p>
            <a:fld id="{BC67021A-487C-4D8E-B66A-9A323BD1E9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105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1725EDD9-9F90-E346-9768-6257B7A93E3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182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57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1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rPr lang="uk-UA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441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rPr lang="uk-UA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5959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rPr lang="uk-UA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2511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rPr lang="uk-UA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737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61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rPr lang="uk-UA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2768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CC165-C1B4-724A-A079-44A91DF1D0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06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CC165-C1B4-724A-A079-44A91DF1D0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3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CC165-C1B4-724A-A079-44A91DF1D0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22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CC165-C1B4-724A-A079-44A91DF1D0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01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Health IT Workforce Curriculum Version 4.0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67021A-487C-4D8E-B66A-9A323BD1E9A7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149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CC165-C1B4-724A-A079-44A91DF1D0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4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CC165-C1B4-724A-A079-44A91DF1D0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4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65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rPr lang="uk-UA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4458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rPr lang="uk-UA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597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rPr lang="uk-UA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3166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rPr lang="uk-UA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702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accessibility.psu.edu/microsoftoffice/powerpoint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0552"/>
            <a:ext cx="12192000" cy="1298448"/>
          </a:xfrm>
          <a:prstGeom prst="rect">
            <a:avLst/>
          </a:prstGeom>
        </p:spPr>
        <p:txBody>
          <a:bodyPr anchor="t"/>
          <a:lstStyle>
            <a:lvl1pPr algn="ctr">
              <a:defRPr sz="3600" b="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component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828800" y="3517900"/>
            <a:ext cx="85344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latin typeface="+mj-lt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unit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4356100"/>
            <a:ext cx="8534400" cy="6096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latin typeface="+mj-lt"/>
                <a:cs typeface="Tahoma" pitchFamily="34" charset="0"/>
              </a:defRPr>
            </a:lvl1pPr>
          </a:lstStyle>
          <a:p>
            <a:pPr lvl="0"/>
            <a:r>
              <a:rPr lang="en-US" dirty="0"/>
              <a:t>Click to edit lecture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914400" y="5232400"/>
            <a:ext cx="10363200" cy="1219200"/>
          </a:xfrm>
          <a:prstGeom prst="rect">
            <a:avLst/>
          </a:prstGeom>
        </p:spPr>
        <p:txBody>
          <a:bodyPr/>
          <a:lstStyle>
            <a:lvl1pPr algn="ctr">
              <a:buNone/>
              <a:defRPr lang="en-US" sz="1200" i="1" dirty="0" smtClean="0">
                <a:ea typeface="Calibri"/>
                <a:cs typeface="Times New Roman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45333" y="6263640"/>
            <a:ext cx="558800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9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Attribution_Fina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744662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09600" y="2260600"/>
            <a:ext cx="10972800" cy="39116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200" i="1">
                <a:latin typeface="+mn-lt"/>
              </a:defRPr>
            </a:lvl1pPr>
            <a:lvl2pPr>
              <a:buSzPct val="85000"/>
              <a:defRPr i="1">
                <a:latin typeface="+mn-lt"/>
              </a:defRPr>
            </a:lvl2pPr>
            <a:lvl3pPr marL="1143000" indent="-228600">
              <a:buSzPct val="80000"/>
              <a:buFont typeface="Courier New" panose="02070309020205020404" pitchFamily="49" charset="0"/>
              <a:buChar char="o"/>
              <a:defRPr i="1">
                <a:latin typeface="+mn-lt"/>
              </a:defRPr>
            </a:lvl3pPr>
            <a:lvl4pPr marL="1600200" indent="-228600">
              <a:buSzPct val="120000"/>
              <a:buFont typeface="Wingdings" panose="05000000000000000000" pitchFamily="2" charset="2"/>
              <a:buChar char="§"/>
              <a:defRPr i="1">
                <a:latin typeface="+mn-lt"/>
              </a:defRPr>
            </a:lvl4pPr>
            <a:lvl5pPr marL="2057400" indent="-228600">
              <a:buSzPct val="70000"/>
              <a:buFont typeface="Wingdings" panose="05000000000000000000" pitchFamily="2" charset="2"/>
              <a:buChar char="q"/>
              <a:defRPr i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47638"/>
            <a:ext cx="10972800" cy="1143000"/>
          </a:xfrm>
        </p:spPr>
        <p:txBody>
          <a:bodyPr/>
          <a:lstStyle>
            <a:lvl1pPr>
              <a:defRPr sz="2800" b="1" baseline="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DO NOT USE THIS LAYOUT</a:t>
            </a:r>
            <a:br>
              <a:rPr lang="en-US" dirty="0"/>
            </a:br>
            <a:r>
              <a:rPr lang="en-US" dirty="0"/>
              <a:t>except to follow its instructions in the Master 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35466" y="1417639"/>
            <a:ext cx="1190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en-US" sz="2400" b="1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Custom Layout</a:t>
            </a:r>
          </a:p>
          <a:p>
            <a:r>
              <a:rPr lang="en-US" baseline="0" dirty="0"/>
              <a:t>Follow the instructions on this slide layout if none of the existing layouts (in the current template) work well for the current slide you would like to create or edit.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5467" y="2567642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To create a custom new layout, </a:t>
            </a:r>
            <a:r>
              <a:rPr lang="en-US" b="1" dirty="0"/>
              <a:t>in the Slide Master view </a:t>
            </a:r>
            <a:r>
              <a:rPr lang="en-US" dirty="0"/>
              <a:t>do the following: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b="1" dirty="0"/>
              <a:t>DUPLICATE</a:t>
            </a:r>
            <a:r>
              <a:rPr lang="en-US" dirty="0"/>
              <a:t> an existing layout to create a new layout.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b="1" dirty="0"/>
              <a:t>RENAME</a:t>
            </a:r>
            <a:r>
              <a:rPr lang="en-US" dirty="0"/>
              <a:t> the new layout.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b="1" dirty="0"/>
              <a:t>Insert or Remove as appropriate PLACEHOLDERS </a:t>
            </a:r>
            <a:r>
              <a:rPr lang="en-US" dirty="0"/>
              <a:t>on your new layout, resizing &amp; formatting as appropriate. </a:t>
            </a:r>
            <a:r>
              <a:rPr lang="en-US" sz="1600" dirty="0"/>
              <a:t>(Do</a:t>
            </a:r>
            <a:r>
              <a:rPr lang="en-US" sz="1600" baseline="0" dirty="0"/>
              <a:t> not edit your content in the slide master. All content should be edited in the normal presentation design view.) </a:t>
            </a:r>
            <a:r>
              <a:rPr lang="en-US" b="1" baseline="0" dirty="0"/>
              <a:t>NEVER REMOVE THE LAYOUT’S TITLE CONTAINER</a:t>
            </a:r>
            <a:r>
              <a:rPr lang="en-US" baseline="0" dirty="0"/>
              <a:t>. </a:t>
            </a:r>
            <a:r>
              <a:rPr lang="en-US" sz="1600" baseline="0" dirty="0"/>
              <a:t>(It can be resized or formatted, but never removed.)</a:t>
            </a:r>
            <a:endParaRPr lang="en-US" baseline="0" dirty="0"/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dirty="0"/>
              <a:t>Check the</a:t>
            </a:r>
            <a:r>
              <a:rPr lang="en-US" baseline="0" dirty="0"/>
              <a:t> </a:t>
            </a:r>
            <a:r>
              <a:rPr lang="en-US" b="1" baseline="0" dirty="0"/>
              <a:t>READING ORDER </a:t>
            </a:r>
            <a:r>
              <a:rPr lang="en-US" baseline="0" dirty="0"/>
              <a:t>of your new layout. (</a:t>
            </a:r>
            <a:r>
              <a:rPr lang="en-US" sz="135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"/>
              </a:rPr>
              <a:t>http://accessibility.psu.edu/microsoftoffice/powerpoint/</a:t>
            </a:r>
            <a:r>
              <a:rPr lang="en-US" sz="13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baseline="0" dirty="0"/>
              <a:t>Reorder as appropriate so the slide layout’s </a:t>
            </a:r>
            <a:r>
              <a:rPr lang="en-US" b="1" baseline="0" dirty="0"/>
              <a:t>TITLE is read first</a:t>
            </a:r>
            <a:r>
              <a:rPr lang="en-US" baseline="0" dirty="0"/>
              <a:t>.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b="1" baseline="0" dirty="0"/>
              <a:t>SAVE</a:t>
            </a:r>
            <a:r>
              <a:rPr lang="en-US" baseline="0" dirty="0"/>
              <a:t> your presentation.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b="1" baseline="0" dirty="0"/>
              <a:t>Close the Master View </a:t>
            </a:r>
            <a:r>
              <a:rPr lang="en-US" b="0" baseline="0" dirty="0"/>
              <a:t>and return to your normal editing (design) view.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b="1" baseline="0" dirty="0"/>
              <a:t>Insert a new slide using </a:t>
            </a:r>
            <a:r>
              <a:rPr lang="en-US" b="1" baseline="0"/>
              <a:t>your custom-named </a:t>
            </a:r>
            <a:r>
              <a:rPr lang="en-US" b="1" baseline="0" dirty="0"/>
              <a:t>new layout </a:t>
            </a:r>
            <a:r>
              <a:rPr lang="en-US" b="0" baseline="0" dirty="0"/>
              <a:t>or apply the new layout to an existing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5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91939FC-C350-284B-8A6D-890CF4D130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50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91939FC-C350-284B-8A6D-890CF4D13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7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SzPct val="85000"/>
              <a:defRPr>
                <a:latin typeface="+mn-lt"/>
              </a:defRPr>
            </a:lvl2pPr>
            <a:lvl3pPr marL="1143000" indent="-228600">
              <a:buSzPct val="80000"/>
              <a:buFont typeface="Courier New" panose="02070309020205020404" pitchFamily="49" charset="0"/>
              <a:buChar char="o"/>
              <a:defRPr>
                <a:latin typeface="+mn-lt"/>
              </a:defRPr>
            </a:lvl3pPr>
            <a:lvl4pPr marL="1600200" indent="-228600">
              <a:buSzPct val="120000"/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2057400" indent="-228600">
              <a:buSzPct val="70000"/>
              <a:buFont typeface="Wingdings" panose="05000000000000000000" pitchFamily="2" charset="2"/>
              <a:buChar char="q"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8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Side by Side All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5388864" cy="4572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SzPct val="85000"/>
              <a:defRPr>
                <a:latin typeface="+mn-lt"/>
              </a:defRPr>
            </a:lvl2pPr>
            <a:lvl3pPr marL="1143000" indent="-228600">
              <a:buSzPct val="80000"/>
              <a:buFont typeface="Courier New" panose="02070309020205020404" pitchFamily="49" charset="0"/>
              <a:buChar char="o"/>
              <a:defRPr>
                <a:latin typeface="+mn-lt"/>
              </a:defRPr>
            </a:lvl3pPr>
            <a:lvl4pPr marL="1600200" indent="-228600">
              <a:buSzPct val="120000"/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2057400" indent="-228600">
              <a:buSzPct val="70000"/>
              <a:buFont typeface="Wingdings" panose="05000000000000000000" pitchFamily="2" charset="2"/>
              <a:buChar char="q"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8" y="6278880"/>
            <a:ext cx="4584964" cy="533400"/>
          </a:xfrm>
        </p:spPr>
        <p:txBody>
          <a:bodyPr anchor="t"/>
          <a:lstStyle>
            <a:lvl1pPr marL="0" indent="0" algn="l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8"/>
          </p:nvPr>
        </p:nvSpPr>
        <p:spPr>
          <a:xfrm>
            <a:off x="6197600" y="1600200"/>
            <a:ext cx="5388864" cy="4572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buSzPct val="85000"/>
              <a:defRPr/>
            </a:lvl2pPr>
            <a:lvl3pPr marL="1143000" indent="-228600">
              <a:buSzPct val="80000"/>
              <a:buFont typeface="Courier New" panose="02070309020205020404" pitchFamily="49" charset="0"/>
              <a:buChar char="o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SzPct val="12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7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"/>
          <p:cNvSpPr>
            <a:spLocks noGrp="1"/>
          </p:cNvSpPr>
          <p:nvPr>
            <p:ph type="body" sz="quarter" idx="33" hasCustomPrompt="1"/>
          </p:nvPr>
        </p:nvSpPr>
        <p:spPr>
          <a:xfrm>
            <a:off x="6197601" y="6278880"/>
            <a:ext cx="4600177" cy="533400"/>
          </a:xfrm>
        </p:spPr>
        <p:txBody>
          <a:bodyPr anchor="t"/>
          <a:lstStyle>
            <a:lvl1pPr marL="0" indent="0" algn="l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8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Side by side_four with citati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5405120" cy="17526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42" hasCustomPrompt="1"/>
          </p:nvPr>
        </p:nvSpPr>
        <p:spPr>
          <a:xfrm>
            <a:off x="609600" y="3368040"/>
            <a:ext cx="5405120" cy="421640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 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quarter" idx="37"/>
          </p:nvPr>
        </p:nvSpPr>
        <p:spPr>
          <a:xfrm>
            <a:off x="609600" y="3967480"/>
            <a:ext cx="5405120" cy="17526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" y="5740400"/>
            <a:ext cx="5405120" cy="421640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 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sz="quarter" idx="35"/>
          </p:nvPr>
        </p:nvSpPr>
        <p:spPr>
          <a:xfrm>
            <a:off x="6190827" y="1600200"/>
            <a:ext cx="5405120" cy="17526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41" hasCustomPrompt="1"/>
          </p:nvPr>
        </p:nvSpPr>
        <p:spPr>
          <a:xfrm>
            <a:off x="6190827" y="3368040"/>
            <a:ext cx="5405120" cy="421640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 </a:t>
            </a:r>
          </a:p>
        </p:txBody>
      </p:sp>
      <p:sp>
        <p:nvSpPr>
          <p:cNvPr id="21" name="Content Placeholder 1"/>
          <p:cNvSpPr>
            <a:spLocks noGrp="1"/>
          </p:cNvSpPr>
          <p:nvPr>
            <p:ph sz="quarter" idx="36"/>
          </p:nvPr>
        </p:nvSpPr>
        <p:spPr>
          <a:xfrm>
            <a:off x="6217920" y="3967480"/>
            <a:ext cx="5405120" cy="17526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40" hasCustomPrompt="1"/>
          </p:nvPr>
        </p:nvSpPr>
        <p:spPr>
          <a:xfrm>
            <a:off x="6217920" y="5740400"/>
            <a:ext cx="5405120" cy="421640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 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6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8" y="6278880"/>
            <a:ext cx="10179108" cy="533400"/>
          </a:xfrm>
        </p:spPr>
        <p:txBody>
          <a:bodyPr anchor="t"/>
          <a:lstStyle>
            <a:lvl1pPr marL="0" indent="0" algn="l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table attribution.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5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8" y="6278880"/>
            <a:ext cx="10179108" cy="533400"/>
          </a:xfrm>
        </p:spPr>
        <p:txBody>
          <a:bodyPr anchor="t"/>
          <a:lstStyle>
            <a:lvl1pPr marL="0" indent="0" algn="l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chart attribution.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8" y="6278880"/>
            <a:ext cx="10179108" cy="533400"/>
          </a:xfrm>
        </p:spPr>
        <p:txBody>
          <a:bodyPr anchor="t"/>
          <a:lstStyle>
            <a:lvl1pPr marL="0" indent="0" algn="l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image attribution.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8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+mn-lt"/>
              </a:defRPr>
            </a:lvl1pPr>
            <a:lvl2pPr>
              <a:defRPr sz="28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609600" y="1600200"/>
            <a:ext cx="10972800" cy="1371600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latin typeface="+mn-lt"/>
                <a:cs typeface="Arial" pitchFamily="34" charset="0"/>
              </a:defRPr>
            </a:lvl1pPr>
            <a:lvl2pPr marL="274320" indent="-283464">
              <a:buFont typeface="Arial" pitchFamily="34" charset="0"/>
              <a:buNone/>
              <a:defRPr sz="1400" baseline="0">
                <a:latin typeface="+mn-lt"/>
                <a:cs typeface="Arial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0" y="3200400"/>
            <a:ext cx="10972800" cy="1371600"/>
          </a:xfrm>
          <a:prstGeom prst="rect">
            <a:avLst/>
          </a:prstGeom>
        </p:spPr>
        <p:txBody>
          <a:bodyPr/>
          <a:lstStyle>
            <a:lvl1pPr>
              <a:buNone/>
              <a:defRPr sz="1600" b="1" baseline="0">
                <a:latin typeface="+mn-lt"/>
                <a:cs typeface="Arial" pitchFamily="34" charset="0"/>
              </a:defRPr>
            </a:lvl1pPr>
            <a:lvl2pPr marL="27432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 lang="en-US" sz="1400" smtClean="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9600" y="4800600"/>
            <a:ext cx="10972800" cy="1371600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latin typeface="+mn-lt"/>
                <a:cs typeface="Arial" pitchFamily="34" charset="0"/>
              </a:defRPr>
            </a:lvl1pPr>
            <a:lvl2pPr marL="274320">
              <a:buFont typeface="Arial" pitchFamily="34" charset="0"/>
              <a:buNone/>
              <a:defRPr lang="en-US" sz="1400" smtClean="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1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itle Placeholder 6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054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59" r:id="rId2"/>
    <p:sldLayoutId id="2147484260" r:id="rId3"/>
    <p:sldLayoutId id="2147484262" r:id="rId4"/>
    <p:sldLayoutId id="2147484263" r:id="rId5"/>
    <p:sldLayoutId id="2147484264" r:id="rId6"/>
    <p:sldLayoutId id="2147484265" r:id="rId7"/>
    <p:sldLayoutId id="2147484266" r:id="rId8"/>
    <p:sldLayoutId id="2147484267" r:id="rId9"/>
    <p:sldLayoutId id="2147484271" r:id="rId10"/>
    <p:sldLayoutId id="2147484272" r:id="rId11"/>
    <p:sldLayoutId id="2147484274" r:id="rId12"/>
    <p:sldLayoutId id="2147484275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85000"/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2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Load-the-Analysis-ToolPak-305c260e-224f-4739-9777-2d86f1a5bd89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healthdata.gov/dataset/healthcare-associated-infections-stat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xfrm>
            <a:off x="1096993" y="2130552"/>
            <a:ext cx="9998015" cy="776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4000" b="1" dirty="0">
                <a:latin typeface="+mj-lt"/>
                <a:ea typeface="Verdana" charset="0"/>
                <a:cs typeface="Verdana" charset="0"/>
              </a:rPr>
              <a:t>Foundations of Health Data Science (FHDS)</a:t>
            </a:r>
            <a:endParaRPr lang="en-US" altLang="en-US" dirty="0">
              <a:latin typeface="Tahoma" charset="0"/>
              <a:ea typeface="Verdana" charset="0"/>
              <a:cs typeface="Tahoma" charset="0"/>
            </a:endParaRPr>
          </a:p>
        </p:txBody>
      </p:sp>
      <p:sp>
        <p:nvSpPr>
          <p:cNvPr id="12291" name="Text Placeholder 2"/>
          <p:cNvSpPr>
            <a:spLocks noGrp="1"/>
          </p:cNvSpPr>
          <p:nvPr>
            <p:ph type="body" sz="half" idx="2"/>
          </p:nvPr>
        </p:nvSpPr>
        <p:spPr bwMode="auto">
          <a:xfrm>
            <a:off x="1523999" y="3014980"/>
            <a:ext cx="10112829" cy="762000"/>
          </a:xfr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/>
              <a:t>Lecture 5: </a:t>
            </a:r>
            <a:r>
              <a:rPr lang="en-US" sz="3200" dirty="0"/>
              <a:t>Working with Data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847088" y="3743452"/>
            <a:ext cx="8534400" cy="609600"/>
          </a:xfrm>
        </p:spPr>
        <p:txBody>
          <a:bodyPr/>
          <a:lstStyle/>
          <a:p>
            <a:r>
              <a:rPr lang="en-US" dirty="0"/>
              <a:t>Md. Jubayer Hossain</a:t>
            </a:r>
          </a:p>
          <a:p>
            <a:r>
              <a:rPr lang="en-US" dirty="0"/>
              <a:t>Instructor </a:t>
            </a:r>
          </a:p>
          <a:p>
            <a:r>
              <a:rPr lang="en-US" dirty="0"/>
              <a:t>@cblast.du.ac.bd</a:t>
            </a:r>
          </a:p>
        </p:txBody>
      </p:sp>
    </p:spTree>
    <p:extLst>
      <p:ext uri="{BB962C8B-B14F-4D97-AF65-F5344CB8AC3E}">
        <p14:creationId xmlns:p14="http://schemas.microsoft.com/office/powerpoint/2010/main" val="82292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Filtering Records,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Dialog box displays all the values present in the column</a:t>
            </a:r>
          </a:p>
          <a:p>
            <a:r>
              <a:rPr lang="en-US" dirty="0"/>
              <a:t>Can check only values you are interested in – Excel will display only those records</a:t>
            </a:r>
          </a:p>
        </p:txBody>
      </p:sp>
      <p:pic>
        <p:nvPicPr>
          <p:cNvPr id="8" name="Content Placeholder 7" title="Figure illustrating Excel's Filter Function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011005"/>
            <a:ext cx="4041775" cy="3750390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2.4 Figure: (Smith, K. 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8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/>
              <a:t>Column graph shows individual weights</a:t>
            </a:r>
          </a:p>
          <a:p>
            <a:r>
              <a:rPr lang="en-US"/>
              <a:t>But doesn’t show us how many patients are in a particular weight category</a:t>
            </a:r>
          </a:p>
        </p:txBody>
      </p:sp>
      <p:pic>
        <p:nvPicPr>
          <p:cNvPr id="8" name="Content Placeholder 7" title="Figure showing column graph in Microsoft excel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673668"/>
            <a:ext cx="4041775" cy="242506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2.5 Figure: (Smith, K. 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9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+mj-lt"/>
              </a:rPr>
              <a:t>Frequencies and Histograms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dirty="0"/>
              <a:t>Frequency</a:t>
            </a:r>
            <a:r>
              <a:rPr lang="en-US" dirty="0"/>
              <a:t>: “How many of X and Y are there?” </a:t>
            </a:r>
          </a:p>
          <a:p>
            <a:r>
              <a:rPr lang="en-US" dirty="0"/>
              <a:t>A frequency calculation gives how many times a particular value occurs </a:t>
            </a:r>
          </a:p>
          <a:p>
            <a:r>
              <a:rPr lang="en-US" dirty="0"/>
              <a:t>Can be shown as:</a:t>
            </a:r>
          </a:p>
          <a:p>
            <a:r>
              <a:rPr lang="en-US" dirty="0"/>
              <a:t>Frequency table</a:t>
            </a:r>
          </a:p>
          <a:p>
            <a:r>
              <a:rPr lang="en-US" b="1" dirty="0"/>
              <a:t>Histogram</a:t>
            </a:r>
            <a:r>
              <a:rPr lang="en-US" dirty="0"/>
              <a:t>:  a graph of the number of times values occur in a set of data</a:t>
            </a:r>
            <a:endParaRPr lang="en-US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8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Frequency Table and Histogram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2.6 Figure: (Smith, K. 2016)</a:t>
            </a:r>
          </a:p>
        </p:txBody>
      </p:sp>
      <p:pic>
        <p:nvPicPr>
          <p:cNvPr id="18" name="Picture Placeholder 15" title="Figure showing Frequency Table and a Histogram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" r="193" b="-10887"/>
          <a:stretch/>
        </p:blipFill>
        <p:spPr/>
      </p:pic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How many patients are in each of the following weight categories (in pounds)?</a:t>
            </a:r>
          </a:p>
          <a:p>
            <a:pPr marL="0" indent="0">
              <a:buNone/>
              <a:defRPr/>
            </a:pPr>
            <a:r>
              <a:rPr lang="en-US" dirty="0"/>
              <a:t>&lt; 100 				300-349	</a:t>
            </a:r>
          </a:p>
          <a:p>
            <a:pPr marL="0" indent="0">
              <a:buNone/>
              <a:defRPr/>
            </a:pPr>
            <a:r>
              <a:rPr lang="en-US" dirty="0"/>
              <a:t>100-149				350-399		</a:t>
            </a:r>
          </a:p>
          <a:p>
            <a:pPr marL="0" indent="0">
              <a:buNone/>
              <a:defRPr/>
            </a:pPr>
            <a:r>
              <a:rPr lang="en-US" dirty="0"/>
              <a:t>150-199				400-499</a:t>
            </a:r>
          </a:p>
          <a:p>
            <a:pPr marL="0" indent="0">
              <a:buNone/>
              <a:defRPr/>
            </a:pPr>
            <a:r>
              <a:rPr lang="en-US" dirty="0"/>
              <a:t>200-249				500-1000</a:t>
            </a:r>
          </a:p>
          <a:p>
            <a:pPr marL="0" indent="0">
              <a:buNone/>
              <a:defRPr/>
            </a:pPr>
            <a:r>
              <a:rPr lang="en-US" dirty="0"/>
              <a:t>250-299				1000+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6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the category bins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column to your Excel spreadsheet with the bins that you want to use to categorize the patient weights</a:t>
            </a:r>
          </a:p>
        </p:txBody>
      </p:sp>
      <p:pic>
        <p:nvPicPr>
          <p:cNvPr id="8" name="Content Placeholder 7" title="Figure illustrating category bins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284" y="1616439"/>
            <a:ext cx="1761606" cy="4539523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2.7 Figure: (Smith, K. 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Frequency Table and Histogram</a:t>
            </a:r>
          </a:p>
        </p:txBody>
      </p:sp>
      <p:pic>
        <p:nvPicPr>
          <p:cNvPr id="7" name="Picture Placeholder 6" title="Figure highligthing various steps as you create a histogram thorugh Excel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231" b="-41231"/>
          <a:stretch/>
        </p:blipFill>
        <p:spPr>
          <a:xfrm>
            <a:off x="1981200" y="1600200"/>
            <a:ext cx="8229600" cy="45720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2.8 Figure: (Smith, K. 2016)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75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Frequency Table and Histogram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/>
              <a:t>In the </a:t>
            </a:r>
            <a:r>
              <a:rPr lang="en-US" i="1"/>
              <a:t>Input Range </a:t>
            </a:r>
            <a:r>
              <a:rPr lang="en-US"/>
              <a:t>field, enter the range of cells that contain the weights </a:t>
            </a:r>
          </a:p>
          <a:p>
            <a:r>
              <a:rPr lang="en-US"/>
              <a:t>In the </a:t>
            </a:r>
            <a:r>
              <a:rPr lang="en-US" i="1"/>
              <a:t>Bin Range </a:t>
            </a:r>
            <a:r>
              <a:rPr lang="en-US"/>
              <a:t>field, enter the range of cells that contain the category bins that you created </a:t>
            </a:r>
          </a:p>
          <a:p>
            <a:r>
              <a:rPr lang="en-US"/>
              <a:t>Click </a:t>
            </a:r>
            <a:r>
              <a:rPr lang="en-US" i="1"/>
              <a:t>Chart Output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1.9 Figure: (Smith, K. 2016)</a:t>
            </a:r>
          </a:p>
        </p:txBody>
      </p:sp>
      <p:pic>
        <p:nvPicPr>
          <p:cNvPr id="8" name="Content Placeholder 7" title="Figure shwonh Input Range and Bin Range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00" y="1839366"/>
            <a:ext cx="3772177" cy="4093669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36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 Table and Histogram Output</a:t>
            </a:r>
          </a:p>
        </p:txBody>
      </p:sp>
      <p:pic>
        <p:nvPicPr>
          <p:cNvPr id="12" name="Picture Placeholder 11" title="Figure showing Frequency Table and Histogram Output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4" t="-1" r="-262" b="-14442"/>
          <a:stretch/>
        </p:blipFill>
        <p:spPr>
          <a:xfrm>
            <a:off x="1981200" y="1328057"/>
            <a:ext cx="8229600" cy="4572000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>
          <a:xfrm>
            <a:off x="2068285" y="6137366"/>
            <a:ext cx="7634331" cy="533400"/>
          </a:xfrm>
        </p:spPr>
        <p:txBody>
          <a:bodyPr/>
          <a:lstStyle/>
          <a:p>
            <a:r>
              <a:rPr lang="en-US" dirty="0"/>
              <a:t>2.10 Figure: (Smith, K. 2016)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50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Sorted Histogram</a:t>
            </a:r>
          </a:p>
        </p:txBody>
      </p:sp>
      <p:pic>
        <p:nvPicPr>
          <p:cNvPr id="6" name="Picture Placeholder 5" title="Figure showing sorted Histogram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"/>
          <a:stretch/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2.11 Figure: (Smith, K. 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8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609600" y="1600200"/>
            <a:ext cx="10972800" cy="4572000"/>
          </a:xfrm>
        </p:spPr>
        <p:txBody>
          <a:bodyPr wrap="square" anchor="t">
            <a:normAutofit/>
          </a:bodyPr>
          <a:lstStyle/>
          <a:p>
            <a:pPr lvl="0"/>
            <a:r>
              <a:rPr lang="en-US" dirty="0"/>
              <a:t>Describe reasons why data needs to be cleaned or modified before analysis </a:t>
            </a:r>
          </a:p>
          <a:p>
            <a:pPr lvl="0"/>
            <a:r>
              <a:rPr lang="en-US" dirty="0"/>
              <a:t>Demonstrate ability to identify and correct basic errors in data</a:t>
            </a:r>
          </a:p>
          <a:p>
            <a:pPr lvl="0"/>
            <a:r>
              <a:rPr lang="en-US" dirty="0"/>
              <a:t>Demonstrate ability to perform descriptive statistics</a:t>
            </a:r>
          </a:p>
          <a:p>
            <a:pPr lvl="0"/>
            <a:r>
              <a:rPr lang="en-US" dirty="0"/>
              <a:t>Demonstrate ability to use pivot tables </a:t>
            </a:r>
          </a:p>
          <a:p>
            <a:pPr lvl="0"/>
            <a:r>
              <a:rPr lang="en-US" dirty="0"/>
              <a:t>Describe the relationship between a database in a health IT system and data analysis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3BF8891-5E06-46C2-89A4-6DB85D39BA3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69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Pivot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Pivot tables are an Excel tool that let you summarize, analyze, and create different views of your data.  You can arrange how the data is displayed. </a:t>
            </a:r>
          </a:p>
          <a:p>
            <a:r>
              <a:rPr lang="en-US" dirty="0"/>
              <a:t>Pivot tables are very useful for identifying trends or relationships among data in large datasets. </a:t>
            </a:r>
          </a:p>
          <a:p>
            <a:r>
              <a:rPr lang="en-US" dirty="0"/>
              <a:t>Use the laboratory exercise on pivot tables to explore data on hospital-acquired infections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66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Pivot Table</a:t>
            </a:r>
          </a:p>
        </p:txBody>
      </p:sp>
      <p:pic>
        <p:nvPicPr>
          <p:cNvPr id="8" name="Content Placeholder 7" title="Figure showing Pivot Table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45" y="2227945"/>
            <a:ext cx="3718882" cy="3316511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282726" y="5821362"/>
            <a:ext cx="3438723" cy="533400"/>
          </a:xfrm>
        </p:spPr>
        <p:txBody>
          <a:bodyPr/>
          <a:lstStyle/>
          <a:p>
            <a:r>
              <a:rPr lang="en-US" dirty="0"/>
              <a:t>2.12 Figure: (</a:t>
            </a:r>
            <a:r>
              <a:rPr lang="en-US" dirty="0" err="1"/>
              <a:t>HealthData.gov</a:t>
            </a:r>
            <a:r>
              <a:rPr lang="en-US" dirty="0"/>
              <a:t>, </a:t>
            </a:r>
            <a:r>
              <a:rPr lang="en-US" dirty="0" err="1"/>
              <a:t>n.d.</a:t>
            </a:r>
            <a:r>
              <a:rPr lang="en-US" dirty="0"/>
              <a:t>)</a:t>
            </a:r>
          </a:p>
        </p:txBody>
      </p:sp>
      <p:pic>
        <p:nvPicPr>
          <p:cNvPr id="9" name="Content Placeholder 8" title="Figure showing Pivot Table"/>
          <p:cNvPicPr>
            <a:picLocks noGrp="1" noChangeAspect="1"/>
          </p:cNvPicPr>
          <p:nvPr>
            <p:ph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402" y="2323882"/>
            <a:ext cx="3391373" cy="3124636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>
          <a:xfrm>
            <a:off x="6759695" y="5589379"/>
            <a:ext cx="3450133" cy="533400"/>
          </a:xfrm>
        </p:spPr>
        <p:txBody>
          <a:bodyPr/>
          <a:lstStyle/>
          <a:p>
            <a:r>
              <a:rPr lang="en-US" dirty="0"/>
              <a:t>2.13 Figure: (</a:t>
            </a:r>
            <a:r>
              <a:rPr lang="en-US" dirty="0" err="1"/>
              <a:t>HealthData.gov</a:t>
            </a:r>
            <a:r>
              <a:rPr lang="en-US" dirty="0"/>
              <a:t>, </a:t>
            </a:r>
            <a:r>
              <a:rPr lang="en-US" dirty="0" err="1"/>
              <a:t>n.d.</a:t>
            </a:r>
            <a:r>
              <a:rPr lang="en-US" dirty="0"/>
              <a:t>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Chi-Square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/>
              <a:t>Are two </a:t>
            </a:r>
            <a:r>
              <a:rPr lang="en-US" i="1"/>
              <a:t>categorical</a:t>
            </a:r>
            <a:r>
              <a:rPr lang="en-US"/>
              <a:t> variables related?</a:t>
            </a:r>
          </a:p>
          <a:p>
            <a:r>
              <a:rPr lang="en-US"/>
              <a:t>Categorical variable examples: </a:t>
            </a:r>
          </a:p>
          <a:p>
            <a:pPr lvl="1"/>
            <a:r>
              <a:rPr lang="en-US"/>
              <a:t>Gender</a:t>
            </a:r>
          </a:p>
          <a:p>
            <a:pPr lvl="1"/>
            <a:r>
              <a:rPr lang="en-US"/>
              <a:t>Ethnicity</a:t>
            </a:r>
          </a:p>
          <a:p>
            <a:pPr lvl="1"/>
            <a:r>
              <a:rPr lang="en-US"/>
              <a:t>Age group (e.g. 40-49, 50-59)</a:t>
            </a:r>
          </a:p>
          <a:p>
            <a:pPr lvl="1"/>
            <a:r>
              <a:rPr lang="en-US"/>
              <a:t>Disease stage (I, II, III, IV)</a:t>
            </a:r>
          </a:p>
          <a:p>
            <a:pPr lvl="1"/>
            <a:r>
              <a:rPr lang="en-US"/>
              <a:t>Presence or absence of a disease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92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3: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Before you start doing any analysis, you must examine your data, identify any problems, and determine how to address them</a:t>
            </a:r>
          </a:p>
          <a:p>
            <a:pPr lvl="0"/>
            <a:r>
              <a:rPr lang="en-US" dirty="0"/>
              <a:t>We discussed descriptive statistics, pivot tables, histograms, frequency tables, and chi-square test</a:t>
            </a:r>
          </a:p>
          <a:p>
            <a:pPr lvl="0"/>
            <a:r>
              <a:rPr lang="en-US" dirty="0"/>
              <a:t>Pivot Tables describe the relationship between a database in an HIT system and data analysis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24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5: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References</a:t>
            </a:r>
          </a:p>
          <a:p>
            <a:r>
              <a:rPr lang="en-US" b="0"/>
              <a:t>Load the Analysis ToolPak. (n.d.). Retrieved May 03, 2016, from </a:t>
            </a:r>
            <a:r>
              <a:rPr lang="en-US" b="0">
                <a:hlinkClick r:id="rId3" tooltip="Link to Load the Analysis ToolPak webpage"/>
              </a:rPr>
              <a:t>https://support.office.com/en-us/article/Load-the-Analysis-ToolPak-305c260e-224f-4739-9777-2d86f1a5bd89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Charts, Tables, and Figures</a:t>
            </a:r>
          </a:p>
          <a:p>
            <a:r>
              <a:rPr lang="en-US" b="0" dirty="0"/>
              <a:t>2.1 – 2.11 Figure: Smith, K. (2016). Used with permission from author.</a:t>
            </a:r>
          </a:p>
          <a:p>
            <a:r>
              <a:rPr lang="en-US" b="0" dirty="0"/>
              <a:t>2.12 – 2.13 Figure: Healthcare Associated Infections - State | HealthData.gov. (n.d.). Retrieved May 03, 2016, from </a:t>
            </a:r>
            <a:r>
              <a:rPr lang="en-US" b="0" dirty="0">
                <a:hlinkClick r:id="rId4" tooltip="Link to Healthcare Associated Infections - Datasets and resources webpage"/>
              </a:rPr>
              <a:t>http://www.healthdata.gov/dataset/healthcare-associated-infections-state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5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0B35-5591-4D93-C199-4CEFFD68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Reasons for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9F6DD-41DA-CC8F-DCBE-CA28B5A10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Ensure accuracy: Identify and correct errors to improve the reliability of results</a:t>
            </a:r>
          </a:p>
          <a:p>
            <a:r>
              <a:rPr lang="en-US" dirty="0"/>
              <a:t>Enhance consistency: Standardize formats for consistent data representation</a:t>
            </a:r>
          </a:p>
          <a:p>
            <a:r>
              <a:rPr lang="en-US" dirty="0"/>
              <a:t>Minimize bias: Eliminate discrepancies to avoid skewed analysis outcomes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19950-D45B-93F2-3DE6-A8E7A93C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3BF8891-5E06-46C2-89A4-6DB85D39BA3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51CF-DA15-84B1-F73F-8C03F001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Identifying and Correcting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53C1-33C1-0803-208D-8CC80713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Identifying Errors:</a:t>
            </a:r>
          </a:p>
          <a:p>
            <a:pPr lvl="1"/>
            <a:r>
              <a:rPr lang="en-US" sz="3200"/>
              <a:t>Reviewing outliers and anomalies</a:t>
            </a:r>
          </a:p>
          <a:p>
            <a:pPr lvl="1"/>
            <a:r>
              <a:rPr lang="en-US" sz="3200"/>
              <a:t>Utilizing data profiling tools</a:t>
            </a:r>
          </a:p>
          <a:p>
            <a:r>
              <a:rPr lang="en-US" dirty="0"/>
              <a:t>Correcting Errors:</a:t>
            </a:r>
          </a:p>
          <a:p>
            <a:pPr lvl="1"/>
            <a:r>
              <a:rPr lang="en-US" sz="3200"/>
              <a:t>Imputation techniques for missing data</a:t>
            </a:r>
          </a:p>
          <a:p>
            <a:pPr lvl="1"/>
            <a:r>
              <a:rPr lang="en-US" sz="3200"/>
              <a:t>Validating and cleansing data through various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93A83-0104-B3CB-7021-65B10560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3BF8891-5E06-46C2-89A4-6DB85D39BA3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2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/>
              <a:t>Technologies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10972800" cy="45720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Common technologies and tools used for data analytics include: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Spreadsheet programs such as Microsoft Excel®</a:t>
            </a:r>
            <a:endParaRPr lang="en-US" altLang="en-US" sz="3200"/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Statistical programs such as Python, R, SAS, SPSS, and Stata</a:t>
            </a:r>
            <a:endParaRPr lang="en-US" altLang="en-US" sz="3200"/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Database management systems such as MySQL and Microsoft SQL Server</a:t>
            </a:r>
            <a:r>
              <a:rPr lang="en-US" altLang="en-US" sz="3200" baseline="30000" dirty="0"/>
              <a:t>®</a:t>
            </a:r>
            <a:r>
              <a:rPr lang="en-US" altLang="en-US" sz="3200" dirty="0"/>
              <a:t> - can perform some basic analysis</a:t>
            </a:r>
            <a:endParaRPr lang="en-US" altLang="en-US" sz="3200"/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Business intelligence applications such as Tableau</a:t>
            </a:r>
            <a:r>
              <a:rPr lang="en-US" altLang="en-US" sz="3200" baseline="30000" dirty="0"/>
              <a:t>®</a:t>
            </a:r>
            <a:r>
              <a:rPr lang="en-US" altLang="en-US" sz="3200" dirty="0"/>
              <a:t>, QlikView</a:t>
            </a:r>
            <a:r>
              <a:rPr lang="en-US" altLang="en-US" sz="3200" baseline="30000" dirty="0"/>
              <a:t>®</a:t>
            </a:r>
            <a:r>
              <a:rPr lang="en-US" altLang="en-US" sz="3200" dirty="0"/>
              <a:t>, IBM Cognos</a:t>
            </a:r>
            <a:endParaRPr lang="en-US" alt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3BF8891-5E06-46C2-89A4-6DB85D39BA3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8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Identify errors</a:t>
            </a:r>
          </a:p>
          <a:p>
            <a:pPr lvl="1"/>
            <a:r>
              <a:rPr lang="en-US" dirty="0"/>
              <a:t>Descriptive statistics</a:t>
            </a:r>
          </a:p>
          <a:p>
            <a:pPr lvl="1"/>
            <a:r>
              <a:rPr lang="en-US" dirty="0"/>
              <a:t>Categorical data</a:t>
            </a:r>
          </a:p>
          <a:p>
            <a:pPr lvl="1"/>
            <a:r>
              <a:rPr lang="en-US" dirty="0"/>
              <a:t>Use of pivot tables</a:t>
            </a:r>
          </a:p>
          <a:p>
            <a:r>
              <a:rPr lang="en-US" dirty="0"/>
              <a:t>Determine correct values or infer/impute</a:t>
            </a:r>
          </a:p>
          <a:p>
            <a:r>
              <a:rPr lang="en-US" dirty="0"/>
              <a:t>If uncorrectable delete the record</a:t>
            </a:r>
          </a:p>
          <a:p>
            <a:r>
              <a:rPr lang="en-US" dirty="0"/>
              <a:t>Work with a </a:t>
            </a:r>
            <a:r>
              <a:rPr lang="en-US" i="1" dirty="0"/>
              <a:t>copy</a:t>
            </a:r>
            <a:r>
              <a:rPr lang="en-US" dirty="0"/>
              <a:t> of your dataset and log all changes!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8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Data Cleaning – Continuous Data 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773229" y="2601227"/>
            <a:ext cx="5230483" cy="2153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Generate descriptive statistics </a:t>
            </a:r>
            <a:r>
              <a:rPr lang="en-US" i="1" dirty="0">
                <a:sym typeface="Wingdings"/>
              </a:rPr>
              <a:t>Data Analysis  Descriptive Statistics</a:t>
            </a:r>
          </a:p>
        </p:txBody>
      </p:sp>
      <p:pic>
        <p:nvPicPr>
          <p:cNvPr id="7" name="Content Placeholder 6" title="Figure showing descriptive statistics as computed using Mecrosoft Excel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49" y="1813381"/>
            <a:ext cx="2670279" cy="4145639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7198628" y="5980496"/>
            <a:ext cx="1974247" cy="372177"/>
          </a:xfrm>
        </p:spPr>
        <p:txBody>
          <a:bodyPr/>
          <a:lstStyle/>
          <a:p>
            <a:r>
              <a:rPr lang="en-US" dirty="0"/>
              <a:t>2.1 Figure: (Smith, K. 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4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Categorical Data</a:t>
            </a:r>
          </a:p>
        </p:txBody>
      </p:sp>
      <p:pic>
        <p:nvPicPr>
          <p:cNvPr id="9" name="Content Placeholder 8" title="Figure showing categorical data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316" y="1600201"/>
            <a:ext cx="1530229" cy="3286029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>
          <a:xfrm>
            <a:off x="6760668" y="5068792"/>
            <a:ext cx="3450133" cy="533400"/>
          </a:xfrm>
        </p:spPr>
        <p:txBody>
          <a:bodyPr/>
          <a:lstStyle/>
          <a:p>
            <a:r>
              <a:rPr lang="en-US" dirty="0"/>
              <a:t>2.2 Figure: (Smith, K. 2016)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COUNTIF function </a:t>
            </a:r>
          </a:p>
          <a:p>
            <a:pPr marL="0" indent="0">
              <a:buNone/>
            </a:pPr>
            <a:r>
              <a:rPr lang="en-US" sz="2000" dirty="0"/>
              <a:t>=COUNTIF(range, criteria)</a:t>
            </a: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=COUNTIF($B$1:$B$10, “M”)   - will give 5</a:t>
            </a:r>
          </a:p>
          <a:p>
            <a:pPr marL="0" indent="0">
              <a:buNone/>
            </a:pPr>
            <a:r>
              <a:rPr lang="en-US" sz="2000" dirty="0"/>
              <a:t>=COUNTIF($B$1:$B$10, “F”)   - will give 3</a:t>
            </a:r>
          </a:p>
          <a:p>
            <a:pPr marL="0" indent="0">
              <a:buNone/>
            </a:pPr>
            <a:r>
              <a:rPr lang="en-US" sz="2000" dirty="0"/>
              <a:t>=COUNTIF($B$1:$B$10, “U”)   - will give 1</a:t>
            </a:r>
          </a:p>
          <a:p>
            <a:r>
              <a:rPr lang="en-US" sz="2400" dirty="0"/>
              <a:t>Can identify some errors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2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Displays only those records that meet certain criteria</a:t>
            </a:r>
          </a:p>
          <a:p>
            <a:r>
              <a:rPr lang="en-US" dirty="0"/>
              <a:t>Click a cell in the column to be filtered</a:t>
            </a:r>
          </a:p>
          <a:p>
            <a:r>
              <a:rPr lang="en-US" dirty="0"/>
              <a:t>On the </a:t>
            </a:r>
            <a:r>
              <a:rPr lang="en-US" b="1" dirty="0"/>
              <a:t>Data</a:t>
            </a:r>
            <a:r>
              <a:rPr lang="en-US" dirty="0"/>
              <a:t> tab, click the </a:t>
            </a:r>
            <a:r>
              <a:rPr lang="en-US" b="1" dirty="0"/>
              <a:t>Filter</a:t>
            </a:r>
            <a:r>
              <a:rPr lang="en-US" dirty="0"/>
              <a:t> icon</a:t>
            </a:r>
          </a:p>
        </p:txBody>
      </p:sp>
      <p:pic>
        <p:nvPicPr>
          <p:cNvPr id="12" name="Content Placeholder 11" title="Figure illustrating Excel's Filter Function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74" y="1709434"/>
            <a:ext cx="3229426" cy="4353533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2.3 Figure: (Smith, K. 2016)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F8891-5E06-46C2-89A4-6DB85D39BA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326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C-Template-FINAL DRAF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5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X_unitY_Lecture_Slides_Template.potx" id="{BFDE5FB8-FBB1-4F5A-B8AC-26771944143A}" vid="{3ABEC94C-E8A2-4610-93A8-5C6AB19693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CompX_unitY_Lecture_Slides_Template (1)</Template>
  <TotalTime>8</TotalTime>
  <Words>1039</Words>
  <Application>Microsoft Office PowerPoint</Application>
  <PresentationFormat>Widescreen</PresentationFormat>
  <Paragraphs>160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Corbel</vt:lpstr>
      <vt:lpstr>Courier New</vt:lpstr>
      <vt:lpstr>Tahoma</vt:lpstr>
      <vt:lpstr>Verdana</vt:lpstr>
      <vt:lpstr>Wingdings</vt:lpstr>
      <vt:lpstr>ONC-Template-FINAL DRAFT</vt:lpstr>
      <vt:lpstr>Foundations of Health Data Science (FHDS)</vt:lpstr>
      <vt:lpstr>Learning Objectives</vt:lpstr>
      <vt:lpstr>Reasons for Data Cleaning</vt:lpstr>
      <vt:lpstr>Identifying and Correcting Errors</vt:lpstr>
      <vt:lpstr>Technologies and Tools</vt:lpstr>
      <vt:lpstr>Cleaning Data</vt:lpstr>
      <vt:lpstr>Data Cleaning – Continuous Data Descriptive Statistics</vt:lpstr>
      <vt:lpstr>Data Cleaning – Categorical Data</vt:lpstr>
      <vt:lpstr>Filtering Records</vt:lpstr>
      <vt:lpstr>Filtering Records, continued</vt:lpstr>
      <vt:lpstr>Column Graph</vt:lpstr>
      <vt:lpstr>Frequencies and Histograms</vt:lpstr>
      <vt:lpstr>Example Frequency Table and Histogram</vt:lpstr>
      <vt:lpstr>Example</vt:lpstr>
      <vt:lpstr>Set up the category bins</vt:lpstr>
      <vt:lpstr>Creating a Frequency Table and Histogram</vt:lpstr>
      <vt:lpstr>Creating a Frequency Table and Histogram </vt:lpstr>
      <vt:lpstr>Frequency Table and Histogram Output</vt:lpstr>
      <vt:lpstr>Sorted Histogram</vt:lpstr>
      <vt:lpstr>Pivot Tables</vt:lpstr>
      <vt:lpstr>Example Pivot Table</vt:lpstr>
      <vt:lpstr>Chi-Square Test</vt:lpstr>
      <vt:lpstr>Lecture 3: Summary</vt:lpstr>
      <vt:lpstr>Lecture 5: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Data Analytics</dc:title>
  <dc:subject/>
  <dc:creator/>
  <cp:keywords/>
  <dc:description/>
  <cp:lastModifiedBy>Jubayer Hossain</cp:lastModifiedBy>
  <cp:revision>4</cp:revision>
  <dcterms:created xsi:type="dcterms:W3CDTF">2024-01-02T18:37:17Z</dcterms:created>
  <dcterms:modified xsi:type="dcterms:W3CDTF">2024-01-05T20:48:20Z</dcterms:modified>
  <cp:category/>
</cp:coreProperties>
</file>