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3.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4.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5.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6.xml" ContentType="application/vnd.openxmlformats-officedocument.presentationml.notesSlide+xml"/>
  <Override PartName="/ppt/tags/tag2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handoutMasterIdLst>
    <p:handoutMasterId r:id="rId19"/>
  </p:handoutMasterIdLst>
  <p:sldIdLst>
    <p:sldId id="257" r:id="rId2"/>
    <p:sldId id="258" r:id="rId3"/>
    <p:sldId id="259" r:id="rId4"/>
    <p:sldId id="260" r:id="rId5"/>
    <p:sldId id="261" r:id="rId6"/>
    <p:sldId id="262" r:id="rId7"/>
    <p:sldId id="263" r:id="rId8"/>
    <p:sldId id="264" r:id="rId9"/>
    <p:sldId id="265" r:id="rId10"/>
    <p:sldId id="266" r:id="rId11"/>
    <p:sldId id="267" r:id="rId12"/>
    <p:sldId id="269" r:id="rId13"/>
    <p:sldId id="270" r:id="rId14"/>
    <p:sldId id="271" r:id="rId15"/>
    <p:sldId id="272" r:id="rId16"/>
    <p:sldId id="273" r:id="rId17"/>
  </p:sldIdLst>
  <p:sldSz cx="12192000" cy="6858000"/>
  <p:notesSz cx="6858000" cy="9144000"/>
  <p:custDataLst>
    <p:tags r:id="rId20"/>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888" userDrawn="1">
          <p15:clr>
            <a:srgbClr val="A4A3A4"/>
          </p15:clr>
        </p15:guide>
        <p15:guide id="4" orient="horz" pos="1008" userDrawn="1">
          <p15:clr>
            <a:srgbClr val="A4A3A4"/>
          </p15:clr>
        </p15:guide>
        <p15:guide id="5" pos="383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680" autoAdjust="0"/>
    <p:restoredTop sz="0" autoAdjust="0"/>
  </p:normalViewPr>
  <p:slideViewPr>
    <p:cSldViewPr snapToGrid="0">
      <p:cViewPr varScale="1">
        <p:scale>
          <a:sx n="111" d="100"/>
          <a:sy n="111" d="100"/>
        </p:scale>
        <p:origin x="324" y="96"/>
      </p:cViewPr>
      <p:guideLst>
        <p:guide orient="horz" pos="2160"/>
        <p:guide pos="3840"/>
        <p:guide orient="horz" pos="3888"/>
        <p:guide orient="horz" pos="1008"/>
        <p:guide pos="3833"/>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5342"/>
    </p:cViewPr>
  </p:sorterViewPr>
  <p:notesViewPr>
    <p:cSldViewPr>
      <p:cViewPr varScale="1">
        <p:scale>
          <a:sx n="65" d="100"/>
          <a:sy n="65" d="100"/>
        </p:scale>
        <p:origin x="3082"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000">
                <a:latin typeface="Arial" pitchFamily="34" charset="0"/>
                <a:cs typeface="Arial" pitchFamily="34" charset="0"/>
              </a:defRPr>
            </a:lvl1pPr>
          </a:lstStyle>
          <a:p>
            <a:pPr>
              <a:defRPr/>
            </a:pPr>
            <a:endParaRPr lang="en-US" dirty="0"/>
          </a:p>
        </p:txBody>
      </p:sp>
      <p:sp>
        <p:nvSpPr>
          <p:cNvPr id="3" name="Date Placeholder 2"/>
          <p:cNvSpPr>
            <a:spLocks noGrp="1"/>
          </p:cNvSpPr>
          <p:nvPr>
            <p:ph type="dt" sz="quarter" idx="1"/>
          </p:nvPr>
        </p:nvSpPr>
        <p:spPr>
          <a:xfrm>
            <a:off x="3885010" y="0"/>
            <a:ext cx="2971800" cy="457200"/>
          </a:xfrm>
          <a:prstGeom prst="rect">
            <a:avLst/>
          </a:prstGeom>
        </p:spPr>
        <p:txBody>
          <a:bodyPr vert="horz" lIns="91440" tIns="45720" rIns="91440" bIns="45720" rtlCol="0"/>
          <a:lstStyle>
            <a:lvl1pPr algn="r" fontAlgn="auto">
              <a:spcBef>
                <a:spcPts val="0"/>
              </a:spcBef>
              <a:spcAft>
                <a:spcPts val="0"/>
              </a:spcAft>
              <a:defRPr sz="1000">
                <a:latin typeface="Arial" pitchFamily="34" charset="0"/>
                <a:cs typeface="Arial" pitchFamily="34" charset="0"/>
              </a:defRPr>
            </a:lvl1pPr>
          </a:lstStyle>
          <a:p>
            <a:pPr>
              <a:defRPr/>
            </a:pPr>
            <a:fld id="{ABCA4999-9D00-47A8-9172-7A0E836D01C0}" type="datetimeFigureOut">
              <a:rPr lang="en-US"/>
              <a:pPr>
                <a:defRPr/>
              </a:pPr>
              <a:t>1/6/2024</a:t>
            </a:fld>
            <a:endParaRPr lang="en-US" dirty="0"/>
          </a:p>
        </p:txBody>
      </p:sp>
      <p:sp>
        <p:nvSpPr>
          <p:cNvPr id="4" name="Footer Placeholder 3"/>
          <p:cNvSpPr>
            <a:spLocks noGrp="1"/>
          </p:cNvSpPr>
          <p:nvPr>
            <p:ph type="ftr" sz="quarter" idx="2"/>
          </p:nvPr>
        </p:nvSpPr>
        <p:spPr>
          <a:xfrm>
            <a:off x="0" y="8684684"/>
            <a:ext cx="2971800" cy="457200"/>
          </a:xfrm>
          <a:prstGeom prst="rect">
            <a:avLst/>
          </a:prstGeom>
        </p:spPr>
        <p:txBody>
          <a:bodyPr vert="horz" lIns="91440" tIns="45720" rIns="91440" bIns="45720" rtlCol="0" anchor="b"/>
          <a:lstStyle>
            <a:lvl1pPr algn="l" fontAlgn="auto">
              <a:spcBef>
                <a:spcPts val="0"/>
              </a:spcBef>
              <a:spcAft>
                <a:spcPts val="0"/>
              </a:spcAft>
              <a:defRPr sz="1000">
                <a:latin typeface="Arial" pitchFamily="34" charset="0"/>
                <a:cs typeface="Arial" pitchFamily="34" charset="0"/>
              </a:defRPr>
            </a:lvl1pPr>
          </a:lstStyle>
          <a:p>
            <a:pPr>
              <a:defRPr/>
            </a:pPr>
            <a:r>
              <a:rPr lang="en-US" dirty="0"/>
              <a:t>Health IT Workforce Curriculum Version 4.0</a:t>
            </a:r>
          </a:p>
        </p:txBody>
      </p:sp>
      <p:sp>
        <p:nvSpPr>
          <p:cNvPr id="5" name="Slide Number Placeholder 4"/>
          <p:cNvSpPr>
            <a:spLocks noGrp="1"/>
          </p:cNvSpPr>
          <p:nvPr>
            <p:ph type="sldNum" sz="quarter" idx="3"/>
          </p:nvPr>
        </p:nvSpPr>
        <p:spPr>
          <a:xfrm>
            <a:off x="3885010" y="8684684"/>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000">
                <a:cs typeface="Arial" panose="020B0604020202020204" pitchFamily="34" charset="0"/>
              </a:defRPr>
            </a:lvl1pPr>
          </a:lstStyle>
          <a:p>
            <a:fld id="{E856E8BC-1459-4626-A984-3A50D548E39A}" type="slidenum">
              <a:rPr lang="en-US" altLang="en-US"/>
              <a:pPr/>
              <a:t>‹#›</a:t>
            </a:fld>
            <a:endParaRPr lang="en-US" altLang="en-US" dirty="0"/>
          </a:p>
        </p:txBody>
      </p:sp>
    </p:spTree>
    <p:extLst>
      <p:ext uri="{BB962C8B-B14F-4D97-AF65-F5344CB8AC3E}">
        <p14:creationId xmlns:p14="http://schemas.microsoft.com/office/powerpoint/2010/main" val="173078698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000">
                <a:latin typeface="Arial" pitchFamily="34" charset="0"/>
                <a:cs typeface="Arial" pitchFamily="34" charset="0"/>
              </a:defRPr>
            </a:lvl1pPr>
          </a:lstStyle>
          <a:p>
            <a:pPr>
              <a:defRPr/>
            </a:pPr>
            <a:endParaRPr lang="en-US" dirty="0"/>
          </a:p>
        </p:txBody>
      </p:sp>
      <p:sp>
        <p:nvSpPr>
          <p:cNvPr id="3" name="Date Placeholder 2"/>
          <p:cNvSpPr>
            <a:spLocks noGrp="1"/>
          </p:cNvSpPr>
          <p:nvPr>
            <p:ph type="dt" idx="1"/>
          </p:nvPr>
        </p:nvSpPr>
        <p:spPr>
          <a:xfrm>
            <a:off x="3885010" y="0"/>
            <a:ext cx="2971800" cy="457200"/>
          </a:xfrm>
          <a:prstGeom prst="rect">
            <a:avLst/>
          </a:prstGeom>
        </p:spPr>
        <p:txBody>
          <a:bodyPr vert="horz" lIns="91440" tIns="45720" rIns="91440" bIns="45720" rtlCol="0"/>
          <a:lstStyle>
            <a:lvl1pPr algn="r" fontAlgn="auto">
              <a:spcBef>
                <a:spcPts val="0"/>
              </a:spcBef>
              <a:spcAft>
                <a:spcPts val="0"/>
              </a:spcAft>
              <a:defRPr sz="1000">
                <a:latin typeface="Arial" pitchFamily="34" charset="0"/>
                <a:cs typeface="Arial" pitchFamily="34" charset="0"/>
              </a:defRPr>
            </a:lvl1pPr>
          </a:lstStyle>
          <a:p>
            <a:pPr>
              <a:defRPr/>
            </a:pPr>
            <a:fld id="{FBFBF557-BCE6-4061-898E-5E42FC7DBA3C}" type="datetimeFigureOut">
              <a:rPr lang="en-US"/>
              <a:pPr>
                <a:defRPr/>
              </a:pPr>
              <a:t>1/6/2024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4684"/>
            <a:ext cx="2971800" cy="457200"/>
          </a:xfrm>
          <a:prstGeom prst="rect">
            <a:avLst/>
          </a:prstGeom>
        </p:spPr>
        <p:txBody>
          <a:bodyPr vert="horz" lIns="91440" tIns="45720" rIns="91440" bIns="45720" rtlCol="0" anchor="b"/>
          <a:lstStyle>
            <a:lvl1pPr algn="l" fontAlgn="auto">
              <a:spcBef>
                <a:spcPts val="0"/>
              </a:spcBef>
              <a:spcAft>
                <a:spcPts val="0"/>
              </a:spcAft>
              <a:defRPr sz="1000">
                <a:latin typeface="Arial" pitchFamily="34" charset="0"/>
                <a:cs typeface="Arial" pitchFamily="34" charset="0"/>
              </a:defRPr>
            </a:lvl1pPr>
          </a:lstStyle>
          <a:p>
            <a:pPr>
              <a:defRPr/>
            </a:pPr>
            <a:r>
              <a:rPr lang="en-US" dirty="0"/>
              <a:t>Health IT Workforce Curriculum Version 4.0</a:t>
            </a:r>
          </a:p>
        </p:txBody>
      </p:sp>
      <p:sp>
        <p:nvSpPr>
          <p:cNvPr id="7" name="Slide Number Placeholder 6"/>
          <p:cNvSpPr>
            <a:spLocks noGrp="1"/>
          </p:cNvSpPr>
          <p:nvPr>
            <p:ph type="sldNum" sz="quarter" idx="5"/>
          </p:nvPr>
        </p:nvSpPr>
        <p:spPr>
          <a:xfrm>
            <a:off x="3885010" y="8684684"/>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000">
                <a:cs typeface="Arial" panose="020B0604020202020204" pitchFamily="34" charset="0"/>
              </a:defRPr>
            </a:lvl1pPr>
          </a:lstStyle>
          <a:p>
            <a:fld id="{BC67021A-487C-4D8E-B66A-9A323BD1E9A7}" type="slidenum">
              <a:rPr lang="en-US" altLang="en-US"/>
              <a:pPr/>
              <a:t>‹#›</a:t>
            </a:fld>
            <a:endParaRPr lang="en-US" altLang="en-US" dirty="0"/>
          </a:p>
        </p:txBody>
      </p:sp>
    </p:spTree>
    <p:extLst>
      <p:ext uri="{BB962C8B-B14F-4D97-AF65-F5344CB8AC3E}">
        <p14:creationId xmlns:p14="http://schemas.microsoft.com/office/powerpoint/2010/main" val="195410590"/>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12.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14.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16.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18.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20.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22.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24.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Aft>
                <a:spcPts val="600"/>
              </a:spcAft>
            </a:pPr>
            <a:endParaRPr lang="en-US" altLang="en-US" dirty="0">
              <a:latin typeface="Arial" charset="0"/>
              <a:cs typeface="Arial" charset="0"/>
            </a:endParaRPr>
          </a:p>
        </p:txBody>
      </p:sp>
      <p:sp>
        <p:nvSpPr>
          <p:cNvPr id="28675" name="Footer Placeholder 3"/>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defRPr sz="1000">
                <a:solidFill>
                  <a:schemeClr val="tx1"/>
                </a:solidFill>
                <a:latin typeface="Arial" charset="0"/>
                <a:ea typeface="Arial" charset="0"/>
                <a:cs typeface="Arial" charset="0"/>
              </a:defRPr>
            </a:lvl1pPr>
            <a:lvl2pPr marL="742950" indent="-285750">
              <a:spcBef>
                <a:spcPts val="600"/>
              </a:spcBef>
              <a:defRPr sz="1000">
                <a:solidFill>
                  <a:schemeClr val="tx1"/>
                </a:solidFill>
                <a:latin typeface="Arial" charset="0"/>
                <a:ea typeface="Arial" charset="0"/>
                <a:cs typeface="Arial" charset="0"/>
              </a:defRPr>
            </a:lvl2pPr>
            <a:lvl3pPr marL="1143000" indent="-228600">
              <a:spcBef>
                <a:spcPts val="600"/>
              </a:spcBef>
              <a:defRPr sz="1000">
                <a:solidFill>
                  <a:schemeClr val="tx1"/>
                </a:solidFill>
                <a:latin typeface="Arial" charset="0"/>
                <a:ea typeface="Arial" charset="0"/>
                <a:cs typeface="Arial" charset="0"/>
              </a:defRPr>
            </a:lvl3pPr>
            <a:lvl4pPr marL="1600200" indent="-228600">
              <a:spcBef>
                <a:spcPts val="600"/>
              </a:spcBef>
              <a:defRPr sz="1000">
                <a:solidFill>
                  <a:schemeClr val="tx1"/>
                </a:solidFill>
                <a:latin typeface="Arial" charset="0"/>
                <a:ea typeface="Arial" charset="0"/>
                <a:cs typeface="Arial" charset="0"/>
              </a:defRPr>
            </a:lvl4pPr>
            <a:lvl5pPr marL="2057400" indent="-228600">
              <a:spcBef>
                <a:spcPts val="600"/>
              </a:spcBef>
              <a:defRPr sz="1000">
                <a:solidFill>
                  <a:schemeClr val="tx1"/>
                </a:solidFill>
                <a:latin typeface="Arial" charset="0"/>
                <a:ea typeface="Arial" charset="0"/>
                <a:cs typeface="Arial" charset="0"/>
              </a:defRPr>
            </a:lvl5pPr>
            <a:lvl6pPr marL="2514600" indent="-228600" eaLnBrk="0" fontAlgn="base" hangingPunct="0">
              <a:spcBef>
                <a:spcPts val="600"/>
              </a:spcBef>
              <a:spcAft>
                <a:spcPct val="0"/>
              </a:spcAft>
              <a:defRPr sz="1000">
                <a:solidFill>
                  <a:schemeClr val="tx1"/>
                </a:solidFill>
                <a:latin typeface="Arial" charset="0"/>
                <a:ea typeface="Arial" charset="0"/>
                <a:cs typeface="Arial" charset="0"/>
              </a:defRPr>
            </a:lvl6pPr>
            <a:lvl7pPr marL="2971800" indent="-228600" eaLnBrk="0" fontAlgn="base" hangingPunct="0">
              <a:spcBef>
                <a:spcPts val="600"/>
              </a:spcBef>
              <a:spcAft>
                <a:spcPct val="0"/>
              </a:spcAft>
              <a:defRPr sz="1000">
                <a:solidFill>
                  <a:schemeClr val="tx1"/>
                </a:solidFill>
                <a:latin typeface="Arial" charset="0"/>
                <a:ea typeface="Arial" charset="0"/>
                <a:cs typeface="Arial" charset="0"/>
              </a:defRPr>
            </a:lvl7pPr>
            <a:lvl8pPr marL="3429000" indent="-228600" eaLnBrk="0" fontAlgn="base" hangingPunct="0">
              <a:spcBef>
                <a:spcPts val="600"/>
              </a:spcBef>
              <a:spcAft>
                <a:spcPct val="0"/>
              </a:spcAft>
              <a:defRPr sz="1000">
                <a:solidFill>
                  <a:schemeClr val="tx1"/>
                </a:solidFill>
                <a:latin typeface="Arial" charset="0"/>
                <a:ea typeface="Arial" charset="0"/>
                <a:cs typeface="Arial" charset="0"/>
              </a:defRPr>
            </a:lvl8pPr>
            <a:lvl9pPr marL="3886200" indent="-228600" eaLnBrk="0" fontAlgn="base" hangingPunct="0">
              <a:spcBef>
                <a:spcPts val="600"/>
              </a:spcBef>
              <a:spcAft>
                <a:spcPct val="0"/>
              </a:spcAft>
              <a:defRPr sz="1000">
                <a:solidFill>
                  <a:schemeClr val="tx1"/>
                </a:solidFill>
                <a:latin typeface="Arial" charset="0"/>
                <a:ea typeface="Arial" charset="0"/>
                <a:cs typeface="Arial" charset="0"/>
              </a:defRPr>
            </a:lvl9pPr>
          </a:lstStyle>
          <a:p>
            <a:pPr>
              <a:spcBef>
                <a:spcPct val="0"/>
              </a:spcBef>
            </a:pPr>
            <a:endParaRPr lang="en-US" altLang="en-US"/>
          </a:p>
        </p:txBody>
      </p:sp>
      <p:sp>
        <p:nvSpPr>
          <p:cNvPr id="28676"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defRPr sz="1000">
                <a:solidFill>
                  <a:schemeClr val="tx1"/>
                </a:solidFill>
                <a:latin typeface="Arial" charset="0"/>
                <a:ea typeface="Arial" charset="0"/>
                <a:cs typeface="Arial" charset="0"/>
              </a:defRPr>
            </a:lvl1pPr>
            <a:lvl2pPr marL="742950" indent="-285750">
              <a:spcBef>
                <a:spcPts val="600"/>
              </a:spcBef>
              <a:defRPr sz="1000">
                <a:solidFill>
                  <a:schemeClr val="tx1"/>
                </a:solidFill>
                <a:latin typeface="Arial" charset="0"/>
                <a:ea typeface="Arial" charset="0"/>
                <a:cs typeface="Arial" charset="0"/>
              </a:defRPr>
            </a:lvl2pPr>
            <a:lvl3pPr marL="1143000" indent="-228600">
              <a:spcBef>
                <a:spcPts val="600"/>
              </a:spcBef>
              <a:defRPr sz="1000">
                <a:solidFill>
                  <a:schemeClr val="tx1"/>
                </a:solidFill>
                <a:latin typeface="Arial" charset="0"/>
                <a:ea typeface="Arial" charset="0"/>
                <a:cs typeface="Arial" charset="0"/>
              </a:defRPr>
            </a:lvl3pPr>
            <a:lvl4pPr marL="1600200" indent="-228600">
              <a:spcBef>
                <a:spcPts val="600"/>
              </a:spcBef>
              <a:defRPr sz="1000">
                <a:solidFill>
                  <a:schemeClr val="tx1"/>
                </a:solidFill>
                <a:latin typeface="Arial" charset="0"/>
                <a:ea typeface="Arial" charset="0"/>
                <a:cs typeface="Arial" charset="0"/>
              </a:defRPr>
            </a:lvl4pPr>
            <a:lvl5pPr marL="2057400" indent="-228600">
              <a:spcBef>
                <a:spcPts val="600"/>
              </a:spcBef>
              <a:defRPr sz="1000">
                <a:solidFill>
                  <a:schemeClr val="tx1"/>
                </a:solidFill>
                <a:latin typeface="Arial" charset="0"/>
                <a:ea typeface="Arial" charset="0"/>
                <a:cs typeface="Arial" charset="0"/>
              </a:defRPr>
            </a:lvl5pPr>
            <a:lvl6pPr marL="2514600" indent="-228600" eaLnBrk="0" fontAlgn="base" hangingPunct="0">
              <a:spcBef>
                <a:spcPts val="600"/>
              </a:spcBef>
              <a:spcAft>
                <a:spcPct val="0"/>
              </a:spcAft>
              <a:defRPr sz="1000">
                <a:solidFill>
                  <a:schemeClr val="tx1"/>
                </a:solidFill>
                <a:latin typeface="Arial" charset="0"/>
                <a:ea typeface="Arial" charset="0"/>
                <a:cs typeface="Arial" charset="0"/>
              </a:defRPr>
            </a:lvl6pPr>
            <a:lvl7pPr marL="2971800" indent="-228600" eaLnBrk="0" fontAlgn="base" hangingPunct="0">
              <a:spcBef>
                <a:spcPts val="600"/>
              </a:spcBef>
              <a:spcAft>
                <a:spcPct val="0"/>
              </a:spcAft>
              <a:defRPr sz="1000">
                <a:solidFill>
                  <a:schemeClr val="tx1"/>
                </a:solidFill>
                <a:latin typeface="Arial" charset="0"/>
                <a:ea typeface="Arial" charset="0"/>
                <a:cs typeface="Arial" charset="0"/>
              </a:defRPr>
            </a:lvl7pPr>
            <a:lvl8pPr marL="3429000" indent="-228600" eaLnBrk="0" fontAlgn="base" hangingPunct="0">
              <a:spcBef>
                <a:spcPts val="600"/>
              </a:spcBef>
              <a:spcAft>
                <a:spcPct val="0"/>
              </a:spcAft>
              <a:defRPr sz="1000">
                <a:solidFill>
                  <a:schemeClr val="tx1"/>
                </a:solidFill>
                <a:latin typeface="Arial" charset="0"/>
                <a:ea typeface="Arial" charset="0"/>
                <a:cs typeface="Arial" charset="0"/>
              </a:defRPr>
            </a:lvl8pPr>
            <a:lvl9pPr marL="3886200" indent="-228600" eaLnBrk="0" fontAlgn="base" hangingPunct="0">
              <a:spcBef>
                <a:spcPts val="600"/>
              </a:spcBef>
              <a:spcAft>
                <a:spcPct val="0"/>
              </a:spcAft>
              <a:defRPr sz="1000">
                <a:solidFill>
                  <a:schemeClr val="tx1"/>
                </a:solidFill>
                <a:latin typeface="Arial" charset="0"/>
                <a:ea typeface="Arial" charset="0"/>
                <a:cs typeface="Arial" charset="0"/>
              </a:defRPr>
            </a:lvl9pPr>
          </a:lstStyle>
          <a:p>
            <a:pPr>
              <a:spcBef>
                <a:spcPct val="0"/>
              </a:spcBef>
            </a:pPr>
            <a:fld id="{1725EDD9-9F90-E346-9768-6257B7A93E3E}" type="slidenum">
              <a:rPr lang="en-US" altLang="en-US"/>
              <a:pPr>
                <a:spcBef>
                  <a:spcPct val="0"/>
                </a:spcBef>
              </a:pPr>
              <a:t>1</a:t>
            </a:fld>
            <a:endParaRPr lang="en-US" altLang="en-US"/>
          </a:p>
        </p:txBody>
      </p:sp>
    </p:spTree>
    <p:extLst>
      <p:ext uri="{BB962C8B-B14F-4D97-AF65-F5344CB8AC3E}">
        <p14:creationId xmlns:p14="http://schemas.microsoft.com/office/powerpoint/2010/main" val="1043182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custDataLst>
              <p:tags r:id="rId1"/>
            </p:custDataLst>
          </p:nvPr>
        </p:nvSpPr>
        <p:spPr/>
        <p:txBody>
          <a:bodyPr/>
          <a:lstStyle/>
          <a:p>
            <a:pPr eaLnBrk="1" hangingPunct="1">
              <a:spcBef>
                <a:spcPct val="0"/>
              </a:spcBef>
            </a:pPr>
            <a:r>
              <a:rPr lang="en-US" altLang="en-US" dirty="0"/>
              <a:t>This concludes Lecture </a:t>
            </a:r>
            <a:r>
              <a:rPr lang="en-US" altLang="en-US" b="0" dirty="0"/>
              <a:t>a</a:t>
            </a:r>
            <a:r>
              <a:rPr lang="en-US" altLang="en-US" dirty="0"/>
              <a:t> of </a:t>
            </a:r>
            <a:r>
              <a:rPr lang="en-US" b="0" dirty="0"/>
              <a:t>Secondary Use of Clinical Data</a:t>
            </a:r>
            <a:r>
              <a:rPr lang="en-US" altLang="en-US" b="0"/>
              <a:t>.</a:t>
            </a:r>
            <a:r>
              <a:rPr lang="en-US" altLang="en-US"/>
              <a:t>  </a:t>
            </a:r>
            <a:endParaRPr lang="en-US" altLang="en-US" dirty="0"/>
          </a:p>
          <a:p>
            <a:r>
              <a:rPr lang="en-US" sz="1000" b="0" kern="1200" dirty="0">
                <a:solidFill>
                  <a:schemeClr val="tx1"/>
                </a:solidFill>
                <a:effectLst/>
                <a:latin typeface="Arial" pitchFamily="34" charset="0"/>
                <a:ea typeface="+mn-ea"/>
                <a:cs typeface="Arial" pitchFamily="34" charset="0"/>
              </a:rPr>
              <a:t>In summarizing this lecture, we saw that there are many potential secondary uses or reuses of clinical data, especially data that comes from the electronic health record. Such data can be used to improve care delivery, quality measurement and improvement, clinical and translational research, and public health surveillance. It also has the potential to all come together in the learning health system.</a:t>
            </a:r>
            <a:endParaRPr lang="en-US" dirty="0"/>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10</a:t>
            </a:fld>
            <a:endParaRPr lang="en-US" altLang="en-US" dirty="0"/>
          </a:p>
        </p:txBody>
      </p:sp>
    </p:spTree>
    <p:extLst>
      <p:ext uri="{BB962C8B-B14F-4D97-AF65-F5344CB8AC3E}">
        <p14:creationId xmlns:p14="http://schemas.microsoft.com/office/powerpoint/2010/main" val="39509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custDataLst>
              <p:tags r:id="rId1"/>
            </p:custDataLst>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No Audio. </a:t>
            </a: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11</a:t>
            </a:fld>
            <a:endParaRPr lang="en-US" altLang="en-US" dirty="0"/>
          </a:p>
        </p:txBody>
      </p:sp>
    </p:spTree>
    <p:extLst>
      <p:ext uri="{BB962C8B-B14F-4D97-AF65-F5344CB8AC3E}">
        <p14:creationId xmlns:p14="http://schemas.microsoft.com/office/powerpoint/2010/main" val="197288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custDataLst>
              <p:tags r:id="rId1"/>
            </p:custDataLst>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No Audio. </a:t>
            </a: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12</a:t>
            </a:fld>
            <a:endParaRPr lang="en-US" altLang="en-US" dirty="0"/>
          </a:p>
        </p:txBody>
      </p:sp>
    </p:spTree>
    <p:extLst>
      <p:ext uri="{BB962C8B-B14F-4D97-AF65-F5344CB8AC3E}">
        <p14:creationId xmlns:p14="http://schemas.microsoft.com/office/powerpoint/2010/main" val="1972881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custDataLst>
              <p:tags r:id="rId1"/>
            </p:custDataLst>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No Audio. </a:t>
            </a: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13</a:t>
            </a:fld>
            <a:endParaRPr lang="en-US" altLang="en-US" dirty="0"/>
          </a:p>
        </p:txBody>
      </p:sp>
    </p:spTree>
    <p:extLst>
      <p:ext uri="{BB962C8B-B14F-4D97-AF65-F5344CB8AC3E}">
        <p14:creationId xmlns:p14="http://schemas.microsoft.com/office/powerpoint/2010/main" val="1972881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custDataLst>
              <p:tags r:id="rId1"/>
            </p:custDataLst>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No Audio. </a:t>
            </a: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14</a:t>
            </a:fld>
            <a:endParaRPr lang="en-US" altLang="en-US" dirty="0"/>
          </a:p>
        </p:txBody>
      </p:sp>
    </p:spTree>
    <p:extLst>
      <p:ext uri="{BB962C8B-B14F-4D97-AF65-F5344CB8AC3E}">
        <p14:creationId xmlns:p14="http://schemas.microsoft.com/office/powerpoint/2010/main" val="1972881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custDataLst>
              <p:tags r:id="rId1"/>
            </p:custDataLst>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No Audio. </a:t>
            </a: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15</a:t>
            </a:fld>
            <a:endParaRPr lang="en-US" altLang="en-US" dirty="0"/>
          </a:p>
        </p:txBody>
      </p:sp>
    </p:spTree>
    <p:extLst>
      <p:ext uri="{BB962C8B-B14F-4D97-AF65-F5344CB8AC3E}">
        <p14:creationId xmlns:p14="http://schemas.microsoft.com/office/powerpoint/2010/main" val="197288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custDataLst>
              <p:tags r:id="rId1"/>
            </p:custDataLst>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No Audio. </a:t>
            </a: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16</a:t>
            </a:fld>
            <a:endParaRPr lang="en-US" altLang="en-US" dirty="0"/>
          </a:p>
        </p:txBody>
      </p:sp>
    </p:spTree>
    <p:extLst>
      <p:ext uri="{BB962C8B-B14F-4D97-AF65-F5344CB8AC3E}">
        <p14:creationId xmlns:p14="http://schemas.microsoft.com/office/powerpoint/2010/main" val="220640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custDataLst>
              <p:tags r:id="rId1"/>
            </p:custDataLst>
          </p:nvPr>
        </p:nvSpPr>
        <p:spPr/>
        <p:txBody>
          <a:bodyPr/>
          <a:lstStyle/>
          <a:p>
            <a:r>
              <a:rPr lang="en-US" dirty="0"/>
              <a:t>The objectives for this unit, </a:t>
            </a:r>
            <a:r>
              <a:rPr lang="en-US" b="0" dirty="0">
                <a:latin typeface="Calibri" charset="0"/>
              </a:rPr>
              <a:t>Secondary Use of Clinical Data,</a:t>
            </a:r>
            <a:r>
              <a:rPr lang="en-US" b="1" baseline="0" dirty="0">
                <a:latin typeface="Calibri" charset="0"/>
              </a:rPr>
              <a:t> </a:t>
            </a:r>
            <a:r>
              <a:rPr lang="en-US" dirty="0"/>
              <a:t>are to:</a:t>
            </a:r>
          </a:p>
          <a:p>
            <a:pPr marL="171450" indent="-171450">
              <a:buFont typeface="Arial" panose="020B0604020202020204" pitchFamily="34" charset="0"/>
              <a:buChar char="•"/>
            </a:pPr>
            <a:r>
              <a:rPr lang="x-none" sz="1000" b="0" kern="1200" dirty="0">
                <a:solidFill>
                  <a:schemeClr val="tx1"/>
                </a:solidFill>
                <a:effectLst/>
                <a:latin typeface="Arial" pitchFamily="34" charset="0"/>
                <a:ea typeface="+mn-ea"/>
                <a:cs typeface="Arial" pitchFamily="34" charset="0"/>
              </a:rPr>
              <a:t>Describe the secondary uses or reuses of clinical data including, but not limited to</a:t>
            </a:r>
            <a:r>
              <a:rPr lang="en-US" sz="1000" b="0" kern="1200" dirty="0">
                <a:solidFill>
                  <a:schemeClr val="tx1"/>
                </a:solidFill>
                <a:effectLst/>
                <a:latin typeface="Arial" pitchFamily="34" charset="0"/>
                <a:ea typeface="+mn-ea"/>
                <a:cs typeface="Arial" pitchFamily="34" charset="0"/>
              </a:rPr>
              <a:t>,</a:t>
            </a:r>
            <a:r>
              <a:rPr lang="x-none" sz="1000" b="0" kern="1200" dirty="0">
                <a:solidFill>
                  <a:schemeClr val="tx1"/>
                </a:solidFill>
                <a:effectLst/>
                <a:latin typeface="Arial" pitchFamily="34" charset="0"/>
                <a:ea typeface="+mn-ea"/>
                <a:cs typeface="Arial" pitchFamily="34" charset="0"/>
              </a:rPr>
              <a:t> the electronic health record</a:t>
            </a:r>
            <a:r>
              <a:rPr lang="en-US" sz="1000" b="0" kern="1200" dirty="0">
                <a:solidFill>
                  <a:schemeClr val="tx1"/>
                </a:solidFill>
                <a:effectLst/>
                <a:latin typeface="Arial" pitchFamily="34" charset="0"/>
                <a:ea typeface="+mn-ea"/>
                <a:cs typeface="Arial" pitchFamily="34" charset="0"/>
              </a:rPr>
              <a:t>, or EHR</a:t>
            </a:r>
            <a:endParaRPr lang="en-US" sz="1000" b="1" kern="1200" dirty="0">
              <a:solidFill>
                <a:schemeClr val="tx1"/>
              </a:solidFill>
              <a:effectLst/>
              <a:latin typeface="Arial" pitchFamily="34" charset="0"/>
              <a:ea typeface="+mn-ea"/>
              <a:cs typeface="Arial" pitchFamily="34" charset="0"/>
            </a:endParaRPr>
          </a:p>
          <a:p>
            <a:pPr marL="171450" indent="-171450">
              <a:buFont typeface="Arial" panose="020B0604020202020204" pitchFamily="34" charset="0"/>
              <a:buChar char="•"/>
            </a:pPr>
            <a:r>
              <a:rPr lang="en-US" sz="1000" b="0" kern="1200" dirty="0">
                <a:solidFill>
                  <a:schemeClr val="tx1"/>
                </a:solidFill>
                <a:effectLst/>
                <a:latin typeface="Arial" pitchFamily="34" charset="0"/>
                <a:ea typeface="+mn-ea"/>
                <a:cs typeface="Arial" pitchFamily="34" charset="0"/>
              </a:rPr>
              <a:t>D</a:t>
            </a:r>
            <a:r>
              <a:rPr lang="x-none" sz="1000" b="0" kern="1200" dirty="0">
                <a:solidFill>
                  <a:schemeClr val="tx1"/>
                </a:solidFill>
                <a:effectLst/>
                <a:latin typeface="Arial" pitchFamily="34" charset="0"/>
                <a:ea typeface="+mn-ea"/>
                <a:cs typeface="Arial" pitchFamily="34" charset="0"/>
              </a:rPr>
              <a:t>iscuss the limitations and challenges </a:t>
            </a:r>
            <a:r>
              <a:rPr lang="en-US" sz="1000" b="0" kern="1200" dirty="0">
                <a:solidFill>
                  <a:schemeClr val="tx1"/>
                </a:solidFill>
                <a:effectLst/>
                <a:latin typeface="Arial" pitchFamily="34" charset="0"/>
                <a:ea typeface="+mn-ea"/>
                <a:cs typeface="Arial" pitchFamily="34" charset="0"/>
              </a:rPr>
              <a:t>of </a:t>
            </a:r>
            <a:r>
              <a:rPr lang="x-none" sz="1000" b="0" kern="1200" dirty="0">
                <a:solidFill>
                  <a:schemeClr val="tx1"/>
                </a:solidFill>
                <a:effectLst/>
                <a:latin typeface="Arial" pitchFamily="34" charset="0"/>
                <a:ea typeface="+mn-ea"/>
                <a:cs typeface="Arial" pitchFamily="34" charset="0"/>
              </a:rPr>
              <a:t>reusing clinical data</a:t>
            </a:r>
            <a:endParaRPr lang="en-US" sz="1000" b="0" kern="1200" dirty="0">
              <a:solidFill>
                <a:schemeClr val="tx1"/>
              </a:solidFill>
              <a:effectLst/>
              <a:latin typeface="Arial" pitchFamily="34" charset="0"/>
              <a:ea typeface="+mn-ea"/>
              <a:cs typeface="Arial" pitchFamily="34" charset="0"/>
            </a:endParaRP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a:t>And, conduct a data </a:t>
            </a:r>
            <a:r>
              <a:rPr lang="en-US"/>
              <a:t>re-use analysis </a:t>
            </a:r>
            <a:r>
              <a:rPr lang="en-US" dirty="0"/>
              <a:t>for health care quality measurement utilizing a sample data set.</a:t>
            </a: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a:t>
            </a:fld>
            <a:endParaRPr lang="en-US" altLang="en-US" dirty="0"/>
          </a:p>
        </p:txBody>
      </p:sp>
    </p:spTree>
    <p:extLst>
      <p:ext uri="{BB962C8B-B14F-4D97-AF65-F5344CB8AC3E}">
        <p14:creationId xmlns:p14="http://schemas.microsoft.com/office/powerpoint/2010/main" val="741401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In this lecture, we will see that t</a:t>
            </a:r>
            <a:r>
              <a:rPr lang="x-none" sz="1000" kern="1200" dirty="0">
                <a:solidFill>
                  <a:schemeClr val="tx1"/>
                </a:solidFill>
                <a:effectLst/>
                <a:latin typeface="Arial" pitchFamily="34" charset="0"/>
                <a:ea typeface="+mn-ea"/>
                <a:cs typeface="Arial" pitchFamily="34" charset="0"/>
              </a:rPr>
              <a:t>here are many opportunities for the so-called secondary use or reuse of clinical data. </a:t>
            </a:r>
            <a:r>
              <a:rPr lang="en-US" sz="1000" kern="1200" dirty="0">
                <a:solidFill>
                  <a:schemeClr val="tx1"/>
                </a:solidFill>
                <a:effectLst/>
                <a:latin typeface="Arial" pitchFamily="34" charset="0"/>
                <a:ea typeface="+mn-ea"/>
                <a:cs typeface="Arial" pitchFamily="34" charset="0"/>
              </a:rPr>
              <a:t>By re-use, we mean making use of patient data beyond its primary use of documenting care that is delivered. </a:t>
            </a:r>
            <a:r>
              <a:rPr lang="x-none" sz="1000" kern="1200" dirty="0">
                <a:solidFill>
                  <a:schemeClr val="tx1"/>
                </a:solidFill>
                <a:effectLst/>
                <a:latin typeface="Arial" pitchFamily="34" charset="0"/>
                <a:ea typeface="+mn-ea"/>
                <a:cs typeface="Arial" pitchFamily="34" charset="0"/>
              </a:rPr>
              <a:t>The</a:t>
            </a:r>
            <a:r>
              <a:rPr lang="en-US" sz="1000" kern="1200" dirty="0">
                <a:solidFill>
                  <a:schemeClr val="tx1"/>
                </a:solidFill>
                <a:effectLst/>
                <a:latin typeface="Arial" pitchFamily="34" charset="0"/>
                <a:ea typeface="+mn-ea"/>
                <a:cs typeface="Arial" pitchFamily="34" charset="0"/>
              </a:rPr>
              <a:t>se secondary uses</a:t>
            </a:r>
            <a:r>
              <a:rPr lang="x-none" sz="1000" kern="1200" dirty="0">
                <a:solidFill>
                  <a:schemeClr val="tx1"/>
                </a:solidFill>
                <a:effectLst/>
                <a:latin typeface="Arial" pitchFamily="34" charset="0"/>
                <a:ea typeface="+mn-ea"/>
                <a:cs typeface="Arial" pitchFamily="34" charset="0"/>
              </a:rPr>
              <a:t> were first enumerated in a white paper from the American Medical Informatics Association in 2007. These opportunities, which we will explore in detail in the following slides, are using data to improve health</a:t>
            </a:r>
            <a:r>
              <a:rPr lang="en-US" sz="1000" kern="1200" dirty="0">
                <a:solidFill>
                  <a:schemeClr val="tx1"/>
                </a:solidFill>
                <a:effectLst/>
                <a:latin typeface="Arial" pitchFamily="34" charset="0"/>
                <a:ea typeface="+mn-ea"/>
                <a:cs typeface="Arial" pitchFamily="34" charset="0"/>
              </a:rPr>
              <a:t> </a:t>
            </a:r>
            <a:r>
              <a:rPr lang="x-none" sz="1000" kern="1200" dirty="0">
                <a:solidFill>
                  <a:schemeClr val="tx1"/>
                </a:solidFill>
                <a:effectLst/>
                <a:latin typeface="Arial" pitchFamily="34" charset="0"/>
                <a:ea typeface="+mn-ea"/>
                <a:cs typeface="Arial" pitchFamily="34" charset="0"/>
              </a:rPr>
              <a:t>care delivery, health</a:t>
            </a:r>
            <a:r>
              <a:rPr lang="en-US" sz="1000" kern="1200" dirty="0">
                <a:solidFill>
                  <a:schemeClr val="tx1"/>
                </a:solidFill>
                <a:effectLst/>
                <a:latin typeface="Arial" pitchFamily="34" charset="0"/>
                <a:ea typeface="+mn-ea"/>
                <a:cs typeface="Arial" pitchFamily="34" charset="0"/>
              </a:rPr>
              <a:t> </a:t>
            </a:r>
            <a:r>
              <a:rPr lang="x-none" sz="1000" kern="1200" dirty="0">
                <a:solidFill>
                  <a:schemeClr val="tx1"/>
                </a:solidFill>
                <a:effectLst/>
                <a:latin typeface="Arial" pitchFamily="34" charset="0"/>
                <a:ea typeface="+mn-ea"/>
                <a:cs typeface="Arial" pitchFamily="34" charset="0"/>
              </a:rPr>
              <a:t>care quality measurement and improvement, clinical and translational research, public health surveillance, and implementing the learning health system.</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000" kern="1200" dirty="0">
              <a:solidFill>
                <a:schemeClr val="tx1"/>
              </a:solidFill>
              <a:effectLst/>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pPr>
              <a:defRPr/>
            </a:pPr>
            <a:fld id="{89ED5600-B118-4E32-8D42-285195842F1F}" type="slidenum">
              <a:rPr lang="en-US" smtClean="0"/>
              <a:pPr>
                <a:defRPr/>
              </a:pPr>
              <a:t>3</a:t>
            </a:fld>
            <a:endParaRPr lang="en-US" dirty="0"/>
          </a:p>
        </p:txBody>
      </p:sp>
    </p:spTree>
    <p:extLst>
      <p:ext uri="{BB962C8B-B14F-4D97-AF65-F5344CB8AC3E}">
        <p14:creationId xmlns:p14="http://schemas.microsoft.com/office/powerpoint/2010/main" val="3627757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381000" y="685800"/>
            <a:ext cx="6096000" cy="3429000"/>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Let's begin by talking about the use of data to improve health</a:t>
            </a:r>
            <a:r>
              <a:rPr lang="en-US" sz="1000" kern="1200" dirty="0">
                <a:solidFill>
                  <a:schemeClr val="tx1"/>
                </a:solidFill>
                <a:effectLst/>
                <a:latin typeface="Arial" pitchFamily="34" charset="0"/>
                <a:ea typeface="+mn-ea"/>
                <a:cs typeface="Arial" pitchFamily="34" charset="0"/>
              </a:rPr>
              <a:t> </a:t>
            </a:r>
            <a:r>
              <a:rPr lang="x-none" sz="1000" kern="1200" dirty="0">
                <a:solidFill>
                  <a:schemeClr val="tx1"/>
                </a:solidFill>
                <a:effectLst/>
                <a:latin typeface="Arial" pitchFamily="34" charset="0"/>
                <a:ea typeface="+mn-ea"/>
                <a:cs typeface="Arial" pitchFamily="34" charset="0"/>
              </a:rPr>
              <a:t>care delivery. There is a growing shift in how health</a:t>
            </a:r>
            <a:r>
              <a:rPr lang="en-US" sz="1000" kern="1200" dirty="0">
                <a:solidFill>
                  <a:schemeClr val="tx1"/>
                </a:solidFill>
                <a:effectLst/>
                <a:latin typeface="Arial" pitchFamily="34" charset="0"/>
                <a:ea typeface="+mn-ea"/>
                <a:cs typeface="Arial" pitchFamily="34" charset="0"/>
              </a:rPr>
              <a:t> </a:t>
            </a:r>
            <a:r>
              <a:rPr lang="x-none" sz="1000" kern="1200" dirty="0">
                <a:solidFill>
                  <a:schemeClr val="tx1"/>
                </a:solidFill>
                <a:effectLst/>
                <a:latin typeface="Arial" pitchFamily="34" charset="0"/>
                <a:ea typeface="+mn-ea"/>
                <a:cs typeface="Arial" pitchFamily="34" charset="0"/>
              </a:rPr>
              <a:t>care is paid for in the United States. We are moving from payment for volume, that is, for doing things paid for by fee-for-service, to value, where there is reward for improved outcomes or efficiency. As this happens, health</a:t>
            </a:r>
            <a:r>
              <a:rPr lang="en-US" sz="1000" kern="1200" dirty="0">
                <a:solidFill>
                  <a:schemeClr val="tx1"/>
                </a:solidFill>
                <a:effectLst/>
                <a:latin typeface="Arial" pitchFamily="34" charset="0"/>
                <a:ea typeface="+mn-ea"/>
                <a:cs typeface="Arial" pitchFamily="34" charset="0"/>
              </a:rPr>
              <a:t> </a:t>
            </a:r>
            <a:r>
              <a:rPr lang="x-none" sz="1000" kern="1200" dirty="0">
                <a:solidFill>
                  <a:schemeClr val="tx1"/>
                </a:solidFill>
                <a:effectLst/>
                <a:latin typeface="Arial" pitchFamily="34" charset="0"/>
                <a:ea typeface="+mn-ea"/>
                <a:cs typeface="Arial" pitchFamily="34" charset="0"/>
              </a:rPr>
              <a:t>care organizations need to manage their information better to provide better care and maximize their reimbursement. One approach that can be used is predictive analytics, where we use data to anticipate potential poor outcomes for patients or increased resource use. One area where this has been applied is the problem of early hospital readmission. However, there are many other areas where we can use data to improve care. In addition, as we move into the new era of precision medicine, having access to data to more precisely make diagnoses and prescribed treatments will be a requirement.</a:t>
            </a:r>
            <a:endParaRPr lang="en-US" sz="1000" kern="1200" dirty="0">
              <a:solidFill>
                <a:schemeClr val="tx1"/>
              </a:solidFill>
              <a:effectLst/>
              <a:latin typeface="Arial" pitchFamily="34" charset="0"/>
              <a:ea typeface="+mn-ea"/>
              <a:cs typeface="Arial" pitchFamily="34" charset="0"/>
            </a:endParaRPr>
          </a:p>
          <a:p>
            <a:endParaRPr lang="en-US" dirty="0">
              <a:latin typeface="Times New Roman" charset="0"/>
            </a:endParaRPr>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02756" indent="-270291" eaLnBrk="0" hangingPunct="0">
              <a:defRPr>
                <a:solidFill>
                  <a:schemeClr val="tx1"/>
                </a:solidFill>
                <a:latin typeface="Arial" charset="0"/>
                <a:ea typeface="ＭＳ Ｐゴシック" charset="0"/>
              </a:defRPr>
            </a:lvl2pPr>
            <a:lvl3pPr marL="1081164" indent="-216233" eaLnBrk="0" hangingPunct="0">
              <a:defRPr>
                <a:solidFill>
                  <a:schemeClr val="tx1"/>
                </a:solidFill>
                <a:latin typeface="Arial" charset="0"/>
                <a:ea typeface="ＭＳ Ｐゴシック" charset="0"/>
              </a:defRPr>
            </a:lvl3pPr>
            <a:lvl4pPr marL="1513629" indent="-216233" eaLnBrk="0" hangingPunct="0">
              <a:defRPr>
                <a:solidFill>
                  <a:schemeClr val="tx1"/>
                </a:solidFill>
                <a:latin typeface="Arial" charset="0"/>
                <a:ea typeface="ＭＳ Ｐゴシック" charset="0"/>
              </a:defRPr>
            </a:lvl4pPr>
            <a:lvl5pPr marL="1946095" indent="-216233" eaLnBrk="0" hangingPunct="0">
              <a:defRPr>
                <a:solidFill>
                  <a:schemeClr val="tx1"/>
                </a:solidFill>
                <a:latin typeface="Arial" charset="0"/>
                <a:ea typeface="ＭＳ Ｐゴシック" charset="0"/>
              </a:defRPr>
            </a:lvl5pPr>
            <a:lvl6pPr marL="2378560" indent="-216233" eaLnBrk="0" fontAlgn="base" hangingPunct="0">
              <a:spcBef>
                <a:spcPct val="0"/>
              </a:spcBef>
              <a:spcAft>
                <a:spcPct val="0"/>
              </a:spcAft>
              <a:defRPr>
                <a:solidFill>
                  <a:schemeClr val="tx1"/>
                </a:solidFill>
                <a:latin typeface="Arial" charset="0"/>
                <a:ea typeface="ＭＳ Ｐゴシック" charset="0"/>
              </a:defRPr>
            </a:lvl6pPr>
            <a:lvl7pPr marL="2811026" indent="-216233" eaLnBrk="0" fontAlgn="base" hangingPunct="0">
              <a:spcBef>
                <a:spcPct val="0"/>
              </a:spcBef>
              <a:spcAft>
                <a:spcPct val="0"/>
              </a:spcAft>
              <a:defRPr>
                <a:solidFill>
                  <a:schemeClr val="tx1"/>
                </a:solidFill>
                <a:latin typeface="Arial" charset="0"/>
                <a:ea typeface="ＭＳ Ｐゴシック" charset="0"/>
              </a:defRPr>
            </a:lvl7pPr>
            <a:lvl8pPr marL="3243491" indent="-216233" eaLnBrk="0" fontAlgn="base" hangingPunct="0">
              <a:spcBef>
                <a:spcPct val="0"/>
              </a:spcBef>
              <a:spcAft>
                <a:spcPct val="0"/>
              </a:spcAft>
              <a:defRPr>
                <a:solidFill>
                  <a:schemeClr val="tx1"/>
                </a:solidFill>
                <a:latin typeface="Arial" charset="0"/>
                <a:ea typeface="ＭＳ Ｐゴシック" charset="0"/>
              </a:defRPr>
            </a:lvl8pPr>
            <a:lvl9pPr marL="3675957" indent="-21623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277DF50-38BD-8546-BD46-1A82891C1072}" type="slidenum">
              <a:rPr lang="en-US">
                <a:latin typeface="Tahoma" charset="0"/>
              </a:rPr>
              <a:pPr eaLnBrk="1" hangingPunct="1"/>
              <a:t>4</a:t>
            </a:fld>
            <a:endParaRPr lang="en-US" dirty="0">
              <a:latin typeface="Tahoma" charset="0"/>
            </a:endParaRPr>
          </a:p>
        </p:txBody>
      </p:sp>
    </p:spTree>
    <p:extLst>
      <p:ext uri="{BB962C8B-B14F-4D97-AF65-F5344CB8AC3E}">
        <p14:creationId xmlns:p14="http://schemas.microsoft.com/office/powerpoint/2010/main" val="3778014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000" kern="1200" dirty="0">
                <a:solidFill>
                  <a:schemeClr val="tx1"/>
                </a:solidFill>
                <a:effectLst/>
                <a:latin typeface="Arial" pitchFamily="34" charset="0"/>
                <a:ea typeface="+mn-ea"/>
                <a:cs typeface="Arial" pitchFamily="34" charset="0"/>
              </a:rPr>
              <a:t>Another area where we may reuse clinical data is in efforts to measure and improve the quality of care that is delivered in the United States and elsewhere. Quality measures are increasingly used in an effort to make health care delivery more accountable. The record for improving quality is somewhat mixed, as some quality measures have been found to be associated with improved patient outcomes in some instances, but not in others. There is a desire to derive quality measures from EHR data automatically, in other words without requiring manual extraction or modification. This has proved challenging with current systems for a variety of reasons.</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5</a:t>
            </a:fld>
            <a:endParaRPr lang="en-US" altLang="en-US" dirty="0"/>
          </a:p>
        </p:txBody>
      </p:sp>
    </p:spTree>
    <p:extLst>
      <p:ext uri="{BB962C8B-B14F-4D97-AF65-F5344CB8AC3E}">
        <p14:creationId xmlns:p14="http://schemas.microsoft.com/office/powerpoint/2010/main" val="1352559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x-none" sz="1000" kern="1200" dirty="0">
                <a:solidFill>
                  <a:schemeClr val="tx1"/>
                </a:solidFill>
                <a:effectLst/>
                <a:latin typeface="Arial" pitchFamily="34" charset="0"/>
                <a:ea typeface="+mn-ea"/>
                <a:cs typeface="Arial" pitchFamily="34" charset="0"/>
              </a:rPr>
              <a:t>An additional area where we may reuse clinical data is in clinical and translational research. This has been led in part by </a:t>
            </a:r>
            <a:r>
              <a:rPr lang="en-US" sz="1000" kern="1200" dirty="0">
                <a:solidFill>
                  <a:schemeClr val="tx1"/>
                </a:solidFill>
                <a:effectLst/>
                <a:latin typeface="Arial" pitchFamily="34" charset="0"/>
                <a:ea typeface="+mn-ea"/>
                <a:cs typeface="Arial" pitchFamily="34" charset="0"/>
              </a:rPr>
              <a:t>the </a:t>
            </a:r>
            <a:r>
              <a:rPr lang="x-none" sz="1000" kern="1200" dirty="0">
                <a:solidFill>
                  <a:schemeClr val="tx1"/>
                </a:solidFill>
                <a:effectLst/>
                <a:latin typeface="Arial" pitchFamily="34" charset="0"/>
                <a:ea typeface="+mn-ea"/>
                <a:cs typeface="Arial" pitchFamily="34" charset="0"/>
              </a:rPr>
              <a:t>activities of the </a:t>
            </a:r>
            <a:r>
              <a:rPr lang="en-US" sz="1000" kern="1200" dirty="0">
                <a:solidFill>
                  <a:schemeClr val="tx1"/>
                </a:solidFill>
                <a:effectLst/>
                <a:latin typeface="Arial" pitchFamily="34" charset="0"/>
                <a:ea typeface="+mn-ea"/>
                <a:cs typeface="Arial" pitchFamily="34" charset="0"/>
              </a:rPr>
              <a:t>National Institutes of Health’s, or </a:t>
            </a:r>
            <a:r>
              <a:rPr lang="x-none" sz="1000" kern="1200" dirty="0">
                <a:solidFill>
                  <a:schemeClr val="tx1"/>
                </a:solidFill>
                <a:effectLst/>
                <a:latin typeface="Arial" pitchFamily="34" charset="0"/>
                <a:ea typeface="+mn-ea"/>
                <a:cs typeface="Arial" pitchFamily="34" charset="0"/>
              </a:rPr>
              <a:t>NIH</a:t>
            </a:r>
            <a:r>
              <a:rPr lang="en-US" sz="1000" kern="1200" dirty="0">
                <a:solidFill>
                  <a:schemeClr val="tx1"/>
                </a:solidFill>
                <a:effectLst/>
                <a:latin typeface="Arial" pitchFamily="34" charset="0"/>
                <a:ea typeface="+mn-ea"/>
                <a:cs typeface="Arial" pitchFamily="34" charset="0"/>
              </a:rPr>
              <a:t>’s,</a:t>
            </a:r>
            <a:r>
              <a:rPr lang="x-none" sz="1000" kern="1200" dirty="0">
                <a:solidFill>
                  <a:schemeClr val="tx1"/>
                </a:solidFill>
                <a:effectLst/>
                <a:latin typeface="Arial" pitchFamily="34" charset="0"/>
                <a:ea typeface="+mn-ea"/>
                <a:cs typeface="Arial" pitchFamily="34" charset="0"/>
              </a:rPr>
              <a:t> Clinical and Translational Science Award or CTSA Program, which has led many institutions to develop clinical data repositories to facilitate research. Another effort has been the Electronic Medical Records and Genomics or eMERGE Network, which attempts to associate genotypes and phenotypes. The network has use</a:t>
            </a:r>
            <a:r>
              <a:rPr lang="en-US" sz="1000" kern="1200" dirty="0">
                <a:solidFill>
                  <a:schemeClr val="tx1"/>
                </a:solidFill>
                <a:effectLst/>
                <a:latin typeface="Arial" pitchFamily="34" charset="0"/>
                <a:ea typeface="+mn-ea"/>
                <a:cs typeface="Arial" pitchFamily="34" charset="0"/>
              </a:rPr>
              <a:t>d</a:t>
            </a:r>
            <a:r>
              <a:rPr lang="x-none" sz="1000" kern="1200" dirty="0">
                <a:solidFill>
                  <a:schemeClr val="tx1"/>
                </a:solidFill>
                <a:effectLst/>
                <a:latin typeface="Arial" pitchFamily="34" charset="0"/>
                <a:ea typeface="+mn-ea"/>
                <a:cs typeface="Arial" pitchFamily="34" charset="0"/>
              </a:rPr>
              <a:t> EHR data to identify pheont</a:t>
            </a:r>
            <a:r>
              <a:rPr lang="en-US" sz="1000" kern="1200" dirty="0" err="1">
                <a:solidFill>
                  <a:schemeClr val="tx1"/>
                </a:solidFill>
                <a:effectLst/>
                <a:latin typeface="Arial" pitchFamily="34" charset="0"/>
                <a:ea typeface="+mn-ea"/>
                <a:cs typeface="Arial" pitchFamily="34" charset="0"/>
              </a:rPr>
              <a:t>yp</a:t>
            </a:r>
            <a:r>
              <a:rPr lang="x-none" sz="1000" kern="1200" dirty="0">
                <a:solidFill>
                  <a:schemeClr val="tx1"/>
                </a:solidFill>
                <a:effectLst/>
                <a:latin typeface="Arial" pitchFamily="34" charset="0"/>
                <a:ea typeface="+mn-ea"/>
                <a:cs typeface="Arial" pitchFamily="34" charset="0"/>
              </a:rPr>
              <a:t>es, such as diseases, that are associ</a:t>
            </a:r>
            <a:r>
              <a:rPr lang="en-US" sz="1000" kern="1200" dirty="0">
                <a:solidFill>
                  <a:schemeClr val="tx1"/>
                </a:solidFill>
                <a:effectLst/>
                <a:latin typeface="Arial" pitchFamily="34" charset="0"/>
                <a:ea typeface="+mn-ea"/>
                <a:cs typeface="Arial" pitchFamily="34" charset="0"/>
              </a:rPr>
              <a:t>a</a:t>
            </a:r>
            <a:r>
              <a:rPr lang="x-none" sz="1000" kern="1200" dirty="0">
                <a:solidFill>
                  <a:schemeClr val="tx1"/>
                </a:solidFill>
                <a:effectLst/>
                <a:latin typeface="Arial" pitchFamily="34" charset="0"/>
                <a:ea typeface="+mn-ea"/>
                <a:cs typeface="Arial" pitchFamily="34" charset="0"/>
              </a:rPr>
              <a:t>ted with genomic variants. This has been done </a:t>
            </a:r>
            <a:r>
              <a:rPr lang="en-US" sz="1000" kern="1200" dirty="0">
                <a:solidFill>
                  <a:schemeClr val="tx1"/>
                </a:solidFill>
                <a:effectLst/>
                <a:latin typeface="Arial" pitchFamily="34" charset="0"/>
                <a:ea typeface="+mn-ea"/>
                <a:cs typeface="Arial" pitchFamily="34" charset="0"/>
              </a:rPr>
              <a:t>successfully</a:t>
            </a:r>
            <a:r>
              <a:rPr lang="x-none" sz="1000" kern="1200" dirty="0">
                <a:solidFill>
                  <a:schemeClr val="tx1"/>
                </a:solidFill>
                <a:effectLst/>
                <a:latin typeface="Arial" pitchFamily="34" charset="0"/>
                <a:ea typeface="+mn-ea"/>
                <a:cs typeface="Arial" pitchFamily="34" charset="0"/>
              </a:rPr>
              <a:t> for a number of diseases.</a:t>
            </a:r>
            <a:endParaRPr lang="en-US" sz="1000" kern="1200" dirty="0">
              <a:solidFill>
                <a:schemeClr val="tx1"/>
              </a:solidFill>
              <a:effectLst/>
              <a:latin typeface="Arial" pitchFamily="34" charset="0"/>
              <a:ea typeface="+mn-ea"/>
              <a:cs typeface="Arial" pitchFamily="34" charset="0"/>
            </a:endParaRP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6</a:t>
            </a:fld>
            <a:endParaRPr lang="en-US" altLang="en-US" dirty="0"/>
          </a:p>
        </p:txBody>
      </p:sp>
    </p:spTree>
    <p:extLst>
      <p:ext uri="{BB962C8B-B14F-4D97-AF65-F5344CB8AC3E}">
        <p14:creationId xmlns:p14="http://schemas.microsoft.com/office/powerpoint/2010/main" val="4020412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Another area of re</a:t>
            </a:r>
            <a:r>
              <a:rPr lang="en-US" sz="1000" kern="1200" dirty="0">
                <a:solidFill>
                  <a:schemeClr val="tx1"/>
                </a:solidFill>
                <a:effectLst/>
                <a:latin typeface="Arial" pitchFamily="34" charset="0"/>
                <a:ea typeface="+mn-ea"/>
                <a:cs typeface="Arial" pitchFamily="34" charset="0"/>
              </a:rPr>
              <a:t>use</a:t>
            </a:r>
            <a:r>
              <a:rPr lang="x-none" sz="1000" kern="1200" dirty="0">
                <a:solidFill>
                  <a:schemeClr val="tx1"/>
                </a:solidFill>
                <a:effectLst/>
                <a:latin typeface="Arial" pitchFamily="34" charset="0"/>
                <a:ea typeface="+mn-ea"/>
                <a:cs typeface="Arial" pitchFamily="34" charset="0"/>
              </a:rPr>
              <a:t> of clinical data for clinical and translational research has been the replication of clinical studies. </a:t>
            </a:r>
            <a:r>
              <a:rPr lang="en-US" sz="1000" kern="1200" dirty="0">
                <a:solidFill>
                  <a:schemeClr val="tx1"/>
                </a:solidFill>
                <a:effectLst/>
                <a:latin typeface="Arial" pitchFamily="34" charset="0"/>
                <a:ea typeface="+mn-ea"/>
                <a:cs typeface="Arial" pitchFamily="34" charset="0"/>
              </a:rPr>
              <a:t>A</a:t>
            </a:r>
            <a:r>
              <a:rPr lang="x-none" sz="1000" kern="1200" dirty="0">
                <a:solidFill>
                  <a:schemeClr val="tx1"/>
                </a:solidFill>
                <a:effectLst/>
                <a:latin typeface="Arial" pitchFamily="34" charset="0"/>
                <a:ea typeface="+mn-ea"/>
                <a:cs typeface="Arial" pitchFamily="34" charset="0"/>
              </a:rPr>
              <a:t>nalyses have shown that the results of randomized controlled trials</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or RCTs</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can be replicated. A couple </a:t>
            </a:r>
            <a:r>
              <a:rPr lang="en-US" sz="1000" kern="1200" dirty="0">
                <a:solidFill>
                  <a:schemeClr val="tx1"/>
                </a:solidFill>
                <a:effectLst/>
                <a:latin typeface="Arial" pitchFamily="34" charset="0"/>
                <a:ea typeface="+mn-ea"/>
                <a:cs typeface="Arial" pitchFamily="34" charset="0"/>
              </a:rPr>
              <a:t>of analyses</a:t>
            </a:r>
            <a:r>
              <a:rPr lang="x-none" sz="1000" kern="1200" dirty="0">
                <a:solidFill>
                  <a:schemeClr val="tx1"/>
                </a:solidFill>
                <a:effectLst/>
                <a:latin typeface="Arial" pitchFamily="34" charset="0"/>
                <a:ea typeface="+mn-ea"/>
                <a:cs typeface="Arial" pitchFamily="34" charset="0"/>
              </a:rPr>
              <a:t> looked at the results of the Women's Health Initiative RCTs and were able to replicate the results through the analysis of clinical data in EHRs and other sources. There have also been replications of other studies of cardiovascular disease as well as thos</a:t>
            </a:r>
            <a:r>
              <a:rPr lang="en-US" sz="1000" kern="1200" dirty="0">
                <a:solidFill>
                  <a:schemeClr val="tx1"/>
                </a:solidFill>
                <a:effectLst/>
                <a:latin typeface="Arial" pitchFamily="34" charset="0"/>
                <a:ea typeface="+mn-ea"/>
                <a:cs typeface="Arial" pitchFamily="34" charset="0"/>
              </a:rPr>
              <a:t>e</a:t>
            </a:r>
            <a:r>
              <a:rPr lang="x-none" sz="1000" kern="1200" dirty="0">
                <a:solidFill>
                  <a:schemeClr val="tx1"/>
                </a:solidFill>
                <a:effectLst/>
                <a:latin typeface="Arial" pitchFamily="34" charset="0"/>
                <a:ea typeface="+mn-ea"/>
                <a:cs typeface="Arial" pitchFamily="34" charset="0"/>
              </a:rPr>
              <a:t> </a:t>
            </a:r>
            <a:r>
              <a:rPr lang="en-US" sz="1000" kern="1200" dirty="0">
                <a:solidFill>
                  <a:schemeClr val="tx1"/>
                </a:solidFill>
                <a:effectLst/>
                <a:latin typeface="Arial" pitchFamily="34" charset="0"/>
                <a:ea typeface="+mn-ea"/>
                <a:cs typeface="Arial" pitchFamily="34" charset="0"/>
              </a:rPr>
              <a:t>demonstrating</a:t>
            </a:r>
            <a:r>
              <a:rPr lang="x-none" sz="1000" kern="1200" dirty="0">
                <a:solidFill>
                  <a:schemeClr val="tx1"/>
                </a:solidFill>
                <a:effectLst/>
                <a:latin typeface="Arial" pitchFamily="34" charset="0"/>
                <a:ea typeface="+mn-ea"/>
                <a:cs typeface="Arial" pitchFamily="34" charset="0"/>
              </a:rPr>
              <a:t> the value of statin</a:t>
            </a:r>
            <a:r>
              <a:rPr lang="en-US" sz="1000" kern="1200" dirty="0">
                <a:solidFill>
                  <a:schemeClr val="tx1"/>
                </a:solidFill>
                <a:effectLst/>
                <a:latin typeface="Arial" pitchFamily="34" charset="0"/>
                <a:ea typeface="+mn-ea"/>
                <a:cs typeface="Arial" pitchFamily="34" charset="0"/>
              </a:rPr>
              <a:t> </a:t>
            </a:r>
            <a:r>
              <a:rPr lang="x-none" sz="1000" kern="1200" dirty="0">
                <a:solidFill>
                  <a:schemeClr val="tx1"/>
                </a:solidFill>
                <a:effectLst/>
                <a:latin typeface="Arial" pitchFamily="34" charset="0"/>
                <a:ea typeface="+mn-ea"/>
                <a:cs typeface="Arial" pitchFamily="34" charset="0"/>
              </a:rPr>
              <a:t>drugs in primary prevention of coronary heart disease. There has also been replication of observational studies, such as a study looking at the drug metformin and its association with a reduced cancer mortality rate in patients with </a:t>
            </a:r>
            <a:r>
              <a:rPr lang="x-none" sz="1000" kern="1200">
                <a:solidFill>
                  <a:schemeClr val="tx1"/>
                </a:solidFill>
                <a:effectLst/>
                <a:latin typeface="Arial" pitchFamily="34" charset="0"/>
                <a:ea typeface="+mn-ea"/>
                <a:cs typeface="Arial" pitchFamily="34" charset="0"/>
              </a:rPr>
              <a:t>diabetes mellitus.</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7</a:t>
            </a:fld>
            <a:endParaRPr lang="en-US" altLang="en-US" dirty="0"/>
          </a:p>
        </p:txBody>
      </p:sp>
    </p:spTree>
    <p:extLst>
      <p:ext uri="{BB962C8B-B14F-4D97-AF65-F5344CB8AC3E}">
        <p14:creationId xmlns:p14="http://schemas.microsoft.com/office/powerpoint/2010/main" val="1590300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000" kern="1200" dirty="0">
                <a:solidFill>
                  <a:schemeClr val="tx1"/>
                </a:solidFill>
                <a:effectLst/>
                <a:latin typeface="Arial" pitchFamily="34" charset="0"/>
                <a:ea typeface="+mn-ea"/>
                <a:cs typeface="Arial" pitchFamily="34" charset="0"/>
              </a:rPr>
              <a:t>The reuse of clinical data has also been applied in public health, in particular in the area of syndromic surveillance, where we aim to use data sources for early detection of public health threats from sources such as bioterrorism and emergent diseases. This interest increased after the attacks of September 11, 2001. One ongoing effort has been Google Flu Trends, where the ability to predict outbreaks of the flu has been associated with the queries that individuals type into the Google search engine. At the beginning of flu outbreaks, there tends to be increased queries about different symptoms and treatments related to the flu. Unfortunately, while search terms entered can predict the uptick of the flu in the population, there is not sufficient time for early intervention. In recent years, performance of the Google Flu Trends algorithm has been poorer. However, this secondary use of data may find other value in the future.</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8</a:t>
            </a:fld>
            <a:endParaRPr lang="en-US" altLang="en-US" dirty="0"/>
          </a:p>
        </p:txBody>
      </p:sp>
    </p:spTree>
    <p:extLst>
      <p:ext uri="{BB962C8B-B14F-4D97-AF65-F5344CB8AC3E}">
        <p14:creationId xmlns:p14="http://schemas.microsoft.com/office/powerpoint/2010/main" val="1630831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000" kern="1200" dirty="0">
                <a:solidFill>
                  <a:schemeClr val="tx1"/>
                </a:solidFill>
                <a:effectLst/>
                <a:latin typeface="Arial" pitchFamily="34" charset="0"/>
                <a:ea typeface="+mn-ea"/>
                <a:cs typeface="Arial" pitchFamily="34" charset="0"/>
              </a:rPr>
              <a:t>Bringing this all together is the notion of the learning health system, where the health care system learns from data that we collect, measure, and analyze. This figure, from the Office of the National Coordinator for Health IT, shows the various uses of clinical data. The system begins with measures on individuals, typically quality measures. The system then extends those measures to the population for public health, thus enabling clinical research to increase our understanding of what works and what does not. We start to close this loop by producing clinical guidelines that inform public health policy and can be implemented in clinical decision support and feedback to the patient.</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9</a:t>
            </a:fld>
            <a:endParaRPr lang="en-US" altLang="en-US" dirty="0"/>
          </a:p>
        </p:txBody>
      </p:sp>
    </p:spTree>
    <p:extLst>
      <p:ext uri="{BB962C8B-B14F-4D97-AF65-F5344CB8AC3E}">
        <p14:creationId xmlns:p14="http://schemas.microsoft.com/office/powerpoint/2010/main" val="1747869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accessibility.psu.edu/microsoftoffice/powerpoint/"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NC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130552"/>
            <a:ext cx="12192000" cy="1298448"/>
          </a:xfrm>
          <a:prstGeom prst="rect">
            <a:avLst/>
          </a:prstGeom>
        </p:spPr>
        <p:txBody>
          <a:bodyPr anchor="t"/>
          <a:lstStyle>
            <a:lvl1pPr algn="ctr">
              <a:defRPr sz="3600" b="0" baseline="0">
                <a:latin typeface="Verdana" pitchFamily="34" charset="0"/>
                <a:ea typeface="Verdana" pitchFamily="34" charset="0"/>
                <a:cs typeface="Verdana" pitchFamily="34" charset="0"/>
              </a:defRPr>
            </a:lvl1pPr>
          </a:lstStyle>
          <a:p>
            <a:r>
              <a:rPr lang="en-US" dirty="0"/>
              <a:t>Click to edit component title</a:t>
            </a:r>
          </a:p>
        </p:txBody>
      </p:sp>
      <p:sp>
        <p:nvSpPr>
          <p:cNvPr id="4" name="Text Placeholder 3"/>
          <p:cNvSpPr>
            <a:spLocks noGrp="1"/>
          </p:cNvSpPr>
          <p:nvPr>
            <p:ph type="body" sz="half" idx="2" hasCustomPrompt="1"/>
          </p:nvPr>
        </p:nvSpPr>
        <p:spPr>
          <a:xfrm>
            <a:off x="1828800" y="3517900"/>
            <a:ext cx="8534400" cy="762000"/>
          </a:xfrm>
          <a:prstGeom prst="rect">
            <a:avLst/>
          </a:prstGeom>
        </p:spPr>
        <p:txBody>
          <a:bodyPr/>
          <a:lstStyle>
            <a:lvl1pPr marL="0" indent="0" algn="ctr">
              <a:buNone/>
              <a:defRPr sz="3200" baseline="0">
                <a:latin typeface="+mj-lt"/>
                <a:ea typeface="Tahoma" pitchFamily="34" charset="0"/>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unit title</a:t>
            </a:r>
          </a:p>
        </p:txBody>
      </p:sp>
      <p:sp>
        <p:nvSpPr>
          <p:cNvPr id="11" name="Text Placeholder 10"/>
          <p:cNvSpPr>
            <a:spLocks noGrp="1"/>
          </p:cNvSpPr>
          <p:nvPr>
            <p:ph type="body" sz="quarter" idx="11" hasCustomPrompt="1"/>
          </p:nvPr>
        </p:nvSpPr>
        <p:spPr>
          <a:xfrm>
            <a:off x="1828800" y="4356100"/>
            <a:ext cx="8534400" cy="609600"/>
          </a:xfrm>
          <a:prstGeom prst="rect">
            <a:avLst/>
          </a:prstGeom>
        </p:spPr>
        <p:txBody>
          <a:bodyPr/>
          <a:lstStyle>
            <a:lvl1pPr algn="ctr">
              <a:buFontTx/>
              <a:buNone/>
              <a:defRPr>
                <a:latin typeface="+mj-lt"/>
                <a:cs typeface="Tahoma" pitchFamily="34" charset="0"/>
              </a:defRPr>
            </a:lvl1pPr>
          </a:lstStyle>
          <a:p>
            <a:pPr lvl="0"/>
            <a:r>
              <a:rPr lang="en-US" dirty="0"/>
              <a:t>Click to edit lecture title</a:t>
            </a:r>
          </a:p>
        </p:txBody>
      </p:sp>
      <p:sp>
        <p:nvSpPr>
          <p:cNvPr id="16" name="Text Placeholder 15"/>
          <p:cNvSpPr>
            <a:spLocks noGrp="1"/>
          </p:cNvSpPr>
          <p:nvPr>
            <p:ph type="body" sz="quarter" idx="12"/>
          </p:nvPr>
        </p:nvSpPr>
        <p:spPr>
          <a:xfrm>
            <a:off x="914400" y="5232400"/>
            <a:ext cx="10363200" cy="1219200"/>
          </a:xfrm>
          <a:prstGeom prst="rect">
            <a:avLst/>
          </a:prstGeom>
        </p:spPr>
        <p:txBody>
          <a:bodyPr/>
          <a:lstStyle>
            <a:lvl1pPr algn="ctr">
              <a:buNone/>
              <a:defRPr lang="en-US" sz="1200" i="1" dirty="0" smtClean="0">
                <a:ea typeface="Calibri"/>
                <a:cs typeface="Times New Roman"/>
              </a:defRPr>
            </a:lvl1pPr>
          </a:lstStyle>
          <a:p>
            <a:pPr lvl="0"/>
            <a:r>
              <a:rPr lang="en-US"/>
              <a:t>Click to edit Master text styles</a:t>
            </a:r>
          </a:p>
        </p:txBody>
      </p:sp>
      <p:sp>
        <p:nvSpPr>
          <p:cNvPr id="8" name="Slide Number Placeholder 4"/>
          <p:cNvSpPr>
            <a:spLocks noGrp="1"/>
          </p:cNvSpPr>
          <p:nvPr>
            <p:ph type="sldNum" sz="quarter" idx="4"/>
          </p:nvPr>
        </p:nvSpPr>
        <p:spPr>
          <a:xfrm>
            <a:off x="11345333" y="6263640"/>
            <a:ext cx="558800"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308193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C Attribution_Final_Slide">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0" cy="1744662"/>
          </a:xfrm>
        </p:spPr>
        <p:txBody>
          <a:bodyPr/>
          <a:lstStyle>
            <a:lvl1pPr>
              <a:defRPr sz="36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8" name="Content Placeholder 7"/>
          <p:cNvSpPr>
            <a:spLocks noGrp="1"/>
          </p:cNvSpPr>
          <p:nvPr>
            <p:ph sz="quarter" idx="14"/>
          </p:nvPr>
        </p:nvSpPr>
        <p:spPr>
          <a:xfrm>
            <a:off x="609600" y="2260600"/>
            <a:ext cx="10972800" cy="3911600"/>
          </a:xfrm>
          <a:prstGeom prst="rect">
            <a:avLst/>
          </a:prstGeom>
        </p:spPr>
        <p:txBody>
          <a:bodyPr anchor="b" anchorCtr="0"/>
          <a:lstStyle>
            <a:lvl1pPr marL="0" indent="0">
              <a:buNone/>
              <a:defRPr sz="3200" i="1">
                <a:latin typeface="+mn-lt"/>
              </a:defRPr>
            </a:lvl1pPr>
            <a:lvl2pPr>
              <a:buSzPct val="85000"/>
              <a:defRPr i="1">
                <a:latin typeface="+mn-lt"/>
              </a:defRPr>
            </a:lvl2pPr>
            <a:lvl3pPr marL="1143000" indent="-228600">
              <a:buSzPct val="80000"/>
              <a:buFont typeface="Courier New" panose="02070309020205020404" pitchFamily="49" charset="0"/>
              <a:buChar char="o"/>
              <a:defRPr i="1">
                <a:latin typeface="+mn-lt"/>
              </a:defRPr>
            </a:lvl3pPr>
            <a:lvl4pPr marL="1600200" indent="-228600">
              <a:buSzPct val="120000"/>
              <a:buFont typeface="Wingdings" panose="05000000000000000000" pitchFamily="2" charset="2"/>
              <a:buChar char="§"/>
              <a:defRPr i="1">
                <a:latin typeface="+mn-lt"/>
              </a:defRPr>
            </a:lvl4pPr>
            <a:lvl5pPr marL="2057400" indent="-228600">
              <a:buSzPct val="70000"/>
              <a:buFont typeface="Wingdings" panose="05000000000000000000" pitchFamily="2" charset="2"/>
              <a:buChar char="q"/>
              <a:defRPr i="1">
                <a:latin typeface="+mn-lt"/>
              </a:defRPr>
            </a:lvl5pPr>
          </a:lstStyle>
          <a:p>
            <a:pPr lvl="0"/>
            <a:r>
              <a:rPr lang="en-US"/>
              <a:t>Click to edit Master text styles</a:t>
            </a:r>
          </a:p>
        </p:txBody>
      </p:sp>
      <p:sp>
        <p:nvSpPr>
          <p:cNvPr id="5"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2256786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47638"/>
            <a:ext cx="10972800" cy="1143000"/>
          </a:xfrm>
        </p:spPr>
        <p:txBody>
          <a:bodyPr/>
          <a:lstStyle>
            <a:lvl1pPr>
              <a:defRPr sz="2800" b="1" baseline="0">
                <a:solidFill>
                  <a:srgbClr val="FF0000"/>
                </a:solidFill>
              </a:defRPr>
            </a:lvl1pPr>
          </a:lstStyle>
          <a:p>
            <a:r>
              <a:rPr lang="en-US" dirty="0"/>
              <a:t>DO NOT USE THIS LAYOUT</a:t>
            </a:r>
            <a:br>
              <a:rPr lang="en-US" dirty="0"/>
            </a:br>
            <a:r>
              <a:rPr lang="en-US" dirty="0"/>
              <a:t>except to follow its instructions in the Master View</a:t>
            </a:r>
          </a:p>
        </p:txBody>
      </p:sp>
      <p:sp>
        <p:nvSpPr>
          <p:cNvPr id="3" name="Slide Number Placeholder 2"/>
          <p:cNvSpPr>
            <a:spLocks noGrp="1"/>
          </p:cNvSpPr>
          <p:nvPr>
            <p:ph type="sldNum" sz="quarter" idx="10"/>
          </p:nvPr>
        </p:nvSpPr>
        <p:spPr/>
        <p:txBody>
          <a:bodyPr/>
          <a:lstStyle/>
          <a:p>
            <a:fld id="{F3BF8891-5E06-46C2-89A4-6DB85D39BA35}" type="slidenum">
              <a:rPr lang="en-US" smtClean="0"/>
              <a:pPr/>
              <a:t>‹#›</a:t>
            </a:fld>
            <a:endParaRPr lang="en-US" dirty="0"/>
          </a:p>
        </p:txBody>
      </p:sp>
      <p:sp>
        <p:nvSpPr>
          <p:cNvPr id="4" name="TextBox 3"/>
          <p:cNvSpPr txBox="1"/>
          <p:nvPr userDrawn="1"/>
        </p:nvSpPr>
        <p:spPr>
          <a:xfrm>
            <a:off x="135466" y="1417639"/>
            <a:ext cx="11904135" cy="1015663"/>
          </a:xfrm>
          <a:prstGeom prst="rect">
            <a:avLst/>
          </a:prstGeom>
          <a:noFill/>
        </p:spPr>
        <p:txBody>
          <a:bodyPr wrap="square" rtlCol="0">
            <a:spAutoFit/>
          </a:bodyPr>
          <a:lstStyle/>
          <a:p>
            <a:pPr algn="ctr"/>
            <a:r>
              <a:rPr lang="en-US" sz="2400" b="1" dirty="0">
                <a:solidFill>
                  <a:srgbClr val="0070C0"/>
                </a:solidFill>
                <a:latin typeface="Arial" panose="020B0604020202020204" pitchFamily="34" charset="0"/>
                <a:cs typeface="Arial" panose="020B0604020202020204" pitchFamily="34" charset="0"/>
              </a:rPr>
              <a:t>Creating</a:t>
            </a:r>
            <a:r>
              <a:rPr lang="en-US" sz="2400" b="1" baseline="0" dirty="0">
                <a:solidFill>
                  <a:srgbClr val="0070C0"/>
                </a:solidFill>
                <a:latin typeface="Arial" panose="020B0604020202020204" pitchFamily="34" charset="0"/>
                <a:cs typeface="Arial" panose="020B0604020202020204" pitchFamily="34" charset="0"/>
              </a:rPr>
              <a:t> a Custom Layout</a:t>
            </a:r>
          </a:p>
          <a:p>
            <a:r>
              <a:rPr lang="en-US" baseline="0" dirty="0"/>
              <a:t>Follow the instructions on this slide layout if none of the existing layouts (in the current template) work well for the current slide you would like to create or edit.</a:t>
            </a:r>
            <a:endParaRPr lang="en-US" dirty="0"/>
          </a:p>
        </p:txBody>
      </p:sp>
      <p:sp>
        <p:nvSpPr>
          <p:cNvPr id="6" name="TextBox 5"/>
          <p:cNvSpPr txBox="1"/>
          <p:nvPr userDrawn="1"/>
        </p:nvSpPr>
        <p:spPr>
          <a:xfrm>
            <a:off x="135467" y="2567642"/>
            <a:ext cx="12192000" cy="3139321"/>
          </a:xfrm>
          <a:prstGeom prst="rect">
            <a:avLst/>
          </a:prstGeom>
          <a:noFill/>
        </p:spPr>
        <p:txBody>
          <a:bodyPr wrap="square" rtlCol="0">
            <a:spAutoFit/>
          </a:bodyPr>
          <a:lstStyle/>
          <a:p>
            <a:pPr lvl="0"/>
            <a:r>
              <a:rPr lang="en-US" dirty="0"/>
              <a:t>To create a custom new layout, </a:t>
            </a:r>
            <a:r>
              <a:rPr lang="en-US" b="1" dirty="0"/>
              <a:t>in the Slide Master view </a:t>
            </a:r>
            <a:r>
              <a:rPr lang="en-US" dirty="0"/>
              <a:t>do the following:</a:t>
            </a:r>
          </a:p>
          <a:p>
            <a:pPr marL="214313" lvl="0" indent="-214313">
              <a:buFont typeface="Arial" panose="020B0604020202020204" pitchFamily="34" charset="0"/>
              <a:buChar char="•"/>
            </a:pPr>
            <a:r>
              <a:rPr lang="en-US" b="1" dirty="0"/>
              <a:t>DUPLICATE</a:t>
            </a:r>
            <a:r>
              <a:rPr lang="en-US" dirty="0"/>
              <a:t> an existing layout to create a new layout.</a:t>
            </a:r>
          </a:p>
          <a:p>
            <a:pPr marL="214313" lvl="0" indent="-214313">
              <a:buFont typeface="Arial" panose="020B0604020202020204" pitchFamily="34" charset="0"/>
              <a:buChar char="•"/>
            </a:pPr>
            <a:r>
              <a:rPr lang="en-US" b="1" dirty="0"/>
              <a:t>RENAME</a:t>
            </a:r>
            <a:r>
              <a:rPr lang="en-US" dirty="0"/>
              <a:t> the new layout.</a:t>
            </a:r>
          </a:p>
          <a:p>
            <a:pPr marL="214313" lvl="0" indent="-214313">
              <a:buFont typeface="Arial" panose="020B0604020202020204" pitchFamily="34" charset="0"/>
              <a:buChar char="•"/>
            </a:pPr>
            <a:r>
              <a:rPr lang="en-US" b="1" dirty="0"/>
              <a:t>Insert or Remove as appropriate PLACEHOLDERS </a:t>
            </a:r>
            <a:r>
              <a:rPr lang="en-US" dirty="0"/>
              <a:t>on your new layout, resizing &amp; formatting as appropriate. </a:t>
            </a:r>
            <a:r>
              <a:rPr lang="en-US" sz="1600" dirty="0"/>
              <a:t>(Do</a:t>
            </a:r>
            <a:r>
              <a:rPr lang="en-US" sz="1600" baseline="0" dirty="0"/>
              <a:t> not edit your content in the slide master. All content should be edited in the normal presentation design view.) </a:t>
            </a:r>
            <a:r>
              <a:rPr lang="en-US" b="1" baseline="0" dirty="0"/>
              <a:t>NEVER REMOVE THE LAYOUT’S TITLE CONTAINER</a:t>
            </a:r>
            <a:r>
              <a:rPr lang="en-US" baseline="0" dirty="0"/>
              <a:t>. </a:t>
            </a:r>
            <a:r>
              <a:rPr lang="en-US" sz="1600" baseline="0" dirty="0"/>
              <a:t>(It can be resized or formatted, but never removed.)</a:t>
            </a:r>
            <a:endParaRPr lang="en-US" baseline="0" dirty="0"/>
          </a:p>
          <a:p>
            <a:pPr marL="214313" lvl="0" indent="-214313">
              <a:buFont typeface="Arial" panose="020B0604020202020204" pitchFamily="34" charset="0"/>
              <a:buChar char="•"/>
            </a:pPr>
            <a:r>
              <a:rPr lang="en-US" dirty="0"/>
              <a:t>Check the</a:t>
            </a:r>
            <a:r>
              <a:rPr lang="en-US" baseline="0" dirty="0"/>
              <a:t> </a:t>
            </a:r>
            <a:r>
              <a:rPr lang="en-US" b="1" baseline="0" dirty="0"/>
              <a:t>READING ORDER </a:t>
            </a:r>
            <a:r>
              <a:rPr lang="en-US" baseline="0" dirty="0"/>
              <a:t>of your new layout. (</a:t>
            </a:r>
            <a:r>
              <a:rPr lang="en-US" sz="1350" u="sng" kern="1200" dirty="0">
                <a:solidFill>
                  <a:schemeClr val="tx1"/>
                </a:solidFill>
                <a:effectLst/>
                <a:latin typeface="+mn-lt"/>
                <a:ea typeface="+mn-ea"/>
                <a:cs typeface="+mn-cs"/>
                <a:hlinkClick r:id="rId2"/>
              </a:rPr>
              <a:t>http://accessibility.psu.edu/microsoftoffice/powerpoint/</a:t>
            </a:r>
            <a:r>
              <a:rPr lang="en-US" sz="1350" kern="1200" dirty="0">
                <a:solidFill>
                  <a:schemeClr val="tx1"/>
                </a:solidFill>
                <a:effectLst/>
                <a:latin typeface="+mn-lt"/>
                <a:ea typeface="+mn-ea"/>
                <a:cs typeface="+mn-cs"/>
              </a:rPr>
              <a:t>) </a:t>
            </a:r>
            <a:r>
              <a:rPr lang="en-US" baseline="0" dirty="0"/>
              <a:t>Reorder as appropriate so the slide layout’s </a:t>
            </a:r>
            <a:r>
              <a:rPr lang="en-US" b="1" baseline="0" dirty="0"/>
              <a:t>TITLE is read first</a:t>
            </a:r>
            <a:r>
              <a:rPr lang="en-US" baseline="0" dirty="0"/>
              <a:t>.</a:t>
            </a:r>
          </a:p>
          <a:p>
            <a:pPr marL="214313" lvl="0" indent="-214313">
              <a:buFont typeface="Arial" panose="020B0604020202020204" pitchFamily="34" charset="0"/>
              <a:buChar char="•"/>
            </a:pPr>
            <a:r>
              <a:rPr lang="en-US" b="1" baseline="0" dirty="0"/>
              <a:t>SAVE</a:t>
            </a:r>
            <a:r>
              <a:rPr lang="en-US" baseline="0" dirty="0"/>
              <a:t> your presentation.</a:t>
            </a:r>
          </a:p>
          <a:p>
            <a:pPr marL="214313" lvl="0" indent="-214313">
              <a:buFont typeface="Arial" panose="020B0604020202020204" pitchFamily="34" charset="0"/>
              <a:buChar char="•"/>
            </a:pPr>
            <a:r>
              <a:rPr lang="en-US" b="1" baseline="0" dirty="0"/>
              <a:t>Close the Master View </a:t>
            </a:r>
            <a:r>
              <a:rPr lang="en-US" b="0" baseline="0" dirty="0"/>
              <a:t>and return to your normal editing (design) view.</a:t>
            </a:r>
          </a:p>
          <a:p>
            <a:pPr marL="214313" lvl="0" indent="-214313">
              <a:buFont typeface="Arial" panose="020B0604020202020204" pitchFamily="34" charset="0"/>
              <a:buChar char="•"/>
            </a:pPr>
            <a:r>
              <a:rPr lang="en-US" b="1" baseline="0" dirty="0"/>
              <a:t>Insert a new slide using your custom-named new layout </a:t>
            </a:r>
            <a:r>
              <a:rPr lang="en-US" b="0" baseline="0" dirty="0"/>
              <a:t>or apply the new layout to an existing slide.</a:t>
            </a:r>
            <a:endParaRPr lang="en-US" dirty="0"/>
          </a:p>
        </p:txBody>
      </p:sp>
    </p:spTree>
    <p:extLst>
      <p:ext uri="{BB962C8B-B14F-4D97-AF65-F5344CB8AC3E}">
        <p14:creationId xmlns:p14="http://schemas.microsoft.com/office/powerpoint/2010/main" val="1404151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C Lectur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8" name="Content Placeholder 7"/>
          <p:cNvSpPr>
            <a:spLocks noGrp="1"/>
          </p:cNvSpPr>
          <p:nvPr>
            <p:ph sz="quarter" idx="14"/>
          </p:nvPr>
        </p:nvSpPr>
        <p:spPr>
          <a:xfrm>
            <a:off x="609600" y="1600200"/>
            <a:ext cx="10972800" cy="4572000"/>
          </a:xfrm>
          <a:prstGeom prst="rect">
            <a:avLst/>
          </a:prstGeom>
        </p:spPr>
        <p:txBody>
          <a:bodyPr/>
          <a:lstStyle>
            <a:lvl1pPr>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938289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C Side by Side All Options">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17" name="Content Placeholder 1"/>
          <p:cNvSpPr>
            <a:spLocks noGrp="1"/>
          </p:cNvSpPr>
          <p:nvPr>
            <p:ph sz="quarter" idx="14"/>
          </p:nvPr>
        </p:nvSpPr>
        <p:spPr>
          <a:xfrm>
            <a:off x="609600" y="1600200"/>
            <a:ext cx="5388864" cy="4572000"/>
          </a:xfrm>
          <a:prstGeom prst="rect">
            <a:avLst/>
          </a:prstGeom>
        </p:spPr>
        <p:txBody>
          <a:bodyPr/>
          <a:lstStyle>
            <a:lvl1pPr>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
          <p:cNvSpPr>
            <a:spLocks noGrp="1"/>
          </p:cNvSpPr>
          <p:nvPr>
            <p:ph type="body" sz="quarter" idx="32" hasCustomPrompt="1"/>
          </p:nvPr>
        </p:nvSpPr>
        <p:spPr>
          <a:xfrm>
            <a:off x="609598" y="6278880"/>
            <a:ext cx="4584964"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18" name="Content Placeholder 2"/>
          <p:cNvSpPr>
            <a:spLocks noGrp="1"/>
          </p:cNvSpPr>
          <p:nvPr>
            <p:ph sz="quarter" idx="18"/>
          </p:nvPr>
        </p:nvSpPr>
        <p:spPr>
          <a:xfrm>
            <a:off x="6197600" y="1600200"/>
            <a:ext cx="5388864" cy="4572000"/>
          </a:xfrm>
          <a:prstGeom prst="rect">
            <a:avLst/>
          </a:prstGeom>
        </p:spPr>
        <p:txBody>
          <a:bodyPr/>
          <a:lstStyle>
            <a:lvl1pPr>
              <a:defRPr sz="3200"/>
            </a:lvl1pPr>
            <a:lvl2pPr>
              <a:buSzPct val="85000"/>
              <a:defRPr/>
            </a:lvl2pPr>
            <a:lvl3pPr marL="1143000" indent="-228600">
              <a:buSzPct val="80000"/>
              <a:buFont typeface="Courier New" panose="02070309020205020404" pitchFamily="49" charset="0"/>
              <a:buChar char="o"/>
              <a:defRPr lang="en-US" sz="2400" kern="1200" dirty="0" smtClean="0">
                <a:solidFill>
                  <a:schemeClr val="tx1"/>
                </a:solidFill>
                <a:latin typeface="+mn-lt"/>
                <a:ea typeface="+mn-ea"/>
                <a:cs typeface="+mn-cs"/>
              </a:defRPr>
            </a:lvl3pPr>
            <a:lvl4pPr marL="1600200" indent="-228600">
              <a:buSzPct val="120000"/>
              <a:buFont typeface="Wingdings" panose="05000000000000000000" pitchFamily="2" charset="2"/>
              <a:buChar char="§"/>
              <a:defRPr/>
            </a:lvl4pPr>
            <a:lvl5pPr marL="2057400" indent="-228600">
              <a:buSzPct val="70000"/>
              <a:buFont typeface="Wingdings" panose="05000000000000000000" pitchFamily="2" charset="2"/>
              <a:buChar char="q"/>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
          <p:cNvSpPr>
            <a:spLocks noGrp="1"/>
          </p:cNvSpPr>
          <p:nvPr>
            <p:ph type="body" sz="quarter" idx="33" hasCustomPrompt="1"/>
          </p:nvPr>
        </p:nvSpPr>
        <p:spPr>
          <a:xfrm>
            <a:off x="6197601" y="6278880"/>
            <a:ext cx="4600177"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1697789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C Side by side_four with citation placeholders">
    <p:spTree>
      <p:nvGrpSpPr>
        <p:cNvPr id="1" name=""/>
        <p:cNvGrpSpPr/>
        <p:nvPr/>
      </p:nvGrpSpPr>
      <p:grpSpPr>
        <a:xfrm>
          <a:off x="0" y="0"/>
          <a:ext cx="0" cy="0"/>
          <a:chOff x="0" y="0"/>
          <a:chExt cx="0" cy="0"/>
        </a:xfrm>
      </p:grpSpPr>
      <p:sp>
        <p:nvSpPr>
          <p:cNvPr id="15"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Content Placeholder 1"/>
          <p:cNvSpPr>
            <a:spLocks noGrp="1"/>
          </p:cNvSpPr>
          <p:nvPr>
            <p:ph sz="quarter" idx="14"/>
          </p:nvPr>
        </p:nvSpPr>
        <p:spPr>
          <a:xfrm>
            <a:off x="609600" y="160020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8" name="Text Placeholder 16"/>
          <p:cNvSpPr>
            <a:spLocks noGrp="1"/>
          </p:cNvSpPr>
          <p:nvPr>
            <p:ph type="body" sz="quarter" idx="42" hasCustomPrompt="1"/>
          </p:nvPr>
        </p:nvSpPr>
        <p:spPr>
          <a:xfrm>
            <a:off x="609600" y="336804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22" name="Content Placeholder 1"/>
          <p:cNvSpPr>
            <a:spLocks noGrp="1"/>
          </p:cNvSpPr>
          <p:nvPr>
            <p:ph sz="quarter" idx="37"/>
          </p:nvPr>
        </p:nvSpPr>
        <p:spPr>
          <a:xfrm>
            <a:off x="609600" y="396748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4" name="Text Placeholder 16"/>
          <p:cNvSpPr>
            <a:spLocks noGrp="1"/>
          </p:cNvSpPr>
          <p:nvPr>
            <p:ph type="body" sz="quarter" idx="39" hasCustomPrompt="1"/>
          </p:nvPr>
        </p:nvSpPr>
        <p:spPr>
          <a:xfrm>
            <a:off x="60960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14" name="Content Placeholder 1"/>
          <p:cNvSpPr>
            <a:spLocks noGrp="1"/>
          </p:cNvSpPr>
          <p:nvPr>
            <p:ph sz="quarter" idx="35"/>
          </p:nvPr>
        </p:nvSpPr>
        <p:spPr>
          <a:xfrm>
            <a:off x="6190827" y="160020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7" name="Text Placeholder 16"/>
          <p:cNvSpPr>
            <a:spLocks noGrp="1"/>
          </p:cNvSpPr>
          <p:nvPr>
            <p:ph type="body" sz="quarter" idx="41" hasCustomPrompt="1"/>
          </p:nvPr>
        </p:nvSpPr>
        <p:spPr>
          <a:xfrm>
            <a:off x="6190827" y="336804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21" name="Content Placeholder 1"/>
          <p:cNvSpPr>
            <a:spLocks noGrp="1"/>
          </p:cNvSpPr>
          <p:nvPr>
            <p:ph sz="quarter" idx="36"/>
          </p:nvPr>
        </p:nvSpPr>
        <p:spPr>
          <a:xfrm>
            <a:off x="6217920" y="396748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6" name="Text Placeholder 16"/>
          <p:cNvSpPr>
            <a:spLocks noGrp="1"/>
          </p:cNvSpPr>
          <p:nvPr>
            <p:ph type="body" sz="quarter" idx="40" hasCustomPrompt="1"/>
          </p:nvPr>
        </p:nvSpPr>
        <p:spPr>
          <a:xfrm>
            <a:off x="621792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1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1740864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C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Table Placeholder 7"/>
          <p:cNvSpPr>
            <a:spLocks noGrp="1"/>
          </p:cNvSpPr>
          <p:nvPr>
            <p:ph type="tbl" sz="quarter" idx="14"/>
          </p:nvPr>
        </p:nvSpPr>
        <p:spPr>
          <a:xfrm>
            <a:off x="609600" y="1600200"/>
            <a:ext cx="10972800" cy="4572000"/>
          </a:xfrm>
          <a:prstGeom prst="rect">
            <a:avLst/>
          </a:prstGeom>
        </p:spPr>
        <p:txBody>
          <a:bodyPr rtlCol="0">
            <a:normAutofit/>
          </a:bodyPr>
          <a:lstStyle>
            <a:lvl1pPr>
              <a:defRPr sz="3200">
                <a:latin typeface="+mn-lt"/>
              </a:defRPr>
            </a:lvl1pPr>
          </a:lstStyle>
          <a:p>
            <a:pPr lvl="0"/>
            <a:r>
              <a:rPr lang="en-US" noProof="0" dirty="0"/>
              <a:t>Click icon to add table</a:t>
            </a:r>
          </a:p>
        </p:txBody>
      </p:sp>
      <p:sp>
        <p:nvSpPr>
          <p:cNvPr id="7"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table attribution.</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626559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C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5" name="Chart Placeholder 4"/>
          <p:cNvSpPr>
            <a:spLocks noGrp="1"/>
          </p:cNvSpPr>
          <p:nvPr>
            <p:ph type="chart" sz="quarter" idx="14"/>
          </p:nvPr>
        </p:nvSpPr>
        <p:spPr>
          <a:xfrm>
            <a:off x="609600" y="1600200"/>
            <a:ext cx="10972800" cy="4572000"/>
          </a:xfrm>
          <a:prstGeom prst="rect">
            <a:avLst/>
          </a:prstGeom>
        </p:spPr>
        <p:txBody>
          <a:bodyPr rtlCol="0">
            <a:normAutofit/>
          </a:bodyPr>
          <a:lstStyle>
            <a:lvl1pPr>
              <a:defRPr sz="3200"/>
            </a:lvl1pPr>
          </a:lstStyle>
          <a:p>
            <a:pPr lvl="0"/>
            <a:r>
              <a:rPr lang="en-US" noProof="0" dirty="0"/>
              <a:t>Click icon to add chart</a:t>
            </a:r>
          </a:p>
        </p:txBody>
      </p:sp>
      <p:sp>
        <p:nvSpPr>
          <p:cNvPr id="9"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chart attribution.</a:t>
            </a:r>
          </a:p>
        </p:txBody>
      </p:sp>
      <p:sp>
        <p:nvSpPr>
          <p:cNvPr id="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80988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C Pictur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Picture Placeholder 7"/>
          <p:cNvSpPr>
            <a:spLocks noGrp="1"/>
          </p:cNvSpPr>
          <p:nvPr>
            <p:ph type="pic" sz="quarter" idx="14"/>
          </p:nvPr>
        </p:nvSpPr>
        <p:spPr>
          <a:xfrm>
            <a:off x="609600" y="1600200"/>
            <a:ext cx="10972800" cy="4572000"/>
          </a:xfrm>
          <a:prstGeom prst="rect">
            <a:avLst/>
          </a:prstGeom>
        </p:spPr>
        <p:txBody>
          <a:bodyPr rtlCol="0">
            <a:normAutofit/>
          </a:bodyPr>
          <a:lstStyle>
            <a:lvl1pPr>
              <a:defRPr sz="3200">
                <a:latin typeface="+mn-lt"/>
              </a:defRPr>
            </a:lvl1pPr>
          </a:lstStyle>
          <a:p>
            <a:pPr lvl="0"/>
            <a:r>
              <a:rPr lang="en-US" noProof="0" dirty="0"/>
              <a:t>Click icon to add picture</a:t>
            </a:r>
          </a:p>
        </p:txBody>
      </p:sp>
      <p:sp>
        <p:nvSpPr>
          <p:cNvPr id="7"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image attribution.</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2569984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C Summar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baseline="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609600" y="1600200"/>
            <a:ext cx="10972800" cy="4572000"/>
          </a:xfrm>
          <a:prstGeom prst="rect">
            <a:avLst/>
          </a:prstGeom>
        </p:spPr>
        <p:txBody>
          <a:bodyPr/>
          <a:lstStyle>
            <a:lvl1pPr>
              <a:defRPr sz="3200" baseline="0">
                <a:latin typeface="+mn-lt"/>
              </a:defRPr>
            </a:lvl1pPr>
            <a:lvl2pPr>
              <a:defRPr sz="2800">
                <a:latin typeface="+mn-lt"/>
              </a:defRPr>
            </a:lvl2pPr>
          </a:lstStyle>
          <a:p>
            <a:pPr lvl="0"/>
            <a:r>
              <a:rPr lang="en-US"/>
              <a:t>Click to edit Master text styles</a:t>
            </a:r>
          </a:p>
          <a:p>
            <a:pPr lvl="1"/>
            <a:r>
              <a:rPr lang="en-US"/>
              <a:t>Second level</a:t>
            </a:r>
          </a:p>
        </p:txBody>
      </p:sp>
      <p:sp>
        <p:nvSpPr>
          <p:cNvPr id="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88821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C Referenc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baseline="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Text Placeholder 1"/>
          <p:cNvSpPr>
            <a:spLocks noGrp="1"/>
          </p:cNvSpPr>
          <p:nvPr>
            <p:ph type="body" sz="quarter" idx="16"/>
          </p:nvPr>
        </p:nvSpPr>
        <p:spPr>
          <a:xfrm>
            <a:off x="609600" y="1600200"/>
            <a:ext cx="10972800" cy="1371600"/>
          </a:xfrm>
          <a:prstGeom prst="rect">
            <a:avLst/>
          </a:prstGeom>
        </p:spPr>
        <p:txBody>
          <a:bodyPr/>
          <a:lstStyle>
            <a:lvl1pPr>
              <a:buNone/>
              <a:defRPr sz="1600" b="1">
                <a:latin typeface="+mn-lt"/>
                <a:cs typeface="Arial" pitchFamily="34" charset="0"/>
              </a:defRPr>
            </a:lvl1pPr>
            <a:lvl2pPr marL="274320" indent="-283464">
              <a:buFont typeface="Arial" pitchFamily="34" charset="0"/>
              <a:buNone/>
              <a:defRPr sz="1400" baseline="0">
                <a:latin typeface="+mn-lt"/>
                <a:cs typeface="Arial" pitchFamily="34" charset="0"/>
              </a:defRPr>
            </a:lvl2pPr>
          </a:lstStyle>
          <a:p>
            <a:pPr lvl="0"/>
            <a:r>
              <a:rPr lang="en-US"/>
              <a:t>Click to edit Master text styles</a:t>
            </a:r>
          </a:p>
          <a:p>
            <a:pPr lvl="1"/>
            <a:r>
              <a:rPr lang="en-US"/>
              <a:t>Second level</a:t>
            </a:r>
          </a:p>
        </p:txBody>
      </p:sp>
      <p:sp>
        <p:nvSpPr>
          <p:cNvPr id="9" name="Text Placeholder 2"/>
          <p:cNvSpPr>
            <a:spLocks noGrp="1"/>
          </p:cNvSpPr>
          <p:nvPr>
            <p:ph type="body" sz="quarter" idx="20"/>
          </p:nvPr>
        </p:nvSpPr>
        <p:spPr>
          <a:xfrm>
            <a:off x="609600" y="3200400"/>
            <a:ext cx="10972800" cy="1371600"/>
          </a:xfrm>
          <a:prstGeom prst="rect">
            <a:avLst/>
          </a:prstGeom>
        </p:spPr>
        <p:txBody>
          <a:bodyPr/>
          <a:lstStyle>
            <a:lvl1pPr>
              <a:buNone/>
              <a:defRPr sz="1600" b="1" baseline="0">
                <a:latin typeface="+mn-lt"/>
                <a:cs typeface="Arial" pitchFamily="34" charset="0"/>
              </a:defRPr>
            </a:lvl1pPr>
            <a:lvl2pPr marL="274320" marR="0" indent="-285750" algn="l" defTabSz="914400" rtl="0" eaLnBrk="1" fontAlgn="base" latinLnBrk="0" hangingPunct="1">
              <a:lnSpc>
                <a:spcPct val="100000"/>
              </a:lnSpc>
              <a:spcBef>
                <a:spcPct val="20000"/>
              </a:spcBef>
              <a:spcAft>
                <a:spcPct val="0"/>
              </a:spcAft>
              <a:buClrTx/>
              <a:buSzTx/>
              <a:buFont typeface="+mj-lt"/>
              <a:buNone/>
              <a:tabLst/>
              <a:defRPr lang="en-US" sz="1400" smtClean="0">
                <a:latin typeface="+mn-lt"/>
              </a:defRPr>
            </a:lvl2pPr>
          </a:lstStyle>
          <a:p>
            <a:pPr lvl="0"/>
            <a:r>
              <a:rPr lang="en-US"/>
              <a:t>Click to edit Master text styles</a:t>
            </a:r>
          </a:p>
          <a:p>
            <a:pPr lvl="1"/>
            <a:r>
              <a:rPr lang="en-US"/>
              <a:t>Second level</a:t>
            </a:r>
          </a:p>
        </p:txBody>
      </p:sp>
      <p:sp>
        <p:nvSpPr>
          <p:cNvPr id="10" name="Text Placeholder 3"/>
          <p:cNvSpPr>
            <a:spLocks noGrp="1"/>
          </p:cNvSpPr>
          <p:nvPr>
            <p:ph type="body" sz="quarter" idx="21"/>
          </p:nvPr>
        </p:nvSpPr>
        <p:spPr>
          <a:xfrm>
            <a:off x="609600" y="4800600"/>
            <a:ext cx="10972800" cy="1371600"/>
          </a:xfrm>
          <a:prstGeom prst="rect">
            <a:avLst/>
          </a:prstGeom>
        </p:spPr>
        <p:txBody>
          <a:bodyPr/>
          <a:lstStyle>
            <a:lvl1pPr>
              <a:buNone/>
              <a:defRPr sz="1600" b="1">
                <a:latin typeface="+mn-lt"/>
                <a:cs typeface="Arial" pitchFamily="34" charset="0"/>
              </a:defRPr>
            </a:lvl1pPr>
            <a:lvl2pPr marL="274320">
              <a:buFont typeface="Arial" pitchFamily="34" charset="0"/>
              <a:buNone/>
              <a:defRPr lang="en-US" sz="1400" smtClean="0">
                <a:latin typeface="+mn-lt"/>
              </a:defRPr>
            </a:lvl2pPr>
          </a:lstStyle>
          <a:p>
            <a:pPr lvl="0"/>
            <a:r>
              <a:rPr lang="en-US"/>
              <a:t>Click to edit Master text styles</a:t>
            </a:r>
          </a:p>
          <a:p>
            <a:pPr lvl="1"/>
            <a:r>
              <a:rPr lang="en-US"/>
              <a:t>Second level</a:t>
            </a:r>
          </a:p>
        </p:txBody>
      </p:sp>
      <p:sp>
        <p:nvSpPr>
          <p:cNvPr id="11"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275214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3" name="Title Placeholder 6"/>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2054" name="Text Placeholder 7"/>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268" r:id="rId1"/>
    <p:sldLayoutId id="2147484259" r:id="rId2"/>
    <p:sldLayoutId id="2147484260" r:id="rId3"/>
    <p:sldLayoutId id="2147484262" r:id="rId4"/>
    <p:sldLayoutId id="2147484263" r:id="rId5"/>
    <p:sldLayoutId id="2147484264" r:id="rId6"/>
    <p:sldLayoutId id="2147484265" r:id="rId7"/>
    <p:sldLayoutId id="2147484266" r:id="rId8"/>
    <p:sldLayoutId id="2147484267" r:id="rId9"/>
    <p:sldLayoutId id="2147484271" r:id="rId10"/>
    <p:sldLayoutId id="2147484272" r:id="rId11"/>
  </p:sldLayoutIdLst>
  <p:hf sldNum="0" hdr="0" ftr="0" dt="0"/>
  <p:txStyles>
    <p:titleStyle>
      <a:lvl1pPr algn="ctr" rtl="0" eaLnBrk="1" fontAlgn="base" hangingPunct="1">
        <a:spcBef>
          <a:spcPct val="0"/>
        </a:spcBef>
        <a:spcAft>
          <a:spcPct val="0"/>
        </a:spcAft>
        <a:defRPr sz="3600" kern="1200">
          <a:solidFill>
            <a:schemeClr val="tx1"/>
          </a:solidFill>
          <a:latin typeface="Verdana" pitchFamily="34" charset="0"/>
          <a:ea typeface="+mj-ea"/>
          <a:cs typeface="+mj-cs"/>
        </a:defRPr>
      </a:lvl1pPr>
      <a:lvl2pPr algn="ctr" rtl="0" eaLnBrk="1" fontAlgn="base" hangingPunct="1">
        <a:spcBef>
          <a:spcPct val="0"/>
        </a:spcBef>
        <a:spcAft>
          <a:spcPct val="0"/>
        </a:spcAft>
        <a:defRPr sz="3600">
          <a:solidFill>
            <a:schemeClr val="tx1"/>
          </a:solidFill>
          <a:latin typeface="Verdana" panose="020B0604030504040204" pitchFamily="34" charset="0"/>
        </a:defRPr>
      </a:lvl2pPr>
      <a:lvl3pPr algn="ctr" rtl="0" eaLnBrk="1" fontAlgn="base" hangingPunct="1">
        <a:spcBef>
          <a:spcPct val="0"/>
        </a:spcBef>
        <a:spcAft>
          <a:spcPct val="0"/>
        </a:spcAft>
        <a:defRPr sz="3600">
          <a:solidFill>
            <a:schemeClr val="tx1"/>
          </a:solidFill>
          <a:latin typeface="Verdana" panose="020B0604030504040204" pitchFamily="34" charset="0"/>
        </a:defRPr>
      </a:lvl3pPr>
      <a:lvl4pPr algn="ctr" rtl="0" eaLnBrk="1" fontAlgn="base" hangingPunct="1">
        <a:spcBef>
          <a:spcPct val="0"/>
        </a:spcBef>
        <a:spcAft>
          <a:spcPct val="0"/>
        </a:spcAft>
        <a:defRPr sz="3600">
          <a:solidFill>
            <a:schemeClr val="tx1"/>
          </a:solidFill>
          <a:latin typeface="Verdana" panose="020B0604030504040204" pitchFamily="34" charset="0"/>
        </a:defRPr>
      </a:lvl4pPr>
      <a:lvl5pPr algn="ctr" rtl="0" eaLnBrk="1" fontAlgn="base" hangingPunct="1">
        <a:spcBef>
          <a:spcPct val="0"/>
        </a:spcBef>
        <a:spcAft>
          <a:spcPct val="0"/>
        </a:spcAft>
        <a:defRPr sz="3600">
          <a:solidFill>
            <a:schemeClr val="tx1"/>
          </a:solidFill>
          <a:latin typeface="Verdana" panose="020B0604030504040204"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SzPct val="85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SzPct val="80000"/>
        <a:buFont typeface="Courier New" panose="02070309020205020404" pitchFamily="49" charset="0"/>
        <a:buChar char="o"/>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SzPct val="12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SzPct val="70000"/>
        <a:buFont typeface="Wingdings" panose="05000000000000000000" pitchFamily="2" charset="2"/>
        <a:buChar char="q"/>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tags" Target="../tags/tag13.xml"/><Relationship Id="rId4" Type="http://schemas.openxmlformats.org/officeDocument/2006/relationships/hyperlink" Target="http://www.healthit.gov/sites/default/files/ONC10yearInteroperabilityConceptPaper.pdf"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8.xml"/><Relationship Id="rId1" Type="http://schemas.openxmlformats.org/officeDocument/2006/relationships/tags" Target="../tags/tag2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ags" Target="../tags/tag7.xml"/><Relationship Id="rId4" Type="http://schemas.openxmlformats.org/officeDocument/2006/relationships/hyperlink" Target="http://emerge.mc.vanderbilt.edu/"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tags" Target="../tags/tag9.xml"/><Relationship Id="rId4" Type="http://schemas.openxmlformats.org/officeDocument/2006/relationships/hyperlink" Target="https://research.googleblog.com/2015/08/the-next-chapter-for-flu-trends.html" TargetMode="Externa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10.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bwMode="auto">
          <a:xfrm>
            <a:off x="1161691" y="2130552"/>
            <a:ext cx="9868619" cy="81968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en-US" sz="4000" b="1" dirty="0">
                <a:latin typeface="+mj-lt"/>
                <a:ea typeface="Verdana" charset="0"/>
                <a:cs typeface="Verdana" charset="0"/>
              </a:rPr>
              <a:t>Foundations of Health Data Science (FHDS)</a:t>
            </a:r>
            <a:endParaRPr lang="en-US" altLang="en-US" dirty="0">
              <a:latin typeface="Tahoma" charset="0"/>
              <a:ea typeface="Verdana" charset="0"/>
              <a:cs typeface="Tahoma" charset="0"/>
            </a:endParaRPr>
          </a:p>
        </p:txBody>
      </p:sp>
      <p:sp>
        <p:nvSpPr>
          <p:cNvPr id="12291" name="Text Placeholder 2"/>
          <p:cNvSpPr>
            <a:spLocks noGrp="1"/>
          </p:cNvSpPr>
          <p:nvPr>
            <p:ph type="body" sz="half" idx="2"/>
          </p:nvPr>
        </p:nvSpPr>
        <p:spPr bwMode="auto">
          <a:xfrm>
            <a:off x="1039586" y="3014980"/>
            <a:ext cx="10112829" cy="762000"/>
          </a:xfrm>
          <a:ln>
            <a:miter lim="800000"/>
            <a:headEnd/>
            <a:tailEnd/>
          </a:ln>
        </p:spPr>
        <p:txBody>
          <a:bodyPr vert="horz" wrap="square" lIns="68580" tIns="34290" rIns="68580" bIns="34290" numCol="1" rtlCol="0" anchor="t" anchorCtr="0" compatLnSpc="1">
            <a:prstTxWarp prst="textNoShape">
              <a:avLst/>
            </a:prstTxWarp>
            <a:noAutofit/>
          </a:bodyPr>
          <a:lstStyle/>
          <a:p>
            <a:pPr>
              <a:defRPr/>
            </a:pPr>
            <a:r>
              <a:rPr lang="en-US" dirty="0"/>
              <a:t>Lecture 6:Secondary Use of Clinical Data</a:t>
            </a:r>
          </a:p>
          <a:p>
            <a:pPr>
              <a:defRPr/>
            </a:pPr>
            <a:endParaRPr lang="en-US" dirty="0"/>
          </a:p>
        </p:txBody>
      </p:sp>
      <p:sp>
        <p:nvSpPr>
          <p:cNvPr id="2" name="Text Placeholder 1"/>
          <p:cNvSpPr>
            <a:spLocks noGrp="1"/>
          </p:cNvSpPr>
          <p:nvPr>
            <p:ph type="body" sz="quarter" idx="11"/>
          </p:nvPr>
        </p:nvSpPr>
        <p:spPr>
          <a:xfrm>
            <a:off x="1847088" y="3743452"/>
            <a:ext cx="8534400" cy="609600"/>
          </a:xfrm>
        </p:spPr>
        <p:txBody>
          <a:bodyPr/>
          <a:lstStyle/>
          <a:p>
            <a:r>
              <a:rPr lang="en-US" dirty="0"/>
              <a:t>Md. Jubayer Hossain</a:t>
            </a:r>
          </a:p>
          <a:p>
            <a:r>
              <a:rPr lang="en-US" dirty="0"/>
              <a:t>Instructor </a:t>
            </a:r>
          </a:p>
          <a:p>
            <a:r>
              <a:rPr lang="en-US" dirty="0"/>
              <a:t>@cblast.du.ac.bd</a:t>
            </a:r>
          </a:p>
        </p:txBody>
      </p:sp>
    </p:spTree>
    <p:extLst>
      <p:ext uri="{BB962C8B-B14F-4D97-AF65-F5344CB8AC3E}">
        <p14:creationId xmlns:p14="http://schemas.microsoft.com/office/powerpoint/2010/main" val="822921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wrap="square" anchor="ctr">
            <a:normAutofit/>
          </a:bodyPr>
          <a:lstStyle/>
          <a:p>
            <a:r>
              <a:rPr lang="en-US" dirty="0"/>
              <a:t>Secondary Use of Clinical Data Summary</a:t>
            </a:r>
          </a:p>
        </p:txBody>
      </p:sp>
      <p:sp>
        <p:nvSpPr>
          <p:cNvPr id="3" name="Text Placeholder 2"/>
          <p:cNvSpPr>
            <a:spLocks noGrp="1"/>
          </p:cNvSpPr>
          <p:nvPr>
            <p:ph sz="quarter" idx="14"/>
          </p:nvPr>
        </p:nvSpPr>
        <p:spPr>
          <a:xfrm>
            <a:off x="609600" y="1600200"/>
            <a:ext cx="10972800" cy="4572000"/>
          </a:xfrm>
        </p:spPr>
        <p:txBody>
          <a:bodyPr wrap="square" anchor="t">
            <a:normAutofit/>
          </a:bodyPr>
          <a:lstStyle/>
          <a:p>
            <a:r>
              <a:rPr lang="en-US" dirty="0"/>
              <a:t>The are many potential secondary uses or re-uses of clinical data, especially that from the EHR</a:t>
            </a:r>
          </a:p>
          <a:p>
            <a:r>
              <a:rPr lang="en-US" dirty="0"/>
              <a:t>Such data can be used to improve care delivery. quality measurement and improvement, clinical and translational research, and public health surveillance</a:t>
            </a:r>
          </a:p>
          <a:p>
            <a:r>
              <a:rPr lang="en-US" dirty="0"/>
              <a:t>This may all come together to implement the learning health system</a:t>
            </a:r>
          </a:p>
          <a:p>
            <a:endParaRPr lang="en-US" dirty="0"/>
          </a:p>
          <a:p>
            <a:endParaRPr lang="en-US" dirty="0"/>
          </a:p>
        </p:txBody>
      </p:sp>
    </p:spTree>
    <p:custDataLst>
      <p:tags r:id="rId1"/>
    </p:custDataLst>
    <p:extLst>
      <p:ext uri="{BB962C8B-B14F-4D97-AF65-F5344CB8AC3E}">
        <p14:creationId xmlns:p14="http://schemas.microsoft.com/office/powerpoint/2010/main" val="1195819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wrap="square" anchor="ctr">
            <a:normAutofit/>
          </a:bodyPr>
          <a:lstStyle/>
          <a:p>
            <a:r>
              <a:rPr lang="en-US" dirty="0"/>
              <a:t>Lecture 6: Reference</a:t>
            </a:r>
          </a:p>
        </p:txBody>
      </p:sp>
      <p:sp>
        <p:nvSpPr>
          <p:cNvPr id="3" name="Text Placeholder 2"/>
          <p:cNvSpPr>
            <a:spLocks noGrp="1"/>
          </p:cNvSpPr>
          <p:nvPr>
            <p:ph type="body" sz="quarter" idx="11"/>
          </p:nvPr>
        </p:nvSpPr>
        <p:spPr>
          <a:xfrm>
            <a:off x="609600" y="1600200"/>
            <a:ext cx="10972800" cy="4572000"/>
          </a:xfrm>
        </p:spPr>
        <p:txBody>
          <a:bodyPr wrap="square" anchor="t">
            <a:normAutofit/>
          </a:bodyPr>
          <a:lstStyle/>
          <a:p>
            <a:pPr>
              <a:lnSpc>
                <a:spcPct val="90000"/>
              </a:lnSpc>
            </a:pPr>
            <a:r>
              <a:rPr lang="en-US" sz="2000" b="0" dirty="0" err="1"/>
              <a:t>Amarasingham</a:t>
            </a:r>
            <a:r>
              <a:rPr lang="en-US" sz="2000" b="0" dirty="0"/>
              <a:t>, R., Patel, P., Toto, K., Nelson, L., Swanson, T., Moore, B., . . . Halm, E. (2013). Allocating scarce resources in real-time to reduce heart failure readmissions: a prospective, controlled study. BMJ Quality &amp; Safety, 22, 998-1005. </a:t>
            </a:r>
          </a:p>
          <a:p>
            <a:pPr>
              <a:lnSpc>
                <a:spcPct val="90000"/>
              </a:lnSpc>
            </a:pPr>
            <a:r>
              <a:rPr lang="en-US" sz="2000" b="0" dirty="0"/>
              <a:t>Anonymous. (2011). Toward Precision Medicine: Building a Knowledge Network for Biomedical Research and a New Taxonomy of Disease. Washington, DC: National Academies Press.</a:t>
            </a:r>
          </a:p>
          <a:p>
            <a:pPr>
              <a:lnSpc>
                <a:spcPct val="90000"/>
              </a:lnSpc>
            </a:pPr>
            <a:r>
              <a:rPr lang="en-US" sz="2000" b="0" dirty="0"/>
              <a:t>Anonymous. (2014). Connecting Health and Care for the Nation: A 10-Year Vision to Achieve an Interoperable Health IT Infrastructure. Retrieved from Washington, DC: </a:t>
            </a:r>
            <a:r>
              <a:rPr lang="en-US" sz="2000" b="0" dirty="0">
                <a:hlinkClick r:id="rId4" tooltip="Connecting Health and Care for the Nation: A 10-Year Vision to Achieve an Interoperable Health IT Infrastructure (PDF) at healthit.gov"/>
              </a:rPr>
              <a:t>http://www.healthit.gov/sites/default/files/ONC10yearInteroperabilityConceptPaper.pdf</a:t>
            </a:r>
            <a:endParaRPr lang="en-US" sz="2000" b="0" dirty="0"/>
          </a:p>
          <a:p>
            <a:pPr>
              <a:lnSpc>
                <a:spcPct val="90000"/>
              </a:lnSpc>
            </a:pPr>
            <a:r>
              <a:rPr lang="en-US" sz="2000" b="0" dirty="0" err="1"/>
              <a:t>Barkhuysen</a:t>
            </a:r>
            <a:r>
              <a:rPr lang="en-US" sz="2000" b="0" dirty="0"/>
              <a:t>, P., </a:t>
            </a:r>
            <a:r>
              <a:rPr lang="en-US" sz="2000" b="0" dirty="0" err="1"/>
              <a:t>deGrauw</a:t>
            </a:r>
            <a:r>
              <a:rPr lang="en-US" sz="2000" b="0" dirty="0"/>
              <a:t>, W., </a:t>
            </a:r>
            <a:r>
              <a:rPr lang="en-US" sz="2000" b="0" dirty="0" err="1"/>
              <a:t>Akkermans</a:t>
            </a:r>
            <a:r>
              <a:rPr lang="en-US" sz="2000" b="0" dirty="0"/>
              <a:t>, R., </a:t>
            </a:r>
            <a:r>
              <a:rPr lang="en-US" sz="2000" b="0" dirty="0" err="1"/>
              <a:t>Donkers</a:t>
            </a:r>
            <a:r>
              <a:rPr lang="en-US" sz="2000" b="0" dirty="0"/>
              <a:t>, J., </a:t>
            </a:r>
            <a:r>
              <a:rPr lang="en-US" sz="2000" b="0" dirty="0" err="1"/>
              <a:t>Schers</a:t>
            </a:r>
            <a:r>
              <a:rPr lang="en-US" sz="2000" b="0" dirty="0"/>
              <a:t>, H., &amp; </a:t>
            </a:r>
            <a:r>
              <a:rPr lang="en-US" sz="2000" b="0" dirty="0" err="1"/>
              <a:t>Biermans</a:t>
            </a:r>
            <a:r>
              <a:rPr lang="en-US" sz="2000" b="0" dirty="0"/>
              <a:t>, M. (2014). Is the quality of data in an electronic medical record sufficient for assessing the quality of primary care? Journal of the American Medical Informatics Association, 21, 692-698. </a:t>
            </a:r>
          </a:p>
          <a:p>
            <a:pPr>
              <a:lnSpc>
                <a:spcPct val="90000"/>
              </a:lnSpc>
            </a:pPr>
            <a:r>
              <a:rPr lang="en-US" sz="2000" b="0" dirty="0"/>
              <a:t>Burwell, S. (2015). Setting value-based payment goals - HHS efforts to improve U.S. health care. New England Journal of Medicine, 372, 897-899. </a:t>
            </a:r>
          </a:p>
          <a:p>
            <a:pPr>
              <a:lnSpc>
                <a:spcPct val="90000"/>
              </a:lnSpc>
            </a:pPr>
            <a:r>
              <a:rPr lang="en-US" sz="2000" b="0" dirty="0"/>
              <a:t>Butler, D. (2013). When Google got flu wrong. Nature, 494, 155-156. </a:t>
            </a:r>
          </a:p>
        </p:txBody>
      </p:sp>
    </p:spTree>
    <p:custDataLst>
      <p:tags r:id="rId1"/>
    </p:custDataLst>
    <p:extLst>
      <p:ext uri="{BB962C8B-B14F-4D97-AF65-F5344CB8AC3E}">
        <p14:creationId xmlns:p14="http://schemas.microsoft.com/office/powerpoint/2010/main" val="2518935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wrap="square" anchor="ctr">
            <a:normAutofit/>
          </a:bodyPr>
          <a:lstStyle/>
          <a:p>
            <a:r>
              <a:rPr lang="en-US" dirty="0"/>
              <a:t>Lecture 6: Reference</a:t>
            </a:r>
          </a:p>
        </p:txBody>
      </p:sp>
      <p:sp>
        <p:nvSpPr>
          <p:cNvPr id="3" name="Text Placeholder 2"/>
          <p:cNvSpPr>
            <a:spLocks noGrp="1"/>
          </p:cNvSpPr>
          <p:nvPr>
            <p:ph sz="quarter" idx="14"/>
          </p:nvPr>
        </p:nvSpPr>
        <p:spPr>
          <a:xfrm>
            <a:off x="609600" y="1600200"/>
            <a:ext cx="10972800" cy="4572000"/>
          </a:xfrm>
        </p:spPr>
        <p:txBody>
          <a:bodyPr wrap="square" anchor="t">
            <a:normAutofit/>
          </a:bodyPr>
          <a:lstStyle/>
          <a:p>
            <a:pPr>
              <a:lnSpc>
                <a:spcPct val="90000"/>
              </a:lnSpc>
            </a:pPr>
            <a:r>
              <a:rPr lang="en-US" sz="2000" b="0" dirty="0"/>
              <a:t>Chapman, W., Christensen, L., Wagner, M., </a:t>
            </a:r>
            <a:r>
              <a:rPr lang="en-US" sz="2000" b="0" dirty="0" err="1"/>
              <a:t>Haug</a:t>
            </a:r>
            <a:r>
              <a:rPr lang="en-US" sz="2000" b="0" dirty="0"/>
              <a:t>, P., Ivanov, O., Dowling, J., &amp; Olszewski, R. (2004). Classifying free-text triage chief complaints into syndromic categories with natural language processing. Artificial Intelligence in Medicine, 33, 31-40. </a:t>
            </a:r>
          </a:p>
          <a:p>
            <a:pPr>
              <a:lnSpc>
                <a:spcPct val="90000"/>
              </a:lnSpc>
            </a:pPr>
            <a:r>
              <a:rPr lang="en-US" sz="2000" b="0" dirty="0"/>
              <a:t>Collins, F., &amp; Varmus, H. (2015). A new initiative on precision medicine. New England Journal of Medicine, 372, 793-795. </a:t>
            </a:r>
          </a:p>
          <a:p>
            <a:pPr>
              <a:lnSpc>
                <a:spcPct val="90000"/>
              </a:lnSpc>
            </a:pPr>
            <a:r>
              <a:rPr lang="en-US" sz="2000" b="0" dirty="0" err="1"/>
              <a:t>Danaei</a:t>
            </a:r>
            <a:r>
              <a:rPr lang="en-US" sz="2000" b="0" dirty="0"/>
              <a:t>, G., Rodríguez, L., </a:t>
            </a:r>
            <a:r>
              <a:rPr lang="en-US" sz="2000" b="0" dirty="0" err="1"/>
              <a:t>Cantero</a:t>
            </a:r>
            <a:r>
              <a:rPr lang="en-US" sz="2000" b="0" dirty="0"/>
              <a:t>, O., Logan, R., &amp; </a:t>
            </a:r>
            <a:r>
              <a:rPr lang="en-US" sz="2000" b="0" dirty="0" err="1"/>
              <a:t>Hernán</a:t>
            </a:r>
            <a:r>
              <a:rPr lang="en-US" sz="2000" b="0" dirty="0"/>
              <a:t>, M. (2011). Observational data for comparative effectiveness research: An emulation of </a:t>
            </a:r>
            <a:r>
              <a:rPr lang="en-US" sz="2000" b="0" dirty="0" err="1"/>
              <a:t>randomised</a:t>
            </a:r>
            <a:r>
              <a:rPr lang="en-US" sz="2000" b="0" dirty="0"/>
              <a:t> trials of statins and primary prevention of coronary heart disease. Statistical Methods in Medical Research, 22, 70-96. </a:t>
            </a:r>
          </a:p>
          <a:p>
            <a:pPr>
              <a:lnSpc>
                <a:spcPct val="90000"/>
              </a:lnSpc>
            </a:pPr>
            <a:r>
              <a:rPr lang="en-US" sz="2000" b="0" dirty="0" err="1"/>
              <a:t>Gerbier</a:t>
            </a:r>
            <a:r>
              <a:rPr lang="en-US" sz="2000" b="0" dirty="0"/>
              <a:t>, S., </a:t>
            </a:r>
            <a:r>
              <a:rPr lang="en-US" sz="2000" b="0" dirty="0" err="1"/>
              <a:t>Yarovaya</a:t>
            </a:r>
            <a:r>
              <a:rPr lang="en-US" sz="2000" b="0" dirty="0"/>
              <a:t>, O., </a:t>
            </a:r>
            <a:r>
              <a:rPr lang="en-US" sz="2000" b="0" dirty="0" err="1"/>
              <a:t>Gicquel</a:t>
            </a:r>
            <a:r>
              <a:rPr lang="en-US" sz="2000" b="0" dirty="0"/>
              <a:t>, Q., Millet, A., </a:t>
            </a:r>
            <a:r>
              <a:rPr lang="en-US" sz="2000" b="0" dirty="0" err="1"/>
              <a:t>Smaldore</a:t>
            </a:r>
            <a:r>
              <a:rPr lang="en-US" sz="2000" b="0" dirty="0"/>
              <a:t>, V., </a:t>
            </a:r>
            <a:r>
              <a:rPr lang="en-US" sz="2000" b="0" dirty="0" err="1"/>
              <a:t>Pagliaroli</a:t>
            </a:r>
            <a:r>
              <a:rPr lang="en-US" sz="2000" b="0" dirty="0"/>
              <a:t>, V., . . . Metzger, M. (2011). Evaluation of natural language processing from emergency department computerized medical records for intra-hospital syndromic surveillance. BMC Medical Informatics &amp; Decision Making, 11, 50. </a:t>
            </a:r>
          </a:p>
          <a:p>
            <a:pPr>
              <a:lnSpc>
                <a:spcPct val="90000"/>
              </a:lnSpc>
            </a:pPr>
            <a:r>
              <a:rPr lang="en-US" sz="2000" b="0" dirty="0"/>
              <a:t>Gildersleeve, R., &amp; Cooper, P. (2013). Development of an automated, real time surveillance tool for predicting readmissions at a community hospital. Applied Clinical Informatics, 4, 153-169. </a:t>
            </a:r>
          </a:p>
        </p:txBody>
      </p:sp>
    </p:spTree>
    <p:custDataLst>
      <p:tags r:id="rId1"/>
    </p:custDataLst>
    <p:extLst>
      <p:ext uri="{BB962C8B-B14F-4D97-AF65-F5344CB8AC3E}">
        <p14:creationId xmlns:p14="http://schemas.microsoft.com/office/powerpoint/2010/main" val="2115832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wrap="square" anchor="ctr">
            <a:normAutofit/>
          </a:bodyPr>
          <a:lstStyle/>
          <a:p>
            <a:r>
              <a:rPr lang="en-US" dirty="0"/>
              <a:t>Lecture 6: Reference</a:t>
            </a:r>
          </a:p>
        </p:txBody>
      </p:sp>
      <p:sp>
        <p:nvSpPr>
          <p:cNvPr id="3" name="Text Placeholder 2"/>
          <p:cNvSpPr>
            <a:spLocks noGrp="1"/>
          </p:cNvSpPr>
          <p:nvPr>
            <p:ph sz="quarter" idx="14"/>
          </p:nvPr>
        </p:nvSpPr>
        <p:spPr>
          <a:xfrm>
            <a:off x="609600" y="1600200"/>
            <a:ext cx="10972800" cy="4572000"/>
          </a:xfrm>
        </p:spPr>
        <p:txBody>
          <a:bodyPr wrap="square" anchor="t">
            <a:normAutofit/>
          </a:bodyPr>
          <a:lstStyle/>
          <a:p>
            <a:pPr>
              <a:lnSpc>
                <a:spcPct val="90000"/>
              </a:lnSpc>
            </a:pPr>
            <a:r>
              <a:rPr lang="en-US" sz="2000" b="0" dirty="0"/>
              <a:t>Ginsberg, J., </a:t>
            </a:r>
            <a:r>
              <a:rPr lang="en-US" sz="2000" b="0" dirty="0" err="1"/>
              <a:t>Mohebbi</a:t>
            </a:r>
            <a:r>
              <a:rPr lang="en-US" sz="2000" b="0" dirty="0"/>
              <a:t>, M., Patel, R., Brammer, L., </a:t>
            </a:r>
            <a:r>
              <a:rPr lang="en-US" sz="2000" b="0" dirty="0" err="1"/>
              <a:t>Smolinski</a:t>
            </a:r>
            <a:r>
              <a:rPr lang="en-US" sz="2000" b="0" dirty="0"/>
              <a:t>, M., &amp; Brilliant, L. (2009). Detecting influenza epidemics using search engine query data. </a:t>
            </a:r>
            <a:r>
              <a:rPr lang="en-US" sz="2000" b="0" i="1" dirty="0"/>
              <a:t>Nature, 457</a:t>
            </a:r>
            <a:r>
              <a:rPr lang="en-US" sz="2000" b="0" dirty="0"/>
              <a:t>, 1012-1014. </a:t>
            </a:r>
          </a:p>
          <a:p>
            <a:pPr>
              <a:lnSpc>
                <a:spcPct val="90000"/>
              </a:lnSpc>
            </a:pPr>
            <a:r>
              <a:rPr lang="en-US" sz="2000" b="0" dirty="0"/>
              <a:t>Gottesman, O., </a:t>
            </a:r>
            <a:r>
              <a:rPr lang="en-US" sz="2000" b="0" dirty="0" err="1"/>
              <a:t>Kuivaniemi</a:t>
            </a:r>
            <a:r>
              <a:rPr lang="en-US" sz="2000" b="0" dirty="0"/>
              <a:t>, H., Tromp, G., </a:t>
            </a:r>
            <a:r>
              <a:rPr lang="en-US" sz="2000" b="0" dirty="0" err="1"/>
              <a:t>Faucett</a:t>
            </a:r>
            <a:r>
              <a:rPr lang="en-US" sz="2000" b="0" dirty="0"/>
              <a:t>, W., Li, R., Ritchie, M., . . . Williams, M. (2013). The Electronic Medical Records and Genomics (</a:t>
            </a:r>
            <a:r>
              <a:rPr lang="en-US" sz="2000" b="0" dirty="0" err="1"/>
              <a:t>eMERGE</a:t>
            </a:r>
            <a:r>
              <a:rPr lang="en-US" sz="2000" b="0" dirty="0"/>
              <a:t>) Network: past, present, and future. Genetics in Medicine, 15, 761-771. </a:t>
            </a:r>
          </a:p>
          <a:p>
            <a:pPr>
              <a:lnSpc>
                <a:spcPct val="90000"/>
              </a:lnSpc>
            </a:pPr>
            <a:r>
              <a:rPr lang="en-US" sz="2000" b="0" dirty="0"/>
              <a:t>Hebert, C., </a:t>
            </a:r>
            <a:r>
              <a:rPr lang="en-US" sz="2000" b="0" dirty="0" err="1"/>
              <a:t>Shivade</a:t>
            </a:r>
            <a:r>
              <a:rPr lang="en-US" sz="2000" b="0" dirty="0"/>
              <a:t>, C., Foraker, R., Wasserman, J., Roth, C., </a:t>
            </a:r>
            <a:r>
              <a:rPr lang="en-US" sz="2000" b="0" dirty="0" err="1"/>
              <a:t>Mekhjian</a:t>
            </a:r>
            <a:r>
              <a:rPr lang="en-US" sz="2000" b="0" dirty="0"/>
              <a:t>, H., . . . </a:t>
            </a:r>
            <a:r>
              <a:rPr lang="en-US" sz="2000" b="0" dirty="0" err="1"/>
              <a:t>Embi</a:t>
            </a:r>
            <a:r>
              <a:rPr lang="en-US" sz="2000" b="0" dirty="0"/>
              <a:t>, P. (2014). Diagnosis-specific readmission risk prediction using electronic health data: a retrospective cohort study. BMC Medical Informatics &amp; Decision Making, 14, 65. </a:t>
            </a:r>
          </a:p>
          <a:p>
            <a:pPr>
              <a:lnSpc>
                <a:spcPct val="90000"/>
              </a:lnSpc>
            </a:pPr>
            <a:r>
              <a:rPr lang="en-US" sz="2000" b="0" dirty="0"/>
              <a:t>Henning, K. (2004). What is syndromic surveillance? Morbidity and Mortality Weekly Report, 53(Suppl), 5-11. </a:t>
            </a:r>
          </a:p>
          <a:p>
            <a:pPr>
              <a:lnSpc>
                <a:spcPct val="90000"/>
              </a:lnSpc>
            </a:pPr>
            <a:r>
              <a:rPr lang="en-US" sz="2000" b="0" dirty="0"/>
              <a:t>Jha, A., Joynt, K., </a:t>
            </a:r>
            <a:r>
              <a:rPr lang="en-US" sz="2000" b="0" dirty="0" err="1"/>
              <a:t>Orav</a:t>
            </a:r>
            <a:r>
              <a:rPr lang="en-US" sz="2000" b="0" dirty="0"/>
              <a:t>, E., &amp; Epstein, A. (2012). The long-term effect of Premier pay for performance on patient outcomes. New England Journal of Medicine, 366, 1606-1615.</a:t>
            </a:r>
          </a:p>
          <a:p>
            <a:pPr>
              <a:lnSpc>
                <a:spcPct val="90000"/>
              </a:lnSpc>
            </a:pPr>
            <a:r>
              <a:rPr lang="en-US" sz="2000" b="0" dirty="0" err="1"/>
              <a:t>MacKenzie</a:t>
            </a:r>
            <a:r>
              <a:rPr lang="en-US" sz="2000" b="0" dirty="0"/>
              <a:t>, S., Wyatt, M., </a:t>
            </a:r>
            <a:r>
              <a:rPr lang="en-US" sz="2000" b="0" dirty="0" err="1"/>
              <a:t>Schuff</a:t>
            </a:r>
            <a:r>
              <a:rPr lang="en-US" sz="2000" b="0" dirty="0"/>
              <a:t>, R., Tenenbaum, J., &amp; Anderson, N. (2012). Practices and perspectives on building integrated data repositories: results from a 2010 CTSA survey. Journal of the American Medical Informatics Association, 19(e1), e119-e124. </a:t>
            </a:r>
          </a:p>
        </p:txBody>
      </p:sp>
    </p:spTree>
    <p:custDataLst>
      <p:tags r:id="rId1"/>
    </p:custDataLst>
    <p:extLst>
      <p:ext uri="{BB962C8B-B14F-4D97-AF65-F5344CB8AC3E}">
        <p14:creationId xmlns:p14="http://schemas.microsoft.com/office/powerpoint/2010/main" val="4109144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wrap="square" anchor="ctr">
            <a:normAutofit/>
          </a:bodyPr>
          <a:lstStyle/>
          <a:p>
            <a:r>
              <a:rPr lang="en-US" dirty="0"/>
              <a:t>Lecture 6: Reference</a:t>
            </a:r>
          </a:p>
        </p:txBody>
      </p:sp>
      <p:sp>
        <p:nvSpPr>
          <p:cNvPr id="3" name="Text Placeholder 2"/>
          <p:cNvSpPr>
            <a:spLocks noGrp="1"/>
          </p:cNvSpPr>
          <p:nvPr>
            <p:ph sz="quarter" idx="14"/>
          </p:nvPr>
        </p:nvSpPr>
        <p:spPr>
          <a:xfrm>
            <a:off x="609600" y="1600200"/>
            <a:ext cx="10972800" cy="4572000"/>
          </a:xfrm>
        </p:spPr>
        <p:txBody>
          <a:bodyPr wrap="square" anchor="t">
            <a:normAutofit/>
          </a:bodyPr>
          <a:lstStyle/>
          <a:p>
            <a:pPr>
              <a:lnSpc>
                <a:spcPct val="90000"/>
              </a:lnSpc>
            </a:pPr>
            <a:r>
              <a:rPr lang="en-US" sz="2000" b="0" dirty="0"/>
              <a:t>Newton, K., </a:t>
            </a:r>
            <a:r>
              <a:rPr lang="en-US" sz="2000" b="0" dirty="0" err="1"/>
              <a:t>Peissig</a:t>
            </a:r>
            <a:r>
              <a:rPr lang="en-US" sz="2000" b="0" dirty="0"/>
              <a:t>, P., Kho, A., </a:t>
            </a:r>
            <a:r>
              <a:rPr lang="en-US" sz="2000" b="0" dirty="0" err="1"/>
              <a:t>Bielinski</a:t>
            </a:r>
            <a:r>
              <a:rPr lang="en-US" sz="2000" b="0" dirty="0"/>
              <a:t>, S., Berg, R., Choudhary, V., . . . Denny, J. (2013). Validation of electronic medical record-based phenotyping algorithms: results and lessons learned from the </a:t>
            </a:r>
            <a:r>
              <a:rPr lang="en-US" sz="2000" b="0" dirty="0" err="1"/>
              <a:t>eMERGE</a:t>
            </a:r>
            <a:r>
              <a:rPr lang="en-US" sz="2000" b="0" dirty="0"/>
              <a:t> network. Journal of the American Medical Informatics Association, 20(e1), e147-154. </a:t>
            </a:r>
          </a:p>
          <a:p>
            <a:pPr>
              <a:lnSpc>
                <a:spcPct val="90000"/>
              </a:lnSpc>
            </a:pPr>
            <a:r>
              <a:rPr lang="en-US" sz="2000" b="0" dirty="0"/>
              <a:t>Parsons, A., McCullough, C., Wang, J., &amp; Shih, S. (2012). Validity of electronic health record-derived quality measurement for performance monitoring. Journal of the American Medical Informatics Association, 19, 604-609. </a:t>
            </a:r>
          </a:p>
          <a:p>
            <a:pPr>
              <a:lnSpc>
                <a:spcPct val="90000"/>
              </a:lnSpc>
            </a:pPr>
            <a:r>
              <a:rPr lang="en-US" sz="2000" b="0" dirty="0"/>
              <a:t>Pathak, J., Bailey, K., Beebe, C., </a:t>
            </a:r>
            <a:r>
              <a:rPr lang="en-US" sz="2000" b="0" dirty="0" err="1"/>
              <a:t>Bethard</a:t>
            </a:r>
            <a:r>
              <a:rPr lang="en-US" sz="2000" b="0" dirty="0"/>
              <a:t>, S., Carrell, D., Chen, P., . . . Chute, C. (2013). Normalization and standardization of electronic health records for high-throughput phenotyping: the </a:t>
            </a:r>
            <a:r>
              <a:rPr lang="en-US" sz="2000" b="0" dirty="0" err="1"/>
              <a:t>SHARPn</a:t>
            </a:r>
            <a:r>
              <a:rPr lang="en-US" sz="2000" b="0" dirty="0"/>
              <a:t> consortium. Journal of the American Medical Informatics Association, 20, e341-e348. </a:t>
            </a:r>
          </a:p>
          <a:p>
            <a:pPr>
              <a:lnSpc>
                <a:spcPct val="90000"/>
              </a:lnSpc>
            </a:pPr>
            <a:r>
              <a:rPr lang="en-US" sz="2000" b="0" dirty="0"/>
              <a:t>Safran, C., </a:t>
            </a:r>
            <a:r>
              <a:rPr lang="en-US" sz="2000" b="0" dirty="0" err="1"/>
              <a:t>Bloomrosen</a:t>
            </a:r>
            <a:r>
              <a:rPr lang="en-US" sz="2000" b="0" dirty="0"/>
              <a:t>, M., Hammond, W., </a:t>
            </a:r>
            <a:r>
              <a:rPr lang="en-US" sz="2000" b="0" dirty="0" err="1"/>
              <a:t>Labkoff</a:t>
            </a:r>
            <a:r>
              <a:rPr lang="en-US" sz="2000" b="0" dirty="0"/>
              <a:t>, S., Markel-Fox, S., Tang, P., &amp; </a:t>
            </a:r>
            <a:r>
              <a:rPr lang="en-US" sz="2000" b="0" dirty="0" err="1"/>
              <a:t>Detmer</a:t>
            </a:r>
            <a:r>
              <a:rPr lang="en-US" sz="2000" b="0" dirty="0"/>
              <a:t>, D. (2007). Toward a national framework for the secondary use of health data: an American Medical Informatics Association white paper. Journal of the American Medical Informatics Association, 14, 1-9. </a:t>
            </a:r>
          </a:p>
        </p:txBody>
      </p:sp>
    </p:spTree>
    <p:custDataLst>
      <p:tags r:id="rId1"/>
    </p:custDataLst>
    <p:extLst>
      <p:ext uri="{BB962C8B-B14F-4D97-AF65-F5344CB8AC3E}">
        <p14:creationId xmlns:p14="http://schemas.microsoft.com/office/powerpoint/2010/main" val="72902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wrap="square" anchor="ctr">
            <a:normAutofit/>
          </a:bodyPr>
          <a:lstStyle/>
          <a:p>
            <a:r>
              <a:rPr lang="en-US" dirty="0"/>
              <a:t>Lecture 6: Reference</a:t>
            </a:r>
          </a:p>
        </p:txBody>
      </p:sp>
      <p:sp>
        <p:nvSpPr>
          <p:cNvPr id="3" name="Text Placeholder 2"/>
          <p:cNvSpPr>
            <a:spLocks noGrp="1"/>
          </p:cNvSpPr>
          <p:nvPr>
            <p:ph sz="quarter" idx="14"/>
          </p:nvPr>
        </p:nvSpPr>
        <p:spPr>
          <a:xfrm>
            <a:off x="609600" y="1600200"/>
            <a:ext cx="10972800" cy="4572000"/>
          </a:xfrm>
        </p:spPr>
        <p:txBody>
          <a:bodyPr wrap="square" anchor="t">
            <a:normAutofit/>
          </a:bodyPr>
          <a:lstStyle/>
          <a:p>
            <a:pPr marL="0" indent="0">
              <a:lnSpc>
                <a:spcPct val="90000"/>
              </a:lnSpc>
              <a:buNone/>
            </a:pPr>
            <a:endParaRPr lang="en-US" sz="2000" b="0" dirty="0"/>
          </a:p>
          <a:p>
            <a:pPr>
              <a:lnSpc>
                <a:spcPct val="90000"/>
              </a:lnSpc>
            </a:pPr>
            <a:r>
              <a:rPr lang="en-US" sz="2000" b="0" dirty="0"/>
              <a:t>Tannen, R., Weiner, M., &amp; Xie, D. (2008). Replicated studies of two randomized trials of angiotensin-converting enzyme inhibitors: further empiric validation of the 'prior event rate ratio' to adjust for unmeasured confounding by indication. Pharmacoepidemiology and Drug Safety, 17, 671-685. </a:t>
            </a:r>
          </a:p>
          <a:p>
            <a:pPr>
              <a:lnSpc>
                <a:spcPct val="90000"/>
              </a:lnSpc>
            </a:pPr>
            <a:r>
              <a:rPr lang="en-US" sz="2000" b="0" dirty="0"/>
              <a:t>Tannen, R., Weiner, M., &amp; Xie, D. (2009). Use of primary care electronic medical record database in drug efficacy research on cardiovascular outcomes: comparison of database and </a:t>
            </a:r>
            <a:r>
              <a:rPr lang="en-US" sz="2000" b="0" dirty="0" err="1"/>
              <a:t>randomised</a:t>
            </a:r>
            <a:r>
              <a:rPr lang="en-US" sz="2000" b="0" dirty="0"/>
              <a:t> controlled trial findings. British Medical Journal, 338, b81. </a:t>
            </a:r>
          </a:p>
          <a:p>
            <a:pPr>
              <a:lnSpc>
                <a:spcPct val="90000"/>
              </a:lnSpc>
            </a:pPr>
            <a:r>
              <a:rPr lang="en-US" sz="2000" b="0" dirty="0"/>
              <a:t>Tannen, R., Weiner, M., Xie, D., &amp; Barnhart, K. (2007). A simulation using data from a primary care practice database closely replicated the Women's Health Initiative trial. Journal of Clinical Epidemiology, 60, 686-695. </a:t>
            </a:r>
          </a:p>
          <a:p>
            <a:pPr>
              <a:lnSpc>
                <a:spcPct val="90000"/>
              </a:lnSpc>
            </a:pPr>
            <a:r>
              <a:rPr lang="en-US" sz="2000" b="0" dirty="0"/>
              <a:t>Wang, T., Dai, D., Hernandez, A., Bhatt, D., Heidenreich, P., </a:t>
            </a:r>
            <a:r>
              <a:rPr lang="en-US" sz="2000" b="0" dirty="0" err="1"/>
              <a:t>Fonarow</a:t>
            </a:r>
            <a:r>
              <a:rPr lang="en-US" sz="2000" b="0" dirty="0"/>
              <a:t>, G., &amp; Peterson, E. (2011). The importance of consistent, high-quality acute myocardial infarction and heart failure care results from the American Heart Association's Get with the Guidelines Program. Journal of the American College of Cardiology, 58, 637-644. </a:t>
            </a:r>
          </a:p>
        </p:txBody>
      </p:sp>
    </p:spTree>
    <p:custDataLst>
      <p:tags r:id="rId1"/>
    </p:custDataLst>
    <p:extLst>
      <p:ext uri="{BB962C8B-B14F-4D97-AF65-F5344CB8AC3E}">
        <p14:creationId xmlns:p14="http://schemas.microsoft.com/office/powerpoint/2010/main" val="2806605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Lecture 6: Reference</a:t>
            </a:r>
          </a:p>
        </p:txBody>
      </p:sp>
      <p:sp>
        <p:nvSpPr>
          <p:cNvPr id="3" name="Text Placeholder 2"/>
          <p:cNvSpPr>
            <a:spLocks noGrp="1"/>
          </p:cNvSpPr>
          <p:nvPr>
            <p:ph type="body" sz="quarter" idx="11"/>
          </p:nvPr>
        </p:nvSpPr>
        <p:spPr>
          <a:xfrm>
            <a:off x="609600" y="1600200"/>
            <a:ext cx="10972800" cy="4572000"/>
          </a:xfrm>
        </p:spPr>
        <p:txBody>
          <a:bodyPr wrap="square" anchor="t">
            <a:normAutofit/>
          </a:bodyPr>
          <a:lstStyle/>
          <a:p>
            <a:r>
              <a:rPr lang="en-US" sz="3000" b="0" dirty="0"/>
              <a:t>Weiner, M., Barnhart, K., Xie, D., &amp; Tannen, R. (2008). Hormone therapy and coronary heart disease in young women. Menopause, 15, 86-93. </a:t>
            </a:r>
          </a:p>
          <a:p>
            <a:r>
              <a:rPr lang="en-US" sz="3000" b="0" dirty="0"/>
              <a:t>Xu, H., Aldrich, M., Chen, Q., Liu, H., Peterson, N., Dai, Q., . . . Denny, J. (2014). Validating drug repurposing signals using electronic health records: a case study of metformin associated with reduced cancer mortality. Journal of the American Medical Informatics Association, </a:t>
            </a:r>
            <a:r>
              <a:rPr lang="en-US" sz="3000" b="0" dirty="0" err="1"/>
              <a:t>Epub</a:t>
            </a:r>
            <a:r>
              <a:rPr lang="en-US" sz="3000" b="0" dirty="0"/>
              <a:t> ahead of print. </a:t>
            </a:r>
          </a:p>
        </p:txBody>
      </p:sp>
    </p:spTree>
    <p:custDataLst>
      <p:tags r:id="rId1"/>
    </p:custDataLst>
    <p:extLst>
      <p:ext uri="{BB962C8B-B14F-4D97-AF65-F5344CB8AC3E}">
        <p14:creationId xmlns:p14="http://schemas.microsoft.com/office/powerpoint/2010/main" val="548527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Learning Objectives</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dirty="0"/>
              <a:t>Describe the secondary uses of clinical data, including EHRs</a:t>
            </a:r>
          </a:p>
          <a:p>
            <a:r>
              <a:rPr lang="en-US" dirty="0"/>
              <a:t>Discuss the limitations and challenges of re-using clinical data</a:t>
            </a:r>
          </a:p>
          <a:p>
            <a:r>
              <a:rPr lang="en-US" dirty="0"/>
              <a:t>Conduct a data re-use analysis for health care quality measurement utilizing a sample data set</a:t>
            </a:r>
          </a:p>
        </p:txBody>
      </p:sp>
    </p:spTree>
    <p:custDataLst>
      <p:tags r:id="rId1"/>
    </p:custDataLst>
    <p:extLst>
      <p:ext uri="{BB962C8B-B14F-4D97-AF65-F5344CB8AC3E}">
        <p14:creationId xmlns:p14="http://schemas.microsoft.com/office/powerpoint/2010/main" val="1698267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Opportunities for Secondary Use</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dirty="0"/>
              <a:t>Using data to improve health care delivery</a:t>
            </a:r>
          </a:p>
          <a:p>
            <a:r>
              <a:rPr lang="en-US" dirty="0"/>
              <a:t>Health care quality measurement and improvement</a:t>
            </a:r>
          </a:p>
          <a:p>
            <a:r>
              <a:rPr lang="en-US" dirty="0"/>
              <a:t>Clinical and translational research</a:t>
            </a:r>
          </a:p>
          <a:p>
            <a:r>
              <a:rPr lang="en-US" dirty="0"/>
              <a:t>Public health surveillance</a:t>
            </a:r>
          </a:p>
          <a:p>
            <a:r>
              <a:rPr lang="en-US" dirty="0"/>
              <a:t>Implementing the learning health system</a:t>
            </a:r>
          </a:p>
        </p:txBody>
      </p:sp>
    </p:spTree>
    <p:custDataLst>
      <p:tags r:id="rId1"/>
    </p:custDataLst>
    <p:extLst>
      <p:ext uri="{BB962C8B-B14F-4D97-AF65-F5344CB8AC3E}">
        <p14:creationId xmlns:p14="http://schemas.microsoft.com/office/powerpoint/2010/main" val="2861059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Using Data to Improve Health Care</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dirty="0"/>
              <a:t>Shift of payment from </a:t>
            </a:r>
            <a:r>
              <a:rPr lang="en-US" altLang="ja-JP" dirty="0"/>
              <a:t>“</a:t>
            </a:r>
            <a:r>
              <a:rPr lang="en-US" dirty="0"/>
              <a:t>volume to value</a:t>
            </a:r>
            <a:r>
              <a:rPr lang="en-US" altLang="ja-JP" dirty="0"/>
              <a:t>”</a:t>
            </a:r>
          </a:p>
          <a:p>
            <a:pPr lvl="1"/>
            <a:r>
              <a:rPr lang="en-US" sz="3200"/>
              <a:t>Organizations need to manage information better </a:t>
            </a:r>
          </a:p>
          <a:p>
            <a:r>
              <a:rPr lang="en-US" dirty="0"/>
              <a:t>Predictive analytics</a:t>
            </a:r>
          </a:p>
          <a:p>
            <a:pPr lvl="1"/>
            <a:r>
              <a:rPr lang="en-US" sz="3200"/>
              <a:t>Use of data to anticipate poor outcomes or increased resource use</a:t>
            </a:r>
          </a:p>
          <a:p>
            <a:pPr lvl="1"/>
            <a:r>
              <a:rPr lang="en-US" sz="3200"/>
              <a:t>Applied to problem of early hospital re-admission</a:t>
            </a:r>
          </a:p>
          <a:p>
            <a:r>
              <a:rPr lang="en-US" dirty="0"/>
              <a:t>A requirement for </a:t>
            </a:r>
            <a:r>
              <a:rPr lang="en-US" altLang="ja-JP" dirty="0"/>
              <a:t>“</a:t>
            </a:r>
            <a:r>
              <a:rPr lang="en-US" dirty="0"/>
              <a:t>precision medicine”</a:t>
            </a:r>
          </a:p>
        </p:txBody>
      </p:sp>
    </p:spTree>
    <p:custDataLst>
      <p:tags r:id="rId1"/>
    </p:custDataLst>
    <p:extLst>
      <p:ext uri="{BB962C8B-B14F-4D97-AF65-F5344CB8AC3E}">
        <p14:creationId xmlns:p14="http://schemas.microsoft.com/office/powerpoint/2010/main" val="3142100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Quality Measurement and Improvement</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dirty="0"/>
              <a:t>Quality measures increasingly used to make care more “accountable”</a:t>
            </a:r>
          </a:p>
          <a:p>
            <a:r>
              <a:rPr lang="en-US" dirty="0"/>
              <a:t>Some quality measures found to lead to improved patient outcomes but not in others</a:t>
            </a:r>
          </a:p>
          <a:p>
            <a:r>
              <a:rPr lang="en-US" dirty="0"/>
              <a:t>Desire is to derive automatically from EHR data, but has proven challenging</a:t>
            </a:r>
          </a:p>
        </p:txBody>
      </p:sp>
    </p:spTree>
    <p:custDataLst>
      <p:tags r:id="rId1"/>
    </p:custDataLst>
    <p:extLst>
      <p:ext uri="{BB962C8B-B14F-4D97-AF65-F5344CB8AC3E}">
        <p14:creationId xmlns:p14="http://schemas.microsoft.com/office/powerpoint/2010/main" val="4170603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Clinical and Translational Research - 1</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dirty="0"/>
              <a:t>Activities of NIH Clinical and Translational Science Award (CTSA) Program</a:t>
            </a:r>
          </a:p>
          <a:p>
            <a:pPr lvl="1"/>
            <a:r>
              <a:rPr lang="en-US" sz="3200"/>
              <a:t>Helped many institution develop clinical data repositories</a:t>
            </a:r>
          </a:p>
          <a:p>
            <a:r>
              <a:rPr lang="en-US" dirty="0"/>
              <a:t>eMERGE Network</a:t>
            </a:r>
          </a:p>
          <a:p>
            <a:pPr lvl="1"/>
            <a:r>
              <a:rPr lang="en-US" sz="3200"/>
              <a:t>Associate genotypes and phenotypes</a:t>
            </a:r>
          </a:p>
          <a:p>
            <a:pPr lvl="1"/>
            <a:r>
              <a:rPr lang="en-US" sz="3200">
                <a:hlinkClick r:id="rId4" tooltip="eMERGE network home page">
                  <a:extLst>
                    <a:ext uri="{A12FA001-AC4F-418D-AE19-62706E023703}">
                      <ahyp:hlinkClr xmlns:ahyp="http://schemas.microsoft.com/office/drawing/2018/hyperlinkcolor" val="tx"/>
                    </a:ext>
                  </a:extLst>
                </a:hlinkClick>
              </a:rPr>
              <a:t>http://emerge.mc.vanderbilt.edu</a:t>
            </a:r>
            <a:endParaRPr lang="en-US" sz="3200"/>
          </a:p>
          <a:p>
            <a:pPr lvl="1"/>
            <a:r>
              <a:rPr lang="en-US" sz="3200"/>
              <a:t>Uses EHR data to identify genomic variants associated with several diseases</a:t>
            </a:r>
          </a:p>
        </p:txBody>
      </p:sp>
    </p:spTree>
    <p:custDataLst>
      <p:tags r:id="rId1"/>
    </p:custDataLst>
    <p:extLst>
      <p:ext uri="{BB962C8B-B14F-4D97-AF65-F5344CB8AC3E}">
        <p14:creationId xmlns:p14="http://schemas.microsoft.com/office/powerpoint/2010/main" val="674148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Clinical and Translational Research - 2</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dirty="0"/>
              <a:t>Other successes include replication of clinical studies</a:t>
            </a:r>
          </a:p>
          <a:p>
            <a:pPr lvl="1"/>
            <a:r>
              <a:rPr lang="en-US" sz="3200"/>
              <a:t>Randomized controlled trials</a:t>
            </a:r>
          </a:p>
          <a:p>
            <a:pPr lvl="2"/>
            <a:r>
              <a:rPr lang="en-US" sz="3200"/>
              <a:t>Women’s Health Initiative </a:t>
            </a:r>
          </a:p>
          <a:p>
            <a:pPr lvl="2"/>
            <a:r>
              <a:rPr lang="en-US" sz="3200"/>
              <a:t>Other cardiovascular diseases and value of statin drugs in primary prevention of coronary heart disease </a:t>
            </a:r>
          </a:p>
          <a:p>
            <a:pPr lvl="1"/>
            <a:r>
              <a:rPr lang="en-US" sz="3200"/>
              <a:t>Observational studies</a:t>
            </a:r>
          </a:p>
          <a:p>
            <a:pPr lvl="2"/>
            <a:r>
              <a:rPr lang="en-US" sz="3200"/>
              <a:t>Metformin and reduced cancer mortality rate</a:t>
            </a:r>
          </a:p>
        </p:txBody>
      </p:sp>
    </p:spTree>
    <p:custDataLst>
      <p:tags r:id="rId1"/>
    </p:custDataLst>
    <p:extLst>
      <p:ext uri="{BB962C8B-B14F-4D97-AF65-F5344CB8AC3E}">
        <p14:creationId xmlns:p14="http://schemas.microsoft.com/office/powerpoint/2010/main" val="2482577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Public Health</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pPr>
              <a:lnSpc>
                <a:spcPct val="90000"/>
              </a:lnSpc>
            </a:pPr>
            <a:r>
              <a:rPr lang="en-US" sz="2700"/>
              <a:t>Syndromic surveillance</a:t>
            </a:r>
          </a:p>
          <a:p>
            <a:pPr lvl="1">
              <a:lnSpc>
                <a:spcPct val="90000"/>
              </a:lnSpc>
            </a:pPr>
            <a:r>
              <a:rPr lang="en-US" sz="2700"/>
              <a:t>Aims to use data sources for early detection of public health threats</a:t>
            </a:r>
          </a:p>
          <a:p>
            <a:pPr lvl="1">
              <a:lnSpc>
                <a:spcPct val="90000"/>
              </a:lnSpc>
            </a:pPr>
            <a:r>
              <a:rPr lang="en-US" sz="2700"/>
              <a:t>Interest increased after 9/11 attacks</a:t>
            </a:r>
          </a:p>
          <a:p>
            <a:pPr>
              <a:lnSpc>
                <a:spcPct val="90000"/>
              </a:lnSpc>
            </a:pPr>
            <a:r>
              <a:rPr lang="en-US" sz="2700"/>
              <a:t>Ongoing effort in Google Flu Trends</a:t>
            </a:r>
          </a:p>
          <a:p>
            <a:pPr lvl="1">
              <a:lnSpc>
                <a:spcPct val="90000"/>
              </a:lnSpc>
            </a:pPr>
            <a:r>
              <a:rPr lang="en-US" sz="2700" u="sng">
                <a:hlinkClick r:id="rId4" tooltip="Link to Google research blog on flu trends"/>
              </a:rPr>
              <a:t>https://research.googleblog.com/2015/08/the-next-chapter-for-flu-trends.html</a:t>
            </a:r>
            <a:endParaRPr lang="en-US" sz="2700" u="sng"/>
          </a:p>
          <a:p>
            <a:pPr lvl="1">
              <a:lnSpc>
                <a:spcPct val="90000"/>
              </a:lnSpc>
            </a:pPr>
            <a:r>
              <a:rPr lang="en-US" sz="2700"/>
              <a:t>Search terms entered into Google predicted flu activity but not early enough to intervene </a:t>
            </a:r>
          </a:p>
          <a:p>
            <a:pPr lvl="1">
              <a:lnSpc>
                <a:spcPct val="90000"/>
              </a:lnSpc>
            </a:pPr>
            <a:r>
              <a:rPr lang="en-US" sz="2700"/>
              <a:t>Performance in recent years has been poorer </a:t>
            </a:r>
          </a:p>
        </p:txBody>
      </p:sp>
    </p:spTree>
    <p:custDataLst>
      <p:tags r:id="rId1"/>
    </p:custDataLst>
    <p:extLst>
      <p:ext uri="{BB962C8B-B14F-4D97-AF65-F5344CB8AC3E}">
        <p14:creationId xmlns:p14="http://schemas.microsoft.com/office/powerpoint/2010/main" val="844007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the Learning Health System</a:t>
            </a:r>
          </a:p>
        </p:txBody>
      </p:sp>
      <p:pic>
        <p:nvPicPr>
          <p:cNvPr id="11" name="Picture Placeholder 10" descr="Diagram with four foci, from left to right: Patient, Practice, Population, and Public.&#10;A cycle of arrows starts with an arrow titled Quality Measures that goes from Patient to Practice; &#10;Public Health arrow goes from Practice to Population; &#10;Clinical Research arrow goes from Population back to Public;&#10;Clinical Guidelines arrow goes from Public back to Population &#10;Public Health Policy arrow goes from Population back to Practice; &#10;Clinical Decision Support arrow completes the cycle, going from Practice back to Patient.&#10;Above the four foci are three layers. At the top, Technical Standards and Services; in the middle: Certification of HIT to Accelerate Interoperability, and below, Privacy and Security Protections.&#10;Below the four foci are two layers: Supportive Business, Clinical, and Regulatory Cnvironments and Engagement and Governance.&#10;Across the very top of the image are four labels, one for each of the four foci. Above Patient is &quot;Individuals Access and Share Health Information.&quot;&#10;Above Practice is &quot;HIT for Quality and Safety in Care Delivery.&quot;&#10;Above Population is &quot;Population Health Management and Regional Information Exchange.&quot;&#10;Above Public is &quot;Bid Data and Analytics.&quot;&#10;"/>
          <p:cNvPicPr>
            <a:picLocks noGrp="1" noChangeAspect="1"/>
          </p:cNvPicPr>
          <p:nvPr>
            <p:ph type="pic" sz="quarter" idx="14"/>
          </p:nvPr>
        </p:nvPicPr>
        <p:blipFill rotWithShape="1">
          <a:blip r:embed="rId4">
            <a:extLst>
              <a:ext uri="{28A0092B-C50C-407E-A947-70E740481C1C}">
                <a14:useLocalDpi xmlns:a14="http://schemas.microsoft.com/office/drawing/2010/main" val="0"/>
              </a:ext>
            </a:extLst>
          </a:blip>
          <a:srcRect t="-754" b="-1443"/>
          <a:stretch/>
        </p:blipFill>
        <p:spPr>
          <a:xfrm>
            <a:off x="2032000" y="1688011"/>
            <a:ext cx="8229600" cy="4405747"/>
          </a:xfrm>
        </p:spPr>
      </p:pic>
      <p:sp>
        <p:nvSpPr>
          <p:cNvPr id="10" name="Text Placeholder 9"/>
          <p:cNvSpPr>
            <a:spLocks noGrp="1"/>
          </p:cNvSpPr>
          <p:nvPr>
            <p:ph type="body" sz="quarter" idx="32"/>
          </p:nvPr>
        </p:nvSpPr>
        <p:spPr/>
        <p:txBody>
          <a:bodyPr/>
          <a:lstStyle/>
          <a:p>
            <a:r>
              <a:rPr lang="en-US" dirty="0"/>
              <a:t>(ONC, 2014)</a:t>
            </a:r>
          </a:p>
          <a:p>
            <a:endParaRPr lang="en-US" dirty="0"/>
          </a:p>
        </p:txBody>
      </p:sp>
    </p:spTree>
    <p:custDataLst>
      <p:tags r:id="rId1"/>
    </p:custDataLst>
    <p:extLst>
      <p:ext uri="{BB962C8B-B14F-4D97-AF65-F5344CB8AC3E}">
        <p14:creationId xmlns:p14="http://schemas.microsoft.com/office/powerpoint/2010/main" val="32036388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UDIO_ID" val="273"/>
  <p:tag name="ARTICULATE_AUDIO_RECORDED" val="1"/>
  <p:tag name="ELAPSEDTIME" val="64.8"/>
  <p:tag name="ARTICULATE_USED_LAYOUT" val="14"/>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UDIO_ID" val="263"/>
  <p:tag name="ARTICULATE_AUDIO_RECORDED" val="1"/>
  <p:tag name="ELAPSEDTIME" val="26.9"/>
  <p:tag name="ARTICULATE_USED_LAYOUT" val="9"/>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0"/>
</p:tagLst>
</file>

<file path=ppt/tags/tag13.xml><?xml version="1.0" encoding="utf-8"?>
<p:tagLst xmlns:a="http://schemas.openxmlformats.org/drawingml/2006/main" xmlns:r="http://schemas.openxmlformats.org/officeDocument/2006/relationships" xmlns:p="http://schemas.openxmlformats.org/presentationml/2006/main">
  <p:tag name="AUDIO_ID" val="265"/>
  <p:tag name="ARTICULATE_AUDIO_RECORDED" val="1"/>
  <p:tag name="ELAPSEDTIME" val="1.4"/>
  <p:tag name="ARTICULATE_USED_LAYOUT" val="10"/>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15.xml><?xml version="1.0" encoding="utf-8"?>
<p:tagLst xmlns:a="http://schemas.openxmlformats.org/drawingml/2006/main" xmlns:r="http://schemas.openxmlformats.org/officeDocument/2006/relationships" xmlns:p="http://schemas.openxmlformats.org/presentationml/2006/main">
  <p:tag name="AUDIO_ID" val="265"/>
  <p:tag name="ARTICULATE_AUDIO_RECORDED" val="1"/>
  <p:tag name="ELAPSEDTIME" val="1.4"/>
  <p:tag name="ARTICULATE_USED_LAYOUT" val="10"/>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17.xml><?xml version="1.0" encoding="utf-8"?>
<p:tagLst xmlns:a="http://schemas.openxmlformats.org/drawingml/2006/main" xmlns:r="http://schemas.openxmlformats.org/officeDocument/2006/relationships" xmlns:p="http://schemas.openxmlformats.org/presentationml/2006/main">
  <p:tag name="AUDIO_ID" val="265"/>
  <p:tag name="ARTICULATE_AUDIO_RECORDED" val="1"/>
  <p:tag name="ELAPSEDTIME" val="1.4"/>
  <p:tag name="ARTICULATE_USED_LAYOUT" val="10"/>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19.xml><?xml version="1.0" encoding="utf-8"?>
<p:tagLst xmlns:a="http://schemas.openxmlformats.org/drawingml/2006/main" xmlns:r="http://schemas.openxmlformats.org/officeDocument/2006/relationships" xmlns:p="http://schemas.openxmlformats.org/presentationml/2006/main">
  <p:tag name="AUDIO_ID" val="265"/>
  <p:tag name="ARTICULATE_AUDIO_RECORDED" val="1"/>
  <p:tag name="ELAPSEDTIME" val="1.4"/>
  <p:tag name="ARTICULATE_USED_LAYOUT" val="10"/>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UDIO_ID" val="257"/>
  <p:tag name="ARTICULATE_AUDIO_RECORDED" val="1"/>
  <p:tag name="ELAPSEDTIME" val="25.1"/>
  <p:tag name="ARTICULATE_USED_LAYOUT" val="2"/>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21.xml><?xml version="1.0" encoding="utf-8"?>
<p:tagLst xmlns:a="http://schemas.openxmlformats.org/drawingml/2006/main" xmlns:r="http://schemas.openxmlformats.org/officeDocument/2006/relationships" xmlns:p="http://schemas.openxmlformats.org/presentationml/2006/main">
  <p:tag name="AUDIO_ID" val="265"/>
  <p:tag name="ARTICULATE_AUDIO_RECORDED" val="1"/>
  <p:tag name="ELAPSEDTIME" val="1.4"/>
  <p:tag name="ARTICULATE_USED_LAYOUT" val="10"/>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23.xml><?xml version="1.0" encoding="utf-8"?>
<p:tagLst xmlns:a="http://schemas.openxmlformats.org/drawingml/2006/main" xmlns:r="http://schemas.openxmlformats.org/officeDocument/2006/relationships" xmlns:p="http://schemas.openxmlformats.org/presentationml/2006/main">
  <p:tag name="AUDIO_ID" val="265"/>
  <p:tag name="ARTICULATE_AUDIO_RECORDED" val="1"/>
  <p:tag name="ELAPSEDTIME" val="1.4"/>
  <p:tag name="ARTICULATE_USED_LAYOUT" val="10"/>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MARGIN_1" val="0"/>
  <p:tag name="MARGIN_2" val="36"/>
  <p:tag name="MARGIN_3" val="72"/>
  <p:tag name="MARGIN_4" val="108"/>
  <p:tag name="MARGIN_5" val="144"/>
  <p:tag name="FONT_SIZE" val="10"/>
</p:tagLst>
</file>

<file path=ppt/tags/tag4.xml><?xml version="1.0" encoding="utf-8"?>
<p:tagLst xmlns:a="http://schemas.openxmlformats.org/drawingml/2006/main" xmlns:r="http://schemas.openxmlformats.org/officeDocument/2006/relationships" xmlns:p="http://schemas.openxmlformats.org/presentationml/2006/main">
  <p:tag name="AUDIO_ID" val="267"/>
  <p:tag name="ARTICULATE_AUDIO_RECORDED" val="1"/>
  <p:tag name="ELAPSEDTIME" val="33.7"/>
  <p:tag name="ARTICULATE_USED_LAYOUT" val="13"/>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9fa15f50-1a20-4193-9172-6b7c377b6671"/>
  <p:tag name="ARTICULATE_SLIDE_NAV" val="6"/>
  <p:tag name="AUDIO_ID" val="268"/>
  <p:tag name="ARTICULATE_AUDIO_RECORDED" val="1"/>
  <p:tag name="ELAPSEDTIME" val="83.9"/>
  <p:tag name="ARTICULATE_USED_LAYOUT" val="13"/>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UDIO_ID" val="269"/>
  <p:tag name="ARTICULATE_AUDIO_RECORDED" val="1"/>
  <p:tag name="ELAPSEDTIME" val="57.6"/>
  <p:tag name="ARTICULATE_USED_LAYOUT" val="13"/>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UDIO_ID" val="270"/>
  <p:tag name="ARTICULATE_AUDIO_RECORDED" val="1"/>
  <p:tag name="ELAPSEDTIME" val="49.8"/>
  <p:tag name="ARTICULATE_USED_LAYOUT" val="13"/>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UDIO_ID" val="271"/>
  <p:tag name="ARTICULATE_AUDIO_RECORDED" val="1"/>
  <p:tag name="ELAPSEDTIME" val="60"/>
  <p:tag name="ARTICULATE_USED_LAYOUT" val="13"/>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UDIO_ID" val="272"/>
  <p:tag name="ARTICULATE_AUDIO_RECORDED" val="1"/>
  <p:tag name="ELAPSEDTIME" val="83.1"/>
  <p:tag name="ARTICULATE_USED_LAYOUT" val="13"/>
  <p:tag name="ARTICULATE_SLIDE_THUMBNAIL_REFRESH" val="1"/>
</p:tagLst>
</file>

<file path=ppt/theme/theme1.xml><?xml version="1.0" encoding="utf-8"?>
<a:theme xmlns:a="http://schemas.openxmlformats.org/drawingml/2006/main" name="ONC-Template-FINAL DRAF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ustom 5">
      <a:majorFont>
        <a:latin typeface="Corbel"/>
        <a:ea typeface=""/>
        <a:cs typeface=""/>
      </a:majorFont>
      <a:minorFont>
        <a:latin typeface="Corbe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ompX_unitY_Lecture_Slides_Template.potx" id="{BFDE5FB8-FBB1-4F5A-B8AC-26771944143A}" vid="{3ABEC94C-E8A2-4610-93A8-5C6AB19693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Comp24_unit3a_Lecture_Slides</Template>
  <TotalTime>587</TotalTime>
  <Words>2955</Words>
  <Application>Microsoft Office PowerPoint</Application>
  <PresentationFormat>Widescreen</PresentationFormat>
  <Paragraphs>136</Paragraphs>
  <Slides>16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Corbel</vt:lpstr>
      <vt:lpstr>Courier New</vt:lpstr>
      <vt:lpstr>Tahoma</vt:lpstr>
      <vt:lpstr>Times New Roman</vt:lpstr>
      <vt:lpstr>Verdana</vt:lpstr>
      <vt:lpstr>Wingdings</vt:lpstr>
      <vt:lpstr>ONC-Template-FINAL DRAFT</vt:lpstr>
      <vt:lpstr>Foundations of Health Data Science (FHDS)</vt:lpstr>
      <vt:lpstr>Learning Objectives</vt:lpstr>
      <vt:lpstr>Opportunities for Secondary Use</vt:lpstr>
      <vt:lpstr>Using Data to Improve Health Care</vt:lpstr>
      <vt:lpstr>Quality Measurement and Improvement</vt:lpstr>
      <vt:lpstr>Clinical and Translational Research - 1</vt:lpstr>
      <vt:lpstr>Clinical and Translational Research - 2</vt:lpstr>
      <vt:lpstr>Public Health</vt:lpstr>
      <vt:lpstr>Implementing the Learning Health System</vt:lpstr>
      <vt:lpstr>Secondary Use of Clinical Data Summary</vt:lpstr>
      <vt:lpstr>Lecture 6: Reference</vt:lpstr>
      <vt:lpstr>Lecture 6: Reference</vt:lpstr>
      <vt:lpstr>Lecture 6: Reference</vt:lpstr>
      <vt:lpstr>Lecture 6: Reference</vt:lpstr>
      <vt:lpstr>Lecture 6: Reference</vt:lpstr>
      <vt:lpstr>Lecture 6: Reference</vt:lpstr>
    </vt:vector>
  </TitlesOfParts>
  <Company>Oregon Health &amp; Science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Component 24, Unit 3, Health Care Data Analytics</dc:title>
  <dc:subject>Secondary Use of Clinical Data, Lecture a</dc:subject>
  <dc:creator>U.S. Department of Health and Human Services;Office of the National Coordinator for Health Information Technology</dc:creator>
  <cp:keywords>Health IT, Health IT Curriculum, Data Analytics, Health Care, Secondary Use, Health Care Data Analytics, Secondary Use of Clinical Data</cp:keywords>
  <cp:lastModifiedBy>Jubayer Hossain</cp:lastModifiedBy>
  <cp:revision>58</cp:revision>
  <dcterms:created xsi:type="dcterms:W3CDTF">2016-04-28T15:16:27Z</dcterms:created>
  <dcterms:modified xsi:type="dcterms:W3CDTF">2024-01-05T20:53:18Z</dcterms:modified>
  <cp:category>Health Information Technology Workforce Curriculum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4701268C-B8DB-4F8C-8C03-007085389F7E</vt:lpwstr>
  </property>
  <property fmtid="{D5CDD505-2E9C-101B-9397-08002B2CF9AE}" pid="3" name="ArticulatePath">
    <vt:lpwstr>comp24_unit3a_Lecture_Slides</vt:lpwstr>
  </property>
  <property fmtid="{D5CDD505-2E9C-101B-9397-08002B2CF9AE}" pid="4" name="Language">
    <vt:lpwstr>English</vt:lpwstr>
  </property>
</Properties>
</file>