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7" r:id="rId2"/>
    <p:sldId id="273"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Lst>
  <p:sldSz cx="12192000" cy="6858000"/>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74" autoAdjust="0"/>
    <p:restoredTop sz="0" autoAdjust="0"/>
  </p:normalViewPr>
  <p:slideViewPr>
    <p:cSldViewPr snapToGrid="0">
      <p:cViewPr varScale="1">
        <p:scale>
          <a:sx n="101" d="100"/>
          <a:sy n="101" d="100"/>
        </p:scale>
        <p:origin x="120" y="318"/>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1/6/2024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498389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75113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4006378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391310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indent="0">
              <a:buFont typeface="Arial" panose="020B0604020202020204" pitchFamily="34" charset="0"/>
              <a:buNone/>
            </a:pP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3681802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54016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88159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305977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115432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205223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95437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138278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2.xml"/><Relationship Id="rId4" Type="http://schemas.openxmlformats.org/officeDocument/2006/relationships/hyperlink" Target="http://wiki.hl7.org/index.php?title=FHIR_for_Clinical_Users"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3.xml"/><Relationship Id="rId6" Type="http://schemas.openxmlformats.org/officeDocument/2006/relationships/hyperlink" Target="http://www.pcornet.org/" TargetMode="External"/><Relationship Id="rId5" Type="http://schemas.openxmlformats.org/officeDocument/2006/relationships/hyperlink" Target="https://www.sentinelinitiative.org/" TargetMode="External"/><Relationship Id="rId4" Type="http://schemas.openxmlformats.org/officeDocument/2006/relationships/hyperlink" Target="http://www.hcsrn.org/en/"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8.xml"/><Relationship Id="rId4" Type="http://schemas.openxmlformats.org/officeDocument/2006/relationships/hyperlink" Target="http://www.healthit.gov/policy-researchers-implementers/interoperability"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repository.academyhealth.org/egems/vol1/iss1/14/"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1109932" y="2130552"/>
            <a:ext cx="9972136" cy="7420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7: Secondary Use of Clinical Data</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Focus on Interoperability</a:t>
            </a:r>
          </a:p>
        </p:txBody>
      </p:sp>
      <p:sp>
        <p:nvSpPr>
          <p:cNvPr id="3" name="Content Placeholder 2" descr="URL for FHIR HL7 wiki page for clinical users. Note: this is NOT a Wikipedia page."/>
          <p:cNvSpPr>
            <a:spLocks noGrp="1"/>
          </p:cNvSpPr>
          <p:nvPr>
            <p:ph type="body" sz="quarter" idx="11"/>
          </p:nvPr>
        </p:nvSpPr>
        <p:spPr>
          <a:xfrm>
            <a:off x="609600" y="1600200"/>
            <a:ext cx="10972800" cy="4572000"/>
          </a:xfrm>
        </p:spPr>
        <p:txBody>
          <a:bodyPr wrap="square" anchor="t">
            <a:normAutofit/>
          </a:bodyPr>
          <a:lstStyle/>
          <a:p>
            <a:r>
              <a:rPr lang="en-US"/>
              <a:t>ONC for Health IT developed interoperability road map for 10-year path forward</a:t>
            </a:r>
          </a:p>
          <a:p>
            <a:r>
              <a:rPr lang="en-US"/>
              <a:t>Emerging approaches include standard application programming interface (API)</a:t>
            </a:r>
          </a:p>
          <a:p>
            <a:r>
              <a:rPr lang="en-US"/>
              <a:t>Need for both documents and discrete data</a:t>
            </a:r>
          </a:p>
          <a:p>
            <a:r>
              <a:rPr lang="en-US"/>
              <a:t>Fast Healthcare Interoperability Resources (FHIR) – </a:t>
            </a:r>
            <a:r>
              <a:rPr lang="en-US">
                <a:hlinkClick r:id="rId4" tooltip=" FHIR HL7 for clinical users HL7 wikipage at HL7.org"/>
              </a:rPr>
              <a:t>http://wiki.hl7.org/index.php?title=FHIR_for_Clinical_Users</a:t>
            </a:r>
            <a:r>
              <a:rPr lang="en-US"/>
              <a:t> </a:t>
            </a:r>
          </a:p>
        </p:txBody>
      </p:sp>
    </p:spTree>
    <p:custDataLst>
      <p:tags r:id="rId1"/>
    </p:custDataLst>
    <p:extLst>
      <p:ext uri="{BB962C8B-B14F-4D97-AF65-F5344CB8AC3E}">
        <p14:creationId xmlns:p14="http://schemas.microsoft.com/office/powerpoint/2010/main" val="266382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Clinical Data Research Networks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dirty="0"/>
              <a:t>HMO Research Network – facilitates clinical research</a:t>
            </a:r>
            <a:endParaRPr lang="en-US"/>
          </a:p>
          <a:p>
            <a:pPr lvl="1">
              <a:lnSpc>
                <a:spcPct val="90000"/>
              </a:lnSpc>
            </a:pPr>
            <a:r>
              <a:rPr lang="en-US" sz="3200">
                <a:hlinkClick r:id="rId4" tooltip="Health care systems research network home page"/>
              </a:rPr>
              <a:t>http://www.hcsrn.org/en/</a:t>
            </a:r>
            <a:r>
              <a:rPr lang="en-US" sz="3200"/>
              <a:t> </a:t>
            </a:r>
          </a:p>
          <a:p>
            <a:pPr>
              <a:lnSpc>
                <a:spcPct val="90000"/>
              </a:lnSpc>
            </a:pPr>
            <a:r>
              <a:rPr lang="en-US" dirty="0"/>
              <a:t>FDA Mini-Sentinel Network – safety surveillance of medications</a:t>
            </a:r>
            <a:endParaRPr lang="en-US"/>
          </a:p>
          <a:p>
            <a:pPr lvl="1">
              <a:lnSpc>
                <a:spcPct val="90000"/>
              </a:lnSpc>
            </a:pPr>
            <a:r>
              <a:rPr lang="en-US" sz="3200">
                <a:hlinkClick r:id="rId5" tooltip="URL for Sentinel Initiative's home page"/>
              </a:rPr>
              <a:t>https://www.sentinelinitiative.org/</a:t>
            </a:r>
            <a:r>
              <a:rPr lang="en-US" sz="3200"/>
              <a:t> </a:t>
            </a:r>
          </a:p>
          <a:p>
            <a:pPr>
              <a:lnSpc>
                <a:spcPct val="90000"/>
              </a:lnSpc>
            </a:pPr>
            <a:r>
              <a:rPr lang="en-US" dirty="0"/>
              <a:t>PCORnet – </a:t>
            </a:r>
            <a:r>
              <a:rPr lang="en-US" dirty="0">
                <a:hlinkClick r:id="rId6" tooltip="PCORnet, the National Patient-Centered Clinical Research Network  homepage"/>
              </a:rPr>
              <a:t>www.pcornet.org</a:t>
            </a:r>
            <a:r>
              <a:rPr lang="en-US" dirty="0"/>
              <a:t> </a:t>
            </a:r>
            <a:endParaRPr lang="en-US"/>
          </a:p>
          <a:p>
            <a:pPr lvl="1">
              <a:lnSpc>
                <a:spcPct val="90000"/>
              </a:lnSpc>
            </a:pPr>
            <a:r>
              <a:rPr lang="en-US" sz="3200"/>
              <a:t>Clinical data research networks (CDRNs)</a:t>
            </a:r>
          </a:p>
          <a:p>
            <a:pPr lvl="1">
              <a:lnSpc>
                <a:spcPct val="90000"/>
              </a:lnSpc>
            </a:pPr>
            <a:r>
              <a:rPr lang="en-US" sz="3200"/>
              <a:t>Common data model for subset of data</a:t>
            </a:r>
          </a:p>
        </p:txBody>
      </p:sp>
    </p:spTree>
    <p:custDataLst>
      <p:tags r:id="rId1"/>
    </p:custDataLst>
    <p:extLst>
      <p:ext uri="{BB962C8B-B14F-4D97-AF65-F5344CB8AC3E}">
        <p14:creationId xmlns:p14="http://schemas.microsoft.com/office/powerpoint/2010/main" val="332745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7 – Summary </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r>
              <a:rPr lang="en-US" dirty="0"/>
              <a:t>There are a number of caveats for re-use of clinical data</a:t>
            </a:r>
          </a:p>
          <a:p>
            <a:r>
              <a:rPr lang="en-US" dirty="0"/>
              <a:t>Understanding and using best practices may allow overcoming the caveats</a:t>
            </a:r>
          </a:p>
          <a:p>
            <a:r>
              <a:rPr lang="en-US" dirty="0"/>
              <a:t>Efforts of overcome challenges include a focus on interoperability and leveraging clinical data research networks</a:t>
            </a:r>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7 – Summary </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r>
              <a:rPr lang="en-US" altLang="en-US" dirty="0"/>
              <a:t>There are plentiful opportunities for secondary use or re-use of clinical data</a:t>
            </a:r>
          </a:p>
          <a:p>
            <a:r>
              <a:rPr lang="en-US" altLang="en-US" dirty="0"/>
              <a:t>We must be cognizant of caveats of using operational clinical data</a:t>
            </a:r>
          </a:p>
          <a:p>
            <a:r>
              <a:rPr lang="en-US" altLang="en-US" dirty="0"/>
              <a:t>We must implement best practices for using such data</a:t>
            </a:r>
          </a:p>
          <a:p>
            <a:r>
              <a:rPr lang="en-US" altLang="en-US" dirty="0"/>
              <a:t>We need consensus on approaches to standards and interoperability and leveraging clinical data research networks</a:t>
            </a:r>
          </a:p>
        </p:txBody>
      </p:sp>
    </p:spTree>
    <p:custDataLst>
      <p:tags r:id="rId1"/>
    </p:custDataLst>
    <p:extLst>
      <p:ext uri="{BB962C8B-B14F-4D97-AF65-F5344CB8AC3E}">
        <p14:creationId xmlns:p14="http://schemas.microsoft.com/office/powerpoint/2010/main" val="49382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Lecture 7 – References </a:t>
            </a:r>
          </a:p>
        </p:txBody>
      </p:sp>
      <p:sp>
        <p:nvSpPr>
          <p:cNvPr id="3" name="Tex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2000" b="0" dirty="0"/>
              <a:t>Anonymous (2014). Connecting Health and Care for the Nation: A Shared Nationwide Interoperability Roadmap Version 1.0. Washington, DC, Department of Health and Human Services. </a:t>
            </a:r>
            <a:r>
              <a:rPr lang="en-US" sz="2000" b="0" dirty="0">
                <a:hlinkClick r:id="rId4" tooltip="A Shared Nationwide Interoperability Roadmap version 1.0 at HealthIT.gov"/>
              </a:rPr>
              <a:t>http://www.healthit.gov/policy-researchers-implementers/interoperability</a:t>
            </a:r>
            <a:endParaRPr lang="en-US" sz="2000" b="0" dirty="0"/>
          </a:p>
          <a:p>
            <a:pPr>
              <a:lnSpc>
                <a:spcPct val="90000"/>
              </a:lnSpc>
            </a:pPr>
            <a:r>
              <a:rPr lang="en-US" sz="2000" b="0" dirty="0" err="1"/>
              <a:t>Barkhuysen</a:t>
            </a:r>
            <a:r>
              <a:rPr lang="en-US" sz="2000" b="0" dirty="0"/>
              <a:t>, P, </a:t>
            </a:r>
            <a:r>
              <a:rPr lang="en-US" sz="2000" b="0" dirty="0" err="1"/>
              <a:t>deGrauw</a:t>
            </a:r>
            <a:r>
              <a:rPr lang="en-US" sz="2000" b="0" dirty="0"/>
              <a:t>, W, et al. (2014). Is the quality of data in an electronic medical record sufficient for assessing the quality of primary care? Journal of the American Medical Informatics Association. 21: 692-698.</a:t>
            </a:r>
          </a:p>
          <a:p>
            <a:pPr>
              <a:lnSpc>
                <a:spcPct val="90000"/>
              </a:lnSpc>
            </a:pPr>
            <a:r>
              <a:rPr lang="en-US" sz="2000" b="0" dirty="0"/>
              <a:t>Bayley, KB, </a:t>
            </a:r>
            <a:r>
              <a:rPr lang="en-US" sz="2000" b="0" dirty="0" err="1"/>
              <a:t>Belnap</a:t>
            </a:r>
            <a:r>
              <a:rPr lang="en-US" sz="2000" b="0" dirty="0"/>
              <a:t>, T, et al. (2013). Challenges in using electronic health record data for CER: experience of four learning organizations. Medical Care. 51: S80-S86.</a:t>
            </a:r>
          </a:p>
          <a:p>
            <a:pPr>
              <a:lnSpc>
                <a:spcPct val="90000"/>
              </a:lnSpc>
            </a:pPr>
            <a:r>
              <a:rPr lang="en-US" sz="2000" b="0" dirty="0"/>
              <a:t>Collins, FS, Hudson, KL, et al. (2014). </a:t>
            </a:r>
            <a:r>
              <a:rPr lang="en-US" sz="2000" b="0" dirty="0" err="1"/>
              <a:t>PCORnet</a:t>
            </a:r>
            <a:r>
              <a:rPr lang="en-US" sz="2000" b="0" dirty="0"/>
              <a:t>: turning a dream into reality. Journal of the American Medical Informatics Association. 21: 576-577.</a:t>
            </a:r>
          </a:p>
          <a:p>
            <a:pPr>
              <a:lnSpc>
                <a:spcPct val="90000"/>
              </a:lnSpc>
            </a:pPr>
            <a:r>
              <a:rPr lang="en-US" sz="2000" b="0" dirty="0" err="1"/>
              <a:t>deLusignan</a:t>
            </a:r>
            <a:r>
              <a:rPr lang="en-US" sz="2000" b="0" dirty="0"/>
              <a:t>, S and </a:t>
            </a:r>
            <a:r>
              <a:rPr lang="en-US" sz="2000" b="0" dirty="0" err="1"/>
              <a:t>vanWeel</a:t>
            </a:r>
            <a:r>
              <a:rPr lang="en-US" sz="2000" b="0" dirty="0"/>
              <a:t>, C (2005). The use of routinely collected computer data for research in primary care: opportunities and challenges. Family Practice. 23: 253-263.</a:t>
            </a:r>
          </a:p>
          <a:p>
            <a:pPr>
              <a:lnSpc>
                <a:spcPct val="90000"/>
              </a:lnSpc>
            </a:pPr>
            <a:r>
              <a:rPr lang="en-US" sz="2000" b="0" dirty="0" err="1"/>
              <a:t>Fleurence</a:t>
            </a:r>
            <a:r>
              <a:rPr lang="en-US" sz="2000" b="0" dirty="0"/>
              <a:t>, RL, Curtis, LH, et al. (2014). Launching </a:t>
            </a:r>
            <a:r>
              <a:rPr lang="en-US" sz="2000" b="0" dirty="0" err="1"/>
              <a:t>PCORnet</a:t>
            </a:r>
            <a:r>
              <a:rPr lang="en-US" sz="2000" b="0" dirty="0"/>
              <a:t>, a national patient-centered clinical research network. Journal of the American Medical Informatics Association. 21: 578-582.</a:t>
            </a:r>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7 – References </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2000" b="0" dirty="0"/>
              <a:t>Hersh, WR, Cimino, JJ, et al. (2013). Recommendations for the use of operational electronic health record data in comparative effectiveness research. </a:t>
            </a:r>
            <a:r>
              <a:rPr lang="en-US" sz="2000" b="0" dirty="0" err="1"/>
              <a:t>eGEMs</a:t>
            </a:r>
            <a:r>
              <a:rPr lang="en-US" sz="2000" b="0" dirty="0"/>
              <a:t> (Generating Evidence &amp; Methods to improve patient outcomes). 1: 14. </a:t>
            </a:r>
            <a:r>
              <a:rPr lang="en-US" sz="2000" b="0" dirty="0">
                <a:hlinkClick r:id="rId4" tooltip="URL for article titled Recommendations for the Use of Operational Electronic Health Record Data in Comparative Effectiveness Research"/>
              </a:rPr>
              <a:t>http://repository.academyhealth.org/egems/vol1/iss1/14/</a:t>
            </a:r>
            <a:endParaRPr lang="en-US" sz="2000" b="0" dirty="0"/>
          </a:p>
          <a:p>
            <a:pPr>
              <a:lnSpc>
                <a:spcPct val="90000"/>
              </a:lnSpc>
            </a:pPr>
            <a:r>
              <a:rPr lang="en-US" sz="2000" b="0" dirty="0"/>
              <a:t>Hersh, WR, Weiner, MG, et al. (2013). Caveats for the use of operational electronic health record data in comparative effectiveness research. Medical Care. 51(Suppl 3): S30-S37.</a:t>
            </a:r>
          </a:p>
          <a:p>
            <a:pPr>
              <a:lnSpc>
                <a:spcPct val="90000"/>
              </a:lnSpc>
            </a:pPr>
            <a:r>
              <a:rPr lang="en-US" sz="2000" b="0" dirty="0"/>
              <a:t>Miller, DR, Safford, MM, et al. (2004). Who has diabetes? Best estimates of diabetes prevalence in the Department of Veterans Affairs based on computerized patient data. Diabetes Care. 27(Suppl 2): B10-21.</a:t>
            </a:r>
          </a:p>
          <a:p>
            <a:pPr>
              <a:lnSpc>
                <a:spcPct val="90000"/>
              </a:lnSpc>
            </a:pPr>
            <a:r>
              <a:rPr lang="en-US" sz="2000" b="0" dirty="0"/>
              <a:t>Parsons, A, McCullough, C, et al. (2012). Validity of electronic health record-derived quality measurement for performance monitoring. Journal of the American Medical Informatics Association. 19: 604-609.</a:t>
            </a:r>
          </a:p>
          <a:p>
            <a:pPr>
              <a:lnSpc>
                <a:spcPct val="90000"/>
              </a:lnSpc>
            </a:pPr>
            <a:r>
              <a:rPr lang="en-US" sz="2000" b="0" dirty="0" err="1"/>
              <a:t>Richesson</a:t>
            </a:r>
            <a:r>
              <a:rPr lang="en-US" sz="2000" b="0" dirty="0"/>
              <a:t>, RL, </a:t>
            </a:r>
            <a:r>
              <a:rPr lang="en-US" sz="2000" b="0" dirty="0" err="1"/>
              <a:t>Rusincovitch</a:t>
            </a:r>
            <a:r>
              <a:rPr lang="en-US" sz="2000" b="0" dirty="0"/>
              <a:t>, SA, et al. (2013). A comparison of phenotype definitions for diabetes mellitus. Journal of the American Medical Informatics Association. 20(e2): e319-e326.</a:t>
            </a:r>
          </a:p>
        </p:txBody>
      </p:sp>
    </p:spTree>
    <p:custDataLst>
      <p:tags r:id="rId1"/>
    </p:custDataLst>
    <p:extLst>
      <p:ext uri="{BB962C8B-B14F-4D97-AF65-F5344CB8AC3E}">
        <p14:creationId xmlns:p14="http://schemas.microsoft.com/office/powerpoint/2010/main" val="216062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Lecture 7 – References </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r>
              <a:rPr lang="en-US" sz="3000" b="0" dirty="0"/>
              <a:t>Seiler, KP, </a:t>
            </a:r>
            <a:r>
              <a:rPr lang="en-US" sz="3000" b="0" dirty="0" err="1"/>
              <a:t>Bodycombe</a:t>
            </a:r>
            <a:r>
              <a:rPr lang="en-US" sz="3000" b="0" dirty="0"/>
              <a:t>, NE, et al. (2011). Master data management: getting your house in order. Combinatorial Chemistry &amp; High Throughput Screening. 14: 749-756.</a:t>
            </a:r>
          </a:p>
          <a:p>
            <a:r>
              <a:rPr lang="en-US" sz="3000" b="0" dirty="0"/>
              <a:t>Wei, WQ, </a:t>
            </a:r>
            <a:r>
              <a:rPr lang="en-US" sz="3000" b="0" dirty="0" err="1"/>
              <a:t>Leibson</a:t>
            </a:r>
            <a:r>
              <a:rPr lang="en-US" sz="3000" b="0" dirty="0"/>
              <a:t>, CL, et al. (2013). The absence of longitudinal data limits the accuracy of high-throughput clinical phenotyping for identifying type 2 diabetes mellitus subjects. International Journal of Medical Informatics. 82: 239-247.</a:t>
            </a:r>
          </a:p>
          <a:p>
            <a:r>
              <a:rPr lang="en-US" sz="3000" b="0" dirty="0"/>
              <a:t>Zhang, Z and Sun, J (2010). Interval censoring. Statistical Methods in Medical Research. 19: 53-70.</a:t>
            </a:r>
          </a:p>
          <a:p>
            <a:endParaRPr lang="en-US" sz="3000" b="0" dirty="0"/>
          </a:p>
        </p:txBody>
      </p:sp>
    </p:spTree>
    <p:custDataLst>
      <p:tags r:id="rId1"/>
    </p:custDataLst>
    <p:extLst>
      <p:ext uri="{BB962C8B-B14F-4D97-AF65-F5344CB8AC3E}">
        <p14:creationId xmlns:p14="http://schemas.microsoft.com/office/powerpoint/2010/main" val="111157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Learning Objectives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Describe the secondary uses of clinical data, including EHRs</a:t>
            </a:r>
          </a:p>
          <a:p>
            <a:r>
              <a:rPr lang="en-US" dirty="0"/>
              <a:t>Discuss the limitations and challenges of re-using clinical data</a:t>
            </a:r>
          </a:p>
          <a:p>
            <a:r>
              <a:rPr lang="en-US" dirty="0"/>
              <a:t>Conduct a data re-use analyses for health care quality measurement utilizing a sample data set (Exercise)</a:t>
            </a:r>
          </a:p>
        </p:txBody>
      </p:sp>
    </p:spTree>
    <p:custDataLst>
      <p:tags r:id="rId1"/>
    </p:custDataLst>
    <p:extLst>
      <p:ext uri="{BB962C8B-B14F-4D97-AF65-F5344CB8AC3E}">
        <p14:creationId xmlns:p14="http://schemas.microsoft.com/office/powerpoint/2010/main" val="411549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Limitations and Challenges for  Re-Using Clinical Data</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Caveats for re-use of clinical data</a:t>
            </a:r>
          </a:p>
          <a:p>
            <a:r>
              <a:rPr lang="en-US" dirty="0"/>
              <a:t>Overcoming the caveats</a:t>
            </a:r>
          </a:p>
          <a:p>
            <a:r>
              <a:rPr lang="en-US" dirty="0"/>
              <a:t>Need for interoperability</a:t>
            </a:r>
          </a:p>
        </p:txBody>
      </p:sp>
    </p:spTree>
    <p:custDataLst>
      <p:tags r:id="rId1"/>
    </p:custDataLst>
    <p:extLst>
      <p:ext uri="{BB962C8B-B14F-4D97-AF65-F5344CB8AC3E}">
        <p14:creationId xmlns:p14="http://schemas.microsoft.com/office/powerpoint/2010/main" val="86624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Caveats for Re-Use of Clinical Data</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Operational clinical data may be</a:t>
            </a:r>
          </a:p>
          <a:p>
            <a:pPr lvl="1"/>
            <a:r>
              <a:rPr lang="en-US" sz="3200"/>
              <a:t>Inaccurate</a:t>
            </a:r>
          </a:p>
          <a:p>
            <a:pPr lvl="1"/>
            <a:r>
              <a:rPr lang="en-US" sz="3200"/>
              <a:t>Incomplete</a:t>
            </a:r>
          </a:p>
          <a:p>
            <a:pPr lvl="1"/>
            <a:r>
              <a:rPr lang="en-US" sz="3200"/>
              <a:t>Of unknown provenance</a:t>
            </a:r>
          </a:p>
          <a:p>
            <a:pPr lvl="1"/>
            <a:r>
              <a:rPr lang="en-US" sz="3200"/>
              <a:t>Of insufficient granularity</a:t>
            </a:r>
          </a:p>
          <a:p>
            <a:r>
              <a:rPr lang="en-US" dirty="0"/>
              <a:t>There are many idiosyncrasies</a:t>
            </a:r>
          </a:p>
        </p:txBody>
      </p:sp>
    </p:spTree>
    <p:custDataLst>
      <p:tags r:id="rId1"/>
    </p:custDataLst>
    <p:extLst>
      <p:ext uri="{BB962C8B-B14F-4D97-AF65-F5344CB8AC3E}">
        <p14:creationId xmlns:p14="http://schemas.microsoft.com/office/powerpoint/2010/main" val="321880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Inaccurate</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dirty="0"/>
              <a:t>Documentation not always a top priority</a:t>
            </a:r>
            <a:endParaRPr lang="en-US"/>
          </a:p>
          <a:p>
            <a:pPr>
              <a:lnSpc>
                <a:spcPct val="90000"/>
              </a:lnSpc>
            </a:pPr>
            <a:r>
              <a:rPr lang="en-US" dirty="0"/>
              <a:t>Four known national leaders assessed use of data for studies on treatment of hypertension and found that data was:</a:t>
            </a:r>
            <a:endParaRPr lang="en-US"/>
          </a:p>
          <a:p>
            <a:pPr lvl="1">
              <a:lnSpc>
                <a:spcPct val="90000"/>
              </a:lnSpc>
            </a:pPr>
            <a:r>
              <a:rPr lang="en-US" sz="3200"/>
              <a:t>Missing</a:t>
            </a:r>
          </a:p>
          <a:p>
            <a:pPr lvl="1">
              <a:lnSpc>
                <a:spcPct val="90000"/>
              </a:lnSpc>
            </a:pPr>
            <a:r>
              <a:rPr lang="en-US" sz="3200"/>
              <a:t>Erroneous</a:t>
            </a:r>
          </a:p>
          <a:p>
            <a:pPr lvl="1">
              <a:lnSpc>
                <a:spcPct val="90000"/>
              </a:lnSpc>
            </a:pPr>
            <a:r>
              <a:rPr lang="en-US" sz="3200"/>
              <a:t>Un-interpretable</a:t>
            </a:r>
          </a:p>
          <a:p>
            <a:pPr lvl="1">
              <a:lnSpc>
                <a:spcPct val="90000"/>
              </a:lnSpc>
            </a:pPr>
            <a:r>
              <a:rPr lang="en-US" sz="3200"/>
              <a:t>Inconsistent</a:t>
            </a:r>
          </a:p>
          <a:p>
            <a:pPr lvl="1">
              <a:lnSpc>
                <a:spcPct val="90000"/>
              </a:lnSpc>
            </a:pPr>
            <a:r>
              <a:rPr lang="en-US" sz="3200"/>
              <a:t>Inaccessible in text notes</a:t>
            </a:r>
          </a:p>
        </p:txBody>
      </p:sp>
    </p:spTree>
    <p:custDataLst>
      <p:tags r:id="rId1"/>
    </p:custDataLst>
    <p:extLst>
      <p:ext uri="{BB962C8B-B14F-4D97-AF65-F5344CB8AC3E}">
        <p14:creationId xmlns:p14="http://schemas.microsoft.com/office/powerpoint/2010/main" val="46674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Incomplete</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a:t>Not every diagnosis is recorded at every visit</a:t>
            </a:r>
          </a:p>
          <a:p>
            <a:pPr lvl="1">
              <a:lnSpc>
                <a:spcPct val="90000"/>
              </a:lnSpc>
            </a:pPr>
            <a:r>
              <a:rPr lang="en-US" sz="3200"/>
              <a:t>Absence of evidence is not always evidence of absence – censoring</a:t>
            </a:r>
          </a:p>
          <a:p>
            <a:pPr>
              <a:lnSpc>
                <a:spcPct val="90000"/>
              </a:lnSpc>
            </a:pPr>
            <a:r>
              <a:rPr lang="en-US"/>
              <a:t>Makes simple tasks challenging</a:t>
            </a:r>
          </a:p>
          <a:p>
            <a:pPr>
              <a:lnSpc>
                <a:spcPct val="90000"/>
              </a:lnSpc>
            </a:pPr>
            <a:r>
              <a:rPr lang="en-US"/>
              <a:t>Undermines ability to automate quality measures</a:t>
            </a:r>
          </a:p>
          <a:p>
            <a:pPr lvl="1">
              <a:lnSpc>
                <a:spcPct val="90000"/>
              </a:lnSpc>
            </a:pPr>
            <a:r>
              <a:rPr lang="en-US" sz="3200"/>
              <a:t>Under-reported based on under-capture of data due to variation in clinical workflow and documentation practices</a:t>
            </a:r>
          </a:p>
          <a:p>
            <a:pPr lvl="1">
              <a:lnSpc>
                <a:spcPct val="90000"/>
              </a:lnSpc>
            </a:pPr>
            <a:r>
              <a:rPr lang="en-US" sz="3200"/>
              <a:t>Correct when present but often missing in primary care EHRs</a:t>
            </a:r>
          </a:p>
        </p:txBody>
      </p:sp>
    </p:spTree>
    <p:custDataLst>
      <p:tags r:id="rId1"/>
    </p:custDataLst>
    <p:extLst>
      <p:ext uri="{BB962C8B-B14F-4D97-AF65-F5344CB8AC3E}">
        <p14:creationId xmlns:p14="http://schemas.microsoft.com/office/powerpoint/2010/main" val="276271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 Unknown Provenance and Insufficient Granularity</a:t>
            </a:r>
          </a:p>
        </p:txBody>
      </p:sp>
      <p:pic>
        <p:nvPicPr>
          <p:cNvPr id="16" name="Content Placeholder 15" descr="There is a question in the middle of the diagram: Was a medication administered to a patient?&#10;There are four possible sources which could answer this question, each of which is in a different corner of the image: Order Entry Data, Pharmacy Data, Medication Administration Record (MAR), and Medication Reconciliation Data. Each of these has a surrogate measure. For order entry data, the surrogate measure is intent to administer. For pharmacy data, the surrogate measure is availability of drug. For medication administration record, the surrogate measure is indicator of event. And for medication reconciliation data, the surrogate measure is proximity to patient. &#10;Below, an arrow points from the question to the words: Synthetic variable aggregating potential sources of &quot;Truth&quot;.&#10;"/>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1981201" y="2644254"/>
            <a:ext cx="4041775" cy="2483893"/>
          </a:xfrm>
        </p:spPr>
      </p:pic>
      <p:sp>
        <p:nvSpPr>
          <p:cNvPr id="14" name="Text Placeholder 13"/>
          <p:cNvSpPr>
            <a:spLocks noGrp="1"/>
          </p:cNvSpPr>
          <p:nvPr>
            <p:ph type="body" sz="quarter" idx="32"/>
          </p:nvPr>
        </p:nvSpPr>
        <p:spPr>
          <a:xfrm>
            <a:off x="2172268" y="5113816"/>
            <a:ext cx="3438723" cy="533400"/>
          </a:xfrm>
        </p:spPr>
        <p:txBody>
          <a:bodyPr/>
          <a:lstStyle/>
          <a:p>
            <a:r>
              <a:rPr lang="en-US" dirty="0"/>
              <a:t>Provenance – knowing where your data come from (Seiler, 2011)</a:t>
            </a:r>
          </a:p>
          <a:p>
            <a:endParaRPr lang="en-US" dirty="0"/>
          </a:p>
        </p:txBody>
      </p:sp>
      <p:sp>
        <p:nvSpPr>
          <p:cNvPr id="13" name="Content Placeholder 12"/>
          <p:cNvSpPr>
            <a:spLocks noGrp="1"/>
          </p:cNvSpPr>
          <p:nvPr>
            <p:ph sz="quarter" idx="18"/>
          </p:nvPr>
        </p:nvSpPr>
        <p:spPr>
          <a:xfrm>
            <a:off x="6172199" y="1600200"/>
            <a:ext cx="5591175" cy="4863662"/>
          </a:xfrm>
        </p:spPr>
        <p:txBody>
          <a:bodyPr/>
          <a:lstStyle/>
          <a:p>
            <a:r>
              <a:rPr lang="en-US" dirty="0"/>
              <a:t>Provenance</a:t>
            </a:r>
          </a:p>
          <a:p>
            <a:pPr lvl="1"/>
            <a:r>
              <a:rPr lang="en-US" dirty="0"/>
              <a:t>Where data came from</a:t>
            </a:r>
          </a:p>
          <a:p>
            <a:pPr lvl="1"/>
            <a:r>
              <a:rPr lang="en-US" dirty="0"/>
              <a:t>Example on slide</a:t>
            </a:r>
          </a:p>
          <a:p>
            <a:r>
              <a:rPr lang="en-US" dirty="0"/>
              <a:t>Granularity:</a:t>
            </a:r>
          </a:p>
          <a:p>
            <a:pPr lvl="1"/>
            <a:r>
              <a:rPr lang="en-US" dirty="0"/>
              <a:t>Diagnostic codes assigned for billing purposes may be generalized per requirements</a:t>
            </a:r>
          </a:p>
        </p:txBody>
      </p:sp>
    </p:spTree>
    <p:custDataLst>
      <p:tags r:id="rId1"/>
    </p:custDataLst>
    <p:extLst>
      <p:ext uri="{BB962C8B-B14F-4D97-AF65-F5344CB8AC3E}">
        <p14:creationId xmlns:p14="http://schemas.microsoft.com/office/powerpoint/2010/main" val="318116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Idiosyncrasies of Clinical Data</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a:t>“Left censoring” – Early part of data may be missing</a:t>
            </a:r>
          </a:p>
          <a:p>
            <a:pPr>
              <a:lnSpc>
                <a:spcPct val="90000"/>
              </a:lnSpc>
            </a:pPr>
            <a:r>
              <a:rPr lang="en-US"/>
              <a:t>“Right censoring” – Data source may not cover long enough time interval</a:t>
            </a:r>
          </a:p>
          <a:p>
            <a:pPr>
              <a:lnSpc>
                <a:spcPct val="90000"/>
              </a:lnSpc>
            </a:pPr>
            <a:r>
              <a:rPr lang="en-US"/>
              <a:t>Data might not be captured from other clinical or non-clinical settings</a:t>
            </a:r>
          </a:p>
          <a:p>
            <a:pPr>
              <a:lnSpc>
                <a:spcPct val="90000"/>
              </a:lnSpc>
            </a:pPr>
            <a:r>
              <a:rPr lang="en-US"/>
              <a:t>Bias in testing or treatment</a:t>
            </a:r>
          </a:p>
          <a:p>
            <a:pPr>
              <a:lnSpc>
                <a:spcPct val="90000"/>
              </a:lnSpc>
            </a:pPr>
            <a:r>
              <a:rPr lang="en-US"/>
              <a:t>Institutional or personal variation in practice or documentation styles</a:t>
            </a:r>
          </a:p>
          <a:p>
            <a:pPr>
              <a:lnSpc>
                <a:spcPct val="90000"/>
              </a:lnSpc>
            </a:pPr>
            <a:r>
              <a:rPr lang="en-US"/>
              <a:t>Inconsistent use of coding or standards</a:t>
            </a:r>
          </a:p>
        </p:txBody>
      </p:sp>
    </p:spTree>
    <p:custDataLst>
      <p:tags r:id="rId1"/>
    </p:custDataLst>
    <p:extLst>
      <p:ext uri="{BB962C8B-B14F-4D97-AF65-F5344CB8AC3E}">
        <p14:creationId xmlns:p14="http://schemas.microsoft.com/office/powerpoint/2010/main" val="149825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Overcoming the Caveats: </a:t>
            </a:r>
            <a:r>
              <a:rPr lang="en-US"/>
              <a:t>Recommendations for EHR Data Use</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Assessing and using data</a:t>
            </a:r>
          </a:p>
          <a:p>
            <a:r>
              <a:rPr lang="en-US" dirty="0"/>
              <a:t>Adaptation of “best evidence” approaches to use of operational data</a:t>
            </a:r>
          </a:p>
          <a:p>
            <a:r>
              <a:rPr lang="en-US" dirty="0"/>
              <a:t>Need for standards and interoperability</a:t>
            </a:r>
          </a:p>
          <a:p>
            <a:r>
              <a:rPr lang="en-US" dirty="0"/>
              <a:t>Appropriate use of informatics expertise</a:t>
            </a:r>
          </a:p>
        </p:txBody>
      </p:sp>
    </p:spTree>
    <p:custDataLst>
      <p:tags r:id="rId1"/>
    </p:custDataLst>
    <p:extLst>
      <p:ext uri="{BB962C8B-B14F-4D97-AF65-F5344CB8AC3E}">
        <p14:creationId xmlns:p14="http://schemas.microsoft.com/office/powerpoint/2010/main" val="39930554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70"/>
  <p:tag name="ARTICULATE_USED_LAYOUT" val="13"/>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71"/>
  <p:tag name="ARTICULATE_AUDIO_RECORDED" val="1"/>
  <p:tag name="ELAPSEDTIME" val="43"/>
  <p:tag name="ARTICULATE_USED_LAYOUT" val="13"/>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74"/>
  <p:tag name="ARTICULATE_AUDIO_RECORDED" val="1"/>
  <p:tag name="ELAPSEDTIME" val="59"/>
  <p:tag name="ARTICULATE_USED_LAYOUT" val="13"/>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59.5"/>
  <p:tag name="ARTICULATE_USED_LAYOUT" val="13"/>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ARTICULATE_AUDIO_RECORDED" val="1"/>
  <p:tag name="ELAPSEDTIME" val="24.7"/>
  <p:tag name="ARTICULATE_USED_LAYOUT" val="9"/>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16.xml><?xml version="1.0" encoding="utf-8"?>
<p:tagLst xmlns:a="http://schemas.openxmlformats.org/drawingml/2006/main" xmlns:r="http://schemas.openxmlformats.org/officeDocument/2006/relationships" xmlns:p="http://schemas.openxmlformats.org/presentationml/2006/main">
  <p:tag name="AUDIO_ID" val="264"/>
  <p:tag name="ARTICULATE_AUDIO_RECORDED" val="1"/>
  <p:tag name="ELAPSEDTIME" val="27.3"/>
  <p:tag name="ARTICULATE_USED_LAYOUT" val="9"/>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18.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xml><?xml version="1.0" encoding="utf-8"?>
<p:tagLst xmlns:a="http://schemas.openxmlformats.org/drawingml/2006/main" xmlns:r="http://schemas.openxmlformats.org/officeDocument/2006/relationships" xmlns:p="http://schemas.openxmlformats.org/presentationml/2006/main">
  <p:tag name="AUDIO_ID" val="257"/>
  <p:tag name="ARTICULATE_AUDIO_RECORDED" val="1"/>
  <p:tag name="ELAPSEDTIME" val="25.1"/>
  <p:tag name="ARTICULATE_USED_LAYOUT" val="2"/>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2.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4.xml><?xml version="1.0" encoding="utf-8"?>
<p:tagLst xmlns:a="http://schemas.openxmlformats.org/drawingml/2006/main" xmlns:r="http://schemas.openxmlformats.org/officeDocument/2006/relationships" xmlns:p="http://schemas.openxmlformats.org/presentationml/2006/main">
  <p:tag name="AUDIO_ID" val="258"/>
  <p:tag name="ARTICULATE_AUDIO_RECORDED" val="1"/>
  <p:tag name="ELAPSEDTIME" val="16.7"/>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6.xml><?xml version="1.0" encoding="utf-8"?>
<p:tagLst xmlns:a="http://schemas.openxmlformats.org/drawingml/2006/main" xmlns:r="http://schemas.openxmlformats.org/officeDocument/2006/relationships" xmlns:p="http://schemas.openxmlformats.org/presentationml/2006/main">
  <p:tag name="AUDIO_ID" val="279"/>
  <p:tag name="ARTICULATE_AUDIO_RECORDED" val="1"/>
  <p:tag name="ELAPSEDTIME" val="24.8"/>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8"/>
  <p:tag name="ARTICULATE_AUDIO_RECORDED" val="1"/>
  <p:tag name="ELAPSEDTIME" val="59"/>
  <p:tag name="ARTICULATE_USED_LAYOUT" val="13"/>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9"/>
  <p:tag name="ARTICULATE_AUDIO_RECORDED" val="1"/>
  <p:tag name="ELAPSEDTIME" val="64.5"/>
  <p:tag name="ARTICULATE_USED_LAYOUT" val="13"/>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113.5"/>
  <p:tag name="ARTICULATE_USED_LAYOUT" val="13"/>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Comp24_unit3b_Lecture_Slides</Template>
  <TotalTime>279</TotalTime>
  <Words>1210</Words>
  <Application>Microsoft Office PowerPoint</Application>
  <PresentationFormat>Widescreen</PresentationFormat>
  <Paragraphs>124</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Corbel</vt:lpstr>
      <vt:lpstr>Courier New</vt:lpstr>
      <vt:lpstr>Tahoma</vt:lpstr>
      <vt:lpstr>Verdana</vt:lpstr>
      <vt:lpstr>Wingdings</vt:lpstr>
      <vt:lpstr>ONC-Template-FINAL DRAFT</vt:lpstr>
      <vt:lpstr>Foundations of Health Data Science (FHDS)</vt:lpstr>
      <vt:lpstr>Learning Objectives</vt:lpstr>
      <vt:lpstr>Limitations and Challenges for  Re-Using Clinical Data</vt:lpstr>
      <vt:lpstr>Caveats for Re-Use of Clinical Data</vt:lpstr>
      <vt:lpstr>Inaccurate</vt:lpstr>
      <vt:lpstr>Incomplete</vt:lpstr>
      <vt:lpstr>Of Unknown Provenance and Insufficient Granularity</vt:lpstr>
      <vt:lpstr>Idiosyncrasies of Clinical Data</vt:lpstr>
      <vt:lpstr>Overcoming the Caveats: Recommendations for EHR Data Use</vt:lpstr>
      <vt:lpstr>Focus on Interoperability</vt:lpstr>
      <vt:lpstr>Clinical Data Research Networks</vt:lpstr>
      <vt:lpstr>Lecture 7 – Summary </vt:lpstr>
      <vt:lpstr>Lecture 7 – Summary </vt:lpstr>
      <vt:lpstr>Lecture 7 – References </vt:lpstr>
      <vt:lpstr>Lecture 7 – References </vt:lpstr>
      <vt:lpstr>Lecture 7 – References </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3, Health Care Data Analytics</dc:title>
  <dc:subject>Secondary Use of Clinical Data, Lecture b</dc:subject>
  <dc:creator>U.S. Department of Health and Human Services, Office of the National Coordinator for Health Information Technology</dc:creator>
  <cp:keywords>Health IT, Health IT Curriculum, Data Analytics, Health Care, Secondary Use, Health Care Data Analytics, Secondary Use of Clinical Data</cp:keywords>
  <dc:description/>
  <cp:lastModifiedBy>Jubayer Hossain</cp:lastModifiedBy>
  <cp:revision>55</cp:revision>
  <dcterms:created xsi:type="dcterms:W3CDTF">2016-04-28T15:19:29Z</dcterms:created>
  <dcterms:modified xsi:type="dcterms:W3CDTF">2024-01-05T20:57:44Z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00E7EF77-D9C2-4978-8C39-DEA9E52A5DA5</vt:lpwstr>
  </property>
  <property fmtid="{D5CDD505-2E9C-101B-9397-08002B2CF9AE}" pid="3" name="ArticulatePath">
    <vt:lpwstr>comp24_unit3b_Lecture_Slides</vt:lpwstr>
  </property>
  <property fmtid="{D5CDD505-2E9C-101B-9397-08002B2CF9AE}" pid="4" name="Language">
    <vt:lpwstr>English</vt:lpwstr>
  </property>
</Properties>
</file>