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7" r:id="rId2"/>
    <p:sldId id="258" r:id="rId3"/>
    <p:sldId id="259" r:id="rId4"/>
    <p:sldId id="260" r:id="rId5"/>
    <p:sldId id="261" r:id="rId6"/>
    <p:sldId id="262" r:id="rId7"/>
    <p:sldId id="263" r:id="rId8"/>
    <p:sldId id="264" r:id="rId9"/>
    <p:sldId id="265" r:id="rId10"/>
    <p:sldId id="266" r:id="rId11"/>
    <p:sldId id="267" r:id="rId12"/>
    <p:sldId id="282" r:id="rId13"/>
    <p:sldId id="283" r:id="rId14"/>
    <p:sldId id="279" r:id="rId15"/>
    <p:sldId id="268" r:id="rId16"/>
    <p:sldId id="269" r:id="rId17"/>
    <p:sldId id="270" r:id="rId18"/>
    <p:sldId id="271" r:id="rId19"/>
    <p:sldId id="272" r:id="rId20"/>
    <p:sldId id="274" r:id="rId21"/>
    <p:sldId id="275" r:id="rId22"/>
    <p:sldId id="276" r:id="rId23"/>
  </p:sldIdLst>
  <p:sldSz cx="12192000" cy="6858000"/>
  <p:notesSz cx="6858000" cy="9144000"/>
  <p:custDataLst>
    <p:tags r:id="rId26"/>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0043"/>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0" autoAdjust="0"/>
  </p:normalViewPr>
  <p:slideViewPr>
    <p:cSldViewPr snapToGrid="0">
      <p:cViewPr varScale="1">
        <p:scale>
          <a:sx n="103" d="100"/>
          <a:sy n="103" d="100"/>
        </p:scale>
        <p:origin x="126" y="276"/>
      </p:cViewPr>
      <p:guideLst>
        <p:guide orient="horz" pos="2160"/>
        <p:guide pos="3840"/>
        <p:guide orient="horz" pos="3888"/>
        <p:guide orient="horz" pos="1008"/>
        <p:guide pos="3833"/>
      </p:guideLst>
    </p:cSldViewPr>
  </p:slideViewPr>
  <p:outlineViewPr>
    <p:cViewPr>
      <p:scale>
        <a:sx n="33" d="100"/>
        <a:sy n="33" d="100"/>
      </p:scale>
      <p:origin x="0" y="537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1/6/2024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The example that we see here is from false data but it’s a histogram where race equals white for a given data set.  We are looking at the frequency of the different ages. And in this data set you can see the very young was the most frequent. These are the things that a histogram can tell you if it’s done correctly.</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a:p>
        </p:txBody>
      </p:sp>
    </p:spTree>
    <p:extLst>
      <p:ext uri="{BB962C8B-B14F-4D97-AF65-F5344CB8AC3E}">
        <p14:creationId xmlns:p14="http://schemas.microsoft.com/office/powerpoint/2010/main" val="2280233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latin typeface="Arial" pitchFamily="34" charset="0"/>
                <a:ea typeface="+mn-ea"/>
                <a:cs typeface="Arial" pitchFamily="34" charset="0"/>
              </a:rPr>
              <a:t>The stacked bar graph that we see here is also false data and you can see here we are taking a look at student grade distribution. So stacked bar graphs are nice and we will see another example of this.</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11</a:t>
            </a:fld>
            <a:endParaRPr lang="en-US" altLang="en-US"/>
          </a:p>
        </p:txBody>
      </p:sp>
    </p:spTree>
    <p:extLst>
      <p:ext uri="{BB962C8B-B14F-4D97-AF65-F5344CB8AC3E}">
        <p14:creationId xmlns:p14="http://schemas.microsoft.com/office/powerpoint/2010/main" val="222542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So between year one, year two and year 3 you can see your A’s were steadily increasing.</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12</a:t>
            </a:fld>
            <a:endParaRPr lang="en-US" altLang="en-US"/>
          </a:p>
        </p:txBody>
      </p:sp>
    </p:spTree>
    <p:extLst>
      <p:ext uri="{BB962C8B-B14F-4D97-AF65-F5344CB8AC3E}">
        <p14:creationId xmlns:p14="http://schemas.microsoft.com/office/powerpoint/2010/main" val="222542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latin typeface="Arial" pitchFamily="34" charset="0"/>
                <a:ea typeface="+mn-ea"/>
                <a:cs typeface="Arial" pitchFamily="34" charset="0"/>
              </a:rPr>
              <a:t>And then all of a sudden in year four, you had an immediate and really telling decrease and you don’t know why and your C’s really increased.</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13</a:t>
            </a:fld>
            <a:endParaRPr lang="en-US" altLang="en-US"/>
          </a:p>
        </p:txBody>
      </p:sp>
    </p:spTree>
    <p:extLst>
      <p:ext uri="{BB962C8B-B14F-4D97-AF65-F5344CB8AC3E}">
        <p14:creationId xmlns:p14="http://schemas.microsoft.com/office/powerpoint/2010/main" val="222542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So, stacked bar graphs are nice if you can categorize your data and each one can equal a 100%. So this is a 100% of the students, a 100% of the students, a 100% of the students, and so forth and so on and we see the grade distribution.</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a:p>
        </p:txBody>
      </p:sp>
    </p:spTree>
    <p:extLst>
      <p:ext uri="{BB962C8B-B14F-4D97-AF65-F5344CB8AC3E}">
        <p14:creationId xmlns:p14="http://schemas.microsoft.com/office/powerpoint/2010/main" val="222542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Line charts are typically used for </a:t>
            </a:r>
            <a:r>
              <a:rPr lang="en-US" altLang="en-US" dirty="0"/>
              <a:t>large amounts of data occurring over time. The most common way we see line charts used in healthcare is for any sort of results over time, so for example lab results over time such as an</a:t>
            </a:r>
            <a:r>
              <a:rPr lang="en-US" altLang="en-US" baseline="0" dirty="0"/>
              <a:t> </a:t>
            </a:r>
            <a:r>
              <a:rPr lang="en-US" altLang="en-US" dirty="0"/>
              <a:t>HB1CA result over time or blood pressure readings</a:t>
            </a:r>
            <a:r>
              <a:rPr lang="en-US" altLang="en-US" baseline="0" dirty="0"/>
              <a:t> over time, so large amounts of data occurring over time lend themselves very well, very easily to a line chart.</a:t>
            </a:r>
            <a:endParaRPr lang="en-US" altLang="en-US" dirty="0"/>
          </a:p>
          <a:p>
            <a:endParaRPr lang="en-US" dirty="0"/>
          </a:p>
        </p:txBody>
      </p:sp>
      <p:sp>
        <p:nvSpPr>
          <p:cNvPr id="4" name="Slide Number Placeholder 3"/>
          <p:cNvSpPr>
            <a:spLocks noGrp="1"/>
          </p:cNvSpPr>
          <p:nvPr>
            <p:ph type="sldNum" sz="quarter" idx="10"/>
          </p:nvPr>
        </p:nvSpPr>
        <p:spPr/>
        <p:txBody>
          <a:bodyPr/>
          <a:lstStyle/>
          <a:p>
            <a:fld id="{F73C5508-8E35-482A-AD81-992EB69B019A}" type="slidenum">
              <a:rPr lang="en-US" smtClean="0"/>
              <a:t>15</a:t>
            </a:fld>
            <a:endParaRPr lang="en-US"/>
          </a:p>
        </p:txBody>
      </p:sp>
    </p:spTree>
    <p:extLst>
      <p:ext uri="{BB962C8B-B14F-4D97-AF65-F5344CB8AC3E}">
        <p14:creationId xmlns:p14="http://schemas.microsoft.com/office/powerpoint/2010/main" val="1910210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Pie Charts or shape charts because they don’t always have to be in a pie shape display the data as a proportion of the whole, what does that mean?  It means you have 100% of something and you are going to split it into different categories. So for example this pie chart here could represent percentage of patients with a particular pair. So it’s the proportion of a whole. A pie chart does not have any axis like you find with the bar charts or line chart, it can be any shape and as you see here on this pie chart you can explore parts of your pie chart or you can break it apart for emphasis.</a:t>
            </a:r>
          </a:p>
        </p:txBody>
      </p:sp>
      <p:sp>
        <p:nvSpPr>
          <p:cNvPr id="4" name="Slide Number Placeholder 3"/>
          <p:cNvSpPr>
            <a:spLocks noGrp="1"/>
          </p:cNvSpPr>
          <p:nvPr>
            <p:ph type="sldNum" sz="quarter" idx="10"/>
          </p:nvPr>
        </p:nvSpPr>
        <p:spPr/>
        <p:txBody>
          <a:bodyPr/>
          <a:lstStyle/>
          <a:p>
            <a:fld id="{F73C5508-8E35-482A-AD81-992EB69B019A}" type="slidenum">
              <a:rPr lang="en-US" smtClean="0"/>
              <a:t>16</a:t>
            </a:fld>
            <a:endParaRPr lang="en-US"/>
          </a:p>
        </p:txBody>
      </p:sp>
    </p:spTree>
    <p:extLst>
      <p:ext uri="{BB962C8B-B14F-4D97-AF65-F5344CB8AC3E}">
        <p14:creationId xmlns:p14="http://schemas.microsoft.com/office/powerpoint/2010/main" val="1261318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Polar or Radar Charts such as the one you see here use Multiple series or categories of data, Larger values are farther from the center and so if used correctly this can be a very novel and interesting way to display the data.</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17</a:t>
            </a:fld>
            <a:endParaRPr lang="en-US" altLang="en-US"/>
          </a:p>
        </p:txBody>
      </p:sp>
    </p:spTree>
    <p:extLst>
      <p:ext uri="{BB962C8B-B14F-4D97-AF65-F5344CB8AC3E}">
        <p14:creationId xmlns:p14="http://schemas.microsoft.com/office/powerpoint/2010/main" val="958134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Scatterplots or scatter charts show your data values represented as a series of points on a chart, you are looking at one here. So it can show you the distribution of the data. It can show you any clusters of data. It can be used for displaying and comparing large amounts of numerical data. And this particular scatter plot here, the results were reported, what this is, is a sensitivity or recall scatterplot for computer assisted coding that was tested between 1970 to 2010.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baseline="0" dirty="0"/>
          </a:p>
          <a:p>
            <a:r>
              <a:rPr lang="en-US" sz="1000" kern="1200" dirty="0">
                <a:solidFill>
                  <a:schemeClr val="tx1"/>
                </a:solidFill>
                <a:effectLst/>
                <a:latin typeface="Arial" pitchFamily="34" charset="0"/>
                <a:ea typeface="+mn-ea"/>
                <a:cs typeface="Arial" pitchFamily="34" charset="0"/>
              </a:rPr>
              <a:t>The intent was hopefully that you would see over time the sensitivity or recall improved, and instead what you see is still over here in 2010 you have sensitivity and recall that is 30% below.  You do have it also up here in the higher regions, but not all of the study reported a very high sensitivity or recall. There was no clear discernible movement in terms of the sensitivity or recall in the data. Scatterplots are really great to see what’s going on if you have very large amounts of data.</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18</a:t>
            </a:fld>
            <a:endParaRPr lang="en-US" altLang="en-US"/>
          </a:p>
        </p:txBody>
      </p:sp>
    </p:spTree>
    <p:extLst>
      <p:ext uri="{BB962C8B-B14F-4D97-AF65-F5344CB8AC3E}">
        <p14:creationId xmlns:p14="http://schemas.microsoft.com/office/powerpoint/2010/main" val="2711697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So lets take a look at Display in Action. In this instance here, these are some meaningful use EHR results from a publically available report and what we see here is they used both the pie chart and they used the stacked bar chart.</a:t>
            </a:r>
            <a:endParaRPr lang="en-US" sz="1000" kern="1200" dirty="0">
              <a:solidFill>
                <a:schemeClr val="tx1"/>
              </a:solidFill>
              <a:effectLst/>
              <a:latin typeface="Arial" pitchFamily="34" charset="0"/>
              <a:ea typeface="+mn-ea"/>
              <a:cs typeface="Arial" pitchFamily="34" charset="0"/>
            </a:endParaRPr>
          </a:p>
          <a:p>
            <a:r>
              <a:rPr lang="x-none" sz="1000" kern="1200" dirty="0">
                <a:solidFill>
                  <a:schemeClr val="tx1"/>
                </a:solidFill>
                <a:effectLst/>
                <a:latin typeface="Arial" pitchFamily="34" charset="0"/>
                <a:ea typeface="+mn-ea"/>
                <a:cs typeface="Arial" pitchFamily="34" charset="0"/>
              </a:rPr>
              <a:t>In the stacked bar chart we see by physician age and the EHR status.  You can see clearly if the physician was 40 and under.  72% currently used an HER, another 19% plan to implement it versus age 61, where only 46% currently used an EHR, 25% plan to implement, but 29% – more than a quarter – did not plan to implement an EHR. So you can see clearly comparing across the different age groups. </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And then for the pie chart, you can see whether or not the physician qualified for the EHR-incentive payments – this totals a 100.  And you see 42% do not even know.</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19</a:t>
            </a:fld>
            <a:endParaRPr lang="en-US" altLang="en-US"/>
          </a:p>
        </p:txBody>
      </p:sp>
    </p:spTree>
    <p:extLst>
      <p:ext uri="{BB962C8B-B14F-4D97-AF65-F5344CB8AC3E}">
        <p14:creationId xmlns:p14="http://schemas.microsoft.com/office/powerpoint/2010/main" val="1913371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Objectives for this Unit are</a:t>
            </a:r>
            <a:r>
              <a:rPr lang="en-US" baseline="0" dirty="0"/>
              <a:t> to:</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Select the best data communication mode, given the analysis goals and results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Interpret data analysis results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Present solutions for a variety of technical data communication challenges and,</a:t>
            </a:r>
          </a:p>
          <a:p>
            <a:r>
              <a:rPr lang="en-US" sz="1000" kern="1200" dirty="0">
                <a:solidFill>
                  <a:schemeClr val="tx1"/>
                </a:solidFill>
                <a:effectLst/>
                <a:latin typeface="Arial" pitchFamily="34" charset="0"/>
                <a:ea typeface="+mn-ea"/>
                <a:cs typeface="Arial" pitchFamily="34" charset="0"/>
              </a:rPr>
              <a:t>Prepare a simple data visualization as well as design and develop a complex data visualization</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a:p>
        </p:txBody>
      </p:sp>
    </p:spTree>
    <p:extLst>
      <p:ext uri="{BB962C8B-B14F-4D97-AF65-F5344CB8AC3E}">
        <p14:creationId xmlns:p14="http://schemas.microsoft.com/office/powerpoint/2010/main" val="1936677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Of that list of Communication Basics, the last step was “Elevator Speech.” And the “Elevator Speech” is so named because it can you tell the story in the time it takes to ride the elevator. Often this is all of the time you may get to tell someone your message and tell them why it’s important to them. So typically when you are trying to do an Elevator Speech you want to make sure that you have no more than three main points because to go longer would be longer than the elevator ride and it also becomes very difficult for them to remember. You want to make it very meaningful, again, so they remember it and it sticks with them and as before, you want to make it easy to understand. So no complex topics, no real complex words, certainly no Jargon or acronyms that they might know, it needs to be easy to understand.  You</a:t>
            </a:r>
            <a:r>
              <a:rPr lang="en-US" sz="1000" kern="1200" baseline="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should always have an Elevator Speech if you are trying to communicate an idea multiple times.</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20</a:t>
            </a:fld>
            <a:endParaRPr lang="en-US" altLang="en-US"/>
          </a:p>
        </p:txBody>
      </p:sp>
    </p:spTree>
    <p:extLst>
      <p:ext uri="{BB962C8B-B14F-4D97-AF65-F5344CB8AC3E}">
        <p14:creationId xmlns:p14="http://schemas.microsoft.com/office/powerpoint/2010/main" val="49761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This concludes Component 24, Health Care Data Analytics, Unit 4, Communicating Data Analysis Results.</a:t>
            </a:r>
            <a:r>
              <a:rPr lang="en-US" sz="1000" b="1"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To summarize:</a:t>
            </a:r>
          </a:p>
          <a:p>
            <a:r>
              <a:rPr lang="en-US" sz="1000" kern="1200" dirty="0">
                <a:solidFill>
                  <a:schemeClr val="tx1"/>
                </a:solidFill>
                <a:effectLst/>
                <a:latin typeface="Arial" pitchFamily="34" charset="0"/>
                <a:ea typeface="+mn-ea"/>
                <a:cs typeface="Arial" pitchFamily="34" charset="0"/>
              </a:rPr>
              <a:t>Effective data communication requires thought and planning</a:t>
            </a:r>
          </a:p>
          <a:p>
            <a:r>
              <a:rPr lang="en-US" sz="1000" kern="1200" dirty="0">
                <a:solidFill>
                  <a:schemeClr val="tx1"/>
                </a:solidFill>
                <a:effectLst/>
                <a:latin typeface="Arial" pitchFamily="34" charset="0"/>
                <a:ea typeface="+mn-ea"/>
                <a:cs typeface="Arial" pitchFamily="34" charset="0"/>
              </a:rPr>
              <a:t>It is not equal for all audiences so you must know the audience you are communicating with. </a:t>
            </a:r>
          </a:p>
          <a:p>
            <a:r>
              <a:rPr lang="en-US" sz="1000" kern="1200" dirty="0">
                <a:solidFill>
                  <a:schemeClr val="tx1"/>
                </a:solidFill>
                <a:effectLst/>
                <a:latin typeface="Arial" pitchFamily="34" charset="0"/>
                <a:ea typeface="+mn-ea"/>
                <a:cs typeface="Arial" pitchFamily="34" charset="0"/>
              </a:rPr>
              <a:t>The visual presentation can be very important, but also more difficult. </a:t>
            </a:r>
          </a:p>
          <a:p>
            <a:r>
              <a:rPr lang="en-US" sz="1000" kern="1200" dirty="0">
                <a:solidFill>
                  <a:schemeClr val="tx1"/>
                </a:solidFill>
                <a:effectLst/>
                <a:latin typeface="Arial" pitchFamily="34" charset="0"/>
                <a:ea typeface="+mn-ea"/>
                <a:cs typeface="Arial" pitchFamily="34" charset="0"/>
              </a:rPr>
              <a:t>And it always helps to have an elevator speech or a short description summarizing your communication.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21</a:t>
            </a:fld>
            <a:endParaRPr lang="en-US" altLang="en-US"/>
          </a:p>
        </p:txBody>
      </p:sp>
    </p:spTree>
    <p:extLst>
      <p:ext uri="{BB962C8B-B14F-4D97-AF65-F5344CB8AC3E}">
        <p14:creationId xmlns:p14="http://schemas.microsoft.com/office/powerpoint/2010/main" val="1079522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22</a:t>
            </a:fld>
            <a:endParaRPr lang="en-US" altLang="en-US"/>
          </a:p>
        </p:txBody>
      </p:sp>
    </p:spTree>
    <p:extLst>
      <p:ext uri="{BB962C8B-B14F-4D97-AF65-F5344CB8AC3E}">
        <p14:creationId xmlns:p14="http://schemas.microsoft.com/office/powerpoint/2010/main" val="963878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So when you are talking about communicating your data results for value-based purchasing or population health management or care coordination, there are some basics of communication. The first one is to delineate the problem or delineate the question.  </a:t>
            </a:r>
          </a:p>
          <a:p>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What exactly is it that you are trying to communicate?  Define your audience.  Choose the right mode based on your problem and your audience.  Make sure you use the right words.  Visuals almost always help because many of us are very visual. Then finally, having an “Elevator Speech.” </a:t>
            </a:r>
          </a:p>
          <a:p>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So let’s look at each of these in turn.</a:t>
            </a:r>
          </a:p>
          <a:p>
            <a:endParaRPr lang="en-US" dirty="0"/>
          </a:p>
        </p:txBody>
      </p:sp>
      <p:sp>
        <p:nvSpPr>
          <p:cNvPr id="4" name="Slide Number Placeholder 3"/>
          <p:cNvSpPr>
            <a:spLocks noGrp="1"/>
          </p:cNvSpPr>
          <p:nvPr>
            <p:ph type="sldNum" sz="quarter" idx="10"/>
          </p:nvPr>
        </p:nvSpPr>
        <p:spPr/>
        <p:txBody>
          <a:bodyPr/>
          <a:lstStyle/>
          <a:p>
            <a:fld id="{F73C5508-8E35-482A-AD81-992EB69B019A}" type="slidenum">
              <a:rPr lang="en-US" smtClean="0"/>
              <a:t>3</a:t>
            </a:fld>
            <a:endParaRPr lang="en-US"/>
          </a:p>
        </p:txBody>
      </p:sp>
    </p:spTree>
    <p:extLst>
      <p:ext uri="{BB962C8B-B14F-4D97-AF65-F5344CB8AC3E}">
        <p14:creationId xmlns:p14="http://schemas.microsoft.com/office/powerpoint/2010/main" val="2009172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So when you delineate the problem or decide what question, it</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s really about what you are trying to do with this communication.  What is the purpose for the communication?  Is there a particular time frame involved with this communication?  Do you need to do it today, tomorrow, next month, next year? How long does the communication need to last – today, tomorrow, next month, next year? Does the number of people you are trying to reach matter? </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You really need to be very clear about your purpose for communicating and what you intend to do with it.  That’s an important part of delineating the problem.</a:t>
            </a:r>
          </a:p>
        </p:txBody>
      </p:sp>
      <p:sp>
        <p:nvSpPr>
          <p:cNvPr id="4" name="Slide Number Placeholder 3"/>
          <p:cNvSpPr>
            <a:spLocks noGrp="1"/>
          </p:cNvSpPr>
          <p:nvPr>
            <p:ph type="sldNum" sz="quarter" idx="10"/>
          </p:nvPr>
        </p:nvSpPr>
        <p:spPr/>
        <p:txBody>
          <a:bodyPr/>
          <a:lstStyle/>
          <a:p>
            <a:fld id="{F73C5508-8E35-482A-AD81-992EB69B019A}" type="slidenum">
              <a:rPr lang="en-US" smtClean="0"/>
              <a:t>4</a:t>
            </a:fld>
            <a:endParaRPr lang="en-US"/>
          </a:p>
        </p:txBody>
      </p:sp>
    </p:spTree>
    <p:extLst>
      <p:ext uri="{BB962C8B-B14F-4D97-AF65-F5344CB8AC3E}">
        <p14:creationId xmlns:p14="http://schemas.microsoft.com/office/powerpoint/2010/main" val="876526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Once you have done that, if you have done that well hopefully it can help you define your audience. Are you going to be doing this to colleagues or co-workers, staff or supervisors? Are you going to be communicating to the subject matter experts? If that’s the case you will approach it differently. Are you going to be communicating to scientists in other fields? Again, that might change how you communicate. Possibly you are being interviewed by a journalist, or you are trying to make a case for particular policymakers. It could be others – you could be doing a presentation to a room full of school children. The audience you are trying to communicate to is very important.</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5</a:t>
            </a:fld>
            <a:endParaRPr lang="en-US" altLang="en-US"/>
          </a:p>
        </p:txBody>
      </p:sp>
    </p:spTree>
    <p:extLst>
      <p:ext uri="{BB962C8B-B14F-4D97-AF65-F5344CB8AC3E}">
        <p14:creationId xmlns:p14="http://schemas.microsoft.com/office/powerpoint/2010/main" val="425550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Both what you are trying to communicate as well as who you are communicating to will help you determine what the right mode of communication is, that means what are the communication channels you are going to use. Now it could be that you will use all of these in different ways but you really need to brainstorm what are the possible different communication channels. Some of this is going to depend on your problem and your audience but it may also depend on the resources available for your communication effort. So are you going to may be, send out an email blast, are you going to publish a website or a blog. There are people who feel they reach a larger audience with a blog that if they utilized say a, peer-reviewed manuscript. All of these channels, and probably more than you can think of, are available if you’re trying to communicate your data results.</a:t>
            </a:r>
          </a:p>
        </p:txBody>
      </p:sp>
      <p:sp>
        <p:nvSpPr>
          <p:cNvPr id="4" name="Slide Number Placeholder 3"/>
          <p:cNvSpPr>
            <a:spLocks noGrp="1"/>
          </p:cNvSpPr>
          <p:nvPr>
            <p:ph type="sldNum" sz="quarter" idx="10"/>
          </p:nvPr>
        </p:nvSpPr>
        <p:spPr/>
        <p:txBody>
          <a:bodyPr/>
          <a:lstStyle/>
          <a:p>
            <a:fld id="{F73C5508-8E35-482A-AD81-992EB69B019A}" type="slidenum">
              <a:rPr lang="en-US" smtClean="0"/>
              <a:t>6</a:t>
            </a:fld>
            <a:endParaRPr lang="en-US"/>
          </a:p>
        </p:txBody>
      </p:sp>
    </p:spTree>
    <p:extLst>
      <p:ext uri="{BB962C8B-B14F-4D97-AF65-F5344CB8AC3E}">
        <p14:creationId xmlns:p14="http://schemas.microsoft.com/office/powerpoint/2010/main" val="220890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Then its very important again to choose the right words for your audience, if its subject matter experts or children or adults who may not be familiar with your field, those are all you would communicate differently and may use different words with each one of those audiences. You need to be very careful of acronyms.  We may be very familiar now with the Office of the National Coordinator ONC, Electronic Health Record EHR or Meaningful Use (MU), however, your audience may not be. So be careful of your acronyms. Also be careful of your jargon, and by this I mean if you are talking about very specific types of things almost using a code the way we talk about it. So just be careful of that. </a:t>
            </a:r>
            <a:endParaRPr lang="en-US" sz="1000" kern="1200" dirty="0">
              <a:solidFill>
                <a:schemeClr val="tx1"/>
              </a:solidFill>
              <a:effectLst/>
              <a:latin typeface="Arial" pitchFamily="34" charset="0"/>
              <a:ea typeface="+mn-ea"/>
              <a:cs typeface="Arial" pitchFamily="34" charset="0"/>
            </a:endParaRPr>
          </a:p>
          <a:p>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Typically, to have a very clear message – especially if it’s to non-scientific people – you would want to use short words and short sentences. You may have a vast array of educational levels in an audience, so you want to be sure to use words that everyone can understand. And then finally be careful of the number of words that you are using especially if you are creating a data display or if you trying to communicate results and you are also going to include a data display where may be the visual is more important and too many words would distract and typically people don’t read too many words if you have got a really good visual.</a:t>
            </a:r>
          </a:p>
        </p:txBody>
      </p:sp>
      <p:sp>
        <p:nvSpPr>
          <p:cNvPr id="4" name="Slide Number Placeholder 3"/>
          <p:cNvSpPr>
            <a:spLocks noGrp="1"/>
          </p:cNvSpPr>
          <p:nvPr>
            <p:ph type="sldNum" sz="quarter" idx="10"/>
          </p:nvPr>
        </p:nvSpPr>
        <p:spPr/>
        <p:txBody>
          <a:bodyPr/>
          <a:lstStyle/>
          <a:p>
            <a:fld id="{F73C5508-8E35-482A-AD81-992EB69B019A}" type="slidenum">
              <a:rPr lang="en-US" smtClean="0"/>
              <a:t>7</a:t>
            </a:fld>
            <a:endParaRPr lang="en-US"/>
          </a:p>
        </p:txBody>
      </p:sp>
    </p:spTree>
    <p:extLst>
      <p:ext uri="{BB962C8B-B14F-4D97-AF65-F5344CB8AC3E}">
        <p14:creationId xmlns:p14="http://schemas.microsoft.com/office/powerpoint/2010/main" val="1358383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Let’s talk a little bit about data visualization. Edward Tufte is well known in the field of visualizations and actually has a book on the visual display of quantitative information, and here we see some of his main points about creating the ideal graph. So he contends you need to show the data and you really want them to be thinking about what is reflected in that data rather than other points of your visual display. Sometimes I have seen very, very colorful displays where the vivid colors take away from the data that’s in the display, and I am paying more attention to the colors than I am to what the display is trying to actually tell me. Don’t distort what the data have to say so that its misleading. </a:t>
            </a:r>
            <a:endParaRPr lang="en-US" sz="1000" kern="1200" dirty="0">
              <a:solidFill>
                <a:schemeClr val="tx1"/>
              </a:solidFill>
              <a:effectLst/>
              <a:latin typeface="Arial" pitchFamily="34" charset="0"/>
              <a:ea typeface="+mn-ea"/>
              <a:cs typeface="Arial" pitchFamily="34" charset="0"/>
            </a:endParaRPr>
          </a:p>
          <a:p>
            <a:endParaRPr lang="en-US" sz="1000" kern="1200" dirty="0">
              <a:solidFill>
                <a:schemeClr val="tx1"/>
              </a:solidFill>
              <a:effectLst/>
              <a:latin typeface="Arial" pitchFamily="34" charset="0"/>
              <a:ea typeface="+mn-ea"/>
              <a:cs typeface="Arial" pitchFamily="34" charset="0"/>
            </a:endParaRPr>
          </a:p>
          <a:p>
            <a:r>
              <a:rPr lang="x-none" sz="1000" kern="1200" dirty="0">
                <a:solidFill>
                  <a:schemeClr val="tx1"/>
                </a:solidFill>
                <a:effectLst/>
                <a:latin typeface="Arial" pitchFamily="34" charset="0"/>
                <a:ea typeface="+mn-ea"/>
                <a:cs typeface="Arial" pitchFamily="34" charset="0"/>
              </a:rPr>
              <a:t>You can present many numbers in a small space with an ideal graph. It can help to make large data sets coherent and we are going to be looking at a couple of examples in the following slides. It can encourage the eye to compare different pieces of data.  Again we are going to see some examples of that. </a:t>
            </a:r>
            <a:endParaRPr lang="en-US" sz="1000" kern="1200" dirty="0">
              <a:solidFill>
                <a:schemeClr val="tx1"/>
              </a:solidFill>
              <a:effectLst/>
              <a:latin typeface="Arial" pitchFamily="34" charset="0"/>
              <a:ea typeface="+mn-ea"/>
              <a:cs typeface="Arial" pitchFamily="34" charset="0"/>
            </a:endParaRPr>
          </a:p>
          <a:p>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Sometimes it can also reveal the data at several levels of detail. Hopefully serve a clear purpose and if you have done the data visualization well all of your statistical and verbal descriptions of the data set can be explored with that data visualization. Data visualization is often very necessary when we are talking about communicating our results. So let’s look at some of the more common types of data visualizations.</a:t>
            </a:r>
          </a:p>
          <a:p>
            <a:endParaRPr lang="en-US" dirty="0"/>
          </a:p>
        </p:txBody>
      </p:sp>
      <p:sp>
        <p:nvSpPr>
          <p:cNvPr id="4" name="Slide Number Placeholder 3"/>
          <p:cNvSpPr>
            <a:spLocks noGrp="1"/>
          </p:cNvSpPr>
          <p:nvPr>
            <p:ph type="sldNum" sz="quarter" idx="10"/>
          </p:nvPr>
        </p:nvSpPr>
        <p:spPr/>
        <p:txBody>
          <a:bodyPr/>
          <a:lstStyle/>
          <a:p>
            <a:fld id="{F73C5508-8E35-482A-AD81-992EB69B019A}" type="slidenum">
              <a:rPr lang="en-US" smtClean="0"/>
              <a:t>8</a:t>
            </a:fld>
            <a:endParaRPr lang="en-US"/>
          </a:p>
        </p:txBody>
      </p:sp>
    </p:spTree>
    <p:extLst>
      <p:ext uri="{BB962C8B-B14F-4D97-AF65-F5344CB8AC3E}">
        <p14:creationId xmlns:p14="http://schemas.microsoft.com/office/powerpoint/2010/main" val="651091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We will start with Bar Charts. Typically bar charts are used to show comparisons between groups. You may have groups of people, you may have groups of hospitals, groups of providers, groups of physicians and bar charts can show comparisons between the groups. It can be vertical also known as column charts as you see here or you can put this chart on the side and it can become horizontal. It can be Histogram, which we will look at in the next slide. It can also be called a Pareto chart, which is when you have the results starting from the most going to the least. So bar charts are pretty flexible and there are a lot of different types of bar charts. </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a:p>
        </p:txBody>
      </p:sp>
    </p:spTree>
    <p:extLst>
      <p:ext uri="{BB962C8B-B14F-4D97-AF65-F5344CB8AC3E}">
        <p14:creationId xmlns:p14="http://schemas.microsoft.com/office/powerpoint/2010/main" val="2730927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accessibility.psu.edu/microsoftoffice/powerpoint/"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2"/>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a:t>
            </a:r>
            <a:r>
              <a:rPr lang="en-US" b="1" baseline="0"/>
              <a:t>your custom-named </a:t>
            </a:r>
            <a:r>
              <a:rPr lang="en-US" b="1" baseline="0" dirty="0"/>
              <a:t>new layout </a:t>
            </a:r>
            <a:r>
              <a:rPr lang="en-US" b="0" baseline="0" dirty="0"/>
              <a:t>or apply the new layout to an existing slide.</a:t>
            </a:r>
            <a:endParaRPr lang="en-US" dirty="0"/>
          </a:p>
        </p:txBody>
      </p:sp>
    </p:spTree>
    <p:extLst>
      <p:ext uri="{BB962C8B-B14F-4D97-AF65-F5344CB8AC3E}">
        <p14:creationId xmlns:p14="http://schemas.microsoft.com/office/powerpoint/2010/main" val="1404151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E9E6E52-1BE1-43B8-9B37-AEF00671C72E}" type="slidenum">
              <a:rPr lang="en-US" smtClean="0"/>
              <a:t>‹#›</a:t>
            </a:fld>
            <a:endParaRPr lang="en-US"/>
          </a:p>
        </p:txBody>
      </p:sp>
    </p:spTree>
    <p:extLst>
      <p:ext uri="{BB962C8B-B14F-4D97-AF65-F5344CB8AC3E}">
        <p14:creationId xmlns:p14="http://schemas.microsoft.com/office/powerpoint/2010/main" val="109666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ONC Side by side_three contain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412709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424330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a:t>Click icon to add table</a:t>
            </a:r>
            <a:endParaRPr lang="en-US" noProof="0" dirty="0"/>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a:t>Click icon to add chart</a:t>
            </a:r>
            <a:endParaRPr lang="en-US" noProof="0" dirty="0"/>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a:t>Click icon to add picture</a:t>
            </a:r>
            <a:endParaRPr lang="en-US" noProof="0" dirty="0"/>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62" r:id="rId4"/>
    <p:sldLayoutId id="2147484275" r:id="rId5"/>
    <p:sldLayoutId id="2147484263" r:id="rId6"/>
    <p:sldLayoutId id="2147484264" r:id="rId7"/>
    <p:sldLayoutId id="2147484265" r:id="rId8"/>
    <p:sldLayoutId id="2147484266" r:id="rId9"/>
    <p:sldLayoutId id="2147484267" r:id="rId10"/>
    <p:sldLayoutId id="2147484271" r:id="rId11"/>
    <p:sldLayoutId id="2147484272" r:id="rId12"/>
    <p:sldLayoutId id="2147484274" r:id="rId13"/>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www.aaas.org/pes/communication-101-communication-basics-scientists-and-engineers"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hyperlink" Target="http://www.texmed.org/WorkArea/DownloadAsset.aspx?id=24815" TargetMode="External"/><Relationship Id="rId4" Type="http://schemas.openxmlformats.org/officeDocument/2006/relationships/hyperlink" Target="http://dx.doi.org/10.1136/jamia.2009.00102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xfrm>
            <a:off x="1144438" y="2130552"/>
            <a:ext cx="9903125" cy="7938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b="1" dirty="0">
                <a:latin typeface="+mj-lt"/>
                <a:ea typeface="Verdana" charset="0"/>
                <a:cs typeface="Verdana" charset="0"/>
              </a:rPr>
              <a:t>Foundations of Health Data Science (FHDS)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039586"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a:t>Lecture 8: </a:t>
            </a:r>
            <a:r>
              <a:rPr lang="en-US" dirty="0"/>
              <a:t>Communicating Data Analysis Results </a:t>
            </a:r>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981198" y="0"/>
            <a:ext cx="8229600" cy="1143000"/>
          </a:xfrm>
        </p:spPr>
        <p:txBody>
          <a:bodyPr/>
          <a:lstStyle/>
          <a:p>
            <a:pPr eaLnBrk="1" hangingPunct="1"/>
            <a:r>
              <a:rPr lang="en-US" altLang="en-US" dirty="0"/>
              <a:t>Histogram</a:t>
            </a:r>
          </a:p>
        </p:txBody>
      </p:sp>
      <p:pic>
        <p:nvPicPr>
          <p:cNvPr id="12" name="Content Placeholder 10" descr="Figure of a bar chart  Histogram from fictional data" title="Figure of a Histogram from fictional data"/>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t="7504" b="2233"/>
          <a:stretch/>
        </p:blipFill>
        <p:spPr>
          <a:xfrm>
            <a:off x="2566416" y="1038740"/>
            <a:ext cx="7248144" cy="5240140"/>
          </a:xfrm>
        </p:spPr>
      </p:pic>
      <p:sp>
        <p:nvSpPr>
          <p:cNvPr id="10" name="Text Placeholder 9"/>
          <p:cNvSpPr>
            <a:spLocks noGrp="1"/>
          </p:cNvSpPr>
          <p:nvPr>
            <p:ph type="body" sz="quarter" idx="32"/>
          </p:nvPr>
        </p:nvSpPr>
        <p:spPr/>
        <p:txBody>
          <a:bodyPr/>
          <a:lstStyle/>
          <a:p>
            <a:r>
              <a:rPr lang="en-US" dirty="0"/>
              <a:t>4.2 Figure: Sample of Histogram. Created from fictional data</a:t>
            </a:r>
          </a:p>
        </p:txBody>
      </p:sp>
    </p:spTree>
    <p:extLst>
      <p:ext uri="{BB962C8B-B14F-4D97-AF65-F5344CB8AC3E}">
        <p14:creationId xmlns:p14="http://schemas.microsoft.com/office/powerpoint/2010/main" val="1031354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Stacked Bar Graph</a:t>
            </a:r>
          </a:p>
        </p:txBody>
      </p:sp>
      <p:pic>
        <p:nvPicPr>
          <p:cNvPr id="5" name="Picture Placeholder 4" descr="Figure of a stacked bar graph from fictional data shows &quot;Student Grade Distribution&quot; in Years 1 through 4. The Y axis shows Percent and the X axis shows the Year. The Bars are color-coded to represent grades A through F. " title="Figure of a stacked bar graph from fictional data"/>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t="-2764" b="-2764"/>
          <a:stretch/>
        </p:blipFill>
        <p:spPr/>
      </p:pic>
      <p:sp>
        <p:nvSpPr>
          <p:cNvPr id="4" name="Text Placeholder 3"/>
          <p:cNvSpPr>
            <a:spLocks noGrp="1"/>
          </p:cNvSpPr>
          <p:nvPr>
            <p:ph type="body" sz="quarter" idx="32"/>
          </p:nvPr>
        </p:nvSpPr>
        <p:spPr/>
        <p:txBody>
          <a:bodyPr/>
          <a:lstStyle/>
          <a:p>
            <a:r>
              <a:rPr lang="en-US" altLang="en-US" dirty="0"/>
              <a:t>4.3 Figure: Same of Stacked Bar Graph. Created from fictional data, and does not represent actual grade distribution.</a:t>
            </a:r>
          </a:p>
        </p:txBody>
      </p:sp>
    </p:spTree>
    <p:extLst>
      <p:ext uri="{BB962C8B-B14F-4D97-AF65-F5344CB8AC3E}">
        <p14:creationId xmlns:p14="http://schemas.microsoft.com/office/powerpoint/2010/main" val="3746039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Stacked Bar Graph </a:t>
            </a:r>
            <a:r>
              <a:rPr lang="en-US" altLang="en-US" dirty="0">
                <a:solidFill>
                  <a:schemeClr val="bg1"/>
                </a:solidFill>
              </a:rPr>
              <a:t>(2)</a:t>
            </a:r>
          </a:p>
        </p:txBody>
      </p:sp>
      <p:sp>
        <p:nvSpPr>
          <p:cNvPr id="4" name="Text Placeholder 3"/>
          <p:cNvSpPr>
            <a:spLocks noGrp="1"/>
          </p:cNvSpPr>
          <p:nvPr>
            <p:ph type="body" sz="quarter" idx="32"/>
          </p:nvPr>
        </p:nvSpPr>
        <p:spPr/>
        <p:txBody>
          <a:bodyPr/>
          <a:lstStyle/>
          <a:p>
            <a:r>
              <a:rPr lang="en-US" altLang="en-US" dirty="0"/>
              <a:t>4.3 Figure: Same of Stacked Bar Graph. Created from fictional data, and does not represent actual grade distribution.</a:t>
            </a:r>
          </a:p>
        </p:txBody>
      </p:sp>
      <p:pic>
        <p:nvPicPr>
          <p:cNvPr id="14" name="Picture Placeholder 13" descr="As in the previous slide, figure of a stacked bar graph from fictional data now shows arrows indicating increase in Category 1 (Grade &quot;A&quot;)  from 20 percent in Year 1 to 25 percent in Year 2 to 30 percent in Year 3." title="Figure of a stacked bar graph from fictional data"/>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67" b="67"/>
          <a:stretch>
            <a:fillRect/>
          </a:stretch>
        </p:blipFill>
        <p:spPr/>
      </p:pic>
    </p:spTree>
    <p:extLst>
      <p:ext uri="{BB962C8B-B14F-4D97-AF65-F5344CB8AC3E}">
        <p14:creationId xmlns:p14="http://schemas.microsoft.com/office/powerpoint/2010/main" val="595241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Stacked Bar Graph </a:t>
            </a:r>
            <a:r>
              <a:rPr lang="en-US" altLang="en-US" dirty="0">
                <a:solidFill>
                  <a:schemeClr val="bg1"/>
                </a:solidFill>
              </a:rPr>
              <a:t>(3)</a:t>
            </a:r>
          </a:p>
        </p:txBody>
      </p:sp>
      <p:pic>
        <p:nvPicPr>
          <p:cNvPr id="1027" name="Picture 3" descr="As in the previous slide, a figure of a stacked bar graph from fictional data, now showing a circled bars in Year 4, highlighting decline of Grade A from 30 percent in Year 3 to 10 percent in Year 4, and an increase of Grade C from 20 percent in Year 3 to 45 percent in Year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4" y="1409700"/>
            <a:ext cx="787717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quarter" idx="32"/>
          </p:nvPr>
        </p:nvSpPr>
        <p:spPr/>
        <p:txBody>
          <a:bodyPr/>
          <a:lstStyle/>
          <a:p>
            <a:r>
              <a:rPr lang="en-US" altLang="en-US" dirty="0"/>
              <a:t>4.3 Figure: Same of Stacked Bar Graph. Created from fictional data, and does not represent actual grade distribution.</a:t>
            </a:r>
          </a:p>
        </p:txBody>
      </p:sp>
    </p:spTree>
    <p:extLst>
      <p:ext uri="{BB962C8B-B14F-4D97-AF65-F5344CB8AC3E}">
        <p14:creationId xmlns:p14="http://schemas.microsoft.com/office/powerpoint/2010/main" val="2655778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Stacked Bar Graph </a:t>
            </a:r>
            <a:r>
              <a:rPr lang="en-US" altLang="en-US" dirty="0">
                <a:solidFill>
                  <a:schemeClr val="bg1"/>
                </a:solidFill>
              </a:rPr>
              <a:t>(4)</a:t>
            </a:r>
          </a:p>
        </p:txBody>
      </p:sp>
      <p:sp>
        <p:nvSpPr>
          <p:cNvPr id="4" name="Text Placeholder 3"/>
          <p:cNvSpPr>
            <a:spLocks noGrp="1"/>
          </p:cNvSpPr>
          <p:nvPr>
            <p:ph type="body" sz="quarter" idx="32"/>
          </p:nvPr>
        </p:nvSpPr>
        <p:spPr/>
        <p:txBody>
          <a:bodyPr/>
          <a:lstStyle/>
          <a:p>
            <a:r>
              <a:rPr lang="en-US" altLang="en-US" dirty="0"/>
              <a:t>4.3 Figure: Same of Stacked Bar Graph. Created from fictional data, and does not represent actual grade distribution.</a:t>
            </a:r>
          </a:p>
        </p:txBody>
      </p:sp>
      <p:pic>
        <p:nvPicPr>
          <p:cNvPr id="9" name="Picture Placeholder 8" descr="As in the previous slides, a figure of a stacked bar graph from fictional data, now showing 100% totals above each bar. " title="Example of Stacked Bar Graph showing each bar totals 100 percent of the students."/>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4269" b="-4269"/>
          <a:stretch>
            <a:fillRect/>
          </a:stretch>
        </p:blipFill>
        <p:spPr>
          <a:xfrm>
            <a:off x="1981200" y="1770303"/>
            <a:ext cx="8229600" cy="4572000"/>
          </a:xfrm>
        </p:spPr>
      </p:pic>
    </p:spTree>
    <p:extLst>
      <p:ext uri="{BB962C8B-B14F-4D97-AF65-F5344CB8AC3E}">
        <p14:creationId xmlns:p14="http://schemas.microsoft.com/office/powerpoint/2010/main" val="2797229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a:t>Line Charts</a:t>
            </a:r>
          </a:p>
        </p:txBody>
      </p:sp>
      <p:sp>
        <p:nvSpPr>
          <p:cNvPr id="25603" name="Content Placeholder 2"/>
          <p:cNvSpPr>
            <a:spLocks noGrp="1"/>
          </p:cNvSpPr>
          <p:nvPr>
            <p:ph sz="quarter" idx="14"/>
          </p:nvPr>
        </p:nvSpPr>
        <p:spPr/>
        <p:txBody>
          <a:bodyPr anchor="ctr"/>
          <a:lstStyle/>
          <a:p>
            <a:pPr eaLnBrk="1" hangingPunct="1"/>
            <a:r>
              <a:rPr lang="en-US" altLang="en-US" dirty="0"/>
              <a:t>Used for large amounts of data occurring over time</a:t>
            </a:r>
          </a:p>
        </p:txBody>
      </p:sp>
      <p:pic>
        <p:nvPicPr>
          <p:cNvPr id="8" name="Content Placeholder 4" descr="Sample Figure of a Line chart with fictional data. " title="Figure showing Line Charts"/>
          <p:cNvPicPr>
            <a:picLocks noGrp="1" noChangeAspect="1"/>
          </p:cNvPicPr>
          <p:nvPr>
            <p:ph sz="quarter" idx="18"/>
          </p:nvPr>
        </p:nvPicPr>
        <p:blipFill>
          <a:blip r:embed="rId3">
            <a:extLst>
              <a:ext uri="{28A0092B-C50C-407E-A947-70E740481C1C}">
                <a14:useLocalDpi xmlns:a14="http://schemas.microsoft.com/office/drawing/2010/main" val="0"/>
              </a:ext>
            </a:extLst>
          </a:blip>
          <a:srcRect t="-47266" b="-47266"/>
          <a:stretch>
            <a:fillRect/>
          </a:stretch>
        </p:blipFill>
        <p:spPr/>
      </p:pic>
      <p:sp>
        <p:nvSpPr>
          <p:cNvPr id="4" name="Text Placeholder 3"/>
          <p:cNvSpPr>
            <a:spLocks noGrp="1"/>
          </p:cNvSpPr>
          <p:nvPr>
            <p:ph type="body" sz="quarter" idx="33"/>
          </p:nvPr>
        </p:nvSpPr>
        <p:spPr/>
        <p:txBody>
          <a:bodyPr/>
          <a:lstStyle/>
          <a:p>
            <a:r>
              <a:rPr lang="en-US" dirty="0"/>
              <a:t>4.4 Figure: Sample of Line Chart. Created from fictional data</a:t>
            </a:r>
          </a:p>
        </p:txBody>
      </p:sp>
    </p:spTree>
    <p:extLst>
      <p:ext uri="{BB962C8B-B14F-4D97-AF65-F5344CB8AC3E}">
        <p14:creationId xmlns:p14="http://schemas.microsoft.com/office/powerpoint/2010/main" val="1259979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dirty="0"/>
              <a:t>Pie Charts (or Shape Charts)</a:t>
            </a:r>
          </a:p>
        </p:txBody>
      </p:sp>
      <p:sp>
        <p:nvSpPr>
          <p:cNvPr id="26627" name="Content Placeholder 2"/>
          <p:cNvSpPr>
            <a:spLocks noGrp="1"/>
          </p:cNvSpPr>
          <p:nvPr>
            <p:ph sz="quarter" idx="14"/>
          </p:nvPr>
        </p:nvSpPr>
        <p:spPr/>
        <p:txBody>
          <a:bodyPr/>
          <a:lstStyle/>
          <a:p>
            <a:pPr eaLnBrk="1" hangingPunct="1"/>
            <a:r>
              <a:rPr lang="en-US" altLang="en-US" sz="2800" dirty="0"/>
              <a:t>Display data as a proportion of a whole</a:t>
            </a:r>
          </a:p>
          <a:p>
            <a:pPr eaLnBrk="1" hangingPunct="1"/>
            <a:r>
              <a:rPr lang="en-US" altLang="en-US" sz="2800" dirty="0"/>
              <a:t>No axes</a:t>
            </a:r>
          </a:p>
          <a:p>
            <a:pPr eaLnBrk="1" hangingPunct="1"/>
            <a:r>
              <a:rPr lang="en-US" altLang="en-US" sz="2800" dirty="0"/>
              <a:t>Can explode out for emphasis</a:t>
            </a:r>
          </a:p>
          <a:p>
            <a:pPr eaLnBrk="1" hangingPunct="1"/>
            <a:r>
              <a:rPr lang="en-US" altLang="en-US" sz="2800" dirty="0"/>
              <a:t>Can be any shape</a:t>
            </a:r>
          </a:p>
        </p:txBody>
      </p:sp>
      <p:sp>
        <p:nvSpPr>
          <p:cNvPr id="8" name="Text Placeholder 7"/>
          <p:cNvSpPr>
            <a:spLocks noGrp="1"/>
          </p:cNvSpPr>
          <p:nvPr>
            <p:ph type="body" sz="quarter" idx="41"/>
          </p:nvPr>
        </p:nvSpPr>
        <p:spPr/>
        <p:txBody>
          <a:bodyPr/>
          <a:lstStyle/>
          <a:p>
            <a:r>
              <a:rPr lang="en-US" dirty="0"/>
              <a:t>4.5 Figure: Sample of Pie Chart created from fictional data</a:t>
            </a:r>
          </a:p>
        </p:txBody>
      </p:sp>
      <p:sp>
        <p:nvSpPr>
          <p:cNvPr id="7" name="Text Placeholder 6"/>
          <p:cNvSpPr>
            <a:spLocks noGrp="1"/>
          </p:cNvSpPr>
          <p:nvPr>
            <p:ph type="body" sz="quarter" idx="40"/>
          </p:nvPr>
        </p:nvSpPr>
        <p:spPr/>
        <p:txBody>
          <a:bodyPr/>
          <a:lstStyle/>
          <a:p>
            <a:r>
              <a:rPr lang="en-US" dirty="0"/>
              <a:t>4.6 Figure: Sample of Shape Chart created from fictional data</a:t>
            </a:r>
          </a:p>
        </p:txBody>
      </p:sp>
      <p:pic>
        <p:nvPicPr>
          <p:cNvPr id="12" name="Content Placeholder 4" descr="Sample Pie chart (no data)"/>
          <p:cNvPicPr>
            <a:picLocks noGrp="1" noChangeAspect="1"/>
          </p:cNvPicPr>
          <p:nvPr>
            <p:ph sz="quarter" idx="35"/>
          </p:nvPr>
        </p:nvPicPr>
        <p:blipFill rotWithShape="1">
          <a:blip r:embed="rId3">
            <a:extLst>
              <a:ext uri="{28A0092B-C50C-407E-A947-70E740481C1C}">
                <a14:useLocalDpi xmlns:a14="http://schemas.microsoft.com/office/drawing/2010/main" val="0"/>
              </a:ext>
            </a:extLst>
          </a:blip>
          <a:srcRect l="51208" t="20029" r="14912" b="12218"/>
          <a:stretch/>
        </p:blipFill>
        <p:spPr>
          <a:xfrm>
            <a:off x="7504474" y="1356516"/>
            <a:ext cx="2129812" cy="1733553"/>
          </a:xfrm>
        </p:spPr>
      </p:pic>
      <p:pic>
        <p:nvPicPr>
          <p:cNvPr id="4" name="Content Placeholder 3" descr="Sample triangular Shape chart (no data)"/>
          <p:cNvPicPr>
            <a:picLocks noGrp="1" noChangeAspect="1"/>
          </p:cNvPicPr>
          <p:nvPr>
            <p:ph sz="quarter" idx="36"/>
          </p:nvPr>
        </p:nvPicPr>
        <p:blipFill>
          <a:blip r:embed="rId4">
            <a:extLst>
              <a:ext uri="{28A0092B-C50C-407E-A947-70E740481C1C}">
                <a14:useLocalDpi xmlns:a14="http://schemas.microsoft.com/office/drawing/2010/main" val="0"/>
              </a:ext>
            </a:extLst>
          </a:blip>
          <a:stretch>
            <a:fillRect/>
          </a:stretch>
        </p:blipFill>
        <p:spPr>
          <a:xfrm>
            <a:off x="7011824" y="3967163"/>
            <a:ext cx="2405390" cy="1752600"/>
          </a:xfrm>
        </p:spPr>
      </p:pic>
    </p:spTree>
    <p:extLst>
      <p:ext uri="{BB962C8B-B14F-4D97-AF65-F5344CB8AC3E}">
        <p14:creationId xmlns:p14="http://schemas.microsoft.com/office/powerpoint/2010/main" val="485912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dirty="0"/>
              <a:t>Polar or Radar Charts</a:t>
            </a:r>
          </a:p>
        </p:txBody>
      </p:sp>
      <p:sp>
        <p:nvSpPr>
          <p:cNvPr id="27651" name="Content Placeholder 2"/>
          <p:cNvSpPr>
            <a:spLocks noGrp="1"/>
          </p:cNvSpPr>
          <p:nvPr>
            <p:ph sz="quarter" idx="14"/>
          </p:nvPr>
        </p:nvSpPr>
        <p:spPr/>
        <p:txBody>
          <a:bodyPr/>
          <a:lstStyle/>
          <a:p>
            <a:pPr eaLnBrk="1" hangingPunct="1"/>
            <a:r>
              <a:rPr lang="en-US" altLang="en-US" dirty="0"/>
              <a:t>Multiple series or categories of data</a:t>
            </a:r>
          </a:p>
          <a:p>
            <a:pPr eaLnBrk="1" hangingPunct="1"/>
            <a:r>
              <a:rPr lang="en-US" altLang="en-US" dirty="0"/>
              <a:t>Larger values are farther from the center</a:t>
            </a:r>
          </a:p>
        </p:txBody>
      </p:sp>
      <p:pic>
        <p:nvPicPr>
          <p:cNvPr id="5" name="Content Placeholder 4" descr="Sample Polar or Radar Chart with fictional data for Garden Center Sales for Flowers, Shrubs, Seeds, Bulbs, Trees. " title="Figure showing Polar or Radar chart"/>
          <p:cNvPicPr>
            <a:picLocks noGrp="1" noChangeAspect="1"/>
          </p:cNvPicPr>
          <p:nvPr>
            <p:ph sz="quarter" idx="18"/>
          </p:nvPr>
        </p:nvPicPr>
        <p:blipFill rotWithShape="1">
          <a:blip r:embed="rId3">
            <a:extLst>
              <a:ext uri="{28A0092B-C50C-407E-A947-70E740481C1C}">
                <a14:useLocalDpi xmlns:a14="http://schemas.microsoft.com/office/drawing/2010/main" val="0"/>
              </a:ext>
            </a:extLst>
          </a:blip>
          <a:srcRect l="23457" t="6379" r="23457" b="7756"/>
          <a:stretch/>
        </p:blipFill>
        <p:spPr>
          <a:xfrm>
            <a:off x="6172200" y="1891863"/>
            <a:ext cx="4041648" cy="3925747"/>
          </a:xfrm>
        </p:spPr>
      </p:pic>
      <p:sp>
        <p:nvSpPr>
          <p:cNvPr id="4" name="Text Placeholder 3"/>
          <p:cNvSpPr>
            <a:spLocks noGrp="1"/>
          </p:cNvSpPr>
          <p:nvPr>
            <p:ph type="body" sz="quarter" idx="33"/>
          </p:nvPr>
        </p:nvSpPr>
        <p:spPr/>
        <p:txBody>
          <a:bodyPr/>
          <a:lstStyle/>
          <a:p>
            <a:r>
              <a:rPr lang="en-US" dirty="0"/>
              <a:t>4.7 Figure: Sample of Radar Chart created from fictional data. </a:t>
            </a:r>
          </a:p>
        </p:txBody>
      </p:sp>
    </p:spTree>
    <p:extLst>
      <p:ext uri="{BB962C8B-B14F-4D97-AF65-F5344CB8AC3E}">
        <p14:creationId xmlns:p14="http://schemas.microsoft.com/office/powerpoint/2010/main" val="2262565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dirty="0"/>
              <a:t>Scatterplots or scatter charts</a:t>
            </a:r>
          </a:p>
        </p:txBody>
      </p:sp>
      <p:sp>
        <p:nvSpPr>
          <p:cNvPr id="28675" name="Content Placeholder 2"/>
          <p:cNvSpPr>
            <a:spLocks noGrp="1"/>
          </p:cNvSpPr>
          <p:nvPr>
            <p:ph sz="quarter" idx="14"/>
          </p:nvPr>
        </p:nvSpPr>
        <p:spPr/>
        <p:txBody>
          <a:bodyPr/>
          <a:lstStyle/>
          <a:p>
            <a:pPr eaLnBrk="1" hangingPunct="1"/>
            <a:r>
              <a:rPr lang="en-US" altLang="en-US" dirty="0"/>
              <a:t>Values represented as a series of points on a chart</a:t>
            </a:r>
          </a:p>
          <a:p>
            <a:pPr eaLnBrk="1" hangingPunct="1"/>
            <a:r>
              <a:rPr lang="en-US" altLang="en-US" dirty="0"/>
              <a:t>Distributions of values and clusters of data</a:t>
            </a:r>
          </a:p>
          <a:p>
            <a:pPr eaLnBrk="1" hangingPunct="1"/>
            <a:r>
              <a:rPr lang="en-US" altLang="en-US" dirty="0"/>
              <a:t>Displaying and comparing numerical data</a:t>
            </a:r>
          </a:p>
        </p:txBody>
      </p:sp>
      <p:pic>
        <p:nvPicPr>
          <p:cNvPr id="6" name="Content Placeholder 5" descr="Sample scatterplots or scatter chart (&quot;Sensitivity or Recall Scatterplot&quot;, Y axis shows &quot;Results Reported&quot; X axis shows Year Study published. "/>
          <p:cNvPicPr>
            <a:picLocks noGrp="1" noChangeAspect="1"/>
          </p:cNvPicPr>
          <p:nvPr>
            <p:ph sz="quarter" idx="18"/>
          </p:nvPr>
        </p:nvPicPr>
        <p:blipFill>
          <a:blip r:embed="rId3">
            <a:extLst>
              <a:ext uri="{28A0092B-C50C-407E-A947-70E740481C1C}">
                <a14:useLocalDpi xmlns:a14="http://schemas.microsoft.com/office/drawing/2010/main" val="0"/>
              </a:ext>
            </a:extLst>
          </a:blip>
          <a:srcRect t="-42451" b="-42451"/>
          <a:stretch>
            <a:fillRect/>
          </a:stretch>
        </p:blipFill>
        <p:spPr/>
      </p:pic>
      <p:sp>
        <p:nvSpPr>
          <p:cNvPr id="5" name="Text Placeholder 4"/>
          <p:cNvSpPr>
            <a:spLocks noGrp="1"/>
          </p:cNvSpPr>
          <p:nvPr>
            <p:ph type="body" sz="quarter" idx="33"/>
          </p:nvPr>
        </p:nvSpPr>
        <p:spPr>
          <a:xfrm>
            <a:off x="6663964" y="5372256"/>
            <a:ext cx="4635408" cy="533400"/>
          </a:xfrm>
        </p:spPr>
        <p:txBody>
          <a:bodyPr/>
          <a:lstStyle/>
          <a:p>
            <a:r>
              <a:rPr lang="en-US" dirty="0"/>
              <a:t>4.8 Figure: (Stanfill, Williams, Fenton, </a:t>
            </a:r>
            <a:r>
              <a:rPr lang="en-US" dirty="0" err="1"/>
              <a:t>Jenders</a:t>
            </a:r>
            <a:r>
              <a:rPr lang="en-US" dirty="0"/>
              <a:t>, &amp; </a:t>
            </a:r>
            <a:r>
              <a:rPr lang="en-US" dirty="0" err="1"/>
              <a:t>Hersh</a:t>
            </a:r>
            <a:r>
              <a:rPr lang="en-US" dirty="0"/>
              <a:t>, 2010)</a:t>
            </a:r>
          </a:p>
        </p:txBody>
      </p:sp>
    </p:spTree>
    <p:extLst>
      <p:ext uri="{BB962C8B-B14F-4D97-AF65-F5344CB8AC3E}">
        <p14:creationId xmlns:p14="http://schemas.microsoft.com/office/powerpoint/2010/main" val="908348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a:t>Display in Action!</a:t>
            </a:r>
          </a:p>
        </p:txBody>
      </p:sp>
      <p:pic>
        <p:nvPicPr>
          <p:cNvPr id="6" name="Content Placeholder 5" descr="Stacked bar chart from TMA April 2012 EHR Status by Physician Age Survey shows Total (60% currently use EHR, 22% Plan to Implement, 18% do not plan to implement); Age 40 and under (72% Currently Use, 19% plan to implement, 9% do not plan to implement); Age 41 to 50 (70% currently use; 19% plan to implement; 11% do not plan to implement); Age 51-60 (57% currently use; 25% plan to implement; 18% do not plan to implement); and Age 61 and older (46% currently use; 25% plan to implement; 29% do not plan to implement)."/>
          <p:cNvPicPr>
            <a:picLocks noGrp="1" noChangeAspect="1"/>
          </p:cNvPicPr>
          <p:nvPr>
            <p:ph sz="quarter" idx="14"/>
          </p:nvPr>
        </p:nvPicPr>
        <p:blipFill>
          <a:blip r:embed="rId3">
            <a:extLst>
              <a:ext uri="{28A0092B-C50C-407E-A947-70E740481C1C}">
                <a14:useLocalDpi xmlns:a14="http://schemas.microsoft.com/office/drawing/2010/main" val="0"/>
              </a:ext>
            </a:extLst>
          </a:blip>
          <a:srcRect t="-41994" b="-41994"/>
          <a:stretch>
            <a:fillRect/>
          </a:stretch>
        </p:blipFill>
        <p:spPr/>
      </p:pic>
      <p:sp>
        <p:nvSpPr>
          <p:cNvPr id="4" name="Text Placeholder 3"/>
          <p:cNvSpPr>
            <a:spLocks noGrp="1"/>
          </p:cNvSpPr>
          <p:nvPr>
            <p:ph type="body" sz="quarter" idx="32"/>
          </p:nvPr>
        </p:nvSpPr>
        <p:spPr/>
        <p:txBody>
          <a:bodyPr/>
          <a:lstStyle/>
          <a:p>
            <a:r>
              <a:rPr lang="en-US" dirty="0"/>
              <a:t>4.9 Figure: (Texas Medical Association, 2012)</a:t>
            </a:r>
          </a:p>
        </p:txBody>
      </p:sp>
      <p:pic>
        <p:nvPicPr>
          <p:cNvPr id="7" name="Content Placeholder 6" title="Survey figure from TMA April 2012 Physician Survey"/>
          <p:cNvPicPr>
            <a:picLocks noGrp="1" noChangeAspect="1"/>
          </p:cNvPicPr>
          <p:nvPr>
            <p:ph sz="quarter" idx="18"/>
          </p:nvPr>
        </p:nvPicPr>
        <p:blipFill>
          <a:blip r:embed="rId4">
            <a:extLst>
              <a:ext uri="{28A0092B-C50C-407E-A947-70E740481C1C}">
                <a14:useLocalDpi xmlns:a14="http://schemas.microsoft.com/office/drawing/2010/main" val="0"/>
              </a:ext>
            </a:extLst>
          </a:blip>
          <a:srcRect t="-33538" b="-33538"/>
          <a:stretch>
            <a:fillRect/>
          </a:stretch>
        </p:blipFill>
        <p:spPr/>
      </p:pic>
      <p:sp>
        <p:nvSpPr>
          <p:cNvPr id="5" name="Text Placeholder 4"/>
          <p:cNvSpPr>
            <a:spLocks noGrp="1"/>
          </p:cNvSpPr>
          <p:nvPr>
            <p:ph type="body" sz="quarter" idx="33"/>
          </p:nvPr>
        </p:nvSpPr>
        <p:spPr/>
        <p:txBody>
          <a:bodyPr/>
          <a:lstStyle/>
          <a:p>
            <a:r>
              <a:rPr lang="en-US" dirty="0"/>
              <a:t>4.10 Figure: (Texas Medical Association, 2012)</a:t>
            </a:r>
          </a:p>
        </p:txBody>
      </p:sp>
    </p:spTree>
    <p:extLst>
      <p:ext uri="{BB962C8B-B14F-4D97-AF65-F5344CB8AC3E}">
        <p14:creationId xmlns:p14="http://schemas.microsoft.com/office/powerpoint/2010/main" val="233926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Learning Objectives</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Select the best data communication mode, given the analysis goals and results</a:t>
            </a:r>
          </a:p>
          <a:p>
            <a:r>
              <a:rPr lang="en-US" dirty="0"/>
              <a:t>Interpret data analysis results </a:t>
            </a:r>
          </a:p>
          <a:p>
            <a:r>
              <a:rPr lang="en-US" dirty="0"/>
              <a:t>Present solutions for a variety of technical data communication challenges. </a:t>
            </a:r>
          </a:p>
          <a:p>
            <a:r>
              <a:rPr lang="en-US" dirty="0"/>
              <a:t>Prepare a simple data visualization using open-source tools</a:t>
            </a:r>
          </a:p>
          <a:p>
            <a:r>
              <a:rPr lang="en-US" dirty="0"/>
              <a:t>Participate in the design and development of a complex data visualization</a:t>
            </a:r>
          </a:p>
        </p:txBody>
      </p:sp>
    </p:spTree>
    <p:extLst>
      <p:ext uri="{BB962C8B-B14F-4D97-AF65-F5344CB8AC3E}">
        <p14:creationId xmlns:p14="http://schemas.microsoft.com/office/powerpoint/2010/main" val="3149358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The “Elevator” Speech</a:t>
            </a:r>
          </a:p>
        </p:txBody>
      </p:sp>
      <p:sp>
        <p:nvSpPr>
          <p:cNvPr id="3" name="Content Placeholder 2"/>
          <p:cNvSpPr>
            <a:spLocks noGrp="1"/>
          </p:cNvSpPr>
          <p:nvPr>
            <p:ph idx="1"/>
          </p:nvPr>
        </p:nvSpPr>
        <p:spPr>
          <a:xfrm>
            <a:off x="609600" y="1600201"/>
            <a:ext cx="10972800" cy="4525963"/>
          </a:xfrm>
        </p:spPr>
        <p:txBody>
          <a:bodyPr wrap="square" anchor="t">
            <a:normAutofit/>
          </a:bodyPr>
          <a:lstStyle/>
          <a:p>
            <a:r>
              <a:rPr lang="en-US" dirty="0"/>
              <a:t>Can you tell the story in the time it takes to ride the elevator?</a:t>
            </a:r>
          </a:p>
          <a:p>
            <a:r>
              <a:rPr lang="en-US" dirty="0"/>
              <a:t>Three main points</a:t>
            </a:r>
          </a:p>
          <a:p>
            <a:r>
              <a:rPr lang="en-US" dirty="0"/>
              <a:t>Meaningful</a:t>
            </a:r>
          </a:p>
          <a:p>
            <a:r>
              <a:rPr lang="en-US" dirty="0"/>
              <a:t>Easy to understand</a:t>
            </a:r>
          </a:p>
        </p:txBody>
      </p:sp>
    </p:spTree>
    <p:extLst>
      <p:ext uri="{BB962C8B-B14F-4D97-AF65-F5344CB8AC3E}">
        <p14:creationId xmlns:p14="http://schemas.microsoft.com/office/powerpoint/2010/main" val="360372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4 Summary: Communicating Data Analysis Results </a:t>
            </a:r>
          </a:p>
        </p:txBody>
      </p:sp>
      <p:sp>
        <p:nvSpPr>
          <p:cNvPr id="3" name="Content Placeholder 2"/>
          <p:cNvSpPr>
            <a:spLocks noGrp="1"/>
          </p:cNvSpPr>
          <p:nvPr>
            <p:ph type="body" sz="quarter" idx="11"/>
          </p:nvPr>
        </p:nvSpPr>
        <p:spPr/>
        <p:txBody>
          <a:bodyPr/>
          <a:lstStyle/>
          <a:p>
            <a:r>
              <a:rPr lang="en-US" dirty="0"/>
              <a:t>Effective data communication requires thought and planning</a:t>
            </a:r>
          </a:p>
          <a:p>
            <a:r>
              <a:rPr lang="en-US" dirty="0"/>
              <a:t>All communication is not equal for all audiences</a:t>
            </a:r>
          </a:p>
          <a:p>
            <a:r>
              <a:rPr lang="en-US" dirty="0"/>
              <a:t>The visual presentation is particularly important, but can be more difficult</a:t>
            </a:r>
          </a:p>
          <a:p>
            <a:r>
              <a:rPr lang="en-US" dirty="0"/>
              <a:t>Have an “elevator” speech</a:t>
            </a:r>
          </a:p>
        </p:txBody>
      </p:sp>
    </p:spTree>
    <p:extLst>
      <p:ext uri="{BB962C8B-B14F-4D97-AF65-F5344CB8AC3E}">
        <p14:creationId xmlns:p14="http://schemas.microsoft.com/office/powerpoint/2010/main" val="529402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8 - References </a:t>
            </a:r>
          </a:p>
        </p:txBody>
      </p:sp>
      <p:sp>
        <p:nvSpPr>
          <p:cNvPr id="3" name="Text Placeholder 2"/>
          <p:cNvSpPr>
            <a:spLocks noGrp="1"/>
          </p:cNvSpPr>
          <p:nvPr>
            <p:ph type="body" sz="quarter" idx="16"/>
          </p:nvPr>
        </p:nvSpPr>
        <p:spPr>
          <a:xfrm>
            <a:off x="609599" y="1600200"/>
            <a:ext cx="11352245" cy="2486608"/>
          </a:xfrm>
        </p:spPr>
        <p:txBody>
          <a:bodyPr/>
          <a:lstStyle/>
          <a:p>
            <a:r>
              <a:rPr lang="en-US" sz="1500" dirty="0"/>
              <a:t>References</a:t>
            </a:r>
          </a:p>
          <a:p>
            <a:r>
              <a:rPr lang="en-US" sz="1400" b="0" dirty="0"/>
              <a:t>Communication 101: Communication Basics for Scientists and Engineers. (2013). Retrieved May 16, 2016, from </a:t>
            </a:r>
            <a:r>
              <a:rPr lang="en-US" sz="1400" b="0" dirty="0">
                <a:hlinkClick r:id="rId3" tooltip="Link to Communication Basics for Scientists and Engineers webpage"/>
              </a:rPr>
              <a:t>http://www.aaas.org/pes/communication-101-communication-basics-scientists-and-engineers</a:t>
            </a:r>
            <a:endParaRPr lang="en-US" sz="1400" b="0" dirty="0"/>
          </a:p>
          <a:p>
            <a:r>
              <a:rPr lang="en-US" sz="1400" b="0" dirty="0">
                <a:latin typeface="Arial" pitchFamily="34" charset="0"/>
              </a:rPr>
              <a:t>Stanfill, M., Williams, M., Fenton, S., </a:t>
            </a:r>
            <a:r>
              <a:rPr lang="en-US" sz="1400" b="0" dirty="0" err="1">
                <a:latin typeface="Arial" pitchFamily="34" charset="0"/>
              </a:rPr>
              <a:t>Jenders</a:t>
            </a:r>
            <a:r>
              <a:rPr lang="en-US" sz="1400" b="0" dirty="0">
                <a:latin typeface="Arial" pitchFamily="34" charset="0"/>
              </a:rPr>
              <a:t>, R., &amp; </a:t>
            </a:r>
            <a:r>
              <a:rPr lang="en-US" sz="1400" b="0" dirty="0" err="1">
                <a:latin typeface="Arial" pitchFamily="34" charset="0"/>
              </a:rPr>
              <a:t>Hersh</a:t>
            </a:r>
            <a:r>
              <a:rPr lang="en-US" sz="1400" b="0" dirty="0">
                <a:latin typeface="Arial" pitchFamily="34" charset="0"/>
              </a:rPr>
              <a:t>, W. (2010). A systematic literature review of automated clinical coding and classification systems. </a:t>
            </a:r>
            <a:r>
              <a:rPr lang="en-US" sz="1400" b="0" i="1" dirty="0">
                <a:latin typeface="Arial" pitchFamily="34" charset="0"/>
              </a:rPr>
              <a:t>Journal Of The American Medical Informatics Association</a:t>
            </a:r>
            <a:r>
              <a:rPr lang="en-US" sz="1400" b="0" dirty="0">
                <a:latin typeface="Arial" pitchFamily="34" charset="0"/>
              </a:rPr>
              <a:t>, </a:t>
            </a:r>
            <a:r>
              <a:rPr lang="en-US" sz="1400" b="0" i="1" dirty="0">
                <a:latin typeface="Arial" pitchFamily="34" charset="0"/>
              </a:rPr>
              <a:t>17</a:t>
            </a:r>
            <a:r>
              <a:rPr lang="en-US" sz="1400" b="0" dirty="0">
                <a:latin typeface="Arial" pitchFamily="34" charset="0"/>
              </a:rPr>
              <a:t>(6), 646-651. </a:t>
            </a:r>
            <a:r>
              <a:rPr lang="en-US" sz="1400" b="0" dirty="0">
                <a:latin typeface="Arial" pitchFamily="34" charset="0"/>
                <a:hlinkClick r:id="rId4" tooltip="Link to A systematic literature review of automated clinical coding and classification systems webpage"/>
              </a:rPr>
              <a:t>http://dx.doi.org/10.1136/jamia.2009.001024</a:t>
            </a:r>
            <a:endParaRPr lang="en-US" sz="1400" b="0" dirty="0">
              <a:latin typeface="Arial" pitchFamily="34" charset="0"/>
            </a:endParaRPr>
          </a:p>
          <a:p>
            <a:r>
              <a:rPr lang="en-US" sz="1400" b="0" dirty="0"/>
              <a:t>Texas Medical Association,. (2012). </a:t>
            </a:r>
            <a:r>
              <a:rPr lang="en-US" sz="1400" b="0" i="1" dirty="0"/>
              <a:t>TMA April 2012 Survey of Texas Physicians Preliminary Research Findings</a:t>
            </a:r>
            <a:r>
              <a:rPr lang="en-US" sz="1400" b="0" dirty="0"/>
              <a:t>. Retrieved from </a:t>
            </a:r>
            <a:r>
              <a:rPr lang="en-US" sz="1400" b="0" dirty="0">
                <a:hlinkClick r:id="rId5" tooltip="Link to TMA April 2012 Survey of Texas Physicians webpage"/>
              </a:rPr>
              <a:t>http://www.texmed.org/WorkArea/DownloadAsset.aspx?id=24815</a:t>
            </a:r>
            <a:endParaRPr lang="en-US" sz="1400" b="0" dirty="0">
              <a:latin typeface="Arial" pitchFamily="34" charset="0"/>
            </a:endParaRPr>
          </a:p>
          <a:p>
            <a:r>
              <a:rPr lang="en-US" sz="1400" b="0" dirty="0" err="1"/>
              <a:t>Tufte</a:t>
            </a:r>
            <a:r>
              <a:rPr lang="en-US" sz="1400" b="0" dirty="0"/>
              <a:t>, E. (2001). </a:t>
            </a:r>
            <a:r>
              <a:rPr lang="en-US" sz="1400" b="0" i="1" dirty="0"/>
              <a:t>The visual display of quantitative information</a:t>
            </a:r>
            <a:r>
              <a:rPr lang="en-US" sz="1400" b="0" dirty="0"/>
              <a:t>. Cheshire, Conn.: Graphics Press.</a:t>
            </a:r>
          </a:p>
        </p:txBody>
      </p:sp>
      <p:sp>
        <p:nvSpPr>
          <p:cNvPr id="4" name="Text Placeholder 3"/>
          <p:cNvSpPr>
            <a:spLocks noGrp="1"/>
          </p:cNvSpPr>
          <p:nvPr>
            <p:ph type="body" sz="quarter" idx="20"/>
          </p:nvPr>
        </p:nvSpPr>
        <p:spPr>
          <a:xfrm>
            <a:off x="513183" y="4067081"/>
            <a:ext cx="11140751" cy="1951164"/>
          </a:xfrm>
        </p:spPr>
        <p:txBody>
          <a:bodyPr/>
          <a:lstStyle/>
          <a:p>
            <a:r>
              <a:rPr lang="en-US" dirty="0"/>
              <a:t>Charts, Tables and Figures</a:t>
            </a:r>
          </a:p>
          <a:p>
            <a:r>
              <a:rPr lang="en-US" sz="1400" b="0" dirty="0"/>
              <a:t>4.8 Figure: </a:t>
            </a:r>
            <a:r>
              <a:rPr lang="en-US" sz="1400" b="0" dirty="0" err="1">
                <a:latin typeface="Arial" pitchFamily="34" charset="0"/>
              </a:rPr>
              <a:t>Stanfill</a:t>
            </a:r>
            <a:r>
              <a:rPr lang="en-US" sz="1400" b="0" dirty="0">
                <a:latin typeface="Arial" pitchFamily="34" charset="0"/>
              </a:rPr>
              <a:t>, M., Williams, M., Fenton, S., </a:t>
            </a:r>
            <a:r>
              <a:rPr lang="en-US" sz="1400" b="0" dirty="0" err="1">
                <a:latin typeface="Arial" pitchFamily="34" charset="0"/>
              </a:rPr>
              <a:t>Jenders</a:t>
            </a:r>
            <a:r>
              <a:rPr lang="en-US" sz="1400" b="0" dirty="0">
                <a:latin typeface="Arial" pitchFamily="34" charset="0"/>
              </a:rPr>
              <a:t>, R., &amp; </a:t>
            </a:r>
            <a:r>
              <a:rPr lang="en-US" sz="1400" b="0" dirty="0" err="1">
                <a:latin typeface="Arial" pitchFamily="34" charset="0"/>
              </a:rPr>
              <a:t>Hersh</a:t>
            </a:r>
            <a:r>
              <a:rPr lang="en-US" sz="1400" b="0" dirty="0">
                <a:latin typeface="Arial" pitchFamily="34" charset="0"/>
              </a:rPr>
              <a:t>, W. (2010). A systematic literature review of automated clinical coding and classification systems. </a:t>
            </a:r>
            <a:r>
              <a:rPr lang="en-US" sz="1400" b="0" i="1" dirty="0">
                <a:latin typeface="Arial" pitchFamily="34" charset="0"/>
              </a:rPr>
              <a:t>Journal Of The American Medical Informatics Association</a:t>
            </a:r>
            <a:r>
              <a:rPr lang="en-US" sz="1400" b="0" dirty="0">
                <a:latin typeface="Arial" pitchFamily="34" charset="0"/>
              </a:rPr>
              <a:t>, </a:t>
            </a:r>
            <a:r>
              <a:rPr lang="en-US" sz="1400" b="0" i="1" dirty="0">
                <a:latin typeface="Arial" pitchFamily="34" charset="0"/>
              </a:rPr>
              <a:t>17</a:t>
            </a:r>
            <a:r>
              <a:rPr lang="en-US" sz="1400" b="0" dirty="0">
                <a:latin typeface="Arial" pitchFamily="34" charset="0"/>
              </a:rPr>
              <a:t>(6), 646-651. </a:t>
            </a:r>
            <a:r>
              <a:rPr lang="en-US" sz="1400" b="0" dirty="0">
                <a:latin typeface="Arial" pitchFamily="34" charset="0"/>
                <a:hlinkClick r:id="rId4" tooltip="Link to A systematic literature review of automated clinical coding and classification systems webpage"/>
              </a:rPr>
              <a:t>http://dx.doi.org/10.1136/jamia.2009.001024</a:t>
            </a:r>
            <a:endParaRPr lang="en-US" sz="1400" b="0" dirty="0">
              <a:latin typeface="Arial" pitchFamily="34" charset="0"/>
            </a:endParaRPr>
          </a:p>
          <a:p>
            <a:r>
              <a:rPr lang="en-US" sz="1400" b="0" dirty="0"/>
              <a:t>4.9 Figure and 4.10 Figure: Texas Medical Association. (2012). </a:t>
            </a:r>
            <a:r>
              <a:rPr lang="en-US" sz="1400" b="0" i="1" dirty="0"/>
              <a:t>TMA April 2012 Survey of Texas Physicians Preliminary Research Findings</a:t>
            </a:r>
            <a:r>
              <a:rPr lang="en-US" sz="1400" b="0" dirty="0"/>
              <a:t>. Retrieved from </a:t>
            </a:r>
            <a:r>
              <a:rPr lang="en-US" sz="1400" b="0" dirty="0">
                <a:hlinkClick r:id="rId5" tooltip="Link to TMA April 2012 Survey of Texas Physicians webpage"/>
              </a:rPr>
              <a:t>http://www.texmed.org/WorkArea/DownloadAsset.aspx?id=24815</a:t>
            </a:r>
            <a:endParaRPr lang="en-US" sz="1400" b="0" dirty="0"/>
          </a:p>
        </p:txBody>
      </p:sp>
    </p:spTree>
    <p:extLst>
      <p:ext uri="{BB962C8B-B14F-4D97-AF65-F5344CB8AC3E}">
        <p14:creationId xmlns:p14="http://schemas.microsoft.com/office/powerpoint/2010/main" val="84739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Communication Basics</a:t>
            </a:r>
          </a:p>
        </p:txBody>
      </p:sp>
      <p:sp>
        <p:nvSpPr>
          <p:cNvPr id="3" name="Content Placeholder 2"/>
          <p:cNvSpPr>
            <a:spLocks noGrp="1"/>
          </p:cNvSpPr>
          <p:nvPr>
            <p:ph idx="1"/>
          </p:nvPr>
        </p:nvSpPr>
        <p:spPr>
          <a:xfrm>
            <a:off x="609600" y="1600201"/>
            <a:ext cx="10972800" cy="4525963"/>
          </a:xfrm>
        </p:spPr>
        <p:txBody>
          <a:bodyPr wrap="square" anchor="t">
            <a:normAutofit/>
          </a:bodyPr>
          <a:lstStyle/>
          <a:p>
            <a:r>
              <a:rPr lang="en-US" dirty="0"/>
              <a:t>Delineate the Problem </a:t>
            </a:r>
          </a:p>
          <a:p>
            <a:r>
              <a:rPr lang="en-US" dirty="0"/>
              <a:t>Define Your Audience</a:t>
            </a:r>
          </a:p>
          <a:p>
            <a:r>
              <a:rPr lang="en-US" dirty="0"/>
              <a:t>Choose the Right Mode </a:t>
            </a:r>
            <a:endParaRPr lang="en-US" b="1" dirty="0"/>
          </a:p>
          <a:p>
            <a:r>
              <a:rPr lang="en-US" dirty="0"/>
              <a:t>Choose the Right Words</a:t>
            </a:r>
          </a:p>
          <a:p>
            <a:r>
              <a:rPr lang="en-US" dirty="0"/>
              <a:t>Choose Supporting Visuals</a:t>
            </a:r>
          </a:p>
          <a:p>
            <a:r>
              <a:rPr lang="en-US" dirty="0"/>
              <a:t>Have an “Elevator” Speech</a:t>
            </a:r>
          </a:p>
        </p:txBody>
      </p:sp>
    </p:spTree>
    <p:extLst>
      <p:ext uri="{BB962C8B-B14F-4D97-AF65-F5344CB8AC3E}">
        <p14:creationId xmlns:p14="http://schemas.microsoft.com/office/powerpoint/2010/main" val="264752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Delineate the Problem</a:t>
            </a:r>
          </a:p>
        </p:txBody>
      </p:sp>
      <p:sp>
        <p:nvSpPr>
          <p:cNvPr id="3" name="Content Placeholder 2"/>
          <p:cNvSpPr>
            <a:spLocks noGrp="1"/>
          </p:cNvSpPr>
          <p:nvPr>
            <p:ph idx="1"/>
          </p:nvPr>
        </p:nvSpPr>
        <p:spPr>
          <a:xfrm>
            <a:off x="609600" y="1600201"/>
            <a:ext cx="10972800" cy="4525963"/>
          </a:xfrm>
        </p:spPr>
        <p:txBody>
          <a:bodyPr wrap="square" anchor="t">
            <a:normAutofit/>
          </a:bodyPr>
          <a:lstStyle/>
          <a:p>
            <a:r>
              <a:rPr lang="en-US" dirty="0"/>
              <a:t>What are you trying to do with this communication?</a:t>
            </a:r>
          </a:p>
          <a:p>
            <a:r>
              <a:rPr lang="en-US" dirty="0"/>
              <a:t>Is there a particular timeframe involved?</a:t>
            </a:r>
          </a:p>
          <a:p>
            <a:r>
              <a:rPr lang="en-US" dirty="0"/>
              <a:t>Does the number of people matter?</a:t>
            </a:r>
          </a:p>
        </p:txBody>
      </p:sp>
    </p:spTree>
    <p:extLst>
      <p:ext uri="{BB962C8B-B14F-4D97-AF65-F5344CB8AC3E}">
        <p14:creationId xmlns:p14="http://schemas.microsoft.com/office/powerpoint/2010/main" val="2554730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Define Your Audience</a:t>
            </a:r>
          </a:p>
        </p:txBody>
      </p:sp>
      <p:sp>
        <p:nvSpPr>
          <p:cNvPr id="3" name="Content Placeholder 2"/>
          <p:cNvSpPr>
            <a:spLocks noGrp="1"/>
          </p:cNvSpPr>
          <p:nvPr>
            <p:ph idx="1"/>
          </p:nvPr>
        </p:nvSpPr>
        <p:spPr>
          <a:xfrm>
            <a:off x="609600" y="1600201"/>
            <a:ext cx="10972800" cy="4525963"/>
          </a:xfrm>
        </p:spPr>
        <p:txBody>
          <a:bodyPr wrap="square" anchor="t">
            <a:normAutofit/>
          </a:bodyPr>
          <a:lstStyle/>
          <a:p>
            <a:r>
              <a:rPr lang="en-US" dirty="0"/>
              <a:t>Colleagues or co-workers</a:t>
            </a:r>
          </a:p>
          <a:p>
            <a:r>
              <a:rPr lang="en-US" dirty="0"/>
              <a:t>Staff or supervisors</a:t>
            </a:r>
          </a:p>
          <a:p>
            <a:r>
              <a:rPr lang="en-US" dirty="0"/>
              <a:t>Subject matter experts</a:t>
            </a:r>
          </a:p>
          <a:p>
            <a:r>
              <a:rPr lang="en-US" dirty="0"/>
              <a:t>Other scientists</a:t>
            </a:r>
          </a:p>
          <a:p>
            <a:r>
              <a:rPr lang="en-US" dirty="0"/>
              <a:t>Journalists</a:t>
            </a:r>
          </a:p>
          <a:p>
            <a:r>
              <a:rPr lang="en-US" dirty="0"/>
              <a:t>Policymakers</a:t>
            </a:r>
          </a:p>
          <a:p>
            <a:r>
              <a:rPr lang="en-US" dirty="0"/>
              <a:t>Others</a:t>
            </a:r>
          </a:p>
        </p:txBody>
      </p:sp>
    </p:spTree>
    <p:extLst>
      <p:ext uri="{BB962C8B-B14F-4D97-AF65-F5344CB8AC3E}">
        <p14:creationId xmlns:p14="http://schemas.microsoft.com/office/powerpoint/2010/main" val="52016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Choose the Right Mode</a:t>
            </a:r>
          </a:p>
        </p:txBody>
      </p:sp>
      <p:sp>
        <p:nvSpPr>
          <p:cNvPr id="3" name="Content Placeholder 2"/>
          <p:cNvSpPr>
            <a:spLocks noGrp="1"/>
          </p:cNvSpPr>
          <p:nvPr>
            <p:ph idx="1"/>
          </p:nvPr>
        </p:nvSpPr>
        <p:spPr>
          <a:xfrm>
            <a:off x="609600" y="1600201"/>
            <a:ext cx="10972800" cy="4525963"/>
          </a:xfrm>
        </p:spPr>
        <p:txBody>
          <a:bodyPr wrap="square" anchor="t">
            <a:normAutofit/>
          </a:bodyPr>
          <a:lstStyle/>
          <a:p>
            <a:r>
              <a:rPr lang="en-US" dirty="0"/>
              <a:t>Brainstorm the possible communication channels</a:t>
            </a:r>
          </a:p>
          <a:p>
            <a:pPr lvl="1"/>
            <a:r>
              <a:rPr lang="en-US" sz="3200"/>
              <a:t>Email</a:t>
            </a:r>
          </a:p>
          <a:p>
            <a:pPr lvl="1"/>
            <a:r>
              <a:rPr lang="en-US" sz="3200"/>
              <a:t>Website or blog</a:t>
            </a:r>
          </a:p>
          <a:p>
            <a:pPr lvl="1"/>
            <a:r>
              <a:rPr lang="en-US" sz="3200"/>
              <a:t>Podcast or YouTube</a:t>
            </a:r>
          </a:p>
          <a:p>
            <a:pPr lvl="1"/>
            <a:r>
              <a:rPr lang="en-US" sz="3200"/>
              <a:t>Peer-reviewed manuscript</a:t>
            </a:r>
          </a:p>
          <a:p>
            <a:pPr lvl="1"/>
            <a:r>
              <a:rPr lang="en-US" sz="3200"/>
              <a:t>Conference presentation</a:t>
            </a:r>
          </a:p>
          <a:p>
            <a:pPr lvl="1"/>
            <a:r>
              <a:rPr lang="en-US" sz="3200"/>
              <a:t>Dashboard</a:t>
            </a:r>
          </a:p>
        </p:txBody>
      </p:sp>
    </p:spTree>
    <p:extLst>
      <p:ext uri="{BB962C8B-B14F-4D97-AF65-F5344CB8AC3E}">
        <p14:creationId xmlns:p14="http://schemas.microsoft.com/office/powerpoint/2010/main" val="396278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Choose the Right Words</a:t>
            </a:r>
          </a:p>
        </p:txBody>
      </p:sp>
      <p:sp>
        <p:nvSpPr>
          <p:cNvPr id="3" name="Content Placeholder 2"/>
          <p:cNvSpPr>
            <a:spLocks noGrp="1"/>
          </p:cNvSpPr>
          <p:nvPr>
            <p:ph idx="1"/>
          </p:nvPr>
        </p:nvSpPr>
        <p:spPr>
          <a:xfrm>
            <a:off x="609600" y="1600201"/>
            <a:ext cx="10972800" cy="4525963"/>
          </a:xfrm>
        </p:spPr>
        <p:txBody>
          <a:bodyPr wrap="square" anchor="t">
            <a:normAutofit/>
          </a:bodyPr>
          <a:lstStyle/>
          <a:p>
            <a:r>
              <a:rPr lang="en-US" dirty="0"/>
              <a:t>For the audience</a:t>
            </a:r>
          </a:p>
          <a:p>
            <a:r>
              <a:rPr lang="en-US" dirty="0"/>
              <a:t>Be careful of acronyms (ONC, EHR or MU, as examples)</a:t>
            </a:r>
          </a:p>
          <a:p>
            <a:r>
              <a:rPr lang="en-US" dirty="0"/>
              <a:t>Jargon can hard to follow</a:t>
            </a:r>
          </a:p>
          <a:p>
            <a:r>
              <a:rPr lang="en-US" dirty="0"/>
              <a:t>Short words and short sentences</a:t>
            </a:r>
          </a:p>
          <a:p>
            <a:r>
              <a:rPr lang="en-US" dirty="0"/>
              <a:t>Not too many!</a:t>
            </a:r>
          </a:p>
        </p:txBody>
      </p:sp>
    </p:spTree>
    <p:extLst>
      <p:ext uri="{BB962C8B-B14F-4D97-AF65-F5344CB8AC3E}">
        <p14:creationId xmlns:p14="http://schemas.microsoft.com/office/powerpoint/2010/main" val="203006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p:cNvSpPr>
            <a:spLocks noGrp="1" noChangeArrowheads="1"/>
          </p:cNvSpPr>
          <p:nvPr>
            <p:ph type="title"/>
          </p:nvPr>
        </p:nvSpPr>
        <p:spPr>
          <a:xfrm>
            <a:off x="609600" y="274638"/>
            <a:ext cx="10972800" cy="1143000"/>
          </a:xfrm>
        </p:spPr>
        <p:txBody>
          <a:bodyPr wrap="square" anchor="ctr">
            <a:normAutofit/>
          </a:bodyPr>
          <a:lstStyle/>
          <a:p>
            <a:pPr eaLnBrk="1" hangingPunct="1"/>
            <a:r>
              <a:rPr lang="en-US" altLang="en-US" dirty="0"/>
              <a:t>Data Visualization</a:t>
            </a:r>
          </a:p>
        </p:txBody>
      </p:sp>
      <p:sp>
        <p:nvSpPr>
          <p:cNvPr id="22531" name="Content Placeholder"/>
          <p:cNvSpPr>
            <a:spLocks noGrp="1" noChangeArrowheads="1"/>
          </p:cNvSpPr>
          <p:nvPr>
            <p:ph idx="1"/>
          </p:nvPr>
        </p:nvSpPr>
        <p:spPr>
          <a:xfrm>
            <a:off x="609600" y="1600201"/>
            <a:ext cx="10972800" cy="4525963"/>
          </a:xfrm>
        </p:spPr>
        <p:txBody>
          <a:bodyPr wrap="square" anchor="t">
            <a:normAutofit/>
          </a:bodyPr>
          <a:lstStyle/>
          <a:p>
            <a:pPr lvl="1">
              <a:lnSpc>
                <a:spcPct val="90000"/>
              </a:lnSpc>
              <a:defRPr/>
            </a:pPr>
            <a:r>
              <a:rPr lang="en-US" sz="2200"/>
              <a:t>Show the data</a:t>
            </a:r>
          </a:p>
          <a:p>
            <a:pPr lvl="1">
              <a:lnSpc>
                <a:spcPct val="90000"/>
              </a:lnSpc>
              <a:defRPr/>
            </a:pPr>
            <a:r>
              <a:rPr lang="en-US" sz="2200"/>
              <a:t>Induce the viewer to think about the substance rather than the methodology, graphic design, the technology, or other things</a:t>
            </a:r>
          </a:p>
          <a:p>
            <a:pPr lvl="1">
              <a:lnSpc>
                <a:spcPct val="90000"/>
              </a:lnSpc>
              <a:defRPr/>
            </a:pPr>
            <a:r>
              <a:rPr lang="en-US" sz="2200"/>
              <a:t>Avoid distorting what the data have to say</a:t>
            </a:r>
          </a:p>
          <a:p>
            <a:pPr lvl="1">
              <a:lnSpc>
                <a:spcPct val="90000"/>
              </a:lnSpc>
              <a:defRPr/>
            </a:pPr>
            <a:r>
              <a:rPr lang="en-US" sz="2200"/>
              <a:t>Present many numbers in a small space</a:t>
            </a:r>
          </a:p>
          <a:p>
            <a:pPr lvl="1">
              <a:lnSpc>
                <a:spcPct val="90000"/>
              </a:lnSpc>
              <a:defRPr/>
            </a:pPr>
            <a:r>
              <a:rPr lang="en-US" sz="2200"/>
              <a:t>Make large data sets coherent</a:t>
            </a:r>
          </a:p>
          <a:p>
            <a:pPr lvl="1">
              <a:lnSpc>
                <a:spcPct val="90000"/>
              </a:lnSpc>
              <a:defRPr/>
            </a:pPr>
            <a:r>
              <a:rPr lang="en-US" sz="2200"/>
              <a:t>Encourage the eye to compare different pieces of data</a:t>
            </a:r>
          </a:p>
          <a:p>
            <a:pPr lvl="1">
              <a:lnSpc>
                <a:spcPct val="90000"/>
              </a:lnSpc>
              <a:defRPr/>
            </a:pPr>
            <a:r>
              <a:rPr lang="en-US" sz="2200"/>
              <a:t>Reveal the data at several levels of detail</a:t>
            </a:r>
          </a:p>
          <a:p>
            <a:pPr lvl="1">
              <a:lnSpc>
                <a:spcPct val="90000"/>
              </a:lnSpc>
              <a:defRPr/>
            </a:pPr>
            <a:r>
              <a:rPr lang="en-US" sz="2200"/>
              <a:t>Serve a reasonably clear purpose</a:t>
            </a:r>
          </a:p>
          <a:p>
            <a:pPr lvl="1">
              <a:lnSpc>
                <a:spcPct val="90000"/>
              </a:lnSpc>
              <a:defRPr/>
            </a:pPr>
            <a:r>
              <a:rPr lang="en-US" sz="2200"/>
              <a:t>Closely integrate the statistical and verbal descriptions of the data set</a:t>
            </a:r>
          </a:p>
          <a:p>
            <a:pPr marL="457200" lvl="1" indent="0">
              <a:lnSpc>
                <a:spcPct val="90000"/>
              </a:lnSpc>
              <a:buNone/>
              <a:defRPr/>
            </a:pPr>
            <a:r>
              <a:rPr lang="en-US" sz="2200" b="1"/>
              <a:t> </a:t>
            </a:r>
            <a:r>
              <a:rPr lang="en-US" sz="2200"/>
              <a:t>(</a:t>
            </a:r>
            <a:r>
              <a:rPr lang="en-US" sz="2200" err="1"/>
              <a:t>Tufte</a:t>
            </a:r>
            <a:r>
              <a:rPr lang="en-US" sz="2200"/>
              <a:t>, 2001)</a:t>
            </a:r>
          </a:p>
        </p:txBody>
      </p:sp>
    </p:spTree>
    <p:extLst>
      <p:ext uri="{BB962C8B-B14F-4D97-AF65-F5344CB8AC3E}">
        <p14:creationId xmlns:p14="http://schemas.microsoft.com/office/powerpoint/2010/main" val="1146500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dirty="0"/>
              <a:t>Bar Charts</a:t>
            </a:r>
          </a:p>
        </p:txBody>
      </p:sp>
      <p:sp>
        <p:nvSpPr>
          <p:cNvPr id="22531" name="Content Placeholder 2"/>
          <p:cNvSpPr>
            <a:spLocks noGrp="1"/>
          </p:cNvSpPr>
          <p:nvPr>
            <p:ph sz="quarter" idx="14"/>
          </p:nvPr>
        </p:nvSpPr>
        <p:spPr/>
        <p:txBody>
          <a:bodyPr/>
          <a:lstStyle/>
          <a:p>
            <a:pPr eaLnBrk="1" hangingPunct="1"/>
            <a:r>
              <a:rPr lang="en-US" altLang="en-US" dirty="0"/>
              <a:t>Show comparisons between groups</a:t>
            </a:r>
          </a:p>
          <a:p>
            <a:pPr eaLnBrk="1" hangingPunct="1"/>
            <a:r>
              <a:rPr lang="en-US" altLang="en-US" dirty="0"/>
              <a:t>Types of Bar Charts:</a:t>
            </a:r>
          </a:p>
          <a:p>
            <a:pPr lvl="1"/>
            <a:r>
              <a:rPr lang="en-US" altLang="en-US" sz="2400" b="1"/>
              <a:t>Vertical</a:t>
            </a:r>
            <a:r>
              <a:rPr lang="en-US" altLang="en-US" sz="2400"/>
              <a:t> (aka column charts) or horizontal</a:t>
            </a:r>
          </a:p>
          <a:p>
            <a:pPr lvl="1"/>
            <a:r>
              <a:rPr lang="en-US" altLang="en-US" sz="2400" b="1"/>
              <a:t>Histogram</a:t>
            </a:r>
            <a:r>
              <a:rPr lang="en-US" altLang="en-US" sz="2400"/>
              <a:t> (next slide)</a:t>
            </a:r>
          </a:p>
          <a:p>
            <a:pPr lvl="1"/>
            <a:r>
              <a:rPr lang="en-US" altLang="en-US" sz="2400" b="1"/>
              <a:t>Pareto</a:t>
            </a:r>
            <a:r>
              <a:rPr lang="en-US" altLang="en-US" sz="2400"/>
              <a:t> (most to least)</a:t>
            </a:r>
            <a:endParaRPr lang="en-US" altLang="en-US" sz="2400" dirty="0"/>
          </a:p>
        </p:txBody>
      </p:sp>
      <p:pic>
        <p:nvPicPr>
          <p:cNvPr id="5" name="Content Placeholder 4" descr="Sample Bar Chart (no data)" title="Sample Bar Chart"/>
          <p:cNvPicPr>
            <a:picLocks noGrp="1" noChangeAspect="1"/>
          </p:cNvPicPr>
          <p:nvPr>
            <p:ph sz="quarter" idx="18"/>
          </p:nvPr>
        </p:nvPicPr>
        <p:blipFill>
          <a:blip r:embed="rId3">
            <a:extLst>
              <a:ext uri="{28A0092B-C50C-407E-A947-70E740481C1C}">
                <a14:useLocalDpi xmlns:a14="http://schemas.microsoft.com/office/drawing/2010/main" val="0"/>
              </a:ext>
            </a:extLst>
          </a:blip>
          <a:stretch>
            <a:fillRect/>
          </a:stretch>
        </p:blipFill>
        <p:spPr>
          <a:xfrm>
            <a:off x="6579220" y="2487515"/>
            <a:ext cx="3227734" cy="2797370"/>
          </a:xfrm>
        </p:spPr>
      </p:pic>
      <p:sp>
        <p:nvSpPr>
          <p:cNvPr id="4" name="Text Placeholder 3"/>
          <p:cNvSpPr>
            <a:spLocks noGrp="1"/>
          </p:cNvSpPr>
          <p:nvPr>
            <p:ph type="body" sz="quarter" idx="33"/>
          </p:nvPr>
        </p:nvSpPr>
        <p:spPr/>
        <p:txBody>
          <a:bodyPr/>
          <a:lstStyle/>
          <a:p>
            <a:r>
              <a:rPr lang="en-US" dirty="0"/>
              <a:t>4.1 Figure: Sample Bar Chart created from fictional data</a:t>
            </a:r>
          </a:p>
          <a:p>
            <a:endParaRPr lang="en-US" dirty="0"/>
          </a:p>
        </p:txBody>
      </p:sp>
    </p:spTree>
    <p:extLst>
      <p:ext uri="{BB962C8B-B14F-4D97-AF65-F5344CB8AC3E}">
        <p14:creationId xmlns:p14="http://schemas.microsoft.com/office/powerpoint/2010/main" val="16824886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potx" id="{BFDE5FB8-FBB1-4F5A-B8AC-26771944143A}" vid="{3ABEC94C-E8A2-4610-93A8-5C6AB1969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3101</TotalTime>
  <Words>3406</Words>
  <Application>Microsoft Office PowerPoint</Application>
  <PresentationFormat>Widescreen</PresentationFormat>
  <Paragraphs>194</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Corbel</vt:lpstr>
      <vt:lpstr>Courier New</vt:lpstr>
      <vt:lpstr>Tahoma</vt:lpstr>
      <vt:lpstr>Verdana</vt:lpstr>
      <vt:lpstr>Wingdings</vt:lpstr>
      <vt:lpstr>ONC-Template-FINAL DRAFT</vt:lpstr>
      <vt:lpstr>Foundations of Health Data Science (FHDS)</vt:lpstr>
      <vt:lpstr>Learning Objectives</vt:lpstr>
      <vt:lpstr>Communication Basics</vt:lpstr>
      <vt:lpstr>Delineate the Problem</vt:lpstr>
      <vt:lpstr>Define Your Audience</vt:lpstr>
      <vt:lpstr>Choose the Right Mode</vt:lpstr>
      <vt:lpstr>Choose the Right Words</vt:lpstr>
      <vt:lpstr>Data Visualization</vt:lpstr>
      <vt:lpstr>Bar Charts</vt:lpstr>
      <vt:lpstr>Histogram</vt:lpstr>
      <vt:lpstr>Stacked Bar Graph</vt:lpstr>
      <vt:lpstr>Stacked Bar Graph (2)</vt:lpstr>
      <vt:lpstr>Stacked Bar Graph (3)</vt:lpstr>
      <vt:lpstr>Stacked Bar Graph (4)</vt:lpstr>
      <vt:lpstr>Line Charts</vt:lpstr>
      <vt:lpstr>Pie Charts (or Shape Charts)</vt:lpstr>
      <vt:lpstr>Polar or Radar Charts</vt:lpstr>
      <vt:lpstr>Scatterplots or scatter charts</vt:lpstr>
      <vt:lpstr>Display in Action!</vt:lpstr>
      <vt:lpstr>The “Elevator” Speech</vt:lpstr>
      <vt:lpstr>Unit 4 Summary: Communicating Data Analysis Results </vt:lpstr>
      <vt:lpstr>Lecture 8 - References </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4, Health Care Data Analytics</dc:title>
  <dc:subject>Communicating Data Analysis Results, Lecture Slides</dc:subject>
  <dc:creator>U.S. Department of Health and Human Services Office of the National Coordinator for Health Information Technology</dc:creator>
  <cp:keywords>Data Analysis, Bar charts, histograms, scatterplots, results communication</cp:keywords>
  <dc:description/>
  <cp:lastModifiedBy>Jubayer Hossain</cp:lastModifiedBy>
  <cp:revision>98</cp:revision>
  <dcterms:created xsi:type="dcterms:W3CDTF">2016-03-30T16:30:38Z</dcterms:created>
  <dcterms:modified xsi:type="dcterms:W3CDTF">2024-01-05T21:00:41Z</dcterms:modified>
  <cp:category>HIT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