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43"/>
  </p:notesMasterIdLst>
  <p:handoutMasterIdLst>
    <p:handoutMasterId r:id="rId44"/>
  </p:handoutMasterIdLst>
  <p:sldIdLst>
    <p:sldId id="276" r:id="rId2"/>
    <p:sldId id="275" r:id="rId3"/>
    <p:sldId id="259" r:id="rId4"/>
    <p:sldId id="348" r:id="rId5"/>
    <p:sldId id="334" r:id="rId6"/>
    <p:sldId id="258" r:id="rId7"/>
    <p:sldId id="260" r:id="rId8"/>
    <p:sldId id="261" r:id="rId9"/>
    <p:sldId id="318" r:id="rId10"/>
    <p:sldId id="335" r:id="rId11"/>
    <p:sldId id="336" r:id="rId12"/>
    <p:sldId id="338" r:id="rId13"/>
    <p:sldId id="339" r:id="rId14"/>
    <p:sldId id="323" r:id="rId15"/>
    <p:sldId id="324" r:id="rId16"/>
    <p:sldId id="340" r:id="rId17"/>
    <p:sldId id="341" r:id="rId18"/>
    <p:sldId id="349" r:id="rId19"/>
    <p:sldId id="343" r:id="rId20"/>
    <p:sldId id="344" r:id="rId21"/>
    <p:sldId id="257" r:id="rId22"/>
    <p:sldId id="319" r:id="rId23"/>
    <p:sldId id="321" r:id="rId24"/>
    <p:sldId id="322" r:id="rId25"/>
    <p:sldId id="325" r:id="rId26"/>
    <p:sldId id="262" r:id="rId27"/>
    <p:sldId id="326" r:id="rId28"/>
    <p:sldId id="329" r:id="rId29"/>
    <p:sldId id="330" r:id="rId30"/>
    <p:sldId id="332" r:id="rId31"/>
    <p:sldId id="263" r:id="rId32"/>
    <p:sldId id="264" r:id="rId33"/>
    <p:sldId id="265" r:id="rId34"/>
    <p:sldId id="266" r:id="rId35"/>
    <p:sldId id="267" r:id="rId36"/>
    <p:sldId id="350" r:id="rId37"/>
    <p:sldId id="268" r:id="rId38"/>
    <p:sldId id="269" r:id="rId39"/>
    <p:sldId id="270" r:id="rId40"/>
    <p:sldId id="271" r:id="rId41"/>
    <p:sldId id="273" r:id="rId42"/>
  </p:sldIdLst>
  <p:sldSz cx="12192000" cy="6858000"/>
  <p:notesSz cx="6858000" cy="9144000"/>
  <p:custDataLst>
    <p:tags r:id="rId45"/>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888" userDrawn="1">
          <p15:clr>
            <a:srgbClr val="A4A3A4"/>
          </p15:clr>
        </p15:guide>
        <p15:guide id="4" orient="horz" pos="1008" userDrawn="1">
          <p15:clr>
            <a:srgbClr val="A4A3A4"/>
          </p15:clr>
        </p15:guide>
        <p15:guide id="5" pos="383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04" autoAdjust="0"/>
    <p:restoredTop sz="78450" autoAdjust="0"/>
  </p:normalViewPr>
  <p:slideViewPr>
    <p:cSldViewPr snapToGrid="0">
      <p:cViewPr varScale="1">
        <p:scale>
          <a:sx n="100" d="100"/>
          <a:sy n="100" d="100"/>
        </p:scale>
        <p:origin x="78" y="318"/>
      </p:cViewPr>
      <p:guideLst>
        <p:guide orient="horz" pos="2160"/>
        <p:guide pos="3840"/>
        <p:guide orient="horz" pos="3888"/>
        <p:guide orient="horz" pos="1008"/>
        <p:guide pos="3833"/>
      </p:guideLst>
    </p:cSldViewPr>
  </p:slideViewPr>
  <p:outlineViewPr>
    <p:cViewPr>
      <p:scale>
        <a:sx n="33" d="100"/>
        <a:sy n="33" d="100"/>
      </p:scale>
      <p:origin x="0" y="-1058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5" d="100"/>
          <a:sy n="65" d="100"/>
        </p:scale>
        <p:origin x="3082" y="5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dirty="0"/>
          </a:p>
        </p:txBody>
      </p:sp>
      <p:sp>
        <p:nvSpPr>
          <p:cNvPr id="3" name="Date Placeholder 2"/>
          <p:cNvSpPr>
            <a:spLocks noGrp="1"/>
          </p:cNvSpPr>
          <p:nvPr>
            <p:ph type="dt" sz="quarter" idx="1"/>
          </p:nvPr>
        </p:nvSpPr>
        <p:spPr>
          <a:xfrm>
            <a:off x="3885010" y="0"/>
            <a:ext cx="2971800" cy="457200"/>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ABCA4999-9D00-47A8-9172-7A0E836D01C0}" type="datetimeFigureOut">
              <a:rPr lang="en-US"/>
              <a:pPr>
                <a:defRPr/>
              </a:pPr>
              <a:t>1/6/2024</a:t>
            </a:fld>
            <a:endParaRPr lang="en-US" dirty="0"/>
          </a:p>
        </p:txBody>
      </p:sp>
      <p:sp>
        <p:nvSpPr>
          <p:cNvPr id="4" name="Footer Placeholder 3"/>
          <p:cNvSpPr>
            <a:spLocks noGrp="1"/>
          </p:cNvSpPr>
          <p:nvPr>
            <p:ph type="ftr" sz="quarter" idx="2"/>
          </p:nvPr>
        </p:nvSpPr>
        <p:spPr>
          <a:xfrm>
            <a:off x="0" y="8684684"/>
            <a:ext cx="2971800" cy="457200"/>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5" name="Slide Number Placeholder 4"/>
          <p:cNvSpPr>
            <a:spLocks noGrp="1"/>
          </p:cNvSpPr>
          <p:nvPr>
            <p:ph type="sldNum" sz="quarter" idx="3"/>
          </p:nvPr>
        </p:nvSpPr>
        <p:spPr>
          <a:xfrm>
            <a:off x="3885010" y="8684684"/>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E856E8BC-1459-4626-A984-3A50D548E39A}" type="slidenum">
              <a:rPr lang="en-US" altLang="en-US"/>
              <a:pPr/>
              <a:t>‹#›</a:t>
            </a:fld>
            <a:endParaRPr lang="en-US" altLang="en-US" dirty="0"/>
          </a:p>
        </p:txBody>
      </p:sp>
    </p:spTree>
    <p:extLst>
      <p:ext uri="{BB962C8B-B14F-4D97-AF65-F5344CB8AC3E}">
        <p14:creationId xmlns:p14="http://schemas.microsoft.com/office/powerpoint/2010/main" val="173078698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dirty="0"/>
          </a:p>
        </p:txBody>
      </p:sp>
      <p:sp>
        <p:nvSpPr>
          <p:cNvPr id="3" name="Date Placeholder 2"/>
          <p:cNvSpPr>
            <a:spLocks noGrp="1"/>
          </p:cNvSpPr>
          <p:nvPr>
            <p:ph type="dt" idx="1"/>
          </p:nvPr>
        </p:nvSpPr>
        <p:spPr>
          <a:xfrm>
            <a:off x="3885010" y="0"/>
            <a:ext cx="2971800" cy="457200"/>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FBFBF557-BCE6-4061-898E-5E42FC7DBA3C}" type="datetimeFigureOut">
              <a:rPr lang="en-US"/>
              <a:pPr>
                <a:defRPr/>
              </a:pPr>
              <a:t>1/6/2024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4684"/>
            <a:ext cx="2971800" cy="457200"/>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7" name="Slide Number Placeholder 6"/>
          <p:cNvSpPr>
            <a:spLocks noGrp="1"/>
          </p:cNvSpPr>
          <p:nvPr>
            <p:ph type="sldNum" sz="quarter" idx="5"/>
          </p:nvPr>
        </p:nvSpPr>
        <p:spPr>
          <a:xfrm>
            <a:off x="3885010" y="8684684"/>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BC67021A-487C-4D8E-B66A-9A323BD1E9A7}" type="slidenum">
              <a:rPr lang="en-US" altLang="en-US"/>
              <a:pPr/>
              <a:t>‹#›</a:t>
            </a:fld>
            <a:endParaRPr lang="en-US" altLang="en-US" dirty="0"/>
          </a:p>
        </p:txBody>
      </p:sp>
    </p:spTree>
    <p:extLst>
      <p:ext uri="{BB962C8B-B14F-4D97-AF65-F5344CB8AC3E}">
        <p14:creationId xmlns:p14="http://schemas.microsoft.com/office/powerpoint/2010/main" val="195410590"/>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Aft>
                <a:spcPts val="600"/>
              </a:spcAft>
            </a:pPr>
            <a:endParaRPr lang="en-US" altLang="en-US" dirty="0">
              <a:latin typeface="Arial" charset="0"/>
              <a:cs typeface="Arial" charset="0"/>
            </a:endParaRPr>
          </a:p>
        </p:txBody>
      </p:sp>
      <p:sp>
        <p:nvSpPr>
          <p:cNvPr id="28675"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endParaRPr lang="en-US" altLang="en-US"/>
          </a:p>
        </p:txBody>
      </p:sp>
      <p:sp>
        <p:nvSpPr>
          <p:cNvPr id="28676"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fld id="{1725EDD9-9F90-E346-9768-6257B7A93E3E}" type="slidenum">
              <a:rPr lang="en-US" altLang="en-US"/>
              <a:pPr>
                <a:spcBef>
                  <a:spcPct val="0"/>
                </a:spcBef>
              </a:pPr>
              <a:t>1</a:t>
            </a:fld>
            <a:endParaRPr lang="en-US" altLang="en-US"/>
          </a:p>
        </p:txBody>
      </p:sp>
    </p:spTree>
    <p:extLst>
      <p:ext uri="{BB962C8B-B14F-4D97-AF65-F5344CB8AC3E}">
        <p14:creationId xmlns:p14="http://schemas.microsoft.com/office/powerpoint/2010/main" val="1043182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There are a number of approaches used in machine learning for classification. Some of the most common algorithms are listed here and are described in a general sense. There is a great deal of mathematics that underlie all of them, but we can understand them by looking at what they attempt to do</a:t>
            </a:r>
            <a:r>
              <a:rPr lang="en-US" sz="1000" kern="1200" dirty="0">
                <a:solidFill>
                  <a:schemeClr val="tx1"/>
                </a:solidFill>
                <a:effectLst/>
                <a:latin typeface="Arial" pitchFamily="34" charset="0"/>
                <a:ea typeface="+mn-ea"/>
                <a:cs typeface="Arial" pitchFamily="34" charset="0"/>
              </a:rPr>
              <a:t> </a:t>
            </a:r>
            <a:r>
              <a:rPr lang="x-none" sz="1000" kern="1200" dirty="0">
                <a:solidFill>
                  <a:schemeClr val="tx1"/>
                </a:solidFill>
                <a:effectLst/>
                <a:latin typeface="Arial" pitchFamily="34" charset="0"/>
                <a:ea typeface="+mn-ea"/>
                <a:cs typeface="Arial" pitchFamily="34" charset="0"/>
              </a:rPr>
              <a:t>overall.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One common approach is k-nearest neighbors or kNN, where we aim to find categories by determining the closest number of attributes as calculated via a distance measure. We then attempt to classify the data in</a:t>
            </a:r>
            <a:r>
              <a:rPr lang="en-US" sz="1000" kern="1200" dirty="0">
                <a:solidFill>
                  <a:schemeClr val="tx1"/>
                </a:solidFill>
                <a:effectLst/>
                <a:latin typeface="Arial" pitchFamily="34" charset="0"/>
                <a:ea typeface="+mn-ea"/>
                <a:cs typeface="Arial" pitchFamily="34" charset="0"/>
              </a:rPr>
              <a:t>to</a:t>
            </a:r>
            <a:r>
              <a:rPr lang="x-none" sz="1000" kern="1200" dirty="0">
                <a:solidFill>
                  <a:schemeClr val="tx1"/>
                </a:solidFill>
                <a:effectLst/>
                <a:latin typeface="Arial" pitchFamily="34" charset="0"/>
                <a:ea typeface="+mn-ea"/>
                <a:cs typeface="Arial" pitchFamily="34" charset="0"/>
              </a:rPr>
              <a:t> categories by how closely they fit within each category.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Another approach is called Naïve Bayes. This uses Bayes’ Theorem, and we attempt to derive conditional probabilities that classify according to categories.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Another common approach is support vector machines or SVMs. These are used for binary classification and we attempt to model a line through the data that separates one category from the other using vector mathematics.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Finally, there are decision trees, where we attempt to develop a set of rules that enable us to work through a decision tree to classify elements into categories.</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33</a:t>
            </a:fld>
            <a:endParaRPr lang="en-US" altLang="en-US" dirty="0"/>
          </a:p>
        </p:txBody>
      </p:sp>
    </p:spTree>
    <p:extLst>
      <p:ext uri="{BB962C8B-B14F-4D97-AF65-F5344CB8AC3E}">
        <p14:creationId xmlns:p14="http://schemas.microsoft.com/office/powerpoint/2010/main" val="1861800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There are likewise a number of different approaches to regression.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Linear regression is a classical approach of predicting a numerical value from a set of data. There are various techniques that improve upon the basic algorithm of linear regression, such as locally weighted, </a:t>
            </a:r>
            <a:r>
              <a:rPr lang="en-US" sz="1000" kern="1200" dirty="0">
                <a:solidFill>
                  <a:schemeClr val="tx1"/>
                </a:solidFill>
                <a:effectLst/>
                <a:latin typeface="Arial" pitchFamily="34" charset="0"/>
                <a:ea typeface="+mn-ea"/>
                <a:cs typeface="Arial" pitchFamily="34" charset="0"/>
              </a:rPr>
              <a:t>r</a:t>
            </a:r>
            <a:r>
              <a:rPr lang="x-none" sz="1000" kern="1200" dirty="0">
                <a:solidFill>
                  <a:schemeClr val="tx1"/>
                </a:solidFill>
                <a:effectLst/>
                <a:latin typeface="Arial" pitchFamily="34" charset="0"/>
                <a:ea typeface="+mn-ea"/>
                <a:cs typeface="Arial" pitchFamily="34" charset="0"/>
              </a:rPr>
              <a:t>idge, and </a:t>
            </a:r>
            <a:r>
              <a:rPr lang="en-US" sz="1000" kern="1200" dirty="0">
                <a:solidFill>
                  <a:schemeClr val="tx1"/>
                </a:solidFill>
                <a:effectLst/>
                <a:latin typeface="Arial" pitchFamily="34" charset="0"/>
                <a:ea typeface="+mn-ea"/>
                <a:cs typeface="Arial" pitchFamily="34" charset="0"/>
              </a:rPr>
              <a:t>l</a:t>
            </a:r>
            <a:r>
              <a:rPr lang="x-none" sz="1000" kern="1200" dirty="0">
                <a:solidFill>
                  <a:schemeClr val="tx1"/>
                </a:solidFill>
                <a:effectLst/>
                <a:latin typeface="Arial" pitchFamily="34" charset="0"/>
                <a:ea typeface="+mn-ea"/>
                <a:cs typeface="Arial" pitchFamily="34" charset="0"/>
              </a:rPr>
              <a:t>asso techniques.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Another type of regression is logistic regression that's really more of a classification, in which we aim to classify data into binary categories.</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34</a:t>
            </a:fld>
            <a:endParaRPr lang="en-US" altLang="en-US" dirty="0"/>
          </a:p>
        </p:txBody>
      </p:sp>
    </p:spTree>
    <p:extLst>
      <p:ext uri="{BB962C8B-B14F-4D97-AF65-F5344CB8AC3E}">
        <p14:creationId xmlns:p14="http://schemas.microsoft.com/office/powerpoint/2010/main" val="1150418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What are the steps that we take in using machine learning? We begin by collecting the data, collecting the kind of data that we want to use for machine learning purposes.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We then have to prepare the input data in a way that it can be used by machine learning algorithms. This is sometimes called data wrangling, where we transform the data into formats that can be used for machine learning.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We also may need to clean the data because the source from which it comes may have other types of data in it and we want to clean the data so it can be used for input into our machine learning algorithms.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Next, we analyze the input data. If we are using supervised methods, we next train the algorithm using the kinds of supervised learning methods that we've already seen.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We then test the algorithm with test data that is different from the training data so we can determine if the algorithm is generalizable and not over-fitted.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Finally, we actually make use of the algorithm for the task for which we were planning to use it.</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35</a:t>
            </a:fld>
            <a:endParaRPr lang="en-US" altLang="en-US" dirty="0"/>
          </a:p>
        </p:txBody>
      </p:sp>
    </p:spTree>
    <p:extLst>
      <p:ext uri="{BB962C8B-B14F-4D97-AF65-F5344CB8AC3E}">
        <p14:creationId xmlns:p14="http://schemas.microsoft.com/office/powerpoint/2010/main" val="1281463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There are some other important concepts and tools for modern machine learning. We often hear the term Big Data. This is referring to the growing quantity of data that is available, although it is not just about the amount</a:t>
            </a:r>
            <a:r>
              <a:rPr lang="en-US" sz="1000" kern="1200" dirty="0">
                <a:solidFill>
                  <a:schemeClr val="tx1"/>
                </a:solidFill>
                <a:effectLst/>
                <a:latin typeface="Arial" pitchFamily="34" charset="0"/>
                <a:ea typeface="+mn-ea"/>
                <a:cs typeface="Arial" pitchFamily="34" charset="0"/>
              </a:rPr>
              <a:t> of data</a:t>
            </a:r>
            <a:r>
              <a:rPr lang="x-none" sz="1000" kern="1200" dirty="0">
                <a:solidFill>
                  <a:schemeClr val="tx1"/>
                </a:solidFill>
                <a:effectLst/>
                <a:latin typeface="Arial" pitchFamily="34" charset="0"/>
                <a:ea typeface="+mn-ea"/>
                <a:cs typeface="Arial" pitchFamily="34" charset="0"/>
              </a:rPr>
              <a:t>.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Big Data is defined usually by the </a:t>
            </a:r>
            <a:r>
              <a:rPr lang="x-none" sz="1000" kern="1200">
                <a:solidFill>
                  <a:schemeClr val="tx1"/>
                </a:solidFill>
                <a:effectLst/>
                <a:latin typeface="Arial" pitchFamily="34" charset="0"/>
                <a:ea typeface="+mn-ea"/>
                <a:cs typeface="Arial" pitchFamily="34" charset="0"/>
              </a:rPr>
              <a:t>4 V’s. </a:t>
            </a:r>
            <a:r>
              <a:rPr lang="x-none" sz="1000" kern="1200" dirty="0">
                <a:solidFill>
                  <a:schemeClr val="tx1"/>
                </a:solidFill>
                <a:effectLst/>
                <a:latin typeface="Arial" pitchFamily="34" charset="0"/>
                <a:ea typeface="+mn-ea"/>
                <a:cs typeface="Arial" pitchFamily="34" charset="0"/>
              </a:rPr>
              <a:t>The first V is volume, and the sheer quantity continues to grow.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 next V is variety, meaning that we have many varying types of data, especially in medicine. This includes not only structured data, such as lab tests and prescriptions, but other types of data such as text, images, waves, video, and more.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Big Data is also characterized by velocity, in that it is generated continuously and comes at us quickly.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Finally, there is the issue of veracity, as we have to know that we can trust the data source.</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37</a:t>
            </a:fld>
            <a:endParaRPr lang="en-US" altLang="en-US" dirty="0"/>
          </a:p>
        </p:txBody>
      </p:sp>
    </p:spTree>
    <p:extLst>
      <p:ext uri="{BB962C8B-B14F-4D97-AF65-F5344CB8AC3E}">
        <p14:creationId xmlns:p14="http://schemas.microsoft.com/office/powerpoint/2010/main" val="1240766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There are some other important concepts and tools in modern machine learning. One is MapReduce computing. MapReduce provides a framework for distributing computer processing across many different computers, including those across the Internet. This process is done so there is no dependency of the processing on one machine from another. This enables us to do processing in parallel on many different machines.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Hadoop is an open source software framework that allows </a:t>
            </a:r>
            <a:r>
              <a:rPr lang="en-US" sz="1000" kern="1200" dirty="0">
                <a:solidFill>
                  <a:schemeClr val="tx1"/>
                </a:solidFill>
                <a:effectLst/>
                <a:latin typeface="Arial" pitchFamily="34" charset="0"/>
                <a:ea typeface="+mn-ea"/>
                <a:cs typeface="Arial" pitchFamily="34" charset="0"/>
              </a:rPr>
              <a:t>the </a:t>
            </a:r>
            <a:r>
              <a:rPr lang="x-none" sz="1000" kern="1200" dirty="0">
                <a:solidFill>
                  <a:schemeClr val="tx1"/>
                </a:solidFill>
                <a:effectLst/>
                <a:latin typeface="Arial" pitchFamily="34" charset="0"/>
                <a:ea typeface="+mn-ea"/>
                <a:cs typeface="Arial" pitchFamily="34" charset="0"/>
              </a:rPr>
              <a:t>running of MapReduce and other algorithms that are widely distributed across computer networks, including those across the Internet.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We also may hear about cloud or web services</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where there is a computing infrastructure on the Internet that can be used and purchased incrementally.</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38</a:t>
            </a:fld>
            <a:endParaRPr lang="en-US" altLang="en-US" dirty="0"/>
          </a:p>
        </p:txBody>
      </p:sp>
    </p:spTree>
    <p:extLst>
      <p:ext uri="{BB962C8B-B14F-4D97-AF65-F5344CB8AC3E}">
        <p14:creationId xmlns:p14="http://schemas.microsoft.com/office/powerpoint/2010/main" val="1492773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b="0" kern="1200" dirty="0">
                <a:solidFill>
                  <a:schemeClr val="tx1"/>
                </a:solidFill>
                <a:effectLst/>
                <a:latin typeface="Arial" pitchFamily="34" charset="0"/>
                <a:ea typeface="+mn-ea"/>
                <a:cs typeface="Arial" pitchFamily="34" charset="0"/>
              </a:rPr>
              <a:t>This concludes lecture a of machine learning and natural language processing. In summarizing this lecture, we learned:</a:t>
            </a:r>
          </a:p>
          <a:p>
            <a:pPr marL="171450" lvl="0" indent="-171450">
              <a:buFont typeface="Arial" panose="020B0604020202020204" pitchFamily="34" charset="0"/>
              <a:buChar char="•"/>
            </a:pPr>
            <a:r>
              <a:rPr lang="en-US" sz="1000" b="0" kern="1200" dirty="0">
                <a:solidFill>
                  <a:schemeClr val="tx1"/>
                </a:solidFill>
                <a:effectLst/>
                <a:latin typeface="Arial" pitchFamily="34" charset="0"/>
                <a:ea typeface="+mn-ea"/>
                <a:cs typeface="Arial" pitchFamily="34" charset="0"/>
              </a:rPr>
              <a:t>Machine learning is the field of computer science that studies how computers learn from data.</a:t>
            </a:r>
            <a:endParaRPr lang="en-US" sz="1000" b="1" kern="1200" dirty="0">
              <a:solidFill>
                <a:schemeClr val="tx1"/>
              </a:solidFill>
              <a:effectLst/>
              <a:latin typeface="Arial" pitchFamily="34" charset="0"/>
              <a:ea typeface="+mn-ea"/>
              <a:cs typeface="Arial" pitchFamily="34" charset="0"/>
            </a:endParaRPr>
          </a:p>
          <a:p>
            <a:pPr marL="171450" lvl="0" indent="-171450">
              <a:buFont typeface="Arial" panose="020B0604020202020204" pitchFamily="34" charset="0"/>
              <a:buChar char="•"/>
            </a:pPr>
            <a:r>
              <a:rPr lang="en-US" sz="1000" b="0" kern="1200" dirty="0">
                <a:solidFill>
                  <a:schemeClr val="tx1"/>
                </a:solidFill>
                <a:effectLst/>
                <a:latin typeface="Arial" pitchFamily="34" charset="0"/>
                <a:ea typeface="+mn-ea"/>
                <a:cs typeface="Arial" pitchFamily="34" charset="0"/>
              </a:rPr>
              <a:t>The major types of machine learning are supervised and unsupervised learning.</a:t>
            </a:r>
            <a:endParaRPr lang="en-US" sz="1000" b="1" kern="1200" dirty="0">
              <a:solidFill>
                <a:schemeClr val="tx1"/>
              </a:solidFill>
              <a:effectLst/>
              <a:latin typeface="Arial" pitchFamily="34" charset="0"/>
              <a:ea typeface="+mn-ea"/>
              <a:cs typeface="Arial" pitchFamily="34" charset="0"/>
            </a:endParaRPr>
          </a:p>
          <a:p>
            <a:pPr marL="171450" lvl="0" indent="-171450">
              <a:buFont typeface="Arial" panose="020B0604020202020204" pitchFamily="34" charset="0"/>
              <a:buChar char="•"/>
            </a:pPr>
            <a:r>
              <a:rPr lang="en-US" sz="1000" kern="1200" dirty="0">
                <a:solidFill>
                  <a:schemeClr val="tx1"/>
                </a:solidFill>
                <a:effectLst/>
                <a:latin typeface="Arial" pitchFamily="34" charset="0"/>
                <a:ea typeface="+mn-ea"/>
                <a:cs typeface="Arial" pitchFamily="34" charset="0"/>
              </a:rPr>
              <a:t>The major tasks of machine learning are classification, regression, clustering, density estimation, and dimensionality reduction.</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39</a:t>
            </a:fld>
            <a:endParaRPr lang="en-US" altLang="en-US" dirty="0"/>
          </a:p>
        </p:txBody>
      </p:sp>
    </p:spTree>
    <p:extLst>
      <p:ext uri="{BB962C8B-B14F-4D97-AF65-F5344CB8AC3E}">
        <p14:creationId xmlns:p14="http://schemas.microsoft.com/office/powerpoint/2010/main" val="39509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No Audio.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40</a:t>
            </a:fld>
            <a:endParaRPr lang="en-US" altLang="en-US" dirty="0"/>
          </a:p>
        </p:txBody>
      </p:sp>
    </p:spTree>
    <p:extLst>
      <p:ext uri="{BB962C8B-B14F-4D97-AF65-F5344CB8AC3E}">
        <p14:creationId xmlns:p14="http://schemas.microsoft.com/office/powerpoint/2010/main" val="197288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No Audio. </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41</a:t>
            </a:fld>
            <a:endParaRPr lang="en-US" altLang="en-US" dirty="0"/>
          </a:p>
        </p:txBody>
      </p:sp>
    </p:spTree>
    <p:extLst>
      <p:ext uri="{BB962C8B-B14F-4D97-AF65-F5344CB8AC3E}">
        <p14:creationId xmlns:p14="http://schemas.microsoft.com/office/powerpoint/2010/main" val="1384308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x-none" sz="1000" kern="1200" dirty="0">
                <a:solidFill>
                  <a:schemeClr val="tx1"/>
                </a:solidFill>
                <a:effectLst/>
                <a:latin typeface="Arial" pitchFamily="34" charset="0"/>
                <a:ea typeface="+mn-ea"/>
                <a:cs typeface="Arial" pitchFamily="34" charset="0"/>
              </a:rPr>
              <a:t>The </a:t>
            </a:r>
            <a:r>
              <a:rPr lang="en-US" sz="1000" kern="1200" dirty="0">
                <a:solidFill>
                  <a:schemeClr val="tx1"/>
                </a:solidFill>
                <a:effectLst/>
                <a:latin typeface="Arial" pitchFamily="34" charset="0"/>
                <a:ea typeface="+mn-ea"/>
                <a:cs typeface="Arial" pitchFamily="34" charset="0"/>
              </a:rPr>
              <a:t>learning </a:t>
            </a:r>
            <a:r>
              <a:rPr lang="x-none" sz="1000" kern="1200" dirty="0">
                <a:solidFill>
                  <a:schemeClr val="tx1"/>
                </a:solidFill>
                <a:effectLst/>
                <a:latin typeface="Arial" pitchFamily="34" charset="0"/>
                <a:ea typeface="+mn-ea"/>
                <a:cs typeface="Arial" pitchFamily="34" charset="0"/>
              </a:rPr>
              <a:t>objectives for this unit</a:t>
            </a:r>
            <a:r>
              <a:rPr lang="en-US" sz="1000" kern="1200" dirty="0">
                <a:solidFill>
                  <a:schemeClr val="tx1"/>
                </a:solidFill>
                <a:effectLst/>
                <a:latin typeface="Arial" pitchFamily="34" charset="0"/>
                <a:ea typeface="+mn-ea"/>
                <a:cs typeface="Arial" pitchFamily="34" charset="0"/>
              </a:rPr>
              <a:t>, Machine Learning and Natural Language</a:t>
            </a:r>
            <a:r>
              <a:rPr lang="en-US" sz="1000" kern="1200" baseline="0" dirty="0">
                <a:solidFill>
                  <a:schemeClr val="tx1"/>
                </a:solidFill>
                <a:effectLst/>
                <a:latin typeface="Arial" pitchFamily="34" charset="0"/>
                <a:ea typeface="+mn-ea"/>
                <a:cs typeface="Arial" pitchFamily="34" charset="0"/>
              </a:rPr>
              <a:t> Processing,</a:t>
            </a:r>
            <a:r>
              <a:rPr lang="x-none" sz="1000" kern="1200" dirty="0">
                <a:solidFill>
                  <a:schemeClr val="tx1"/>
                </a:solidFill>
                <a:effectLst/>
                <a:latin typeface="Arial" pitchFamily="34" charset="0"/>
                <a:ea typeface="+mn-ea"/>
                <a:cs typeface="Arial" pitchFamily="34" charset="0"/>
              </a:rPr>
              <a:t> are to:</a:t>
            </a:r>
            <a:endParaRPr lang="en-US" sz="1000" kern="1200" dirty="0">
              <a:solidFill>
                <a:schemeClr val="tx1"/>
              </a:solidFill>
              <a:effectLst/>
              <a:latin typeface="Arial" pitchFamily="34" charset="0"/>
              <a:ea typeface="+mn-ea"/>
              <a:cs typeface="Arial" pitchFamily="34" charset="0"/>
            </a:endParaRPr>
          </a:p>
          <a:p>
            <a:r>
              <a:rPr lang="en-US" sz="1000" kern="1200" dirty="0">
                <a:solidFill>
                  <a:schemeClr val="tx1"/>
                </a:solidFill>
                <a:effectLst/>
                <a:latin typeface="Arial" pitchFamily="34" charset="0"/>
                <a:ea typeface="+mn-ea"/>
                <a:cs typeface="Arial" pitchFamily="34" charset="0"/>
              </a:rPr>
              <a:t>Describe the major tasks for which machine learning is used</a:t>
            </a:r>
          </a:p>
          <a:p>
            <a:r>
              <a:rPr lang="en-US" sz="1000" kern="1200" dirty="0">
                <a:solidFill>
                  <a:schemeClr val="tx1"/>
                </a:solidFill>
                <a:effectLst/>
                <a:latin typeface="Arial" pitchFamily="34" charset="0"/>
                <a:ea typeface="+mn-ea"/>
                <a:cs typeface="Arial" pitchFamily="34" charset="0"/>
              </a:rPr>
              <a:t>Compare and contrast the major approaches for machine learning</a:t>
            </a:r>
          </a:p>
          <a:p>
            <a:r>
              <a:rPr lang="en-US" sz="1000" kern="1200" dirty="0">
                <a:solidFill>
                  <a:schemeClr val="tx1"/>
                </a:solidFill>
                <a:effectLst/>
                <a:latin typeface="Arial" pitchFamily="34" charset="0"/>
                <a:ea typeface="+mn-ea"/>
                <a:cs typeface="Arial" pitchFamily="34" charset="0"/>
              </a:rPr>
              <a:t>Describe the major tasks for which natural language processing is used</a:t>
            </a:r>
          </a:p>
          <a:p>
            <a:r>
              <a:rPr lang="en-US" sz="1000" kern="1200" dirty="0">
                <a:solidFill>
                  <a:schemeClr val="tx1"/>
                </a:solidFill>
                <a:effectLst/>
                <a:latin typeface="Arial" pitchFamily="34" charset="0"/>
                <a:ea typeface="+mn-ea"/>
                <a:cs typeface="Arial" pitchFamily="34" charset="0"/>
              </a:rPr>
              <a:t>And discuss the major approaches and challenges for processing clinical narratives</a:t>
            </a:r>
          </a:p>
          <a:p>
            <a:endParaRPr lang="en-US" sz="1000" kern="1200" dirty="0">
              <a:solidFill>
                <a:schemeClr val="tx1"/>
              </a:solidFill>
              <a:effectLst/>
              <a:latin typeface="Arial" pitchFamily="34" charset="0"/>
              <a:ea typeface="+mn-ea"/>
              <a:cs typeface="Arial" pitchFamily="34" charset="0"/>
            </a:endParaRP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a:t>
            </a:fld>
            <a:endParaRPr lang="en-US" altLang="en-US" dirty="0"/>
          </a:p>
        </p:txBody>
      </p:sp>
    </p:spTree>
    <p:extLst>
      <p:ext uri="{BB962C8B-B14F-4D97-AF65-F5344CB8AC3E}">
        <p14:creationId xmlns:p14="http://schemas.microsoft.com/office/powerpoint/2010/main" val="1708479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In </a:t>
            </a:r>
            <a:r>
              <a:rPr lang="en-US" sz="1000" kern="1200" dirty="0">
                <a:solidFill>
                  <a:schemeClr val="tx1"/>
                </a:solidFill>
                <a:effectLst/>
                <a:latin typeface="Arial" pitchFamily="34" charset="0"/>
                <a:ea typeface="+mn-ea"/>
                <a:cs typeface="Arial" pitchFamily="34" charset="0"/>
              </a:rPr>
              <a:t>this lecture</a:t>
            </a:r>
            <a:r>
              <a:rPr lang="x-none" sz="1000" kern="1200" dirty="0">
                <a:solidFill>
                  <a:schemeClr val="tx1"/>
                </a:solidFill>
                <a:effectLst/>
                <a:latin typeface="Arial" pitchFamily="34" charset="0"/>
                <a:ea typeface="+mn-ea"/>
                <a:cs typeface="Arial" pitchFamily="34" charset="0"/>
              </a:rPr>
              <a:t>, we will begin by talking about definitions</a:t>
            </a:r>
            <a:r>
              <a:rPr lang="en-US" sz="1000" kern="1200" dirty="0">
                <a:solidFill>
                  <a:schemeClr val="tx1"/>
                </a:solidFill>
                <a:effectLst/>
                <a:latin typeface="Arial" pitchFamily="34" charset="0"/>
                <a:ea typeface="+mn-ea"/>
                <a:cs typeface="Arial" pitchFamily="34" charset="0"/>
              </a:rPr>
              <a:t> of machine</a:t>
            </a:r>
            <a:r>
              <a:rPr lang="en-US" sz="1000" kern="1200" baseline="0" dirty="0">
                <a:solidFill>
                  <a:schemeClr val="tx1"/>
                </a:solidFill>
                <a:effectLst/>
                <a:latin typeface="Arial" pitchFamily="34" charset="0"/>
                <a:ea typeface="+mn-ea"/>
                <a:cs typeface="Arial" pitchFamily="34" charset="0"/>
              </a:rPr>
              <a:t> learning</a:t>
            </a:r>
            <a:r>
              <a:rPr lang="x-none" sz="1000" kern="1200" dirty="0">
                <a:solidFill>
                  <a:schemeClr val="tx1"/>
                </a:solidFill>
                <a:effectLst/>
                <a:latin typeface="Arial" pitchFamily="34" charset="0"/>
                <a:ea typeface="+mn-ea"/>
                <a:cs typeface="Arial" pitchFamily="34" charset="0"/>
              </a:rPr>
              <a:t>.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Then we will describe tasks for which machine learning is used.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This</a:t>
            </a:r>
            <a:r>
              <a:rPr lang="en-US" sz="1000" kern="1200" baseline="0" dirty="0">
                <a:solidFill>
                  <a:schemeClr val="tx1"/>
                </a:solidFill>
                <a:effectLst/>
                <a:latin typeface="Arial" pitchFamily="34" charset="0"/>
                <a:ea typeface="+mn-ea"/>
                <a:cs typeface="Arial" pitchFamily="34" charset="0"/>
              </a:rPr>
              <a:t> will be followed by </a:t>
            </a:r>
            <a:r>
              <a:rPr lang="x-none" sz="1000" kern="1200" dirty="0">
                <a:solidFill>
                  <a:schemeClr val="tx1"/>
                </a:solidFill>
                <a:effectLst/>
                <a:latin typeface="Arial" pitchFamily="34" charset="0"/>
                <a:ea typeface="+mn-ea"/>
                <a:cs typeface="Arial" pitchFamily="34" charset="0"/>
              </a:rPr>
              <a:t>discuss</a:t>
            </a:r>
            <a:r>
              <a:rPr lang="en-US" sz="1000" kern="1200" dirty="0">
                <a:solidFill>
                  <a:schemeClr val="tx1"/>
                </a:solidFill>
                <a:effectLst/>
                <a:latin typeface="Arial" pitchFamily="34" charset="0"/>
                <a:ea typeface="+mn-ea"/>
                <a:cs typeface="Arial" pitchFamily="34" charset="0"/>
              </a:rPr>
              <a:t>ion of</a:t>
            </a:r>
            <a:r>
              <a:rPr lang="x-none" sz="1000" kern="1200" dirty="0">
                <a:solidFill>
                  <a:schemeClr val="tx1"/>
                </a:solidFill>
                <a:effectLst/>
                <a:latin typeface="Arial" pitchFamily="34" charset="0"/>
                <a:ea typeface="+mn-ea"/>
                <a:cs typeface="Arial" pitchFamily="34" charset="0"/>
              </a:rPr>
              <a:t> the </a:t>
            </a:r>
            <a:r>
              <a:rPr lang="en-US" sz="1000" kern="1200" dirty="0">
                <a:solidFill>
                  <a:schemeClr val="tx1"/>
                </a:solidFill>
                <a:effectLst/>
                <a:latin typeface="Arial" pitchFamily="34" charset="0"/>
                <a:ea typeface="+mn-ea"/>
                <a:cs typeface="Arial" pitchFamily="34" charset="0"/>
              </a:rPr>
              <a:t>approaches to machine learning</a:t>
            </a:r>
            <a:r>
              <a:rPr lang="x-none" sz="1000" kern="1200" dirty="0">
                <a:solidFill>
                  <a:schemeClr val="tx1"/>
                </a:solidFill>
                <a:effectLst/>
                <a:latin typeface="Arial" pitchFamily="34" charset="0"/>
                <a:ea typeface="+mn-ea"/>
                <a:cs typeface="Arial" pitchFamily="34" charset="0"/>
              </a:rPr>
              <a:t>, followed by the </a:t>
            </a:r>
            <a:r>
              <a:rPr lang="en-US" sz="1000" kern="1200" dirty="0">
                <a:solidFill>
                  <a:schemeClr val="tx1"/>
                </a:solidFill>
                <a:effectLst/>
                <a:latin typeface="Arial" pitchFamily="34" charset="0"/>
                <a:ea typeface="+mn-ea"/>
                <a:cs typeface="Arial" pitchFamily="34" charset="0"/>
              </a:rPr>
              <a:t>steps in the process and the tools employed</a:t>
            </a:r>
            <a:r>
              <a:rPr lang="x-none" sz="1000" kern="1200" dirty="0">
                <a:solidFill>
                  <a:schemeClr val="tx1"/>
                </a:solidFill>
                <a:effectLst/>
                <a:latin typeface="Arial" pitchFamily="34" charset="0"/>
                <a:ea typeface="+mn-ea"/>
                <a:cs typeface="Arial" pitchFamily="34" charset="0"/>
              </a:rPr>
              <a:t>.</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a:t>
            </a:fld>
            <a:endParaRPr lang="en-US" altLang="en-US" dirty="0"/>
          </a:p>
        </p:txBody>
      </p:sp>
    </p:spTree>
    <p:extLst>
      <p:ext uri="{BB962C8B-B14F-4D97-AF65-F5344CB8AC3E}">
        <p14:creationId xmlns:p14="http://schemas.microsoft.com/office/powerpoint/2010/main" val="540167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In </a:t>
            </a:r>
            <a:r>
              <a:rPr lang="en-US" sz="1000" kern="1200" dirty="0">
                <a:solidFill>
                  <a:schemeClr val="tx1"/>
                </a:solidFill>
                <a:effectLst/>
                <a:latin typeface="Arial" pitchFamily="34" charset="0"/>
                <a:ea typeface="+mn-ea"/>
                <a:cs typeface="Arial" pitchFamily="34" charset="0"/>
              </a:rPr>
              <a:t>this lecture</a:t>
            </a:r>
            <a:r>
              <a:rPr lang="x-none" sz="1000" kern="1200" dirty="0">
                <a:solidFill>
                  <a:schemeClr val="tx1"/>
                </a:solidFill>
                <a:effectLst/>
                <a:latin typeface="Arial" pitchFamily="34" charset="0"/>
                <a:ea typeface="+mn-ea"/>
                <a:cs typeface="Arial" pitchFamily="34" charset="0"/>
              </a:rPr>
              <a:t>, we will begin by talking about definitions</a:t>
            </a:r>
            <a:r>
              <a:rPr lang="en-US" sz="1000" kern="1200" dirty="0">
                <a:solidFill>
                  <a:schemeClr val="tx1"/>
                </a:solidFill>
                <a:effectLst/>
                <a:latin typeface="Arial" pitchFamily="34" charset="0"/>
                <a:ea typeface="+mn-ea"/>
                <a:cs typeface="Arial" pitchFamily="34" charset="0"/>
              </a:rPr>
              <a:t> of machine</a:t>
            </a:r>
            <a:r>
              <a:rPr lang="en-US" sz="1000" kern="1200" baseline="0" dirty="0">
                <a:solidFill>
                  <a:schemeClr val="tx1"/>
                </a:solidFill>
                <a:effectLst/>
                <a:latin typeface="Arial" pitchFamily="34" charset="0"/>
                <a:ea typeface="+mn-ea"/>
                <a:cs typeface="Arial" pitchFamily="34" charset="0"/>
              </a:rPr>
              <a:t> learning</a:t>
            </a:r>
            <a:r>
              <a:rPr lang="x-none" sz="1000" kern="1200" dirty="0">
                <a:solidFill>
                  <a:schemeClr val="tx1"/>
                </a:solidFill>
                <a:effectLst/>
                <a:latin typeface="Arial" pitchFamily="34" charset="0"/>
                <a:ea typeface="+mn-ea"/>
                <a:cs typeface="Arial" pitchFamily="34" charset="0"/>
              </a:rPr>
              <a:t>.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Then we will describe tasks for which machine learning is used.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This</a:t>
            </a:r>
            <a:r>
              <a:rPr lang="en-US" sz="1000" kern="1200" baseline="0" dirty="0">
                <a:solidFill>
                  <a:schemeClr val="tx1"/>
                </a:solidFill>
                <a:effectLst/>
                <a:latin typeface="Arial" pitchFamily="34" charset="0"/>
                <a:ea typeface="+mn-ea"/>
                <a:cs typeface="Arial" pitchFamily="34" charset="0"/>
              </a:rPr>
              <a:t> will be followed by </a:t>
            </a:r>
            <a:r>
              <a:rPr lang="x-none" sz="1000" kern="1200" dirty="0">
                <a:solidFill>
                  <a:schemeClr val="tx1"/>
                </a:solidFill>
                <a:effectLst/>
                <a:latin typeface="Arial" pitchFamily="34" charset="0"/>
                <a:ea typeface="+mn-ea"/>
                <a:cs typeface="Arial" pitchFamily="34" charset="0"/>
              </a:rPr>
              <a:t>discuss</a:t>
            </a:r>
            <a:r>
              <a:rPr lang="en-US" sz="1000" kern="1200" dirty="0">
                <a:solidFill>
                  <a:schemeClr val="tx1"/>
                </a:solidFill>
                <a:effectLst/>
                <a:latin typeface="Arial" pitchFamily="34" charset="0"/>
                <a:ea typeface="+mn-ea"/>
                <a:cs typeface="Arial" pitchFamily="34" charset="0"/>
              </a:rPr>
              <a:t>ion of</a:t>
            </a:r>
            <a:r>
              <a:rPr lang="x-none" sz="1000" kern="1200" dirty="0">
                <a:solidFill>
                  <a:schemeClr val="tx1"/>
                </a:solidFill>
                <a:effectLst/>
                <a:latin typeface="Arial" pitchFamily="34" charset="0"/>
                <a:ea typeface="+mn-ea"/>
                <a:cs typeface="Arial" pitchFamily="34" charset="0"/>
              </a:rPr>
              <a:t> the </a:t>
            </a:r>
            <a:r>
              <a:rPr lang="en-US" sz="1000" kern="1200" dirty="0">
                <a:solidFill>
                  <a:schemeClr val="tx1"/>
                </a:solidFill>
                <a:effectLst/>
                <a:latin typeface="Arial" pitchFamily="34" charset="0"/>
                <a:ea typeface="+mn-ea"/>
                <a:cs typeface="Arial" pitchFamily="34" charset="0"/>
              </a:rPr>
              <a:t>approaches to machine learning</a:t>
            </a:r>
            <a:r>
              <a:rPr lang="x-none" sz="1000" kern="1200" dirty="0">
                <a:solidFill>
                  <a:schemeClr val="tx1"/>
                </a:solidFill>
                <a:effectLst/>
                <a:latin typeface="Arial" pitchFamily="34" charset="0"/>
                <a:ea typeface="+mn-ea"/>
                <a:cs typeface="Arial" pitchFamily="34" charset="0"/>
              </a:rPr>
              <a:t>, followed by the </a:t>
            </a:r>
            <a:r>
              <a:rPr lang="en-US" sz="1000" kern="1200" dirty="0">
                <a:solidFill>
                  <a:schemeClr val="tx1"/>
                </a:solidFill>
                <a:effectLst/>
                <a:latin typeface="Arial" pitchFamily="34" charset="0"/>
                <a:ea typeface="+mn-ea"/>
                <a:cs typeface="Arial" pitchFamily="34" charset="0"/>
              </a:rPr>
              <a:t>steps in the process and the tools employed</a:t>
            </a:r>
            <a:r>
              <a:rPr lang="x-none" sz="1000" kern="1200" dirty="0">
                <a:solidFill>
                  <a:schemeClr val="tx1"/>
                </a:solidFill>
                <a:effectLst/>
                <a:latin typeface="Arial" pitchFamily="34" charset="0"/>
                <a:ea typeface="+mn-ea"/>
                <a:cs typeface="Arial" pitchFamily="34" charset="0"/>
              </a:rPr>
              <a:t>.</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4</a:t>
            </a:fld>
            <a:endParaRPr lang="en-US" altLang="en-US" dirty="0"/>
          </a:p>
        </p:txBody>
      </p:sp>
    </p:spTree>
    <p:extLst>
      <p:ext uri="{BB962C8B-B14F-4D97-AF65-F5344CB8AC3E}">
        <p14:creationId xmlns:p14="http://schemas.microsoft.com/office/powerpoint/2010/main" val="540167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b="0" kern="1200" dirty="0">
                <a:solidFill>
                  <a:schemeClr val="tx1"/>
                </a:solidFill>
                <a:effectLst/>
                <a:latin typeface="Arial" pitchFamily="34" charset="0"/>
                <a:ea typeface="+mn-ea"/>
                <a:cs typeface="Arial" pitchFamily="34" charset="0"/>
              </a:rPr>
              <a:t>There are many definitions of machine learning, but it is commonly described as the field of computer science that studies how computers learn from data. Machine learning is derived from mathematics and statistics</a:t>
            </a:r>
            <a:r>
              <a:rPr lang="en-US" sz="1000" b="0" kern="1200" dirty="0">
                <a:solidFill>
                  <a:schemeClr val="tx1"/>
                </a:solidFill>
                <a:effectLst/>
                <a:latin typeface="Arial" pitchFamily="34" charset="0"/>
                <a:ea typeface="+mn-ea"/>
                <a:cs typeface="Arial" pitchFamily="34" charset="0"/>
              </a:rPr>
              <a:t> - </a:t>
            </a:r>
            <a:r>
              <a:rPr lang="x-none" sz="1000" b="0" kern="1200" dirty="0">
                <a:solidFill>
                  <a:schemeClr val="tx1"/>
                </a:solidFill>
                <a:effectLst/>
                <a:latin typeface="Arial" pitchFamily="34" charset="0"/>
                <a:ea typeface="+mn-ea"/>
                <a:cs typeface="Arial" pitchFamily="34" charset="0"/>
              </a:rPr>
              <a:t>where relationships are learned from data, and from computer science</a:t>
            </a:r>
            <a:r>
              <a:rPr lang="en-US" sz="1000" b="0" kern="1200" dirty="0">
                <a:solidFill>
                  <a:schemeClr val="tx1"/>
                </a:solidFill>
                <a:effectLst/>
                <a:latin typeface="Arial" pitchFamily="34" charset="0"/>
                <a:ea typeface="+mn-ea"/>
                <a:cs typeface="Arial" pitchFamily="34" charset="0"/>
              </a:rPr>
              <a:t> -</a:t>
            </a:r>
            <a:r>
              <a:rPr lang="x-none" sz="1000" b="0" kern="1200" dirty="0">
                <a:solidFill>
                  <a:schemeClr val="tx1"/>
                </a:solidFill>
                <a:effectLst/>
                <a:latin typeface="Arial" pitchFamily="34" charset="0"/>
                <a:ea typeface="+mn-ea"/>
                <a:cs typeface="Arial" pitchFamily="34" charset="0"/>
              </a:rPr>
              <a:t> where there is emphasis on efficient algorithms</a:t>
            </a:r>
            <a:r>
              <a:rPr lang="en-US" sz="1000" b="0" kern="1200" dirty="0">
                <a:solidFill>
                  <a:schemeClr val="tx1"/>
                </a:solidFill>
                <a:effectLst/>
                <a:latin typeface="Arial" pitchFamily="34" charset="0"/>
                <a:ea typeface="+mn-ea"/>
                <a:cs typeface="Arial" pitchFamily="34" charset="0"/>
              </a:rPr>
              <a:t>,</a:t>
            </a:r>
            <a:r>
              <a:rPr lang="x-none" sz="1000" b="0" kern="1200" dirty="0">
                <a:solidFill>
                  <a:schemeClr val="tx1"/>
                </a:solidFill>
                <a:effectLst/>
                <a:latin typeface="Arial" pitchFamily="34" charset="0"/>
                <a:ea typeface="+mn-ea"/>
                <a:cs typeface="Arial" pitchFamily="34" charset="0"/>
              </a:rPr>
              <a:t> especially those involving large amounts of data.</a:t>
            </a:r>
            <a:endParaRPr lang="en-US" sz="1000" b="1" kern="1200" dirty="0">
              <a:solidFill>
                <a:schemeClr val="tx1"/>
              </a:solidFill>
              <a:effectLst/>
              <a:latin typeface="Arial" pitchFamily="34" charset="0"/>
              <a:ea typeface="+mn-ea"/>
              <a:cs typeface="Arial"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7</a:t>
            </a:fld>
            <a:endParaRPr lang="en-US" altLang="en-US" dirty="0"/>
          </a:p>
        </p:txBody>
      </p:sp>
    </p:spTree>
    <p:extLst>
      <p:ext uri="{BB962C8B-B14F-4D97-AF65-F5344CB8AC3E}">
        <p14:creationId xmlns:p14="http://schemas.microsoft.com/office/powerpoint/2010/main" val="594983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Often when we talk about machine learning, we talk about different types of learning.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In supervised learning, machine learning algorithms learn to predict a known output</a:t>
            </a:r>
            <a:r>
              <a:rPr lang="en-US" sz="1000" kern="1200" dirty="0">
                <a:solidFill>
                  <a:schemeClr val="tx1"/>
                </a:solidFill>
                <a:effectLst/>
                <a:latin typeface="Arial" pitchFamily="34" charset="0"/>
                <a:ea typeface="+mn-ea"/>
                <a:cs typeface="Arial" pitchFamily="34" charset="0"/>
              </a:rPr>
              <a:t> that</a:t>
            </a:r>
            <a:r>
              <a:rPr lang="x-none" sz="1000" kern="1200" dirty="0">
                <a:solidFill>
                  <a:schemeClr val="tx1"/>
                </a:solidFill>
                <a:effectLst/>
                <a:latin typeface="Arial" pitchFamily="34" charset="0"/>
                <a:ea typeface="+mn-ea"/>
                <a:cs typeface="Arial" pitchFamily="34" charset="0"/>
              </a:rPr>
              <a:t> they learn from training data and have their effectiveness evaluated on test data. The use of training and test data is done to avoid over fitting the training data.</a:t>
            </a:r>
            <a:r>
              <a:rPr lang="en-US" sz="1000" kern="1200" dirty="0">
                <a:solidFill>
                  <a:schemeClr val="tx1"/>
                </a:solidFill>
                <a:effectLst/>
                <a:latin typeface="Arial" pitchFamily="34" charset="0"/>
                <a:ea typeface="+mn-ea"/>
                <a:cs typeface="Arial" pitchFamily="34" charset="0"/>
              </a:rPr>
              <a:t> For further reading on the concept of overfitting, see the reference slides at the end of this presentation.</a:t>
            </a: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In unsupervised machine learning, we aim to find naturally occurring patterns or groupings within the data.</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8</a:t>
            </a:fld>
            <a:endParaRPr lang="en-US" altLang="en-US" dirty="0"/>
          </a:p>
        </p:txBody>
      </p:sp>
    </p:spTree>
    <p:extLst>
      <p:ext uri="{BB962C8B-B14F-4D97-AF65-F5344CB8AC3E}">
        <p14:creationId xmlns:p14="http://schemas.microsoft.com/office/powerpoint/2010/main" val="1196008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Let's look at some examples of supervised learning. A common application of supervised learning </a:t>
            </a:r>
            <a:r>
              <a:rPr lang="en-US" sz="1000" kern="1200" dirty="0">
                <a:solidFill>
                  <a:schemeClr val="tx1"/>
                </a:solidFill>
                <a:effectLst/>
                <a:latin typeface="Arial" pitchFamily="34" charset="0"/>
                <a:ea typeface="+mn-ea"/>
                <a:cs typeface="Arial" pitchFamily="34" charset="0"/>
              </a:rPr>
              <a:t>ha</a:t>
            </a:r>
            <a:r>
              <a:rPr lang="x-none" sz="1000" kern="1200" dirty="0">
                <a:solidFill>
                  <a:schemeClr val="tx1"/>
                </a:solidFill>
                <a:effectLst/>
                <a:latin typeface="Arial" pitchFamily="34" charset="0"/>
                <a:ea typeface="+mn-ea"/>
                <a:cs typeface="Arial" pitchFamily="34" charset="0"/>
              </a:rPr>
              <a:t>s the aim of predicting a clinical diagnosis</a:t>
            </a:r>
            <a:r>
              <a:rPr lang="en-US" sz="1000" kern="1200" dirty="0">
                <a:solidFill>
                  <a:schemeClr val="tx1"/>
                </a:solidFill>
                <a:effectLst/>
                <a:latin typeface="Arial" pitchFamily="34" charset="0"/>
                <a:ea typeface="+mn-ea"/>
                <a:cs typeface="Arial" pitchFamily="34" charset="0"/>
              </a:rPr>
              <a:t> from a training data set</a:t>
            </a:r>
            <a:r>
              <a:rPr lang="x-none" sz="1000" kern="1200" dirty="0">
                <a:solidFill>
                  <a:schemeClr val="tx1"/>
                </a:solidFill>
                <a:effectLst/>
                <a:latin typeface="Arial" pitchFamily="34" charset="0"/>
                <a:ea typeface="+mn-ea"/>
                <a:cs typeface="Arial" pitchFamily="34" charset="0"/>
              </a:rPr>
              <a:t>. For example, we might process the waves of an electrocardiogram in an effort to interpret them </a:t>
            </a:r>
            <a:r>
              <a:rPr lang="en-US" sz="1000" kern="1200" dirty="0">
                <a:solidFill>
                  <a:schemeClr val="tx1"/>
                </a:solidFill>
                <a:effectLst/>
                <a:latin typeface="Arial" pitchFamily="34" charset="0"/>
                <a:ea typeface="+mn-ea"/>
                <a:cs typeface="Arial" pitchFamily="34" charset="0"/>
              </a:rPr>
              <a:t>with the goal of learning to </a:t>
            </a:r>
            <a:r>
              <a:rPr lang="x-none" sz="1000" kern="1200" dirty="0">
                <a:solidFill>
                  <a:schemeClr val="tx1"/>
                </a:solidFill>
                <a:effectLst/>
                <a:latin typeface="Arial" pitchFamily="34" charset="0"/>
                <a:ea typeface="+mn-ea"/>
                <a:cs typeface="Arial" pitchFamily="34" charset="0"/>
              </a:rPr>
              <a:t>make </a:t>
            </a:r>
            <a:r>
              <a:rPr lang="en-US" sz="1000" kern="1200" dirty="0">
                <a:solidFill>
                  <a:schemeClr val="tx1"/>
                </a:solidFill>
                <a:effectLst/>
                <a:latin typeface="Arial" pitchFamily="34" charset="0"/>
                <a:ea typeface="+mn-ea"/>
                <a:cs typeface="Arial" pitchFamily="34" charset="0"/>
              </a:rPr>
              <a:t>a </a:t>
            </a:r>
            <a:r>
              <a:rPr lang="x-none" sz="1000" kern="1200" dirty="0">
                <a:solidFill>
                  <a:schemeClr val="tx1"/>
                </a:solidFill>
                <a:effectLst/>
                <a:latin typeface="Arial" pitchFamily="34" charset="0"/>
                <a:ea typeface="+mn-ea"/>
                <a:cs typeface="Arial" pitchFamily="34" charset="0"/>
              </a:rPr>
              <a:t>diagnosis.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Another relatively common supervised learning task is the detection of abnormalities on a chest x-ray.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A more specific example of supervised learning is the estimation of risk that comes from large data sets such as the Framingham Heart Study. The risk score from the Framingham study aims to predict the risk of coronary heart disease for an individual.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As new types of data become available, the</a:t>
            </a:r>
            <a:r>
              <a:rPr lang="en-US" sz="1000" kern="1200" baseline="0" dirty="0">
                <a:solidFill>
                  <a:schemeClr val="tx1"/>
                </a:solidFill>
                <a:effectLst/>
                <a:latin typeface="Arial" pitchFamily="34" charset="0"/>
                <a:ea typeface="+mn-ea"/>
                <a:cs typeface="Arial" pitchFamily="34" charset="0"/>
              </a:rPr>
              <a:t> risk score</a:t>
            </a:r>
            <a:r>
              <a:rPr lang="x-none" sz="1000" kern="1200" dirty="0">
                <a:solidFill>
                  <a:schemeClr val="tx1"/>
                </a:solidFill>
                <a:effectLst/>
                <a:latin typeface="Arial" pitchFamily="34" charset="0"/>
                <a:ea typeface="+mn-ea"/>
                <a:cs typeface="Arial" pitchFamily="34" charset="0"/>
              </a:rPr>
              <a:t> models can be extended to</a:t>
            </a:r>
            <a:r>
              <a:rPr lang="en-US" sz="1000" kern="1200" dirty="0">
                <a:solidFill>
                  <a:schemeClr val="tx1"/>
                </a:solidFill>
                <a:effectLst/>
                <a:latin typeface="Arial" pitchFamily="34" charset="0"/>
                <a:ea typeface="+mn-ea"/>
                <a:cs typeface="Arial" pitchFamily="34" charset="0"/>
              </a:rPr>
              <a:t> include</a:t>
            </a:r>
            <a:r>
              <a:rPr lang="x-none" sz="1000" kern="1200" dirty="0">
                <a:solidFill>
                  <a:schemeClr val="tx1"/>
                </a:solidFill>
                <a:effectLst/>
                <a:latin typeface="Arial" pitchFamily="34" charset="0"/>
                <a:ea typeface="+mn-ea"/>
                <a:cs typeface="Arial" pitchFamily="34" charset="0"/>
              </a:rPr>
              <a:t> </a:t>
            </a:r>
            <a:r>
              <a:rPr lang="en-US" sz="1000" kern="1200" dirty="0">
                <a:solidFill>
                  <a:schemeClr val="tx1"/>
                </a:solidFill>
                <a:effectLst/>
                <a:latin typeface="Arial" pitchFamily="34" charset="0"/>
                <a:ea typeface="+mn-ea"/>
                <a:cs typeface="Arial" pitchFamily="34" charset="0"/>
              </a:rPr>
              <a:t>these new types of data</a:t>
            </a:r>
            <a:r>
              <a:rPr lang="x-none" sz="1000" kern="1200" dirty="0">
                <a:solidFill>
                  <a:schemeClr val="tx1"/>
                </a:solidFill>
                <a:effectLst/>
                <a:latin typeface="Arial" pitchFamily="34" charset="0"/>
                <a:ea typeface="+mn-ea"/>
                <a:cs typeface="Arial" pitchFamily="34" charset="0"/>
              </a:rPr>
              <a:t>, such as variants in the human genome.</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26</a:t>
            </a:fld>
            <a:endParaRPr lang="en-US" altLang="en-US" dirty="0"/>
          </a:p>
        </p:txBody>
      </p:sp>
    </p:spTree>
    <p:extLst>
      <p:ext uri="{BB962C8B-B14F-4D97-AF65-F5344CB8AC3E}">
        <p14:creationId xmlns:p14="http://schemas.microsoft.com/office/powerpoint/2010/main" val="156760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What about examples of unsupervised learning? A common use of unsupervised learning is the discovery of new attributes that may be associated with clinical questions such as diagnosis, treatment, or prognosis of disease.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An </a:t>
            </a:r>
            <a:r>
              <a:rPr lang="en-US" sz="1000" kern="1200" dirty="0">
                <a:solidFill>
                  <a:schemeClr val="tx1"/>
                </a:solidFill>
                <a:effectLst/>
                <a:latin typeface="Arial" pitchFamily="34" charset="0"/>
                <a:ea typeface="+mn-ea"/>
                <a:cs typeface="Arial" pitchFamily="34" charset="0"/>
              </a:rPr>
              <a:t>example </a:t>
            </a:r>
            <a:r>
              <a:rPr lang="x-none" sz="1000" kern="1200" dirty="0">
                <a:solidFill>
                  <a:schemeClr val="tx1"/>
                </a:solidFill>
                <a:effectLst/>
                <a:latin typeface="Arial" pitchFamily="34" charset="0"/>
                <a:ea typeface="+mn-ea"/>
                <a:cs typeface="Arial" pitchFamily="34" charset="0"/>
              </a:rPr>
              <a:t>of unsupervised learning is the genome</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wide association study or GWAS (gee-wass), where the goal is to identify genome variants that might be associated with a particular disease. These types of investigations form the basis </a:t>
            </a:r>
            <a:r>
              <a:rPr lang="en-US" sz="1000" kern="1200" dirty="0">
                <a:solidFill>
                  <a:schemeClr val="tx1"/>
                </a:solidFill>
                <a:effectLst/>
                <a:latin typeface="Arial" pitchFamily="34" charset="0"/>
                <a:ea typeface="+mn-ea"/>
                <a:cs typeface="Arial" pitchFamily="34" charset="0"/>
              </a:rPr>
              <a:t>of </a:t>
            </a:r>
            <a:r>
              <a:rPr lang="x-none" sz="1000" kern="1200" dirty="0">
                <a:solidFill>
                  <a:schemeClr val="tx1"/>
                </a:solidFill>
                <a:effectLst/>
                <a:latin typeface="Arial" pitchFamily="34" charset="0"/>
                <a:ea typeface="+mn-ea"/>
                <a:cs typeface="Arial" pitchFamily="34" charset="0"/>
              </a:rPr>
              <a:t>precision medicine, where the goal is to identify causes and factors associat</a:t>
            </a:r>
            <a:r>
              <a:rPr lang="en-US" sz="1000" kern="1200" dirty="0" err="1">
                <a:solidFill>
                  <a:schemeClr val="tx1"/>
                </a:solidFill>
                <a:effectLst/>
                <a:latin typeface="Arial" pitchFamily="34" charset="0"/>
                <a:ea typeface="+mn-ea"/>
                <a:cs typeface="Arial" pitchFamily="34" charset="0"/>
              </a:rPr>
              <a:t>ed</a:t>
            </a:r>
            <a:r>
              <a:rPr lang="x-none" sz="1000" kern="1200" dirty="0">
                <a:solidFill>
                  <a:schemeClr val="tx1"/>
                </a:solidFill>
                <a:effectLst/>
                <a:latin typeface="Arial" pitchFamily="34" charset="0"/>
                <a:ea typeface="+mn-ea"/>
                <a:cs typeface="Arial" pitchFamily="34" charset="0"/>
              </a:rPr>
              <a:t> with a disease more precisely and develop more targeted treatments.</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31</a:t>
            </a:fld>
            <a:endParaRPr lang="en-US" altLang="en-US" dirty="0"/>
          </a:p>
        </p:txBody>
      </p:sp>
    </p:spTree>
    <p:extLst>
      <p:ext uri="{BB962C8B-B14F-4D97-AF65-F5344CB8AC3E}">
        <p14:creationId xmlns:p14="http://schemas.microsoft.com/office/powerpoint/2010/main" val="1850602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There are a number of different tasks for which we use machine learning. One of the most common is classification, where we aim to predict the class from one or more elements of data.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There is also regression, where we aim to predict a numerical value from the data.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Another type of task is clustering, where we try to group various items together.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There is also density estimation, where we attempt to deter</a:t>
            </a:r>
            <a:r>
              <a:rPr lang="en-US" sz="1000" kern="1200" dirty="0">
                <a:solidFill>
                  <a:schemeClr val="tx1"/>
                </a:solidFill>
                <a:effectLst/>
                <a:latin typeface="Arial" pitchFamily="34" charset="0"/>
                <a:ea typeface="+mn-ea"/>
                <a:cs typeface="Arial" pitchFamily="34" charset="0"/>
              </a:rPr>
              <a:t>m</a:t>
            </a:r>
            <a:r>
              <a:rPr lang="x-none" sz="1000" kern="1200" dirty="0">
                <a:solidFill>
                  <a:schemeClr val="tx1"/>
                </a:solidFill>
                <a:effectLst/>
                <a:latin typeface="Arial" pitchFamily="34" charset="0"/>
                <a:ea typeface="+mn-ea"/>
                <a:cs typeface="Arial" pitchFamily="34" charset="0"/>
              </a:rPr>
              <a:t>ine how well the data fit a model statistically.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Finally, there is dimensionality reduction, where we aim to take data sets of many dimensions </a:t>
            </a:r>
            <a:r>
              <a:rPr lang="en-US" sz="1000" kern="1200" dirty="0">
                <a:solidFill>
                  <a:schemeClr val="tx1"/>
                </a:solidFill>
                <a:effectLst/>
                <a:latin typeface="Arial" pitchFamily="34" charset="0"/>
                <a:ea typeface="+mn-ea"/>
                <a:cs typeface="Arial" pitchFamily="34" charset="0"/>
              </a:rPr>
              <a:t>and </a:t>
            </a:r>
            <a:r>
              <a:rPr lang="x-none" sz="1000" kern="1200" dirty="0">
                <a:solidFill>
                  <a:schemeClr val="tx1"/>
                </a:solidFill>
                <a:effectLst/>
                <a:latin typeface="Arial" pitchFamily="34" charset="0"/>
                <a:ea typeface="+mn-ea"/>
                <a:cs typeface="Arial" pitchFamily="34" charset="0"/>
              </a:rPr>
              <a:t>reduce them to fewer features for simplification or </a:t>
            </a:r>
            <a:r>
              <a:rPr lang="en-US" sz="1000" kern="1200" dirty="0">
                <a:solidFill>
                  <a:schemeClr val="tx1"/>
                </a:solidFill>
                <a:effectLst/>
                <a:latin typeface="Arial" pitchFamily="34" charset="0"/>
                <a:ea typeface="+mn-ea"/>
                <a:cs typeface="Arial" pitchFamily="34" charset="0"/>
              </a:rPr>
              <a:t>computational </a:t>
            </a:r>
            <a:r>
              <a:rPr lang="x-none" sz="1000" kern="1200" dirty="0">
                <a:solidFill>
                  <a:schemeClr val="tx1"/>
                </a:solidFill>
                <a:effectLst/>
                <a:latin typeface="Arial" pitchFamily="34" charset="0"/>
                <a:ea typeface="+mn-ea"/>
                <a:cs typeface="Arial" pitchFamily="34" charset="0"/>
              </a:rPr>
              <a:t>efficiency.</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32</a:t>
            </a:fld>
            <a:endParaRPr lang="en-US" altLang="en-US" dirty="0"/>
          </a:p>
        </p:txBody>
      </p:sp>
    </p:spTree>
    <p:extLst>
      <p:ext uri="{BB962C8B-B14F-4D97-AF65-F5344CB8AC3E}">
        <p14:creationId xmlns:p14="http://schemas.microsoft.com/office/powerpoint/2010/main" val="1062927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accessibility.psu.edu/microsoftoffice/powerpoint/"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C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130552"/>
            <a:ext cx="12192000" cy="1298448"/>
          </a:xfrm>
          <a:prstGeom prst="rect">
            <a:avLst/>
          </a:prstGeom>
        </p:spPr>
        <p:txBody>
          <a:bodyPr anchor="t"/>
          <a:lstStyle>
            <a:lvl1pPr algn="ctr">
              <a:defRPr sz="3600" b="0" baseline="0">
                <a:latin typeface="Verdana" pitchFamily="34" charset="0"/>
                <a:ea typeface="Verdana" pitchFamily="34" charset="0"/>
                <a:cs typeface="Verdana" pitchFamily="34" charset="0"/>
              </a:defRPr>
            </a:lvl1pPr>
          </a:lstStyle>
          <a:p>
            <a:r>
              <a:rPr lang="en-US" dirty="0"/>
              <a:t>Click to edit component title</a:t>
            </a:r>
          </a:p>
        </p:txBody>
      </p:sp>
      <p:sp>
        <p:nvSpPr>
          <p:cNvPr id="4" name="Text Placeholder 3"/>
          <p:cNvSpPr>
            <a:spLocks noGrp="1"/>
          </p:cNvSpPr>
          <p:nvPr>
            <p:ph type="body" sz="half" idx="2" hasCustomPrompt="1"/>
          </p:nvPr>
        </p:nvSpPr>
        <p:spPr>
          <a:xfrm>
            <a:off x="1828800" y="3517900"/>
            <a:ext cx="8534400" cy="762000"/>
          </a:xfrm>
          <a:prstGeom prst="rect">
            <a:avLst/>
          </a:prstGeom>
        </p:spPr>
        <p:txBody>
          <a:bodyPr/>
          <a:lstStyle>
            <a:lvl1pPr marL="0" indent="0" algn="ctr">
              <a:buNone/>
              <a:defRPr sz="3200" baseline="0">
                <a:latin typeface="+mj-lt"/>
                <a:ea typeface="Tahoma" pitchFamily="34" charset="0"/>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unit title</a:t>
            </a:r>
          </a:p>
        </p:txBody>
      </p:sp>
      <p:sp>
        <p:nvSpPr>
          <p:cNvPr id="11" name="Text Placeholder 10"/>
          <p:cNvSpPr>
            <a:spLocks noGrp="1"/>
          </p:cNvSpPr>
          <p:nvPr>
            <p:ph type="body" sz="quarter" idx="11" hasCustomPrompt="1"/>
          </p:nvPr>
        </p:nvSpPr>
        <p:spPr>
          <a:xfrm>
            <a:off x="1828800" y="4356100"/>
            <a:ext cx="8534400" cy="609600"/>
          </a:xfrm>
          <a:prstGeom prst="rect">
            <a:avLst/>
          </a:prstGeom>
        </p:spPr>
        <p:txBody>
          <a:bodyPr/>
          <a:lstStyle>
            <a:lvl1pPr algn="ctr">
              <a:buFontTx/>
              <a:buNone/>
              <a:defRPr>
                <a:latin typeface="+mj-lt"/>
                <a:cs typeface="Tahoma" pitchFamily="34" charset="0"/>
              </a:defRPr>
            </a:lvl1pPr>
          </a:lstStyle>
          <a:p>
            <a:pPr lvl="0"/>
            <a:r>
              <a:rPr lang="en-US" dirty="0"/>
              <a:t>Click to edit lecture title</a:t>
            </a:r>
          </a:p>
        </p:txBody>
      </p:sp>
      <p:sp>
        <p:nvSpPr>
          <p:cNvPr id="16" name="Text Placeholder 15"/>
          <p:cNvSpPr>
            <a:spLocks noGrp="1"/>
          </p:cNvSpPr>
          <p:nvPr>
            <p:ph type="body" sz="quarter" idx="12"/>
          </p:nvPr>
        </p:nvSpPr>
        <p:spPr>
          <a:xfrm>
            <a:off x="914400" y="5232400"/>
            <a:ext cx="10363200" cy="1219200"/>
          </a:xfrm>
          <a:prstGeom prst="rect">
            <a:avLst/>
          </a:prstGeom>
        </p:spPr>
        <p:txBody>
          <a:bodyPr/>
          <a:lstStyle>
            <a:lvl1pPr algn="ctr">
              <a:buNone/>
              <a:defRPr lang="en-US" sz="1200" i="1" dirty="0" smtClean="0">
                <a:ea typeface="Calibri"/>
                <a:cs typeface="Times New Roman"/>
              </a:defRPr>
            </a:lvl1pPr>
          </a:lstStyle>
          <a:p>
            <a:pPr lvl="0"/>
            <a:r>
              <a:rPr lang="en-US"/>
              <a:t>Click to edit Master text styles</a:t>
            </a:r>
          </a:p>
        </p:txBody>
      </p:sp>
      <p:sp>
        <p:nvSpPr>
          <p:cNvPr id="8" name="Slide Number Placeholder 4"/>
          <p:cNvSpPr>
            <a:spLocks noGrp="1"/>
          </p:cNvSpPr>
          <p:nvPr>
            <p:ph type="sldNum" sz="quarter" idx="4"/>
          </p:nvPr>
        </p:nvSpPr>
        <p:spPr>
          <a:xfrm>
            <a:off x="11345333" y="6263640"/>
            <a:ext cx="558800"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30819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C Attribution_Final_Slide">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1744662"/>
          </a:xfrm>
        </p:spPr>
        <p:txBody>
          <a:bodyPr/>
          <a:lstStyle>
            <a:lvl1pPr>
              <a:defRPr sz="36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2260600"/>
            <a:ext cx="10972800" cy="3911600"/>
          </a:xfrm>
          <a:prstGeom prst="rect">
            <a:avLst/>
          </a:prstGeom>
        </p:spPr>
        <p:txBody>
          <a:bodyPr anchor="b" anchorCtr="0"/>
          <a:lstStyle>
            <a:lvl1pPr marL="0" indent="0">
              <a:buNone/>
              <a:defRPr sz="3200" i="1">
                <a:latin typeface="+mn-lt"/>
              </a:defRPr>
            </a:lvl1pPr>
            <a:lvl2pPr>
              <a:buSzPct val="85000"/>
              <a:defRPr i="1">
                <a:latin typeface="+mn-lt"/>
              </a:defRPr>
            </a:lvl2pPr>
            <a:lvl3pPr marL="1143000" indent="-228600">
              <a:buSzPct val="80000"/>
              <a:buFont typeface="Courier New" panose="02070309020205020404" pitchFamily="49" charset="0"/>
              <a:buChar char="o"/>
              <a:defRPr i="1">
                <a:latin typeface="+mn-lt"/>
              </a:defRPr>
            </a:lvl3pPr>
            <a:lvl4pPr marL="1600200" indent="-228600">
              <a:buSzPct val="120000"/>
              <a:buFont typeface="Wingdings" panose="05000000000000000000" pitchFamily="2" charset="2"/>
              <a:buChar char="§"/>
              <a:defRPr i="1">
                <a:latin typeface="+mn-lt"/>
              </a:defRPr>
            </a:lvl4pPr>
            <a:lvl5pPr marL="2057400" indent="-228600">
              <a:buSzPct val="70000"/>
              <a:buFont typeface="Wingdings" panose="05000000000000000000" pitchFamily="2" charset="2"/>
              <a:buChar char="q"/>
              <a:defRPr i="1">
                <a:latin typeface="+mn-lt"/>
              </a:defRPr>
            </a:lvl5pPr>
          </a:lstStyle>
          <a:p>
            <a:pPr lvl="0"/>
            <a:r>
              <a:rPr lang="en-US"/>
              <a:t>Click to edit Master text styles</a:t>
            </a:r>
          </a:p>
        </p:txBody>
      </p:sp>
      <p:sp>
        <p:nvSpPr>
          <p:cNvPr id="5"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256786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47638"/>
            <a:ext cx="10972800" cy="1143000"/>
          </a:xfrm>
        </p:spPr>
        <p:txBody>
          <a:bodyPr/>
          <a:lstStyle>
            <a:lvl1pPr>
              <a:defRPr sz="2800" b="1" baseline="0">
                <a:solidFill>
                  <a:srgbClr val="FF0000"/>
                </a:solidFill>
              </a:defRPr>
            </a:lvl1pPr>
          </a:lstStyle>
          <a:p>
            <a:r>
              <a:rPr lang="en-US" dirty="0"/>
              <a:t>DO NOT USE THIS LAYOUT</a:t>
            </a:r>
            <a:br>
              <a:rPr lang="en-US" dirty="0"/>
            </a:br>
            <a:r>
              <a:rPr lang="en-US" dirty="0"/>
              <a:t>except to follow its instructions in the Master View</a:t>
            </a:r>
          </a:p>
        </p:txBody>
      </p:sp>
      <p:sp>
        <p:nvSpPr>
          <p:cNvPr id="3" name="Slide Number Placeholder 2"/>
          <p:cNvSpPr>
            <a:spLocks noGrp="1"/>
          </p:cNvSpPr>
          <p:nvPr>
            <p:ph type="sldNum" sz="quarter" idx="10"/>
          </p:nvPr>
        </p:nvSpPr>
        <p:spPr/>
        <p:txBody>
          <a:bodyPr/>
          <a:lstStyle/>
          <a:p>
            <a:fld id="{F3BF8891-5E06-46C2-89A4-6DB85D39BA35}" type="slidenum">
              <a:rPr lang="en-US" smtClean="0"/>
              <a:pPr/>
              <a:t>‹#›</a:t>
            </a:fld>
            <a:endParaRPr lang="en-US" dirty="0"/>
          </a:p>
        </p:txBody>
      </p:sp>
      <p:sp>
        <p:nvSpPr>
          <p:cNvPr id="4" name="TextBox 3"/>
          <p:cNvSpPr txBox="1"/>
          <p:nvPr userDrawn="1"/>
        </p:nvSpPr>
        <p:spPr>
          <a:xfrm>
            <a:off x="135466" y="1417639"/>
            <a:ext cx="11904135" cy="1015663"/>
          </a:xfrm>
          <a:prstGeom prst="rect">
            <a:avLst/>
          </a:prstGeom>
          <a:noFill/>
        </p:spPr>
        <p:txBody>
          <a:bodyPr wrap="square" rtlCol="0">
            <a:spAutoFit/>
          </a:bodyPr>
          <a:lstStyle/>
          <a:p>
            <a:pPr algn="ctr"/>
            <a:r>
              <a:rPr lang="en-US" sz="2400" b="1" dirty="0">
                <a:solidFill>
                  <a:srgbClr val="0070C0"/>
                </a:solidFill>
                <a:latin typeface="Arial" panose="020B0604020202020204" pitchFamily="34" charset="0"/>
                <a:cs typeface="Arial" panose="020B0604020202020204" pitchFamily="34" charset="0"/>
              </a:rPr>
              <a:t>Creating</a:t>
            </a:r>
            <a:r>
              <a:rPr lang="en-US" sz="2400" b="1" baseline="0" dirty="0">
                <a:solidFill>
                  <a:srgbClr val="0070C0"/>
                </a:solidFill>
                <a:latin typeface="Arial" panose="020B0604020202020204" pitchFamily="34" charset="0"/>
                <a:cs typeface="Arial" panose="020B0604020202020204" pitchFamily="34" charset="0"/>
              </a:rPr>
              <a:t> a Custom Layout</a:t>
            </a:r>
          </a:p>
          <a:p>
            <a:r>
              <a:rPr lang="en-US" baseline="0" dirty="0"/>
              <a:t>Follow the instructions on this slide layout if none of the existing layouts (in the current template) work well for the current slide you would like to create or edit.</a:t>
            </a:r>
            <a:endParaRPr lang="en-US" dirty="0"/>
          </a:p>
        </p:txBody>
      </p:sp>
      <p:sp>
        <p:nvSpPr>
          <p:cNvPr id="6" name="TextBox 5"/>
          <p:cNvSpPr txBox="1"/>
          <p:nvPr userDrawn="1"/>
        </p:nvSpPr>
        <p:spPr>
          <a:xfrm>
            <a:off x="135467" y="2567642"/>
            <a:ext cx="12192000" cy="3139321"/>
          </a:xfrm>
          <a:prstGeom prst="rect">
            <a:avLst/>
          </a:prstGeom>
          <a:noFill/>
        </p:spPr>
        <p:txBody>
          <a:bodyPr wrap="square" rtlCol="0">
            <a:spAutoFit/>
          </a:bodyPr>
          <a:lstStyle/>
          <a:p>
            <a:pPr lvl="0"/>
            <a:r>
              <a:rPr lang="en-US" dirty="0"/>
              <a:t>To create a custom new layout, </a:t>
            </a:r>
            <a:r>
              <a:rPr lang="en-US" b="1" dirty="0"/>
              <a:t>in the Slide Master view </a:t>
            </a:r>
            <a:r>
              <a:rPr lang="en-US" dirty="0"/>
              <a:t>do the following:</a:t>
            </a:r>
          </a:p>
          <a:p>
            <a:pPr marL="214313" lvl="0" indent="-214313">
              <a:buFont typeface="Arial" panose="020B0604020202020204" pitchFamily="34" charset="0"/>
              <a:buChar char="•"/>
            </a:pPr>
            <a:r>
              <a:rPr lang="en-US" b="1" dirty="0"/>
              <a:t>DUPLICATE</a:t>
            </a:r>
            <a:r>
              <a:rPr lang="en-US" dirty="0"/>
              <a:t> an existing layout to create a new layout.</a:t>
            </a:r>
          </a:p>
          <a:p>
            <a:pPr marL="214313" lvl="0" indent="-214313">
              <a:buFont typeface="Arial" panose="020B0604020202020204" pitchFamily="34" charset="0"/>
              <a:buChar char="•"/>
            </a:pPr>
            <a:r>
              <a:rPr lang="en-US" b="1" dirty="0"/>
              <a:t>RENAME</a:t>
            </a:r>
            <a:r>
              <a:rPr lang="en-US" dirty="0"/>
              <a:t> the new layout.</a:t>
            </a:r>
          </a:p>
          <a:p>
            <a:pPr marL="214313" lvl="0" indent="-214313">
              <a:buFont typeface="Arial" panose="020B0604020202020204" pitchFamily="34" charset="0"/>
              <a:buChar char="•"/>
            </a:pPr>
            <a:r>
              <a:rPr lang="en-US" b="1" dirty="0"/>
              <a:t>Insert or Remove as appropriate PLACEHOLDERS </a:t>
            </a:r>
            <a:r>
              <a:rPr lang="en-US" dirty="0"/>
              <a:t>on your new layout, resizing &amp; formatting as appropriate. </a:t>
            </a:r>
            <a:r>
              <a:rPr lang="en-US" sz="1600" dirty="0"/>
              <a:t>(Do</a:t>
            </a:r>
            <a:r>
              <a:rPr lang="en-US" sz="1600" baseline="0" dirty="0"/>
              <a:t> not edit your content in the slide master. All content should be edited in the normal presentation design view.) </a:t>
            </a:r>
            <a:r>
              <a:rPr lang="en-US" b="1" baseline="0" dirty="0"/>
              <a:t>NEVER REMOVE THE LAYOUT’S TITLE CONTAINER</a:t>
            </a:r>
            <a:r>
              <a:rPr lang="en-US" baseline="0" dirty="0"/>
              <a:t>. </a:t>
            </a:r>
            <a:r>
              <a:rPr lang="en-US" sz="1600" baseline="0" dirty="0"/>
              <a:t>(It can be resized or formatted, but never removed.)</a:t>
            </a:r>
            <a:endParaRPr lang="en-US" baseline="0" dirty="0"/>
          </a:p>
          <a:p>
            <a:pPr marL="214313" lvl="0" indent="-214313">
              <a:buFont typeface="Arial" panose="020B0604020202020204" pitchFamily="34" charset="0"/>
              <a:buChar char="•"/>
            </a:pPr>
            <a:r>
              <a:rPr lang="en-US" dirty="0"/>
              <a:t>Check the</a:t>
            </a:r>
            <a:r>
              <a:rPr lang="en-US" baseline="0" dirty="0"/>
              <a:t> </a:t>
            </a:r>
            <a:r>
              <a:rPr lang="en-US" b="1" baseline="0" dirty="0"/>
              <a:t>READING ORDER </a:t>
            </a:r>
            <a:r>
              <a:rPr lang="en-US" baseline="0" dirty="0"/>
              <a:t>of your new layout. (</a:t>
            </a:r>
            <a:r>
              <a:rPr lang="en-US" sz="1350" u="sng" kern="1200" dirty="0">
                <a:solidFill>
                  <a:schemeClr val="tx1"/>
                </a:solidFill>
                <a:effectLst/>
                <a:latin typeface="+mn-lt"/>
                <a:ea typeface="+mn-ea"/>
                <a:cs typeface="+mn-cs"/>
                <a:hlinkClick r:id="rId2"/>
              </a:rPr>
              <a:t>http://accessibility.psu.edu/microsoftoffice/powerpoint/</a:t>
            </a:r>
            <a:r>
              <a:rPr lang="en-US" sz="1350" kern="1200" dirty="0">
                <a:solidFill>
                  <a:schemeClr val="tx1"/>
                </a:solidFill>
                <a:effectLst/>
                <a:latin typeface="+mn-lt"/>
                <a:ea typeface="+mn-ea"/>
                <a:cs typeface="+mn-cs"/>
              </a:rPr>
              <a:t>) </a:t>
            </a:r>
            <a:r>
              <a:rPr lang="en-US" baseline="0" dirty="0"/>
              <a:t>Reorder as appropriate so the slide layout’s </a:t>
            </a:r>
            <a:r>
              <a:rPr lang="en-US" b="1" baseline="0" dirty="0"/>
              <a:t>TITLE is read first</a:t>
            </a:r>
            <a:r>
              <a:rPr lang="en-US" baseline="0" dirty="0"/>
              <a:t>.</a:t>
            </a:r>
          </a:p>
          <a:p>
            <a:pPr marL="214313" lvl="0" indent="-214313">
              <a:buFont typeface="Arial" panose="020B0604020202020204" pitchFamily="34" charset="0"/>
              <a:buChar char="•"/>
            </a:pPr>
            <a:r>
              <a:rPr lang="en-US" b="1" baseline="0" dirty="0"/>
              <a:t>SAVE</a:t>
            </a:r>
            <a:r>
              <a:rPr lang="en-US" baseline="0" dirty="0"/>
              <a:t> your presentation.</a:t>
            </a:r>
          </a:p>
          <a:p>
            <a:pPr marL="214313" lvl="0" indent="-214313">
              <a:buFont typeface="Arial" panose="020B0604020202020204" pitchFamily="34" charset="0"/>
              <a:buChar char="•"/>
            </a:pPr>
            <a:r>
              <a:rPr lang="en-US" b="1" baseline="0" dirty="0"/>
              <a:t>Close the Master View </a:t>
            </a:r>
            <a:r>
              <a:rPr lang="en-US" b="0" baseline="0" dirty="0"/>
              <a:t>and return to your normal editing (design) view.</a:t>
            </a:r>
          </a:p>
          <a:p>
            <a:pPr marL="214313" lvl="0" indent="-214313">
              <a:buFont typeface="Arial" panose="020B0604020202020204" pitchFamily="34" charset="0"/>
              <a:buChar char="•"/>
            </a:pPr>
            <a:r>
              <a:rPr lang="en-US" b="1" baseline="0" dirty="0"/>
              <a:t>Insert a new slide using your custom-named new layout </a:t>
            </a:r>
            <a:r>
              <a:rPr lang="en-US" b="0" baseline="0" dirty="0"/>
              <a:t>or apply the new layout to an existing slide.</a:t>
            </a:r>
            <a:endParaRPr lang="en-US" dirty="0"/>
          </a:p>
        </p:txBody>
      </p:sp>
    </p:spTree>
    <p:extLst>
      <p:ext uri="{BB962C8B-B14F-4D97-AF65-F5344CB8AC3E}">
        <p14:creationId xmlns:p14="http://schemas.microsoft.com/office/powerpoint/2010/main" val="1404151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13294B"/>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928464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C Lectur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1600200"/>
            <a:ext cx="10972800"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93828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C Side by Side All Op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17" name="Content Placeholder 1"/>
          <p:cNvSpPr>
            <a:spLocks noGrp="1"/>
          </p:cNvSpPr>
          <p:nvPr>
            <p:ph sz="quarter" idx="14"/>
          </p:nvPr>
        </p:nvSpPr>
        <p:spPr>
          <a:xfrm>
            <a:off x="609600" y="1600200"/>
            <a:ext cx="5388864"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
          <p:cNvSpPr>
            <a:spLocks noGrp="1"/>
          </p:cNvSpPr>
          <p:nvPr>
            <p:ph type="body" sz="quarter" idx="32" hasCustomPrompt="1"/>
          </p:nvPr>
        </p:nvSpPr>
        <p:spPr>
          <a:xfrm>
            <a:off x="609598" y="6278880"/>
            <a:ext cx="4584964"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18" name="Content Placeholder 2"/>
          <p:cNvSpPr>
            <a:spLocks noGrp="1"/>
          </p:cNvSpPr>
          <p:nvPr>
            <p:ph sz="quarter" idx="18"/>
          </p:nvPr>
        </p:nvSpPr>
        <p:spPr>
          <a:xfrm>
            <a:off x="6197600" y="1600200"/>
            <a:ext cx="5388864" cy="4572000"/>
          </a:xfrm>
          <a:prstGeom prst="rect">
            <a:avLst/>
          </a:prstGeom>
        </p:spPr>
        <p:txBody>
          <a:bodyPr/>
          <a:lstStyle>
            <a:lvl1pPr>
              <a:defRPr sz="3200"/>
            </a:lvl1pPr>
            <a:lvl2pPr>
              <a:buSzPct val="85000"/>
              <a:defRPr/>
            </a:lvl2pPr>
            <a:lvl3pPr marL="1143000" indent="-228600">
              <a:buSzPct val="80000"/>
              <a:buFont typeface="Courier New" panose="02070309020205020404" pitchFamily="49" charset="0"/>
              <a:buChar char="o"/>
              <a:defRPr lang="en-US" sz="24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a:lvl4pPr>
            <a:lvl5pPr marL="2057400" indent="-228600">
              <a:buSzPct val="70000"/>
              <a:buFont typeface="Wingdings" panose="05000000000000000000" pitchFamily="2" charset="2"/>
              <a:buChar char="q"/>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
          <p:cNvSpPr>
            <a:spLocks noGrp="1"/>
          </p:cNvSpPr>
          <p:nvPr>
            <p:ph type="body" sz="quarter" idx="33" hasCustomPrompt="1"/>
          </p:nvPr>
        </p:nvSpPr>
        <p:spPr>
          <a:xfrm>
            <a:off x="6197601" y="6278880"/>
            <a:ext cx="4600177"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169778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C Side by side_four with citation placeholders">
    <p:spTree>
      <p:nvGrpSpPr>
        <p:cNvPr id="1" name=""/>
        <p:cNvGrpSpPr/>
        <p:nvPr/>
      </p:nvGrpSpPr>
      <p:grpSpPr>
        <a:xfrm>
          <a:off x="0" y="0"/>
          <a:ext cx="0" cy="0"/>
          <a:chOff x="0" y="0"/>
          <a:chExt cx="0" cy="0"/>
        </a:xfrm>
      </p:grpSpPr>
      <p:sp>
        <p:nvSpPr>
          <p:cNvPr id="15"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Content Placeholder 1"/>
          <p:cNvSpPr>
            <a:spLocks noGrp="1"/>
          </p:cNvSpPr>
          <p:nvPr>
            <p:ph sz="quarter" idx="14"/>
          </p:nvPr>
        </p:nvSpPr>
        <p:spPr>
          <a:xfrm>
            <a:off x="609600"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8" name="Text Placeholder 16"/>
          <p:cNvSpPr>
            <a:spLocks noGrp="1"/>
          </p:cNvSpPr>
          <p:nvPr>
            <p:ph type="body" sz="quarter" idx="42" hasCustomPrompt="1"/>
          </p:nvPr>
        </p:nvSpPr>
        <p:spPr>
          <a:xfrm>
            <a:off x="609600"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2" name="Content Placeholder 1"/>
          <p:cNvSpPr>
            <a:spLocks noGrp="1"/>
          </p:cNvSpPr>
          <p:nvPr>
            <p:ph sz="quarter" idx="37"/>
          </p:nvPr>
        </p:nvSpPr>
        <p:spPr>
          <a:xfrm>
            <a:off x="60960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4" name="Text Placeholder 16"/>
          <p:cNvSpPr>
            <a:spLocks noGrp="1"/>
          </p:cNvSpPr>
          <p:nvPr>
            <p:ph type="body" sz="quarter" idx="39" hasCustomPrompt="1"/>
          </p:nvPr>
        </p:nvSpPr>
        <p:spPr>
          <a:xfrm>
            <a:off x="60960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4" name="Content Placeholder 1"/>
          <p:cNvSpPr>
            <a:spLocks noGrp="1"/>
          </p:cNvSpPr>
          <p:nvPr>
            <p:ph sz="quarter" idx="35"/>
          </p:nvPr>
        </p:nvSpPr>
        <p:spPr>
          <a:xfrm>
            <a:off x="6190827"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7" name="Text Placeholder 16"/>
          <p:cNvSpPr>
            <a:spLocks noGrp="1"/>
          </p:cNvSpPr>
          <p:nvPr>
            <p:ph type="body" sz="quarter" idx="41" hasCustomPrompt="1"/>
          </p:nvPr>
        </p:nvSpPr>
        <p:spPr>
          <a:xfrm>
            <a:off x="6190827"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1" name="Content Placeholder 1"/>
          <p:cNvSpPr>
            <a:spLocks noGrp="1"/>
          </p:cNvSpPr>
          <p:nvPr>
            <p:ph sz="quarter" idx="36"/>
          </p:nvPr>
        </p:nvSpPr>
        <p:spPr>
          <a:xfrm>
            <a:off x="621792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6" name="Text Placeholder 16"/>
          <p:cNvSpPr>
            <a:spLocks noGrp="1"/>
          </p:cNvSpPr>
          <p:nvPr>
            <p:ph type="body" sz="quarter" idx="40" hasCustomPrompt="1"/>
          </p:nvPr>
        </p:nvSpPr>
        <p:spPr>
          <a:xfrm>
            <a:off x="621792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1740864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C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able Placeholder 7"/>
          <p:cNvSpPr>
            <a:spLocks noGrp="1"/>
          </p:cNvSpPr>
          <p:nvPr>
            <p:ph type="tbl"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dirty="0"/>
              <a:t>Click icon to add table</a:t>
            </a:r>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table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626559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C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Chart Placeholder 4"/>
          <p:cNvSpPr>
            <a:spLocks noGrp="1"/>
          </p:cNvSpPr>
          <p:nvPr>
            <p:ph type="chart" sz="quarter" idx="14"/>
          </p:nvPr>
        </p:nvSpPr>
        <p:spPr>
          <a:xfrm>
            <a:off x="609600" y="1600200"/>
            <a:ext cx="10972800" cy="4572000"/>
          </a:xfrm>
          <a:prstGeom prst="rect">
            <a:avLst/>
          </a:prstGeom>
        </p:spPr>
        <p:txBody>
          <a:bodyPr rtlCol="0">
            <a:normAutofit/>
          </a:bodyPr>
          <a:lstStyle>
            <a:lvl1pPr>
              <a:defRPr sz="3200"/>
            </a:lvl1pPr>
          </a:lstStyle>
          <a:p>
            <a:pPr lvl="0"/>
            <a:r>
              <a:rPr lang="en-US" noProof="0" dirty="0"/>
              <a:t>Click icon to add chart</a:t>
            </a:r>
          </a:p>
        </p:txBody>
      </p:sp>
      <p:sp>
        <p:nvSpPr>
          <p:cNvPr id="9"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chart attribution.</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0988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C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Picture Placeholder 7"/>
          <p:cNvSpPr>
            <a:spLocks noGrp="1"/>
          </p:cNvSpPr>
          <p:nvPr>
            <p:ph type="pic"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dirty="0"/>
              <a:t>Drag picture to placeholder or click icon to add</a:t>
            </a:r>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image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56998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C Summar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609600" y="1600200"/>
            <a:ext cx="10972800" cy="4572000"/>
          </a:xfrm>
          <a:prstGeom prst="rect">
            <a:avLst/>
          </a:prstGeom>
        </p:spPr>
        <p:txBody>
          <a:bodyPr/>
          <a:lstStyle>
            <a:lvl1pPr>
              <a:defRPr sz="3200" baseline="0">
                <a:latin typeface="+mn-lt"/>
              </a:defRPr>
            </a:lvl1pPr>
            <a:lvl2pPr>
              <a:defRPr sz="2800">
                <a:latin typeface="+mn-lt"/>
              </a:defRPr>
            </a:lvl2pPr>
          </a:lstStyle>
          <a:p>
            <a:pPr lvl="0"/>
            <a:r>
              <a:rPr lang="en-US"/>
              <a:t>Click to edit Master text styles</a:t>
            </a:r>
          </a:p>
          <a:p>
            <a:pPr lvl="1"/>
            <a:r>
              <a:rPr lang="en-US"/>
              <a:t>Second level</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8821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C Referenc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ext Placeholder 1"/>
          <p:cNvSpPr>
            <a:spLocks noGrp="1"/>
          </p:cNvSpPr>
          <p:nvPr>
            <p:ph type="body" sz="quarter" idx="16"/>
          </p:nvPr>
        </p:nvSpPr>
        <p:spPr>
          <a:xfrm>
            <a:off x="609600" y="1600200"/>
            <a:ext cx="10972800" cy="1371600"/>
          </a:xfrm>
          <a:prstGeom prst="rect">
            <a:avLst/>
          </a:prstGeom>
        </p:spPr>
        <p:txBody>
          <a:bodyPr/>
          <a:lstStyle>
            <a:lvl1pPr>
              <a:buNone/>
              <a:defRPr sz="1600" b="1">
                <a:latin typeface="+mn-lt"/>
                <a:cs typeface="Arial" pitchFamily="34" charset="0"/>
              </a:defRPr>
            </a:lvl1pPr>
            <a:lvl2pPr marL="274320" indent="-283464">
              <a:buFont typeface="Arial" pitchFamily="34" charset="0"/>
              <a:buNone/>
              <a:defRPr sz="1400" baseline="0">
                <a:latin typeface="+mn-lt"/>
                <a:cs typeface="Arial" pitchFamily="34" charset="0"/>
              </a:defRPr>
            </a:lvl2pPr>
          </a:lstStyle>
          <a:p>
            <a:pPr lvl="0"/>
            <a:r>
              <a:rPr lang="en-US"/>
              <a:t>Click to edit Master text styles</a:t>
            </a:r>
          </a:p>
          <a:p>
            <a:pPr lvl="1"/>
            <a:r>
              <a:rPr lang="en-US"/>
              <a:t>Second level</a:t>
            </a:r>
          </a:p>
        </p:txBody>
      </p:sp>
      <p:sp>
        <p:nvSpPr>
          <p:cNvPr id="9" name="Text Placeholder 2"/>
          <p:cNvSpPr>
            <a:spLocks noGrp="1"/>
          </p:cNvSpPr>
          <p:nvPr>
            <p:ph type="body" sz="quarter" idx="20"/>
          </p:nvPr>
        </p:nvSpPr>
        <p:spPr>
          <a:xfrm>
            <a:off x="609600" y="3200400"/>
            <a:ext cx="10972800" cy="1371600"/>
          </a:xfrm>
          <a:prstGeom prst="rect">
            <a:avLst/>
          </a:prstGeom>
        </p:spPr>
        <p:txBody>
          <a:bodyPr/>
          <a:lstStyle>
            <a:lvl1pPr>
              <a:buNone/>
              <a:defRPr sz="1600" b="1" baseline="0">
                <a:latin typeface="+mn-lt"/>
                <a:cs typeface="Arial" pitchFamily="34" charset="0"/>
              </a:defRPr>
            </a:lvl1pPr>
            <a:lvl2pPr marL="274320" marR="0" indent="-285750" algn="l" defTabSz="914400" rtl="0" eaLnBrk="1" fontAlgn="base" latinLnBrk="0" hangingPunct="1">
              <a:lnSpc>
                <a:spcPct val="100000"/>
              </a:lnSpc>
              <a:spcBef>
                <a:spcPct val="20000"/>
              </a:spcBef>
              <a:spcAft>
                <a:spcPct val="0"/>
              </a:spcAft>
              <a:buClrTx/>
              <a:buSzTx/>
              <a:buFont typeface="+mj-lt"/>
              <a:buNone/>
              <a:tabLst/>
              <a:defRPr lang="en-US" sz="1400" smtClean="0">
                <a:latin typeface="+mn-lt"/>
              </a:defRPr>
            </a:lvl2pPr>
          </a:lstStyle>
          <a:p>
            <a:pPr lvl="0"/>
            <a:r>
              <a:rPr lang="en-US"/>
              <a:t>Click to edit Master text styles</a:t>
            </a:r>
          </a:p>
          <a:p>
            <a:pPr lvl="1"/>
            <a:r>
              <a:rPr lang="en-US"/>
              <a:t>Second level</a:t>
            </a:r>
          </a:p>
        </p:txBody>
      </p:sp>
      <p:sp>
        <p:nvSpPr>
          <p:cNvPr id="10" name="Text Placeholder 3"/>
          <p:cNvSpPr>
            <a:spLocks noGrp="1"/>
          </p:cNvSpPr>
          <p:nvPr>
            <p:ph type="body" sz="quarter" idx="21"/>
          </p:nvPr>
        </p:nvSpPr>
        <p:spPr>
          <a:xfrm>
            <a:off x="609600" y="4800600"/>
            <a:ext cx="10972800" cy="1371600"/>
          </a:xfrm>
          <a:prstGeom prst="rect">
            <a:avLst/>
          </a:prstGeom>
        </p:spPr>
        <p:txBody>
          <a:bodyPr/>
          <a:lstStyle>
            <a:lvl1pPr>
              <a:buNone/>
              <a:defRPr sz="1600" b="1">
                <a:latin typeface="+mn-lt"/>
                <a:cs typeface="Arial" pitchFamily="34" charset="0"/>
              </a:defRPr>
            </a:lvl1pPr>
            <a:lvl2pPr marL="274320">
              <a:buFont typeface="Arial" pitchFamily="34" charset="0"/>
              <a:buNone/>
              <a:defRPr lang="en-US" sz="1400" smtClean="0">
                <a:latin typeface="+mn-lt"/>
              </a:defRPr>
            </a:lvl2pPr>
          </a:lstStyle>
          <a:p>
            <a:pPr lvl="0"/>
            <a:r>
              <a:rPr lang="en-US"/>
              <a:t>Click to edit Master text styles</a:t>
            </a:r>
          </a:p>
          <a:p>
            <a:pPr lvl="1"/>
            <a:r>
              <a:rPr lang="en-US"/>
              <a:t>Second level</a:t>
            </a:r>
          </a:p>
        </p:txBody>
      </p:sp>
      <p:sp>
        <p:nvSpPr>
          <p:cNvPr id="11"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275214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3" name="Title Placeholder 6"/>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2054" name="Text Placeholder 7"/>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268" r:id="rId1"/>
    <p:sldLayoutId id="2147484259" r:id="rId2"/>
    <p:sldLayoutId id="2147484260" r:id="rId3"/>
    <p:sldLayoutId id="2147484262" r:id="rId4"/>
    <p:sldLayoutId id="2147484263" r:id="rId5"/>
    <p:sldLayoutId id="2147484264" r:id="rId6"/>
    <p:sldLayoutId id="2147484265" r:id="rId7"/>
    <p:sldLayoutId id="2147484266" r:id="rId8"/>
    <p:sldLayoutId id="2147484267" r:id="rId9"/>
    <p:sldLayoutId id="2147484271" r:id="rId10"/>
    <p:sldLayoutId id="2147484272" r:id="rId11"/>
    <p:sldLayoutId id="2147484273" r:id="rId12"/>
  </p:sldLayoutIdLst>
  <p:hf sldNum="0" hdr="0" ftr="0" dt="0"/>
  <p:txStyles>
    <p:titleStyle>
      <a:lvl1pPr algn="ctr" rtl="0" eaLnBrk="1" fontAlgn="base" hangingPunct="1">
        <a:spcBef>
          <a:spcPct val="0"/>
        </a:spcBef>
        <a:spcAft>
          <a:spcPct val="0"/>
        </a:spcAft>
        <a:defRPr sz="3600" kern="1200">
          <a:solidFill>
            <a:schemeClr val="tx1"/>
          </a:solidFill>
          <a:latin typeface="Verdana" pitchFamily="34" charset="0"/>
          <a:ea typeface="+mj-ea"/>
          <a:cs typeface="+mj-cs"/>
        </a:defRPr>
      </a:lvl1pPr>
      <a:lvl2pPr algn="ctr" rtl="0" eaLnBrk="1" fontAlgn="base" hangingPunct="1">
        <a:spcBef>
          <a:spcPct val="0"/>
        </a:spcBef>
        <a:spcAft>
          <a:spcPct val="0"/>
        </a:spcAft>
        <a:defRPr sz="3600">
          <a:solidFill>
            <a:schemeClr val="tx1"/>
          </a:solidFill>
          <a:latin typeface="Verdana" panose="020B0604030504040204" pitchFamily="34" charset="0"/>
        </a:defRPr>
      </a:lvl2pPr>
      <a:lvl3pPr algn="ctr" rtl="0" eaLnBrk="1" fontAlgn="base" hangingPunct="1">
        <a:spcBef>
          <a:spcPct val="0"/>
        </a:spcBef>
        <a:spcAft>
          <a:spcPct val="0"/>
        </a:spcAft>
        <a:defRPr sz="3600">
          <a:solidFill>
            <a:schemeClr val="tx1"/>
          </a:solidFill>
          <a:latin typeface="Verdana" panose="020B0604030504040204" pitchFamily="34" charset="0"/>
        </a:defRPr>
      </a:lvl3pPr>
      <a:lvl4pPr algn="ctr" rtl="0" eaLnBrk="1" fontAlgn="base" hangingPunct="1">
        <a:spcBef>
          <a:spcPct val="0"/>
        </a:spcBef>
        <a:spcAft>
          <a:spcPct val="0"/>
        </a:spcAft>
        <a:defRPr sz="3600">
          <a:solidFill>
            <a:schemeClr val="tx1"/>
          </a:solidFill>
          <a:latin typeface="Verdana" panose="020B0604030504040204" pitchFamily="34" charset="0"/>
        </a:defRPr>
      </a:lvl4pPr>
      <a:lvl5pPr algn="ctr" rtl="0" eaLnBrk="1" fontAlgn="base" hangingPunct="1">
        <a:spcBef>
          <a:spcPct val="0"/>
        </a:spcBef>
        <a:spcAft>
          <a:spcPct val="0"/>
        </a:spcAft>
        <a:defRPr sz="3600">
          <a:solidFill>
            <a:schemeClr val="tx1"/>
          </a:solidFill>
          <a:latin typeface="Verdana" panose="020B0604030504040204"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SzPct val="85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SzPct val="80000"/>
        <a:buFont typeface="Courier New" panose="02070309020205020404" pitchFamily="49" charset="0"/>
        <a:buChar char="o"/>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SzPct val="12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SzPct val="70000"/>
        <a:buFont typeface="Wingdings" panose="05000000000000000000" pitchFamily="2" charset="2"/>
        <a:buChar char="q"/>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babycaretips4u.com/wp-content/uploads/2014/03/premature-baby.jpg" TargetMode="External"/><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7.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tags" Target="../tags/tag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9.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ags" Target="../tags/tag1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ags" Target="../tags/tag12.xml"/></Relationships>
</file>

<file path=ppt/slides/_rels/slide3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tags" Target="../tags/tag1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tags" Target="../tags/tag1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hyperlink" Target="https://chemicalstatistician.wordpress.com/2014/03/19/machine-learning-lesson-of-the-day-overfitting-and-underfitting/" TargetMode="External"/><Relationship Id="rId4" Type="http://schemas.openxmlformats.org/officeDocument/2006/relationships/hyperlink" Target="http://machinelearningmastery.com/overfitting-and-underfitting-with-machine-learning-algorithms/" TargetMode="Externa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tags" Target="../tags/tag17.xml"/><Relationship Id="rId4" Type="http://schemas.openxmlformats.org/officeDocument/2006/relationships/hyperlink" Target="http://arxiv.org/abs/1309.5821"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bwMode="auto">
          <a:xfrm>
            <a:off x="1140125" y="2130552"/>
            <a:ext cx="9911751" cy="75067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en-US" sz="4000" b="1" dirty="0">
                <a:latin typeface="+mj-lt"/>
                <a:ea typeface="Verdana" charset="0"/>
                <a:cs typeface="Verdana" charset="0"/>
              </a:rPr>
              <a:t>Foundations of Health Data Science (FHDS)</a:t>
            </a:r>
            <a:endParaRPr lang="en-US" altLang="en-US" dirty="0">
              <a:latin typeface="Tahoma" charset="0"/>
              <a:ea typeface="Verdana" charset="0"/>
              <a:cs typeface="Tahoma" charset="0"/>
            </a:endParaRPr>
          </a:p>
        </p:txBody>
      </p:sp>
      <p:sp>
        <p:nvSpPr>
          <p:cNvPr id="12291" name="Text Placeholder 2"/>
          <p:cNvSpPr>
            <a:spLocks noGrp="1"/>
          </p:cNvSpPr>
          <p:nvPr>
            <p:ph type="body" sz="half" idx="2"/>
          </p:nvPr>
        </p:nvSpPr>
        <p:spPr bwMode="auto">
          <a:xfrm>
            <a:off x="-112143" y="3014980"/>
            <a:ext cx="11748971" cy="762000"/>
          </a:xfrm>
          <a:ln>
            <a:miter lim="800000"/>
            <a:headEnd/>
            <a:tailEnd/>
          </a:ln>
        </p:spPr>
        <p:txBody>
          <a:bodyPr vert="horz" wrap="square" lIns="68580" tIns="34290" rIns="68580" bIns="34290" numCol="1" rtlCol="0" anchor="t" anchorCtr="0" compatLnSpc="1">
            <a:prstTxWarp prst="textNoShape">
              <a:avLst/>
            </a:prstTxWarp>
            <a:noAutofit/>
          </a:bodyPr>
          <a:lstStyle/>
          <a:p>
            <a:pPr>
              <a:defRPr/>
            </a:pPr>
            <a:r>
              <a:rPr lang="en-US"/>
              <a:t>Lecture 10: </a:t>
            </a:r>
            <a:r>
              <a:rPr lang="en-US" dirty="0"/>
              <a:t>Machine Learning in Healthcare</a:t>
            </a:r>
          </a:p>
          <a:p>
            <a:pPr>
              <a:defRPr/>
            </a:pPr>
            <a:endParaRPr lang="en-US" dirty="0"/>
          </a:p>
        </p:txBody>
      </p:sp>
      <p:sp>
        <p:nvSpPr>
          <p:cNvPr id="2" name="Text Placeholder 1"/>
          <p:cNvSpPr>
            <a:spLocks noGrp="1"/>
          </p:cNvSpPr>
          <p:nvPr>
            <p:ph type="body" sz="quarter" idx="11"/>
          </p:nvPr>
        </p:nvSpPr>
        <p:spPr>
          <a:xfrm>
            <a:off x="1847088" y="3743452"/>
            <a:ext cx="8534400" cy="2142998"/>
          </a:xfrm>
        </p:spPr>
        <p:txBody>
          <a:bodyPr/>
          <a:lstStyle/>
          <a:p>
            <a:r>
              <a:rPr lang="en-US" dirty="0"/>
              <a:t>Md. Jubayer Hossain</a:t>
            </a:r>
          </a:p>
          <a:p>
            <a:r>
              <a:rPr lang="en-US" dirty="0"/>
              <a:t>Instructor </a:t>
            </a:r>
          </a:p>
          <a:p>
            <a:r>
              <a:rPr lang="en-US" dirty="0"/>
              <a:t>@cblast.du.ac.bd</a:t>
            </a:r>
          </a:p>
        </p:txBody>
      </p:sp>
    </p:spTree>
    <p:extLst>
      <p:ext uri="{BB962C8B-B14F-4D97-AF65-F5344CB8AC3E}">
        <p14:creationId xmlns:p14="http://schemas.microsoft.com/office/powerpoint/2010/main" val="822921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74637"/>
            <a:ext cx="10972800" cy="1143000"/>
          </a:xfrm>
        </p:spPr>
        <p:txBody>
          <a:bodyPr vert="horz" wrap="square" lIns="91440" tIns="45720" rIns="91440" bIns="45720" numCol="1" rtlCol="0" anchor="ctr" anchorCtr="0" compatLnSpc="1">
            <a:prstTxWarp prst="textNoShape">
              <a:avLst/>
            </a:prstTxWarp>
            <a:normAutofit/>
          </a:bodyPr>
          <a:lstStyle/>
          <a:p>
            <a:pPr marL="12700"/>
            <a:r>
              <a:rPr lang="en-US" b="0" kern="1200" baseline="0">
                <a:latin typeface="Verdana" pitchFamily="34" charset="0"/>
                <a:ea typeface="Verdana" pitchFamily="34" charset="0"/>
                <a:cs typeface="Verdana" pitchFamily="34" charset="0"/>
              </a:rPr>
              <a:t>Statistical Learning vs. Machine Learning</a:t>
            </a:r>
          </a:p>
        </p:txBody>
      </p:sp>
      <p:sp>
        <p:nvSpPr>
          <p:cNvPr id="9" name="Rectangle 8">
            <a:extLst>
              <a:ext uri="{FF2B5EF4-FFF2-40B4-BE49-F238E27FC236}">
                <a16:creationId xmlns:a16="http://schemas.microsoft.com/office/drawing/2014/main" id="{612859A2-FA38-C0C3-75C3-43827DBE21E3}"/>
              </a:ext>
            </a:extLst>
          </p:cNvPr>
          <p:cNvSpPr/>
          <p:nvPr/>
        </p:nvSpPr>
        <p:spPr bwMode="auto">
          <a:xfrm>
            <a:off x="609600" y="1600200"/>
            <a:ext cx="10972800" cy="4572000"/>
          </a:xfrm>
          <a:prstGeom prst="rect">
            <a:avLst/>
          </a:prstGeom>
          <a:noFill/>
          <a:ln>
            <a:noFill/>
          </a:ln>
        </p:spPr>
        <p:txBody>
          <a:bodyPr vert="horz" wrap="square" lIns="91440" tIns="45720" rIns="91440" bIns="45720" numCol="1" anchor="t" anchorCtr="0" compatLnSpc="1">
            <a:prstTxWarp prst="textNoShape">
              <a:avLst/>
            </a:prstTxWarp>
            <a:normAutofit/>
          </a:bodyPr>
          <a:lstStyle/>
          <a:p>
            <a:pPr marL="342900" indent="-342900">
              <a:spcBef>
                <a:spcPct val="20000"/>
              </a:spcBef>
              <a:buFont typeface="Arial" panose="020B0604020202020204" pitchFamily="34" charset="0"/>
              <a:buChar char="•"/>
            </a:pPr>
            <a:r>
              <a:rPr lang="en-US" sz="3200" baseline="0" dirty="0">
                <a:latin typeface="+mn-lt"/>
              </a:rPr>
              <a:t>Another notable difference between statistical learning and machine learning is the intended application: </a:t>
            </a:r>
          </a:p>
          <a:p>
            <a:pPr marL="342900" indent="-342900">
              <a:spcBef>
                <a:spcPct val="20000"/>
              </a:spcBef>
              <a:buFont typeface="Arial" panose="020B0604020202020204" pitchFamily="34" charset="0"/>
              <a:buChar char="•"/>
            </a:pPr>
            <a:r>
              <a:rPr lang="en-US" sz="3200" baseline="0" dirty="0">
                <a:latin typeface="+mn-lt"/>
              </a:rPr>
              <a:t>Machine Learning is more geared towards predicting on outcome </a:t>
            </a:r>
          </a:p>
          <a:p>
            <a:pPr marL="342900" indent="-342900">
              <a:spcBef>
                <a:spcPct val="20000"/>
              </a:spcBef>
              <a:buFont typeface="Arial" panose="020B0604020202020204" pitchFamily="34" charset="0"/>
              <a:buChar char="•"/>
            </a:pPr>
            <a:r>
              <a:rPr lang="en-US" sz="3200" baseline="0" dirty="0">
                <a:latin typeface="+mn-lt"/>
              </a:rPr>
              <a:t>Statistical learning is more about describing and decision making. </a:t>
            </a:r>
          </a:p>
          <a:p>
            <a:pPr marL="342900" indent="-342900">
              <a:spcBef>
                <a:spcPct val="20000"/>
              </a:spcBef>
              <a:buFont typeface="Arial" panose="020B0604020202020204" pitchFamily="34" charset="0"/>
              <a:buChar char="•"/>
            </a:pPr>
            <a:endParaRPr lang="en-US" sz="3200" baseline="0" dirty="0">
              <a:latin typeface="+mn-lt"/>
            </a:endParaRPr>
          </a:p>
        </p:txBody>
      </p:sp>
    </p:spTree>
    <p:extLst>
      <p:ext uri="{BB962C8B-B14F-4D97-AF65-F5344CB8AC3E}">
        <p14:creationId xmlns:p14="http://schemas.microsoft.com/office/powerpoint/2010/main" val="2439139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74638"/>
            <a:ext cx="10972800" cy="1143000"/>
          </a:xfrm>
        </p:spPr>
        <p:txBody>
          <a:bodyPr vert="horz" wrap="square" lIns="91440" tIns="45720" rIns="91440" bIns="45720" numCol="1" rtlCol="0" anchor="ctr" anchorCtr="0" compatLnSpc="1">
            <a:prstTxWarp prst="textNoShape">
              <a:avLst/>
            </a:prstTxWarp>
            <a:normAutofit/>
          </a:bodyPr>
          <a:lstStyle/>
          <a:p>
            <a:pPr marL="12700"/>
            <a:r>
              <a:rPr lang="en-US" b="0" kern="1200">
                <a:latin typeface="Verdana" panose="020B0604030504040204" pitchFamily="34" charset="0"/>
                <a:ea typeface="Verdana" panose="020B0604030504040204" pitchFamily="34" charset="0"/>
                <a:cs typeface="Verdana" panose="020B0604030504040204" pitchFamily="34" charset="0"/>
              </a:rPr>
              <a:t>What is Statistical Learning</a:t>
            </a:r>
          </a:p>
        </p:txBody>
      </p:sp>
      <p:sp>
        <p:nvSpPr>
          <p:cNvPr id="9" name="Rectangle 8">
            <a:extLst>
              <a:ext uri="{FF2B5EF4-FFF2-40B4-BE49-F238E27FC236}">
                <a16:creationId xmlns:a16="http://schemas.microsoft.com/office/drawing/2014/main" id="{612859A2-FA38-C0C3-75C3-43827DBE21E3}"/>
              </a:ext>
            </a:extLst>
          </p:cNvPr>
          <p:cNvSpPr/>
          <p:nvPr/>
        </p:nvSpPr>
        <p:spPr bwMode="auto">
          <a:xfrm>
            <a:off x="609600" y="1600200"/>
            <a:ext cx="10972800" cy="2581275"/>
          </a:xfrm>
          <a:prstGeom prst="rect">
            <a:avLst/>
          </a:prstGeom>
          <a:noFill/>
          <a:ln>
            <a:noFill/>
          </a:ln>
        </p:spPr>
        <p:txBody>
          <a:bodyPr vert="horz" wrap="square" lIns="91440" tIns="45720" rIns="91440" bIns="45720" numCol="1" anchor="t" anchorCtr="0" compatLnSpc="1">
            <a:prstTxWarp prst="textNoShape">
              <a:avLst/>
            </a:prstTxWarp>
            <a:normAutofit/>
          </a:bodyPr>
          <a:lstStyle/>
          <a:p>
            <a:pPr marL="342900" indent="-342900">
              <a:spcBef>
                <a:spcPct val="20000"/>
              </a:spcBef>
              <a:buFont typeface="Arial" panose="020B0604020202020204" pitchFamily="34" charset="0"/>
              <a:buChar char="•"/>
            </a:pPr>
            <a:r>
              <a:rPr lang="en-US" sz="3200" dirty="0">
                <a:latin typeface="+mn-lt"/>
              </a:rPr>
              <a:t>“It is one thing to estimate the </a:t>
            </a:r>
            <a:r>
              <a:rPr lang="en-US" sz="3200" b="1" dirty="0">
                <a:latin typeface="+mn-lt"/>
              </a:rPr>
              <a:t>probability of rain </a:t>
            </a:r>
            <a:r>
              <a:rPr lang="en-US" sz="3200" dirty="0">
                <a:latin typeface="+mn-lt"/>
              </a:rPr>
              <a:t>and another thing to decide whether it’s worth </a:t>
            </a:r>
            <a:r>
              <a:rPr lang="en-US" sz="3200" b="1" dirty="0">
                <a:latin typeface="+mn-lt"/>
              </a:rPr>
              <a:t>carrying an umbrella</a:t>
            </a:r>
            <a:r>
              <a:rPr lang="en-US" sz="3200" dirty="0">
                <a:latin typeface="+mn-lt"/>
              </a:rPr>
              <a:t>” –</a:t>
            </a:r>
            <a:r>
              <a:rPr lang="en-US" sz="3200" b="1" dirty="0">
                <a:latin typeface="+mn-lt"/>
              </a:rPr>
              <a:t>Frank Harrel</a:t>
            </a:r>
          </a:p>
          <a:p>
            <a:pPr marL="342900" indent="-342900">
              <a:spcBef>
                <a:spcPct val="20000"/>
              </a:spcBef>
              <a:buFont typeface="Arial" panose="020B0604020202020204" pitchFamily="34" charset="0"/>
              <a:buChar char="•"/>
            </a:pPr>
            <a:endParaRPr lang="en-US" sz="3200" dirty="0">
              <a:latin typeface="+mn-lt"/>
            </a:endParaRPr>
          </a:p>
        </p:txBody>
      </p:sp>
    </p:spTree>
    <p:extLst>
      <p:ext uri="{BB962C8B-B14F-4D97-AF65-F5344CB8AC3E}">
        <p14:creationId xmlns:p14="http://schemas.microsoft.com/office/powerpoint/2010/main" val="1525268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74637"/>
            <a:ext cx="10972800" cy="1143000"/>
          </a:xfrm>
        </p:spPr>
        <p:txBody>
          <a:bodyPr vert="horz" wrap="square" lIns="91440" tIns="45720" rIns="91440" bIns="45720" numCol="1" rtlCol="0" anchor="ctr" anchorCtr="0" compatLnSpc="1">
            <a:prstTxWarp prst="textNoShape">
              <a:avLst/>
            </a:prstTxWarp>
            <a:normAutofit/>
          </a:bodyPr>
          <a:lstStyle/>
          <a:p>
            <a:pPr marL="12700">
              <a:lnSpc>
                <a:spcPct val="90000"/>
              </a:lnSpc>
            </a:pPr>
            <a:r>
              <a:rPr lang="en-US" b="0" kern="1200">
                <a:latin typeface="Verdana" pitchFamily="34" charset="0"/>
                <a:ea typeface="Verdana" pitchFamily="34" charset="0"/>
                <a:cs typeface="Verdana" pitchFamily="34" charset="0"/>
              </a:rPr>
              <a:t>Association between Sales and Advertising Dollars</a:t>
            </a:r>
          </a:p>
        </p:txBody>
      </p:sp>
      <p:pic>
        <p:nvPicPr>
          <p:cNvPr id="10" name="Picture 9" descr="A picture containing diagram, line, screenshot, plot&#10;&#10;Description automatically generated">
            <a:extLst>
              <a:ext uri="{FF2B5EF4-FFF2-40B4-BE49-F238E27FC236}">
                <a16:creationId xmlns:a16="http://schemas.microsoft.com/office/drawing/2014/main" id="{896A986B-FAE0-2E6B-3AB1-BD3FA30046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369" y="1600200"/>
            <a:ext cx="9625262" cy="4572000"/>
          </a:xfrm>
          <a:prstGeom prst="rect">
            <a:avLst/>
          </a:prstGeom>
          <a:noFill/>
        </p:spPr>
      </p:pic>
      <p:sp>
        <p:nvSpPr>
          <p:cNvPr id="11" name="TextBox 10">
            <a:extLst>
              <a:ext uri="{FF2B5EF4-FFF2-40B4-BE49-F238E27FC236}">
                <a16:creationId xmlns:a16="http://schemas.microsoft.com/office/drawing/2014/main" id="{5014D04D-B5A4-AC76-12EC-CB43FEF19255}"/>
              </a:ext>
            </a:extLst>
          </p:cNvPr>
          <p:cNvSpPr txBox="1"/>
          <p:nvPr/>
        </p:nvSpPr>
        <p:spPr bwMode="auto">
          <a:xfrm>
            <a:off x="609598" y="6278880"/>
            <a:ext cx="10179108" cy="533400"/>
          </a:xfrm>
          <a:prstGeom prst="rect">
            <a:avLst/>
          </a:prstGeom>
          <a:noFill/>
          <a:ln>
            <a:noFill/>
          </a:ln>
        </p:spPr>
        <p:txBody>
          <a:bodyPr vert="horz" wrap="square" lIns="91440" tIns="45720" rIns="91440" bIns="45720" numCol="1" rtlCol="0" anchor="t" anchorCtr="0" compatLnSpc="1">
            <a:prstTxWarp prst="textNoShape">
              <a:avLst/>
            </a:prstTxWarp>
            <a:normAutofit/>
          </a:bodyPr>
          <a:lstStyle/>
          <a:p>
            <a:pPr>
              <a:lnSpc>
                <a:spcPct val="90000"/>
              </a:lnSpc>
              <a:spcBef>
                <a:spcPct val="20000"/>
              </a:spcBef>
            </a:pPr>
            <a:r>
              <a:rPr lang="en-US" sz="1000" b="1" kern="1200" baseline="0" dirty="0">
                <a:latin typeface="+mn-lt"/>
                <a:ea typeface="+mn-ea"/>
                <a:cs typeface="+mn-cs"/>
              </a:rPr>
              <a:t>Figure: </a:t>
            </a:r>
            <a:r>
              <a:rPr lang="en-US" sz="1000" kern="1200" baseline="0" dirty="0">
                <a:latin typeface="+mn-lt"/>
                <a:ea typeface="+mn-ea"/>
                <a:cs typeface="+mn-cs"/>
              </a:rPr>
              <a:t>The Advertising data set. The plot displays sales, in thousands of units, as a function of TV, radio, and newspaper budgets, in thousands of dollars, for 200 different markets. In each plot we show the simple least squares fit of sales to that variable, as described in Chapter 3. In other words, each blue line represents a simple model that can be used to predict sales using TV, radio, and newspaper, respectively.</a:t>
            </a:r>
          </a:p>
        </p:txBody>
      </p:sp>
    </p:spTree>
    <p:extLst>
      <p:ext uri="{BB962C8B-B14F-4D97-AF65-F5344CB8AC3E}">
        <p14:creationId xmlns:p14="http://schemas.microsoft.com/office/powerpoint/2010/main" val="1207713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11577211" cy="628377"/>
          </a:xfrm>
          <a:prstGeom prst="rect">
            <a:avLst/>
          </a:prstGeom>
        </p:spPr>
        <p:txBody>
          <a:bodyPr vert="horz" wrap="square" lIns="0" tIns="12700" rIns="0" bIns="0" rtlCol="0">
            <a:spAutoFit/>
          </a:bodyPr>
          <a:lstStyle/>
          <a:p>
            <a:pPr marL="12700">
              <a:lnSpc>
                <a:spcPct val="100000"/>
              </a:lnSpc>
              <a:spcBef>
                <a:spcPts val="100"/>
              </a:spcBef>
            </a:pPr>
            <a:r>
              <a:rPr lang="en-US" sz="4000" b="0" dirty="0">
                <a:solidFill>
                  <a:schemeClr val="tx1"/>
                </a:solidFill>
                <a:latin typeface="+mj-lt"/>
                <a:cs typeface="Georgia"/>
              </a:rPr>
              <a:t>Predicting Income using Years of Education</a:t>
            </a:r>
            <a:endParaRPr sz="4000" b="0" dirty="0">
              <a:solidFill>
                <a:schemeClr val="tx1"/>
              </a:solidFill>
              <a:latin typeface="+mj-lt"/>
              <a:cs typeface="Georgia"/>
            </a:endParaRPr>
          </a:p>
        </p:txBody>
      </p:sp>
      <p:pic>
        <p:nvPicPr>
          <p:cNvPr id="8" name="Picture 7" descr="A picture containing text, diagram, plot, line&#10;&#10;Description automatically generated">
            <a:extLst>
              <a:ext uri="{FF2B5EF4-FFF2-40B4-BE49-F238E27FC236}">
                <a16:creationId xmlns:a16="http://schemas.microsoft.com/office/drawing/2014/main" id="{857E7041-C942-EA69-E798-78534C64F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5388" y="1260894"/>
            <a:ext cx="5662774" cy="4267200"/>
          </a:xfrm>
          <a:prstGeom prst="rect">
            <a:avLst/>
          </a:prstGeom>
        </p:spPr>
      </p:pic>
      <p:sp>
        <p:nvSpPr>
          <p:cNvPr id="9" name="Rectangle 8">
            <a:extLst>
              <a:ext uri="{FF2B5EF4-FFF2-40B4-BE49-F238E27FC236}">
                <a16:creationId xmlns:a16="http://schemas.microsoft.com/office/drawing/2014/main" id="{02F8CC5B-09A6-0893-6447-E9862EC6BFF3}"/>
              </a:ext>
            </a:extLst>
          </p:cNvPr>
          <p:cNvSpPr/>
          <p:nvPr/>
        </p:nvSpPr>
        <p:spPr>
          <a:xfrm>
            <a:off x="685800" y="1600200"/>
            <a:ext cx="5410200" cy="1938992"/>
          </a:xfrm>
          <a:prstGeom prst="rect">
            <a:avLst/>
          </a:prstGeom>
        </p:spPr>
        <p:txBody>
          <a:bodyPr wrap="square">
            <a:spAutoFit/>
          </a:bodyPr>
          <a:lstStyle/>
          <a:p>
            <a:pPr marL="342900" indent="-342900">
              <a:buFont typeface="Arial" panose="020B0604020202020204" pitchFamily="34" charset="0"/>
              <a:buChar char="•"/>
            </a:pPr>
            <a:r>
              <a:rPr lang="en-US" sz="2400" dirty="0"/>
              <a:t>The red dots are the observed </a:t>
            </a:r>
            <a:r>
              <a:rPr lang="en-US" sz="2400" dirty="0">
                <a:latin typeface="+mn-lt"/>
              </a:rPr>
              <a:t>values</a:t>
            </a:r>
            <a:r>
              <a:rPr lang="en-US" sz="2400" dirty="0"/>
              <a:t> of income (in tens of thousand dollars)</a:t>
            </a:r>
          </a:p>
          <a:p>
            <a:pPr marL="342900" indent="-342900">
              <a:buFont typeface="Arial" panose="020B0604020202020204" pitchFamily="34" charset="0"/>
              <a:buChar char="•"/>
            </a:pPr>
            <a:r>
              <a:rPr lang="en-US" sz="2400" dirty="0"/>
              <a:t>The years of education for 30 simulated individuals</a:t>
            </a:r>
          </a:p>
        </p:txBody>
      </p:sp>
      <p:graphicFrame>
        <p:nvGraphicFramePr>
          <p:cNvPr id="10" name="Table 10">
            <a:extLst>
              <a:ext uri="{FF2B5EF4-FFF2-40B4-BE49-F238E27FC236}">
                <a16:creationId xmlns:a16="http://schemas.microsoft.com/office/drawing/2014/main" id="{8A01ABF8-472A-0E03-FCCA-982ED3BBFB1D}"/>
              </a:ext>
            </a:extLst>
          </p:cNvPr>
          <p:cNvGraphicFramePr>
            <a:graphicFrameLocks noGrp="1"/>
          </p:cNvGraphicFramePr>
          <p:nvPr>
            <p:extLst>
              <p:ext uri="{D42A27DB-BD31-4B8C-83A1-F6EECF244321}">
                <p14:modId xmlns:p14="http://schemas.microsoft.com/office/powerpoint/2010/main" val="4002387278"/>
              </p:ext>
            </p:extLst>
          </p:nvPr>
        </p:nvGraphicFramePr>
        <p:xfrm>
          <a:off x="483078" y="3748178"/>
          <a:ext cx="5919159" cy="1783080"/>
        </p:xfrm>
        <a:graphic>
          <a:graphicData uri="http://schemas.openxmlformats.org/drawingml/2006/table">
            <a:tbl>
              <a:tblPr firstRow="1" bandRow="1">
                <a:tableStyleId>{21E4AEA4-8DFA-4A89-87EB-49C32662AFE0}</a:tableStyleId>
              </a:tblPr>
              <a:tblGrid>
                <a:gridCol w="1973053">
                  <a:extLst>
                    <a:ext uri="{9D8B030D-6E8A-4147-A177-3AD203B41FA5}">
                      <a16:colId xmlns:a16="http://schemas.microsoft.com/office/drawing/2014/main" val="2321888589"/>
                    </a:ext>
                  </a:extLst>
                </a:gridCol>
                <a:gridCol w="1973053">
                  <a:extLst>
                    <a:ext uri="{9D8B030D-6E8A-4147-A177-3AD203B41FA5}">
                      <a16:colId xmlns:a16="http://schemas.microsoft.com/office/drawing/2014/main" val="3323903219"/>
                    </a:ext>
                  </a:extLst>
                </a:gridCol>
                <a:gridCol w="1973053">
                  <a:extLst>
                    <a:ext uri="{9D8B030D-6E8A-4147-A177-3AD203B41FA5}">
                      <a16:colId xmlns:a16="http://schemas.microsoft.com/office/drawing/2014/main" val="1312752740"/>
                    </a:ext>
                  </a:extLst>
                </a:gridCol>
              </a:tblGrid>
              <a:tr h="370840">
                <a:tc>
                  <a:txBody>
                    <a:bodyPr/>
                    <a:lstStyle/>
                    <a:p>
                      <a:r>
                        <a:rPr lang="en-US" dirty="0"/>
                        <a:t>Individual</a:t>
                      </a:r>
                    </a:p>
                  </a:txBody>
                  <a:tcPr/>
                </a:tc>
                <a:tc>
                  <a:txBody>
                    <a:bodyPr/>
                    <a:lstStyle/>
                    <a:p>
                      <a:r>
                        <a:rPr lang="en-US" dirty="0"/>
                        <a:t>Years of Education</a:t>
                      </a:r>
                    </a:p>
                  </a:txBody>
                  <a:tcPr/>
                </a:tc>
                <a:tc>
                  <a:txBody>
                    <a:bodyPr/>
                    <a:lstStyle/>
                    <a:p>
                      <a:r>
                        <a:rPr lang="en-US" dirty="0"/>
                        <a:t>Income</a:t>
                      </a:r>
                    </a:p>
                  </a:txBody>
                  <a:tcPr/>
                </a:tc>
                <a:extLst>
                  <a:ext uri="{0D108BD9-81ED-4DB2-BD59-A6C34878D82A}">
                    <a16:rowId xmlns:a16="http://schemas.microsoft.com/office/drawing/2014/main" val="290324005"/>
                  </a:ext>
                </a:extLst>
              </a:tr>
              <a:tr h="370840">
                <a:tc>
                  <a:txBody>
                    <a:bodyPr/>
                    <a:lstStyle/>
                    <a:p>
                      <a:r>
                        <a:rPr lang="en-US" dirty="0"/>
                        <a:t>1</a:t>
                      </a:r>
                    </a:p>
                  </a:txBody>
                  <a:tcPr/>
                </a:tc>
                <a:tc>
                  <a:txBody>
                    <a:bodyPr/>
                    <a:lstStyle/>
                    <a:p>
                      <a:r>
                        <a:rPr lang="en-US" dirty="0"/>
                        <a:t>10</a:t>
                      </a:r>
                    </a:p>
                  </a:txBody>
                  <a:tcPr/>
                </a:tc>
                <a:tc>
                  <a:txBody>
                    <a:bodyPr/>
                    <a:lstStyle/>
                    <a:p>
                      <a:r>
                        <a:rPr lang="en-US" dirty="0"/>
                        <a:t>15</a:t>
                      </a:r>
                    </a:p>
                  </a:txBody>
                  <a:tcPr/>
                </a:tc>
                <a:extLst>
                  <a:ext uri="{0D108BD9-81ED-4DB2-BD59-A6C34878D82A}">
                    <a16:rowId xmlns:a16="http://schemas.microsoft.com/office/drawing/2014/main" val="2869930417"/>
                  </a:ext>
                </a:extLst>
              </a:tr>
              <a:tr h="401320">
                <a:tc>
                  <a:txBody>
                    <a:bodyPr/>
                    <a:lstStyle/>
                    <a:p>
                      <a:r>
                        <a:rPr lang="en-US" dirty="0"/>
                        <a:t>2</a:t>
                      </a:r>
                    </a:p>
                  </a:txBody>
                  <a:tcPr/>
                </a:tc>
                <a:tc>
                  <a:txBody>
                    <a:bodyPr/>
                    <a:lstStyle/>
                    <a:p>
                      <a:r>
                        <a:rPr lang="en-US" dirty="0"/>
                        <a:t>16</a:t>
                      </a:r>
                    </a:p>
                  </a:txBody>
                  <a:tcPr/>
                </a:tc>
                <a:tc>
                  <a:txBody>
                    <a:bodyPr/>
                    <a:lstStyle/>
                    <a:p>
                      <a:r>
                        <a:rPr lang="en-US" dirty="0"/>
                        <a:t>55</a:t>
                      </a:r>
                    </a:p>
                  </a:txBody>
                  <a:tcPr/>
                </a:tc>
                <a:extLst>
                  <a:ext uri="{0D108BD9-81ED-4DB2-BD59-A6C34878D82A}">
                    <a16:rowId xmlns:a16="http://schemas.microsoft.com/office/drawing/2014/main" val="3042642526"/>
                  </a:ext>
                </a:extLst>
              </a:tr>
              <a:tr h="370840">
                <a:tc>
                  <a:txBody>
                    <a:bodyPr/>
                    <a:lstStyle/>
                    <a:p>
                      <a:r>
                        <a:rPr lang="en-US" dirty="0"/>
                        <a:t>3</a:t>
                      </a:r>
                    </a:p>
                  </a:txBody>
                  <a:tcPr/>
                </a:tc>
                <a:tc>
                  <a:txBody>
                    <a:bodyPr/>
                    <a:lstStyle/>
                    <a:p>
                      <a:r>
                        <a:rPr lang="en-US" dirty="0"/>
                        <a:t>20</a:t>
                      </a:r>
                    </a:p>
                  </a:txBody>
                  <a:tcPr/>
                </a:tc>
                <a:tc>
                  <a:txBody>
                    <a:bodyPr/>
                    <a:lstStyle/>
                    <a:p>
                      <a:r>
                        <a:rPr lang="en-US" dirty="0"/>
                        <a:t>70</a:t>
                      </a:r>
                    </a:p>
                  </a:txBody>
                  <a:tcPr/>
                </a:tc>
                <a:extLst>
                  <a:ext uri="{0D108BD9-81ED-4DB2-BD59-A6C34878D82A}">
                    <a16:rowId xmlns:a16="http://schemas.microsoft.com/office/drawing/2014/main" val="2150613719"/>
                  </a:ext>
                </a:extLst>
              </a:tr>
            </a:tbl>
          </a:graphicData>
        </a:graphic>
      </p:graphicFrame>
      <p:sp>
        <p:nvSpPr>
          <p:cNvPr id="11" name="TextBox 10">
            <a:extLst>
              <a:ext uri="{FF2B5EF4-FFF2-40B4-BE49-F238E27FC236}">
                <a16:creationId xmlns:a16="http://schemas.microsoft.com/office/drawing/2014/main" id="{D7CD07B1-6279-7C55-C05C-E1437E2DA67D}"/>
              </a:ext>
            </a:extLst>
          </p:cNvPr>
          <p:cNvSpPr txBox="1"/>
          <p:nvPr/>
        </p:nvSpPr>
        <p:spPr>
          <a:xfrm>
            <a:off x="6446520" y="5512279"/>
            <a:ext cx="5716630" cy="338554"/>
          </a:xfrm>
          <a:prstGeom prst="rect">
            <a:avLst/>
          </a:prstGeom>
          <a:noFill/>
        </p:spPr>
        <p:txBody>
          <a:bodyPr wrap="none" rtlCol="0">
            <a:spAutoFit/>
          </a:bodyPr>
          <a:lstStyle/>
          <a:p>
            <a:r>
              <a:rPr lang="en-US" sz="1600" b="1" dirty="0"/>
              <a:t>Figure: </a:t>
            </a:r>
            <a:r>
              <a:rPr lang="en-US" sz="1600" dirty="0"/>
              <a:t>Relationship </a:t>
            </a:r>
            <a:r>
              <a:rPr lang="en-US" sz="1600" dirty="0">
                <a:latin typeface="+mn-lt"/>
              </a:rPr>
              <a:t>between</a:t>
            </a:r>
            <a:r>
              <a:rPr lang="en-US" sz="1600" dirty="0"/>
              <a:t> </a:t>
            </a:r>
            <a:r>
              <a:rPr lang="en-US" sz="1600" dirty="0">
                <a:solidFill>
                  <a:srgbClr val="FF0000"/>
                </a:solidFill>
              </a:rPr>
              <a:t>years of education </a:t>
            </a:r>
            <a:r>
              <a:rPr lang="en-US" sz="1600" dirty="0"/>
              <a:t>and </a:t>
            </a:r>
            <a:r>
              <a:rPr lang="en-US" sz="1600" dirty="0">
                <a:solidFill>
                  <a:srgbClr val="FF0000"/>
                </a:solidFill>
              </a:rPr>
              <a:t>income</a:t>
            </a:r>
          </a:p>
        </p:txBody>
      </p:sp>
      <p:sp>
        <p:nvSpPr>
          <p:cNvPr id="12" name="TextBox 11">
            <a:extLst>
              <a:ext uri="{FF2B5EF4-FFF2-40B4-BE49-F238E27FC236}">
                <a16:creationId xmlns:a16="http://schemas.microsoft.com/office/drawing/2014/main" id="{0B5AA1F6-7973-1F69-6A37-9FB1A2597EF0}"/>
              </a:ext>
            </a:extLst>
          </p:cNvPr>
          <p:cNvSpPr txBox="1"/>
          <p:nvPr/>
        </p:nvSpPr>
        <p:spPr>
          <a:xfrm>
            <a:off x="1578634" y="5618672"/>
            <a:ext cx="3788217" cy="369332"/>
          </a:xfrm>
          <a:prstGeom prst="rect">
            <a:avLst/>
          </a:prstGeom>
          <a:noFill/>
        </p:spPr>
        <p:txBody>
          <a:bodyPr wrap="none" rtlCol="0">
            <a:spAutoFit/>
          </a:bodyPr>
          <a:lstStyle/>
          <a:p>
            <a:r>
              <a:rPr lang="en-US" b="1" dirty="0"/>
              <a:t>Simulated </a:t>
            </a:r>
            <a:r>
              <a:rPr lang="en-US" b="1" dirty="0">
                <a:latin typeface="+mj-lt"/>
              </a:rPr>
              <a:t>data</a:t>
            </a:r>
            <a:r>
              <a:rPr lang="en-US" b="1" dirty="0"/>
              <a:t> for 30 individuals</a:t>
            </a:r>
            <a:endParaRPr lang="en-US" b="1" dirty="0">
              <a:solidFill>
                <a:srgbClr val="FF0000"/>
              </a:solidFill>
            </a:endParaRPr>
          </a:p>
        </p:txBody>
      </p:sp>
    </p:spTree>
    <p:extLst>
      <p:ext uri="{BB962C8B-B14F-4D97-AF65-F5344CB8AC3E}">
        <p14:creationId xmlns:p14="http://schemas.microsoft.com/office/powerpoint/2010/main" val="3168005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9748411" cy="689932"/>
          </a:xfrm>
          <a:prstGeom prst="rect">
            <a:avLst/>
          </a:prstGeom>
        </p:spPr>
        <p:txBody>
          <a:bodyPr vert="horz" wrap="square" lIns="0" tIns="12700" rIns="0" bIns="0" rtlCol="0">
            <a:spAutoFit/>
          </a:bodyPr>
          <a:lstStyle/>
          <a:p>
            <a:pPr marL="12700">
              <a:lnSpc>
                <a:spcPct val="100000"/>
              </a:lnSpc>
              <a:spcBef>
                <a:spcPts val="100"/>
              </a:spcBef>
            </a:pPr>
            <a:r>
              <a:rPr lang="en-US" sz="4400" b="0" dirty="0">
                <a:solidFill>
                  <a:schemeClr val="tx1"/>
                </a:solidFill>
                <a:latin typeface="+mj-lt"/>
                <a:cs typeface="Georgia"/>
              </a:rPr>
              <a:t>Machine Learning Terminology</a:t>
            </a:r>
            <a:endParaRPr sz="4400" b="0" dirty="0">
              <a:solidFill>
                <a:schemeClr val="tx1"/>
              </a:solidFill>
              <a:latin typeface="+mj-lt"/>
              <a:cs typeface="Georgia"/>
            </a:endParaRPr>
          </a:p>
        </p:txBody>
      </p:sp>
      <p:grpSp>
        <p:nvGrpSpPr>
          <p:cNvPr id="8" name="Group 7">
            <a:extLst>
              <a:ext uri="{FF2B5EF4-FFF2-40B4-BE49-F238E27FC236}">
                <a16:creationId xmlns:a16="http://schemas.microsoft.com/office/drawing/2014/main" id="{02EC9EE8-3C94-97D3-8A6C-54209366AEB6}"/>
              </a:ext>
            </a:extLst>
          </p:cNvPr>
          <p:cNvGrpSpPr/>
          <p:nvPr/>
        </p:nvGrpSpPr>
        <p:grpSpPr>
          <a:xfrm>
            <a:off x="1295400" y="1524000"/>
            <a:ext cx="9448800" cy="3905310"/>
            <a:chOff x="-271463" y="1110948"/>
            <a:chExt cx="9448800" cy="3905310"/>
          </a:xfrm>
        </p:grpSpPr>
        <p:pic>
          <p:nvPicPr>
            <p:cNvPr id="9" name="Picture 8">
              <a:extLst>
                <a:ext uri="{FF2B5EF4-FFF2-40B4-BE49-F238E27FC236}">
                  <a16:creationId xmlns:a16="http://schemas.microsoft.com/office/drawing/2014/main" id="{D42C1B66-478D-51B2-A944-F8BA48F6F7EE}"/>
                </a:ext>
              </a:extLst>
            </p:cNvPr>
            <p:cNvPicPr>
              <a:picLocks noChangeAspect="1"/>
            </p:cNvPicPr>
            <p:nvPr/>
          </p:nvPicPr>
          <p:blipFill>
            <a:blip r:embed="rId2"/>
            <a:stretch>
              <a:fillRect/>
            </a:stretch>
          </p:blipFill>
          <p:spPr>
            <a:xfrm>
              <a:off x="3386137" y="1110948"/>
              <a:ext cx="4953000" cy="2646706"/>
            </a:xfrm>
            <a:prstGeom prst="rect">
              <a:avLst/>
            </a:prstGeom>
          </p:spPr>
        </p:pic>
        <p:sp>
          <p:nvSpPr>
            <p:cNvPr id="10" name="TextBox 9">
              <a:extLst>
                <a:ext uri="{FF2B5EF4-FFF2-40B4-BE49-F238E27FC236}">
                  <a16:creationId xmlns:a16="http://schemas.microsoft.com/office/drawing/2014/main" id="{C88CDB7B-89D6-8B4B-48DE-5C6A2B40DF14}"/>
                </a:ext>
              </a:extLst>
            </p:cNvPr>
            <p:cNvSpPr txBox="1"/>
            <p:nvPr/>
          </p:nvSpPr>
          <p:spPr>
            <a:xfrm rot="16200000">
              <a:off x="4910722" y="2178333"/>
              <a:ext cx="776249" cy="4708981"/>
            </a:xfrm>
            <a:prstGeom prst="rect">
              <a:avLst/>
            </a:prstGeom>
            <a:noFill/>
          </p:spPr>
          <p:txBody>
            <a:bodyPr wrap="square" rtlCol="0">
              <a:spAutoFit/>
            </a:bodyPr>
            <a:lstStyle/>
            <a:p>
              <a:r>
                <a:rPr lang="en-US" sz="30000" dirty="0">
                  <a:solidFill>
                    <a:srgbClr val="0000FF"/>
                  </a:solidFill>
                  <a:latin typeface="PFDinTextCompPro-Thin"/>
                  <a:cs typeface="PFDinTextCompPro-Thin"/>
                </a:rPr>
                <a:t>{</a:t>
              </a:r>
            </a:p>
          </p:txBody>
        </p:sp>
        <p:sp>
          <p:nvSpPr>
            <p:cNvPr id="11" name="TextBox 10">
              <a:extLst>
                <a:ext uri="{FF2B5EF4-FFF2-40B4-BE49-F238E27FC236}">
                  <a16:creationId xmlns:a16="http://schemas.microsoft.com/office/drawing/2014/main" id="{8FE119B6-3744-868E-0ED7-0A46816AF012}"/>
                </a:ext>
              </a:extLst>
            </p:cNvPr>
            <p:cNvSpPr txBox="1"/>
            <p:nvPr/>
          </p:nvSpPr>
          <p:spPr>
            <a:xfrm>
              <a:off x="4452937" y="4616148"/>
              <a:ext cx="2743200" cy="400110"/>
            </a:xfrm>
            <a:prstGeom prst="rect">
              <a:avLst/>
            </a:prstGeom>
            <a:noFill/>
          </p:spPr>
          <p:txBody>
            <a:bodyPr wrap="square" rtlCol="0">
              <a:spAutoFit/>
            </a:bodyPr>
            <a:lstStyle/>
            <a:p>
              <a:r>
                <a:rPr lang="en-US" sz="2000" dirty="0">
                  <a:solidFill>
                    <a:srgbClr val="0000FF"/>
                  </a:solidFill>
                  <a:cs typeface="PFDinTextCompPro-Italic"/>
                </a:rPr>
                <a:t>4 features (p = 4)</a:t>
              </a:r>
            </a:p>
          </p:txBody>
        </p:sp>
        <p:sp>
          <p:nvSpPr>
            <p:cNvPr id="12" name="TextBox 11">
              <a:extLst>
                <a:ext uri="{FF2B5EF4-FFF2-40B4-BE49-F238E27FC236}">
                  <a16:creationId xmlns:a16="http://schemas.microsoft.com/office/drawing/2014/main" id="{A9188CC1-D8F6-CF73-FC00-B062CA1BBA59}"/>
                </a:ext>
              </a:extLst>
            </p:cNvPr>
            <p:cNvSpPr txBox="1"/>
            <p:nvPr/>
          </p:nvSpPr>
          <p:spPr>
            <a:xfrm rot="10800000">
              <a:off x="2653244" y="1266925"/>
              <a:ext cx="732893" cy="3170099"/>
            </a:xfrm>
            <a:prstGeom prst="rect">
              <a:avLst/>
            </a:prstGeom>
            <a:noFill/>
          </p:spPr>
          <p:txBody>
            <a:bodyPr wrap="none" rtlCol="0">
              <a:spAutoFit/>
            </a:bodyPr>
            <a:lstStyle/>
            <a:p>
              <a:r>
                <a:rPr lang="en-US" sz="20000" dirty="0">
                  <a:solidFill>
                    <a:schemeClr val="accent3">
                      <a:lumMod val="50000"/>
                    </a:schemeClr>
                  </a:solidFill>
                  <a:latin typeface="PFDinTextCompPro-Thin"/>
                  <a:cs typeface="PFDinTextCompPro-Thin"/>
                </a:rPr>
                <a:t>}</a:t>
              </a:r>
            </a:p>
          </p:txBody>
        </p:sp>
        <p:sp>
          <p:nvSpPr>
            <p:cNvPr id="13" name="TextBox 12">
              <a:extLst>
                <a:ext uri="{FF2B5EF4-FFF2-40B4-BE49-F238E27FC236}">
                  <a16:creationId xmlns:a16="http://schemas.microsoft.com/office/drawing/2014/main" id="{355607EE-14C5-3FD6-A3C5-2374E3026253}"/>
                </a:ext>
              </a:extLst>
            </p:cNvPr>
            <p:cNvSpPr txBox="1"/>
            <p:nvPr/>
          </p:nvSpPr>
          <p:spPr>
            <a:xfrm>
              <a:off x="185737" y="1485900"/>
              <a:ext cx="2467506" cy="1015663"/>
            </a:xfrm>
            <a:prstGeom prst="rect">
              <a:avLst/>
            </a:prstGeom>
            <a:noFill/>
          </p:spPr>
          <p:txBody>
            <a:bodyPr wrap="square" rtlCol="0">
              <a:spAutoFit/>
            </a:bodyPr>
            <a:lstStyle/>
            <a:p>
              <a:r>
                <a:rPr lang="en-US" sz="3000" dirty="0">
                  <a:solidFill>
                    <a:srgbClr val="CE0035"/>
                  </a:solidFill>
                  <a:latin typeface="PFDinTextCompPro-Italic"/>
                  <a:cs typeface="PFDinTextCompPro-Italic"/>
                </a:rPr>
                <a:t>150 observations</a:t>
              </a:r>
            </a:p>
            <a:p>
              <a:r>
                <a:rPr lang="en-US" sz="3000" i="1" dirty="0">
                  <a:solidFill>
                    <a:srgbClr val="CE0035"/>
                  </a:solidFill>
                  <a:latin typeface="PFDinTextCompPro-Italic"/>
                  <a:cs typeface="PFDinTextCompPro-Italic"/>
                </a:rPr>
                <a:t>(n = 150)</a:t>
              </a:r>
              <a:endParaRPr lang="en-US" sz="2000" i="1" dirty="0">
                <a:solidFill>
                  <a:srgbClr val="CE0035"/>
                </a:solidFill>
                <a:latin typeface="PFDinTextCompPro-Italic"/>
                <a:cs typeface="PFDinTextCompPro-Italic"/>
              </a:endParaRPr>
            </a:p>
          </p:txBody>
        </p:sp>
        <p:sp>
          <p:nvSpPr>
            <p:cNvPr id="14" name="TextBox 13">
              <a:extLst>
                <a:ext uri="{FF2B5EF4-FFF2-40B4-BE49-F238E27FC236}">
                  <a16:creationId xmlns:a16="http://schemas.microsoft.com/office/drawing/2014/main" id="{37E18C2F-DC45-9EED-4724-5DBC6AFB44B1}"/>
                </a:ext>
              </a:extLst>
            </p:cNvPr>
            <p:cNvSpPr txBox="1"/>
            <p:nvPr/>
          </p:nvSpPr>
          <p:spPr>
            <a:xfrm rot="16200000">
              <a:off x="7563118" y="3316747"/>
              <a:ext cx="533399" cy="1323439"/>
            </a:xfrm>
            <a:prstGeom prst="rect">
              <a:avLst/>
            </a:prstGeom>
            <a:noFill/>
          </p:spPr>
          <p:txBody>
            <a:bodyPr wrap="square" rtlCol="0">
              <a:spAutoFit/>
            </a:bodyPr>
            <a:lstStyle/>
            <a:p>
              <a:r>
                <a:rPr lang="en-US" sz="8000">
                  <a:solidFill>
                    <a:srgbClr val="0000FF"/>
                  </a:solidFill>
                  <a:latin typeface="PFDinTextCompPro-Thin"/>
                  <a:cs typeface="PFDinTextCompPro-Thin"/>
                </a:rPr>
                <a:t>{</a:t>
              </a:r>
              <a:endParaRPr lang="en-US" sz="8000" dirty="0">
                <a:solidFill>
                  <a:srgbClr val="0000FF"/>
                </a:solidFill>
                <a:latin typeface="PFDinTextCompPro-Thin"/>
                <a:cs typeface="PFDinTextCompPro-Thin"/>
              </a:endParaRPr>
            </a:p>
          </p:txBody>
        </p:sp>
        <p:sp>
          <p:nvSpPr>
            <p:cNvPr id="15" name="TextBox 14">
              <a:extLst>
                <a:ext uri="{FF2B5EF4-FFF2-40B4-BE49-F238E27FC236}">
                  <a16:creationId xmlns:a16="http://schemas.microsoft.com/office/drawing/2014/main" id="{22C90375-33F7-54EB-72ED-B64B2D7D93E7}"/>
                </a:ext>
              </a:extLst>
            </p:cNvPr>
            <p:cNvSpPr txBox="1"/>
            <p:nvPr/>
          </p:nvSpPr>
          <p:spPr>
            <a:xfrm>
              <a:off x="7119937" y="4158948"/>
              <a:ext cx="2057400" cy="400110"/>
            </a:xfrm>
            <a:prstGeom prst="rect">
              <a:avLst/>
            </a:prstGeom>
            <a:noFill/>
          </p:spPr>
          <p:txBody>
            <a:bodyPr wrap="square" rtlCol="0">
              <a:spAutoFit/>
            </a:bodyPr>
            <a:lstStyle/>
            <a:p>
              <a:r>
                <a:rPr lang="en-US" sz="2000" dirty="0">
                  <a:solidFill>
                    <a:srgbClr val="0000FF"/>
                  </a:solidFill>
                  <a:cs typeface="PFDinTextCompPro-Italic"/>
                </a:rPr>
                <a:t>Response/target</a:t>
              </a:r>
            </a:p>
          </p:txBody>
        </p:sp>
        <p:sp>
          <p:nvSpPr>
            <p:cNvPr id="16" name="Rectangle 15">
              <a:extLst>
                <a:ext uri="{FF2B5EF4-FFF2-40B4-BE49-F238E27FC236}">
                  <a16:creationId xmlns:a16="http://schemas.microsoft.com/office/drawing/2014/main" id="{8E1EA975-98E0-8418-5A98-EA2E5F6FC2B4}"/>
                </a:ext>
              </a:extLst>
            </p:cNvPr>
            <p:cNvSpPr/>
            <p:nvPr/>
          </p:nvSpPr>
          <p:spPr>
            <a:xfrm>
              <a:off x="-271463" y="3365932"/>
              <a:ext cx="2768376" cy="1631216"/>
            </a:xfrm>
            <a:prstGeom prst="rect">
              <a:avLst/>
            </a:prstGeom>
          </p:spPr>
          <p:txBody>
            <a:bodyPr wrap="square">
              <a:spAutoFit/>
            </a:bodyPr>
            <a:lstStyle/>
            <a:p>
              <a:pPr algn="l"/>
              <a:r>
                <a:rPr lang="en-US" sz="2000" dirty="0"/>
                <a:t>Feature matrix “X” has n rows and p columns</a:t>
              </a:r>
            </a:p>
            <a:p>
              <a:pPr algn="l"/>
              <a:endParaRPr lang="en-US" sz="2000" dirty="0"/>
            </a:p>
            <a:p>
              <a:pPr algn="l"/>
              <a:r>
                <a:rPr lang="en-US" sz="2000" dirty="0"/>
                <a:t>Response “y” is a vector with length n</a:t>
              </a:r>
            </a:p>
          </p:txBody>
        </p:sp>
      </p:grpSp>
    </p:spTree>
    <p:extLst>
      <p:ext uri="{BB962C8B-B14F-4D97-AF65-F5344CB8AC3E}">
        <p14:creationId xmlns:p14="http://schemas.microsoft.com/office/powerpoint/2010/main" val="2773821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74638"/>
            <a:ext cx="10972800" cy="1143000"/>
          </a:xfrm>
        </p:spPr>
        <p:txBody>
          <a:bodyPr vert="horz" wrap="square" lIns="91440" tIns="45720" rIns="91440" bIns="45720" numCol="1" rtlCol="0" anchor="ctr" anchorCtr="0" compatLnSpc="1">
            <a:prstTxWarp prst="textNoShape">
              <a:avLst/>
            </a:prstTxWarp>
            <a:normAutofit/>
          </a:bodyPr>
          <a:lstStyle/>
          <a:p>
            <a:pPr marL="12700"/>
            <a:r>
              <a:rPr lang="en-US" b="0" kern="1200">
                <a:latin typeface="Verdana" panose="020B0604030504040204" pitchFamily="34" charset="0"/>
                <a:ea typeface="Verdana" panose="020B0604030504040204" pitchFamily="34" charset="0"/>
                <a:cs typeface="Verdana" panose="020B0604030504040204" pitchFamily="34" charset="0"/>
              </a:rPr>
              <a:t>Machine Learning Terminology</a:t>
            </a:r>
          </a:p>
        </p:txBody>
      </p:sp>
      <p:sp>
        <p:nvSpPr>
          <p:cNvPr id="3" name="Rectangle 2">
            <a:extLst>
              <a:ext uri="{FF2B5EF4-FFF2-40B4-BE49-F238E27FC236}">
                <a16:creationId xmlns:a16="http://schemas.microsoft.com/office/drawing/2014/main" id="{2A675D74-BEB3-EEB4-8CE1-B0D36E77A5BD}"/>
              </a:ext>
            </a:extLst>
          </p:cNvPr>
          <p:cNvSpPr/>
          <p:nvPr/>
        </p:nvSpPr>
        <p:spPr bwMode="auto">
          <a:xfrm>
            <a:off x="609600" y="1600200"/>
            <a:ext cx="10972800" cy="4572000"/>
          </a:xfrm>
          <a:prstGeom prst="rect">
            <a:avLst/>
          </a:prstGeom>
          <a:noFill/>
          <a:ln>
            <a:noFill/>
          </a:ln>
        </p:spPr>
        <p:txBody>
          <a:bodyPr vert="horz" wrap="square" lIns="91440" tIns="45720" rIns="91440" bIns="45720" numCol="1" anchor="t" anchorCtr="0" compatLnSpc="1">
            <a:prstTxWarp prst="textNoShape">
              <a:avLst/>
            </a:prstTxWarp>
            <a:normAutofit/>
          </a:bodyPr>
          <a:lstStyle/>
          <a:p>
            <a:pPr marL="342900" indent="-342900">
              <a:lnSpc>
                <a:spcPct val="90000"/>
              </a:lnSpc>
              <a:spcBef>
                <a:spcPct val="20000"/>
              </a:spcBef>
              <a:buFont typeface="Arial" panose="020B0604020202020204" pitchFamily="34" charset="0"/>
              <a:buChar char="•"/>
            </a:pPr>
            <a:r>
              <a:rPr lang="en-US" sz="2700" b="1">
                <a:latin typeface="+mn-lt"/>
              </a:rPr>
              <a:t>Observations</a:t>
            </a:r>
            <a:r>
              <a:rPr lang="en-US" sz="2700">
                <a:latin typeface="+mn-lt"/>
              </a:rPr>
              <a:t> are also known as: samples, examples, instances, records</a:t>
            </a:r>
          </a:p>
          <a:p>
            <a:pPr marL="342900" indent="-342900">
              <a:lnSpc>
                <a:spcPct val="90000"/>
              </a:lnSpc>
              <a:spcBef>
                <a:spcPct val="20000"/>
              </a:spcBef>
              <a:buFont typeface="Arial" panose="020B0604020202020204" pitchFamily="34" charset="0"/>
              <a:buChar char="•"/>
            </a:pPr>
            <a:endParaRPr lang="en-US" sz="2700">
              <a:latin typeface="+mn-lt"/>
            </a:endParaRPr>
          </a:p>
          <a:p>
            <a:pPr marL="342900" indent="-342900">
              <a:lnSpc>
                <a:spcPct val="90000"/>
              </a:lnSpc>
              <a:spcBef>
                <a:spcPct val="20000"/>
              </a:spcBef>
              <a:buFont typeface="Arial" panose="020B0604020202020204" pitchFamily="34" charset="0"/>
              <a:buChar char="•"/>
            </a:pPr>
            <a:r>
              <a:rPr lang="en-US" sz="2700" b="1">
                <a:latin typeface="+mn-lt"/>
              </a:rPr>
              <a:t>Features</a:t>
            </a:r>
            <a:r>
              <a:rPr lang="en-US" sz="2700">
                <a:latin typeface="+mn-lt"/>
              </a:rPr>
              <a:t> are also known as: predictors, independent variables, inputs, regressors, covariates, attributes</a:t>
            </a:r>
          </a:p>
          <a:p>
            <a:pPr marL="342900" indent="-342900">
              <a:lnSpc>
                <a:spcPct val="90000"/>
              </a:lnSpc>
              <a:spcBef>
                <a:spcPct val="20000"/>
              </a:spcBef>
              <a:buFont typeface="Arial" panose="020B0604020202020204" pitchFamily="34" charset="0"/>
              <a:buChar char="•"/>
            </a:pPr>
            <a:endParaRPr lang="en-US" sz="2700" b="1">
              <a:latin typeface="+mn-lt"/>
            </a:endParaRPr>
          </a:p>
          <a:p>
            <a:pPr marL="342900" indent="-342900">
              <a:lnSpc>
                <a:spcPct val="90000"/>
              </a:lnSpc>
              <a:spcBef>
                <a:spcPct val="20000"/>
              </a:spcBef>
              <a:buFont typeface="Arial" panose="020B0604020202020204" pitchFamily="34" charset="0"/>
              <a:buChar char="•"/>
            </a:pPr>
            <a:r>
              <a:rPr lang="en-US" sz="2700" b="1">
                <a:latin typeface="+mn-lt"/>
              </a:rPr>
              <a:t>Response</a:t>
            </a:r>
            <a:r>
              <a:rPr lang="en-US" sz="2700">
                <a:latin typeface="+mn-lt"/>
              </a:rPr>
              <a:t> is also known as: outcome, label, target, dependent variable</a:t>
            </a:r>
          </a:p>
          <a:p>
            <a:pPr marL="342900" indent="-342900">
              <a:lnSpc>
                <a:spcPct val="90000"/>
              </a:lnSpc>
              <a:spcBef>
                <a:spcPct val="20000"/>
              </a:spcBef>
              <a:buFont typeface="Arial" panose="020B0604020202020204" pitchFamily="34" charset="0"/>
              <a:buChar char="•"/>
            </a:pPr>
            <a:endParaRPr lang="en-US" sz="2700">
              <a:latin typeface="+mn-lt"/>
            </a:endParaRPr>
          </a:p>
          <a:p>
            <a:pPr marL="342900" indent="-342900">
              <a:lnSpc>
                <a:spcPct val="90000"/>
              </a:lnSpc>
              <a:spcBef>
                <a:spcPct val="20000"/>
              </a:spcBef>
              <a:buFont typeface="Arial" panose="020B0604020202020204" pitchFamily="34" charset="0"/>
              <a:buChar char="•"/>
            </a:pPr>
            <a:r>
              <a:rPr lang="en-US" sz="2700" b="1">
                <a:latin typeface="+mn-lt"/>
              </a:rPr>
              <a:t>Regression problems</a:t>
            </a:r>
            <a:r>
              <a:rPr lang="en-US" sz="2700">
                <a:latin typeface="+mn-lt"/>
              </a:rPr>
              <a:t> have a continuous response. </a:t>
            </a:r>
            <a:r>
              <a:rPr lang="en-US" sz="2700" b="1">
                <a:latin typeface="+mn-lt"/>
              </a:rPr>
              <a:t>Classification problems</a:t>
            </a:r>
            <a:r>
              <a:rPr lang="en-US" sz="2700">
                <a:latin typeface="+mn-lt"/>
              </a:rPr>
              <a:t> have a categorical response. The type of supervised learning problem has nothing to do with the features!</a:t>
            </a:r>
          </a:p>
        </p:txBody>
      </p:sp>
    </p:spTree>
    <p:extLst>
      <p:ext uri="{BB962C8B-B14F-4D97-AF65-F5344CB8AC3E}">
        <p14:creationId xmlns:p14="http://schemas.microsoft.com/office/powerpoint/2010/main" val="352139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74638"/>
            <a:ext cx="10972800" cy="1143000"/>
          </a:xfrm>
        </p:spPr>
        <p:txBody>
          <a:bodyPr vert="horz" wrap="square" lIns="91440" tIns="45720" rIns="91440" bIns="45720" numCol="1" rtlCol="0" anchor="ctr" anchorCtr="0" compatLnSpc="1">
            <a:prstTxWarp prst="textNoShape">
              <a:avLst/>
            </a:prstTxWarp>
            <a:normAutofit/>
          </a:bodyPr>
          <a:lstStyle/>
          <a:p>
            <a:pPr marL="12700"/>
            <a:r>
              <a:rPr lang="en-US" b="0" kern="1200">
                <a:latin typeface="Verdana" panose="020B0604030504040204" pitchFamily="34" charset="0"/>
                <a:ea typeface="Verdana" panose="020B0604030504040204" pitchFamily="34" charset="0"/>
                <a:cs typeface="Verdana" panose="020B0604030504040204" pitchFamily="34" charset="0"/>
              </a:rPr>
              <a:t>Input and Output Variables</a:t>
            </a:r>
          </a:p>
        </p:txBody>
      </p:sp>
      <p:sp>
        <p:nvSpPr>
          <p:cNvPr id="9" name="Rectangle 8">
            <a:extLst>
              <a:ext uri="{FF2B5EF4-FFF2-40B4-BE49-F238E27FC236}">
                <a16:creationId xmlns:a16="http://schemas.microsoft.com/office/drawing/2014/main" id="{612859A2-FA38-C0C3-75C3-43827DBE21E3}"/>
              </a:ext>
            </a:extLst>
          </p:cNvPr>
          <p:cNvSpPr/>
          <p:nvPr/>
        </p:nvSpPr>
        <p:spPr bwMode="auto">
          <a:xfrm>
            <a:off x="609600" y="1600200"/>
            <a:ext cx="10972800" cy="4572000"/>
          </a:xfrm>
          <a:prstGeom prst="rect">
            <a:avLst/>
          </a:prstGeom>
          <a:noFill/>
          <a:ln>
            <a:noFill/>
          </a:ln>
        </p:spPr>
        <p:txBody>
          <a:bodyPr vert="horz" wrap="square" lIns="91440" tIns="45720" rIns="91440" bIns="45720" numCol="1" anchor="t" anchorCtr="0" compatLnSpc="1">
            <a:prstTxWarp prst="textNoShape">
              <a:avLst/>
            </a:prstTxWarp>
            <a:normAutofit/>
          </a:bodyPr>
          <a:lstStyle/>
          <a:p>
            <a:pPr marL="342900" indent="-342900">
              <a:lnSpc>
                <a:spcPct val="90000"/>
              </a:lnSpc>
              <a:spcBef>
                <a:spcPct val="20000"/>
              </a:spcBef>
              <a:buFont typeface="Arial" panose="020B0604020202020204" pitchFamily="34" charset="0"/>
              <a:buChar char="•"/>
            </a:pPr>
            <a:r>
              <a:rPr lang="en-US" sz="3000" b="1" dirty="0">
                <a:latin typeface="+mn-lt"/>
              </a:rPr>
              <a:t>Outcome Variables (Dependent): </a:t>
            </a:r>
            <a:r>
              <a:rPr lang="en-US" sz="3000" dirty="0">
                <a:latin typeface="+mn-lt"/>
              </a:rPr>
              <a:t>The ones that we are interested to predict. </a:t>
            </a:r>
          </a:p>
          <a:p>
            <a:pPr marL="342900" lvl="1" indent="-342900">
              <a:lnSpc>
                <a:spcPct val="90000"/>
              </a:lnSpc>
              <a:spcBef>
                <a:spcPct val="20000"/>
              </a:spcBef>
              <a:buFont typeface="Arial" panose="020B0604020202020204" pitchFamily="34" charset="0"/>
              <a:buChar char="•"/>
            </a:pPr>
            <a:r>
              <a:rPr lang="en-US" sz="3000" dirty="0">
                <a:latin typeface="+mn-lt"/>
              </a:rPr>
              <a:t>Income </a:t>
            </a:r>
          </a:p>
          <a:p>
            <a:pPr marL="342900" lvl="1" indent="-342900">
              <a:lnSpc>
                <a:spcPct val="90000"/>
              </a:lnSpc>
              <a:spcBef>
                <a:spcPct val="20000"/>
              </a:spcBef>
              <a:buFont typeface="Arial" panose="020B0604020202020204" pitchFamily="34" charset="0"/>
              <a:buChar char="•"/>
            </a:pPr>
            <a:r>
              <a:rPr lang="en-US" sz="3000" dirty="0">
                <a:latin typeface="+mn-lt"/>
              </a:rPr>
              <a:t>Sales </a:t>
            </a:r>
          </a:p>
          <a:p>
            <a:pPr marL="342900" lvl="1" indent="-342900">
              <a:lnSpc>
                <a:spcPct val="90000"/>
              </a:lnSpc>
              <a:spcBef>
                <a:spcPct val="20000"/>
              </a:spcBef>
              <a:buFont typeface="Arial" panose="020B0604020202020204" pitchFamily="34" charset="0"/>
              <a:buChar char="•"/>
            </a:pPr>
            <a:endParaRPr lang="en-US" sz="3000" dirty="0">
              <a:latin typeface="+mn-lt"/>
            </a:endParaRPr>
          </a:p>
          <a:p>
            <a:pPr marL="342900" indent="-342900">
              <a:lnSpc>
                <a:spcPct val="90000"/>
              </a:lnSpc>
              <a:spcBef>
                <a:spcPct val="20000"/>
              </a:spcBef>
              <a:buFont typeface="Arial" panose="020B0604020202020204" pitchFamily="34" charset="0"/>
              <a:buChar char="•"/>
            </a:pPr>
            <a:r>
              <a:rPr lang="en-US" sz="3000" b="1" dirty="0">
                <a:latin typeface="+mn-lt"/>
              </a:rPr>
              <a:t>Input Variables(Independent): </a:t>
            </a:r>
            <a:r>
              <a:rPr lang="en-US" sz="3000" dirty="0">
                <a:latin typeface="+mn-lt"/>
              </a:rPr>
              <a:t>The ones that we use to predict the outcome of interest.</a:t>
            </a:r>
          </a:p>
          <a:p>
            <a:pPr marL="342900" lvl="1" indent="-342900">
              <a:lnSpc>
                <a:spcPct val="90000"/>
              </a:lnSpc>
              <a:spcBef>
                <a:spcPct val="20000"/>
              </a:spcBef>
              <a:buFont typeface="Arial" panose="020B0604020202020204" pitchFamily="34" charset="0"/>
              <a:buChar char="•"/>
            </a:pPr>
            <a:r>
              <a:rPr lang="en-US" sz="3000" dirty="0">
                <a:latin typeface="+mn-lt"/>
              </a:rPr>
              <a:t>TV, Radio, Newspaper </a:t>
            </a:r>
          </a:p>
          <a:p>
            <a:pPr marL="342900" lvl="1" indent="-342900">
              <a:lnSpc>
                <a:spcPct val="90000"/>
              </a:lnSpc>
              <a:spcBef>
                <a:spcPct val="20000"/>
              </a:spcBef>
              <a:buFont typeface="Arial" panose="020B0604020202020204" pitchFamily="34" charset="0"/>
              <a:buChar char="•"/>
            </a:pPr>
            <a:r>
              <a:rPr lang="en-US" sz="3000" dirty="0">
                <a:latin typeface="+mn-lt"/>
              </a:rPr>
              <a:t>Years of Education</a:t>
            </a:r>
          </a:p>
        </p:txBody>
      </p:sp>
    </p:spTree>
    <p:extLst>
      <p:ext uri="{BB962C8B-B14F-4D97-AF65-F5344CB8AC3E}">
        <p14:creationId xmlns:p14="http://schemas.microsoft.com/office/powerpoint/2010/main" val="1618616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74637"/>
            <a:ext cx="10972800" cy="1143000"/>
          </a:xfrm>
        </p:spPr>
        <p:txBody>
          <a:bodyPr vert="horz" wrap="square" lIns="91440" tIns="45720" rIns="91440" bIns="45720" numCol="1" rtlCol="0" anchor="ctr" anchorCtr="0" compatLnSpc="1">
            <a:prstTxWarp prst="textNoShape">
              <a:avLst/>
            </a:prstTxWarp>
            <a:normAutofit/>
          </a:bodyPr>
          <a:lstStyle/>
          <a:p>
            <a:pPr marL="12700"/>
            <a:r>
              <a:rPr lang="en-US" b="0" kern="1200">
                <a:latin typeface="Verdana" pitchFamily="34" charset="0"/>
                <a:ea typeface="Verdana" pitchFamily="34" charset="0"/>
                <a:cs typeface="Verdana" pitchFamily="34" charset="0"/>
              </a:rPr>
              <a:t>Example 1 - Input and Output Variables</a:t>
            </a:r>
          </a:p>
        </p:txBody>
      </p:sp>
      <p:pic>
        <p:nvPicPr>
          <p:cNvPr id="10" name="Picture 9" descr="A picture containing diagram, line, screenshot, plot&#10;&#10;Description automatically generated">
            <a:extLst>
              <a:ext uri="{FF2B5EF4-FFF2-40B4-BE49-F238E27FC236}">
                <a16:creationId xmlns:a16="http://schemas.microsoft.com/office/drawing/2014/main" id="{896A986B-FAE0-2E6B-3AB1-BD3FA30046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369" y="1600200"/>
            <a:ext cx="9625262" cy="4572000"/>
          </a:xfrm>
          <a:prstGeom prst="rect">
            <a:avLst/>
          </a:prstGeom>
          <a:noFill/>
        </p:spPr>
      </p:pic>
      <p:sp>
        <p:nvSpPr>
          <p:cNvPr id="11" name="TextBox 10">
            <a:extLst>
              <a:ext uri="{FF2B5EF4-FFF2-40B4-BE49-F238E27FC236}">
                <a16:creationId xmlns:a16="http://schemas.microsoft.com/office/drawing/2014/main" id="{5014D04D-B5A4-AC76-12EC-CB43FEF19255}"/>
              </a:ext>
            </a:extLst>
          </p:cNvPr>
          <p:cNvSpPr txBox="1"/>
          <p:nvPr/>
        </p:nvSpPr>
        <p:spPr bwMode="auto">
          <a:xfrm>
            <a:off x="609598" y="6278880"/>
            <a:ext cx="10179108" cy="533400"/>
          </a:xfrm>
          <a:prstGeom prst="rect">
            <a:avLst/>
          </a:prstGeom>
          <a:noFill/>
          <a:ln>
            <a:noFill/>
          </a:ln>
        </p:spPr>
        <p:txBody>
          <a:bodyPr vert="horz" wrap="square" lIns="91440" tIns="45720" rIns="91440" bIns="45720" numCol="1" rtlCol="0" anchor="t" anchorCtr="0" compatLnSpc="1">
            <a:prstTxWarp prst="textNoShape">
              <a:avLst/>
            </a:prstTxWarp>
            <a:normAutofit/>
          </a:bodyPr>
          <a:lstStyle/>
          <a:p>
            <a:pPr>
              <a:lnSpc>
                <a:spcPct val="90000"/>
              </a:lnSpc>
              <a:spcBef>
                <a:spcPct val="20000"/>
              </a:spcBef>
            </a:pPr>
            <a:r>
              <a:rPr lang="en-US" sz="1000" b="1" kern="1200" baseline="0">
                <a:latin typeface="+mn-lt"/>
                <a:ea typeface="+mn-ea"/>
                <a:cs typeface="+mn-cs"/>
              </a:rPr>
              <a:t>Figure: </a:t>
            </a:r>
            <a:r>
              <a:rPr lang="en-US" sz="1000" kern="1200" baseline="0">
                <a:latin typeface="+mn-lt"/>
                <a:ea typeface="+mn-ea"/>
                <a:cs typeface="+mn-cs"/>
              </a:rPr>
              <a:t>The Advertising data set. The plot displays sales, in thousands of units, as a function of TV, radio, and newspaper budgets, in thousands of dollars, for 200 different markets. In each plot we show the simple least squares fit of sales to that variable, as described in Chapter 3. In other words, each blue line represents a simple model that can be used to predict sales using TV, radio, and newspaper, respectively.</a:t>
            </a:r>
          </a:p>
        </p:txBody>
      </p:sp>
    </p:spTree>
    <p:extLst>
      <p:ext uri="{BB962C8B-B14F-4D97-AF65-F5344CB8AC3E}">
        <p14:creationId xmlns:p14="http://schemas.microsoft.com/office/powerpoint/2010/main" val="1226195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11577211" cy="628377"/>
          </a:xfrm>
          <a:prstGeom prst="rect">
            <a:avLst/>
          </a:prstGeom>
        </p:spPr>
        <p:txBody>
          <a:bodyPr vert="horz" wrap="square" lIns="0" tIns="12700" rIns="0" bIns="0" rtlCol="0">
            <a:spAutoFit/>
          </a:bodyPr>
          <a:lstStyle/>
          <a:p>
            <a:pPr marL="12700">
              <a:lnSpc>
                <a:spcPct val="100000"/>
              </a:lnSpc>
              <a:spcBef>
                <a:spcPts val="100"/>
              </a:spcBef>
            </a:pPr>
            <a:r>
              <a:rPr lang="en-US" sz="4000" b="0" dirty="0">
                <a:solidFill>
                  <a:schemeClr val="tx1"/>
                </a:solidFill>
                <a:latin typeface="+mj-lt"/>
                <a:cs typeface="Georgia"/>
              </a:rPr>
              <a:t>Example 2 - Input and Output Variables</a:t>
            </a:r>
            <a:endParaRPr sz="4000" b="0" dirty="0">
              <a:solidFill>
                <a:schemeClr val="tx1"/>
              </a:solidFill>
              <a:latin typeface="+mj-lt"/>
              <a:cs typeface="Georgia"/>
            </a:endParaRPr>
          </a:p>
        </p:txBody>
      </p:sp>
      <p:pic>
        <p:nvPicPr>
          <p:cNvPr id="8" name="Picture 7" descr="A picture containing text, diagram, plot, line&#10;&#10;Description automatically generated">
            <a:extLst>
              <a:ext uri="{FF2B5EF4-FFF2-40B4-BE49-F238E27FC236}">
                <a16:creationId xmlns:a16="http://schemas.microsoft.com/office/drawing/2014/main" id="{857E7041-C942-EA69-E798-78534C64F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5388" y="1260894"/>
            <a:ext cx="5662774" cy="4267200"/>
          </a:xfrm>
          <a:prstGeom prst="rect">
            <a:avLst/>
          </a:prstGeom>
        </p:spPr>
      </p:pic>
      <p:sp>
        <p:nvSpPr>
          <p:cNvPr id="9" name="Rectangle 8">
            <a:extLst>
              <a:ext uri="{FF2B5EF4-FFF2-40B4-BE49-F238E27FC236}">
                <a16:creationId xmlns:a16="http://schemas.microsoft.com/office/drawing/2014/main" id="{02F8CC5B-09A6-0893-6447-E9862EC6BFF3}"/>
              </a:ext>
            </a:extLst>
          </p:cNvPr>
          <p:cNvSpPr/>
          <p:nvPr/>
        </p:nvSpPr>
        <p:spPr>
          <a:xfrm>
            <a:off x="685800" y="1600200"/>
            <a:ext cx="5410200" cy="1938992"/>
          </a:xfrm>
          <a:prstGeom prst="rect">
            <a:avLst/>
          </a:prstGeom>
        </p:spPr>
        <p:txBody>
          <a:bodyPr wrap="square">
            <a:spAutoFit/>
          </a:bodyPr>
          <a:lstStyle/>
          <a:p>
            <a:pPr marL="342900" indent="-342900">
              <a:buFont typeface="Arial" panose="020B0604020202020204" pitchFamily="34" charset="0"/>
              <a:buChar char="•"/>
            </a:pPr>
            <a:r>
              <a:rPr lang="en-US" sz="2400" dirty="0"/>
              <a:t>The red dots are the observed </a:t>
            </a:r>
            <a:r>
              <a:rPr lang="en-US" sz="2400" dirty="0">
                <a:latin typeface="+mn-lt"/>
              </a:rPr>
              <a:t>values</a:t>
            </a:r>
            <a:r>
              <a:rPr lang="en-US" sz="2400" dirty="0"/>
              <a:t> of income (in tens of thousand dollars)</a:t>
            </a:r>
          </a:p>
          <a:p>
            <a:pPr marL="342900" indent="-342900">
              <a:buFont typeface="Arial" panose="020B0604020202020204" pitchFamily="34" charset="0"/>
              <a:buChar char="•"/>
            </a:pPr>
            <a:r>
              <a:rPr lang="en-US" sz="2400" dirty="0"/>
              <a:t>The years of education for 30 simulated individuals</a:t>
            </a:r>
          </a:p>
        </p:txBody>
      </p:sp>
      <p:graphicFrame>
        <p:nvGraphicFramePr>
          <p:cNvPr id="10" name="Table 10">
            <a:extLst>
              <a:ext uri="{FF2B5EF4-FFF2-40B4-BE49-F238E27FC236}">
                <a16:creationId xmlns:a16="http://schemas.microsoft.com/office/drawing/2014/main" id="{8A01ABF8-472A-0E03-FCCA-982ED3BBFB1D}"/>
              </a:ext>
            </a:extLst>
          </p:cNvPr>
          <p:cNvGraphicFramePr>
            <a:graphicFrameLocks noGrp="1"/>
          </p:cNvGraphicFramePr>
          <p:nvPr/>
        </p:nvGraphicFramePr>
        <p:xfrm>
          <a:off x="483078" y="3748178"/>
          <a:ext cx="5919159" cy="1783080"/>
        </p:xfrm>
        <a:graphic>
          <a:graphicData uri="http://schemas.openxmlformats.org/drawingml/2006/table">
            <a:tbl>
              <a:tblPr firstRow="1" bandRow="1">
                <a:tableStyleId>{21E4AEA4-8DFA-4A89-87EB-49C32662AFE0}</a:tableStyleId>
              </a:tblPr>
              <a:tblGrid>
                <a:gridCol w="1973053">
                  <a:extLst>
                    <a:ext uri="{9D8B030D-6E8A-4147-A177-3AD203B41FA5}">
                      <a16:colId xmlns:a16="http://schemas.microsoft.com/office/drawing/2014/main" val="2321888589"/>
                    </a:ext>
                  </a:extLst>
                </a:gridCol>
                <a:gridCol w="1973053">
                  <a:extLst>
                    <a:ext uri="{9D8B030D-6E8A-4147-A177-3AD203B41FA5}">
                      <a16:colId xmlns:a16="http://schemas.microsoft.com/office/drawing/2014/main" val="3323903219"/>
                    </a:ext>
                  </a:extLst>
                </a:gridCol>
                <a:gridCol w="1973053">
                  <a:extLst>
                    <a:ext uri="{9D8B030D-6E8A-4147-A177-3AD203B41FA5}">
                      <a16:colId xmlns:a16="http://schemas.microsoft.com/office/drawing/2014/main" val="1312752740"/>
                    </a:ext>
                  </a:extLst>
                </a:gridCol>
              </a:tblGrid>
              <a:tr h="370840">
                <a:tc>
                  <a:txBody>
                    <a:bodyPr/>
                    <a:lstStyle/>
                    <a:p>
                      <a:r>
                        <a:rPr lang="en-US" dirty="0"/>
                        <a:t>Individual</a:t>
                      </a:r>
                    </a:p>
                  </a:txBody>
                  <a:tcPr/>
                </a:tc>
                <a:tc>
                  <a:txBody>
                    <a:bodyPr/>
                    <a:lstStyle/>
                    <a:p>
                      <a:r>
                        <a:rPr lang="en-US" dirty="0"/>
                        <a:t>Years of Education</a:t>
                      </a:r>
                    </a:p>
                  </a:txBody>
                  <a:tcPr/>
                </a:tc>
                <a:tc>
                  <a:txBody>
                    <a:bodyPr/>
                    <a:lstStyle/>
                    <a:p>
                      <a:r>
                        <a:rPr lang="en-US" dirty="0"/>
                        <a:t>Income</a:t>
                      </a:r>
                    </a:p>
                  </a:txBody>
                  <a:tcPr/>
                </a:tc>
                <a:extLst>
                  <a:ext uri="{0D108BD9-81ED-4DB2-BD59-A6C34878D82A}">
                    <a16:rowId xmlns:a16="http://schemas.microsoft.com/office/drawing/2014/main" val="290324005"/>
                  </a:ext>
                </a:extLst>
              </a:tr>
              <a:tr h="370840">
                <a:tc>
                  <a:txBody>
                    <a:bodyPr/>
                    <a:lstStyle/>
                    <a:p>
                      <a:r>
                        <a:rPr lang="en-US" dirty="0"/>
                        <a:t>1</a:t>
                      </a:r>
                    </a:p>
                  </a:txBody>
                  <a:tcPr/>
                </a:tc>
                <a:tc>
                  <a:txBody>
                    <a:bodyPr/>
                    <a:lstStyle/>
                    <a:p>
                      <a:r>
                        <a:rPr lang="en-US" dirty="0"/>
                        <a:t>10</a:t>
                      </a:r>
                    </a:p>
                  </a:txBody>
                  <a:tcPr/>
                </a:tc>
                <a:tc>
                  <a:txBody>
                    <a:bodyPr/>
                    <a:lstStyle/>
                    <a:p>
                      <a:r>
                        <a:rPr lang="en-US" dirty="0"/>
                        <a:t>15</a:t>
                      </a:r>
                    </a:p>
                  </a:txBody>
                  <a:tcPr/>
                </a:tc>
                <a:extLst>
                  <a:ext uri="{0D108BD9-81ED-4DB2-BD59-A6C34878D82A}">
                    <a16:rowId xmlns:a16="http://schemas.microsoft.com/office/drawing/2014/main" val="2869930417"/>
                  </a:ext>
                </a:extLst>
              </a:tr>
              <a:tr h="401320">
                <a:tc>
                  <a:txBody>
                    <a:bodyPr/>
                    <a:lstStyle/>
                    <a:p>
                      <a:r>
                        <a:rPr lang="en-US" dirty="0"/>
                        <a:t>2</a:t>
                      </a:r>
                    </a:p>
                  </a:txBody>
                  <a:tcPr/>
                </a:tc>
                <a:tc>
                  <a:txBody>
                    <a:bodyPr/>
                    <a:lstStyle/>
                    <a:p>
                      <a:r>
                        <a:rPr lang="en-US" dirty="0"/>
                        <a:t>16</a:t>
                      </a:r>
                    </a:p>
                  </a:txBody>
                  <a:tcPr/>
                </a:tc>
                <a:tc>
                  <a:txBody>
                    <a:bodyPr/>
                    <a:lstStyle/>
                    <a:p>
                      <a:r>
                        <a:rPr lang="en-US" dirty="0"/>
                        <a:t>55</a:t>
                      </a:r>
                    </a:p>
                  </a:txBody>
                  <a:tcPr/>
                </a:tc>
                <a:extLst>
                  <a:ext uri="{0D108BD9-81ED-4DB2-BD59-A6C34878D82A}">
                    <a16:rowId xmlns:a16="http://schemas.microsoft.com/office/drawing/2014/main" val="3042642526"/>
                  </a:ext>
                </a:extLst>
              </a:tr>
              <a:tr h="370840">
                <a:tc>
                  <a:txBody>
                    <a:bodyPr/>
                    <a:lstStyle/>
                    <a:p>
                      <a:r>
                        <a:rPr lang="en-US" dirty="0"/>
                        <a:t>3</a:t>
                      </a:r>
                    </a:p>
                  </a:txBody>
                  <a:tcPr/>
                </a:tc>
                <a:tc>
                  <a:txBody>
                    <a:bodyPr/>
                    <a:lstStyle/>
                    <a:p>
                      <a:r>
                        <a:rPr lang="en-US" dirty="0"/>
                        <a:t>20</a:t>
                      </a:r>
                    </a:p>
                  </a:txBody>
                  <a:tcPr/>
                </a:tc>
                <a:tc>
                  <a:txBody>
                    <a:bodyPr/>
                    <a:lstStyle/>
                    <a:p>
                      <a:r>
                        <a:rPr lang="en-US" dirty="0"/>
                        <a:t>70</a:t>
                      </a:r>
                    </a:p>
                  </a:txBody>
                  <a:tcPr/>
                </a:tc>
                <a:extLst>
                  <a:ext uri="{0D108BD9-81ED-4DB2-BD59-A6C34878D82A}">
                    <a16:rowId xmlns:a16="http://schemas.microsoft.com/office/drawing/2014/main" val="2150613719"/>
                  </a:ext>
                </a:extLst>
              </a:tr>
            </a:tbl>
          </a:graphicData>
        </a:graphic>
      </p:graphicFrame>
      <p:sp>
        <p:nvSpPr>
          <p:cNvPr id="11" name="TextBox 10">
            <a:extLst>
              <a:ext uri="{FF2B5EF4-FFF2-40B4-BE49-F238E27FC236}">
                <a16:creationId xmlns:a16="http://schemas.microsoft.com/office/drawing/2014/main" id="{D7CD07B1-6279-7C55-C05C-E1437E2DA67D}"/>
              </a:ext>
            </a:extLst>
          </p:cNvPr>
          <p:cNvSpPr txBox="1"/>
          <p:nvPr/>
        </p:nvSpPr>
        <p:spPr>
          <a:xfrm>
            <a:off x="6446520" y="5512279"/>
            <a:ext cx="5716630" cy="338554"/>
          </a:xfrm>
          <a:prstGeom prst="rect">
            <a:avLst/>
          </a:prstGeom>
          <a:noFill/>
        </p:spPr>
        <p:txBody>
          <a:bodyPr wrap="none" rtlCol="0">
            <a:spAutoFit/>
          </a:bodyPr>
          <a:lstStyle/>
          <a:p>
            <a:r>
              <a:rPr lang="en-US" sz="1600" b="1" dirty="0"/>
              <a:t>Figure: </a:t>
            </a:r>
            <a:r>
              <a:rPr lang="en-US" sz="1600" dirty="0"/>
              <a:t>Relationship </a:t>
            </a:r>
            <a:r>
              <a:rPr lang="en-US" sz="1600" dirty="0">
                <a:latin typeface="+mn-lt"/>
              </a:rPr>
              <a:t>between</a:t>
            </a:r>
            <a:r>
              <a:rPr lang="en-US" sz="1600" dirty="0"/>
              <a:t> </a:t>
            </a:r>
            <a:r>
              <a:rPr lang="en-US" sz="1600" dirty="0">
                <a:solidFill>
                  <a:srgbClr val="FF0000"/>
                </a:solidFill>
              </a:rPr>
              <a:t>years of education </a:t>
            </a:r>
            <a:r>
              <a:rPr lang="en-US" sz="1600" dirty="0"/>
              <a:t>and </a:t>
            </a:r>
            <a:r>
              <a:rPr lang="en-US" sz="1600" dirty="0">
                <a:solidFill>
                  <a:srgbClr val="FF0000"/>
                </a:solidFill>
              </a:rPr>
              <a:t>income</a:t>
            </a:r>
          </a:p>
        </p:txBody>
      </p:sp>
      <p:sp>
        <p:nvSpPr>
          <p:cNvPr id="12" name="TextBox 11">
            <a:extLst>
              <a:ext uri="{FF2B5EF4-FFF2-40B4-BE49-F238E27FC236}">
                <a16:creationId xmlns:a16="http://schemas.microsoft.com/office/drawing/2014/main" id="{0B5AA1F6-7973-1F69-6A37-9FB1A2597EF0}"/>
              </a:ext>
            </a:extLst>
          </p:cNvPr>
          <p:cNvSpPr txBox="1"/>
          <p:nvPr/>
        </p:nvSpPr>
        <p:spPr>
          <a:xfrm>
            <a:off x="1578634" y="5618672"/>
            <a:ext cx="3788217" cy="369332"/>
          </a:xfrm>
          <a:prstGeom prst="rect">
            <a:avLst/>
          </a:prstGeom>
          <a:noFill/>
        </p:spPr>
        <p:txBody>
          <a:bodyPr wrap="none" rtlCol="0">
            <a:spAutoFit/>
          </a:bodyPr>
          <a:lstStyle/>
          <a:p>
            <a:r>
              <a:rPr lang="en-US" b="1" dirty="0"/>
              <a:t>Simulated </a:t>
            </a:r>
            <a:r>
              <a:rPr lang="en-US" b="1" dirty="0">
                <a:latin typeface="+mj-lt"/>
              </a:rPr>
              <a:t>data</a:t>
            </a:r>
            <a:r>
              <a:rPr lang="en-US" b="1" dirty="0"/>
              <a:t> for 30 individuals</a:t>
            </a:r>
            <a:endParaRPr lang="en-US" b="1" dirty="0">
              <a:solidFill>
                <a:srgbClr val="FF0000"/>
              </a:solidFill>
            </a:endParaRPr>
          </a:p>
        </p:txBody>
      </p:sp>
    </p:spTree>
    <p:extLst>
      <p:ext uri="{BB962C8B-B14F-4D97-AF65-F5344CB8AC3E}">
        <p14:creationId xmlns:p14="http://schemas.microsoft.com/office/powerpoint/2010/main" val="689604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74637"/>
            <a:ext cx="10972800" cy="1143000"/>
          </a:xfrm>
        </p:spPr>
        <p:txBody>
          <a:bodyPr vert="horz" wrap="square" lIns="91440" tIns="45720" rIns="91440" bIns="45720" numCol="1" rtlCol="0" anchor="ctr" anchorCtr="0" compatLnSpc="1">
            <a:prstTxWarp prst="textNoShape">
              <a:avLst/>
            </a:prstTxWarp>
            <a:normAutofit/>
          </a:bodyPr>
          <a:lstStyle/>
          <a:p>
            <a:pPr marL="12700"/>
            <a:r>
              <a:rPr lang="en-US" b="0" kern="1200" baseline="0">
                <a:latin typeface="Verdana" pitchFamily="34" charset="0"/>
                <a:ea typeface="Verdana" pitchFamily="34" charset="0"/>
                <a:cs typeface="Verdana" pitchFamily="34" charset="0"/>
              </a:rPr>
              <a:t>Input and Output Variables Notations</a:t>
            </a:r>
          </a:p>
        </p:txBody>
      </p:sp>
      <p:sp>
        <p:nvSpPr>
          <p:cNvPr id="9" name="Rectangle 8">
            <a:extLst>
              <a:ext uri="{FF2B5EF4-FFF2-40B4-BE49-F238E27FC236}">
                <a16:creationId xmlns:a16="http://schemas.microsoft.com/office/drawing/2014/main" id="{612859A2-FA38-C0C3-75C3-43827DBE21E3}"/>
              </a:ext>
            </a:extLst>
          </p:cNvPr>
          <p:cNvSpPr/>
          <p:nvPr/>
        </p:nvSpPr>
        <p:spPr bwMode="auto">
          <a:xfrm>
            <a:off x="609600" y="1600200"/>
            <a:ext cx="10972800" cy="3543300"/>
          </a:xfrm>
          <a:prstGeom prst="rect">
            <a:avLst/>
          </a:prstGeom>
          <a:noFill/>
          <a:ln>
            <a:noFill/>
          </a:ln>
        </p:spPr>
        <p:txBody>
          <a:bodyPr vert="horz" wrap="square" lIns="91440" tIns="45720" rIns="91440" bIns="45720" numCol="1" anchor="t" anchorCtr="0" compatLnSpc="1">
            <a:prstTxWarp prst="textNoShape">
              <a:avLst/>
            </a:prstTxWarp>
            <a:normAutofit/>
          </a:bodyPr>
          <a:lstStyle/>
          <a:p>
            <a:pPr marL="342900" indent="-342900">
              <a:spcBef>
                <a:spcPct val="20000"/>
              </a:spcBef>
              <a:buFont typeface="Arial" panose="020B0604020202020204" pitchFamily="34" charset="0"/>
              <a:buChar char="•"/>
            </a:pPr>
            <a:r>
              <a:rPr lang="en-US" sz="3200" baseline="0" dirty="0">
                <a:latin typeface="+mn-lt"/>
              </a:rPr>
              <a:t>In general, we denote the outcome variable as Y </a:t>
            </a:r>
          </a:p>
          <a:p>
            <a:pPr marL="342900" indent="-342900">
              <a:spcBef>
                <a:spcPct val="20000"/>
              </a:spcBef>
              <a:buFont typeface="Arial" panose="020B0604020202020204" pitchFamily="34" charset="0"/>
              <a:buChar char="•"/>
            </a:pPr>
            <a:r>
              <a:rPr lang="en-US" sz="3200" baseline="0" dirty="0">
                <a:latin typeface="+mn-lt"/>
              </a:rPr>
              <a:t>And the predictor variables as X1, X2, … and so on. </a:t>
            </a:r>
          </a:p>
        </p:txBody>
      </p:sp>
    </p:spTree>
    <p:extLst>
      <p:ext uri="{BB962C8B-B14F-4D97-AF65-F5344CB8AC3E}">
        <p14:creationId xmlns:p14="http://schemas.microsoft.com/office/powerpoint/2010/main" val="4172256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Learning Objectives</a:t>
            </a:r>
          </a:p>
        </p:txBody>
      </p:sp>
      <p:sp>
        <p:nvSpPr>
          <p:cNvPr id="3" name="Content Placeholder 2"/>
          <p:cNvSpPr>
            <a:spLocks noGrp="1"/>
          </p:cNvSpPr>
          <p:nvPr>
            <p:ph type="body" sz="quarter" idx="11"/>
          </p:nvPr>
        </p:nvSpPr>
        <p:spPr>
          <a:xfrm>
            <a:off x="609600" y="1600200"/>
            <a:ext cx="10972800" cy="2495550"/>
          </a:xfrm>
        </p:spPr>
        <p:txBody>
          <a:bodyPr wrap="square" anchor="t">
            <a:normAutofit/>
          </a:bodyPr>
          <a:lstStyle/>
          <a:p>
            <a:r>
              <a:rPr lang="en-US" dirty="0"/>
              <a:t>Describe the major tasks for which machine learning is used</a:t>
            </a:r>
          </a:p>
          <a:p>
            <a:r>
              <a:rPr lang="en-US" dirty="0"/>
              <a:t>Compare and contrast the major approaches for machine learning </a:t>
            </a:r>
          </a:p>
        </p:txBody>
      </p:sp>
    </p:spTree>
    <p:custDataLst>
      <p:tags r:id="rId1"/>
    </p:custDataLst>
    <p:extLst>
      <p:ext uri="{BB962C8B-B14F-4D97-AF65-F5344CB8AC3E}">
        <p14:creationId xmlns:p14="http://schemas.microsoft.com/office/powerpoint/2010/main" val="388523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74637"/>
            <a:ext cx="10972800" cy="1143000"/>
          </a:xfrm>
        </p:spPr>
        <p:txBody>
          <a:bodyPr vert="horz" wrap="square" lIns="91440" tIns="45720" rIns="91440" bIns="45720" numCol="1" rtlCol="0" anchor="ctr" anchorCtr="0" compatLnSpc="1">
            <a:prstTxWarp prst="textNoShape">
              <a:avLst/>
            </a:prstTxWarp>
            <a:normAutofit/>
          </a:bodyPr>
          <a:lstStyle/>
          <a:p>
            <a:pPr marL="12700">
              <a:lnSpc>
                <a:spcPct val="90000"/>
              </a:lnSpc>
            </a:pPr>
            <a:r>
              <a:rPr lang="en-US" b="0" kern="1200" baseline="0">
                <a:latin typeface="Verdana" pitchFamily="34" charset="0"/>
                <a:ea typeface="Verdana" pitchFamily="34" charset="0"/>
                <a:cs typeface="Verdana" pitchFamily="34" charset="0"/>
              </a:rPr>
              <a:t>Mathematical Formulation of Relationship between Input and Output Variables</a:t>
            </a:r>
          </a:p>
        </p:txBody>
      </p:sp>
      <p:sp>
        <p:nvSpPr>
          <p:cNvPr id="9" name="Rectangle 8">
            <a:extLst>
              <a:ext uri="{FF2B5EF4-FFF2-40B4-BE49-F238E27FC236}">
                <a16:creationId xmlns:a16="http://schemas.microsoft.com/office/drawing/2014/main" id="{612859A2-FA38-C0C3-75C3-43827DBE21E3}"/>
              </a:ext>
            </a:extLst>
          </p:cNvPr>
          <p:cNvSpPr/>
          <p:nvPr/>
        </p:nvSpPr>
        <p:spPr bwMode="auto">
          <a:xfrm>
            <a:off x="609600" y="1600200"/>
            <a:ext cx="10972800" cy="4572000"/>
          </a:xfrm>
          <a:prstGeom prst="rect">
            <a:avLst/>
          </a:prstGeom>
          <a:noFill/>
          <a:ln>
            <a:noFill/>
          </a:ln>
        </p:spPr>
        <p:txBody>
          <a:bodyPr vert="horz" wrap="square" lIns="91440" tIns="45720" rIns="91440" bIns="45720" numCol="1" anchor="t" anchorCtr="0" compatLnSpc="1">
            <a:prstTxWarp prst="textNoShape">
              <a:avLst/>
            </a:prstTxWarp>
            <a:normAutofit/>
          </a:bodyPr>
          <a:lstStyle/>
          <a:p>
            <a:pPr marL="342900" indent="-342900">
              <a:spcBef>
                <a:spcPct val="20000"/>
              </a:spcBef>
              <a:buFont typeface="Arial" panose="020B0604020202020204" pitchFamily="34" charset="0"/>
              <a:buChar char="•"/>
            </a:pPr>
            <a:r>
              <a:rPr lang="en-US" sz="3200" baseline="0">
                <a:latin typeface="+mn-lt"/>
              </a:rPr>
              <a:t>The observed outcome/response variable Y and different predictors X1, X2,… Xp</a:t>
            </a:r>
          </a:p>
          <a:p>
            <a:pPr marL="342900" indent="-342900">
              <a:spcBef>
                <a:spcPct val="20000"/>
              </a:spcBef>
              <a:buFont typeface="Arial" panose="020B0604020202020204" pitchFamily="34" charset="0"/>
              <a:buChar char="•"/>
            </a:pPr>
            <a:r>
              <a:rPr lang="en-US" sz="3200" baseline="0">
                <a:latin typeface="+mn-lt"/>
              </a:rPr>
              <a:t>The functional relationship between them is expressed as </a:t>
            </a:r>
          </a:p>
          <a:p>
            <a:pPr marL="342900" indent="-342900">
              <a:spcBef>
                <a:spcPct val="20000"/>
              </a:spcBef>
              <a:buFont typeface="Arial" panose="020B0604020202020204" pitchFamily="34" charset="0"/>
              <a:buChar char="•"/>
            </a:pPr>
            <a:r>
              <a:rPr lang="en-US" sz="3200" baseline="0">
                <a:latin typeface="+mn-lt"/>
              </a:rPr>
              <a:t>Y = f(x) + e </a:t>
            </a:r>
          </a:p>
          <a:p>
            <a:pPr marL="342900" indent="-342900">
              <a:spcBef>
                <a:spcPct val="20000"/>
              </a:spcBef>
              <a:buFont typeface="Arial" panose="020B0604020202020204" pitchFamily="34" charset="0"/>
              <a:buChar char="•"/>
            </a:pPr>
            <a:r>
              <a:rPr lang="en-US" sz="3200" baseline="0">
                <a:latin typeface="+mn-lt"/>
              </a:rPr>
              <a:t>Here, f is an unknown function of the input variables, and the e is the random error term.</a:t>
            </a:r>
          </a:p>
        </p:txBody>
      </p:sp>
    </p:spTree>
    <p:extLst>
      <p:ext uri="{BB962C8B-B14F-4D97-AF65-F5344CB8AC3E}">
        <p14:creationId xmlns:p14="http://schemas.microsoft.com/office/powerpoint/2010/main" val="942327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9510" y="720306"/>
            <a:ext cx="10358011" cy="689932"/>
          </a:xfrm>
          <a:prstGeom prst="rect">
            <a:avLst/>
          </a:prstGeom>
        </p:spPr>
        <p:txBody>
          <a:bodyPr vert="horz" wrap="square" lIns="0" tIns="12700" rIns="0" bIns="0" rtlCol="0">
            <a:spAutoFit/>
          </a:bodyPr>
          <a:lstStyle/>
          <a:p>
            <a:pPr marL="12700">
              <a:lnSpc>
                <a:spcPct val="100000"/>
              </a:lnSpc>
              <a:spcBef>
                <a:spcPts val="100"/>
              </a:spcBef>
            </a:pPr>
            <a:r>
              <a:rPr lang="en-US" sz="4400" b="0" spc="5" dirty="0">
                <a:solidFill>
                  <a:schemeClr val="tx1"/>
                </a:solidFill>
                <a:latin typeface="+mj-lt"/>
                <a:cs typeface="Georgia"/>
              </a:rPr>
              <a:t>Types of Machine Learning</a:t>
            </a:r>
            <a:endParaRPr sz="4400" b="0" dirty="0">
              <a:solidFill>
                <a:schemeClr val="tx1"/>
              </a:solidFill>
              <a:latin typeface="+mj-lt"/>
              <a:cs typeface="Georgia"/>
            </a:endParaRPr>
          </a:p>
        </p:txBody>
      </p:sp>
      <p:sp>
        <p:nvSpPr>
          <p:cNvPr id="3" name="object 3"/>
          <p:cNvSpPr/>
          <p:nvPr/>
        </p:nvSpPr>
        <p:spPr>
          <a:xfrm>
            <a:off x="617136" y="2764670"/>
            <a:ext cx="4274185" cy="1710055"/>
          </a:xfrm>
          <a:custGeom>
            <a:avLst/>
            <a:gdLst/>
            <a:ahLst/>
            <a:cxnLst/>
            <a:rect l="l" t="t" r="r" b="b"/>
            <a:pathLst>
              <a:path w="4274185" h="1710054">
                <a:moveTo>
                  <a:pt x="3419319" y="0"/>
                </a:moveTo>
                <a:lnTo>
                  <a:pt x="0" y="0"/>
                </a:lnTo>
                <a:lnTo>
                  <a:pt x="0" y="1709657"/>
                </a:lnTo>
                <a:lnTo>
                  <a:pt x="3419319" y="1709657"/>
                </a:lnTo>
                <a:lnTo>
                  <a:pt x="4274142" y="854830"/>
                </a:lnTo>
                <a:lnTo>
                  <a:pt x="3419319" y="0"/>
                </a:lnTo>
                <a:close/>
              </a:path>
            </a:pathLst>
          </a:custGeom>
          <a:solidFill>
            <a:srgbClr val="7A210D"/>
          </a:solidFill>
        </p:spPr>
        <p:txBody>
          <a:bodyPr wrap="square" lIns="0" tIns="0" rIns="0" bIns="0" rtlCol="0"/>
          <a:lstStyle/>
          <a:p>
            <a:endParaRPr/>
          </a:p>
        </p:txBody>
      </p:sp>
      <p:sp>
        <p:nvSpPr>
          <p:cNvPr id="4" name="object 4"/>
          <p:cNvSpPr txBox="1"/>
          <p:nvPr/>
        </p:nvSpPr>
        <p:spPr>
          <a:xfrm>
            <a:off x="918838" y="3298952"/>
            <a:ext cx="3729362" cy="520655"/>
          </a:xfrm>
          <a:prstGeom prst="rect">
            <a:avLst/>
          </a:prstGeom>
        </p:spPr>
        <p:txBody>
          <a:bodyPr vert="horz" wrap="square" lIns="0" tIns="12700" rIns="0" bIns="0" rtlCol="0">
            <a:spAutoFit/>
          </a:bodyPr>
          <a:lstStyle/>
          <a:p>
            <a:pPr marL="12700">
              <a:lnSpc>
                <a:spcPct val="100000"/>
              </a:lnSpc>
              <a:spcBef>
                <a:spcPts val="100"/>
              </a:spcBef>
            </a:pPr>
            <a:r>
              <a:rPr sz="3300" dirty="0">
                <a:solidFill>
                  <a:srgbClr val="FFFFFF"/>
                </a:solidFill>
                <a:latin typeface="Calibri"/>
                <a:cs typeface="Calibri"/>
              </a:rPr>
              <a:t>Supervised</a:t>
            </a:r>
            <a:r>
              <a:rPr sz="3300" spc="-60" dirty="0">
                <a:solidFill>
                  <a:srgbClr val="FFFFFF"/>
                </a:solidFill>
                <a:latin typeface="Calibri"/>
                <a:cs typeface="Calibri"/>
              </a:rPr>
              <a:t> </a:t>
            </a:r>
            <a:r>
              <a:rPr lang="en-US" sz="3300" spc="-5" dirty="0">
                <a:solidFill>
                  <a:srgbClr val="FFFFFF"/>
                </a:solidFill>
                <a:latin typeface="Calibri"/>
                <a:cs typeface="Calibri"/>
              </a:rPr>
              <a:t>L</a:t>
            </a:r>
            <a:r>
              <a:rPr sz="3300" spc="-5" dirty="0">
                <a:solidFill>
                  <a:srgbClr val="FFFFFF"/>
                </a:solidFill>
                <a:latin typeface="Calibri"/>
                <a:cs typeface="Calibri"/>
              </a:rPr>
              <a:t>earning</a:t>
            </a:r>
            <a:endParaRPr sz="3300" dirty="0">
              <a:latin typeface="Calibri"/>
              <a:cs typeface="Calibri"/>
            </a:endParaRPr>
          </a:p>
        </p:txBody>
      </p:sp>
      <p:grpSp>
        <p:nvGrpSpPr>
          <p:cNvPr id="5" name="object 5"/>
          <p:cNvGrpSpPr/>
          <p:nvPr/>
        </p:nvGrpSpPr>
        <p:grpSpPr>
          <a:xfrm>
            <a:off x="4026927" y="2755145"/>
            <a:ext cx="4293235" cy="1729105"/>
            <a:chOff x="4026927" y="2755145"/>
            <a:chExt cx="4293235" cy="1729105"/>
          </a:xfrm>
        </p:grpSpPr>
        <p:sp>
          <p:nvSpPr>
            <p:cNvPr id="6" name="object 6"/>
            <p:cNvSpPr/>
            <p:nvPr/>
          </p:nvSpPr>
          <p:spPr>
            <a:xfrm>
              <a:off x="4036452" y="2764670"/>
              <a:ext cx="4274185" cy="1710055"/>
            </a:xfrm>
            <a:custGeom>
              <a:avLst/>
              <a:gdLst/>
              <a:ahLst/>
              <a:cxnLst/>
              <a:rect l="l" t="t" r="r" b="b"/>
              <a:pathLst>
                <a:path w="4274184" h="1710054">
                  <a:moveTo>
                    <a:pt x="3419320" y="0"/>
                  </a:moveTo>
                  <a:lnTo>
                    <a:pt x="0" y="0"/>
                  </a:lnTo>
                  <a:lnTo>
                    <a:pt x="854829" y="854830"/>
                  </a:lnTo>
                  <a:lnTo>
                    <a:pt x="0" y="1709657"/>
                  </a:lnTo>
                  <a:lnTo>
                    <a:pt x="3419320" y="1709657"/>
                  </a:lnTo>
                  <a:lnTo>
                    <a:pt x="4274143" y="854830"/>
                  </a:lnTo>
                  <a:lnTo>
                    <a:pt x="3419320" y="0"/>
                  </a:lnTo>
                  <a:close/>
                </a:path>
              </a:pathLst>
            </a:custGeom>
            <a:solidFill>
              <a:srgbClr val="28569E"/>
            </a:solidFill>
          </p:spPr>
          <p:txBody>
            <a:bodyPr wrap="square" lIns="0" tIns="0" rIns="0" bIns="0" rtlCol="0"/>
            <a:lstStyle/>
            <a:p>
              <a:endParaRPr/>
            </a:p>
          </p:txBody>
        </p:sp>
        <p:sp>
          <p:nvSpPr>
            <p:cNvPr id="7" name="object 7"/>
            <p:cNvSpPr/>
            <p:nvPr/>
          </p:nvSpPr>
          <p:spPr>
            <a:xfrm>
              <a:off x="4036452" y="2764670"/>
              <a:ext cx="4274185" cy="1710055"/>
            </a:xfrm>
            <a:custGeom>
              <a:avLst/>
              <a:gdLst/>
              <a:ahLst/>
              <a:cxnLst/>
              <a:rect l="l" t="t" r="r" b="b"/>
              <a:pathLst>
                <a:path w="4274184" h="1710054">
                  <a:moveTo>
                    <a:pt x="0" y="0"/>
                  </a:moveTo>
                  <a:lnTo>
                    <a:pt x="3419319" y="0"/>
                  </a:lnTo>
                  <a:lnTo>
                    <a:pt x="4274143" y="854830"/>
                  </a:lnTo>
                  <a:lnTo>
                    <a:pt x="3419319" y="1709657"/>
                  </a:lnTo>
                  <a:lnTo>
                    <a:pt x="0" y="1709657"/>
                  </a:lnTo>
                  <a:lnTo>
                    <a:pt x="854828" y="854830"/>
                  </a:lnTo>
                  <a:lnTo>
                    <a:pt x="0" y="0"/>
                  </a:lnTo>
                  <a:close/>
                </a:path>
              </a:pathLst>
            </a:custGeom>
            <a:ln w="19050">
              <a:solidFill>
                <a:srgbClr val="FFFFFF"/>
              </a:solidFill>
            </a:ln>
          </p:spPr>
          <p:txBody>
            <a:bodyPr wrap="square" lIns="0" tIns="0" rIns="0" bIns="0" rtlCol="0"/>
            <a:lstStyle/>
            <a:p>
              <a:endParaRPr/>
            </a:p>
          </p:txBody>
        </p:sp>
      </p:grpSp>
      <p:sp>
        <p:nvSpPr>
          <p:cNvPr id="8" name="object 8"/>
          <p:cNvSpPr txBox="1"/>
          <p:nvPr/>
        </p:nvSpPr>
        <p:spPr>
          <a:xfrm>
            <a:off x="5039763" y="3070352"/>
            <a:ext cx="2885037" cy="998219"/>
          </a:xfrm>
          <a:prstGeom prst="rect">
            <a:avLst/>
          </a:prstGeom>
        </p:spPr>
        <p:txBody>
          <a:bodyPr vert="horz" wrap="square" lIns="0" tIns="55879" rIns="0" bIns="0" rtlCol="0">
            <a:spAutoFit/>
          </a:bodyPr>
          <a:lstStyle/>
          <a:p>
            <a:pPr marL="484505" marR="5080" indent="-472440">
              <a:lnSpc>
                <a:spcPts val="3700"/>
              </a:lnSpc>
              <a:spcBef>
                <a:spcPts val="439"/>
              </a:spcBef>
            </a:pPr>
            <a:r>
              <a:rPr sz="3300" dirty="0">
                <a:solidFill>
                  <a:srgbClr val="FFFFFF"/>
                </a:solidFill>
                <a:latin typeface="Calibri"/>
                <a:cs typeface="Calibri"/>
              </a:rPr>
              <a:t>Un</a:t>
            </a:r>
            <a:r>
              <a:rPr sz="3300" spc="-5" dirty="0">
                <a:solidFill>
                  <a:srgbClr val="FFFFFF"/>
                </a:solidFill>
                <a:latin typeface="Calibri"/>
                <a:cs typeface="Calibri"/>
              </a:rPr>
              <a:t>s</a:t>
            </a:r>
            <a:r>
              <a:rPr sz="3300" dirty="0">
                <a:solidFill>
                  <a:srgbClr val="FFFFFF"/>
                </a:solidFill>
                <a:latin typeface="Calibri"/>
                <a:cs typeface="Calibri"/>
              </a:rPr>
              <a:t>upe</a:t>
            </a:r>
            <a:r>
              <a:rPr sz="3300" spc="30" dirty="0">
                <a:solidFill>
                  <a:srgbClr val="FFFFFF"/>
                </a:solidFill>
                <a:latin typeface="Calibri"/>
                <a:cs typeface="Calibri"/>
              </a:rPr>
              <a:t>r</a:t>
            </a:r>
            <a:r>
              <a:rPr sz="3300" dirty="0">
                <a:solidFill>
                  <a:srgbClr val="FFFFFF"/>
                </a:solidFill>
                <a:latin typeface="Calibri"/>
                <a:cs typeface="Calibri"/>
              </a:rPr>
              <a:t>vi</a:t>
            </a:r>
            <a:r>
              <a:rPr sz="3300" spc="-5" dirty="0">
                <a:solidFill>
                  <a:srgbClr val="FFFFFF"/>
                </a:solidFill>
                <a:latin typeface="Calibri"/>
                <a:cs typeface="Calibri"/>
              </a:rPr>
              <a:t>sed  </a:t>
            </a:r>
            <a:r>
              <a:rPr lang="en-US" sz="3300" spc="-5" dirty="0">
                <a:solidFill>
                  <a:srgbClr val="FFFFFF"/>
                </a:solidFill>
                <a:latin typeface="Calibri"/>
                <a:cs typeface="Calibri"/>
              </a:rPr>
              <a:t>L</a:t>
            </a:r>
            <a:r>
              <a:rPr sz="3300" spc="-5" dirty="0">
                <a:solidFill>
                  <a:srgbClr val="FFFFFF"/>
                </a:solidFill>
                <a:latin typeface="Calibri"/>
                <a:cs typeface="Calibri"/>
              </a:rPr>
              <a:t>earning</a:t>
            </a:r>
            <a:endParaRPr sz="3300" dirty="0">
              <a:latin typeface="Calibri"/>
              <a:cs typeface="Calibri"/>
            </a:endParaRPr>
          </a:p>
        </p:txBody>
      </p:sp>
      <p:grpSp>
        <p:nvGrpSpPr>
          <p:cNvPr id="9" name="object 9"/>
          <p:cNvGrpSpPr/>
          <p:nvPr/>
        </p:nvGrpSpPr>
        <p:grpSpPr>
          <a:xfrm>
            <a:off x="7446242" y="2755145"/>
            <a:ext cx="4293235" cy="1729105"/>
            <a:chOff x="7446242" y="2755145"/>
            <a:chExt cx="4293235" cy="1729105"/>
          </a:xfrm>
        </p:grpSpPr>
        <p:sp>
          <p:nvSpPr>
            <p:cNvPr id="10" name="object 10"/>
            <p:cNvSpPr/>
            <p:nvPr/>
          </p:nvSpPr>
          <p:spPr>
            <a:xfrm>
              <a:off x="7455767" y="2764670"/>
              <a:ext cx="4274185" cy="1710055"/>
            </a:xfrm>
            <a:custGeom>
              <a:avLst/>
              <a:gdLst/>
              <a:ahLst/>
              <a:cxnLst/>
              <a:rect l="l" t="t" r="r" b="b"/>
              <a:pathLst>
                <a:path w="4274184" h="1710054">
                  <a:moveTo>
                    <a:pt x="3419320" y="0"/>
                  </a:moveTo>
                  <a:lnTo>
                    <a:pt x="0" y="0"/>
                  </a:lnTo>
                  <a:lnTo>
                    <a:pt x="854829" y="854830"/>
                  </a:lnTo>
                  <a:lnTo>
                    <a:pt x="0" y="1709657"/>
                  </a:lnTo>
                  <a:lnTo>
                    <a:pt x="3419320" y="1709657"/>
                  </a:lnTo>
                  <a:lnTo>
                    <a:pt x="4274143" y="854830"/>
                  </a:lnTo>
                  <a:lnTo>
                    <a:pt x="3419320" y="0"/>
                  </a:lnTo>
                  <a:close/>
                </a:path>
              </a:pathLst>
            </a:custGeom>
            <a:solidFill>
              <a:srgbClr val="385723"/>
            </a:solidFill>
          </p:spPr>
          <p:txBody>
            <a:bodyPr wrap="square" lIns="0" tIns="0" rIns="0" bIns="0" rtlCol="0"/>
            <a:lstStyle/>
            <a:p>
              <a:endParaRPr/>
            </a:p>
          </p:txBody>
        </p:sp>
        <p:sp>
          <p:nvSpPr>
            <p:cNvPr id="11" name="object 11"/>
            <p:cNvSpPr/>
            <p:nvPr/>
          </p:nvSpPr>
          <p:spPr>
            <a:xfrm>
              <a:off x="7455767" y="2764670"/>
              <a:ext cx="4274185" cy="1710055"/>
            </a:xfrm>
            <a:custGeom>
              <a:avLst/>
              <a:gdLst/>
              <a:ahLst/>
              <a:cxnLst/>
              <a:rect l="l" t="t" r="r" b="b"/>
              <a:pathLst>
                <a:path w="4274184" h="1710054">
                  <a:moveTo>
                    <a:pt x="0" y="0"/>
                  </a:moveTo>
                  <a:lnTo>
                    <a:pt x="3419319" y="0"/>
                  </a:lnTo>
                  <a:lnTo>
                    <a:pt x="4274143" y="854830"/>
                  </a:lnTo>
                  <a:lnTo>
                    <a:pt x="3419319" y="1709657"/>
                  </a:lnTo>
                  <a:lnTo>
                    <a:pt x="0" y="1709657"/>
                  </a:lnTo>
                  <a:lnTo>
                    <a:pt x="854828" y="854830"/>
                  </a:lnTo>
                  <a:lnTo>
                    <a:pt x="0" y="0"/>
                  </a:lnTo>
                  <a:close/>
                </a:path>
              </a:pathLst>
            </a:custGeom>
            <a:ln w="19050">
              <a:solidFill>
                <a:srgbClr val="FFFFFF"/>
              </a:solidFill>
            </a:ln>
          </p:spPr>
          <p:txBody>
            <a:bodyPr wrap="square" lIns="0" tIns="0" rIns="0" bIns="0" rtlCol="0"/>
            <a:lstStyle/>
            <a:p>
              <a:endParaRPr/>
            </a:p>
          </p:txBody>
        </p:sp>
      </p:grpSp>
      <p:sp>
        <p:nvSpPr>
          <p:cNvPr id="12" name="object 12"/>
          <p:cNvSpPr txBox="1"/>
          <p:nvPr/>
        </p:nvSpPr>
        <p:spPr>
          <a:xfrm>
            <a:off x="8739272" y="3070352"/>
            <a:ext cx="1795780" cy="998219"/>
          </a:xfrm>
          <a:prstGeom prst="rect">
            <a:avLst/>
          </a:prstGeom>
        </p:spPr>
        <p:txBody>
          <a:bodyPr vert="horz" wrap="square" lIns="0" tIns="55879" rIns="0" bIns="0" rtlCol="0">
            <a:spAutoFit/>
          </a:bodyPr>
          <a:lstStyle/>
          <a:p>
            <a:pPr marL="264795" marR="5080" indent="-252729">
              <a:lnSpc>
                <a:spcPts val="3700"/>
              </a:lnSpc>
              <a:spcBef>
                <a:spcPts val="439"/>
              </a:spcBef>
            </a:pPr>
            <a:r>
              <a:rPr sz="3300" spc="-80" dirty="0">
                <a:solidFill>
                  <a:srgbClr val="FFFFFF"/>
                </a:solidFill>
                <a:latin typeface="Calibri"/>
                <a:cs typeface="Calibri"/>
              </a:rPr>
              <a:t>E</a:t>
            </a:r>
            <a:r>
              <a:rPr sz="3300" spc="-50" dirty="0">
                <a:solidFill>
                  <a:srgbClr val="FFFFFF"/>
                </a:solidFill>
                <a:latin typeface="Calibri"/>
                <a:cs typeface="Calibri"/>
              </a:rPr>
              <a:t>v</a:t>
            </a:r>
            <a:r>
              <a:rPr sz="3300" spc="-5" dirty="0">
                <a:solidFill>
                  <a:srgbClr val="FFFFFF"/>
                </a:solidFill>
                <a:latin typeface="Calibri"/>
                <a:cs typeface="Calibri"/>
              </a:rPr>
              <a:t>a</a:t>
            </a:r>
            <a:r>
              <a:rPr sz="3300" dirty="0">
                <a:solidFill>
                  <a:srgbClr val="FFFFFF"/>
                </a:solidFill>
                <a:latin typeface="Calibri"/>
                <a:cs typeface="Calibri"/>
              </a:rPr>
              <a:t>lu</a:t>
            </a:r>
            <a:r>
              <a:rPr sz="3300" spc="-35" dirty="0">
                <a:solidFill>
                  <a:srgbClr val="FFFFFF"/>
                </a:solidFill>
                <a:latin typeface="Calibri"/>
                <a:cs typeface="Calibri"/>
              </a:rPr>
              <a:t>a</a:t>
            </a:r>
            <a:r>
              <a:rPr sz="3300" dirty="0">
                <a:solidFill>
                  <a:srgbClr val="FFFFFF"/>
                </a:solidFill>
                <a:latin typeface="Calibri"/>
                <a:cs typeface="Calibri"/>
              </a:rPr>
              <a:t>ti</a:t>
            </a:r>
            <a:r>
              <a:rPr sz="3300" spc="-5" dirty="0">
                <a:solidFill>
                  <a:srgbClr val="FFFFFF"/>
                </a:solidFill>
                <a:latin typeface="Calibri"/>
                <a:cs typeface="Calibri"/>
              </a:rPr>
              <a:t>o</a:t>
            </a:r>
            <a:r>
              <a:rPr sz="3300" dirty="0">
                <a:solidFill>
                  <a:srgbClr val="FFFFFF"/>
                </a:solidFill>
                <a:latin typeface="Calibri"/>
                <a:cs typeface="Calibri"/>
              </a:rPr>
              <a:t>n  </a:t>
            </a:r>
            <a:r>
              <a:rPr lang="en-US" sz="3300" spc="-5" dirty="0">
                <a:solidFill>
                  <a:srgbClr val="FFFFFF"/>
                </a:solidFill>
                <a:latin typeface="Calibri"/>
                <a:cs typeface="Calibri"/>
              </a:rPr>
              <a:t>M</a:t>
            </a:r>
            <a:r>
              <a:rPr sz="3300" spc="-5" dirty="0">
                <a:solidFill>
                  <a:srgbClr val="FFFFFF"/>
                </a:solidFill>
                <a:latin typeface="Calibri"/>
                <a:cs typeface="Calibri"/>
              </a:rPr>
              <a:t>etrics</a:t>
            </a:r>
            <a:endParaRPr sz="3300" dirty="0">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74638"/>
            <a:ext cx="10972800" cy="1143000"/>
          </a:xfrm>
        </p:spPr>
        <p:txBody>
          <a:bodyPr vert="horz" wrap="square" lIns="91440" tIns="45720" rIns="91440" bIns="45720" numCol="1" rtlCol="0" anchor="ctr" anchorCtr="0" compatLnSpc="1">
            <a:prstTxWarp prst="textNoShape">
              <a:avLst/>
            </a:prstTxWarp>
            <a:normAutofit/>
          </a:bodyPr>
          <a:lstStyle/>
          <a:p>
            <a:pPr marL="12700"/>
            <a:r>
              <a:rPr lang="en-US" b="0" kern="1200" spc="-5" dirty="0">
                <a:latin typeface="Verdana" panose="020B0604030504040204" pitchFamily="34" charset="0"/>
                <a:ea typeface="Verdana" panose="020B0604030504040204" pitchFamily="34" charset="0"/>
                <a:cs typeface="Verdana" panose="020B0604030504040204" pitchFamily="34" charset="0"/>
              </a:rPr>
              <a:t>Supervised</a:t>
            </a:r>
            <a:r>
              <a:rPr lang="en-US" b="0" kern="1200" spc="-70" dirty="0">
                <a:latin typeface="Verdana" panose="020B0604030504040204" pitchFamily="34" charset="0"/>
                <a:ea typeface="Verdana" panose="020B0604030504040204" pitchFamily="34" charset="0"/>
                <a:cs typeface="Verdana" panose="020B0604030504040204" pitchFamily="34" charset="0"/>
              </a:rPr>
              <a:t> </a:t>
            </a:r>
            <a:r>
              <a:rPr lang="en-US" b="0" kern="1200" spc="-5" dirty="0">
                <a:latin typeface="Verdana" panose="020B0604030504040204" pitchFamily="34" charset="0"/>
                <a:ea typeface="Verdana" panose="020B0604030504040204" pitchFamily="34" charset="0"/>
                <a:cs typeface="Verdana" panose="020B0604030504040204" pitchFamily="34" charset="0"/>
              </a:rPr>
              <a:t>Learning</a:t>
            </a:r>
            <a:endParaRPr lang="en-US" b="0" kern="1200" dirty="0">
              <a:latin typeface="Verdana" panose="020B0604030504040204" pitchFamily="34" charset="0"/>
              <a:ea typeface="Verdana" panose="020B0604030504040204" pitchFamily="34" charset="0"/>
              <a:cs typeface="Verdana" panose="020B0604030504040204" pitchFamily="34" charset="0"/>
            </a:endParaRPr>
          </a:p>
        </p:txBody>
      </p:sp>
      <p:sp>
        <p:nvSpPr>
          <p:cNvPr id="3" name="Rectangle 2">
            <a:extLst>
              <a:ext uri="{FF2B5EF4-FFF2-40B4-BE49-F238E27FC236}">
                <a16:creationId xmlns:a16="http://schemas.microsoft.com/office/drawing/2014/main" id="{C1DA546C-9FA9-0314-028D-FAE8B78001E6}"/>
              </a:ext>
            </a:extLst>
          </p:cNvPr>
          <p:cNvSpPr/>
          <p:nvPr/>
        </p:nvSpPr>
        <p:spPr bwMode="auto">
          <a:xfrm>
            <a:off x="609600" y="1600200"/>
            <a:ext cx="10972800" cy="4572000"/>
          </a:xfrm>
          <a:prstGeom prst="rect">
            <a:avLst/>
          </a:prstGeom>
          <a:noFill/>
          <a:ln>
            <a:noFill/>
          </a:ln>
        </p:spPr>
        <p:txBody>
          <a:bodyPr vert="horz" wrap="square" lIns="91440" tIns="45720" rIns="91440" bIns="45720" numCol="1" anchor="t" anchorCtr="0" compatLnSpc="1">
            <a:prstTxWarp prst="textNoShape">
              <a:avLst/>
            </a:prstTxWarp>
            <a:normAutofit/>
          </a:bodyPr>
          <a:lstStyle/>
          <a:p>
            <a:pPr marL="457200" indent="-457200">
              <a:spcBef>
                <a:spcPct val="20000"/>
              </a:spcBef>
              <a:buFont typeface="Arial" panose="020B0604020202020204" pitchFamily="34" charset="0"/>
              <a:buChar char="•"/>
            </a:pPr>
            <a:r>
              <a:rPr lang="en-US" sz="3200" b="1" dirty="0">
                <a:latin typeface="+mn-lt"/>
              </a:rPr>
              <a:t>Supervised learning</a:t>
            </a:r>
            <a:r>
              <a:rPr lang="en-US" sz="3200" dirty="0">
                <a:latin typeface="+mn-lt"/>
              </a:rPr>
              <a:t> (aka “predictive modeling”):</a:t>
            </a:r>
          </a:p>
          <a:p>
            <a:pPr marL="457200" indent="-457200">
              <a:spcBef>
                <a:spcPct val="20000"/>
              </a:spcBef>
              <a:buFont typeface="Arial" panose="020B0604020202020204" pitchFamily="34" charset="0"/>
              <a:buChar char="•"/>
            </a:pPr>
            <a:r>
              <a:rPr lang="en-US" sz="3200" dirty="0">
                <a:latin typeface="+mn-lt"/>
              </a:rPr>
              <a:t>Predict an outcome based on input data</a:t>
            </a:r>
          </a:p>
          <a:p>
            <a:pPr marL="457200" indent="-457200">
              <a:spcBef>
                <a:spcPct val="20000"/>
              </a:spcBef>
              <a:buFont typeface="Arial" panose="020B0604020202020204" pitchFamily="34" charset="0"/>
              <a:buChar char="•"/>
            </a:pPr>
            <a:r>
              <a:rPr lang="en-US" sz="3200" dirty="0">
                <a:latin typeface="+mn-lt"/>
              </a:rPr>
              <a:t>Example: predict whether an email is spam or ham</a:t>
            </a:r>
          </a:p>
          <a:p>
            <a:pPr marL="457200" indent="-457200">
              <a:spcBef>
                <a:spcPct val="20000"/>
              </a:spcBef>
              <a:buFont typeface="Arial" panose="020B0604020202020204" pitchFamily="34" charset="0"/>
              <a:buChar char="•"/>
            </a:pPr>
            <a:r>
              <a:rPr lang="en-US" sz="3200" dirty="0">
                <a:latin typeface="+mn-lt"/>
              </a:rPr>
              <a:t>Goal is “generalization”</a:t>
            </a:r>
          </a:p>
        </p:txBody>
      </p:sp>
    </p:spTree>
    <p:extLst>
      <p:ext uri="{BB962C8B-B14F-4D97-AF65-F5344CB8AC3E}">
        <p14:creationId xmlns:p14="http://schemas.microsoft.com/office/powerpoint/2010/main" val="14312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74638"/>
            <a:ext cx="10972800" cy="1143000"/>
          </a:xfrm>
        </p:spPr>
        <p:txBody>
          <a:bodyPr vert="horz" wrap="square" lIns="91440" tIns="45720" rIns="91440" bIns="45720" numCol="1" rtlCol="0" anchor="ctr" anchorCtr="0" compatLnSpc="1">
            <a:prstTxWarp prst="textNoShape">
              <a:avLst/>
            </a:prstTxWarp>
            <a:normAutofit/>
          </a:bodyPr>
          <a:lstStyle/>
          <a:p>
            <a:pPr marL="12700"/>
            <a:r>
              <a:rPr lang="en-US" b="0" kern="1200" spc="-5" dirty="0">
                <a:latin typeface="Verdana" panose="020B0604030504040204" pitchFamily="34" charset="0"/>
                <a:ea typeface="Verdana" panose="020B0604030504040204" pitchFamily="34" charset="0"/>
                <a:cs typeface="Verdana" panose="020B0604030504040204" pitchFamily="34" charset="0"/>
              </a:rPr>
              <a:t>Supervised</a:t>
            </a:r>
            <a:r>
              <a:rPr lang="en-US" b="0" kern="1200" spc="-70" dirty="0">
                <a:latin typeface="Verdana" panose="020B0604030504040204" pitchFamily="34" charset="0"/>
                <a:ea typeface="Verdana" panose="020B0604030504040204" pitchFamily="34" charset="0"/>
                <a:cs typeface="Verdana" panose="020B0604030504040204" pitchFamily="34" charset="0"/>
              </a:rPr>
              <a:t> </a:t>
            </a:r>
            <a:r>
              <a:rPr lang="en-US" b="0" kern="1200" spc="-5" dirty="0">
                <a:latin typeface="Verdana" panose="020B0604030504040204" pitchFamily="34" charset="0"/>
                <a:ea typeface="Verdana" panose="020B0604030504040204" pitchFamily="34" charset="0"/>
                <a:cs typeface="Verdana" panose="020B0604030504040204" pitchFamily="34" charset="0"/>
              </a:rPr>
              <a:t>Learning</a:t>
            </a:r>
            <a:endParaRPr lang="en-US" b="0" kern="1200" dirty="0">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a:extLst>
              <a:ext uri="{FF2B5EF4-FFF2-40B4-BE49-F238E27FC236}">
                <a16:creationId xmlns:a16="http://schemas.microsoft.com/office/drawing/2014/main" id="{46CF65FE-B9A7-5708-8C8F-AFCC91AF6C0E}"/>
              </a:ext>
            </a:extLst>
          </p:cNvPr>
          <p:cNvSpPr/>
          <p:nvPr/>
        </p:nvSpPr>
        <p:spPr bwMode="auto">
          <a:xfrm>
            <a:off x="609600" y="1600200"/>
            <a:ext cx="10972800" cy="4572000"/>
          </a:xfrm>
          <a:prstGeom prst="rect">
            <a:avLst/>
          </a:prstGeom>
          <a:noFill/>
          <a:ln>
            <a:noFill/>
          </a:ln>
        </p:spPr>
        <p:txBody>
          <a:bodyPr vert="horz" wrap="square" lIns="91440" tIns="45720" rIns="91440" bIns="45720" numCol="1" anchor="t" anchorCtr="0" compatLnSpc="1">
            <a:prstTxWarp prst="textNoShape">
              <a:avLst/>
            </a:prstTxWarp>
            <a:normAutofit/>
          </a:bodyPr>
          <a:lstStyle/>
          <a:p>
            <a:pPr>
              <a:lnSpc>
                <a:spcPct val="90000"/>
              </a:lnSpc>
              <a:spcBef>
                <a:spcPct val="20000"/>
              </a:spcBef>
            </a:pPr>
            <a:r>
              <a:rPr lang="en-US" sz="2700" dirty="0">
                <a:latin typeface="+mn-lt"/>
              </a:rPr>
              <a:t>There are two categories of supervised learning:</a:t>
            </a:r>
          </a:p>
          <a:p>
            <a:pPr marL="342900" indent="-342900">
              <a:lnSpc>
                <a:spcPct val="90000"/>
              </a:lnSpc>
              <a:spcBef>
                <a:spcPct val="20000"/>
              </a:spcBef>
              <a:buFont typeface="Arial" panose="020B0604020202020204" pitchFamily="34" charset="0"/>
              <a:buChar char="•"/>
            </a:pPr>
            <a:r>
              <a:rPr lang="en-US" sz="2700" b="1" dirty="0">
                <a:latin typeface="+mn-lt"/>
              </a:rPr>
              <a:t>Regression</a:t>
            </a:r>
            <a:endParaRPr lang="en-US" sz="2700" dirty="0">
              <a:latin typeface="+mn-lt"/>
            </a:endParaRPr>
          </a:p>
          <a:p>
            <a:pPr marL="800100" lvl="1" indent="-342900">
              <a:lnSpc>
                <a:spcPct val="90000"/>
              </a:lnSpc>
              <a:spcBef>
                <a:spcPct val="20000"/>
              </a:spcBef>
              <a:buFont typeface="Arial" panose="020B0604020202020204" pitchFamily="34" charset="0"/>
              <a:buChar char="•"/>
            </a:pPr>
            <a:r>
              <a:rPr lang="en-US" sz="2700" dirty="0">
                <a:latin typeface="+mn-lt"/>
              </a:rPr>
              <a:t>Outcome we are trying to predict is continuous</a:t>
            </a:r>
          </a:p>
          <a:p>
            <a:pPr marL="800100" lvl="1" indent="-342900">
              <a:lnSpc>
                <a:spcPct val="90000"/>
              </a:lnSpc>
              <a:spcBef>
                <a:spcPct val="20000"/>
              </a:spcBef>
              <a:buFont typeface="Arial" panose="020B0604020202020204" pitchFamily="34" charset="0"/>
              <a:buChar char="•"/>
            </a:pPr>
            <a:r>
              <a:rPr lang="en-US" sz="2700" dirty="0">
                <a:latin typeface="+mn-lt"/>
              </a:rPr>
              <a:t>Examples: price, blood pressure</a:t>
            </a:r>
          </a:p>
          <a:p>
            <a:pPr marL="342900" indent="-342900">
              <a:lnSpc>
                <a:spcPct val="90000"/>
              </a:lnSpc>
              <a:spcBef>
                <a:spcPct val="20000"/>
              </a:spcBef>
              <a:buFont typeface="Arial" panose="020B0604020202020204" pitchFamily="34" charset="0"/>
              <a:buChar char="•"/>
            </a:pPr>
            <a:r>
              <a:rPr lang="en-US" sz="2700" b="1" dirty="0">
                <a:latin typeface="+mn-lt"/>
              </a:rPr>
              <a:t>Classification</a:t>
            </a:r>
          </a:p>
          <a:p>
            <a:pPr marL="800100" lvl="1" indent="-342900">
              <a:lnSpc>
                <a:spcPct val="90000"/>
              </a:lnSpc>
              <a:spcBef>
                <a:spcPct val="20000"/>
              </a:spcBef>
              <a:buFont typeface="Arial" panose="020B0604020202020204" pitchFamily="34" charset="0"/>
              <a:buChar char="•"/>
            </a:pPr>
            <a:r>
              <a:rPr lang="en-US" sz="2700" dirty="0">
                <a:latin typeface="+mn-lt"/>
              </a:rPr>
              <a:t>Outcome we are trying to predict is categorical (values in a finite set)</a:t>
            </a:r>
          </a:p>
          <a:p>
            <a:pPr marL="800100" lvl="1" indent="-342900">
              <a:lnSpc>
                <a:spcPct val="90000"/>
              </a:lnSpc>
              <a:spcBef>
                <a:spcPct val="20000"/>
              </a:spcBef>
              <a:buFont typeface="Arial" panose="020B0604020202020204" pitchFamily="34" charset="0"/>
              <a:buChar char="•"/>
            </a:pPr>
            <a:r>
              <a:rPr lang="en-US" sz="2700" dirty="0">
                <a:latin typeface="+mn-lt"/>
              </a:rPr>
              <a:t>Examples: spam/ham, cancer class of tissue sample</a:t>
            </a:r>
          </a:p>
        </p:txBody>
      </p:sp>
    </p:spTree>
    <p:extLst>
      <p:ext uri="{BB962C8B-B14F-4D97-AF65-F5344CB8AC3E}">
        <p14:creationId xmlns:p14="http://schemas.microsoft.com/office/powerpoint/2010/main" val="2700277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74637"/>
            <a:ext cx="10972800" cy="1143000"/>
          </a:xfrm>
        </p:spPr>
        <p:txBody>
          <a:bodyPr vert="horz" wrap="square" lIns="91440" tIns="45720" rIns="91440" bIns="45720" numCol="1" rtlCol="0" anchor="ctr" anchorCtr="0" compatLnSpc="1">
            <a:prstTxWarp prst="textNoShape">
              <a:avLst/>
            </a:prstTxWarp>
            <a:normAutofit/>
          </a:bodyPr>
          <a:lstStyle/>
          <a:p>
            <a:pPr marL="12700"/>
            <a:r>
              <a:rPr lang="en-US" b="0" kern="1200" spc="-5">
                <a:latin typeface="Verdana" pitchFamily="34" charset="0"/>
                <a:ea typeface="Verdana" pitchFamily="34" charset="0"/>
                <a:cs typeface="Verdana" pitchFamily="34" charset="0"/>
              </a:rPr>
              <a:t>Regression or Classification?</a:t>
            </a:r>
            <a:endParaRPr lang="en-US" b="0" kern="1200">
              <a:latin typeface="Verdana" pitchFamily="34" charset="0"/>
              <a:ea typeface="Verdana" pitchFamily="34" charset="0"/>
              <a:cs typeface="Verdana" pitchFamily="34" charset="0"/>
            </a:endParaRPr>
          </a:p>
        </p:txBody>
      </p:sp>
      <p:sp>
        <p:nvSpPr>
          <p:cNvPr id="3" name="Subtitle 2">
            <a:extLst>
              <a:ext uri="{FF2B5EF4-FFF2-40B4-BE49-F238E27FC236}">
                <a16:creationId xmlns:a16="http://schemas.microsoft.com/office/drawing/2014/main" id="{C68B31A3-274B-B9CB-0584-EA42659BB44C}"/>
              </a:ext>
            </a:extLst>
          </p:cNvPr>
          <p:cNvSpPr txBox="1">
            <a:spLocks/>
          </p:cNvSpPr>
          <p:nvPr/>
        </p:nvSpPr>
        <p:spPr bwMode="auto">
          <a:xfrm>
            <a:off x="609600" y="1600200"/>
            <a:ext cx="5388864"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a:bodyPr>
          <a:lstStyle>
            <a:lvl1pPr marL="174625" indent="-174625" algn="l" rtl="0" eaLnBrk="0" fontAlgn="base" hangingPunct="0">
              <a:lnSpc>
                <a:spcPts val="2450"/>
              </a:lnSpc>
              <a:spcBef>
                <a:spcPct val="0"/>
              </a:spcBef>
              <a:spcAft>
                <a:spcPct val="0"/>
              </a:spcAft>
              <a:buSzPct val="69000"/>
              <a:buFont typeface="Lucida Grande"/>
              <a:buChar char="‣"/>
              <a:defRPr sz="2000" baseline="0">
                <a:solidFill>
                  <a:schemeClr val="tx1"/>
                </a:solidFill>
                <a:latin typeface="+mn-lt"/>
                <a:ea typeface="+mn-ea"/>
                <a:cs typeface="+mn-cs"/>
                <a:sym typeface="News706 BT" charset="0"/>
              </a:defRPr>
            </a:lvl1pPr>
            <a:lvl2pPr marL="329138" indent="0" algn="ctr" rtl="0" eaLnBrk="0" fontAlgn="base" hangingPunct="0">
              <a:lnSpc>
                <a:spcPts val="2450"/>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2pPr>
            <a:lvl3pPr marL="658277" indent="0" algn="ctr" rtl="0" eaLnBrk="0" fontAlgn="base" hangingPunct="0">
              <a:lnSpc>
                <a:spcPts val="2450"/>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3pPr>
            <a:lvl4pPr marL="987415" indent="0" algn="ctr" rtl="0" eaLnBrk="0" fontAlgn="base" hangingPunct="0">
              <a:lnSpc>
                <a:spcPts val="2450"/>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4pPr>
            <a:lvl5pPr marL="1316553" indent="0" algn="ctr" rtl="0" eaLnBrk="0" fontAlgn="base" hangingPunct="0">
              <a:lnSpc>
                <a:spcPts val="2450"/>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5pPr>
            <a:lvl6pPr marL="1645691" indent="0" algn="ctr" rtl="0" fontAlgn="base">
              <a:lnSpc>
                <a:spcPts val="2448"/>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6pPr>
            <a:lvl7pPr marL="1974830" indent="0" algn="ctr" rtl="0" fontAlgn="base">
              <a:lnSpc>
                <a:spcPts val="2448"/>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7pPr>
            <a:lvl8pPr marL="2303968" indent="0" algn="ctr" rtl="0" fontAlgn="base">
              <a:lnSpc>
                <a:spcPts val="2448"/>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8pPr>
            <a:lvl9pPr marL="2633106" indent="0" algn="ctr" rtl="0" fontAlgn="base">
              <a:lnSpc>
                <a:spcPts val="2448"/>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9pPr>
          </a:lstStyle>
          <a:p>
            <a:pPr marL="342900" indent="-342900" eaLnBrk="1" hangingPunct="1">
              <a:spcBef>
                <a:spcPct val="20000"/>
              </a:spcBef>
              <a:buFont typeface="Arial" panose="020B0604020202020204" pitchFamily="34" charset="0"/>
              <a:buChar char="•"/>
            </a:pPr>
            <a:r>
              <a:rPr lang="en-US" sz="3200" b="1" dirty="0"/>
              <a:t>Problem:</a:t>
            </a:r>
            <a:r>
              <a:rPr lang="en-US" sz="3200" dirty="0"/>
              <a:t> Children born prematurely are at high risk of developing infections, many of which are not detected until after the baby is sick</a:t>
            </a:r>
          </a:p>
          <a:p>
            <a:pPr marL="342900" indent="-342900" eaLnBrk="1" hangingPunct="1">
              <a:spcBef>
                <a:spcPct val="20000"/>
              </a:spcBef>
              <a:buFont typeface="Arial" panose="020B0604020202020204" pitchFamily="34" charset="0"/>
              <a:buChar char="•"/>
            </a:pPr>
            <a:endParaRPr lang="en-US" sz="3200" dirty="0"/>
          </a:p>
          <a:p>
            <a:pPr marL="342900" indent="-342900" eaLnBrk="1" hangingPunct="1">
              <a:spcBef>
                <a:spcPct val="20000"/>
              </a:spcBef>
              <a:buFont typeface="Arial" panose="020B0604020202020204" pitchFamily="34" charset="0"/>
              <a:buChar char="•"/>
            </a:pPr>
            <a:r>
              <a:rPr lang="en-US" sz="3200" b="1" dirty="0"/>
              <a:t>Goal: </a:t>
            </a:r>
            <a:r>
              <a:rPr lang="en-US" sz="3200" dirty="0"/>
              <a:t>Detect subtle patterns in the data that predicts infection before it occurs</a:t>
            </a:r>
          </a:p>
        </p:txBody>
      </p:sp>
      <p:sp>
        <p:nvSpPr>
          <p:cNvPr id="10" name="Rectangle 9">
            <a:extLst>
              <a:ext uri="{FF2B5EF4-FFF2-40B4-BE49-F238E27FC236}">
                <a16:creationId xmlns:a16="http://schemas.microsoft.com/office/drawing/2014/main" id="{EE7EC4CC-0D36-349B-3D51-7647AC10BB6B}"/>
              </a:ext>
            </a:extLst>
          </p:cNvPr>
          <p:cNvSpPr/>
          <p:nvPr/>
        </p:nvSpPr>
        <p:spPr bwMode="auto">
          <a:xfrm>
            <a:off x="0" y="6040755"/>
            <a:ext cx="850582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Bef>
                <a:spcPct val="20000"/>
              </a:spcBef>
              <a:buSzPct val="69000"/>
            </a:pPr>
            <a:r>
              <a:rPr lang="en-US" sz="1200" b="1" kern="1200" baseline="0" dirty="0">
                <a:latin typeface="+mn-lt"/>
                <a:ea typeface="+mn-ea"/>
                <a:cs typeface="+mn-cs"/>
              </a:rPr>
              <a:t>Data: </a:t>
            </a:r>
            <a:r>
              <a:rPr lang="en-US" sz="1200" kern="1200" baseline="0" dirty="0">
                <a:latin typeface="+mn-lt"/>
                <a:ea typeface="+mn-ea"/>
                <a:cs typeface="+mn-cs"/>
              </a:rPr>
              <a:t>16 vital signs such as heart rate, respiration rate, blood pressure, </a:t>
            </a:r>
            <a:r>
              <a:rPr lang="en-US" sz="1200" kern="1200" baseline="0" dirty="0" err="1">
                <a:latin typeface="+mn-lt"/>
                <a:ea typeface="+mn-ea"/>
                <a:cs typeface="+mn-cs"/>
              </a:rPr>
              <a:t>etc</a:t>
            </a:r>
            <a:r>
              <a:rPr lang="en-US" sz="1200" kern="1200" baseline="0" dirty="0">
                <a:latin typeface="+mn-lt"/>
                <a:ea typeface="+mn-ea"/>
                <a:cs typeface="+mn-cs"/>
              </a:rPr>
              <a:t>…</a:t>
            </a:r>
          </a:p>
          <a:p>
            <a:pPr>
              <a:lnSpc>
                <a:spcPct val="90000"/>
              </a:lnSpc>
              <a:spcBef>
                <a:spcPct val="20000"/>
              </a:spcBef>
              <a:buSzPct val="69000"/>
            </a:pPr>
            <a:endParaRPr lang="en-US" sz="1200" b="1" kern="1200" baseline="0" dirty="0">
              <a:latin typeface="+mn-lt"/>
              <a:ea typeface="+mn-ea"/>
              <a:cs typeface="+mn-cs"/>
            </a:endParaRPr>
          </a:p>
          <a:p>
            <a:pPr>
              <a:lnSpc>
                <a:spcPct val="90000"/>
              </a:lnSpc>
              <a:spcBef>
                <a:spcPct val="20000"/>
              </a:spcBef>
              <a:buSzPct val="69000"/>
            </a:pPr>
            <a:r>
              <a:rPr lang="en-US" sz="1200" b="1" kern="1200" baseline="0" dirty="0">
                <a:latin typeface="+mn-lt"/>
                <a:ea typeface="+mn-ea"/>
                <a:cs typeface="+mn-cs"/>
              </a:rPr>
              <a:t>Impact: </a:t>
            </a:r>
            <a:r>
              <a:rPr lang="en-US" sz="1200" kern="1200" baseline="0" dirty="0">
                <a:latin typeface="+mn-lt"/>
                <a:ea typeface="+mn-ea"/>
                <a:cs typeface="+mn-cs"/>
              </a:rPr>
              <a:t>Model can predict the onset of infection 24 hours before the traditional symptoms of infection appear</a:t>
            </a:r>
          </a:p>
        </p:txBody>
      </p:sp>
      <p:pic>
        <p:nvPicPr>
          <p:cNvPr id="9" name="Picture 6" descr="http://www.babycaretips4u.com/wp-content/uploads/2014/03/premature-baby.jpg">
            <a:extLst>
              <a:ext uri="{FF2B5EF4-FFF2-40B4-BE49-F238E27FC236}">
                <a16:creationId xmlns:a16="http://schemas.microsoft.com/office/drawing/2014/main" id="{12E8E11F-92D2-4785-2DC3-608B1A6B7D3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97600" y="1905000"/>
            <a:ext cx="5388864" cy="3962400"/>
          </a:xfrm>
          <a:prstGeom prst="rect">
            <a:avLst/>
          </a:prstGeom>
          <a:solidFill>
            <a:srgbClr val="FFFFFF"/>
          </a:solidFill>
        </p:spPr>
      </p:pic>
      <p:sp>
        <p:nvSpPr>
          <p:cNvPr id="11" name="Rectangle 10">
            <a:extLst>
              <a:ext uri="{FF2B5EF4-FFF2-40B4-BE49-F238E27FC236}">
                <a16:creationId xmlns:a16="http://schemas.microsoft.com/office/drawing/2014/main" id="{8CF0D991-0EC6-C638-59D4-A28B7DDFAD7B}"/>
              </a:ext>
            </a:extLst>
          </p:cNvPr>
          <p:cNvSpPr/>
          <p:nvPr/>
        </p:nvSpPr>
        <p:spPr bwMode="auto">
          <a:xfrm>
            <a:off x="6426201" y="6002655"/>
            <a:ext cx="5365749" cy="533400"/>
          </a:xfrm>
          <a:prstGeom prst="rect">
            <a:avLst/>
          </a:prstGeom>
          <a:noFill/>
          <a:ln>
            <a:noFill/>
          </a:ln>
        </p:spPr>
        <p:txBody>
          <a:bodyPr vert="horz" wrap="square" lIns="91440" tIns="45720" rIns="91440" bIns="45720" numCol="1" anchor="t" anchorCtr="0" compatLnSpc="1">
            <a:prstTxWarp prst="textNoShape">
              <a:avLst/>
            </a:prstTxWarp>
            <a:normAutofit/>
          </a:bodyPr>
          <a:lstStyle/>
          <a:p>
            <a:pPr>
              <a:lnSpc>
                <a:spcPct val="90000"/>
              </a:lnSpc>
              <a:spcBef>
                <a:spcPct val="20000"/>
              </a:spcBef>
            </a:pPr>
            <a:r>
              <a:rPr lang="en-US" sz="900" b="1" kern="1200" baseline="0" dirty="0">
                <a:latin typeface="+mn-lt"/>
                <a:ea typeface="+mn-ea"/>
                <a:cs typeface="+mn-cs"/>
              </a:rPr>
              <a:t>Image</a:t>
            </a:r>
            <a:r>
              <a:rPr lang="en-US" sz="900" kern="1200" baseline="0" dirty="0">
                <a:latin typeface="+mn-lt"/>
                <a:ea typeface="+mn-ea"/>
                <a:cs typeface="+mn-cs"/>
              </a:rPr>
              <a:t>: </a:t>
            </a:r>
            <a:r>
              <a:rPr lang="en-US" sz="900" kern="1200" baseline="0" dirty="0">
                <a:latin typeface="+mn-lt"/>
                <a:ea typeface="+mn-ea"/>
                <a:cs typeface="+mn-cs"/>
                <a:hlinkClick r:id="rId3">
                  <a:extLst>
                    <a:ext uri="{A12FA001-AC4F-418D-AE19-62706E023703}">
                      <ahyp:hlinkClr xmlns:ahyp="http://schemas.microsoft.com/office/drawing/2018/hyperlinkcolor" val="tx"/>
                    </a:ext>
                  </a:extLst>
                </a:hlinkClick>
              </a:rPr>
              <a:t>http://www.babycaretips4u.com/wp-content/uploads/2014/03/premature-baby.jpg</a:t>
            </a:r>
            <a:r>
              <a:rPr lang="en-US" sz="900" kern="1200" baseline="0" dirty="0">
                <a:latin typeface="+mn-lt"/>
                <a:ea typeface="+mn-ea"/>
                <a:cs typeface="+mn-cs"/>
              </a:rPr>
              <a:t>;</a:t>
            </a:r>
          </a:p>
          <a:p>
            <a:pPr>
              <a:lnSpc>
                <a:spcPct val="90000"/>
              </a:lnSpc>
              <a:spcBef>
                <a:spcPct val="20000"/>
              </a:spcBef>
            </a:pPr>
            <a:r>
              <a:rPr lang="en-US" sz="900" b="1" kern="1200" baseline="0" dirty="0">
                <a:latin typeface="+mn-lt"/>
                <a:ea typeface="+mn-ea"/>
                <a:cs typeface="+mn-cs"/>
              </a:rPr>
              <a:t>Case Study</a:t>
            </a:r>
            <a:r>
              <a:rPr lang="en-US" sz="900" kern="1200" baseline="0" dirty="0">
                <a:latin typeface="+mn-lt"/>
                <a:ea typeface="+mn-ea"/>
                <a:cs typeface="+mn-cs"/>
              </a:rPr>
              <a:t>: http://www.amazon.com/Big-Data-Revolution-Transform-Think/dp/0544002695</a:t>
            </a:r>
          </a:p>
        </p:txBody>
      </p:sp>
    </p:spTree>
    <p:extLst>
      <p:ext uri="{BB962C8B-B14F-4D97-AF65-F5344CB8AC3E}">
        <p14:creationId xmlns:p14="http://schemas.microsoft.com/office/powerpoint/2010/main" val="2760797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74638"/>
            <a:ext cx="10972800" cy="1143000"/>
          </a:xfrm>
        </p:spPr>
        <p:txBody>
          <a:bodyPr vert="horz" wrap="square" lIns="91440" tIns="45720" rIns="91440" bIns="45720" numCol="1" rtlCol="0" anchor="ctr" anchorCtr="0" compatLnSpc="1">
            <a:prstTxWarp prst="textNoShape">
              <a:avLst/>
            </a:prstTxWarp>
            <a:normAutofit/>
          </a:bodyPr>
          <a:lstStyle/>
          <a:p>
            <a:pPr marL="12700"/>
            <a:r>
              <a:rPr lang="en-US" b="0" kern="1200">
                <a:latin typeface="Verdana" panose="020B0604030504040204" pitchFamily="34" charset="0"/>
                <a:ea typeface="Verdana" panose="020B0604030504040204" pitchFamily="34" charset="0"/>
                <a:cs typeface="Verdana" panose="020B0604030504040204" pitchFamily="34" charset="0"/>
              </a:rPr>
              <a:t>How does Supervised Learning Work?</a:t>
            </a:r>
          </a:p>
        </p:txBody>
      </p:sp>
      <p:sp>
        <p:nvSpPr>
          <p:cNvPr id="8" name="Rectangle 7">
            <a:extLst>
              <a:ext uri="{FF2B5EF4-FFF2-40B4-BE49-F238E27FC236}">
                <a16:creationId xmlns:a16="http://schemas.microsoft.com/office/drawing/2014/main" id="{DF44542A-F274-BDBE-BEB0-296F359456AF}"/>
              </a:ext>
            </a:extLst>
          </p:cNvPr>
          <p:cNvSpPr/>
          <p:nvPr/>
        </p:nvSpPr>
        <p:spPr bwMode="auto">
          <a:xfrm>
            <a:off x="609600" y="1600200"/>
            <a:ext cx="10972800" cy="4572000"/>
          </a:xfrm>
          <a:prstGeom prst="rect">
            <a:avLst/>
          </a:prstGeom>
          <a:noFill/>
          <a:ln>
            <a:noFill/>
          </a:ln>
        </p:spPr>
        <p:txBody>
          <a:bodyPr vert="horz" wrap="square" lIns="91440" tIns="45720" rIns="91440" bIns="45720" numCol="1" anchor="t" anchorCtr="0" compatLnSpc="1">
            <a:prstTxWarp prst="textNoShape">
              <a:avLst/>
            </a:prstTxWarp>
            <a:normAutofit/>
          </a:bodyPr>
          <a:lstStyle/>
          <a:p>
            <a:pPr marL="342900" indent="-342900">
              <a:lnSpc>
                <a:spcPct val="90000"/>
              </a:lnSpc>
              <a:spcBef>
                <a:spcPct val="20000"/>
              </a:spcBef>
              <a:buFont typeface="Arial" panose="020B0604020202020204" pitchFamily="34" charset="0"/>
              <a:buChar char="•"/>
            </a:pPr>
            <a:r>
              <a:rPr lang="en-US" sz="2500" b="1">
                <a:latin typeface="+mn-lt"/>
              </a:rPr>
              <a:t>How does supervised learning “work”?</a:t>
            </a:r>
          </a:p>
          <a:p>
            <a:pPr marL="342900" indent="-342900">
              <a:lnSpc>
                <a:spcPct val="90000"/>
              </a:lnSpc>
              <a:spcBef>
                <a:spcPct val="20000"/>
              </a:spcBef>
              <a:buFont typeface="Arial" panose="020B0604020202020204" pitchFamily="34" charset="0"/>
              <a:buChar char="•"/>
            </a:pPr>
            <a:endParaRPr lang="en-US" sz="2500">
              <a:latin typeface="+mn-lt"/>
            </a:endParaRPr>
          </a:p>
          <a:p>
            <a:pPr marL="342900" indent="-342900">
              <a:lnSpc>
                <a:spcPct val="90000"/>
              </a:lnSpc>
              <a:spcBef>
                <a:spcPct val="20000"/>
              </a:spcBef>
              <a:buFont typeface="Arial" panose="020B0604020202020204" pitchFamily="34" charset="0"/>
              <a:buChar char="•"/>
            </a:pPr>
            <a:r>
              <a:rPr lang="en-US" sz="2500">
                <a:latin typeface="+mn-lt"/>
              </a:rPr>
              <a:t>Train a </a:t>
            </a:r>
            <a:r>
              <a:rPr lang="en-US" sz="2500" b="1">
                <a:latin typeface="+mn-lt"/>
              </a:rPr>
              <a:t>machine learning model</a:t>
            </a:r>
            <a:r>
              <a:rPr lang="en-US" sz="2500">
                <a:latin typeface="+mn-lt"/>
              </a:rPr>
              <a:t> using </a:t>
            </a:r>
            <a:r>
              <a:rPr lang="en-US" sz="2500" b="1">
                <a:latin typeface="+mn-lt"/>
              </a:rPr>
              <a:t>labeled data</a:t>
            </a:r>
          </a:p>
          <a:p>
            <a:pPr marL="342900" lvl="1" indent="-342900">
              <a:lnSpc>
                <a:spcPct val="90000"/>
              </a:lnSpc>
              <a:spcBef>
                <a:spcPct val="20000"/>
              </a:spcBef>
              <a:buFont typeface="Arial" panose="020B0604020202020204" pitchFamily="34" charset="0"/>
              <a:buChar char="•"/>
            </a:pPr>
            <a:r>
              <a:rPr lang="en-US" sz="2500">
                <a:latin typeface="+mn-lt"/>
              </a:rPr>
              <a:t>“Labeled data” is data with a response variable</a:t>
            </a:r>
          </a:p>
          <a:p>
            <a:pPr marL="342900" lvl="1" indent="-342900">
              <a:lnSpc>
                <a:spcPct val="90000"/>
              </a:lnSpc>
              <a:spcBef>
                <a:spcPct val="20000"/>
              </a:spcBef>
              <a:buFont typeface="Arial" panose="020B0604020202020204" pitchFamily="34" charset="0"/>
              <a:buChar char="•"/>
            </a:pPr>
            <a:r>
              <a:rPr lang="en-US" sz="2500">
                <a:latin typeface="+mn-lt"/>
              </a:rPr>
              <a:t>“Machine learning model” learns the relationship between the features and the response</a:t>
            </a:r>
          </a:p>
          <a:p>
            <a:pPr marL="342900" indent="-342900">
              <a:lnSpc>
                <a:spcPct val="90000"/>
              </a:lnSpc>
              <a:spcBef>
                <a:spcPct val="20000"/>
              </a:spcBef>
              <a:buFont typeface="Arial" panose="020B0604020202020204" pitchFamily="34" charset="0"/>
              <a:buChar char="•"/>
            </a:pPr>
            <a:endParaRPr lang="en-US" sz="2500">
              <a:latin typeface="+mn-lt"/>
            </a:endParaRPr>
          </a:p>
          <a:p>
            <a:pPr marL="342900" indent="-342900">
              <a:lnSpc>
                <a:spcPct val="90000"/>
              </a:lnSpc>
              <a:spcBef>
                <a:spcPct val="20000"/>
              </a:spcBef>
              <a:buFont typeface="Arial" panose="020B0604020202020204" pitchFamily="34" charset="0"/>
              <a:buChar char="•"/>
            </a:pPr>
            <a:r>
              <a:rPr lang="en-US" sz="2500">
                <a:latin typeface="+mn-lt"/>
              </a:rPr>
              <a:t>Make predictions on </a:t>
            </a:r>
            <a:r>
              <a:rPr lang="en-US" sz="2500" b="1">
                <a:latin typeface="+mn-lt"/>
              </a:rPr>
              <a:t>new data</a:t>
            </a:r>
            <a:r>
              <a:rPr lang="en-US" sz="2500">
                <a:latin typeface="+mn-lt"/>
              </a:rPr>
              <a:t> for which the response is unknown</a:t>
            </a:r>
          </a:p>
          <a:p>
            <a:pPr marL="342900" indent="-342900">
              <a:lnSpc>
                <a:spcPct val="90000"/>
              </a:lnSpc>
              <a:spcBef>
                <a:spcPct val="20000"/>
              </a:spcBef>
              <a:buFont typeface="Arial" panose="020B0604020202020204" pitchFamily="34" charset="0"/>
              <a:buChar char="•"/>
            </a:pPr>
            <a:endParaRPr lang="en-US" sz="2500">
              <a:latin typeface="+mn-lt"/>
            </a:endParaRPr>
          </a:p>
          <a:p>
            <a:pPr marL="342900" indent="-342900">
              <a:lnSpc>
                <a:spcPct val="90000"/>
              </a:lnSpc>
              <a:spcBef>
                <a:spcPct val="20000"/>
              </a:spcBef>
              <a:buFont typeface="Arial" panose="020B0604020202020204" pitchFamily="34" charset="0"/>
              <a:buChar char="•"/>
            </a:pPr>
            <a:r>
              <a:rPr lang="en-US" sz="2500">
                <a:latin typeface="+mn-lt"/>
              </a:rPr>
              <a:t>The primary goal of supervised learning is to build a model that “generalizes”: It accurately predicts the </a:t>
            </a:r>
            <a:r>
              <a:rPr lang="en-US" sz="2500" b="1">
                <a:latin typeface="+mn-lt"/>
              </a:rPr>
              <a:t>future</a:t>
            </a:r>
            <a:r>
              <a:rPr lang="en-US" sz="2500">
                <a:latin typeface="+mn-lt"/>
              </a:rPr>
              <a:t> rather than the </a:t>
            </a:r>
            <a:r>
              <a:rPr lang="en-US" sz="2500" b="1">
                <a:latin typeface="+mn-lt"/>
              </a:rPr>
              <a:t>past</a:t>
            </a:r>
            <a:r>
              <a:rPr lang="en-US" sz="2500">
                <a:latin typeface="+mn-lt"/>
              </a:rPr>
              <a:t>!</a:t>
            </a:r>
          </a:p>
        </p:txBody>
      </p:sp>
    </p:spTree>
    <p:extLst>
      <p:ext uri="{BB962C8B-B14F-4D97-AF65-F5344CB8AC3E}">
        <p14:creationId xmlns:p14="http://schemas.microsoft.com/office/powerpoint/2010/main" val="158349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Supervised Learning Examples</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Aiming to predict diagnosis, e.g.,</a:t>
            </a:r>
          </a:p>
          <a:p>
            <a:pPr lvl="1"/>
            <a:r>
              <a:rPr lang="en-US" sz="3200"/>
              <a:t>Interpretation of electrocardiogram</a:t>
            </a:r>
          </a:p>
          <a:p>
            <a:pPr lvl="1"/>
            <a:r>
              <a:rPr lang="en-US" sz="3200"/>
              <a:t>Detection of abnormalities on chest x-ray</a:t>
            </a:r>
          </a:p>
          <a:p>
            <a:r>
              <a:rPr lang="en-US" dirty="0"/>
              <a:t>Estimating risk, e.g., Framingham Risk Score (Kengne, 2014)</a:t>
            </a:r>
          </a:p>
          <a:p>
            <a:pPr lvl="1"/>
            <a:r>
              <a:rPr lang="en-US" sz="3200"/>
              <a:t>Predicting risk of coronary heart disease</a:t>
            </a:r>
          </a:p>
          <a:p>
            <a:pPr lvl="1"/>
            <a:r>
              <a:rPr lang="en-US" sz="3200"/>
              <a:t>Being extended to look at newer available risk factors, e.g., genomic variants</a:t>
            </a:r>
          </a:p>
        </p:txBody>
      </p:sp>
    </p:spTree>
    <p:custDataLst>
      <p:tags r:id="rId1"/>
    </p:custDataLst>
    <p:extLst>
      <p:ext uri="{BB962C8B-B14F-4D97-AF65-F5344CB8AC3E}">
        <p14:creationId xmlns:p14="http://schemas.microsoft.com/office/powerpoint/2010/main" val="3672531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74637"/>
            <a:ext cx="10972800" cy="1143000"/>
          </a:xfrm>
        </p:spPr>
        <p:txBody>
          <a:bodyPr vert="horz" wrap="square" lIns="91440" tIns="45720" rIns="91440" bIns="45720" numCol="1" rtlCol="0" anchor="ctr" anchorCtr="0" compatLnSpc="1">
            <a:prstTxWarp prst="textNoShape">
              <a:avLst/>
            </a:prstTxWarp>
            <a:normAutofit/>
          </a:bodyPr>
          <a:lstStyle/>
          <a:p>
            <a:pPr marL="12700"/>
            <a:r>
              <a:rPr lang="en-US" b="0" kern="1200">
                <a:latin typeface="Verdana" pitchFamily="34" charset="0"/>
                <a:ea typeface="Verdana" pitchFamily="34" charset="0"/>
                <a:cs typeface="Verdana" pitchFamily="34" charset="0"/>
              </a:rPr>
              <a:t>How does Supervised Learning Work?</a:t>
            </a:r>
          </a:p>
        </p:txBody>
      </p:sp>
      <p:pic>
        <p:nvPicPr>
          <p:cNvPr id="3" name="Picture 2">
            <a:extLst>
              <a:ext uri="{FF2B5EF4-FFF2-40B4-BE49-F238E27FC236}">
                <a16:creationId xmlns:a16="http://schemas.microsoft.com/office/drawing/2014/main" id="{D1EA5168-FD54-51A6-00DA-0B12F7A6A20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671281" y="1600200"/>
            <a:ext cx="6849438" cy="4572000"/>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pic>
      <p:sp>
        <p:nvSpPr>
          <p:cNvPr id="9" name="Rectangle 8">
            <a:extLst>
              <a:ext uri="{FF2B5EF4-FFF2-40B4-BE49-F238E27FC236}">
                <a16:creationId xmlns:a16="http://schemas.microsoft.com/office/drawing/2014/main" id="{269DBED2-4B8A-43FE-4BE1-3EB0ED40FF4F}"/>
              </a:ext>
            </a:extLst>
          </p:cNvPr>
          <p:cNvSpPr/>
          <p:nvPr/>
        </p:nvSpPr>
        <p:spPr bwMode="auto">
          <a:xfrm>
            <a:off x="4524373" y="6164580"/>
            <a:ext cx="2771777" cy="533400"/>
          </a:xfrm>
          <a:prstGeom prst="rect">
            <a:avLst/>
          </a:prstGeom>
          <a:noFill/>
          <a:ln>
            <a:noFill/>
          </a:ln>
        </p:spPr>
        <p:txBody>
          <a:bodyPr vert="horz" wrap="square" lIns="91440" tIns="45720" rIns="91440" bIns="45720" numCol="1" anchor="t" anchorCtr="0" compatLnSpc="1">
            <a:prstTxWarp prst="textNoShape">
              <a:avLst/>
            </a:prstTxWarp>
            <a:normAutofit/>
          </a:bodyPr>
          <a:lstStyle/>
          <a:p>
            <a:pPr>
              <a:spcBef>
                <a:spcPct val="20000"/>
              </a:spcBef>
            </a:pPr>
            <a:r>
              <a:rPr lang="en-US" sz="1200" b="1" kern="1200" baseline="0">
                <a:latin typeface="+mn-lt"/>
                <a:ea typeface="+mn-ea"/>
                <a:cs typeface="+mn-cs"/>
              </a:rPr>
              <a:t>How does supervised learning “work”?</a:t>
            </a:r>
          </a:p>
        </p:txBody>
      </p:sp>
    </p:spTree>
    <p:extLst>
      <p:ext uri="{BB962C8B-B14F-4D97-AF65-F5344CB8AC3E}">
        <p14:creationId xmlns:p14="http://schemas.microsoft.com/office/powerpoint/2010/main" val="20250494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74638"/>
            <a:ext cx="10972800" cy="1143000"/>
          </a:xfrm>
        </p:spPr>
        <p:txBody>
          <a:bodyPr vert="horz" wrap="square" lIns="91440" tIns="45720" rIns="91440" bIns="45720" numCol="1" rtlCol="0" anchor="ctr" anchorCtr="0" compatLnSpc="1">
            <a:prstTxWarp prst="textNoShape">
              <a:avLst/>
            </a:prstTxWarp>
            <a:normAutofit/>
          </a:bodyPr>
          <a:lstStyle/>
          <a:p>
            <a:pPr marL="12700"/>
            <a:r>
              <a:rPr lang="en-US" b="0" kern="1200" dirty="0">
                <a:latin typeface="Verdana" panose="020B0604030504040204" pitchFamily="34" charset="0"/>
                <a:ea typeface="Verdana" panose="020B0604030504040204" pitchFamily="34" charset="0"/>
                <a:cs typeface="Verdana" panose="020B0604030504040204" pitchFamily="34" charset="0"/>
              </a:rPr>
              <a:t>Unsupervised Learning</a:t>
            </a:r>
          </a:p>
        </p:txBody>
      </p:sp>
      <p:sp>
        <p:nvSpPr>
          <p:cNvPr id="8" name="Rectangle 7">
            <a:extLst>
              <a:ext uri="{FF2B5EF4-FFF2-40B4-BE49-F238E27FC236}">
                <a16:creationId xmlns:a16="http://schemas.microsoft.com/office/drawing/2014/main" id="{EBF39242-49A0-CA34-FB0D-D79F65F75495}"/>
              </a:ext>
            </a:extLst>
          </p:cNvPr>
          <p:cNvSpPr/>
          <p:nvPr/>
        </p:nvSpPr>
        <p:spPr bwMode="auto">
          <a:xfrm>
            <a:off x="609600" y="1600200"/>
            <a:ext cx="10972800" cy="4572000"/>
          </a:xfrm>
          <a:prstGeom prst="rect">
            <a:avLst/>
          </a:prstGeom>
          <a:noFill/>
          <a:ln>
            <a:noFill/>
          </a:ln>
        </p:spPr>
        <p:txBody>
          <a:bodyPr vert="horz" wrap="square" lIns="91440" tIns="45720" rIns="91440" bIns="45720" numCol="1" anchor="t" anchorCtr="0" compatLnSpc="1">
            <a:prstTxWarp prst="textNoShape">
              <a:avLst/>
            </a:prstTxWarp>
            <a:normAutofit/>
          </a:bodyPr>
          <a:lstStyle/>
          <a:p>
            <a:pPr marL="342900" indent="-342900">
              <a:spcBef>
                <a:spcPct val="20000"/>
              </a:spcBef>
              <a:buFont typeface="Arial" panose="020B0604020202020204" pitchFamily="34" charset="0"/>
              <a:buChar char="•"/>
            </a:pPr>
            <a:r>
              <a:rPr lang="en-US" sz="3200" b="1" dirty="0">
                <a:latin typeface="+mn-lt"/>
              </a:rPr>
              <a:t>Unsupervised learning:</a:t>
            </a:r>
          </a:p>
          <a:p>
            <a:pPr marL="800100" lvl="1" indent="-342900">
              <a:spcBef>
                <a:spcPct val="20000"/>
              </a:spcBef>
              <a:buFont typeface="Arial" panose="020B0604020202020204" pitchFamily="34" charset="0"/>
              <a:buChar char="•"/>
            </a:pPr>
            <a:r>
              <a:rPr lang="en-US" sz="3200" dirty="0">
                <a:latin typeface="+mn-lt"/>
              </a:rPr>
              <a:t>Extracting structure from data</a:t>
            </a:r>
          </a:p>
          <a:p>
            <a:pPr marL="800100" lvl="1" indent="-342900">
              <a:spcBef>
                <a:spcPct val="20000"/>
              </a:spcBef>
              <a:buFont typeface="Arial" panose="020B0604020202020204" pitchFamily="34" charset="0"/>
              <a:buChar char="•"/>
            </a:pPr>
            <a:r>
              <a:rPr lang="en-US" sz="3200" dirty="0">
                <a:latin typeface="+mn-lt"/>
              </a:rPr>
              <a:t>Example: segment grocery store shoppers into “clusters” that exhibit similar behaviors</a:t>
            </a:r>
          </a:p>
          <a:p>
            <a:pPr marL="800100" lvl="1" indent="-342900">
              <a:spcBef>
                <a:spcPct val="20000"/>
              </a:spcBef>
              <a:buFont typeface="Arial" panose="020B0604020202020204" pitchFamily="34" charset="0"/>
              <a:buChar char="•"/>
            </a:pPr>
            <a:r>
              <a:rPr lang="en-US" sz="3200" dirty="0">
                <a:latin typeface="+mn-lt"/>
              </a:rPr>
              <a:t>Goal is “representation”</a:t>
            </a:r>
          </a:p>
        </p:txBody>
      </p:sp>
    </p:spTree>
    <p:extLst>
      <p:ext uri="{BB962C8B-B14F-4D97-AF65-F5344CB8AC3E}">
        <p14:creationId xmlns:p14="http://schemas.microsoft.com/office/powerpoint/2010/main" val="141616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74637"/>
            <a:ext cx="10972800" cy="1143000"/>
          </a:xfrm>
        </p:spPr>
        <p:txBody>
          <a:bodyPr vert="horz" wrap="square" lIns="91440" tIns="45720" rIns="91440" bIns="45720" numCol="1" rtlCol="0" anchor="ctr" anchorCtr="0" compatLnSpc="1">
            <a:prstTxWarp prst="textNoShape">
              <a:avLst/>
            </a:prstTxWarp>
            <a:normAutofit/>
          </a:bodyPr>
          <a:lstStyle/>
          <a:p>
            <a:pPr marL="12700"/>
            <a:r>
              <a:rPr lang="en-US" b="0" kern="1200" baseline="0">
                <a:latin typeface="Verdana" pitchFamily="34" charset="0"/>
                <a:ea typeface="Verdana" pitchFamily="34" charset="0"/>
                <a:cs typeface="Verdana" pitchFamily="34" charset="0"/>
              </a:rPr>
              <a:t>Unsupervised Learning</a:t>
            </a:r>
          </a:p>
        </p:txBody>
      </p:sp>
      <p:sp>
        <p:nvSpPr>
          <p:cNvPr id="3" name="Rectangle 2">
            <a:extLst>
              <a:ext uri="{FF2B5EF4-FFF2-40B4-BE49-F238E27FC236}">
                <a16:creationId xmlns:a16="http://schemas.microsoft.com/office/drawing/2014/main" id="{1F400202-2A22-9439-227C-195673753D3C}"/>
              </a:ext>
            </a:extLst>
          </p:cNvPr>
          <p:cNvSpPr/>
          <p:nvPr/>
        </p:nvSpPr>
        <p:spPr bwMode="auto">
          <a:xfrm>
            <a:off x="609600" y="1600200"/>
            <a:ext cx="10972800" cy="4572000"/>
          </a:xfrm>
          <a:prstGeom prst="rect">
            <a:avLst/>
          </a:prstGeom>
          <a:noFill/>
          <a:ln>
            <a:noFill/>
          </a:ln>
        </p:spPr>
        <p:txBody>
          <a:bodyPr vert="horz" wrap="square" lIns="91440" tIns="45720" rIns="91440" bIns="45720" numCol="1" anchor="t" anchorCtr="0" compatLnSpc="1">
            <a:prstTxWarp prst="textNoShape">
              <a:avLst/>
            </a:prstTxWarp>
            <a:normAutofit/>
          </a:bodyPr>
          <a:lstStyle/>
          <a:p>
            <a:pPr marL="342900" indent="-342900">
              <a:spcBef>
                <a:spcPct val="20000"/>
              </a:spcBef>
              <a:buFont typeface="Arial" panose="020B0604020202020204" pitchFamily="34" charset="0"/>
              <a:buChar char="•"/>
            </a:pPr>
            <a:r>
              <a:rPr lang="en-US" sz="3200" baseline="0">
                <a:latin typeface="+mn-lt"/>
              </a:rPr>
              <a:t>Common types of unsupervised learning:</a:t>
            </a:r>
          </a:p>
          <a:p>
            <a:pPr marL="342900" indent="-342900">
              <a:spcBef>
                <a:spcPct val="20000"/>
              </a:spcBef>
              <a:buFont typeface="Arial" panose="020B0604020202020204" pitchFamily="34" charset="0"/>
              <a:buChar char="•"/>
            </a:pPr>
            <a:endParaRPr lang="en-US" sz="3200" baseline="0">
              <a:latin typeface="+mn-lt"/>
            </a:endParaRPr>
          </a:p>
          <a:p>
            <a:pPr marL="342900" indent="-342900">
              <a:spcBef>
                <a:spcPct val="20000"/>
              </a:spcBef>
              <a:buFont typeface="Arial" panose="020B0604020202020204" pitchFamily="34" charset="0"/>
              <a:buChar char="•"/>
            </a:pPr>
            <a:r>
              <a:rPr lang="en-US" sz="3200" b="1" baseline="0">
                <a:latin typeface="+mn-lt"/>
              </a:rPr>
              <a:t>Clustering:</a:t>
            </a:r>
            <a:r>
              <a:rPr lang="en-US" sz="3200" baseline="0">
                <a:latin typeface="+mn-lt"/>
              </a:rPr>
              <a:t> group “similar” data points together</a:t>
            </a:r>
          </a:p>
          <a:p>
            <a:pPr marL="342900" indent="-342900">
              <a:spcBef>
                <a:spcPct val="20000"/>
              </a:spcBef>
              <a:buFont typeface="Arial" panose="020B0604020202020204" pitchFamily="34" charset="0"/>
              <a:buChar char="•"/>
            </a:pPr>
            <a:r>
              <a:rPr lang="en-US" sz="3200" b="1" baseline="0">
                <a:latin typeface="+mn-lt"/>
              </a:rPr>
              <a:t>Dimensionality Reduction:</a:t>
            </a:r>
            <a:r>
              <a:rPr lang="en-US" sz="3200" baseline="0">
                <a:latin typeface="+mn-lt"/>
              </a:rPr>
              <a:t> reduce the dimensionality of a dataset by extracting features that capture most of the variance in the data</a:t>
            </a:r>
          </a:p>
        </p:txBody>
      </p:sp>
    </p:spTree>
    <p:extLst>
      <p:ext uri="{BB962C8B-B14F-4D97-AF65-F5344CB8AC3E}">
        <p14:creationId xmlns:p14="http://schemas.microsoft.com/office/powerpoint/2010/main" val="2082172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Machine Learning</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Definitions</a:t>
            </a:r>
          </a:p>
          <a:p>
            <a:r>
              <a:rPr lang="en-US" dirty="0"/>
              <a:t>Tasks</a:t>
            </a:r>
          </a:p>
          <a:p>
            <a:r>
              <a:rPr lang="en-US" dirty="0"/>
              <a:t>Approaches</a:t>
            </a:r>
          </a:p>
          <a:p>
            <a:r>
              <a:rPr lang="en-US" dirty="0"/>
              <a:t>Steps</a:t>
            </a:r>
          </a:p>
          <a:p>
            <a:r>
              <a:rPr lang="en-US" dirty="0"/>
              <a:t>Tools</a:t>
            </a:r>
          </a:p>
        </p:txBody>
      </p:sp>
    </p:spTree>
    <p:custDataLst>
      <p:tags r:id="rId1"/>
    </p:custDataLst>
    <p:extLst>
      <p:ext uri="{BB962C8B-B14F-4D97-AF65-F5344CB8AC3E}">
        <p14:creationId xmlns:p14="http://schemas.microsoft.com/office/powerpoint/2010/main" val="866247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74638"/>
            <a:ext cx="10972800" cy="1143000"/>
          </a:xfrm>
        </p:spPr>
        <p:txBody>
          <a:bodyPr vert="horz" wrap="square" lIns="91440" tIns="45720" rIns="91440" bIns="45720" numCol="1" rtlCol="0" anchor="ctr" anchorCtr="0" compatLnSpc="1">
            <a:prstTxWarp prst="textNoShape">
              <a:avLst/>
            </a:prstTxWarp>
            <a:normAutofit/>
          </a:bodyPr>
          <a:lstStyle/>
          <a:p>
            <a:pPr marL="12700"/>
            <a:r>
              <a:rPr lang="en-US" b="0" kern="1200">
                <a:latin typeface="Verdana" panose="020B0604030504040204" pitchFamily="34" charset="0"/>
                <a:ea typeface="Verdana" panose="020B0604030504040204" pitchFamily="34" charset="0"/>
                <a:cs typeface="Verdana" panose="020B0604030504040204" pitchFamily="34" charset="0"/>
              </a:rPr>
              <a:t>Unsupervised Learning</a:t>
            </a:r>
          </a:p>
        </p:txBody>
      </p:sp>
      <p:sp>
        <p:nvSpPr>
          <p:cNvPr id="3" name="Rectangle 2">
            <a:extLst>
              <a:ext uri="{FF2B5EF4-FFF2-40B4-BE49-F238E27FC236}">
                <a16:creationId xmlns:a16="http://schemas.microsoft.com/office/drawing/2014/main" id="{1463EDA3-156B-0C89-C689-09F684FB2407}"/>
              </a:ext>
            </a:extLst>
          </p:cNvPr>
          <p:cNvSpPr/>
          <p:nvPr/>
        </p:nvSpPr>
        <p:spPr bwMode="auto">
          <a:xfrm>
            <a:off x="609600" y="1600200"/>
            <a:ext cx="10972800" cy="4572000"/>
          </a:xfrm>
          <a:prstGeom prst="rect">
            <a:avLst/>
          </a:prstGeom>
          <a:noFill/>
          <a:ln>
            <a:noFill/>
          </a:ln>
        </p:spPr>
        <p:txBody>
          <a:bodyPr vert="horz" wrap="square" lIns="91440" tIns="45720" rIns="91440" bIns="45720" numCol="1" anchor="t" anchorCtr="0" compatLnSpc="1">
            <a:prstTxWarp prst="textNoShape">
              <a:avLst/>
            </a:prstTxWarp>
            <a:normAutofit/>
          </a:bodyPr>
          <a:lstStyle/>
          <a:p>
            <a:pPr marL="342900" indent="-342900">
              <a:lnSpc>
                <a:spcPct val="90000"/>
              </a:lnSpc>
              <a:spcBef>
                <a:spcPct val="20000"/>
              </a:spcBef>
              <a:buFont typeface="Arial" panose="020B0604020202020204" pitchFamily="34" charset="0"/>
              <a:buChar char="•"/>
            </a:pPr>
            <a:r>
              <a:rPr lang="en-US" sz="2200" b="1">
                <a:latin typeface="+mn-lt"/>
              </a:rPr>
              <a:t>Unsupervised learning example: Coin clustering</a:t>
            </a:r>
          </a:p>
          <a:p>
            <a:pPr marL="342900" indent="-342900">
              <a:lnSpc>
                <a:spcPct val="90000"/>
              </a:lnSpc>
              <a:spcBef>
                <a:spcPct val="20000"/>
              </a:spcBef>
              <a:buFont typeface="Arial" panose="020B0604020202020204" pitchFamily="34" charset="0"/>
              <a:buChar char="•"/>
            </a:pPr>
            <a:endParaRPr lang="en-US" sz="2200">
              <a:latin typeface="+mn-lt"/>
            </a:endParaRPr>
          </a:p>
          <a:p>
            <a:pPr marL="342900" indent="-342900">
              <a:lnSpc>
                <a:spcPct val="90000"/>
              </a:lnSpc>
              <a:spcBef>
                <a:spcPct val="20000"/>
              </a:spcBef>
              <a:buFont typeface="Arial" panose="020B0604020202020204" pitchFamily="34" charset="0"/>
              <a:buChar char="•"/>
            </a:pPr>
            <a:r>
              <a:rPr lang="en-US" sz="2200">
                <a:latin typeface="+mn-lt"/>
              </a:rPr>
              <a:t>Observations: Coins</a:t>
            </a:r>
          </a:p>
          <a:p>
            <a:pPr marL="342900" indent="-342900">
              <a:lnSpc>
                <a:spcPct val="90000"/>
              </a:lnSpc>
              <a:spcBef>
                <a:spcPct val="20000"/>
              </a:spcBef>
              <a:buFont typeface="Arial" panose="020B0604020202020204" pitchFamily="34" charset="0"/>
              <a:buChar char="•"/>
            </a:pPr>
            <a:r>
              <a:rPr lang="en-US" sz="2200">
                <a:latin typeface="+mn-lt"/>
              </a:rPr>
              <a:t>Features: Size and mass</a:t>
            </a:r>
          </a:p>
          <a:p>
            <a:pPr marL="342900" indent="-342900">
              <a:lnSpc>
                <a:spcPct val="90000"/>
              </a:lnSpc>
              <a:spcBef>
                <a:spcPct val="20000"/>
              </a:spcBef>
              <a:buFont typeface="Arial" panose="020B0604020202020204" pitchFamily="34" charset="0"/>
              <a:buChar char="•"/>
            </a:pPr>
            <a:r>
              <a:rPr lang="en-US" sz="2200">
                <a:latin typeface="+mn-lt"/>
              </a:rPr>
              <a:t>Response: There isn’t one (no hand-labeling required!)</a:t>
            </a:r>
          </a:p>
          <a:p>
            <a:pPr marL="342900" indent="-342900">
              <a:lnSpc>
                <a:spcPct val="90000"/>
              </a:lnSpc>
              <a:spcBef>
                <a:spcPct val="20000"/>
              </a:spcBef>
              <a:buFont typeface="Arial" panose="020B0604020202020204" pitchFamily="34" charset="0"/>
              <a:buChar char="•"/>
            </a:pPr>
            <a:endParaRPr lang="en-US" sz="2200">
              <a:latin typeface="+mn-lt"/>
            </a:endParaRPr>
          </a:p>
          <a:p>
            <a:pPr marL="342900" indent="-342900">
              <a:lnSpc>
                <a:spcPct val="90000"/>
              </a:lnSpc>
              <a:spcBef>
                <a:spcPct val="20000"/>
              </a:spcBef>
              <a:buFont typeface="Arial" panose="020B0604020202020204" pitchFamily="34" charset="0"/>
              <a:buChar char="•"/>
            </a:pPr>
            <a:r>
              <a:rPr lang="en-US" sz="2200">
                <a:latin typeface="+mn-lt"/>
              </a:rPr>
              <a:t>Perform </a:t>
            </a:r>
            <a:r>
              <a:rPr lang="en-US" sz="2200" b="1">
                <a:latin typeface="+mn-lt"/>
              </a:rPr>
              <a:t>unsupervised learning</a:t>
            </a:r>
          </a:p>
          <a:p>
            <a:pPr marL="342900" lvl="1" indent="-342900">
              <a:lnSpc>
                <a:spcPct val="90000"/>
              </a:lnSpc>
              <a:spcBef>
                <a:spcPct val="20000"/>
              </a:spcBef>
              <a:buFont typeface="Arial" panose="020B0604020202020204" pitchFamily="34" charset="0"/>
              <a:buChar char="•"/>
            </a:pPr>
            <a:r>
              <a:rPr lang="en-US" sz="2200">
                <a:latin typeface="+mn-lt"/>
              </a:rPr>
              <a:t>Cluster the coins based on “similarity”</a:t>
            </a:r>
          </a:p>
          <a:p>
            <a:pPr marL="342900" lvl="1" indent="-342900">
              <a:lnSpc>
                <a:spcPct val="90000"/>
              </a:lnSpc>
              <a:spcBef>
                <a:spcPct val="20000"/>
              </a:spcBef>
              <a:buFont typeface="Arial" panose="020B0604020202020204" pitchFamily="34" charset="0"/>
              <a:buChar char="•"/>
            </a:pPr>
            <a:r>
              <a:rPr lang="en-US" sz="2200">
                <a:latin typeface="+mn-lt"/>
              </a:rPr>
              <a:t>You’re done!</a:t>
            </a:r>
          </a:p>
          <a:p>
            <a:pPr marL="342900" indent="-342900">
              <a:lnSpc>
                <a:spcPct val="90000"/>
              </a:lnSpc>
              <a:spcBef>
                <a:spcPct val="20000"/>
              </a:spcBef>
              <a:buFont typeface="Arial" panose="020B0604020202020204" pitchFamily="34" charset="0"/>
              <a:buChar char="•"/>
            </a:pPr>
            <a:endParaRPr lang="en-US" sz="2200">
              <a:latin typeface="+mn-lt"/>
            </a:endParaRPr>
          </a:p>
          <a:p>
            <a:pPr marL="342900" indent="-342900">
              <a:lnSpc>
                <a:spcPct val="90000"/>
              </a:lnSpc>
              <a:spcBef>
                <a:spcPct val="20000"/>
              </a:spcBef>
              <a:buFont typeface="Arial" panose="020B0604020202020204" pitchFamily="34" charset="0"/>
              <a:buChar char="•"/>
            </a:pPr>
            <a:r>
              <a:rPr lang="en-US" sz="2200">
                <a:latin typeface="+mn-lt"/>
              </a:rPr>
              <a:t>Sometimes, unsupervised learning is used as a “preprocessing” step for supervised learning. (How?)</a:t>
            </a:r>
          </a:p>
        </p:txBody>
      </p:sp>
    </p:spTree>
    <p:extLst>
      <p:ext uri="{BB962C8B-B14F-4D97-AF65-F5344CB8AC3E}">
        <p14:creationId xmlns:p14="http://schemas.microsoft.com/office/powerpoint/2010/main" val="147441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Unsupervised Learning Examples</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Discovery of new attributes associated with diagnosis, treatment, or prognosis of disease</a:t>
            </a:r>
          </a:p>
          <a:p>
            <a:r>
              <a:rPr lang="en-US" dirty="0"/>
              <a:t>Example is genome-wide association studies (GWAS), where goal is to identify genome variants associated with disease (Atanasovska, 2015)</a:t>
            </a:r>
          </a:p>
          <a:p>
            <a:r>
              <a:rPr lang="en-US" dirty="0"/>
              <a:t>Forms basis for Precision Medicine Initiative (IOM, 2011; Collins, 2015)</a:t>
            </a:r>
          </a:p>
        </p:txBody>
      </p:sp>
    </p:spTree>
    <p:custDataLst>
      <p:tags r:id="rId1"/>
    </p:custDataLst>
    <p:extLst>
      <p:ext uri="{BB962C8B-B14F-4D97-AF65-F5344CB8AC3E}">
        <p14:creationId xmlns:p14="http://schemas.microsoft.com/office/powerpoint/2010/main" val="1374987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Tasks of Machine Learning</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Classification: Predict class from a one or more elements of data</a:t>
            </a:r>
          </a:p>
          <a:p>
            <a:r>
              <a:rPr lang="en-US" dirty="0"/>
              <a:t>Regression: Predict numerical value from data</a:t>
            </a:r>
          </a:p>
          <a:p>
            <a:r>
              <a:rPr lang="en-US" dirty="0"/>
              <a:t>Clustering: Group items together</a:t>
            </a:r>
          </a:p>
          <a:p>
            <a:r>
              <a:rPr lang="en-US" dirty="0"/>
              <a:t>Density estimation: Find statistical values</a:t>
            </a:r>
          </a:p>
          <a:p>
            <a:r>
              <a:rPr lang="en-US" dirty="0"/>
              <a:t>Dimensionality reduction: Reduce many to few features</a:t>
            </a:r>
          </a:p>
        </p:txBody>
      </p:sp>
    </p:spTree>
    <p:custDataLst>
      <p:tags r:id="rId1"/>
    </p:custDataLst>
    <p:extLst>
      <p:ext uri="{BB962C8B-B14F-4D97-AF65-F5344CB8AC3E}">
        <p14:creationId xmlns:p14="http://schemas.microsoft.com/office/powerpoint/2010/main" val="40451625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Approaches to Classification</a:t>
            </a:r>
          </a:p>
        </p:txBody>
      </p:sp>
      <p:sp>
        <p:nvSpPr>
          <p:cNvPr id="3" name="Content Placeholder 2"/>
          <p:cNvSpPr>
            <a:spLocks noGrp="1"/>
          </p:cNvSpPr>
          <p:nvPr>
            <p:ph sz="quarter" idx="14"/>
          </p:nvPr>
        </p:nvSpPr>
        <p:spPr>
          <a:xfrm>
            <a:off x="609600" y="1600200"/>
            <a:ext cx="10972800" cy="4572000"/>
          </a:xfrm>
        </p:spPr>
        <p:txBody>
          <a:bodyPr wrap="square" anchor="t">
            <a:normAutofit/>
          </a:bodyPr>
          <a:lstStyle/>
          <a:p>
            <a:r>
              <a:rPr lang="en-US"/>
              <a:t>k-Nearest Neighbors (kNN): Aim to find category having “closest” number of attributes</a:t>
            </a:r>
          </a:p>
          <a:p>
            <a:r>
              <a:rPr lang="en-US"/>
              <a:t>Naïve Bayes: Derive conditional probabilities that classify into categories</a:t>
            </a:r>
          </a:p>
          <a:p>
            <a:r>
              <a:rPr lang="en-US"/>
              <a:t>Support vector machines (SVMs): For binary classification, draw “line” that separates one category from others</a:t>
            </a:r>
          </a:p>
          <a:p>
            <a:r>
              <a:rPr lang="en-US"/>
              <a:t>Decision trees: Develop set of rules that classify into categories</a:t>
            </a:r>
          </a:p>
        </p:txBody>
      </p:sp>
    </p:spTree>
    <p:custDataLst>
      <p:tags r:id="rId1"/>
    </p:custDataLst>
    <p:extLst>
      <p:ext uri="{BB962C8B-B14F-4D97-AF65-F5344CB8AC3E}">
        <p14:creationId xmlns:p14="http://schemas.microsoft.com/office/powerpoint/2010/main" val="36489281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Approaches to Regression</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Linear regression: Classic approach of predicting numerical value from data</a:t>
            </a:r>
          </a:p>
          <a:p>
            <a:pPr lvl="1"/>
            <a:r>
              <a:rPr lang="en-US" sz="3200"/>
              <a:t>Some techniques improve upon basic algorithm: locally weighted, ridge, and lasso</a:t>
            </a:r>
          </a:p>
          <a:p>
            <a:r>
              <a:rPr lang="en-US" dirty="0"/>
              <a:t>Logistic regression aims to classify into binary categories</a:t>
            </a:r>
          </a:p>
        </p:txBody>
      </p:sp>
    </p:spTree>
    <p:custDataLst>
      <p:tags r:id="rId1"/>
    </p:custDataLst>
    <p:extLst>
      <p:ext uri="{BB962C8B-B14F-4D97-AF65-F5344CB8AC3E}">
        <p14:creationId xmlns:p14="http://schemas.microsoft.com/office/powerpoint/2010/main" val="5283507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Steps in Machine Learning</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Collect data</a:t>
            </a:r>
          </a:p>
          <a:p>
            <a:r>
              <a:rPr lang="en-US" dirty="0"/>
              <a:t>Prepare input data – wrangle, clean</a:t>
            </a:r>
          </a:p>
          <a:p>
            <a:r>
              <a:rPr lang="en-US" dirty="0"/>
              <a:t>Analyze input data</a:t>
            </a:r>
          </a:p>
          <a:p>
            <a:r>
              <a:rPr lang="en-US" dirty="0"/>
              <a:t>(If supervised) Train algorithm</a:t>
            </a:r>
          </a:p>
          <a:p>
            <a:r>
              <a:rPr lang="en-US" dirty="0"/>
              <a:t>Test algorithm</a:t>
            </a:r>
          </a:p>
          <a:p>
            <a:r>
              <a:rPr lang="en-US" dirty="0"/>
              <a:t>Use algorithm</a:t>
            </a:r>
          </a:p>
        </p:txBody>
      </p:sp>
    </p:spTree>
    <p:custDataLst>
      <p:tags r:id="rId1"/>
    </p:custDataLst>
    <p:extLst>
      <p:ext uri="{BB962C8B-B14F-4D97-AF65-F5344CB8AC3E}">
        <p14:creationId xmlns:p14="http://schemas.microsoft.com/office/powerpoint/2010/main" val="8213178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8" y="554227"/>
            <a:ext cx="10816649" cy="574040"/>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latin typeface="+mj-lt"/>
                <a:cs typeface="Georgia"/>
              </a:rPr>
              <a:t>Predictive</a:t>
            </a:r>
            <a:r>
              <a:rPr dirty="0">
                <a:solidFill>
                  <a:schemeClr val="tx1"/>
                </a:solidFill>
                <a:latin typeface="+mj-lt"/>
                <a:cs typeface="Georgia"/>
              </a:rPr>
              <a:t> </a:t>
            </a:r>
            <a:r>
              <a:rPr spc="-5" dirty="0">
                <a:solidFill>
                  <a:schemeClr val="tx1"/>
                </a:solidFill>
                <a:latin typeface="+mj-lt"/>
                <a:cs typeface="Georgia"/>
              </a:rPr>
              <a:t>Modeling Pipeline</a:t>
            </a:r>
          </a:p>
        </p:txBody>
      </p:sp>
      <p:pic>
        <p:nvPicPr>
          <p:cNvPr id="3" name="object 3"/>
          <p:cNvPicPr/>
          <p:nvPr/>
        </p:nvPicPr>
        <p:blipFill>
          <a:blip r:embed="rId2" cstate="print"/>
          <a:stretch>
            <a:fillRect/>
          </a:stretch>
        </p:blipFill>
        <p:spPr>
          <a:xfrm>
            <a:off x="5565591" y="1500707"/>
            <a:ext cx="1624584" cy="914400"/>
          </a:xfrm>
          <a:prstGeom prst="rect">
            <a:avLst/>
          </a:prstGeom>
        </p:spPr>
      </p:pic>
      <p:sp>
        <p:nvSpPr>
          <p:cNvPr id="4" name="object 4"/>
          <p:cNvSpPr txBox="1"/>
          <p:nvPr/>
        </p:nvSpPr>
        <p:spPr>
          <a:xfrm>
            <a:off x="5870002" y="1559128"/>
            <a:ext cx="1002030" cy="766445"/>
          </a:xfrm>
          <a:prstGeom prst="rect">
            <a:avLst/>
          </a:prstGeom>
        </p:spPr>
        <p:txBody>
          <a:bodyPr vert="horz" wrap="square" lIns="0" tIns="12700" rIns="0" bIns="0" rtlCol="0">
            <a:spAutoFit/>
          </a:bodyPr>
          <a:lstStyle/>
          <a:p>
            <a:pPr marL="13335" algn="ctr">
              <a:lnSpc>
                <a:spcPct val="100000"/>
              </a:lnSpc>
              <a:spcBef>
                <a:spcPts val="100"/>
              </a:spcBef>
            </a:pPr>
            <a:r>
              <a:rPr sz="1600" b="1" spc="100" dirty="0">
                <a:latin typeface="Calibri"/>
                <a:cs typeface="Calibri"/>
              </a:rPr>
              <a:t>1.</a:t>
            </a:r>
            <a:endParaRPr sz="1600">
              <a:latin typeface="Calibri"/>
              <a:cs typeface="Calibri"/>
            </a:endParaRPr>
          </a:p>
          <a:p>
            <a:pPr marL="12700" marR="5080" algn="ctr">
              <a:lnSpc>
                <a:spcPts val="1900"/>
              </a:lnSpc>
              <a:spcBef>
                <a:spcPts val="175"/>
              </a:spcBef>
            </a:pPr>
            <a:r>
              <a:rPr sz="1600" b="1" spc="100" dirty="0">
                <a:latin typeface="Calibri"/>
                <a:cs typeface="Calibri"/>
              </a:rPr>
              <a:t>P</a:t>
            </a:r>
            <a:r>
              <a:rPr sz="1600" b="1" spc="80" dirty="0">
                <a:latin typeface="Calibri"/>
                <a:cs typeface="Calibri"/>
              </a:rPr>
              <a:t>r</a:t>
            </a:r>
            <a:r>
              <a:rPr sz="1600" b="1" spc="95" dirty="0">
                <a:latin typeface="Calibri"/>
                <a:cs typeface="Calibri"/>
              </a:rPr>
              <a:t>edictio</a:t>
            </a:r>
            <a:r>
              <a:rPr sz="1600" b="1" dirty="0">
                <a:latin typeface="Calibri"/>
                <a:cs typeface="Calibri"/>
              </a:rPr>
              <a:t>n  </a:t>
            </a:r>
            <a:r>
              <a:rPr sz="1600" b="1" spc="50" dirty="0">
                <a:latin typeface="Calibri"/>
                <a:cs typeface="Calibri"/>
              </a:rPr>
              <a:t>Target</a:t>
            </a:r>
            <a:endParaRPr sz="1600">
              <a:latin typeface="Calibri"/>
              <a:cs typeface="Calibri"/>
            </a:endParaRPr>
          </a:p>
        </p:txBody>
      </p:sp>
      <p:grpSp>
        <p:nvGrpSpPr>
          <p:cNvPr id="5" name="object 5"/>
          <p:cNvGrpSpPr/>
          <p:nvPr/>
        </p:nvGrpSpPr>
        <p:grpSpPr>
          <a:xfrm>
            <a:off x="7281614" y="2159076"/>
            <a:ext cx="1649095" cy="1259205"/>
            <a:chOff x="6315455" y="2228088"/>
            <a:chExt cx="1649095" cy="1259205"/>
          </a:xfrm>
        </p:grpSpPr>
        <p:pic>
          <p:nvPicPr>
            <p:cNvPr id="6" name="object 6"/>
            <p:cNvPicPr/>
            <p:nvPr/>
          </p:nvPicPr>
          <p:blipFill>
            <a:blip r:embed="rId3" cstate="print"/>
            <a:stretch>
              <a:fillRect/>
            </a:stretch>
          </p:blipFill>
          <p:spPr>
            <a:xfrm>
              <a:off x="6315455" y="2228088"/>
              <a:ext cx="542544" cy="423672"/>
            </a:xfrm>
            <a:prstGeom prst="rect">
              <a:avLst/>
            </a:prstGeom>
          </p:spPr>
        </p:pic>
        <p:pic>
          <p:nvPicPr>
            <p:cNvPr id="7" name="object 7"/>
            <p:cNvPicPr/>
            <p:nvPr/>
          </p:nvPicPr>
          <p:blipFill>
            <a:blip r:embed="rId4" cstate="print"/>
            <a:stretch>
              <a:fillRect/>
            </a:stretch>
          </p:blipFill>
          <p:spPr>
            <a:xfrm>
              <a:off x="6336791" y="2572512"/>
              <a:ext cx="1627632" cy="914400"/>
            </a:xfrm>
            <a:prstGeom prst="rect">
              <a:avLst/>
            </a:prstGeom>
          </p:spPr>
        </p:pic>
      </p:grpSp>
      <p:sp>
        <p:nvSpPr>
          <p:cNvPr id="8" name="object 8"/>
          <p:cNvSpPr txBox="1"/>
          <p:nvPr/>
        </p:nvSpPr>
        <p:spPr>
          <a:xfrm>
            <a:off x="7487061" y="2574111"/>
            <a:ext cx="124460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2.</a:t>
            </a:r>
            <a:endParaRPr sz="1600">
              <a:latin typeface="Calibri"/>
              <a:cs typeface="Calibri"/>
            </a:endParaRPr>
          </a:p>
          <a:p>
            <a:pPr marL="12700" algn="ctr">
              <a:lnSpc>
                <a:spcPts val="1750"/>
              </a:lnSpc>
            </a:pPr>
            <a:r>
              <a:rPr sz="1600" b="1" spc="95" dirty="0">
                <a:latin typeface="Calibri"/>
                <a:cs typeface="Calibri"/>
              </a:rPr>
              <a:t>Cohort</a:t>
            </a:r>
            <a:endParaRPr sz="1600">
              <a:latin typeface="Calibri"/>
              <a:cs typeface="Calibri"/>
            </a:endParaRPr>
          </a:p>
          <a:p>
            <a:pPr algn="ctr">
              <a:lnSpc>
                <a:spcPts val="1810"/>
              </a:lnSpc>
            </a:pPr>
            <a:r>
              <a:rPr sz="1600" b="1" spc="85" dirty="0">
                <a:latin typeface="Calibri"/>
                <a:cs typeface="Calibri"/>
              </a:rPr>
              <a:t>Construction</a:t>
            </a:r>
            <a:endParaRPr sz="1600">
              <a:latin typeface="Calibri"/>
              <a:cs typeface="Calibri"/>
            </a:endParaRPr>
          </a:p>
        </p:txBody>
      </p:sp>
      <p:pic>
        <p:nvPicPr>
          <p:cNvPr id="9" name="object 9"/>
          <p:cNvPicPr/>
          <p:nvPr/>
        </p:nvPicPr>
        <p:blipFill>
          <a:blip r:embed="rId5" cstate="print"/>
          <a:stretch>
            <a:fillRect/>
          </a:stretch>
        </p:blipFill>
        <p:spPr>
          <a:xfrm>
            <a:off x="8205159" y="3600779"/>
            <a:ext cx="298703" cy="865632"/>
          </a:xfrm>
          <a:prstGeom prst="rect">
            <a:avLst/>
          </a:prstGeom>
        </p:spPr>
      </p:pic>
      <p:pic>
        <p:nvPicPr>
          <p:cNvPr id="10" name="object 10"/>
          <p:cNvPicPr/>
          <p:nvPr/>
        </p:nvPicPr>
        <p:blipFill>
          <a:blip r:embed="rId4" cstate="print"/>
          <a:stretch>
            <a:fillRect/>
          </a:stretch>
        </p:blipFill>
        <p:spPr>
          <a:xfrm>
            <a:off x="7302950" y="4512132"/>
            <a:ext cx="1627632" cy="914400"/>
          </a:xfrm>
          <a:prstGeom prst="rect">
            <a:avLst/>
          </a:prstGeom>
        </p:spPr>
      </p:pic>
      <p:sp>
        <p:nvSpPr>
          <p:cNvPr id="11" name="object 11"/>
          <p:cNvSpPr txBox="1"/>
          <p:nvPr/>
        </p:nvSpPr>
        <p:spPr>
          <a:xfrm>
            <a:off x="7487061" y="4582743"/>
            <a:ext cx="124460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3.</a:t>
            </a:r>
            <a:endParaRPr sz="1600">
              <a:latin typeface="Calibri"/>
              <a:cs typeface="Calibri"/>
            </a:endParaRPr>
          </a:p>
          <a:p>
            <a:pPr marL="635" algn="ctr">
              <a:lnSpc>
                <a:spcPts val="1750"/>
              </a:lnSpc>
            </a:pPr>
            <a:r>
              <a:rPr sz="1600" b="1" spc="75" dirty="0">
                <a:latin typeface="Calibri"/>
                <a:cs typeface="Calibri"/>
              </a:rPr>
              <a:t>Feature</a:t>
            </a:r>
            <a:endParaRPr sz="1600">
              <a:latin typeface="Calibri"/>
              <a:cs typeface="Calibri"/>
            </a:endParaRPr>
          </a:p>
          <a:p>
            <a:pPr algn="ctr">
              <a:lnSpc>
                <a:spcPts val="1810"/>
              </a:lnSpc>
            </a:pPr>
            <a:r>
              <a:rPr sz="1600" b="1" spc="85" dirty="0">
                <a:latin typeface="Calibri"/>
                <a:cs typeface="Calibri"/>
              </a:rPr>
              <a:t>Construction</a:t>
            </a:r>
            <a:endParaRPr sz="1600">
              <a:latin typeface="Calibri"/>
              <a:cs typeface="Calibri"/>
            </a:endParaRPr>
          </a:p>
        </p:txBody>
      </p:sp>
      <p:grpSp>
        <p:nvGrpSpPr>
          <p:cNvPr id="12" name="object 12"/>
          <p:cNvGrpSpPr/>
          <p:nvPr/>
        </p:nvGrpSpPr>
        <p:grpSpPr>
          <a:xfrm>
            <a:off x="5565591" y="5475299"/>
            <a:ext cx="2127885" cy="954405"/>
            <a:chOff x="4599432" y="5544311"/>
            <a:chExt cx="2127885" cy="954405"/>
          </a:xfrm>
        </p:grpSpPr>
        <p:pic>
          <p:nvPicPr>
            <p:cNvPr id="13" name="object 13"/>
            <p:cNvPicPr/>
            <p:nvPr/>
          </p:nvPicPr>
          <p:blipFill>
            <a:blip r:embed="rId6" cstate="print"/>
            <a:stretch>
              <a:fillRect/>
            </a:stretch>
          </p:blipFill>
          <p:spPr>
            <a:xfrm>
              <a:off x="6181344" y="5544311"/>
              <a:ext cx="545592" cy="423672"/>
            </a:xfrm>
            <a:prstGeom prst="rect">
              <a:avLst/>
            </a:prstGeom>
          </p:spPr>
        </p:pic>
        <p:pic>
          <p:nvPicPr>
            <p:cNvPr id="14" name="object 14"/>
            <p:cNvPicPr/>
            <p:nvPr/>
          </p:nvPicPr>
          <p:blipFill>
            <a:blip r:embed="rId7" cstate="print"/>
            <a:stretch>
              <a:fillRect/>
            </a:stretch>
          </p:blipFill>
          <p:spPr>
            <a:xfrm>
              <a:off x="4599432" y="5583935"/>
              <a:ext cx="1624584" cy="914400"/>
            </a:xfrm>
            <a:prstGeom prst="rect">
              <a:avLst/>
            </a:prstGeom>
          </p:spPr>
        </p:pic>
      </p:grpSp>
      <p:sp>
        <p:nvSpPr>
          <p:cNvPr id="15" name="object 15"/>
          <p:cNvSpPr txBox="1"/>
          <p:nvPr/>
        </p:nvSpPr>
        <p:spPr>
          <a:xfrm>
            <a:off x="5920737" y="5585535"/>
            <a:ext cx="915035" cy="714375"/>
          </a:xfrm>
          <a:prstGeom prst="rect">
            <a:avLst/>
          </a:prstGeom>
        </p:spPr>
        <p:txBody>
          <a:bodyPr vert="horz" wrap="square" lIns="0" tIns="12700" rIns="0" bIns="0" rtlCol="0">
            <a:spAutoFit/>
          </a:bodyPr>
          <a:lstStyle/>
          <a:p>
            <a:pPr marL="365125">
              <a:lnSpc>
                <a:spcPts val="1860"/>
              </a:lnSpc>
              <a:spcBef>
                <a:spcPts val="100"/>
              </a:spcBef>
            </a:pPr>
            <a:r>
              <a:rPr sz="1600" b="1" spc="100" dirty="0">
                <a:latin typeface="Calibri"/>
                <a:cs typeface="Calibri"/>
              </a:rPr>
              <a:t>4.</a:t>
            </a:r>
            <a:endParaRPr sz="1600">
              <a:latin typeface="Calibri"/>
              <a:cs typeface="Calibri"/>
            </a:endParaRPr>
          </a:p>
          <a:p>
            <a:pPr marL="12700" marR="5080" indent="78105">
              <a:lnSpc>
                <a:spcPts val="1700"/>
              </a:lnSpc>
              <a:spcBef>
                <a:spcPts val="180"/>
              </a:spcBef>
            </a:pPr>
            <a:r>
              <a:rPr sz="1600" b="1" spc="75" dirty="0">
                <a:latin typeface="Calibri"/>
                <a:cs typeface="Calibri"/>
              </a:rPr>
              <a:t>Feature </a:t>
            </a:r>
            <a:r>
              <a:rPr sz="1600" b="1" spc="80" dirty="0">
                <a:latin typeface="Calibri"/>
                <a:cs typeface="Calibri"/>
              </a:rPr>
              <a:t> </a:t>
            </a:r>
            <a:r>
              <a:rPr sz="1600" b="1" spc="100" dirty="0">
                <a:latin typeface="Calibri"/>
                <a:cs typeface="Calibri"/>
              </a:rPr>
              <a:t>Selection</a:t>
            </a:r>
            <a:endParaRPr sz="1600">
              <a:latin typeface="Calibri"/>
              <a:cs typeface="Calibri"/>
            </a:endParaRPr>
          </a:p>
        </p:txBody>
      </p:sp>
      <p:grpSp>
        <p:nvGrpSpPr>
          <p:cNvPr id="16" name="object 16"/>
          <p:cNvGrpSpPr/>
          <p:nvPr/>
        </p:nvGrpSpPr>
        <p:grpSpPr>
          <a:xfrm>
            <a:off x="3825182" y="4512132"/>
            <a:ext cx="1649095" cy="1259205"/>
            <a:chOff x="2859023" y="4581144"/>
            <a:chExt cx="1649095" cy="1259205"/>
          </a:xfrm>
        </p:grpSpPr>
        <p:pic>
          <p:nvPicPr>
            <p:cNvPr id="17" name="object 17"/>
            <p:cNvPicPr/>
            <p:nvPr/>
          </p:nvPicPr>
          <p:blipFill>
            <a:blip r:embed="rId8" cstate="print"/>
            <a:stretch>
              <a:fillRect/>
            </a:stretch>
          </p:blipFill>
          <p:spPr>
            <a:xfrm>
              <a:off x="3965447" y="5416295"/>
              <a:ext cx="542544" cy="423672"/>
            </a:xfrm>
            <a:prstGeom prst="rect">
              <a:avLst/>
            </a:prstGeom>
          </p:spPr>
        </p:pic>
        <p:pic>
          <p:nvPicPr>
            <p:cNvPr id="18" name="object 18"/>
            <p:cNvPicPr/>
            <p:nvPr/>
          </p:nvPicPr>
          <p:blipFill>
            <a:blip r:embed="rId4" cstate="print"/>
            <a:stretch>
              <a:fillRect/>
            </a:stretch>
          </p:blipFill>
          <p:spPr>
            <a:xfrm>
              <a:off x="2859023" y="4581144"/>
              <a:ext cx="1627631" cy="914400"/>
            </a:xfrm>
            <a:prstGeom prst="rect">
              <a:avLst/>
            </a:prstGeom>
          </p:spPr>
        </p:pic>
      </p:grpSp>
      <p:sp>
        <p:nvSpPr>
          <p:cNvPr id="19" name="object 19"/>
          <p:cNvSpPr txBox="1"/>
          <p:nvPr/>
        </p:nvSpPr>
        <p:spPr>
          <a:xfrm>
            <a:off x="4142610" y="4582743"/>
            <a:ext cx="98044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5.</a:t>
            </a:r>
            <a:endParaRPr sz="1600">
              <a:latin typeface="Calibri"/>
              <a:cs typeface="Calibri"/>
            </a:endParaRPr>
          </a:p>
          <a:p>
            <a:pPr marL="12065" marR="5080" algn="ctr">
              <a:lnSpc>
                <a:spcPts val="1700"/>
              </a:lnSpc>
              <a:spcBef>
                <a:spcPts val="180"/>
              </a:spcBef>
            </a:pPr>
            <a:r>
              <a:rPr sz="1600" b="1" spc="100" dirty="0">
                <a:latin typeface="Calibri"/>
                <a:cs typeface="Calibri"/>
              </a:rPr>
              <a:t>P</a:t>
            </a:r>
            <a:r>
              <a:rPr sz="1600" b="1" spc="80" dirty="0">
                <a:latin typeface="Calibri"/>
                <a:cs typeface="Calibri"/>
              </a:rPr>
              <a:t>r</a:t>
            </a:r>
            <a:r>
              <a:rPr sz="1600" b="1" spc="95" dirty="0">
                <a:latin typeface="Calibri"/>
                <a:cs typeface="Calibri"/>
              </a:rPr>
              <a:t>edicti</a:t>
            </a:r>
            <a:r>
              <a:rPr sz="1600" b="1" spc="80" dirty="0">
                <a:latin typeface="Calibri"/>
                <a:cs typeface="Calibri"/>
              </a:rPr>
              <a:t>v</a:t>
            </a:r>
            <a:r>
              <a:rPr sz="1600" b="1" dirty="0">
                <a:latin typeface="Calibri"/>
                <a:cs typeface="Calibri"/>
              </a:rPr>
              <a:t>e  </a:t>
            </a:r>
            <a:r>
              <a:rPr sz="1600" b="1" spc="95" dirty="0">
                <a:latin typeface="Calibri"/>
                <a:cs typeface="Calibri"/>
              </a:rPr>
              <a:t>Model</a:t>
            </a:r>
            <a:endParaRPr sz="1600">
              <a:latin typeface="Calibri"/>
              <a:cs typeface="Calibri"/>
            </a:endParaRPr>
          </a:p>
        </p:txBody>
      </p:sp>
      <p:pic>
        <p:nvPicPr>
          <p:cNvPr id="20" name="object 20"/>
          <p:cNvPicPr/>
          <p:nvPr/>
        </p:nvPicPr>
        <p:blipFill>
          <a:blip r:embed="rId9" cstate="print"/>
          <a:stretch>
            <a:fillRect/>
          </a:stretch>
        </p:blipFill>
        <p:spPr>
          <a:xfrm>
            <a:off x="4251903" y="3463620"/>
            <a:ext cx="298703" cy="865632"/>
          </a:xfrm>
          <a:prstGeom prst="rect">
            <a:avLst/>
          </a:prstGeom>
        </p:spPr>
      </p:pic>
      <p:pic>
        <p:nvPicPr>
          <p:cNvPr id="21" name="object 21"/>
          <p:cNvPicPr/>
          <p:nvPr/>
        </p:nvPicPr>
        <p:blipFill>
          <a:blip r:embed="rId4" cstate="print"/>
          <a:stretch>
            <a:fillRect/>
          </a:stretch>
        </p:blipFill>
        <p:spPr>
          <a:xfrm>
            <a:off x="3825182" y="2503499"/>
            <a:ext cx="1627631" cy="914400"/>
          </a:xfrm>
          <a:prstGeom prst="rect">
            <a:avLst/>
          </a:prstGeom>
        </p:spPr>
      </p:pic>
      <p:sp>
        <p:nvSpPr>
          <p:cNvPr id="22" name="object 22"/>
          <p:cNvSpPr txBox="1"/>
          <p:nvPr/>
        </p:nvSpPr>
        <p:spPr>
          <a:xfrm>
            <a:off x="3913216" y="2686888"/>
            <a:ext cx="1440815" cy="497840"/>
          </a:xfrm>
          <a:prstGeom prst="rect">
            <a:avLst/>
          </a:prstGeom>
        </p:spPr>
        <p:txBody>
          <a:bodyPr vert="horz" wrap="square" lIns="0" tIns="33019" rIns="0" bIns="0" rtlCol="0">
            <a:spAutoFit/>
          </a:bodyPr>
          <a:lstStyle/>
          <a:p>
            <a:pPr marL="220979" marR="5080" indent="-208915">
              <a:lnSpc>
                <a:spcPts val="1800"/>
              </a:lnSpc>
              <a:spcBef>
                <a:spcPts val="259"/>
              </a:spcBef>
            </a:pPr>
            <a:r>
              <a:rPr sz="1600" b="1" dirty="0">
                <a:latin typeface="Calibri"/>
                <a:cs typeface="Calibri"/>
              </a:rPr>
              <a:t>6.</a:t>
            </a:r>
            <a:r>
              <a:rPr sz="1600" b="1" spc="-90" dirty="0">
                <a:latin typeface="Calibri"/>
                <a:cs typeface="Calibri"/>
              </a:rPr>
              <a:t> </a:t>
            </a:r>
            <a:r>
              <a:rPr sz="1600" b="1" spc="85" dirty="0">
                <a:latin typeface="Calibri"/>
                <a:cs typeface="Calibri"/>
              </a:rPr>
              <a:t>Performance </a:t>
            </a:r>
            <a:r>
              <a:rPr sz="1600" b="1" spc="-345" dirty="0">
                <a:latin typeface="Calibri"/>
                <a:cs typeface="Calibri"/>
              </a:rPr>
              <a:t> </a:t>
            </a:r>
            <a:r>
              <a:rPr sz="1600" b="1" spc="80" dirty="0">
                <a:latin typeface="Calibri"/>
                <a:cs typeface="Calibri"/>
              </a:rPr>
              <a:t>Evaluation</a:t>
            </a:r>
            <a:endParaRPr sz="1600" dirty="0">
              <a:latin typeface="Calibri"/>
              <a:cs typeface="Calibri"/>
            </a:endParaRPr>
          </a:p>
        </p:txBody>
      </p:sp>
      <p:pic>
        <p:nvPicPr>
          <p:cNvPr id="23" name="object 23"/>
          <p:cNvPicPr/>
          <p:nvPr/>
        </p:nvPicPr>
        <p:blipFill>
          <a:blip r:embed="rId10" cstate="print"/>
          <a:stretch>
            <a:fillRect/>
          </a:stretch>
        </p:blipFill>
        <p:spPr>
          <a:xfrm>
            <a:off x="5062670" y="2031060"/>
            <a:ext cx="545591" cy="420624"/>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pPr>
              <a:lnSpc>
                <a:spcPct val="90000"/>
              </a:lnSpc>
            </a:pPr>
            <a:r>
              <a:rPr lang="en-US" dirty="0"/>
              <a:t>Important Concepts and Tools for Modern Machine Learning - 1</a:t>
            </a:r>
            <a:endParaRPr lang="en-US"/>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Big Data: Growing quantity of data defined by 4 Vs (Ward, 2014; Reed, 2015)</a:t>
            </a:r>
          </a:p>
          <a:p>
            <a:pPr lvl="1"/>
            <a:r>
              <a:rPr lang="en-US" sz="3200"/>
              <a:t>Volume: Sheer quantity continues to grow</a:t>
            </a:r>
          </a:p>
          <a:p>
            <a:pPr lvl="1"/>
            <a:r>
              <a:rPr lang="en-US" sz="3200"/>
              <a:t>Variety: Data of varying types, e.g., in medicine not only structured data but text, images, waves, video, etc.</a:t>
            </a:r>
          </a:p>
          <a:p>
            <a:pPr lvl="1"/>
            <a:r>
              <a:rPr lang="en-US" sz="3200"/>
              <a:t>Velocity: Generated increasingly quickly</a:t>
            </a:r>
          </a:p>
          <a:p>
            <a:pPr lvl="1"/>
            <a:r>
              <a:rPr lang="en-US" sz="3200"/>
              <a:t>Veracity: How do we know we can trust it?</a:t>
            </a:r>
          </a:p>
        </p:txBody>
      </p:sp>
    </p:spTree>
    <p:custDataLst>
      <p:tags r:id="rId1"/>
    </p:custDataLst>
    <p:extLst>
      <p:ext uri="{BB962C8B-B14F-4D97-AF65-F5344CB8AC3E}">
        <p14:creationId xmlns:p14="http://schemas.microsoft.com/office/powerpoint/2010/main" val="33907115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pPr>
              <a:lnSpc>
                <a:spcPct val="90000"/>
              </a:lnSpc>
            </a:pPr>
            <a:r>
              <a:rPr lang="en-US" dirty="0"/>
              <a:t>Important Concepts and Tools for Modern Machine Learning - 2</a:t>
            </a:r>
            <a:endParaRPr lang="en-US"/>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a:t>MapReduce computing: Framework for distributing computer processing across many different machines, without dependency across machines</a:t>
            </a:r>
          </a:p>
          <a:p>
            <a:r>
              <a:rPr lang="en-US"/>
              <a:t>Hadoop: Open-source software framework for running MapReduce and other algorithms across machines on a network</a:t>
            </a:r>
          </a:p>
          <a:p>
            <a:r>
              <a:rPr lang="en-US"/>
              <a:t>Cloud/Web services: Computing infrastructure on Internet that can be used and purchased incrementally</a:t>
            </a:r>
          </a:p>
        </p:txBody>
      </p:sp>
    </p:spTree>
    <p:custDataLst>
      <p:tags r:id="rId1"/>
    </p:custDataLst>
    <p:extLst>
      <p:ext uri="{BB962C8B-B14F-4D97-AF65-F5344CB8AC3E}">
        <p14:creationId xmlns:p14="http://schemas.microsoft.com/office/powerpoint/2010/main" val="28448822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dirty="0">
                <a:latin typeface="+mj-lt"/>
              </a:rPr>
              <a:t>Lecture</a:t>
            </a:r>
            <a:r>
              <a:rPr lang="en-US" dirty="0"/>
              <a:t> 10 – Summary</a:t>
            </a:r>
          </a:p>
        </p:txBody>
      </p:sp>
      <p:sp>
        <p:nvSpPr>
          <p:cNvPr id="3" name="Text Placeholder 2"/>
          <p:cNvSpPr>
            <a:spLocks noGrp="1"/>
          </p:cNvSpPr>
          <p:nvPr>
            <p:ph type="body" idx="1"/>
          </p:nvPr>
        </p:nvSpPr>
        <p:spPr>
          <a:xfrm>
            <a:off x="609600" y="1600201"/>
            <a:ext cx="10972800" cy="4525963"/>
          </a:xfrm>
        </p:spPr>
        <p:txBody>
          <a:bodyPr wrap="square" anchor="t">
            <a:normAutofit/>
          </a:bodyPr>
          <a:lstStyle/>
          <a:p>
            <a:r>
              <a:rPr lang="en-US" altLang="en-US" dirty="0"/>
              <a:t>Machine learning is the field of computer science that studies how computers learn from data</a:t>
            </a:r>
          </a:p>
          <a:p>
            <a:r>
              <a:rPr lang="en-US" altLang="en-US" dirty="0"/>
              <a:t>The major types of machine learning are supervised and unsupervised learning</a:t>
            </a:r>
          </a:p>
          <a:p>
            <a:r>
              <a:rPr lang="en-US" altLang="en-US" dirty="0"/>
              <a:t>The major tasks of machine learning are classification, regression, clustering, density estimation, and dimensionality reduction</a:t>
            </a:r>
            <a:endParaRPr lang="en-US" dirty="0"/>
          </a:p>
          <a:p>
            <a:endParaRPr lang="en-US" dirty="0"/>
          </a:p>
        </p:txBody>
      </p:sp>
    </p:spTree>
    <p:custDataLst>
      <p:tags r:id="rId1"/>
    </p:custDataLst>
    <p:extLst>
      <p:ext uri="{BB962C8B-B14F-4D97-AF65-F5344CB8AC3E}">
        <p14:creationId xmlns:p14="http://schemas.microsoft.com/office/powerpoint/2010/main" val="1195819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b="0" dirty="0">
                <a:latin typeface="+mj-lt"/>
              </a:rPr>
              <a:t>Machine Learning</a:t>
            </a:r>
          </a:p>
        </p:txBody>
      </p:sp>
      <p:sp>
        <p:nvSpPr>
          <p:cNvPr id="3" name="Content Placeholder 2"/>
          <p:cNvSpPr>
            <a:spLocks noGrp="1"/>
          </p:cNvSpPr>
          <p:nvPr>
            <p:ph type="body" sz="quarter" idx="11"/>
          </p:nvPr>
        </p:nvSpPr>
        <p:spPr>
          <a:xfrm>
            <a:off x="609600" y="1600200"/>
            <a:ext cx="6629400" cy="2590800"/>
          </a:xfrm>
        </p:spPr>
        <p:txBody>
          <a:bodyPr wrap="square" anchor="t">
            <a:normAutofit fontScale="92500" lnSpcReduction="10000"/>
          </a:bodyPr>
          <a:lstStyle/>
          <a:p>
            <a:pPr marL="457200" indent="-457200">
              <a:buFont typeface="Arial" panose="020B0604020202020204" pitchFamily="34" charset="0"/>
              <a:buChar char="•"/>
            </a:pPr>
            <a:r>
              <a:rPr lang="en-US" dirty="0"/>
              <a:t>Definitions</a:t>
            </a:r>
          </a:p>
          <a:p>
            <a:pPr marL="457200" indent="-457200">
              <a:buFont typeface="Arial" panose="020B0604020202020204" pitchFamily="34" charset="0"/>
              <a:buChar char="•"/>
            </a:pPr>
            <a:r>
              <a:rPr lang="en-US" dirty="0"/>
              <a:t>Tasks</a:t>
            </a:r>
          </a:p>
          <a:p>
            <a:pPr marL="457200" indent="-457200">
              <a:buFont typeface="Arial" panose="020B0604020202020204" pitchFamily="34" charset="0"/>
              <a:buChar char="•"/>
            </a:pPr>
            <a:r>
              <a:rPr lang="en-US" dirty="0"/>
              <a:t>Approaches</a:t>
            </a:r>
          </a:p>
          <a:p>
            <a:pPr marL="457200" indent="-457200">
              <a:buFont typeface="Arial" panose="020B0604020202020204" pitchFamily="34" charset="0"/>
              <a:buChar char="•"/>
            </a:pPr>
            <a:r>
              <a:rPr lang="en-US" dirty="0"/>
              <a:t>Steps</a:t>
            </a:r>
          </a:p>
          <a:p>
            <a:pPr marL="457200" indent="-457200">
              <a:buFont typeface="Arial" panose="020B0604020202020204" pitchFamily="34" charset="0"/>
              <a:buChar char="•"/>
            </a:pPr>
            <a:r>
              <a:rPr lang="en-US" dirty="0"/>
              <a:t>Tools</a:t>
            </a:r>
          </a:p>
        </p:txBody>
      </p:sp>
    </p:spTree>
    <p:custDataLst>
      <p:tags r:id="rId1"/>
    </p:custDataLst>
    <p:extLst>
      <p:ext uri="{BB962C8B-B14F-4D97-AF65-F5344CB8AC3E}">
        <p14:creationId xmlns:p14="http://schemas.microsoft.com/office/powerpoint/2010/main" val="14878226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pPr>
              <a:lnSpc>
                <a:spcPct val="90000"/>
              </a:lnSpc>
            </a:pPr>
            <a:br>
              <a:rPr lang="en-US" dirty="0"/>
            </a:br>
            <a:r>
              <a:rPr lang="en-US" dirty="0"/>
              <a:t>Lecture 10 –References</a:t>
            </a:r>
          </a:p>
        </p:txBody>
      </p:sp>
      <p:sp>
        <p:nvSpPr>
          <p:cNvPr id="3" name="Text Placeholder 2"/>
          <p:cNvSpPr>
            <a:spLocks noGrp="1"/>
          </p:cNvSpPr>
          <p:nvPr>
            <p:ph sz="quarter" idx="14"/>
          </p:nvPr>
        </p:nvSpPr>
        <p:spPr>
          <a:xfrm>
            <a:off x="609600" y="1600200"/>
            <a:ext cx="10972800" cy="4572000"/>
          </a:xfrm>
        </p:spPr>
        <p:txBody>
          <a:bodyPr wrap="square" anchor="t">
            <a:normAutofit/>
          </a:bodyPr>
          <a:lstStyle/>
          <a:p>
            <a:pPr>
              <a:lnSpc>
                <a:spcPct val="90000"/>
              </a:lnSpc>
            </a:pPr>
            <a:r>
              <a:rPr lang="en-US" sz="2200" b="0" dirty="0"/>
              <a:t>Anonymous (2011). Toward Precision Medicine: Building a Knowledge Network for Biomedical Research and a New Taxonomy of Disease. Washington, DC, National Academies Press.</a:t>
            </a:r>
          </a:p>
          <a:p>
            <a:pPr>
              <a:lnSpc>
                <a:spcPct val="90000"/>
              </a:lnSpc>
            </a:pPr>
            <a:r>
              <a:rPr lang="en-US" sz="2200" b="0" dirty="0"/>
              <a:t>Brownlee, J. (2016, March 21). Overfitting and Underfitting Machine Learning Algorithms. Retrieved June 18, 2016, from </a:t>
            </a:r>
            <a:r>
              <a:rPr lang="en-US" sz="2200" b="0" dirty="0">
                <a:hlinkClick r:id="rId4" tooltip="Article titled &quot;Overfitting and Underfitting with Machine Learning Algorithms&quot; by Jason Brownlee on March 21, 2016"/>
              </a:rPr>
              <a:t>http://machinelearningmastery.com/overfitting-and-underfitting-with-machine-learning-algorithms/</a:t>
            </a:r>
            <a:r>
              <a:rPr lang="en-US" sz="2200" b="0" dirty="0"/>
              <a:t>  </a:t>
            </a:r>
          </a:p>
          <a:p>
            <a:pPr>
              <a:lnSpc>
                <a:spcPct val="90000"/>
              </a:lnSpc>
            </a:pPr>
            <a:r>
              <a:rPr lang="en-US" sz="2200" b="0" dirty="0"/>
              <a:t>Cai, E. (2014, March 19). Machine Ling Lesson of the Day - Overfitting and Underfitting. Retrieved June 18, 2016, from </a:t>
            </a:r>
            <a:r>
              <a:rPr lang="en-US" sz="2200" b="0" dirty="0">
                <a:hlinkClick r:id="rId5" tooltip="Eric Cai's blog site, article titled &quot;Machine Learning Lesson of the Day - Overfitting and Underfitting"/>
              </a:rPr>
              <a:t>https://chemicalstatistician.wordpress.com/2014/03/19/machine-learning-lesson-of-the-day-overfitting-and-underfitting/</a:t>
            </a:r>
            <a:r>
              <a:rPr lang="en-US" sz="2200" b="0" dirty="0"/>
              <a:t>  </a:t>
            </a:r>
          </a:p>
          <a:p>
            <a:pPr>
              <a:lnSpc>
                <a:spcPct val="90000"/>
              </a:lnSpc>
            </a:pPr>
            <a:r>
              <a:rPr lang="en-US" sz="2200" b="0" dirty="0"/>
              <a:t>Deo, RC (2015). Machine learning in medicine. Circulation. 132: 1920-1930.</a:t>
            </a:r>
          </a:p>
        </p:txBody>
      </p:sp>
    </p:spTree>
    <p:custDataLst>
      <p:tags r:id="rId1"/>
    </p:custDataLst>
    <p:extLst>
      <p:ext uri="{BB962C8B-B14F-4D97-AF65-F5344CB8AC3E}">
        <p14:creationId xmlns:p14="http://schemas.microsoft.com/office/powerpoint/2010/main" val="37080492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pPr>
              <a:lnSpc>
                <a:spcPct val="90000"/>
              </a:lnSpc>
            </a:pPr>
            <a:br>
              <a:rPr lang="en-US" dirty="0"/>
            </a:br>
            <a:r>
              <a:rPr lang="en-US" dirty="0"/>
              <a:t>Lecture 10 –References</a:t>
            </a:r>
            <a:endParaRPr lang="en-US"/>
          </a:p>
        </p:txBody>
      </p:sp>
      <p:sp>
        <p:nvSpPr>
          <p:cNvPr id="3" name="Text Placeholder 2"/>
          <p:cNvSpPr>
            <a:spLocks noGrp="1"/>
          </p:cNvSpPr>
          <p:nvPr>
            <p:ph type="body" sz="quarter" idx="11"/>
          </p:nvPr>
        </p:nvSpPr>
        <p:spPr>
          <a:xfrm>
            <a:off x="609600" y="1600200"/>
            <a:ext cx="10972800" cy="4572000"/>
          </a:xfrm>
        </p:spPr>
        <p:txBody>
          <a:bodyPr wrap="square" anchor="t">
            <a:normAutofit/>
          </a:bodyPr>
          <a:lstStyle/>
          <a:p>
            <a:pPr marL="0" indent="0">
              <a:lnSpc>
                <a:spcPct val="90000"/>
              </a:lnSpc>
              <a:buNone/>
            </a:pPr>
            <a:r>
              <a:rPr lang="en-US" sz="2200" dirty="0"/>
              <a:t> </a:t>
            </a:r>
            <a:endParaRPr lang="en-US" sz="2200" b="0" dirty="0"/>
          </a:p>
          <a:p>
            <a:pPr>
              <a:lnSpc>
                <a:spcPct val="90000"/>
              </a:lnSpc>
            </a:pPr>
            <a:r>
              <a:rPr lang="en-US" sz="2200" b="0" dirty="0"/>
              <a:t>Collins, FS and Varmus, H (2015). A new initiative on precision medicine. New England Journal of Medicine. 372: 793-795.</a:t>
            </a:r>
          </a:p>
          <a:p>
            <a:pPr>
              <a:lnSpc>
                <a:spcPct val="90000"/>
              </a:lnSpc>
            </a:pPr>
            <a:r>
              <a:rPr lang="en-US" sz="2200" b="0" dirty="0" err="1"/>
              <a:t>Kengne</a:t>
            </a:r>
            <a:r>
              <a:rPr lang="en-US" sz="2200" b="0" dirty="0"/>
              <a:t>, AP, </a:t>
            </a:r>
            <a:r>
              <a:rPr lang="en-US" sz="2200" b="0" dirty="0" err="1"/>
              <a:t>Masconi</a:t>
            </a:r>
            <a:r>
              <a:rPr lang="en-US" sz="2200" b="0" dirty="0"/>
              <a:t>, K, et al. (2014). Risk predictive modelling for diabetes and cardiovascular disease. Critical Reviews in Clinical Laboratory Sciences. 51: 1-12.</a:t>
            </a:r>
          </a:p>
          <a:p>
            <a:pPr>
              <a:lnSpc>
                <a:spcPct val="90000"/>
              </a:lnSpc>
            </a:pPr>
            <a:r>
              <a:rPr lang="en-US" sz="2200" b="0" dirty="0" err="1"/>
              <a:t>Atanasovska</a:t>
            </a:r>
            <a:r>
              <a:rPr lang="en-US" sz="2200" b="0" dirty="0"/>
              <a:t>, B, Kumar, K, et al. (2015). GWAS as a driver of gene discovery in cardiometabolic diseases. Trends in Endocrinology and Metabolism. 26: 722-732.</a:t>
            </a:r>
          </a:p>
          <a:p>
            <a:pPr>
              <a:lnSpc>
                <a:spcPct val="90000"/>
              </a:lnSpc>
            </a:pPr>
            <a:r>
              <a:rPr lang="en-US" sz="2200" b="0" dirty="0"/>
              <a:t>Reed, DA and </a:t>
            </a:r>
            <a:r>
              <a:rPr lang="en-US" sz="2200" b="0" dirty="0" err="1"/>
              <a:t>Dongarra</a:t>
            </a:r>
            <a:r>
              <a:rPr lang="en-US" sz="2200" b="0" dirty="0"/>
              <a:t>, J (2015). </a:t>
            </a:r>
            <a:r>
              <a:rPr lang="en-US" sz="2200" b="0" dirty="0" err="1"/>
              <a:t>Exascale</a:t>
            </a:r>
            <a:r>
              <a:rPr lang="en-US" sz="2200" b="0" dirty="0"/>
              <a:t> computing and big data. Communications of the ACM. 58(7): 56-68.</a:t>
            </a:r>
          </a:p>
          <a:p>
            <a:pPr>
              <a:lnSpc>
                <a:spcPct val="90000"/>
              </a:lnSpc>
            </a:pPr>
            <a:r>
              <a:rPr lang="en-US" sz="2200" b="0" dirty="0"/>
              <a:t>Ward, JS and Barker, A (2014). Undefined by data: a survey of big data definitions. Databases (</a:t>
            </a:r>
            <a:r>
              <a:rPr lang="en-US" sz="2200" b="0" dirty="0" err="1"/>
              <a:t>cs.DB</a:t>
            </a:r>
            <a:r>
              <a:rPr lang="en-US" sz="2200" b="0" dirty="0"/>
              <a:t>), </a:t>
            </a:r>
            <a:r>
              <a:rPr lang="en-US" sz="2200" b="0" dirty="0">
                <a:hlinkClick r:id="rId4" tooltip="Cornell University Library site, Article titled &quot;Undefined By Data: A Survey of Big Data Definitions&quot; by Jonathan Stuart Ward and Adam Barker in 2013"/>
              </a:rPr>
              <a:t>http://arxiv.org/abs/1309.5821</a:t>
            </a:r>
            <a:r>
              <a:rPr lang="en-US" sz="2200" b="0" dirty="0"/>
              <a:t> </a:t>
            </a:r>
          </a:p>
        </p:txBody>
      </p:sp>
    </p:spTree>
    <p:custDataLst>
      <p:tags r:id="rId1"/>
    </p:custDataLst>
    <p:extLst>
      <p:ext uri="{BB962C8B-B14F-4D97-AF65-F5344CB8AC3E}">
        <p14:creationId xmlns:p14="http://schemas.microsoft.com/office/powerpoint/2010/main" val="3430226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9748411" cy="689932"/>
          </a:xfrm>
          <a:prstGeom prst="rect">
            <a:avLst/>
          </a:prstGeom>
        </p:spPr>
        <p:txBody>
          <a:bodyPr vert="horz" wrap="square" lIns="0" tIns="12700" rIns="0" bIns="0" rtlCol="0">
            <a:spAutoFit/>
          </a:bodyPr>
          <a:lstStyle/>
          <a:p>
            <a:pPr marL="12700">
              <a:lnSpc>
                <a:spcPct val="100000"/>
              </a:lnSpc>
              <a:spcBef>
                <a:spcPts val="100"/>
              </a:spcBef>
            </a:pPr>
            <a:r>
              <a:rPr lang="en-US" sz="4400" b="0" dirty="0">
                <a:solidFill>
                  <a:schemeClr val="tx1"/>
                </a:solidFill>
                <a:latin typeface="+mj-lt"/>
                <a:cs typeface="Georgia"/>
              </a:rPr>
              <a:t>What is Machine Learning?</a:t>
            </a:r>
            <a:endParaRPr sz="4400" b="0" dirty="0">
              <a:solidFill>
                <a:schemeClr val="tx1"/>
              </a:solidFill>
              <a:latin typeface="+mj-lt"/>
              <a:cs typeface="Georgia"/>
            </a:endParaRPr>
          </a:p>
        </p:txBody>
      </p:sp>
      <p:pic>
        <p:nvPicPr>
          <p:cNvPr id="3" name="Picture 2">
            <a:extLst>
              <a:ext uri="{FF2B5EF4-FFF2-40B4-BE49-F238E27FC236}">
                <a16:creationId xmlns:a16="http://schemas.microsoft.com/office/drawing/2014/main" id="{D16DC8CF-8183-72A1-2F14-D23AD95D43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86000"/>
            <a:ext cx="5172779" cy="1911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a:extLst>
              <a:ext uri="{FF2B5EF4-FFF2-40B4-BE49-F238E27FC236}">
                <a16:creationId xmlns:a16="http://schemas.microsoft.com/office/drawing/2014/main" id="{0FC11F56-BA0A-0ACF-F73A-D1D1223247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1828800"/>
            <a:ext cx="2014019"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5998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74637"/>
            <a:ext cx="10972800" cy="1143000"/>
          </a:xfrm>
        </p:spPr>
        <p:txBody>
          <a:bodyPr vert="horz" wrap="square" lIns="91440" tIns="45720" rIns="91440" bIns="45720" numCol="1" rtlCol="0" anchor="ctr" anchorCtr="0" compatLnSpc="1">
            <a:prstTxWarp prst="textNoShape">
              <a:avLst/>
            </a:prstTxWarp>
            <a:normAutofit/>
          </a:bodyPr>
          <a:lstStyle/>
          <a:p>
            <a:pPr marL="12700"/>
            <a:r>
              <a:rPr lang="en-US" b="0" kern="1200" baseline="0">
                <a:latin typeface="Verdana" pitchFamily="34" charset="0"/>
                <a:ea typeface="Verdana" pitchFamily="34" charset="0"/>
                <a:cs typeface="Verdana" pitchFamily="34" charset="0"/>
              </a:rPr>
              <a:t>What is Machine Learning?</a:t>
            </a:r>
          </a:p>
        </p:txBody>
      </p:sp>
      <p:sp>
        <p:nvSpPr>
          <p:cNvPr id="8" name="Rectangle 7">
            <a:extLst>
              <a:ext uri="{FF2B5EF4-FFF2-40B4-BE49-F238E27FC236}">
                <a16:creationId xmlns:a16="http://schemas.microsoft.com/office/drawing/2014/main" id="{50EE54EE-BB23-11B2-3CC3-A8F48C7DCFD5}"/>
              </a:ext>
            </a:extLst>
          </p:cNvPr>
          <p:cNvSpPr/>
          <p:nvPr/>
        </p:nvSpPr>
        <p:spPr bwMode="auto">
          <a:xfrm>
            <a:off x="609600" y="1600200"/>
            <a:ext cx="10972800" cy="4572000"/>
          </a:xfrm>
          <a:prstGeom prst="rect">
            <a:avLst/>
          </a:prstGeom>
          <a:noFill/>
          <a:ln>
            <a:noFill/>
          </a:ln>
        </p:spPr>
        <p:txBody>
          <a:bodyPr vert="horz" wrap="square" lIns="91440" tIns="45720" rIns="91440" bIns="45720" numCol="1" anchor="t" anchorCtr="0" compatLnSpc="1">
            <a:prstTxWarp prst="textNoShape">
              <a:avLst/>
            </a:prstTxWarp>
            <a:normAutofit/>
          </a:bodyPr>
          <a:lstStyle/>
          <a:p>
            <a:pPr marL="342900" indent="-342900">
              <a:spcBef>
                <a:spcPct val="20000"/>
              </a:spcBef>
              <a:buFont typeface="Arial" panose="020B0604020202020204" pitchFamily="34" charset="0"/>
              <a:buChar char="•"/>
            </a:pPr>
            <a:r>
              <a:rPr lang="en-US" sz="3200" b="1" baseline="0" dirty="0">
                <a:latin typeface="+mn-lt"/>
              </a:rPr>
              <a:t>One definition: </a:t>
            </a:r>
            <a:r>
              <a:rPr lang="en-US" sz="3200" baseline="0" dirty="0">
                <a:latin typeface="+mn-lt"/>
              </a:rPr>
              <a:t>“Machine learning is the semi-automatic extraction of knowledge from data.”</a:t>
            </a:r>
          </a:p>
          <a:p>
            <a:pPr marL="342900" indent="-342900">
              <a:spcBef>
                <a:spcPct val="20000"/>
              </a:spcBef>
              <a:buFont typeface="Arial" panose="020B0604020202020204" pitchFamily="34" charset="0"/>
              <a:buChar char="•"/>
            </a:pPr>
            <a:r>
              <a:rPr lang="en-US" sz="3200" b="1" baseline="0" dirty="0">
                <a:latin typeface="+mn-lt"/>
              </a:rPr>
              <a:t>Knowledge from data:</a:t>
            </a:r>
            <a:r>
              <a:rPr lang="en-US" sz="3200" baseline="0" dirty="0">
                <a:latin typeface="+mn-lt"/>
              </a:rPr>
              <a:t> Starts with a question that might be answerable using data</a:t>
            </a:r>
          </a:p>
          <a:p>
            <a:pPr marL="342900" indent="-342900">
              <a:spcBef>
                <a:spcPct val="20000"/>
              </a:spcBef>
              <a:buFont typeface="Arial" panose="020B0604020202020204" pitchFamily="34" charset="0"/>
              <a:buChar char="•"/>
            </a:pPr>
            <a:r>
              <a:rPr lang="en-US" sz="3200" b="1" baseline="0" dirty="0">
                <a:latin typeface="+mn-lt"/>
              </a:rPr>
              <a:t>Automatic extraction:</a:t>
            </a:r>
            <a:r>
              <a:rPr lang="en-US" sz="3200" baseline="0" dirty="0">
                <a:latin typeface="+mn-lt"/>
              </a:rPr>
              <a:t> A computer provides the insight</a:t>
            </a:r>
          </a:p>
          <a:p>
            <a:pPr marL="342900" indent="-342900">
              <a:spcBef>
                <a:spcPct val="20000"/>
              </a:spcBef>
              <a:buFont typeface="Arial" panose="020B0604020202020204" pitchFamily="34" charset="0"/>
              <a:buChar char="•"/>
            </a:pPr>
            <a:r>
              <a:rPr lang="en-US" sz="3200" b="1" baseline="0" dirty="0">
                <a:latin typeface="+mn-lt"/>
              </a:rPr>
              <a:t>Semi-automatic:</a:t>
            </a:r>
            <a:r>
              <a:rPr lang="en-US" sz="3200" baseline="0" dirty="0">
                <a:latin typeface="+mn-lt"/>
              </a:rPr>
              <a:t> Requires many smart decisions by a human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Machine Learning Definitions - 1</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Machine learning is the field of computer science that studies how computers learn from data (Deo, 2015)</a:t>
            </a:r>
          </a:p>
          <a:p>
            <a:r>
              <a:rPr lang="en-US" dirty="0"/>
              <a:t>Derived from</a:t>
            </a:r>
          </a:p>
          <a:p>
            <a:pPr lvl="1"/>
            <a:r>
              <a:rPr lang="en-US" sz="3200"/>
              <a:t>Mathematics/statistics: Learning relationships from data</a:t>
            </a:r>
          </a:p>
          <a:p>
            <a:pPr lvl="1"/>
            <a:r>
              <a:rPr lang="en-US" sz="3200"/>
              <a:t>Computer science: Emphasis on efficient algorithms, especially those involving large amounts of data</a:t>
            </a:r>
          </a:p>
        </p:txBody>
      </p:sp>
    </p:spTree>
    <p:custDataLst>
      <p:tags r:id="rId1"/>
    </p:custDataLst>
    <p:extLst>
      <p:ext uri="{BB962C8B-B14F-4D97-AF65-F5344CB8AC3E}">
        <p14:creationId xmlns:p14="http://schemas.microsoft.com/office/powerpoint/2010/main" val="3159894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Machine Learning Definitions - 2</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Major types of learning</a:t>
            </a:r>
          </a:p>
          <a:p>
            <a:pPr lvl="1"/>
            <a:r>
              <a:rPr lang="en-US" sz="3200"/>
              <a:t>Supervised: Learn to predict a known output</a:t>
            </a:r>
          </a:p>
          <a:p>
            <a:pPr lvl="2"/>
            <a:r>
              <a:rPr lang="en-US" sz="3200"/>
              <a:t>Learns from training data</a:t>
            </a:r>
          </a:p>
          <a:p>
            <a:pPr lvl="2"/>
            <a:r>
              <a:rPr lang="en-US" sz="3200"/>
              <a:t>Evaluated on test data</a:t>
            </a:r>
          </a:p>
          <a:p>
            <a:pPr lvl="2"/>
            <a:r>
              <a:rPr lang="en-US" sz="3200"/>
              <a:t>To avoid “over fitting”</a:t>
            </a:r>
          </a:p>
          <a:p>
            <a:pPr lvl="1"/>
            <a:r>
              <a:rPr lang="en-US" sz="3200"/>
              <a:t>Unsupervised: find naturally occurring patterns or groupings within data</a:t>
            </a:r>
          </a:p>
        </p:txBody>
      </p:sp>
    </p:spTree>
    <p:custDataLst>
      <p:tags r:id="rId1"/>
    </p:custDataLst>
    <p:extLst>
      <p:ext uri="{BB962C8B-B14F-4D97-AF65-F5344CB8AC3E}">
        <p14:creationId xmlns:p14="http://schemas.microsoft.com/office/powerpoint/2010/main" val="4284754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74637"/>
            <a:ext cx="10972800" cy="1143000"/>
          </a:xfrm>
        </p:spPr>
        <p:txBody>
          <a:bodyPr vert="horz" wrap="square" lIns="91440" tIns="45720" rIns="91440" bIns="45720" numCol="1" rtlCol="0" anchor="ctr" anchorCtr="0" compatLnSpc="1">
            <a:prstTxWarp prst="textNoShape">
              <a:avLst/>
            </a:prstTxWarp>
            <a:normAutofit/>
          </a:bodyPr>
          <a:lstStyle/>
          <a:p>
            <a:pPr marL="12700"/>
            <a:r>
              <a:rPr lang="en-US" b="0" kern="1200" baseline="0">
                <a:latin typeface="Verdana" pitchFamily="34" charset="0"/>
                <a:ea typeface="Verdana" pitchFamily="34" charset="0"/>
                <a:cs typeface="Verdana" pitchFamily="34" charset="0"/>
              </a:rPr>
              <a:t>Statistical Learning vs. Machine Learning</a:t>
            </a:r>
          </a:p>
        </p:txBody>
      </p:sp>
      <p:sp>
        <p:nvSpPr>
          <p:cNvPr id="9" name="Rectangle 8">
            <a:extLst>
              <a:ext uri="{FF2B5EF4-FFF2-40B4-BE49-F238E27FC236}">
                <a16:creationId xmlns:a16="http://schemas.microsoft.com/office/drawing/2014/main" id="{612859A2-FA38-C0C3-75C3-43827DBE21E3}"/>
              </a:ext>
            </a:extLst>
          </p:cNvPr>
          <p:cNvSpPr/>
          <p:nvPr/>
        </p:nvSpPr>
        <p:spPr bwMode="auto">
          <a:xfrm>
            <a:off x="609600" y="1600200"/>
            <a:ext cx="10972800" cy="4572000"/>
          </a:xfrm>
          <a:prstGeom prst="rect">
            <a:avLst/>
          </a:prstGeom>
          <a:noFill/>
          <a:ln>
            <a:noFill/>
          </a:ln>
        </p:spPr>
        <p:txBody>
          <a:bodyPr vert="horz" wrap="square" lIns="91440" tIns="45720" rIns="91440" bIns="45720" numCol="1" anchor="t" anchorCtr="0" compatLnSpc="1">
            <a:prstTxWarp prst="textNoShape">
              <a:avLst/>
            </a:prstTxWarp>
            <a:normAutofit/>
          </a:bodyPr>
          <a:lstStyle/>
          <a:p>
            <a:pPr marL="342900" indent="-342900">
              <a:spcBef>
                <a:spcPct val="20000"/>
              </a:spcBef>
              <a:buFont typeface="Arial" panose="020B0604020202020204" pitchFamily="34" charset="0"/>
              <a:buChar char="•"/>
            </a:pPr>
            <a:r>
              <a:rPr lang="en-US" sz="3200" baseline="0">
                <a:latin typeface="+mn-lt"/>
              </a:rPr>
              <a:t>Is there any difference between </a:t>
            </a:r>
            <a:r>
              <a:rPr lang="en-US" sz="3200" b="1" baseline="0">
                <a:latin typeface="+mn-lt"/>
              </a:rPr>
              <a:t>Statistical Learning </a:t>
            </a:r>
            <a:r>
              <a:rPr lang="en-US" sz="3200" baseline="0">
                <a:latin typeface="+mn-lt"/>
              </a:rPr>
              <a:t>and </a:t>
            </a:r>
            <a:r>
              <a:rPr lang="en-US" sz="3200" b="1" baseline="0">
                <a:latin typeface="+mn-lt"/>
              </a:rPr>
              <a:t>Machine Learning</a:t>
            </a:r>
            <a:r>
              <a:rPr lang="en-US" sz="3200" baseline="0">
                <a:latin typeface="+mn-lt"/>
              </a:rPr>
              <a:t>? </a:t>
            </a:r>
          </a:p>
          <a:p>
            <a:pPr marL="342900" indent="-342900">
              <a:spcBef>
                <a:spcPct val="20000"/>
              </a:spcBef>
              <a:buFont typeface="Arial" panose="020B0604020202020204" pitchFamily="34" charset="0"/>
              <a:buChar char="•"/>
            </a:pPr>
            <a:r>
              <a:rPr lang="en-US" sz="3200" b="1" baseline="0">
                <a:latin typeface="+mn-lt"/>
              </a:rPr>
              <a:t>Statistical Learning:</a:t>
            </a:r>
            <a:r>
              <a:rPr lang="en-US" sz="3200" baseline="0">
                <a:latin typeface="+mn-lt"/>
              </a:rPr>
              <a:t> Statistical learning is about models usually developed through human decisions/inputs, which are generally interpretable. </a:t>
            </a:r>
          </a:p>
          <a:p>
            <a:pPr marL="342900" indent="-342900">
              <a:spcBef>
                <a:spcPct val="20000"/>
              </a:spcBef>
              <a:buFont typeface="Arial" panose="020B0604020202020204" pitchFamily="34" charset="0"/>
              <a:buChar char="•"/>
            </a:pPr>
            <a:r>
              <a:rPr lang="en-US" sz="3200" b="1" baseline="0">
                <a:latin typeface="+mn-lt"/>
              </a:rPr>
              <a:t>Machine Learning: </a:t>
            </a:r>
            <a:r>
              <a:rPr lang="en-US" sz="3200" baseline="0">
                <a:latin typeface="+mn-lt"/>
              </a:rPr>
              <a:t>Machine learning is somewhat or fully automated (although human input is inevitable), which are generally less or not interpretable. </a:t>
            </a:r>
          </a:p>
        </p:txBody>
      </p:sp>
    </p:spTree>
    <p:extLst>
      <p:ext uri="{BB962C8B-B14F-4D97-AF65-F5344CB8AC3E}">
        <p14:creationId xmlns:p14="http://schemas.microsoft.com/office/powerpoint/2010/main" val="217429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NC-Template-FINAL DRAF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5">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mpX_unitY_Lecture_Slides_Template" id="{D956534F-13BF-AA4D-A4D0-25F8F296DF72}" vid="{7628E763-8EF6-0E43-9007-A02BF5FE38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CompX_unitY_Lecture_Slides_Template</Template>
  <TotalTime>0</TotalTime>
  <Words>3773</Words>
  <Application>Microsoft Office PowerPoint</Application>
  <PresentationFormat>Widescreen</PresentationFormat>
  <Paragraphs>342</Paragraphs>
  <Slides>41</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Arial</vt:lpstr>
      <vt:lpstr>Calibri</vt:lpstr>
      <vt:lpstr>Corbel</vt:lpstr>
      <vt:lpstr>Courier New</vt:lpstr>
      <vt:lpstr>PFDinTextCompPro-Italic</vt:lpstr>
      <vt:lpstr>PFDinTextCompPro-Thin</vt:lpstr>
      <vt:lpstr>Tahoma</vt:lpstr>
      <vt:lpstr>Verdana</vt:lpstr>
      <vt:lpstr>Wingdings</vt:lpstr>
      <vt:lpstr>ONC-Template-FINAL DRAFT</vt:lpstr>
      <vt:lpstr>Foundations of Health Data Science (FHDS)</vt:lpstr>
      <vt:lpstr>Learning Objectives</vt:lpstr>
      <vt:lpstr>Machine Learning</vt:lpstr>
      <vt:lpstr>Machine Learning</vt:lpstr>
      <vt:lpstr>What is Machine Learning?</vt:lpstr>
      <vt:lpstr>What is Machine Learning?</vt:lpstr>
      <vt:lpstr>Machine Learning Definitions - 1</vt:lpstr>
      <vt:lpstr>Machine Learning Definitions - 2</vt:lpstr>
      <vt:lpstr>Statistical Learning vs. Machine Learning</vt:lpstr>
      <vt:lpstr>Statistical Learning vs. Machine Learning</vt:lpstr>
      <vt:lpstr>What is Statistical Learning</vt:lpstr>
      <vt:lpstr>Association between Sales and Advertising Dollars</vt:lpstr>
      <vt:lpstr>Predicting Income using Years of Education</vt:lpstr>
      <vt:lpstr>Machine Learning Terminology</vt:lpstr>
      <vt:lpstr>Machine Learning Terminology</vt:lpstr>
      <vt:lpstr>Input and Output Variables</vt:lpstr>
      <vt:lpstr>Example 1 - Input and Output Variables</vt:lpstr>
      <vt:lpstr>Example 2 - Input and Output Variables</vt:lpstr>
      <vt:lpstr>Input and Output Variables Notations</vt:lpstr>
      <vt:lpstr>Mathematical Formulation of Relationship between Input and Output Variables</vt:lpstr>
      <vt:lpstr>Types of Machine Learning</vt:lpstr>
      <vt:lpstr>Supervised Learning</vt:lpstr>
      <vt:lpstr>Supervised Learning</vt:lpstr>
      <vt:lpstr>Regression or Classification?</vt:lpstr>
      <vt:lpstr>How does Supervised Learning Work?</vt:lpstr>
      <vt:lpstr>Supervised Learning Examples</vt:lpstr>
      <vt:lpstr>How does Supervised Learning Work?</vt:lpstr>
      <vt:lpstr>Unsupervised Learning</vt:lpstr>
      <vt:lpstr>Unsupervised Learning</vt:lpstr>
      <vt:lpstr>Unsupervised Learning</vt:lpstr>
      <vt:lpstr>Unsupervised Learning Examples</vt:lpstr>
      <vt:lpstr>Tasks of Machine Learning</vt:lpstr>
      <vt:lpstr>Approaches to Classification</vt:lpstr>
      <vt:lpstr>Approaches to Regression</vt:lpstr>
      <vt:lpstr>Steps in Machine Learning</vt:lpstr>
      <vt:lpstr>Predictive Modeling Pipeline</vt:lpstr>
      <vt:lpstr>Important Concepts and Tools for Modern Machine Learning - 1</vt:lpstr>
      <vt:lpstr>Important Concepts and Tools for Modern Machine Learning - 2</vt:lpstr>
      <vt:lpstr>Lecture 10 – Summary</vt:lpstr>
      <vt:lpstr> Lecture 10 –References</vt:lpstr>
      <vt:lpstr> Lecture 10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cp:lastModifiedBy/>
  <cp:revision>1</cp:revision>
  <dcterms:created xsi:type="dcterms:W3CDTF">2024-01-05T21:10:37Z</dcterms:created>
  <dcterms:modified xsi:type="dcterms:W3CDTF">2024-01-06T09:31:24Z</dcterms:modified>
  <cp:category/>
</cp:coreProperties>
</file>