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notesSlides/notesSlide29.xml" ContentType="application/vnd.openxmlformats-officedocument.presentationml.notesSlide+xml"/>
  <Override PartName="/ppt/tags/tag30.xml" ContentType="application/vnd.openxmlformats-officedocument.presentationml.tags+xml"/>
  <Override PartName="/ppt/notesSlides/notesSlide30.xml" ContentType="application/vnd.openxmlformats-officedocument.presentationml.notesSlide+xml"/>
  <Override PartName="/ppt/tags/tag31.xml" ContentType="application/vnd.openxmlformats-officedocument.presentationml.tags+xml"/>
  <Override PartName="/ppt/notesSlides/notesSlide31.xml" ContentType="application/vnd.openxmlformats-officedocument.presentationml.notesSlide+xml"/>
  <Override PartName="/ppt/tags/tag32.xml" ContentType="application/vnd.openxmlformats-officedocument.presentationml.tags+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handoutMasterIdLst>
    <p:handoutMasterId r:id="rId35"/>
  </p:handoutMasterIdLst>
  <p:sldIdLst>
    <p:sldId id="315" r:id="rId2"/>
    <p:sldId id="299" r:id="rId3"/>
    <p:sldId id="259" r:id="rId4"/>
    <p:sldId id="260" r:id="rId5"/>
    <p:sldId id="280" r:id="rId6"/>
    <p:sldId id="261" r:id="rId7"/>
    <p:sldId id="262" r:id="rId8"/>
    <p:sldId id="290" r:id="rId9"/>
    <p:sldId id="301" r:id="rId10"/>
    <p:sldId id="302" r:id="rId11"/>
    <p:sldId id="303" r:id="rId12"/>
    <p:sldId id="304" r:id="rId13"/>
    <p:sldId id="305" r:id="rId14"/>
    <p:sldId id="306" r:id="rId15"/>
    <p:sldId id="307" r:id="rId16"/>
    <p:sldId id="266" r:id="rId17"/>
    <p:sldId id="284" r:id="rId18"/>
    <p:sldId id="308" r:id="rId19"/>
    <p:sldId id="309" r:id="rId20"/>
    <p:sldId id="310" r:id="rId21"/>
    <p:sldId id="311" r:id="rId22"/>
    <p:sldId id="269" r:id="rId23"/>
    <p:sldId id="312" r:id="rId24"/>
    <p:sldId id="313" r:id="rId25"/>
    <p:sldId id="314" r:id="rId26"/>
    <p:sldId id="272" r:id="rId27"/>
    <p:sldId id="288" r:id="rId28"/>
    <p:sldId id="273" r:id="rId29"/>
    <p:sldId id="278" r:id="rId30"/>
    <p:sldId id="274" r:id="rId31"/>
    <p:sldId id="277" r:id="rId32"/>
    <p:sldId id="300" r:id="rId33"/>
  </p:sldIdLst>
  <p:sldSz cx="12192000" cy="6858000"/>
  <p:notesSz cx="6858000" cy="9144000"/>
  <p:custDataLst>
    <p:tags r:id="rId36"/>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888" userDrawn="1">
          <p15:clr>
            <a:srgbClr val="A4A3A4"/>
          </p15:clr>
        </p15:guide>
        <p15:guide id="4" orient="horz" pos="1008" userDrawn="1">
          <p15:clr>
            <a:srgbClr val="A4A3A4"/>
          </p15:clr>
        </p15:guide>
        <p15:guide id="5" pos="383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0" autoAdjust="0"/>
  </p:normalViewPr>
  <p:slideViewPr>
    <p:cSldViewPr snapToGrid="0">
      <p:cViewPr varScale="1">
        <p:scale>
          <a:sx n="111" d="100"/>
          <a:sy n="111" d="100"/>
        </p:scale>
        <p:origin x="1338" y="96"/>
      </p:cViewPr>
      <p:guideLst>
        <p:guide orient="horz" pos="2160"/>
        <p:guide pos="3840"/>
        <p:guide orient="horz" pos="3888"/>
        <p:guide orient="horz" pos="1008"/>
        <p:guide pos="3833"/>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2418"/>
    </p:cViewPr>
  </p:sorterViewPr>
  <p:notesViewPr>
    <p:cSldViewPr>
      <p:cViewPr varScale="1">
        <p:scale>
          <a:sx n="99" d="100"/>
          <a:sy n="99" d="100"/>
        </p:scale>
        <p:origin x="4272"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000">
                <a:latin typeface="Arial" pitchFamily="34" charset="0"/>
                <a:cs typeface="Arial" pitchFamily="34" charset="0"/>
              </a:defRPr>
            </a:lvl1pPr>
          </a:lstStyle>
          <a:p>
            <a:pPr>
              <a:defRPr/>
            </a:pPr>
            <a:endParaRPr lang="en-US" dirty="0"/>
          </a:p>
        </p:txBody>
      </p:sp>
      <p:sp>
        <p:nvSpPr>
          <p:cNvPr id="3" name="Date Placeholder 2"/>
          <p:cNvSpPr>
            <a:spLocks noGrp="1"/>
          </p:cNvSpPr>
          <p:nvPr>
            <p:ph type="dt" sz="quarter" idx="1"/>
          </p:nvPr>
        </p:nvSpPr>
        <p:spPr>
          <a:xfrm>
            <a:off x="3885010" y="0"/>
            <a:ext cx="2971800" cy="457200"/>
          </a:xfrm>
          <a:prstGeom prst="rect">
            <a:avLst/>
          </a:prstGeom>
        </p:spPr>
        <p:txBody>
          <a:bodyPr vert="horz" lIns="91440" tIns="45720" rIns="91440" bIns="45720" rtlCol="0"/>
          <a:lstStyle>
            <a:lvl1pPr algn="r" fontAlgn="auto">
              <a:spcBef>
                <a:spcPts val="0"/>
              </a:spcBef>
              <a:spcAft>
                <a:spcPts val="0"/>
              </a:spcAft>
              <a:defRPr sz="1000">
                <a:latin typeface="Arial" pitchFamily="34" charset="0"/>
                <a:cs typeface="Arial" pitchFamily="34" charset="0"/>
              </a:defRPr>
            </a:lvl1pPr>
          </a:lstStyle>
          <a:p>
            <a:pPr>
              <a:defRPr/>
            </a:pPr>
            <a:fld id="{ABCA4999-9D00-47A8-9172-7A0E836D01C0}" type="datetimeFigureOut">
              <a:rPr lang="en-US"/>
              <a:pPr>
                <a:defRPr/>
              </a:pPr>
              <a:t>1/6/2024</a:t>
            </a:fld>
            <a:endParaRPr lang="en-US" dirty="0"/>
          </a:p>
        </p:txBody>
      </p:sp>
      <p:sp>
        <p:nvSpPr>
          <p:cNvPr id="4" name="Footer Placeholder 3"/>
          <p:cNvSpPr>
            <a:spLocks noGrp="1"/>
          </p:cNvSpPr>
          <p:nvPr>
            <p:ph type="ftr" sz="quarter" idx="2"/>
          </p:nvPr>
        </p:nvSpPr>
        <p:spPr>
          <a:xfrm>
            <a:off x="0" y="8684684"/>
            <a:ext cx="2971800" cy="457200"/>
          </a:xfrm>
          <a:prstGeom prst="rect">
            <a:avLst/>
          </a:prstGeom>
        </p:spPr>
        <p:txBody>
          <a:bodyPr vert="horz" lIns="91440" tIns="45720" rIns="91440" bIns="45720" rtlCol="0" anchor="b"/>
          <a:lstStyle>
            <a:lvl1pPr algn="l" fontAlgn="auto">
              <a:spcBef>
                <a:spcPts val="0"/>
              </a:spcBef>
              <a:spcAft>
                <a:spcPts val="0"/>
              </a:spcAft>
              <a:defRPr sz="1000">
                <a:latin typeface="Arial" pitchFamily="34" charset="0"/>
                <a:cs typeface="Arial" pitchFamily="34" charset="0"/>
              </a:defRPr>
            </a:lvl1pPr>
          </a:lstStyle>
          <a:p>
            <a:pPr>
              <a:defRPr/>
            </a:pPr>
            <a:r>
              <a:rPr lang="en-US" dirty="0"/>
              <a:t>Health IT Workforce Curriculum Version 4.0</a:t>
            </a:r>
          </a:p>
        </p:txBody>
      </p:sp>
      <p:sp>
        <p:nvSpPr>
          <p:cNvPr id="5" name="Slide Number Placeholder 4"/>
          <p:cNvSpPr>
            <a:spLocks noGrp="1"/>
          </p:cNvSpPr>
          <p:nvPr>
            <p:ph type="sldNum" sz="quarter" idx="3"/>
          </p:nvPr>
        </p:nvSpPr>
        <p:spPr>
          <a:xfrm>
            <a:off x="3885010" y="8684684"/>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000">
                <a:cs typeface="Arial" panose="020B0604020202020204" pitchFamily="34" charset="0"/>
              </a:defRPr>
            </a:lvl1pPr>
          </a:lstStyle>
          <a:p>
            <a:fld id="{E856E8BC-1459-4626-A984-3A50D548E39A}" type="slidenum">
              <a:rPr lang="en-US" altLang="en-US"/>
              <a:pPr/>
              <a:t>‹#›</a:t>
            </a:fld>
            <a:endParaRPr lang="en-US" altLang="en-US" dirty="0"/>
          </a:p>
        </p:txBody>
      </p:sp>
    </p:spTree>
    <p:extLst>
      <p:ext uri="{BB962C8B-B14F-4D97-AF65-F5344CB8AC3E}">
        <p14:creationId xmlns:p14="http://schemas.microsoft.com/office/powerpoint/2010/main" val="173078698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000">
                <a:latin typeface="Arial" pitchFamily="34" charset="0"/>
                <a:cs typeface="Arial" pitchFamily="34" charset="0"/>
              </a:defRPr>
            </a:lvl1pPr>
          </a:lstStyle>
          <a:p>
            <a:pPr>
              <a:defRPr/>
            </a:pPr>
            <a:endParaRPr lang="en-US" dirty="0"/>
          </a:p>
        </p:txBody>
      </p:sp>
      <p:sp>
        <p:nvSpPr>
          <p:cNvPr id="3" name="Date Placeholder 2"/>
          <p:cNvSpPr>
            <a:spLocks noGrp="1"/>
          </p:cNvSpPr>
          <p:nvPr>
            <p:ph type="dt" idx="1"/>
          </p:nvPr>
        </p:nvSpPr>
        <p:spPr>
          <a:xfrm>
            <a:off x="3885010" y="0"/>
            <a:ext cx="2971800" cy="457200"/>
          </a:xfrm>
          <a:prstGeom prst="rect">
            <a:avLst/>
          </a:prstGeom>
        </p:spPr>
        <p:txBody>
          <a:bodyPr vert="horz" lIns="91440" tIns="45720" rIns="91440" bIns="45720" rtlCol="0"/>
          <a:lstStyle>
            <a:lvl1pPr algn="r" fontAlgn="auto">
              <a:spcBef>
                <a:spcPts val="0"/>
              </a:spcBef>
              <a:spcAft>
                <a:spcPts val="0"/>
              </a:spcAft>
              <a:defRPr sz="1000">
                <a:latin typeface="Arial" pitchFamily="34" charset="0"/>
                <a:cs typeface="Arial" pitchFamily="34" charset="0"/>
              </a:defRPr>
            </a:lvl1pPr>
          </a:lstStyle>
          <a:p>
            <a:pPr>
              <a:defRPr/>
            </a:pPr>
            <a:fld id="{FBFBF557-BCE6-4061-898E-5E42FC7DBA3C}" type="datetimeFigureOut">
              <a:rPr lang="en-US"/>
              <a:pPr>
                <a:defRPr/>
              </a:pPr>
              <a:t>1/6/2024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4684"/>
            <a:ext cx="2971800" cy="457200"/>
          </a:xfrm>
          <a:prstGeom prst="rect">
            <a:avLst/>
          </a:prstGeom>
        </p:spPr>
        <p:txBody>
          <a:bodyPr vert="horz" lIns="91440" tIns="45720" rIns="91440" bIns="45720" rtlCol="0" anchor="b"/>
          <a:lstStyle>
            <a:lvl1pPr algn="l" fontAlgn="auto">
              <a:spcBef>
                <a:spcPts val="0"/>
              </a:spcBef>
              <a:spcAft>
                <a:spcPts val="0"/>
              </a:spcAft>
              <a:defRPr sz="1000">
                <a:latin typeface="Arial" pitchFamily="34" charset="0"/>
                <a:cs typeface="Arial" pitchFamily="34" charset="0"/>
              </a:defRPr>
            </a:lvl1pPr>
          </a:lstStyle>
          <a:p>
            <a:pPr>
              <a:defRPr/>
            </a:pPr>
            <a:r>
              <a:rPr lang="en-US" dirty="0"/>
              <a:t>Health IT Workforce Curriculum Version 4.0</a:t>
            </a:r>
          </a:p>
        </p:txBody>
      </p:sp>
      <p:sp>
        <p:nvSpPr>
          <p:cNvPr id="7" name="Slide Number Placeholder 6"/>
          <p:cNvSpPr>
            <a:spLocks noGrp="1"/>
          </p:cNvSpPr>
          <p:nvPr>
            <p:ph type="sldNum" sz="quarter" idx="5"/>
          </p:nvPr>
        </p:nvSpPr>
        <p:spPr>
          <a:xfrm>
            <a:off x="3885010" y="8684684"/>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000">
                <a:cs typeface="Arial" panose="020B0604020202020204" pitchFamily="34" charset="0"/>
              </a:defRPr>
            </a:lvl1pPr>
          </a:lstStyle>
          <a:p>
            <a:fld id="{BC67021A-487C-4D8E-B66A-9A323BD1E9A7}" type="slidenum">
              <a:rPr lang="en-US" altLang="en-US"/>
              <a:pPr/>
              <a:t>‹#›</a:t>
            </a:fld>
            <a:endParaRPr lang="en-US" altLang="en-US" dirty="0"/>
          </a:p>
        </p:txBody>
      </p:sp>
    </p:spTree>
    <p:extLst>
      <p:ext uri="{BB962C8B-B14F-4D97-AF65-F5344CB8AC3E}">
        <p14:creationId xmlns:p14="http://schemas.microsoft.com/office/powerpoint/2010/main" val="195410590"/>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Aft>
                <a:spcPts val="600"/>
              </a:spcAft>
            </a:pPr>
            <a:endParaRPr lang="en-US" altLang="en-US" dirty="0">
              <a:latin typeface="Arial" charset="0"/>
              <a:cs typeface="Arial" charset="0"/>
            </a:endParaRPr>
          </a:p>
        </p:txBody>
      </p:sp>
      <p:sp>
        <p:nvSpPr>
          <p:cNvPr id="28675" name="Footer Placeholder 3"/>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defRPr sz="1000">
                <a:solidFill>
                  <a:schemeClr val="tx1"/>
                </a:solidFill>
                <a:latin typeface="Arial" charset="0"/>
                <a:ea typeface="Arial" charset="0"/>
                <a:cs typeface="Arial" charset="0"/>
              </a:defRPr>
            </a:lvl1pPr>
            <a:lvl2pPr marL="742950" indent="-285750">
              <a:spcBef>
                <a:spcPts val="600"/>
              </a:spcBef>
              <a:defRPr sz="1000">
                <a:solidFill>
                  <a:schemeClr val="tx1"/>
                </a:solidFill>
                <a:latin typeface="Arial" charset="0"/>
                <a:ea typeface="Arial" charset="0"/>
                <a:cs typeface="Arial" charset="0"/>
              </a:defRPr>
            </a:lvl2pPr>
            <a:lvl3pPr marL="1143000" indent="-228600">
              <a:spcBef>
                <a:spcPts val="600"/>
              </a:spcBef>
              <a:defRPr sz="1000">
                <a:solidFill>
                  <a:schemeClr val="tx1"/>
                </a:solidFill>
                <a:latin typeface="Arial" charset="0"/>
                <a:ea typeface="Arial" charset="0"/>
                <a:cs typeface="Arial" charset="0"/>
              </a:defRPr>
            </a:lvl3pPr>
            <a:lvl4pPr marL="1600200" indent="-228600">
              <a:spcBef>
                <a:spcPts val="600"/>
              </a:spcBef>
              <a:defRPr sz="1000">
                <a:solidFill>
                  <a:schemeClr val="tx1"/>
                </a:solidFill>
                <a:latin typeface="Arial" charset="0"/>
                <a:ea typeface="Arial" charset="0"/>
                <a:cs typeface="Arial" charset="0"/>
              </a:defRPr>
            </a:lvl4pPr>
            <a:lvl5pPr marL="2057400" indent="-228600">
              <a:spcBef>
                <a:spcPts val="600"/>
              </a:spcBef>
              <a:defRPr sz="1000">
                <a:solidFill>
                  <a:schemeClr val="tx1"/>
                </a:solidFill>
                <a:latin typeface="Arial" charset="0"/>
                <a:ea typeface="Arial" charset="0"/>
                <a:cs typeface="Arial" charset="0"/>
              </a:defRPr>
            </a:lvl5pPr>
            <a:lvl6pPr marL="2514600" indent="-228600" eaLnBrk="0" fontAlgn="base" hangingPunct="0">
              <a:spcBef>
                <a:spcPts val="600"/>
              </a:spcBef>
              <a:spcAft>
                <a:spcPct val="0"/>
              </a:spcAft>
              <a:defRPr sz="1000">
                <a:solidFill>
                  <a:schemeClr val="tx1"/>
                </a:solidFill>
                <a:latin typeface="Arial" charset="0"/>
                <a:ea typeface="Arial" charset="0"/>
                <a:cs typeface="Arial" charset="0"/>
              </a:defRPr>
            </a:lvl6pPr>
            <a:lvl7pPr marL="2971800" indent="-228600" eaLnBrk="0" fontAlgn="base" hangingPunct="0">
              <a:spcBef>
                <a:spcPts val="600"/>
              </a:spcBef>
              <a:spcAft>
                <a:spcPct val="0"/>
              </a:spcAft>
              <a:defRPr sz="1000">
                <a:solidFill>
                  <a:schemeClr val="tx1"/>
                </a:solidFill>
                <a:latin typeface="Arial" charset="0"/>
                <a:ea typeface="Arial" charset="0"/>
                <a:cs typeface="Arial" charset="0"/>
              </a:defRPr>
            </a:lvl7pPr>
            <a:lvl8pPr marL="3429000" indent="-228600" eaLnBrk="0" fontAlgn="base" hangingPunct="0">
              <a:spcBef>
                <a:spcPts val="600"/>
              </a:spcBef>
              <a:spcAft>
                <a:spcPct val="0"/>
              </a:spcAft>
              <a:defRPr sz="1000">
                <a:solidFill>
                  <a:schemeClr val="tx1"/>
                </a:solidFill>
                <a:latin typeface="Arial" charset="0"/>
                <a:ea typeface="Arial" charset="0"/>
                <a:cs typeface="Arial" charset="0"/>
              </a:defRPr>
            </a:lvl8pPr>
            <a:lvl9pPr marL="3886200" indent="-228600" eaLnBrk="0" fontAlgn="base" hangingPunct="0">
              <a:spcBef>
                <a:spcPts val="600"/>
              </a:spcBef>
              <a:spcAft>
                <a:spcPct val="0"/>
              </a:spcAft>
              <a:defRPr sz="1000">
                <a:solidFill>
                  <a:schemeClr val="tx1"/>
                </a:solidFill>
                <a:latin typeface="Arial" charset="0"/>
                <a:ea typeface="Arial" charset="0"/>
                <a:cs typeface="Arial" charset="0"/>
              </a:defRPr>
            </a:lvl9pPr>
          </a:lstStyle>
          <a:p>
            <a:pPr>
              <a:spcBef>
                <a:spcPct val="0"/>
              </a:spcBef>
            </a:pPr>
            <a:endParaRPr lang="en-US" altLang="en-US"/>
          </a:p>
        </p:txBody>
      </p:sp>
      <p:sp>
        <p:nvSpPr>
          <p:cNvPr id="28676"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defRPr sz="1000">
                <a:solidFill>
                  <a:schemeClr val="tx1"/>
                </a:solidFill>
                <a:latin typeface="Arial" charset="0"/>
                <a:ea typeface="Arial" charset="0"/>
                <a:cs typeface="Arial" charset="0"/>
              </a:defRPr>
            </a:lvl1pPr>
            <a:lvl2pPr marL="742950" indent="-285750">
              <a:spcBef>
                <a:spcPts val="600"/>
              </a:spcBef>
              <a:defRPr sz="1000">
                <a:solidFill>
                  <a:schemeClr val="tx1"/>
                </a:solidFill>
                <a:latin typeface="Arial" charset="0"/>
                <a:ea typeface="Arial" charset="0"/>
                <a:cs typeface="Arial" charset="0"/>
              </a:defRPr>
            </a:lvl2pPr>
            <a:lvl3pPr marL="1143000" indent="-228600">
              <a:spcBef>
                <a:spcPts val="600"/>
              </a:spcBef>
              <a:defRPr sz="1000">
                <a:solidFill>
                  <a:schemeClr val="tx1"/>
                </a:solidFill>
                <a:latin typeface="Arial" charset="0"/>
                <a:ea typeface="Arial" charset="0"/>
                <a:cs typeface="Arial" charset="0"/>
              </a:defRPr>
            </a:lvl3pPr>
            <a:lvl4pPr marL="1600200" indent="-228600">
              <a:spcBef>
                <a:spcPts val="600"/>
              </a:spcBef>
              <a:defRPr sz="1000">
                <a:solidFill>
                  <a:schemeClr val="tx1"/>
                </a:solidFill>
                <a:latin typeface="Arial" charset="0"/>
                <a:ea typeface="Arial" charset="0"/>
                <a:cs typeface="Arial" charset="0"/>
              </a:defRPr>
            </a:lvl4pPr>
            <a:lvl5pPr marL="2057400" indent="-228600">
              <a:spcBef>
                <a:spcPts val="600"/>
              </a:spcBef>
              <a:defRPr sz="1000">
                <a:solidFill>
                  <a:schemeClr val="tx1"/>
                </a:solidFill>
                <a:latin typeface="Arial" charset="0"/>
                <a:ea typeface="Arial" charset="0"/>
                <a:cs typeface="Arial" charset="0"/>
              </a:defRPr>
            </a:lvl5pPr>
            <a:lvl6pPr marL="2514600" indent="-228600" eaLnBrk="0" fontAlgn="base" hangingPunct="0">
              <a:spcBef>
                <a:spcPts val="600"/>
              </a:spcBef>
              <a:spcAft>
                <a:spcPct val="0"/>
              </a:spcAft>
              <a:defRPr sz="1000">
                <a:solidFill>
                  <a:schemeClr val="tx1"/>
                </a:solidFill>
                <a:latin typeface="Arial" charset="0"/>
                <a:ea typeface="Arial" charset="0"/>
                <a:cs typeface="Arial" charset="0"/>
              </a:defRPr>
            </a:lvl6pPr>
            <a:lvl7pPr marL="2971800" indent="-228600" eaLnBrk="0" fontAlgn="base" hangingPunct="0">
              <a:spcBef>
                <a:spcPts val="600"/>
              </a:spcBef>
              <a:spcAft>
                <a:spcPct val="0"/>
              </a:spcAft>
              <a:defRPr sz="1000">
                <a:solidFill>
                  <a:schemeClr val="tx1"/>
                </a:solidFill>
                <a:latin typeface="Arial" charset="0"/>
                <a:ea typeface="Arial" charset="0"/>
                <a:cs typeface="Arial" charset="0"/>
              </a:defRPr>
            </a:lvl7pPr>
            <a:lvl8pPr marL="3429000" indent="-228600" eaLnBrk="0" fontAlgn="base" hangingPunct="0">
              <a:spcBef>
                <a:spcPts val="600"/>
              </a:spcBef>
              <a:spcAft>
                <a:spcPct val="0"/>
              </a:spcAft>
              <a:defRPr sz="1000">
                <a:solidFill>
                  <a:schemeClr val="tx1"/>
                </a:solidFill>
                <a:latin typeface="Arial" charset="0"/>
                <a:ea typeface="Arial" charset="0"/>
                <a:cs typeface="Arial" charset="0"/>
              </a:defRPr>
            </a:lvl8pPr>
            <a:lvl9pPr marL="3886200" indent="-228600" eaLnBrk="0" fontAlgn="base" hangingPunct="0">
              <a:spcBef>
                <a:spcPts val="600"/>
              </a:spcBef>
              <a:spcAft>
                <a:spcPct val="0"/>
              </a:spcAft>
              <a:defRPr sz="1000">
                <a:solidFill>
                  <a:schemeClr val="tx1"/>
                </a:solidFill>
                <a:latin typeface="Arial" charset="0"/>
                <a:ea typeface="Arial" charset="0"/>
                <a:cs typeface="Arial" charset="0"/>
              </a:defRPr>
            </a:lvl9pPr>
          </a:lstStyle>
          <a:p>
            <a:pPr>
              <a:spcBef>
                <a:spcPct val="0"/>
              </a:spcBef>
            </a:pPr>
            <a:fld id="{1725EDD9-9F90-E346-9768-6257B7A93E3E}" type="slidenum">
              <a:rPr lang="en-US" altLang="en-US"/>
              <a:pPr>
                <a:spcBef>
                  <a:spcPct val="0"/>
                </a:spcBef>
              </a:pPr>
              <a:t>1</a:t>
            </a:fld>
            <a:endParaRPr lang="en-US" altLang="en-US"/>
          </a:p>
        </p:txBody>
      </p:sp>
    </p:spTree>
    <p:extLst>
      <p:ext uri="{BB962C8B-B14F-4D97-AF65-F5344CB8AC3E}">
        <p14:creationId xmlns:p14="http://schemas.microsoft.com/office/powerpoint/2010/main" val="1043182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Semantics describes the meaning of the words, phrases, and th</a:t>
            </a:r>
            <a:r>
              <a:rPr lang="en-US" sz="1000" kern="1200" dirty="0">
                <a:solidFill>
                  <a:schemeClr val="tx1"/>
                </a:solidFill>
                <a:effectLst/>
                <a:latin typeface="Arial" pitchFamily="34" charset="0"/>
                <a:ea typeface="+mn-ea"/>
                <a:cs typeface="Arial" pitchFamily="34" charset="0"/>
              </a:rPr>
              <a:t>e</a:t>
            </a:r>
            <a:r>
              <a:rPr lang="x-none" sz="1000" kern="1200" dirty="0">
                <a:solidFill>
                  <a:schemeClr val="tx1"/>
                </a:solidFill>
                <a:effectLst/>
                <a:latin typeface="Arial" pitchFamily="34" charset="0"/>
                <a:ea typeface="+mn-ea"/>
                <a:cs typeface="Arial" pitchFamily="34" charset="0"/>
              </a:rPr>
              <a:t> sentences that make up language.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Linguists also talk about pragmatics, which is how the context of language affects its meaning.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And then there is larger world knowledge that is not explicitly part of language but is the general knowledge that's necessary to understand it.</a:t>
            </a:r>
            <a:endParaRPr lang="en-US" sz="1000" kern="1200" dirty="0">
              <a:solidFill>
                <a:schemeClr val="tx1"/>
              </a:solidFill>
              <a:effectLst/>
              <a:latin typeface="Arial" pitchFamily="34" charset="0"/>
              <a:ea typeface="+mn-ea"/>
              <a:cs typeface="Arial" pitchFamily="34" charset="0"/>
            </a:endParaRP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10</a:t>
            </a:fld>
            <a:endParaRPr lang="en-US" altLang="en-US" dirty="0"/>
          </a:p>
        </p:txBody>
      </p:sp>
    </p:spTree>
    <p:extLst>
      <p:ext uri="{BB962C8B-B14F-4D97-AF65-F5344CB8AC3E}">
        <p14:creationId xmlns:p14="http://schemas.microsoft.com/office/powerpoint/2010/main" val="2551112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The classic approach to NLP goes through three phases.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The first phase is syntax, where we attempt to recognize the grammatical constituents of language: sentences, phrases within them, and down to nouns</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verbs</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adjectives etc.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The next phase is semantics, where we attempt to recognize the meaning of those words, phrases, and sentences.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Finally is the context in which the sentence occurs. </a:t>
            </a:r>
            <a:endParaRPr lang="en-US" sz="1000" kern="1200" dirty="0">
              <a:solidFill>
                <a:schemeClr val="tx1"/>
              </a:solidFill>
              <a:effectLst/>
              <a:latin typeface="Arial" pitchFamily="34" charset="0"/>
              <a:ea typeface="+mn-ea"/>
              <a:cs typeface="Arial" pitchFamily="34" charset="0"/>
            </a:endParaRP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11</a:t>
            </a:fld>
            <a:endParaRPr lang="en-US" altLang="en-US" dirty="0"/>
          </a:p>
        </p:txBody>
      </p:sp>
    </p:spTree>
    <p:extLst>
      <p:ext uri="{BB962C8B-B14F-4D97-AF65-F5344CB8AC3E}">
        <p14:creationId xmlns:p14="http://schemas.microsoft.com/office/powerpoint/2010/main" val="2083461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Each of these levels is successively harder and requires more knowledge engineering, but would add more value if we could solve those problems.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One of the ways we address the inability to completely perform classic NLP is through the use of rules and matching, where we don't aim for complete understanding of everything in the document but instead try to recognize the terms that occur and perhaps normalize them. This may allow us to understand what was said. Or, instead of using detailed grammar</a:t>
            </a:r>
            <a:r>
              <a:rPr lang="en-US" sz="1000" kern="1200" dirty="0">
                <a:solidFill>
                  <a:schemeClr val="tx1"/>
                </a:solidFill>
                <a:effectLst/>
                <a:latin typeface="Arial" pitchFamily="34" charset="0"/>
                <a:ea typeface="+mn-ea"/>
                <a:cs typeface="Arial" pitchFamily="34" charset="0"/>
              </a:rPr>
              <a:t> rule</a:t>
            </a:r>
            <a:r>
              <a:rPr lang="x-none" sz="1000" kern="1200" dirty="0">
                <a:solidFill>
                  <a:schemeClr val="tx1"/>
                </a:solidFill>
                <a:effectLst/>
                <a:latin typeface="Arial" pitchFamily="34" charset="0"/>
                <a:ea typeface="+mn-ea"/>
                <a:cs typeface="Arial" pitchFamily="34" charset="0"/>
              </a:rPr>
              <a:t>s, we may use machine learning techniques where we learn </a:t>
            </a:r>
            <a:r>
              <a:rPr lang="en-US" sz="1000" kern="1200" dirty="0">
                <a:solidFill>
                  <a:schemeClr val="tx1"/>
                </a:solidFill>
                <a:effectLst/>
                <a:latin typeface="Arial" pitchFamily="34" charset="0"/>
                <a:ea typeface="+mn-ea"/>
                <a:cs typeface="Arial" pitchFamily="34" charset="0"/>
              </a:rPr>
              <a:t>the </a:t>
            </a:r>
            <a:r>
              <a:rPr lang="x-none" sz="1000" kern="1200" dirty="0">
                <a:solidFill>
                  <a:schemeClr val="tx1"/>
                </a:solidFill>
                <a:effectLst/>
                <a:latin typeface="Arial" pitchFamily="34" charset="0"/>
                <a:ea typeface="+mn-ea"/>
                <a:cs typeface="Arial" pitchFamily="34" charset="0"/>
              </a:rPr>
              <a:t>rules of parsing rather than developing human enumerations of all the possible grammar rules that might exist.</a:t>
            </a:r>
            <a:endParaRPr lang="en-US" sz="1000" kern="1200" dirty="0">
              <a:solidFill>
                <a:schemeClr val="tx1"/>
              </a:solidFill>
              <a:effectLst/>
              <a:latin typeface="Arial" pitchFamily="34" charset="0"/>
              <a:ea typeface="+mn-ea"/>
              <a:cs typeface="Arial" pitchFamily="34" charset="0"/>
            </a:endParaRP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12</a:t>
            </a:fld>
            <a:endParaRPr lang="en-US" altLang="en-US" dirty="0"/>
          </a:p>
        </p:txBody>
      </p:sp>
    </p:spTree>
    <p:extLst>
      <p:ext uri="{BB962C8B-B14F-4D97-AF65-F5344CB8AC3E}">
        <p14:creationId xmlns:p14="http://schemas.microsoft.com/office/powerpoint/2010/main" val="4211840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Let's explore syntax and semantics in more detail.</a:t>
            </a:r>
            <a:r>
              <a:rPr lang="en-US" sz="1000" kern="1200" dirty="0">
                <a:solidFill>
                  <a:schemeClr val="tx1"/>
                </a:solidFill>
                <a:effectLst/>
                <a:latin typeface="Arial" pitchFamily="34" charset="0"/>
                <a:ea typeface="+mn-ea"/>
                <a:cs typeface="Arial" pitchFamily="34" charset="0"/>
              </a:rPr>
              <a:t> Processing of syntax is</a:t>
            </a:r>
            <a:r>
              <a:rPr lang="en-US" sz="1000" kern="1200" baseline="0" dirty="0">
                <a:solidFill>
                  <a:schemeClr val="tx1"/>
                </a:solidFill>
                <a:effectLst/>
                <a:latin typeface="Arial" pitchFamily="34" charset="0"/>
                <a:ea typeface="+mn-ea"/>
                <a:cs typeface="Arial" pitchFamily="34" charset="0"/>
              </a:rPr>
              <a:t> usually done via a technique called parsing. </a:t>
            </a:r>
            <a:r>
              <a:rPr lang="x-none" sz="1000" kern="1200" dirty="0">
                <a:solidFill>
                  <a:schemeClr val="tx1"/>
                </a:solidFill>
                <a:effectLst/>
                <a:latin typeface="Arial" pitchFamily="34" charset="0"/>
                <a:ea typeface="+mn-ea"/>
                <a:cs typeface="Arial" pitchFamily="34" charset="0"/>
              </a:rPr>
              <a:t>This requires a grammar, which is the rules that govern the syntax of language.</a:t>
            </a:r>
            <a:endParaRPr lang="en-US" sz="1000" kern="1200" dirty="0">
              <a:solidFill>
                <a:schemeClr val="tx1"/>
              </a:solidFill>
              <a:effectLst/>
              <a:latin typeface="Arial" pitchFamily="34" charset="0"/>
              <a:ea typeface="+mn-ea"/>
              <a:cs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The most common way that we express a grammar is as a set of rewrite rules, where a more complex grammatical construct is rewritten from constituent parts. </a:t>
            </a:r>
            <a:endParaRPr lang="en-US" dirty="0">
              <a:latin typeface="Calibri" charset="0"/>
            </a:endParaRP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13</a:t>
            </a:fld>
            <a:endParaRPr lang="en-US" altLang="en-US" dirty="0"/>
          </a:p>
        </p:txBody>
      </p:sp>
    </p:spTree>
    <p:extLst>
      <p:ext uri="{BB962C8B-B14F-4D97-AF65-F5344CB8AC3E}">
        <p14:creationId xmlns:p14="http://schemas.microsoft.com/office/powerpoint/2010/main" val="22684253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For example, a relatively simple grammatical rule is that a sentence consists of a noun phrase, a verb phrase, and a noun phrase. An example is, the patient has severe hypertension. The first noun phrase is </a:t>
            </a:r>
            <a:r>
              <a:rPr lang="x-none" sz="1000" i="1" kern="1200" dirty="0">
                <a:solidFill>
                  <a:schemeClr val="tx1"/>
                </a:solidFill>
                <a:effectLst/>
                <a:latin typeface="Arial" pitchFamily="34" charset="0"/>
                <a:ea typeface="+mn-ea"/>
                <a:cs typeface="Arial" pitchFamily="34" charset="0"/>
              </a:rPr>
              <a:t>the patient</a:t>
            </a:r>
            <a:r>
              <a:rPr lang="x-none" sz="1000" kern="1200" dirty="0">
                <a:solidFill>
                  <a:schemeClr val="tx1"/>
                </a:solidFill>
                <a:effectLst/>
                <a:latin typeface="Arial" pitchFamily="34" charset="0"/>
                <a:ea typeface="+mn-ea"/>
                <a:cs typeface="Arial" pitchFamily="34" charset="0"/>
              </a:rPr>
              <a:t>. The verb phrase is the verb </a:t>
            </a:r>
            <a:r>
              <a:rPr lang="x-none" sz="1000" i="1" kern="1200" dirty="0">
                <a:solidFill>
                  <a:schemeClr val="tx1"/>
                </a:solidFill>
                <a:effectLst/>
                <a:latin typeface="Arial" pitchFamily="34" charset="0"/>
                <a:ea typeface="+mn-ea"/>
                <a:cs typeface="Arial" pitchFamily="34" charset="0"/>
              </a:rPr>
              <a:t>has</a:t>
            </a:r>
            <a:r>
              <a:rPr lang="x-none" sz="1000" kern="1200" dirty="0">
                <a:solidFill>
                  <a:schemeClr val="tx1"/>
                </a:solidFill>
                <a:effectLst/>
                <a:latin typeface="Arial" pitchFamily="34" charset="0"/>
                <a:ea typeface="+mn-ea"/>
                <a:cs typeface="Arial" pitchFamily="34" charset="0"/>
              </a:rPr>
              <a:t>. The second noun phrase is </a:t>
            </a:r>
            <a:r>
              <a:rPr lang="x-none" sz="1000" i="1" kern="1200" dirty="0">
                <a:solidFill>
                  <a:schemeClr val="tx1"/>
                </a:solidFill>
                <a:effectLst/>
                <a:latin typeface="Arial" pitchFamily="34" charset="0"/>
                <a:ea typeface="+mn-ea"/>
                <a:cs typeface="Arial" pitchFamily="34" charset="0"/>
              </a:rPr>
              <a:t>severe hypertension</a:t>
            </a:r>
            <a:r>
              <a:rPr lang="x-none" sz="1000" kern="1200" dirty="0">
                <a:solidFill>
                  <a:schemeClr val="tx1"/>
                </a:solidFill>
                <a:effectLst/>
                <a:latin typeface="Arial" pitchFamily="34" charset="0"/>
                <a:ea typeface="+mn-ea"/>
                <a:cs typeface="Arial" pitchFamily="34" charset="0"/>
              </a:rPr>
              <a:t>.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Of course, noun phrases themselves can be rewritten into more basic constituents. There are determiners, such as a grammatical article </a:t>
            </a:r>
            <a:r>
              <a:rPr lang="en-US" sz="1000" kern="1200" dirty="0">
                <a:solidFill>
                  <a:schemeClr val="tx1"/>
                </a:solidFill>
                <a:effectLst/>
                <a:latin typeface="Arial" pitchFamily="34" charset="0"/>
                <a:ea typeface="+mn-ea"/>
                <a:cs typeface="Arial" pitchFamily="34" charset="0"/>
              </a:rPr>
              <a:t>an example of which</a:t>
            </a:r>
            <a:r>
              <a:rPr lang="en-US" sz="1000" kern="1200" baseline="0" dirty="0">
                <a:solidFill>
                  <a:schemeClr val="tx1"/>
                </a:solidFill>
                <a:effectLst/>
                <a:latin typeface="Arial" pitchFamily="34" charset="0"/>
                <a:ea typeface="+mn-ea"/>
                <a:cs typeface="Arial" pitchFamily="34" charset="0"/>
              </a:rPr>
              <a:t> is</a:t>
            </a:r>
            <a:r>
              <a:rPr lang="en-US" sz="1000" kern="1200" dirty="0">
                <a:solidFill>
                  <a:schemeClr val="tx1"/>
                </a:solidFill>
                <a:effectLst/>
                <a:latin typeface="Arial" pitchFamily="34" charset="0"/>
                <a:ea typeface="+mn-ea"/>
                <a:cs typeface="Arial" pitchFamily="34" charset="0"/>
              </a:rPr>
              <a:t> the word</a:t>
            </a:r>
            <a:r>
              <a:rPr lang="x-none" sz="1000" kern="1200" dirty="0">
                <a:solidFill>
                  <a:schemeClr val="tx1"/>
                </a:solidFill>
                <a:effectLst/>
                <a:latin typeface="Arial" pitchFamily="34" charset="0"/>
                <a:ea typeface="+mn-ea"/>
                <a:cs typeface="Arial" pitchFamily="34" charset="0"/>
              </a:rPr>
              <a:t> </a:t>
            </a:r>
            <a:r>
              <a:rPr lang="x-none" sz="1000" i="1" kern="1200" dirty="0">
                <a:solidFill>
                  <a:schemeClr val="tx1"/>
                </a:solidFill>
                <a:effectLst/>
                <a:latin typeface="Arial" pitchFamily="34" charset="0"/>
                <a:ea typeface="+mn-ea"/>
                <a:cs typeface="Arial" pitchFamily="34" charset="0"/>
              </a:rPr>
              <a:t>the</a:t>
            </a:r>
            <a:r>
              <a:rPr lang="x-none" sz="1000" kern="1200" dirty="0">
                <a:solidFill>
                  <a:schemeClr val="tx1"/>
                </a:solidFill>
                <a:effectLst/>
                <a:latin typeface="Arial" pitchFamily="34" charset="0"/>
                <a:ea typeface="+mn-ea"/>
                <a:cs typeface="Arial" pitchFamily="34" charset="0"/>
              </a:rPr>
              <a:t>.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There are also adjectives</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such as </a:t>
            </a:r>
            <a:r>
              <a:rPr lang="x-none" sz="1000" i="1" kern="1200" dirty="0">
                <a:solidFill>
                  <a:schemeClr val="tx1"/>
                </a:solidFill>
                <a:effectLst/>
                <a:latin typeface="Arial" pitchFamily="34" charset="0"/>
                <a:ea typeface="+mn-ea"/>
                <a:cs typeface="Arial" pitchFamily="34" charset="0"/>
              </a:rPr>
              <a:t>severe</a:t>
            </a:r>
            <a:r>
              <a:rPr lang="x-none" sz="1000" kern="1200" dirty="0">
                <a:solidFill>
                  <a:schemeClr val="tx1"/>
                </a:solidFill>
                <a:effectLst/>
                <a:latin typeface="Arial" pitchFamily="34" charset="0"/>
                <a:ea typeface="+mn-ea"/>
                <a:cs typeface="Arial" pitchFamily="34" charset="0"/>
              </a:rPr>
              <a:t>.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And a noun phrase can also just consist of a single noun.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The symbols that cannot be further decomposed, such as </a:t>
            </a:r>
            <a:r>
              <a:rPr lang="en-US" sz="1000" kern="1200" dirty="0">
                <a:solidFill>
                  <a:schemeClr val="tx1"/>
                </a:solidFill>
                <a:effectLst/>
                <a:latin typeface="Arial" pitchFamily="34" charset="0"/>
                <a:ea typeface="+mn-ea"/>
                <a:cs typeface="Arial" pitchFamily="34" charset="0"/>
              </a:rPr>
              <a:t>an </a:t>
            </a:r>
            <a:r>
              <a:rPr lang="x-none" sz="1000" kern="1200" dirty="0">
                <a:solidFill>
                  <a:schemeClr val="tx1"/>
                </a:solidFill>
                <a:effectLst/>
                <a:latin typeface="Arial" pitchFamily="34" charset="0"/>
                <a:ea typeface="+mn-ea"/>
                <a:cs typeface="Arial" pitchFamily="34" charset="0"/>
              </a:rPr>
              <a:t>adjective and </a:t>
            </a:r>
            <a:r>
              <a:rPr lang="en-US" sz="1000" kern="1200" dirty="0">
                <a:solidFill>
                  <a:schemeClr val="tx1"/>
                </a:solidFill>
                <a:effectLst/>
                <a:latin typeface="Arial" pitchFamily="34" charset="0"/>
                <a:ea typeface="+mn-ea"/>
                <a:cs typeface="Arial" pitchFamily="34" charset="0"/>
              </a:rPr>
              <a:t>a </a:t>
            </a:r>
            <a:r>
              <a:rPr lang="x-none" sz="1000" kern="1200" dirty="0">
                <a:solidFill>
                  <a:schemeClr val="tx1"/>
                </a:solidFill>
                <a:effectLst/>
                <a:latin typeface="Arial" pitchFamily="34" charset="0"/>
                <a:ea typeface="+mn-ea"/>
                <a:cs typeface="Arial" pitchFamily="34" charset="0"/>
              </a:rPr>
              <a:t>noun, are called terminal symbols. Likewise, those that can be further decomposed, such as sentence and noun phrase, are called non-terminal symbols. </a:t>
            </a:r>
            <a:endParaRPr lang="en-US" dirty="0">
              <a:latin typeface="Calibri" charset="0"/>
            </a:endParaRP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14</a:t>
            </a:fld>
            <a:endParaRPr lang="en-US" altLang="en-US" dirty="0"/>
          </a:p>
        </p:txBody>
      </p:sp>
    </p:spTree>
    <p:extLst>
      <p:ext uri="{BB962C8B-B14F-4D97-AF65-F5344CB8AC3E}">
        <p14:creationId xmlns:p14="http://schemas.microsoft.com/office/powerpoint/2010/main" val="1935509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As you can imagine, the grammar supporting the English language can get highly complex, with many</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many rewrite rules. This is why the machine learning approach has superseded the approach of trying to enumerate every last grammar rule.</a:t>
            </a:r>
            <a:endParaRPr lang="en-US" dirty="0">
              <a:latin typeface="Calibri" charset="0"/>
            </a:endParaRPr>
          </a:p>
          <a:p>
            <a:pPr marL="0" marR="0" indent="0" algn="l" defTabSz="914400" rtl="0" eaLnBrk="1" fontAlgn="base" latinLnBrk="0" hangingPunct="1">
              <a:lnSpc>
                <a:spcPct val="100000"/>
              </a:lnSpc>
              <a:spcBef>
                <a:spcPct val="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In semantics, we aim to map the parts of speech, these nouns, adjectives, verbs, etc. into standardized terminology. For medicine, probably the most descriptive terminology is SNOMED CT.</a:t>
            </a:r>
            <a:endParaRPr lang="en-US" sz="1000" kern="1200" dirty="0">
              <a:solidFill>
                <a:schemeClr val="tx1"/>
              </a:solidFill>
              <a:effectLst/>
              <a:latin typeface="Arial" pitchFamily="34" charset="0"/>
              <a:ea typeface="+mn-ea"/>
              <a:cs typeface="Arial"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15</a:t>
            </a:fld>
            <a:endParaRPr lang="en-US" altLang="en-US" dirty="0"/>
          </a:p>
        </p:txBody>
      </p:sp>
    </p:spTree>
    <p:extLst>
      <p:ext uri="{BB962C8B-B14F-4D97-AF65-F5344CB8AC3E}">
        <p14:creationId xmlns:p14="http://schemas.microsoft.com/office/powerpoint/2010/main" val="30317770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Processing language has been one of the most challenging computer tasks and is difficult not only in the clinical narrative but almost in all forms of natural language. Clinical narratives, such as progress notes and discharge summaries, can be even more difficult to process than other types of text for many reasons. One is that clinical narratives are written in a telegraphic, elliptical style. Oftentimes, the narratives are not complete sentences. We will see examples of that in a moment. Clinical text also may have spelling errors or grammatical errors. We also know that physicians and others may take license with language and oftentimes there may be important information that is buried within normal language that is implicit but not actually in the words and phrases. </a:t>
            </a:r>
            <a:endParaRPr lang="en-US" dirty="0">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02756" indent="-270291" eaLnBrk="0" hangingPunct="0">
              <a:defRPr>
                <a:solidFill>
                  <a:schemeClr val="tx1"/>
                </a:solidFill>
                <a:latin typeface="Arial" charset="0"/>
                <a:ea typeface="ＭＳ Ｐゴシック" charset="0"/>
              </a:defRPr>
            </a:lvl2pPr>
            <a:lvl3pPr marL="1081164" indent="-216233" eaLnBrk="0" hangingPunct="0">
              <a:defRPr>
                <a:solidFill>
                  <a:schemeClr val="tx1"/>
                </a:solidFill>
                <a:latin typeface="Arial" charset="0"/>
                <a:ea typeface="ＭＳ Ｐゴシック" charset="0"/>
              </a:defRPr>
            </a:lvl3pPr>
            <a:lvl4pPr marL="1513629" indent="-216233" eaLnBrk="0" hangingPunct="0">
              <a:defRPr>
                <a:solidFill>
                  <a:schemeClr val="tx1"/>
                </a:solidFill>
                <a:latin typeface="Arial" charset="0"/>
                <a:ea typeface="ＭＳ Ｐゴシック" charset="0"/>
              </a:defRPr>
            </a:lvl4pPr>
            <a:lvl5pPr marL="1946095" indent="-216233" eaLnBrk="0" hangingPunct="0">
              <a:defRPr>
                <a:solidFill>
                  <a:schemeClr val="tx1"/>
                </a:solidFill>
                <a:latin typeface="Arial" charset="0"/>
                <a:ea typeface="ＭＳ Ｐゴシック" charset="0"/>
              </a:defRPr>
            </a:lvl5pPr>
            <a:lvl6pPr marL="2378560" indent="-216233" eaLnBrk="0" fontAlgn="base" hangingPunct="0">
              <a:spcBef>
                <a:spcPct val="0"/>
              </a:spcBef>
              <a:spcAft>
                <a:spcPct val="0"/>
              </a:spcAft>
              <a:defRPr>
                <a:solidFill>
                  <a:schemeClr val="tx1"/>
                </a:solidFill>
                <a:latin typeface="Arial" charset="0"/>
                <a:ea typeface="ＭＳ Ｐゴシック" charset="0"/>
              </a:defRPr>
            </a:lvl6pPr>
            <a:lvl7pPr marL="2811026" indent="-216233" eaLnBrk="0" fontAlgn="base" hangingPunct="0">
              <a:spcBef>
                <a:spcPct val="0"/>
              </a:spcBef>
              <a:spcAft>
                <a:spcPct val="0"/>
              </a:spcAft>
              <a:defRPr>
                <a:solidFill>
                  <a:schemeClr val="tx1"/>
                </a:solidFill>
                <a:latin typeface="Arial" charset="0"/>
                <a:ea typeface="ＭＳ Ｐゴシック" charset="0"/>
              </a:defRPr>
            </a:lvl7pPr>
            <a:lvl8pPr marL="3243491" indent="-216233" eaLnBrk="0" fontAlgn="base" hangingPunct="0">
              <a:spcBef>
                <a:spcPct val="0"/>
              </a:spcBef>
              <a:spcAft>
                <a:spcPct val="0"/>
              </a:spcAft>
              <a:defRPr>
                <a:solidFill>
                  <a:schemeClr val="tx1"/>
                </a:solidFill>
                <a:latin typeface="Arial" charset="0"/>
                <a:ea typeface="ＭＳ Ｐゴシック" charset="0"/>
              </a:defRPr>
            </a:lvl8pPr>
            <a:lvl9pPr marL="3675957" indent="-21623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2C4A953-9268-0F4B-99F8-16719B209728}" type="slidenum">
              <a:rPr lang="en-US">
                <a:latin typeface="Calibri" charset="0"/>
              </a:rPr>
              <a:pPr eaLnBrk="1" hangingPunct="1"/>
              <a:t>16</a:t>
            </a:fld>
            <a:endParaRPr lang="en-US" dirty="0">
              <a:latin typeface="Calibri" charset="0"/>
            </a:endParaRPr>
          </a:p>
        </p:txBody>
      </p:sp>
    </p:spTree>
    <p:extLst>
      <p:ext uri="{BB962C8B-B14F-4D97-AF65-F5344CB8AC3E}">
        <p14:creationId xmlns:p14="http://schemas.microsoft.com/office/powerpoint/2010/main" val="38556342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We will look at some of the challenges at the syntactic, semantic, and contextual levels.</a:t>
            </a:r>
            <a:endParaRPr lang="en-US" sz="1000" kern="1200" dirty="0">
              <a:solidFill>
                <a:schemeClr val="tx1"/>
              </a:solidFill>
              <a:effectLst/>
              <a:latin typeface="Arial" pitchFamily="34" charset="0"/>
              <a:ea typeface="+mn-ea"/>
              <a:cs typeface="Arial" pitchFamily="34" charset="0"/>
            </a:endParaRPr>
          </a:p>
          <a:p>
            <a:endParaRPr lang="en-US" dirty="0">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02756" indent="-270291" eaLnBrk="0" hangingPunct="0">
              <a:defRPr>
                <a:solidFill>
                  <a:schemeClr val="tx1"/>
                </a:solidFill>
                <a:latin typeface="Arial" charset="0"/>
                <a:ea typeface="ＭＳ Ｐゴシック" charset="0"/>
              </a:defRPr>
            </a:lvl2pPr>
            <a:lvl3pPr marL="1081164" indent="-216233" eaLnBrk="0" hangingPunct="0">
              <a:defRPr>
                <a:solidFill>
                  <a:schemeClr val="tx1"/>
                </a:solidFill>
                <a:latin typeface="Arial" charset="0"/>
                <a:ea typeface="ＭＳ Ｐゴシック" charset="0"/>
              </a:defRPr>
            </a:lvl3pPr>
            <a:lvl4pPr marL="1513629" indent="-216233" eaLnBrk="0" hangingPunct="0">
              <a:defRPr>
                <a:solidFill>
                  <a:schemeClr val="tx1"/>
                </a:solidFill>
                <a:latin typeface="Arial" charset="0"/>
                <a:ea typeface="ＭＳ Ｐゴシック" charset="0"/>
              </a:defRPr>
            </a:lvl4pPr>
            <a:lvl5pPr marL="1946095" indent="-216233" eaLnBrk="0" hangingPunct="0">
              <a:defRPr>
                <a:solidFill>
                  <a:schemeClr val="tx1"/>
                </a:solidFill>
                <a:latin typeface="Arial" charset="0"/>
                <a:ea typeface="ＭＳ Ｐゴシック" charset="0"/>
              </a:defRPr>
            </a:lvl5pPr>
            <a:lvl6pPr marL="2378560" indent="-216233" eaLnBrk="0" fontAlgn="base" hangingPunct="0">
              <a:spcBef>
                <a:spcPct val="0"/>
              </a:spcBef>
              <a:spcAft>
                <a:spcPct val="0"/>
              </a:spcAft>
              <a:defRPr>
                <a:solidFill>
                  <a:schemeClr val="tx1"/>
                </a:solidFill>
                <a:latin typeface="Arial" charset="0"/>
                <a:ea typeface="ＭＳ Ｐゴシック" charset="0"/>
              </a:defRPr>
            </a:lvl6pPr>
            <a:lvl7pPr marL="2811026" indent="-216233" eaLnBrk="0" fontAlgn="base" hangingPunct="0">
              <a:spcBef>
                <a:spcPct val="0"/>
              </a:spcBef>
              <a:spcAft>
                <a:spcPct val="0"/>
              </a:spcAft>
              <a:defRPr>
                <a:solidFill>
                  <a:schemeClr val="tx1"/>
                </a:solidFill>
                <a:latin typeface="Arial" charset="0"/>
                <a:ea typeface="ＭＳ Ｐゴシック" charset="0"/>
              </a:defRPr>
            </a:lvl7pPr>
            <a:lvl8pPr marL="3243491" indent="-216233" eaLnBrk="0" fontAlgn="base" hangingPunct="0">
              <a:spcBef>
                <a:spcPct val="0"/>
              </a:spcBef>
              <a:spcAft>
                <a:spcPct val="0"/>
              </a:spcAft>
              <a:defRPr>
                <a:solidFill>
                  <a:schemeClr val="tx1"/>
                </a:solidFill>
                <a:latin typeface="Arial" charset="0"/>
                <a:ea typeface="ＭＳ Ｐゴシック" charset="0"/>
              </a:defRPr>
            </a:lvl8pPr>
            <a:lvl9pPr marL="3675957" indent="-21623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2C4A953-9268-0F4B-99F8-16719B209728}" type="slidenum">
              <a:rPr lang="en-US">
                <a:latin typeface="Calibri" charset="0"/>
              </a:rPr>
              <a:pPr eaLnBrk="1" hangingPunct="1"/>
              <a:t>17</a:t>
            </a:fld>
            <a:endParaRPr lang="en-US" dirty="0">
              <a:latin typeface="Calibri" charset="0"/>
            </a:endParaRPr>
          </a:p>
        </p:txBody>
      </p:sp>
    </p:spTree>
    <p:extLst>
      <p:ext uri="{BB962C8B-B14F-4D97-AF65-F5344CB8AC3E}">
        <p14:creationId xmlns:p14="http://schemas.microsoft.com/office/powerpoint/2010/main" val="2780591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x-none" sz="1000" kern="1200" dirty="0">
                <a:solidFill>
                  <a:schemeClr val="tx1"/>
                </a:solidFill>
                <a:effectLst/>
                <a:latin typeface="Arial" pitchFamily="34" charset="0"/>
                <a:ea typeface="+mn-ea"/>
                <a:cs typeface="Arial" pitchFamily="34" charset="0"/>
              </a:rPr>
              <a:t>Here is a look at some of the syntactic challenges that were first enumerated by Sager in the 1980s</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others have since validated these challenges.  As mentioned in the previous slide, a great deal of clinical narrative text is syntactically incomplete, that is, at least according to Sager's analysis, half of all sentences in the clinical narrative were found to be grammatically incomplete.  If we think of the minimal English sentence as subject verb object we see different types of incomplete sentences.</a:t>
            </a:r>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18</a:t>
            </a:fld>
            <a:endParaRPr lang="en-US" altLang="en-US" dirty="0"/>
          </a:p>
        </p:txBody>
      </p:sp>
    </p:spTree>
    <p:extLst>
      <p:ext uri="{BB962C8B-B14F-4D97-AF65-F5344CB8AC3E}">
        <p14:creationId xmlns:p14="http://schemas.microsoft.com/office/powerpoint/2010/main" val="10262085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For example, the medical record may delete the verb and object</a:t>
            </a:r>
            <a:r>
              <a:rPr lang="en-US" sz="1000" kern="1200" dirty="0">
                <a:solidFill>
                  <a:schemeClr val="tx1"/>
                </a:solidFill>
                <a:effectLst/>
                <a:latin typeface="Arial" pitchFamily="34" charset="0"/>
                <a:ea typeface="+mn-ea"/>
                <a:cs typeface="Arial" pitchFamily="34" charset="0"/>
              </a:rPr>
              <a:t>.</a:t>
            </a:r>
            <a:r>
              <a:rPr lang="en-US" sz="1000" kern="1200" baseline="0" dirty="0">
                <a:solidFill>
                  <a:schemeClr val="tx1"/>
                </a:solidFill>
                <a:effectLst/>
                <a:latin typeface="Arial" pitchFamily="34" charset="0"/>
                <a:ea typeface="+mn-ea"/>
                <a:cs typeface="Arial" pitchFamily="34" charset="0"/>
              </a:rPr>
              <a:t> When the text says, </a:t>
            </a:r>
            <a:r>
              <a:rPr lang="x-none" sz="1000" kern="1200" dirty="0">
                <a:solidFill>
                  <a:schemeClr val="tx1"/>
                </a:solidFill>
                <a:effectLst/>
                <a:latin typeface="Arial" pitchFamily="34" charset="0"/>
                <a:ea typeface="+mn-ea"/>
                <a:cs typeface="Arial" pitchFamily="34" charset="0"/>
              </a:rPr>
              <a:t>“stiff neck and fever</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there </a:t>
            </a:r>
            <a:r>
              <a:rPr lang="en-US" sz="1000" kern="1200" dirty="0">
                <a:solidFill>
                  <a:schemeClr val="tx1"/>
                </a:solidFill>
                <a:effectLst/>
                <a:latin typeface="Arial" pitchFamily="34" charset="0"/>
                <a:ea typeface="+mn-ea"/>
                <a:cs typeface="Arial" pitchFamily="34" charset="0"/>
              </a:rPr>
              <a:t>has been a </a:t>
            </a:r>
            <a:r>
              <a:rPr lang="x-none" sz="1000" kern="1200" dirty="0">
                <a:solidFill>
                  <a:schemeClr val="tx1"/>
                </a:solidFill>
                <a:effectLst/>
                <a:latin typeface="Arial" pitchFamily="34" charset="0"/>
                <a:ea typeface="+mn-ea"/>
                <a:cs typeface="Arial" pitchFamily="34" charset="0"/>
              </a:rPr>
              <a:t>deletion of the verb</a:t>
            </a:r>
            <a:r>
              <a:rPr lang="en-US" sz="1000" kern="1200" dirty="0">
                <a:solidFill>
                  <a:schemeClr val="tx1"/>
                </a:solidFill>
                <a:effectLst/>
                <a:latin typeface="Arial" pitchFamily="34" charset="0"/>
                <a:ea typeface="+mn-ea"/>
                <a:cs typeface="Arial" pitchFamily="34" charset="0"/>
              </a:rPr>
              <a:t> and object from the sentence</a:t>
            </a:r>
            <a:r>
              <a:rPr lang="x-none" sz="1000" kern="1200" dirty="0">
                <a:solidFill>
                  <a:schemeClr val="tx1"/>
                </a:solidFill>
                <a:effectLst/>
                <a:latin typeface="Arial" pitchFamily="34" charset="0"/>
                <a:ea typeface="+mn-ea"/>
                <a:cs typeface="Arial" pitchFamily="34" charset="0"/>
              </a:rPr>
              <a:t>.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In “Brain scan negative</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there </a:t>
            </a:r>
            <a:r>
              <a:rPr lang="en-US" sz="1000" kern="1200" dirty="0">
                <a:solidFill>
                  <a:schemeClr val="tx1"/>
                </a:solidFill>
                <a:effectLst/>
                <a:latin typeface="Arial" pitchFamily="34" charset="0"/>
                <a:ea typeface="+mn-ea"/>
                <a:cs typeface="Arial" pitchFamily="34" charset="0"/>
              </a:rPr>
              <a:t>is</a:t>
            </a:r>
            <a:r>
              <a:rPr lang="en-US" sz="1000" kern="1200" baseline="0" dirty="0">
                <a:solidFill>
                  <a:schemeClr val="tx1"/>
                </a:solidFill>
                <a:effectLst/>
                <a:latin typeface="Arial" pitchFamily="34" charset="0"/>
                <a:ea typeface="+mn-ea"/>
                <a:cs typeface="Arial" pitchFamily="34" charset="0"/>
              </a:rPr>
              <a:t> </a:t>
            </a:r>
            <a:r>
              <a:rPr lang="x-none" sz="1000" kern="1200" dirty="0">
                <a:solidFill>
                  <a:schemeClr val="tx1"/>
                </a:solidFill>
                <a:effectLst/>
                <a:latin typeface="Arial" pitchFamily="34" charset="0"/>
                <a:ea typeface="+mn-ea"/>
                <a:cs typeface="Arial" pitchFamily="34" charset="0"/>
              </a:rPr>
              <a:t>deletion of the verb </a:t>
            </a:r>
            <a:r>
              <a:rPr lang="en-US" sz="1000" kern="1200" dirty="0">
                <a:solidFill>
                  <a:schemeClr val="tx1"/>
                </a:solidFill>
                <a:effectLst/>
                <a:latin typeface="Arial" pitchFamily="34" charset="0"/>
                <a:ea typeface="+mn-ea"/>
                <a:cs typeface="Arial" pitchFamily="34" charset="0"/>
              </a:rPr>
              <a:t>“is</a:t>
            </a:r>
            <a:r>
              <a:rPr lang="x-none" sz="1000" kern="1200" dirty="0">
                <a:solidFill>
                  <a:schemeClr val="tx1"/>
                </a:solidFill>
                <a:effectLst/>
                <a:latin typeface="Arial" pitchFamily="34" charset="0"/>
                <a:ea typeface="+mn-ea"/>
                <a:cs typeface="Arial" pitchFamily="34" charset="0"/>
              </a:rPr>
              <a:t>.</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For</a:t>
            </a:r>
            <a:r>
              <a:rPr lang="en-US" sz="1000" kern="1200" dirty="0">
                <a:solidFill>
                  <a:schemeClr val="tx1"/>
                </a:solidFill>
                <a:effectLst/>
                <a:latin typeface="Arial" pitchFamily="34" charset="0"/>
                <a:ea typeface="+mn-ea"/>
                <a:cs typeface="Arial" pitchFamily="34" charset="0"/>
              </a:rPr>
              <a:t> the statement,</a:t>
            </a:r>
            <a:r>
              <a:rPr lang="x-none" sz="1000" kern="1200" dirty="0">
                <a:solidFill>
                  <a:schemeClr val="tx1"/>
                </a:solidFill>
                <a:effectLst/>
                <a:latin typeface="Arial" pitchFamily="34" charset="0"/>
                <a:ea typeface="+mn-ea"/>
                <a:cs typeface="Arial" pitchFamily="34" charset="0"/>
              </a:rPr>
              <a:t> “</a:t>
            </a:r>
            <a:r>
              <a:rPr lang="en-US" sz="1000" kern="1200" dirty="0">
                <a:solidFill>
                  <a:schemeClr val="tx1"/>
                </a:solidFill>
                <a:effectLst/>
                <a:latin typeface="Arial" pitchFamily="34" charset="0"/>
                <a:ea typeface="+mn-ea"/>
                <a:cs typeface="Arial" pitchFamily="34" charset="0"/>
              </a:rPr>
              <a:t>Positive for </a:t>
            </a:r>
            <a:r>
              <a:rPr lang="x-none" sz="1000" kern="1200" dirty="0">
                <a:solidFill>
                  <a:schemeClr val="tx1"/>
                </a:solidFill>
                <a:effectLst/>
                <a:latin typeface="Arial" pitchFamily="34" charset="0"/>
                <a:ea typeface="+mn-ea"/>
                <a:cs typeface="Arial" pitchFamily="34" charset="0"/>
              </a:rPr>
              <a:t>heart disease</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there </a:t>
            </a:r>
            <a:r>
              <a:rPr lang="en-US" sz="1000" kern="1200" dirty="0">
                <a:solidFill>
                  <a:schemeClr val="tx1"/>
                </a:solidFill>
                <a:effectLst/>
                <a:latin typeface="Arial" pitchFamily="34" charset="0"/>
                <a:ea typeface="+mn-ea"/>
                <a:cs typeface="Arial" pitchFamily="34" charset="0"/>
              </a:rPr>
              <a:t>is</a:t>
            </a:r>
            <a:r>
              <a:rPr lang="x-none" sz="1000" kern="1200" dirty="0">
                <a:solidFill>
                  <a:schemeClr val="tx1"/>
                </a:solidFill>
                <a:effectLst/>
                <a:latin typeface="Arial" pitchFamily="34" charset="0"/>
                <a:ea typeface="+mn-ea"/>
                <a:cs typeface="Arial" pitchFamily="34" charset="0"/>
              </a:rPr>
              <a:t> deletion of the subject</a:t>
            </a:r>
            <a:r>
              <a:rPr lang="en-US" sz="1000" kern="1200" dirty="0">
                <a:solidFill>
                  <a:schemeClr val="tx1"/>
                </a:solidFill>
                <a:effectLst/>
                <a:latin typeface="Arial" pitchFamily="34" charset="0"/>
                <a:ea typeface="+mn-ea"/>
                <a:cs typeface="Arial" pitchFamily="34" charset="0"/>
              </a:rPr>
              <a:t> and</a:t>
            </a:r>
            <a:r>
              <a:rPr lang="en-US" sz="1000" kern="1200" baseline="0" dirty="0">
                <a:solidFill>
                  <a:schemeClr val="tx1"/>
                </a:solidFill>
                <a:effectLst/>
                <a:latin typeface="Arial" pitchFamily="34" charset="0"/>
                <a:ea typeface="+mn-ea"/>
                <a:cs typeface="Arial" pitchFamily="34" charset="0"/>
              </a:rPr>
              <a:t> verb</a:t>
            </a:r>
            <a:r>
              <a:rPr lang="en-US" sz="1000" kern="1200" dirty="0">
                <a:solidFill>
                  <a:schemeClr val="tx1"/>
                </a:solidFill>
                <a:effectLst/>
                <a:latin typeface="Arial" pitchFamily="34" charset="0"/>
                <a:ea typeface="+mn-ea"/>
                <a:cs typeface="Arial" pitchFamily="34" charset="0"/>
              </a:rPr>
              <a:t>, such as “The patient has</a:t>
            </a:r>
            <a:r>
              <a:rPr lang="x-none" sz="1000" kern="1200" dirty="0">
                <a:solidFill>
                  <a:schemeClr val="tx1"/>
                </a:solidFill>
                <a:effectLst/>
                <a:latin typeface="Arial" pitchFamily="34" charset="0"/>
                <a:ea typeface="+mn-ea"/>
                <a:cs typeface="Arial" pitchFamily="34" charset="0"/>
              </a:rPr>
              <a:t>.</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And finally, </a:t>
            </a:r>
            <a:r>
              <a:rPr lang="x-none" sz="1000" kern="1200" dirty="0">
                <a:solidFill>
                  <a:schemeClr val="tx1"/>
                </a:solidFill>
                <a:effectLst/>
                <a:latin typeface="Arial" pitchFamily="34" charset="0"/>
                <a:ea typeface="+mn-ea"/>
                <a:cs typeface="Arial" pitchFamily="34" charset="0"/>
              </a:rPr>
              <a:t>“Was seen by local doctor”</a:t>
            </a:r>
            <a:r>
              <a:rPr lang="en-US" sz="1000" kern="1200" dirty="0">
                <a:solidFill>
                  <a:schemeClr val="tx1"/>
                </a:solidFill>
                <a:effectLst/>
                <a:latin typeface="Arial" pitchFamily="34" charset="0"/>
                <a:ea typeface="+mn-ea"/>
                <a:cs typeface="Arial" pitchFamily="34" charset="0"/>
              </a:rPr>
              <a:t> has deletion of the subject.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A</a:t>
            </a:r>
            <a:r>
              <a:rPr lang="x-none" sz="1000" kern="1200" dirty="0">
                <a:solidFill>
                  <a:schemeClr val="tx1"/>
                </a:solidFill>
                <a:effectLst/>
                <a:latin typeface="Arial" pitchFamily="34" charset="0"/>
                <a:ea typeface="+mn-ea"/>
                <a:cs typeface="Arial" pitchFamily="34" charset="0"/>
              </a:rPr>
              <a:t>s humans we can read these and still for the most part understand what</a:t>
            </a:r>
            <a:r>
              <a:rPr lang="en-US" sz="1000" kern="1200" baseline="0" dirty="0">
                <a:solidFill>
                  <a:schemeClr val="tx1"/>
                </a:solidFill>
                <a:effectLst/>
                <a:latin typeface="Arial" pitchFamily="34" charset="0"/>
                <a:ea typeface="+mn-ea"/>
                <a:cs typeface="Arial" pitchFamily="34" charset="0"/>
              </a:rPr>
              <a:t> i</a:t>
            </a:r>
            <a:r>
              <a:rPr lang="x-none" sz="1000" kern="1200" dirty="0">
                <a:solidFill>
                  <a:schemeClr val="tx1"/>
                </a:solidFill>
                <a:effectLst/>
                <a:latin typeface="Arial" pitchFamily="34" charset="0"/>
                <a:ea typeface="+mn-ea"/>
                <a:cs typeface="Arial" pitchFamily="34" charset="0"/>
              </a:rPr>
              <a:t>s happening</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but computer algorithms, especially those that are solely based on rules, have difficulty with these sorts of violations of rules of basic English grammar.</a:t>
            </a:r>
            <a:endParaRPr lang="en-US" sz="1000" kern="1200" dirty="0">
              <a:solidFill>
                <a:schemeClr val="tx1"/>
              </a:solidFill>
              <a:effectLst/>
              <a:latin typeface="Arial" pitchFamily="34" charset="0"/>
              <a:ea typeface="+mn-ea"/>
              <a:cs typeface="Arial" pitchFamily="34" charset="0"/>
            </a:endParaRP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19</a:t>
            </a:fld>
            <a:endParaRPr lang="en-US" altLang="en-US" dirty="0"/>
          </a:p>
        </p:txBody>
      </p:sp>
    </p:spTree>
    <p:extLst>
      <p:ext uri="{BB962C8B-B14F-4D97-AF65-F5344CB8AC3E}">
        <p14:creationId xmlns:p14="http://schemas.microsoft.com/office/powerpoint/2010/main" val="4243507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x-none" sz="1000" kern="1200" dirty="0">
                <a:solidFill>
                  <a:schemeClr val="tx1"/>
                </a:solidFill>
                <a:effectLst/>
                <a:latin typeface="Arial" pitchFamily="34" charset="0"/>
                <a:ea typeface="+mn-ea"/>
                <a:cs typeface="Arial" pitchFamily="34" charset="0"/>
              </a:rPr>
              <a:t>The</a:t>
            </a:r>
            <a:r>
              <a:rPr lang="en-US" sz="1000" kern="1200" dirty="0">
                <a:solidFill>
                  <a:schemeClr val="tx1"/>
                </a:solidFill>
                <a:effectLst/>
                <a:latin typeface="Arial" pitchFamily="34" charset="0"/>
                <a:ea typeface="+mn-ea"/>
                <a:cs typeface="Arial" pitchFamily="34" charset="0"/>
              </a:rPr>
              <a:t> learning</a:t>
            </a:r>
            <a:r>
              <a:rPr lang="x-none" sz="1000" kern="1200" dirty="0">
                <a:solidFill>
                  <a:schemeClr val="tx1"/>
                </a:solidFill>
                <a:effectLst/>
                <a:latin typeface="Arial" pitchFamily="34" charset="0"/>
                <a:ea typeface="+mn-ea"/>
                <a:cs typeface="Arial" pitchFamily="34" charset="0"/>
              </a:rPr>
              <a:t> objectives for this unit</a:t>
            </a:r>
            <a:r>
              <a:rPr lang="en-US" sz="1000" kern="1200" dirty="0">
                <a:solidFill>
                  <a:schemeClr val="tx1"/>
                </a:solidFill>
                <a:effectLst/>
                <a:latin typeface="Arial" pitchFamily="34" charset="0"/>
                <a:ea typeface="+mn-ea"/>
                <a:cs typeface="Arial" pitchFamily="34" charset="0"/>
              </a:rPr>
              <a:t>, Machine Learning and Natural Language Processing,</a:t>
            </a:r>
            <a:r>
              <a:rPr lang="x-none" sz="1000" kern="1200" dirty="0">
                <a:solidFill>
                  <a:schemeClr val="tx1"/>
                </a:solidFill>
                <a:effectLst/>
                <a:latin typeface="Arial" pitchFamily="34" charset="0"/>
                <a:ea typeface="+mn-ea"/>
                <a:cs typeface="Arial" pitchFamily="34" charset="0"/>
              </a:rPr>
              <a:t> are to:</a:t>
            </a:r>
            <a:endParaRPr lang="en-US" sz="1000" kern="1200" dirty="0">
              <a:solidFill>
                <a:schemeClr val="tx1"/>
              </a:solidFill>
              <a:effectLst/>
              <a:latin typeface="Arial" pitchFamily="34" charset="0"/>
              <a:ea typeface="+mn-ea"/>
              <a:cs typeface="Arial" pitchFamily="34" charset="0"/>
            </a:endParaRPr>
          </a:p>
          <a:p>
            <a:r>
              <a:rPr lang="en-US" sz="1000" kern="1200" dirty="0">
                <a:solidFill>
                  <a:schemeClr val="tx1"/>
                </a:solidFill>
                <a:effectLst/>
                <a:latin typeface="Arial" pitchFamily="34" charset="0"/>
                <a:ea typeface="+mn-ea"/>
                <a:cs typeface="Arial" pitchFamily="34" charset="0"/>
              </a:rPr>
              <a:t>Describe the major tasks for which machine learning is used</a:t>
            </a:r>
          </a:p>
          <a:p>
            <a:r>
              <a:rPr lang="en-US" sz="1000" kern="1200" dirty="0">
                <a:solidFill>
                  <a:schemeClr val="tx1"/>
                </a:solidFill>
                <a:effectLst/>
                <a:latin typeface="Arial" pitchFamily="34" charset="0"/>
                <a:ea typeface="+mn-ea"/>
                <a:cs typeface="Arial" pitchFamily="34" charset="0"/>
              </a:rPr>
              <a:t>Compare and contrast the major approaches for machine learning</a:t>
            </a:r>
          </a:p>
          <a:p>
            <a:r>
              <a:rPr lang="en-US" sz="1000" kern="1200" dirty="0">
                <a:solidFill>
                  <a:schemeClr val="tx1"/>
                </a:solidFill>
                <a:effectLst/>
                <a:latin typeface="Arial" pitchFamily="34" charset="0"/>
                <a:ea typeface="+mn-ea"/>
                <a:cs typeface="Arial" pitchFamily="34" charset="0"/>
              </a:rPr>
              <a:t>Describe the major tasks for which natural language processing is used</a:t>
            </a:r>
          </a:p>
          <a:p>
            <a:r>
              <a:rPr lang="en-US" sz="1000" kern="1200" dirty="0">
                <a:solidFill>
                  <a:schemeClr val="tx1"/>
                </a:solidFill>
                <a:effectLst/>
                <a:latin typeface="Arial" pitchFamily="34" charset="0"/>
                <a:ea typeface="+mn-ea"/>
                <a:cs typeface="Arial" pitchFamily="34" charset="0"/>
              </a:rPr>
              <a:t>And discuss the major approaches and challenges for processing clinical narratives</a:t>
            </a:r>
          </a:p>
          <a:p>
            <a:endParaRPr lang="en-US" sz="1000" kern="1200" dirty="0">
              <a:solidFill>
                <a:schemeClr val="tx1"/>
              </a:solidFill>
              <a:effectLst/>
              <a:latin typeface="Arial" pitchFamily="34" charset="0"/>
              <a:ea typeface="+mn-ea"/>
              <a:cs typeface="Arial" pitchFamily="34" charset="0"/>
            </a:endParaRP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a:t>
            </a:fld>
            <a:endParaRPr lang="en-US" altLang="en-US" dirty="0"/>
          </a:p>
        </p:txBody>
      </p:sp>
    </p:spTree>
    <p:extLst>
      <p:ext uri="{BB962C8B-B14F-4D97-AF65-F5344CB8AC3E}">
        <p14:creationId xmlns:p14="http://schemas.microsoft.com/office/powerpoint/2010/main" val="17084791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There are also semantic challenges, which again as humans, especially those who have some clinical knowledge, we readily understand. But to a computer that is just functioning based on rules, there is a lot more difficulty. We know that words have different senses and meanings. For example, when we read in a medical chart </a:t>
            </a:r>
            <a:r>
              <a:rPr lang="x-none" sz="1000" i="1" kern="1200" dirty="0">
                <a:solidFill>
                  <a:schemeClr val="tx1"/>
                </a:solidFill>
                <a:effectLst/>
                <a:latin typeface="Arial" pitchFamily="34" charset="0"/>
                <a:ea typeface="+mn-ea"/>
                <a:cs typeface="Arial" pitchFamily="34" charset="0"/>
              </a:rPr>
              <a:t>murmur is appreciated</a:t>
            </a:r>
            <a:r>
              <a:rPr lang="x-none" sz="1000" kern="1200" dirty="0">
                <a:solidFill>
                  <a:schemeClr val="tx1"/>
                </a:solidFill>
                <a:effectLst/>
                <a:latin typeface="Arial" pitchFamily="34" charset="0"/>
                <a:ea typeface="+mn-ea"/>
                <a:cs typeface="Arial" pitchFamily="34" charset="0"/>
              </a:rPr>
              <a:t>, we know that likely there is a clinician who is listening, probably with a stethoscope, to the heart and there is a murmur. It's not so much that the murmur is appreciated in the sense of it being liked.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By the same token, when we read about </a:t>
            </a:r>
            <a:r>
              <a:rPr lang="x-none" sz="1000" i="1" kern="1200" dirty="0">
                <a:solidFill>
                  <a:schemeClr val="tx1"/>
                </a:solidFill>
                <a:effectLst/>
                <a:latin typeface="Arial" pitchFamily="34" charset="0"/>
                <a:ea typeface="+mn-ea"/>
                <a:cs typeface="Arial" pitchFamily="34" charset="0"/>
              </a:rPr>
              <a:t>eye</a:t>
            </a:r>
            <a:r>
              <a:rPr lang="en-US" sz="1000" i="1" kern="1200" dirty="0">
                <a:solidFill>
                  <a:schemeClr val="tx1"/>
                </a:solidFill>
                <a:effectLst/>
                <a:latin typeface="Arial" pitchFamily="34" charset="0"/>
                <a:ea typeface="+mn-ea"/>
                <a:cs typeface="Arial" pitchFamily="34" charset="0"/>
              </a:rPr>
              <a:t> </a:t>
            </a:r>
            <a:r>
              <a:rPr lang="x-none" sz="1000" i="1" kern="1200" dirty="0">
                <a:solidFill>
                  <a:schemeClr val="tx1"/>
                </a:solidFill>
                <a:effectLst/>
                <a:latin typeface="Arial" pitchFamily="34" charset="0"/>
                <a:ea typeface="+mn-ea"/>
                <a:cs typeface="Arial" pitchFamily="34" charset="0"/>
              </a:rPr>
              <a:t>drops</a:t>
            </a:r>
            <a:r>
              <a:rPr lang="x-none" sz="1000" kern="1200" dirty="0">
                <a:solidFill>
                  <a:schemeClr val="tx1"/>
                </a:solidFill>
                <a:effectLst/>
                <a:latin typeface="Arial" pitchFamily="34" charset="0"/>
                <a:ea typeface="+mn-ea"/>
                <a:cs typeface="Arial" pitchFamily="34" charset="0"/>
              </a:rPr>
              <a:t>, we are thinking about drops of liquid containing medication put into the eye and not the eye physically dropping.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Likewise, when we read </a:t>
            </a:r>
            <a:r>
              <a:rPr lang="x-none" sz="1000" i="1" kern="1200" dirty="0">
                <a:solidFill>
                  <a:schemeClr val="tx1"/>
                </a:solidFill>
                <a:effectLst/>
                <a:latin typeface="Arial" pitchFamily="34" charset="0"/>
                <a:ea typeface="+mn-ea"/>
                <a:cs typeface="Arial" pitchFamily="34" charset="0"/>
              </a:rPr>
              <a:t>mass at 3 o'clock</a:t>
            </a:r>
            <a:r>
              <a:rPr lang="x-none" sz="1000" kern="1200" dirty="0">
                <a:solidFill>
                  <a:schemeClr val="tx1"/>
                </a:solidFill>
                <a:effectLst/>
                <a:latin typeface="Arial" pitchFamily="34" charset="0"/>
                <a:ea typeface="+mn-ea"/>
                <a:cs typeface="Arial" pitchFamily="34" charset="0"/>
              </a:rPr>
              <a:t>, we know that were likely reading about something that is felt on the left-hand side of the abdomen and not that there's a religious service in the afternoon.</a:t>
            </a:r>
            <a:endParaRPr lang="en-US" sz="1000" kern="1200" dirty="0">
              <a:solidFill>
                <a:schemeClr val="tx1"/>
              </a:solidFill>
              <a:effectLst/>
              <a:latin typeface="Arial" pitchFamily="34" charset="0"/>
              <a:ea typeface="+mn-ea"/>
              <a:cs typeface="Arial" pitchFamily="34" charset="0"/>
            </a:endParaRP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20</a:t>
            </a:fld>
            <a:endParaRPr lang="en-US" altLang="en-US" dirty="0"/>
          </a:p>
        </p:txBody>
      </p:sp>
    </p:spTree>
    <p:extLst>
      <p:ext uri="{BB962C8B-B14F-4D97-AF65-F5344CB8AC3E}">
        <p14:creationId xmlns:p14="http://schemas.microsoft.com/office/powerpoint/2010/main" val="16246897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Another semantic challenge is synonymy, where different words and phrases have the same meaning but they are expressed differently. For example, consider the phrase </a:t>
            </a:r>
            <a:r>
              <a:rPr lang="x-none" sz="1000" i="1" kern="1200" dirty="0">
                <a:solidFill>
                  <a:schemeClr val="tx1"/>
                </a:solidFill>
                <a:effectLst/>
                <a:latin typeface="Arial" pitchFamily="34" charset="0"/>
                <a:ea typeface="+mn-ea"/>
                <a:cs typeface="Arial" pitchFamily="34" charset="0"/>
              </a:rPr>
              <a:t>epigastric pain after eating</a:t>
            </a:r>
            <a:r>
              <a:rPr lang="x-none" sz="1000" kern="1200" dirty="0">
                <a:solidFill>
                  <a:schemeClr val="tx1"/>
                </a:solidFill>
                <a:effectLst/>
                <a:latin typeface="Arial" pitchFamily="34" charset="0"/>
                <a:ea typeface="+mn-ea"/>
                <a:cs typeface="Arial" pitchFamily="34" charset="0"/>
              </a:rPr>
              <a:t> versus another phrase </a:t>
            </a:r>
            <a:r>
              <a:rPr lang="x-none" sz="1000" i="1" kern="1200" dirty="0">
                <a:solidFill>
                  <a:schemeClr val="tx1"/>
                </a:solidFill>
                <a:effectLst/>
                <a:latin typeface="Arial" pitchFamily="34" charset="0"/>
                <a:ea typeface="+mn-ea"/>
                <a:cs typeface="Arial" pitchFamily="34" charset="0"/>
              </a:rPr>
              <a:t>postprandial stomach discomfort</a:t>
            </a:r>
            <a:r>
              <a:rPr lang="x-none" sz="1000" kern="1200" dirty="0">
                <a:solidFill>
                  <a:schemeClr val="tx1"/>
                </a:solidFill>
                <a:effectLst/>
                <a:latin typeface="Arial" pitchFamily="34" charset="0"/>
                <a:ea typeface="+mn-ea"/>
                <a:cs typeface="Arial" pitchFamily="34" charset="0"/>
              </a:rPr>
              <a:t>. These two phrases have no words in common but essentially mean the same thing.</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There is also polysemy, where the same words and phrases have different meetings. For example, someone might say, </a:t>
            </a:r>
            <a:r>
              <a:rPr lang="x-none" sz="1000" i="1" kern="1200" dirty="0">
                <a:solidFill>
                  <a:schemeClr val="tx1"/>
                </a:solidFill>
                <a:effectLst/>
                <a:latin typeface="Arial" pitchFamily="34" charset="0"/>
                <a:ea typeface="+mn-ea"/>
                <a:cs typeface="Arial" pitchFamily="34" charset="0"/>
              </a:rPr>
              <a:t>the PCP</a:t>
            </a:r>
            <a:r>
              <a:rPr lang="x-none" sz="1000" kern="1200" dirty="0">
                <a:solidFill>
                  <a:schemeClr val="tx1"/>
                </a:solidFill>
                <a:effectLst/>
                <a:latin typeface="Arial" pitchFamily="34" charset="0"/>
                <a:ea typeface="+mn-ea"/>
                <a:cs typeface="Arial" pitchFamily="34" charset="0"/>
              </a:rPr>
              <a:t> </a:t>
            </a:r>
            <a:r>
              <a:rPr lang="x-none" sz="1000" i="1" kern="1200" dirty="0">
                <a:solidFill>
                  <a:schemeClr val="tx1"/>
                </a:solidFill>
                <a:effectLst/>
                <a:latin typeface="Arial" pitchFamily="34" charset="0"/>
                <a:ea typeface="+mn-ea"/>
                <a:cs typeface="Arial" pitchFamily="34" charset="0"/>
              </a:rPr>
              <a:t>of the patient with PCP advised him to stop using PCP</a:t>
            </a:r>
            <a:r>
              <a:rPr lang="x-none" sz="1000" kern="1200" dirty="0">
                <a:solidFill>
                  <a:schemeClr val="tx1"/>
                </a:solidFill>
                <a:effectLst/>
                <a:latin typeface="Arial" pitchFamily="34" charset="0"/>
                <a:ea typeface="+mn-ea"/>
                <a:cs typeface="Arial" pitchFamily="34" charset="0"/>
              </a:rPr>
              <a:t>. </a:t>
            </a:r>
            <a:r>
              <a:rPr lang="en-US" sz="1000" kern="1200" dirty="0">
                <a:solidFill>
                  <a:schemeClr val="tx1"/>
                </a:solidFill>
                <a:effectLst/>
                <a:latin typeface="Arial" pitchFamily="34" charset="0"/>
                <a:ea typeface="+mn-ea"/>
                <a:cs typeface="Arial" pitchFamily="34" charset="0"/>
              </a:rPr>
              <a:t>PCP</a:t>
            </a:r>
            <a:r>
              <a:rPr lang="en-US" sz="1000" kern="1200" baseline="0" dirty="0">
                <a:solidFill>
                  <a:schemeClr val="tx1"/>
                </a:solidFill>
                <a:effectLst/>
                <a:latin typeface="Arial" pitchFamily="34" charset="0"/>
                <a:ea typeface="+mn-ea"/>
                <a:cs typeface="Arial" pitchFamily="34" charset="0"/>
              </a:rPr>
              <a:t> is an acronym that </a:t>
            </a:r>
            <a:r>
              <a:rPr lang="x-none" sz="1000" kern="1200" dirty="0">
                <a:solidFill>
                  <a:schemeClr val="tx1"/>
                </a:solidFill>
                <a:effectLst/>
                <a:latin typeface="Arial" pitchFamily="34" charset="0"/>
                <a:ea typeface="+mn-ea"/>
                <a:cs typeface="Arial" pitchFamily="34" charset="0"/>
              </a:rPr>
              <a:t>stands for </a:t>
            </a:r>
            <a:r>
              <a:rPr lang="en-US" sz="1000" kern="1200" dirty="0">
                <a:solidFill>
                  <a:schemeClr val="tx1"/>
                </a:solidFill>
                <a:effectLst/>
                <a:latin typeface="Arial" pitchFamily="34" charset="0"/>
                <a:ea typeface="+mn-ea"/>
                <a:cs typeface="Arial" pitchFamily="34" charset="0"/>
              </a:rPr>
              <a:t>several things, such as </a:t>
            </a:r>
            <a:r>
              <a:rPr lang="x-none" sz="1000" kern="1200" dirty="0">
                <a:solidFill>
                  <a:schemeClr val="tx1"/>
                </a:solidFill>
                <a:effectLst/>
                <a:latin typeface="Arial" pitchFamily="34" charset="0"/>
                <a:ea typeface="+mn-ea"/>
                <a:cs typeface="Arial" pitchFamily="34" charset="0"/>
              </a:rPr>
              <a:t>primary care physician, </a:t>
            </a:r>
            <a:r>
              <a:rPr lang="en-US" sz="1000" kern="1200" dirty="0">
                <a:solidFill>
                  <a:schemeClr val="tx1"/>
                </a:solidFill>
                <a:effectLst/>
                <a:latin typeface="Arial" pitchFamily="34" charset="0"/>
                <a:ea typeface="+mn-ea"/>
                <a:cs typeface="Arial" pitchFamily="34" charset="0"/>
              </a:rPr>
              <a:t>p</a:t>
            </a:r>
            <a:r>
              <a:rPr lang="x-none" sz="1000" kern="1200" dirty="0">
                <a:solidFill>
                  <a:schemeClr val="tx1"/>
                </a:solidFill>
                <a:effectLst/>
                <a:latin typeface="Arial" pitchFamily="34" charset="0"/>
                <a:ea typeface="+mn-ea"/>
                <a:cs typeface="Arial" pitchFamily="34" charset="0"/>
              </a:rPr>
              <a:t>neumocystis carinii pneumonia, or </a:t>
            </a:r>
            <a:r>
              <a:rPr lang="en-US" sz="1000" kern="1200" dirty="0">
                <a:solidFill>
                  <a:schemeClr val="tx1"/>
                </a:solidFill>
                <a:effectLst/>
                <a:latin typeface="Arial" pitchFamily="34" charset="0"/>
                <a:ea typeface="+mn-ea"/>
                <a:cs typeface="Arial" pitchFamily="34" charset="0"/>
              </a:rPr>
              <a:t>an abbreviated name for the </a:t>
            </a:r>
            <a:r>
              <a:rPr lang="x-none" sz="1000" kern="1200" dirty="0">
                <a:solidFill>
                  <a:schemeClr val="tx1"/>
                </a:solidFill>
                <a:effectLst/>
                <a:latin typeface="Arial" pitchFamily="34" charset="0"/>
                <a:ea typeface="+mn-ea"/>
                <a:cs typeface="Arial" pitchFamily="34" charset="0"/>
              </a:rPr>
              <a:t>drug phencyclidine.</a:t>
            </a:r>
            <a:endParaRPr lang="en-US" sz="1000" kern="1200" dirty="0">
              <a:solidFill>
                <a:schemeClr val="tx1"/>
              </a:solidFill>
              <a:effectLst/>
              <a:latin typeface="Arial" pitchFamily="34" charset="0"/>
              <a:ea typeface="+mn-ea"/>
              <a:cs typeface="Arial"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21</a:t>
            </a:fld>
            <a:endParaRPr lang="en-US" altLang="en-US" dirty="0"/>
          </a:p>
        </p:txBody>
      </p:sp>
    </p:spTree>
    <p:extLst>
      <p:ext uri="{BB962C8B-B14F-4D97-AF65-F5344CB8AC3E}">
        <p14:creationId xmlns:p14="http://schemas.microsoft.com/office/powerpoint/2010/main" val="21431857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There are a number of additional semantic challenges. One is negation. The clinical narrative is often full of negation. Clinicians may say the patient does not have this finding or that finding. Or that this disease is not present. Or saying we are choosing not to use this treatment and instead are using </a:t>
            </a:r>
            <a:r>
              <a:rPr lang="en-US" sz="1000" kern="1200" dirty="0">
                <a:solidFill>
                  <a:schemeClr val="tx1"/>
                </a:solidFill>
                <a:effectLst/>
                <a:latin typeface="Arial" pitchFamily="34" charset="0"/>
                <a:ea typeface="+mn-ea"/>
                <a:cs typeface="Arial" pitchFamily="34" charset="0"/>
              </a:rPr>
              <a:t>another </a:t>
            </a:r>
            <a:r>
              <a:rPr lang="x-none" sz="1000" kern="1200" dirty="0">
                <a:solidFill>
                  <a:schemeClr val="tx1"/>
                </a:solidFill>
                <a:effectLst/>
                <a:latin typeface="Arial" pitchFamily="34" charset="0"/>
                <a:ea typeface="+mn-ea"/>
                <a:cs typeface="Arial" pitchFamily="34" charset="0"/>
              </a:rPr>
              <a:t>one. </a:t>
            </a:r>
            <a:r>
              <a:rPr lang="en-US" sz="1000" kern="1200" dirty="0">
                <a:solidFill>
                  <a:schemeClr val="tx1"/>
                </a:solidFill>
                <a:effectLst/>
                <a:latin typeface="Arial" pitchFamily="34" charset="0"/>
                <a:ea typeface="+mn-ea"/>
                <a:cs typeface="Arial" pitchFamily="34" charset="0"/>
              </a:rPr>
              <a:t>N</a:t>
            </a:r>
            <a:r>
              <a:rPr lang="x-none" sz="1000" kern="1200" dirty="0">
                <a:solidFill>
                  <a:schemeClr val="tx1"/>
                </a:solidFill>
                <a:effectLst/>
                <a:latin typeface="Arial" pitchFamily="34" charset="0"/>
                <a:ea typeface="+mn-ea"/>
                <a:cs typeface="Arial" pitchFamily="34" charset="0"/>
              </a:rPr>
              <a:t>egation is common in medical text, for example, </a:t>
            </a:r>
            <a:r>
              <a:rPr lang="x-none" sz="1000" i="1" kern="1200" dirty="0">
                <a:solidFill>
                  <a:schemeClr val="tx1"/>
                </a:solidFill>
                <a:effectLst/>
                <a:latin typeface="Arial" pitchFamily="34" charset="0"/>
                <a:ea typeface="+mn-ea"/>
                <a:cs typeface="Arial" pitchFamily="34" charset="0"/>
              </a:rPr>
              <a:t>Patient does not have any chest pain.</a:t>
            </a:r>
            <a:r>
              <a:rPr lang="x-none" sz="1000" kern="1200" dirty="0">
                <a:solidFill>
                  <a:schemeClr val="tx1"/>
                </a:solidFill>
                <a:effectLst/>
                <a:latin typeface="Arial" pitchFamily="34" charset="0"/>
                <a:ea typeface="+mn-ea"/>
                <a:cs typeface="Arial" pitchFamily="34" charset="0"/>
              </a:rPr>
              <a:t>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There is also uncertainty in natural language text. Clinicians may say things like, </a:t>
            </a:r>
            <a:r>
              <a:rPr lang="x-none" sz="1000" i="1" kern="1200" dirty="0">
                <a:solidFill>
                  <a:schemeClr val="tx1"/>
                </a:solidFill>
                <a:effectLst/>
                <a:latin typeface="Arial" pitchFamily="34" charset="0"/>
                <a:ea typeface="+mn-ea"/>
                <a:cs typeface="Arial" pitchFamily="34" charset="0"/>
              </a:rPr>
              <a:t>Patient treated for possible pneumonia</a:t>
            </a:r>
            <a:r>
              <a:rPr lang="x-none" sz="1000" kern="1200" dirty="0">
                <a:solidFill>
                  <a:schemeClr val="tx1"/>
                </a:solidFill>
                <a:effectLst/>
                <a:latin typeface="Arial" pitchFamily="34" charset="0"/>
                <a:ea typeface="+mn-ea"/>
                <a:cs typeface="Arial" pitchFamily="34" charset="0"/>
              </a:rPr>
              <a:t>.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There is also temporality. Just because something is mentioned doesn't mean that it is present now. For example, </a:t>
            </a:r>
            <a:r>
              <a:rPr lang="x-none" sz="1000" i="1" kern="1200" dirty="0">
                <a:solidFill>
                  <a:schemeClr val="tx1"/>
                </a:solidFill>
                <a:effectLst/>
                <a:latin typeface="Arial" pitchFamily="34" charset="0"/>
                <a:ea typeface="+mn-ea"/>
                <a:cs typeface="Arial" pitchFamily="34" charset="0"/>
              </a:rPr>
              <a:t>Patient has history of pneumonia</a:t>
            </a:r>
            <a:r>
              <a:rPr lang="x-none" sz="1000" kern="1200" dirty="0">
                <a:solidFill>
                  <a:schemeClr val="tx1"/>
                </a:solidFill>
                <a:effectLst/>
                <a:latin typeface="Arial" pitchFamily="34" charset="0"/>
                <a:ea typeface="+mn-ea"/>
                <a:cs typeface="Arial" pitchFamily="34" charset="0"/>
              </a:rPr>
              <a:t>. Or there might be something that has been resolved, such as, </a:t>
            </a:r>
            <a:r>
              <a:rPr lang="x-none" sz="1000" i="1" kern="1200" dirty="0">
                <a:solidFill>
                  <a:schemeClr val="tx1"/>
                </a:solidFill>
                <a:effectLst/>
                <a:latin typeface="Arial" pitchFamily="34" charset="0"/>
                <a:ea typeface="+mn-ea"/>
                <a:cs typeface="Arial" pitchFamily="34" charset="0"/>
              </a:rPr>
              <a:t>Chest pain resolved after administration of nitroglycerin</a:t>
            </a:r>
            <a:r>
              <a:rPr lang="x-none" sz="1000" kern="1200" dirty="0">
                <a:solidFill>
                  <a:schemeClr val="tx1"/>
                </a:solidFill>
                <a:effectLst/>
                <a:latin typeface="Arial" pitchFamily="34" charset="0"/>
                <a:ea typeface="+mn-ea"/>
                <a:cs typeface="Arial" pitchFamily="34" charset="0"/>
              </a:rPr>
              <a:t>.</a:t>
            </a:r>
            <a:endParaRPr lang="en-US" sz="1000" kern="1200" dirty="0">
              <a:solidFill>
                <a:schemeClr val="tx1"/>
              </a:solidFill>
              <a:effectLst/>
              <a:latin typeface="Arial" pitchFamily="34" charset="0"/>
              <a:ea typeface="+mn-ea"/>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CAB5B069-447B-1846-B5A7-2AC1D4AB4F0C}" type="slidenum">
              <a:rPr lang="en-US" smtClean="0"/>
              <a:pPr/>
              <a:t>22</a:t>
            </a:fld>
            <a:endParaRPr lang="en-US" dirty="0"/>
          </a:p>
        </p:txBody>
      </p:sp>
    </p:spTree>
    <p:extLst>
      <p:ext uri="{BB962C8B-B14F-4D97-AF65-F5344CB8AC3E}">
        <p14:creationId xmlns:p14="http://schemas.microsoft.com/office/powerpoint/2010/main" val="26745955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There are also contextual challenges in the clinical narrative. The term that describes a broad category of these is coreference, which is the relation between linguistic expressions that refer to the same real-world entity.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Consider the </a:t>
            </a:r>
            <a:r>
              <a:rPr lang="en-US" sz="1000" kern="1200" dirty="0">
                <a:solidFill>
                  <a:schemeClr val="tx1"/>
                </a:solidFill>
                <a:effectLst/>
                <a:latin typeface="Arial" pitchFamily="34" charset="0"/>
                <a:ea typeface="+mn-ea"/>
                <a:cs typeface="Arial" pitchFamily="34" charset="0"/>
              </a:rPr>
              <a:t>following two </a:t>
            </a:r>
            <a:r>
              <a:rPr lang="x-none" sz="1000" kern="1200" dirty="0">
                <a:solidFill>
                  <a:schemeClr val="tx1"/>
                </a:solidFill>
                <a:effectLst/>
                <a:latin typeface="Arial" pitchFamily="34" charset="0"/>
                <a:ea typeface="+mn-ea"/>
                <a:cs typeface="Arial" pitchFamily="34" charset="0"/>
              </a:rPr>
              <a:t>sentence</a:t>
            </a:r>
            <a:r>
              <a:rPr lang="en-US" sz="1000" kern="1200" dirty="0">
                <a:solidFill>
                  <a:schemeClr val="tx1"/>
                </a:solidFill>
                <a:effectLst/>
                <a:latin typeface="Arial" pitchFamily="34" charset="0"/>
                <a:ea typeface="+mn-ea"/>
                <a:cs typeface="Arial" pitchFamily="34" charset="0"/>
              </a:rPr>
              <a:t>s:</a:t>
            </a:r>
            <a:r>
              <a:rPr lang="x-none" sz="1000" kern="1200" dirty="0">
                <a:solidFill>
                  <a:schemeClr val="tx1"/>
                </a:solidFill>
                <a:effectLst/>
                <a:latin typeface="Arial" pitchFamily="34" charset="0"/>
                <a:ea typeface="+mn-ea"/>
                <a:cs typeface="Arial" pitchFamily="34" charset="0"/>
              </a:rPr>
              <a:t>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000" i="1" kern="1200" dirty="0">
                <a:solidFill>
                  <a:schemeClr val="tx1"/>
                </a:solidFill>
                <a:effectLst/>
                <a:latin typeface="Arial" pitchFamily="34" charset="0"/>
                <a:ea typeface="+mn-ea"/>
                <a:cs typeface="Arial" pitchFamily="34" charset="0"/>
              </a:rPr>
              <a:t>“</a:t>
            </a:r>
            <a:r>
              <a:rPr lang="x-none" sz="1000" i="1" kern="1200" dirty="0">
                <a:solidFill>
                  <a:schemeClr val="tx1"/>
                </a:solidFill>
                <a:effectLst/>
                <a:latin typeface="Arial" pitchFamily="34" charset="0"/>
                <a:ea typeface="+mn-ea"/>
                <a:cs typeface="Arial" pitchFamily="34" charset="0"/>
              </a:rPr>
              <a:t>Chest x-ray shows nodule </a:t>
            </a:r>
            <a:r>
              <a:rPr lang="en-US" sz="1000" i="1" kern="1200" dirty="0">
                <a:solidFill>
                  <a:schemeClr val="tx1"/>
                </a:solidFill>
                <a:effectLst/>
                <a:latin typeface="Arial" pitchFamily="34" charset="0"/>
                <a:ea typeface="+mn-ea"/>
                <a:cs typeface="Arial" pitchFamily="34" charset="0"/>
              </a:rPr>
              <a:t>in </a:t>
            </a:r>
            <a:r>
              <a:rPr lang="x-none" sz="1000" i="1" kern="1200" dirty="0">
                <a:solidFill>
                  <a:schemeClr val="tx1"/>
                </a:solidFill>
                <a:effectLst/>
                <a:latin typeface="Arial" pitchFamily="34" charset="0"/>
                <a:ea typeface="+mn-ea"/>
                <a:cs typeface="Arial" pitchFamily="34" charset="0"/>
              </a:rPr>
              <a:t>left upper lobe</a:t>
            </a:r>
            <a:r>
              <a:rPr lang="en-US" sz="1000" i="1"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a:t>
            </a:r>
            <a:r>
              <a:rPr lang="x-none" sz="1000" i="1" kern="1200" dirty="0">
                <a:solidFill>
                  <a:schemeClr val="tx1"/>
                </a:solidFill>
                <a:effectLst/>
                <a:latin typeface="Arial" pitchFamily="34" charset="0"/>
                <a:ea typeface="+mn-ea"/>
                <a:cs typeface="Arial" pitchFamily="34" charset="0"/>
              </a:rPr>
              <a:t>The tumor has increased in size to 2 cm</a:t>
            </a:r>
            <a:r>
              <a:rPr lang="x-none" sz="1000" kern="1200" dirty="0">
                <a:solidFill>
                  <a:schemeClr val="tx1"/>
                </a:solidFill>
                <a:effectLst/>
                <a:latin typeface="Arial" pitchFamily="34" charset="0"/>
                <a:ea typeface="+mn-ea"/>
                <a:cs typeface="Arial" pitchFamily="34" charset="0"/>
              </a:rPr>
              <a:t>.</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The phrase </a:t>
            </a:r>
            <a:r>
              <a:rPr lang="en-US" sz="1000" kern="1200" dirty="0">
                <a:solidFill>
                  <a:schemeClr val="tx1"/>
                </a:solidFill>
                <a:effectLst/>
                <a:latin typeface="Arial" pitchFamily="34" charset="0"/>
                <a:ea typeface="+mn-ea"/>
                <a:cs typeface="Arial" pitchFamily="34" charset="0"/>
              </a:rPr>
              <a:t>“</a:t>
            </a:r>
            <a:r>
              <a:rPr lang="x-none" sz="1000" i="1" kern="1200" dirty="0">
                <a:solidFill>
                  <a:schemeClr val="tx1"/>
                </a:solidFill>
                <a:effectLst/>
                <a:latin typeface="Arial" pitchFamily="34" charset="0"/>
                <a:ea typeface="+mn-ea"/>
                <a:cs typeface="Arial" pitchFamily="34" charset="0"/>
              </a:rPr>
              <a:t>the tumor</a:t>
            </a:r>
            <a:r>
              <a:rPr lang="en-US" sz="1000" i="1"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from the second sentence is actually referring to that same nodule from the first sentence.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There is a particular type of coreference that can be challenging, which is anaphora, or the use of pronouns. Consider these two sentences: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000" i="1" kern="1200" dirty="0">
                <a:solidFill>
                  <a:schemeClr val="tx1"/>
                </a:solidFill>
                <a:effectLst/>
                <a:latin typeface="Arial" pitchFamily="34" charset="0"/>
                <a:ea typeface="+mn-ea"/>
                <a:cs typeface="Arial" pitchFamily="34" charset="0"/>
              </a:rPr>
              <a:t>“</a:t>
            </a:r>
            <a:r>
              <a:rPr lang="x-none" sz="1000" i="1" kern="1200" dirty="0">
                <a:solidFill>
                  <a:schemeClr val="tx1"/>
                </a:solidFill>
                <a:effectLst/>
                <a:latin typeface="Arial" pitchFamily="34" charset="0"/>
                <a:ea typeface="+mn-ea"/>
                <a:cs typeface="Arial" pitchFamily="34" charset="0"/>
              </a:rPr>
              <a:t>He complains of chest pain. It awakens him at night</a:t>
            </a:r>
            <a:r>
              <a:rPr lang="x-none" sz="1000" kern="1200" dirty="0">
                <a:solidFill>
                  <a:schemeClr val="tx1"/>
                </a:solidFill>
                <a:effectLst/>
                <a:latin typeface="Arial" pitchFamily="34" charset="0"/>
                <a:ea typeface="+mn-ea"/>
                <a:cs typeface="Arial" pitchFamily="34" charset="0"/>
              </a:rPr>
              <a:t>.</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The word </a:t>
            </a:r>
            <a:r>
              <a:rPr lang="x-none" sz="1000" kern="1200" dirty="0">
                <a:solidFill>
                  <a:schemeClr val="tx1"/>
                </a:solidFill>
                <a:effectLst/>
                <a:latin typeface="Arial" pitchFamily="34" charset="0"/>
                <a:ea typeface="+mn-ea"/>
                <a:cs typeface="Arial" pitchFamily="34" charset="0"/>
              </a:rPr>
              <a:t>“</a:t>
            </a:r>
            <a:r>
              <a:rPr lang="x-none" sz="1000" i="1" kern="1200" dirty="0">
                <a:solidFill>
                  <a:schemeClr val="tx1"/>
                </a:solidFill>
                <a:effectLst/>
                <a:latin typeface="Arial" pitchFamily="34" charset="0"/>
                <a:ea typeface="+mn-ea"/>
                <a:cs typeface="Arial" pitchFamily="34" charset="0"/>
              </a:rPr>
              <a:t>It</a:t>
            </a:r>
            <a:r>
              <a:rPr lang="x-none" sz="1000" kern="1200" dirty="0">
                <a:solidFill>
                  <a:schemeClr val="tx1"/>
                </a:solidFill>
                <a:effectLst/>
                <a:latin typeface="Arial" pitchFamily="34" charset="0"/>
                <a:ea typeface="+mn-ea"/>
                <a:cs typeface="Arial" pitchFamily="34" charset="0"/>
              </a:rPr>
              <a:t>” </a:t>
            </a:r>
            <a:r>
              <a:rPr lang="en-US" sz="1000" kern="1200" dirty="0">
                <a:solidFill>
                  <a:schemeClr val="tx1"/>
                </a:solidFill>
                <a:effectLst/>
                <a:latin typeface="Arial" pitchFamily="34" charset="0"/>
                <a:ea typeface="+mn-ea"/>
                <a:cs typeface="Arial" pitchFamily="34" charset="0"/>
              </a:rPr>
              <a:t>in the second sentence </a:t>
            </a:r>
            <a:r>
              <a:rPr lang="x-none" sz="1000" kern="1200" dirty="0">
                <a:solidFill>
                  <a:schemeClr val="tx1"/>
                </a:solidFill>
                <a:effectLst/>
                <a:latin typeface="Arial" pitchFamily="34" charset="0"/>
                <a:ea typeface="+mn-ea"/>
                <a:cs typeface="Arial" pitchFamily="34" charset="0"/>
              </a:rPr>
              <a:t>refers to </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chest pain</a:t>
            </a:r>
            <a:r>
              <a:rPr lang="en-US" sz="1000" kern="1200" dirty="0">
                <a:solidFill>
                  <a:schemeClr val="tx1"/>
                </a:solidFill>
                <a:effectLst/>
                <a:latin typeface="Arial" pitchFamily="34" charset="0"/>
                <a:ea typeface="+mn-ea"/>
                <a:cs typeface="Arial" pitchFamily="34" charset="0"/>
              </a:rPr>
              <a:t>” in the first sentence</a:t>
            </a:r>
            <a:r>
              <a:rPr lang="x-none" sz="1000" kern="1200" dirty="0">
                <a:solidFill>
                  <a:schemeClr val="tx1"/>
                </a:solidFill>
                <a:effectLst/>
                <a:latin typeface="Arial" pitchFamily="34" charset="0"/>
                <a:ea typeface="+mn-ea"/>
                <a:cs typeface="Arial" pitchFamily="34" charset="0"/>
              </a:rPr>
              <a:t>. </a:t>
            </a:r>
            <a:endParaRPr lang="en-US" sz="1000" kern="1200" dirty="0">
              <a:solidFill>
                <a:schemeClr val="tx1"/>
              </a:solidFill>
              <a:effectLst/>
              <a:latin typeface="Arial" pitchFamily="34" charset="0"/>
              <a:ea typeface="+mn-ea"/>
              <a:cs typeface="Arial" pitchFamily="34" charset="0"/>
            </a:endParaRP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23</a:t>
            </a:fld>
            <a:endParaRPr lang="en-US" altLang="en-US" dirty="0"/>
          </a:p>
        </p:txBody>
      </p:sp>
    </p:spTree>
    <p:extLst>
      <p:ext uri="{BB962C8B-B14F-4D97-AF65-F5344CB8AC3E}">
        <p14:creationId xmlns:p14="http://schemas.microsoft.com/office/powerpoint/2010/main" val="40707432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There is another type of contextual challenge where there is the deletion of subjects. This is quite common in clinical narratives, so we may see strings of sentences such as, </a:t>
            </a:r>
            <a:r>
              <a:rPr lang="x-none" sz="1000" i="1" kern="1200" dirty="0">
                <a:solidFill>
                  <a:schemeClr val="tx1"/>
                </a:solidFill>
                <a:effectLst/>
                <a:latin typeface="Arial" pitchFamily="34" charset="0"/>
                <a:ea typeface="+mn-ea"/>
                <a:cs typeface="Arial" pitchFamily="34" charset="0"/>
              </a:rPr>
              <a:t>Complains of chest pain. Increasing frequency. Worse in the morning</a:t>
            </a:r>
            <a:r>
              <a:rPr lang="x-none" sz="1000" kern="1200" dirty="0">
                <a:solidFill>
                  <a:schemeClr val="tx1"/>
                </a:solidFill>
                <a:effectLst/>
                <a:latin typeface="Arial" pitchFamily="34" charset="0"/>
                <a:ea typeface="+mn-ea"/>
                <a:cs typeface="Arial" pitchFamily="34" charset="0"/>
              </a:rPr>
              <a:t>. Again, as human readers we usually understand that quite easily</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but when we have a natural language processing system, </a:t>
            </a:r>
            <a:r>
              <a:rPr lang="en-US" sz="1000" kern="1200" dirty="0">
                <a:solidFill>
                  <a:schemeClr val="tx1"/>
                </a:solidFill>
                <a:effectLst/>
                <a:latin typeface="Arial" pitchFamily="34" charset="0"/>
                <a:ea typeface="+mn-ea"/>
                <a:cs typeface="Arial" pitchFamily="34" charset="0"/>
              </a:rPr>
              <a:t>the computer </a:t>
            </a:r>
            <a:r>
              <a:rPr lang="x-none" sz="1000" kern="1200" dirty="0">
                <a:solidFill>
                  <a:schemeClr val="tx1"/>
                </a:solidFill>
                <a:effectLst/>
                <a:latin typeface="Arial" pitchFamily="34" charset="0"/>
                <a:ea typeface="+mn-ea"/>
                <a:cs typeface="Arial" pitchFamily="34" charset="0"/>
              </a:rPr>
              <a:t>may not make the connections across the sentences.</a:t>
            </a:r>
            <a:endParaRPr lang="en-US" sz="1000" kern="1200" dirty="0">
              <a:solidFill>
                <a:schemeClr val="tx1"/>
              </a:solidFill>
              <a:effectLst/>
              <a:latin typeface="Arial" pitchFamily="34" charset="0"/>
              <a:ea typeface="+mn-ea"/>
              <a:cs typeface="Arial"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24</a:t>
            </a:fld>
            <a:endParaRPr lang="en-US" altLang="en-US" dirty="0"/>
          </a:p>
        </p:txBody>
      </p:sp>
    </p:spTree>
    <p:extLst>
      <p:ext uri="{BB962C8B-B14F-4D97-AF65-F5344CB8AC3E}">
        <p14:creationId xmlns:p14="http://schemas.microsoft.com/office/powerpoint/2010/main" val="41775643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Are there any silver linings that may enable us to have hope that we can carry out clinical NLP</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It turns out that there are.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First is the notion of subgrammars</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after work by Sager in medicine and other disciplines. She determined that there were subgrammars that were grammars that were specific to disciplines, and that there was a subgrammar of clinical narratives that actually fairly regular and predictable.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Another finding is that medical charts tend to have a predictable discourse, especially documents like</a:t>
            </a:r>
            <a:r>
              <a:rPr lang="en-US" sz="1000" kern="1200" dirty="0">
                <a:solidFill>
                  <a:schemeClr val="tx1"/>
                </a:solidFill>
                <a:effectLst/>
                <a:latin typeface="Arial" pitchFamily="34" charset="0"/>
                <a:ea typeface="+mn-ea"/>
                <a:cs typeface="Arial" pitchFamily="34" charset="0"/>
              </a:rPr>
              <a:t> the</a:t>
            </a:r>
            <a:r>
              <a:rPr lang="x-none" sz="1000" kern="1200" dirty="0">
                <a:solidFill>
                  <a:schemeClr val="tx1"/>
                </a:solidFill>
                <a:effectLst/>
                <a:latin typeface="Arial" pitchFamily="34" charset="0"/>
                <a:ea typeface="+mn-ea"/>
                <a:cs typeface="Arial" pitchFamily="34" charset="0"/>
              </a:rPr>
              <a:t> history and physical, where the document begins with the history of the patient, goes into the past medical history, and then into the physical exam. Physicians for the most part follow a well prescribed pathway through the exam.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More recently, another silver lining has been that we should abandon the notion of processing the entire clinical narrative and instead focus on specific elements that we can identify to indicate whether or not a specific disease or specific clinical finding is present. Thus, giving up on the approach of processing everything and instead focusing on specific elements present.</a:t>
            </a:r>
            <a:endParaRPr lang="en-US" sz="1000" kern="1200" dirty="0">
              <a:solidFill>
                <a:schemeClr val="tx1"/>
              </a:solidFill>
              <a:effectLst/>
              <a:latin typeface="Arial" pitchFamily="34" charset="0"/>
              <a:ea typeface="+mn-ea"/>
              <a:cs typeface="Arial" pitchFamily="34" charset="0"/>
            </a:endParaRP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25</a:t>
            </a:fld>
            <a:endParaRPr lang="en-US" altLang="en-US" dirty="0"/>
          </a:p>
        </p:txBody>
      </p:sp>
    </p:spTree>
    <p:extLst>
      <p:ext uri="{BB962C8B-B14F-4D97-AF65-F5344CB8AC3E}">
        <p14:creationId xmlns:p14="http://schemas.microsoft.com/office/powerpoint/2010/main" val="6305673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Before we look at usage of clinical NLP and systems for it in the next lecture, let's talk briefly about how we evaluate how well NLP systems work. There are a variety of ways that systems can be measured but basically we want to determine how well they identify correct concepts and how well they don't identify incorrect concepts.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The measures that we typically use are recall and precision. Recall is the proportion of correct concepts found. For example, if there are</a:t>
            </a:r>
            <a:r>
              <a:rPr lang="en-US" sz="1000" kern="1200" dirty="0">
                <a:solidFill>
                  <a:schemeClr val="tx1"/>
                </a:solidFill>
                <a:effectLst/>
                <a:latin typeface="Arial" pitchFamily="34" charset="0"/>
                <a:ea typeface="+mn-ea"/>
                <a:cs typeface="Arial" pitchFamily="34" charset="0"/>
              </a:rPr>
              <a:t> </a:t>
            </a:r>
            <a:r>
              <a:rPr lang="x-none" sz="1000" kern="1200" dirty="0">
                <a:solidFill>
                  <a:schemeClr val="tx1"/>
                </a:solidFill>
                <a:effectLst/>
                <a:latin typeface="Arial" pitchFamily="34" charset="0"/>
                <a:ea typeface="+mn-ea"/>
                <a:cs typeface="Arial" pitchFamily="34" charset="0"/>
              </a:rPr>
              <a:t>100 concepts that should be found by an NLP system and 75 actually are found, then the recall is 75%. Precision is the proportion of found concepts that are correct, so if we identify 150 concepts and 75 of them are correct, then our precision is 50%. </a:t>
            </a:r>
            <a:endParaRPr lang="en-US" sz="1000" kern="1200" dirty="0">
              <a:solidFill>
                <a:schemeClr val="tx1"/>
              </a:solidFill>
              <a:effectLst/>
              <a:latin typeface="Arial" pitchFamily="34" charset="0"/>
              <a:ea typeface="+mn-ea"/>
              <a:cs typeface="Arial" pitchFamily="34" charset="0"/>
            </a:endParaRPr>
          </a:p>
          <a:p>
            <a:endParaRPr lang="en-US" dirty="0">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02756" indent="-270291" eaLnBrk="0" hangingPunct="0">
              <a:defRPr>
                <a:solidFill>
                  <a:schemeClr val="tx1"/>
                </a:solidFill>
                <a:latin typeface="Arial" charset="0"/>
                <a:ea typeface="ＭＳ Ｐゴシック" charset="0"/>
              </a:defRPr>
            </a:lvl2pPr>
            <a:lvl3pPr marL="1081164" indent="-216233" eaLnBrk="0" hangingPunct="0">
              <a:defRPr>
                <a:solidFill>
                  <a:schemeClr val="tx1"/>
                </a:solidFill>
                <a:latin typeface="Arial" charset="0"/>
                <a:ea typeface="ＭＳ Ｐゴシック" charset="0"/>
              </a:defRPr>
            </a:lvl3pPr>
            <a:lvl4pPr marL="1513629" indent="-216233" eaLnBrk="0" hangingPunct="0">
              <a:defRPr>
                <a:solidFill>
                  <a:schemeClr val="tx1"/>
                </a:solidFill>
                <a:latin typeface="Arial" charset="0"/>
                <a:ea typeface="ＭＳ Ｐゴシック" charset="0"/>
              </a:defRPr>
            </a:lvl4pPr>
            <a:lvl5pPr marL="1946095" indent="-216233" eaLnBrk="0" hangingPunct="0">
              <a:defRPr>
                <a:solidFill>
                  <a:schemeClr val="tx1"/>
                </a:solidFill>
                <a:latin typeface="Arial" charset="0"/>
                <a:ea typeface="ＭＳ Ｐゴシック" charset="0"/>
              </a:defRPr>
            </a:lvl5pPr>
            <a:lvl6pPr marL="2378560" indent="-216233" eaLnBrk="0" fontAlgn="base" hangingPunct="0">
              <a:spcBef>
                <a:spcPct val="0"/>
              </a:spcBef>
              <a:spcAft>
                <a:spcPct val="0"/>
              </a:spcAft>
              <a:defRPr>
                <a:solidFill>
                  <a:schemeClr val="tx1"/>
                </a:solidFill>
                <a:latin typeface="Arial" charset="0"/>
                <a:ea typeface="ＭＳ Ｐゴシック" charset="0"/>
              </a:defRPr>
            </a:lvl6pPr>
            <a:lvl7pPr marL="2811026" indent="-216233" eaLnBrk="0" fontAlgn="base" hangingPunct="0">
              <a:spcBef>
                <a:spcPct val="0"/>
              </a:spcBef>
              <a:spcAft>
                <a:spcPct val="0"/>
              </a:spcAft>
              <a:defRPr>
                <a:solidFill>
                  <a:schemeClr val="tx1"/>
                </a:solidFill>
                <a:latin typeface="Arial" charset="0"/>
                <a:ea typeface="ＭＳ Ｐゴシック" charset="0"/>
              </a:defRPr>
            </a:lvl7pPr>
            <a:lvl8pPr marL="3243491" indent="-216233" eaLnBrk="0" fontAlgn="base" hangingPunct="0">
              <a:spcBef>
                <a:spcPct val="0"/>
              </a:spcBef>
              <a:spcAft>
                <a:spcPct val="0"/>
              </a:spcAft>
              <a:defRPr>
                <a:solidFill>
                  <a:schemeClr val="tx1"/>
                </a:solidFill>
                <a:latin typeface="Arial" charset="0"/>
                <a:ea typeface="ＭＳ Ｐゴシック" charset="0"/>
              </a:defRPr>
            </a:lvl8pPr>
            <a:lvl9pPr marL="3675957" indent="-21623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301B2CA-DD25-9444-8FC9-67D02B94EA2A}" type="slidenum">
              <a:rPr lang="en-US">
                <a:latin typeface="Calibri" charset="0"/>
              </a:rPr>
              <a:pPr eaLnBrk="1" hangingPunct="1"/>
              <a:t>26</a:t>
            </a:fld>
            <a:endParaRPr lang="en-US" dirty="0">
              <a:latin typeface="Calibri" charset="0"/>
            </a:endParaRPr>
          </a:p>
        </p:txBody>
      </p:sp>
    </p:spTree>
    <p:extLst>
      <p:ext uri="{BB962C8B-B14F-4D97-AF65-F5344CB8AC3E}">
        <p14:creationId xmlns:p14="http://schemas.microsoft.com/office/powerpoint/2010/main" val="18503304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Many evaluations</a:t>
            </a:r>
            <a:r>
              <a:rPr lang="en-US" sz="1000" kern="1200" dirty="0">
                <a:solidFill>
                  <a:schemeClr val="tx1"/>
                </a:solidFill>
                <a:effectLst/>
                <a:latin typeface="Arial" pitchFamily="34" charset="0"/>
                <a:ea typeface="+mn-ea"/>
                <a:cs typeface="Arial" pitchFamily="34" charset="0"/>
              </a:rPr>
              <a:t> of NLP</a:t>
            </a:r>
            <a:r>
              <a:rPr lang="x-none" sz="1000" kern="1200" dirty="0">
                <a:solidFill>
                  <a:schemeClr val="tx1"/>
                </a:solidFill>
                <a:effectLst/>
                <a:latin typeface="Arial" pitchFamily="34" charset="0"/>
                <a:ea typeface="+mn-ea"/>
                <a:cs typeface="Arial" pitchFamily="34" charset="0"/>
              </a:rPr>
              <a:t> are carried out in so-called challenge evaluations, where there is a common data set</a:t>
            </a:r>
            <a:r>
              <a:rPr lang="en-US" sz="1000" kern="1200" dirty="0">
                <a:solidFill>
                  <a:schemeClr val="tx1"/>
                </a:solidFill>
                <a:effectLst/>
                <a:latin typeface="Arial" pitchFamily="34" charset="0"/>
                <a:ea typeface="+mn-ea"/>
                <a:cs typeface="Arial" pitchFamily="34" charset="0"/>
              </a:rPr>
              <a:t> that different researchers use</a:t>
            </a:r>
            <a:r>
              <a:rPr lang="x-none" sz="1000" kern="1200" dirty="0">
                <a:solidFill>
                  <a:schemeClr val="tx1"/>
                </a:solidFill>
                <a:effectLst/>
                <a:latin typeface="Arial" pitchFamily="34" charset="0"/>
                <a:ea typeface="+mn-ea"/>
                <a:cs typeface="Arial" pitchFamily="34" charset="0"/>
              </a:rPr>
              <a:t>. </a:t>
            </a:r>
            <a:r>
              <a:rPr lang="en-US" sz="1000" kern="1200" dirty="0">
                <a:solidFill>
                  <a:schemeClr val="tx1"/>
                </a:solidFill>
                <a:effectLst/>
                <a:latin typeface="Arial" pitchFamily="34" charset="0"/>
                <a:ea typeface="+mn-ea"/>
                <a:cs typeface="Arial" pitchFamily="34" charset="0"/>
              </a:rPr>
              <a:t>These </a:t>
            </a:r>
            <a:r>
              <a:rPr lang="x-none" sz="1000" kern="1200" dirty="0">
                <a:solidFill>
                  <a:schemeClr val="tx1"/>
                </a:solidFill>
                <a:effectLst/>
                <a:latin typeface="Arial" pitchFamily="34" charset="0"/>
                <a:ea typeface="+mn-ea"/>
                <a:cs typeface="Arial" pitchFamily="34" charset="0"/>
              </a:rPr>
              <a:t>different research groups will compare the results on the same task. For the clinical NLP community, the largest and most participatory challenge evaluation has been the </a:t>
            </a:r>
            <a:r>
              <a:rPr lang="x-none" sz="1000" kern="1200">
                <a:solidFill>
                  <a:schemeClr val="tx1"/>
                </a:solidFill>
                <a:effectLst/>
                <a:latin typeface="Arial" pitchFamily="34" charset="0"/>
                <a:ea typeface="+mn-ea"/>
                <a:cs typeface="Arial" pitchFamily="34" charset="0"/>
              </a:rPr>
              <a:t>i2b2 NLP </a:t>
            </a:r>
            <a:r>
              <a:rPr lang="x-none" sz="1000" kern="1200" dirty="0">
                <a:solidFill>
                  <a:schemeClr val="tx1"/>
                </a:solidFill>
                <a:effectLst/>
                <a:latin typeface="Arial" pitchFamily="34" charset="0"/>
                <a:ea typeface="+mn-ea"/>
                <a:cs typeface="Arial" pitchFamily="34" charset="0"/>
              </a:rPr>
              <a:t>shared task. There has also been a systematic review of all studies through 2010 that was published and will be described more in the next lecture.</a:t>
            </a:r>
            <a:endParaRPr lang="en-US" sz="1000" kern="1200" dirty="0">
              <a:solidFill>
                <a:schemeClr val="tx1"/>
              </a:solidFill>
              <a:effectLst/>
              <a:latin typeface="Arial" pitchFamily="34" charset="0"/>
              <a:ea typeface="+mn-ea"/>
              <a:cs typeface="Arial" pitchFamily="34" charset="0"/>
            </a:endParaRPr>
          </a:p>
          <a:p>
            <a:endParaRPr lang="en-US" dirty="0">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02756" indent="-270291" eaLnBrk="0" hangingPunct="0">
              <a:defRPr>
                <a:solidFill>
                  <a:schemeClr val="tx1"/>
                </a:solidFill>
                <a:latin typeface="Arial" charset="0"/>
                <a:ea typeface="ＭＳ Ｐゴシック" charset="0"/>
              </a:defRPr>
            </a:lvl2pPr>
            <a:lvl3pPr marL="1081164" indent="-216233" eaLnBrk="0" hangingPunct="0">
              <a:defRPr>
                <a:solidFill>
                  <a:schemeClr val="tx1"/>
                </a:solidFill>
                <a:latin typeface="Arial" charset="0"/>
                <a:ea typeface="ＭＳ Ｐゴシック" charset="0"/>
              </a:defRPr>
            </a:lvl3pPr>
            <a:lvl4pPr marL="1513629" indent="-216233" eaLnBrk="0" hangingPunct="0">
              <a:defRPr>
                <a:solidFill>
                  <a:schemeClr val="tx1"/>
                </a:solidFill>
                <a:latin typeface="Arial" charset="0"/>
                <a:ea typeface="ＭＳ Ｐゴシック" charset="0"/>
              </a:defRPr>
            </a:lvl4pPr>
            <a:lvl5pPr marL="1946095" indent="-216233" eaLnBrk="0" hangingPunct="0">
              <a:defRPr>
                <a:solidFill>
                  <a:schemeClr val="tx1"/>
                </a:solidFill>
                <a:latin typeface="Arial" charset="0"/>
                <a:ea typeface="ＭＳ Ｐゴシック" charset="0"/>
              </a:defRPr>
            </a:lvl5pPr>
            <a:lvl6pPr marL="2378560" indent="-216233" eaLnBrk="0" fontAlgn="base" hangingPunct="0">
              <a:spcBef>
                <a:spcPct val="0"/>
              </a:spcBef>
              <a:spcAft>
                <a:spcPct val="0"/>
              </a:spcAft>
              <a:defRPr>
                <a:solidFill>
                  <a:schemeClr val="tx1"/>
                </a:solidFill>
                <a:latin typeface="Arial" charset="0"/>
                <a:ea typeface="ＭＳ Ｐゴシック" charset="0"/>
              </a:defRPr>
            </a:lvl6pPr>
            <a:lvl7pPr marL="2811026" indent="-216233" eaLnBrk="0" fontAlgn="base" hangingPunct="0">
              <a:spcBef>
                <a:spcPct val="0"/>
              </a:spcBef>
              <a:spcAft>
                <a:spcPct val="0"/>
              </a:spcAft>
              <a:defRPr>
                <a:solidFill>
                  <a:schemeClr val="tx1"/>
                </a:solidFill>
                <a:latin typeface="Arial" charset="0"/>
                <a:ea typeface="ＭＳ Ｐゴシック" charset="0"/>
              </a:defRPr>
            </a:lvl7pPr>
            <a:lvl8pPr marL="3243491" indent="-216233" eaLnBrk="0" fontAlgn="base" hangingPunct="0">
              <a:spcBef>
                <a:spcPct val="0"/>
              </a:spcBef>
              <a:spcAft>
                <a:spcPct val="0"/>
              </a:spcAft>
              <a:defRPr>
                <a:solidFill>
                  <a:schemeClr val="tx1"/>
                </a:solidFill>
                <a:latin typeface="Arial" charset="0"/>
                <a:ea typeface="ＭＳ Ｐゴシック" charset="0"/>
              </a:defRPr>
            </a:lvl8pPr>
            <a:lvl9pPr marL="3675957" indent="-21623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301B2CA-DD25-9444-8FC9-67D02B94EA2A}" type="slidenum">
              <a:rPr lang="en-US">
                <a:latin typeface="Calibri" charset="0"/>
              </a:rPr>
              <a:pPr eaLnBrk="1" hangingPunct="1"/>
              <a:t>27</a:t>
            </a:fld>
            <a:endParaRPr lang="en-US" dirty="0">
              <a:latin typeface="Calibri" charset="0"/>
            </a:endParaRPr>
          </a:p>
        </p:txBody>
      </p:sp>
    </p:spTree>
    <p:extLst>
      <p:ext uri="{BB962C8B-B14F-4D97-AF65-F5344CB8AC3E}">
        <p14:creationId xmlns:p14="http://schemas.microsoft.com/office/powerpoint/2010/main" val="2807356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000" b="0" kern="1200" dirty="0">
                <a:solidFill>
                  <a:schemeClr val="tx1"/>
                </a:solidFill>
                <a:effectLst/>
                <a:latin typeface="Arial" pitchFamily="34" charset="0"/>
                <a:ea typeface="+mn-ea"/>
                <a:cs typeface="Arial" pitchFamily="34" charset="0"/>
              </a:rPr>
              <a:t>This concludes lecture b of machine learning and natural language processing. In summarizing this lecture, we learned:</a:t>
            </a:r>
          </a:p>
          <a:p>
            <a:pPr eaLnBrk="1" hangingPunct="1">
              <a:spcBef>
                <a:spcPct val="0"/>
              </a:spcBef>
            </a:pPr>
            <a:r>
              <a:rPr lang="en-US" altLang="en-US" dirty="0"/>
              <a:t>• The major use cases for NLP are classification, extraction, and summarization.</a:t>
            </a:r>
          </a:p>
          <a:p>
            <a:pPr eaLnBrk="1" hangingPunct="1">
              <a:spcBef>
                <a:spcPct val="0"/>
              </a:spcBef>
            </a:pPr>
            <a:r>
              <a:rPr lang="en-US" altLang="en-US" dirty="0"/>
              <a:t>• The major phases of NLP are syntax, semantics, and context, each of which has challenges and is successively harder to do with computers.</a:t>
            </a: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28</a:t>
            </a:fld>
            <a:endParaRPr lang="en-US" altLang="en-US" dirty="0"/>
          </a:p>
        </p:txBody>
      </p:sp>
    </p:spTree>
    <p:extLst>
      <p:ext uri="{BB962C8B-B14F-4D97-AF65-F5344CB8AC3E}">
        <p14:creationId xmlns:p14="http://schemas.microsoft.com/office/powerpoint/2010/main" val="395098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No Audio. </a:t>
            </a: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29</a:t>
            </a:fld>
            <a:endParaRPr lang="en-US" altLang="en-US" dirty="0"/>
          </a:p>
        </p:txBody>
      </p:sp>
    </p:spTree>
    <p:extLst>
      <p:ext uri="{BB962C8B-B14F-4D97-AF65-F5344CB8AC3E}">
        <p14:creationId xmlns:p14="http://schemas.microsoft.com/office/powerpoint/2010/main" val="279647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In this lecture, we begin our discussion of natural language processing</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or NLP</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of clinical text. </a:t>
            </a:r>
            <a:r>
              <a:rPr lang="en-US" sz="1000" kern="1200" dirty="0">
                <a:solidFill>
                  <a:schemeClr val="tx1"/>
                </a:solidFill>
                <a:effectLst/>
                <a:latin typeface="Arial" pitchFamily="34" charset="0"/>
                <a:ea typeface="+mn-ea"/>
                <a:cs typeface="Arial" pitchFamily="34" charset="0"/>
              </a:rPr>
              <a:t>First,</a:t>
            </a:r>
            <a:r>
              <a:rPr lang="en-US" sz="1000" kern="1200" baseline="0" dirty="0">
                <a:solidFill>
                  <a:schemeClr val="tx1"/>
                </a:solidFill>
                <a:effectLst/>
                <a:latin typeface="Arial" pitchFamily="34" charset="0"/>
                <a:ea typeface="+mn-ea"/>
                <a:cs typeface="Arial" pitchFamily="34" charset="0"/>
              </a:rPr>
              <a:t> w</a:t>
            </a:r>
            <a:r>
              <a:rPr lang="x-none" sz="1000" kern="1200" dirty="0">
                <a:solidFill>
                  <a:schemeClr val="tx1"/>
                </a:solidFill>
                <a:effectLst/>
                <a:latin typeface="Arial" pitchFamily="34" charset="0"/>
                <a:ea typeface="+mn-ea"/>
                <a:cs typeface="Arial" pitchFamily="34" charset="0"/>
              </a:rPr>
              <a:t>e will </a:t>
            </a:r>
            <a:r>
              <a:rPr lang="en-US" sz="1000" kern="1200" dirty="0">
                <a:solidFill>
                  <a:schemeClr val="tx1"/>
                </a:solidFill>
                <a:effectLst/>
                <a:latin typeface="Arial" pitchFamily="34" charset="0"/>
                <a:ea typeface="+mn-ea"/>
                <a:cs typeface="Arial" pitchFamily="34" charset="0"/>
              </a:rPr>
              <a:t>l</a:t>
            </a:r>
            <a:r>
              <a:rPr lang="x-none" sz="1000" kern="1200" dirty="0">
                <a:solidFill>
                  <a:schemeClr val="tx1"/>
                </a:solidFill>
                <a:effectLst/>
                <a:latin typeface="Arial" pitchFamily="34" charset="0"/>
                <a:ea typeface="+mn-ea"/>
                <a:cs typeface="Arial" pitchFamily="34" charset="0"/>
              </a:rPr>
              <a:t>ook at basic definitions and approaches to NLP. This will be followed by challenges in processing the clinical narrative. </a:t>
            </a:r>
            <a:r>
              <a:rPr lang="en-US" sz="1000" kern="1200" dirty="0">
                <a:solidFill>
                  <a:schemeClr val="tx1"/>
                </a:solidFill>
                <a:effectLst/>
                <a:latin typeface="Arial" pitchFamily="34" charset="0"/>
                <a:ea typeface="+mn-ea"/>
                <a:cs typeface="Arial" pitchFamily="34" charset="0"/>
              </a:rPr>
              <a:t>In</a:t>
            </a:r>
            <a:r>
              <a:rPr lang="en-US" sz="1000" kern="1200" baseline="0" dirty="0">
                <a:solidFill>
                  <a:schemeClr val="tx1"/>
                </a:solidFill>
                <a:effectLst/>
                <a:latin typeface="Arial" pitchFamily="34" charset="0"/>
                <a:ea typeface="+mn-ea"/>
                <a:cs typeface="Arial" pitchFamily="34" charset="0"/>
              </a:rPr>
              <a:t> the n</a:t>
            </a:r>
            <a:r>
              <a:rPr lang="x-none" sz="1000" kern="1200" dirty="0">
                <a:solidFill>
                  <a:schemeClr val="tx1"/>
                </a:solidFill>
                <a:effectLst/>
                <a:latin typeface="Arial" pitchFamily="34" charset="0"/>
                <a:ea typeface="+mn-ea"/>
                <a:cs typeface="Arial" pitchFamily="34" charset="0"/>
              </a:rPr>
              <a:t>ext</a:t>
            </a:r>
            <a:r>
              <a:rPr lang="en-US" sz="1000" kern="1200" dirty="0">
                <a:solidFill>
                  <a:schemeClr val="tx1"/>
                </a:solidFill>
                <a:effectLst/>
                <a:latin typeface="Arial" pitchFamily="34" charset="0"/>
                <a:ea typeface="+mn-ea"/>
                <a:cs typeface="Arial" pitchFamily="34" charset="0"/>
              </a:rPr>
              <a:t> lecture,</a:t>
            </a:r>
            <a:r>
              <a:rPr lang="x-none" sz="1000" kern="1200" dirty="0">
                <a:solidFill>
                  <a:schemeClr val="tx1"/>
                </a:solidFill>
                <a:effectLst/>
                <a:latin typeface="Arial" pitchFamily="34" charset="0"/>
                <a:ea typeface="+mn-ea"/>
                <a:cs typeface="Arial" pitchFamily="34" charset="0"/>
              </a:rPr>
              <a:t> we will discuss various clinical NLP approaches and projects. And finally, we will describe alternatives and future directions.</a:t>
            </a:r>
            <a:endParaRPr lang="en-US" sz="1000" kern="1200" dirty="0">
              <a:solidFill>
                <a:schemeClr val="tx1"/>
              </a:solidFill>
              <a:effectLst/>
              <a:latin typeface="Arial" pitchFamily="34" charset="0"/>
              <a:ea typeface="+mn-ea"/>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CAB5B069-447B-1846-B5A7-2AC1D4AB4F0C}" type="slidenum">
              <a:rPr lang="en-US" smtClean="0"/>
              <a:pPr/>
              <a:t>3</a:t>
            </a:fld>
            <a:endParaRPr lang="en-US" dirty="0"/>
          </a:p>
        </p:txBody>
      </p:sp>
    </p:spTree>
    <p:extLst>
      <p:ext uri="{BB962C8B-B14F-4D97-AF65-F5344CB8AC3E}">
        <p14:creationId xmlns:p14="http://schemas.microsoft.com/office/powerpoint/2010/main" val="12760551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No Audio. </a:t>
            </a: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30</a:t>
            </a:fld>
            <a:endParaRPr lang="en-US" altLang="en-US" dirty="0"/>
          </a:p>
        </p:txBody>
      </p:sp>
    </p:spTree>
    <p:extLst>
      <p:ext uri="{BB962C8B-B14F-4D97-AF65-F5344CB8AC3E}">
        <p14:creationId xmlns:p14="http://schemas.microsoft.com/office/powerpoint/2010/main" val="1972881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 Audio.</a:t>
            </a: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31</a:t>
            </a:fld>
            <a:endParaRPr lang="en-US" altLang="en-US" dirty="0"/>
          </a:p>
        </p:txBody>
      </p:sp>
    </p:spTree>
    <p:extLst>
      <p:ext uri="{BB962C8B-B14F-4D97-AF65-F5344CB8AC3E}">
        <p14:creationId xmlns:p14="http://schemas.microsoft.com/office/powerpoint/2010/main" val="18537127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 Audio.</a:t>
            </a: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32</a:t>
            </a:fld>
            <a:endParaRPr lang="en-US" altLang="en-US" dirty="0"/>
          </a:p>
        </p:txBody>
      </p:sp>
    </p:spTree>
    <p:extLst>
      <p:ext uri="{BB962C8B-B14F-4D97-AF65-F5344CB8AC3E}">
        <p14:creationId xmlns:p14="http://schemas.microsoft.com/office/powerpoint/2010/main" val="3733804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Let's begin with basic definitions and approaches. Successful NLP of the clinical narrative could help better enable the use of data in electronic health records, or EHRs. We know, for example, that current coded data, such as ICD-10, does not cover the complexity of what is described in the clinical narrative. We also know that a good deal of clinical information is “locked” in that text, meaning</a:t>
            </a:r>
            <a:r>
              <a:rPr lang="en-US" sz="1000" kern="1200" baseline="0" dirty="0">
                <a:solidFill>
                  <a:schemeClr val="tx1"/>
                </a:solidFill>
                <a:effectLst/>
                <a:latin typeface="Arial" pitchFamily="34" charset="0"/>
                <a:ea typeface="+mn-ea"/>
                <a:cs typeface="Arial" pitchFamily="34" charset="0"/>
              </a:rPr>
              <a:t> </a:t>
            </a:r>
            <a:r>
              <a:rPr lang="en-US" sz="1000" kern="1200" dirty="0">
                <a:solidFill>
                  <a:schemeClr val="tx1"/>
                </a:solidFill>
                <a:effectLst/>
                <a:latin typeface="Arial" pitchFamily="34" charset="0"/>
                <a:ea typeface="+mn-ea"/>
                <a:cs typeface="Arial" pitchFamily="34" charset="0"/>
              </a:rPr>
              <a:t>we cannot easily extract and process the information to use for various purposes. </a:t>
            </a:r>
          </a:p>
          <a:p>
            <a:endParaRPr lang="en-US" dirty="0">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02756" indent="-270291" eaLnBrk="0" hangingPunct="0">
              <a:defRPr>
                <a:solidFill>
                  <a:schemeClr val="tx1"/>
                </a:solidFill>
                <a:latin typeface="Arial" charset="0"/>
                <a:ea typeface="ＭＳ Ｐゴシック" charset="0"/>
              </a:defRPr>
            </a:lvl2pPr>
            <a:lvl3pPr marL="1081164" indent="-216233" eaLnBrk="0" hangingPunct="0">
              <a:defRPr>
                <a:solidFill>
                  <a:schemeClr val="tx1"/>
                </a:solidFill>
                <a:latin typeface="Arial" charset="0"/>
                <a:ea typeface="ＭＳ Ｐゴシック" charset="0"/>
              </a:defRPr>
            </a:lvl3pPr>
            <a:lvl4pPr marL="1513629" indent="-216233" eaLnBrk="0" hangingPunct="0">
              <a:defRPr>
                <a:solidFill>
                  <a:schemeClr val="tx1"/>
                </a:solidFill>
                <a:latin typeface="Arial" charset="0"/>
                <a:ea typeface="ＭＳ Ｐゴシック" charset="0"/>
              </a:defRPr>
            </a:lvl4pPr>
            <a:lvl5pPr marL="1946095" indent="-216233" eaLnBrk="0" hangingPunct="0">
              <a:defRPr>
                <a:solidFill>
                  <a:schemeClr val="tx1"/>
                </a:solidFill>
                <a:latin typeface="Arial" charset="0"/>
                <a:ea typeface="ＭＳ Ｐゴシック" charset="0"/>
              </a:defRPr>
            </a:lvl5pPr>
            <a:lvl6pPr marL="2378560" indent="-216233" eaLnBrk="0" fontAlgn="base" hangingPunct="0">
              <a:spcBef>
                <a:spcPct val="0"/>
              </a:spcBef>
              <a:spcAft>
                <a:spcPct val="0"/>
              </a:spcAft>
              <a:defRPr>
                <a:solidFill>
                  <a:schemeClr val="tx1"/>
                </a:solidFill>
                <a:latin typeface="Arial" charset="0"/>
                <a:ea typeface="ＭＳ Ｐゴシック" charset="0"/>
              </a:defRPr>
            </a:lvl6pPr>
            <a:lvl7pPr marL="2811026" indent="-216233" eaLnBrk="0" fontAlgn="base" hangingPunct="0">
              <a:spcBef>
                <a:spcPct val="0"/>
              </a:spcBef>
              <a:spcAft>
                <a:spcPct val="0"/>
              </a:spcAft>
              <a:defRPr>
                <a:solidFill>
                  <a:schemeClr val="tx1"/>
                </a:solidFill>
                <a:latin typeface="Arial" charset="0"/>
                <a:ea typeface="ＭＳ Ｐゴシック" charset="0"/>
              </a:defRPr>
            </a:lvl7pPr>
            <a:lvl8pPr marL="3243491" indent="-216233" eaLnBrk="0" fontAlgn="base" hangingPunct="0">
              <a:spcBef>
                <a:spcPct val="0"/>
              </a:spcBef>
              <a:spcAft>
                <a:spcPct val="0"/>
              </a:spcAft>
              <a:defRPr>
                <a:solidFill>
                  <a:schemeClr val="tx1"/>
                </a:solidFill>
                <a:latin typeface="Arial" charset="0"/>
                <a:ea typeface="ＭＳ Ｐゴシック" charset="0"/>
              </a:defRPr>
            </a:lvl8pPr>
            <a:lvl9pPr marL="3675957" indent="-21623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C2E1966-8B8E-C548-92FF-EFF73CC772CA}" type="slidenum">
              <a:rPr lang="en-US">
                <a:latin typeface="Calibri" charset="0"/>
              </a:rPr>
              <a:pPr eaLnBrk="1" hangingPunct="1"/>
              <a:t>4</a:t>
            </a:fld>
            <a:endParaRPr lang="en-US" dirty="0">
              <a:latin typeface="Calibri" charset="0"/>
            </a:endParaRPr>
          </a:p>
        </p:txBody>
      </p:sp>
    </p:spTree>
    <p:extLst>
      <p:ext uri="{BB962C8B-B14F-4D97-AF65-F5344CB8AC3E}">
        <p14:creationId xmlns:p14="http://schemas.microsoft.com/office/powerpoint/2010/main" val="3837199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Some have noted that the term NLP could actually be better described as natural language understanding, because the goal of NLP is the understanding of natural language in computerized text. For those desiring more detail on the various approaches to NLP and its uses, the references given in the last few slides of this presentation can be consulted.</a:t>
            </a:r>
          </a:p>
          <a:p>
            <a:endParaRPr lang="en-US" dirty="0">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02756" indent="-270291" eaLnBrk="0" hangingPunct="0">
              <a:defRPr>
                <a:solidFill>
                  <a:schemeClr val="tx1"/>
                </a:solidFill>
                <a:latin typeface="Arial" charset="0"/>
                <a:ea typeface="ＭＳ Ｐゴシック" charset="0"/>
              </a:defRPr>
            </a:lvl2pPr>
            <a:lvl3pPr marL="1081164" indent="-216233" eaLnBrk="0" hangingPunct="0">
              <a:defRPr>
                <a:solidFill>
                  <a:schemeClr val="tx1"/>
                </a:solidFill>
                <a:latin typeface="Arial" charset="0"/>
                <a:ea typeface="ＭＳ Ｐゴシック" charset="0"/>
              </a:defRPr>
            </a:lvl3pPr>
            <a:lvl4pPr marL="1513629" indent="-216233" eaLnBrk="0" hangingPunct="0">
              <a:defRPr>
                <a:solidFill>
                  <a:schemeClr val="tx1"/>
                </a:solidFill>
                <a:latin typeface="Arial" charset="0"/>
                <a:ea typeface="ＭＳ Ｐゴシック" charset="0"/>
              </a:defRPr>
            </a:lvl4pPr>
            <a:lvl5pPr marL="1946095" indent="-216233" eaLnBrk="0" hangingPunct="0">
              <a:defRPr>
                <a:solidFill>
                  <a:schemeClr val="tx1"/>
                </a:solidFill>
                <a:latin typeface="Arial" charset="0"/>
                <a:ea typeface="ＭＳ Ｐゴシック" charset="0"/>
              </a:defRPr>
            </a:lvl5pPr>
            <a:lvl6pPr marL="2378560" indent="-216233" eaLnBrk="0" fontAlgn="base" hangingPunct="0">
              <a:spcBef>
                <a:spcPct val="0"/>
              </a:spcBef>
              <a:spcAft>
                <a:spcPct val="0"/>
              </a:spcAft>
              <a:defRPr>
                <a:solidFill>
                  <a:schemeClr val="tx1"/>
                </a:solidFill>
                <a:latin typeface="Arial" charset="0"/>
                <a:ea typeface="ＭＳ Ｐゴシック" charset="0"/>
              </a:defRPr>
            </a:lvl6pPr>
            <a:lvl7pPr marL="2811026" indent="-216233" eaLnBrk="0" fontAlgn="base" hangingPunct="0">
              <a:spcBef>
                <a:spcPct val="0"/>
              </a:spcBef>
              <a:spcAft>
                <a:spcPct val="0"/>
              </a:spcAft>
              <a:defRPr>
                <a:solidFill>
                  <a:schemeClr val="tx1"/>
                </a:solidFill>
                <a:latin typeface="Arial" charset="0"/>
                <a:ea typeface="ＭＳ Ｐゴシック" charset="0"/>
              </a:defRPr>
            </a:lvl7pPr>
            <a:lvl8pPr marL="3243491" indent="-216233" eaLnBrk="0" fontAlgn="base" hangingPunct="0">
              <a:spcBef>
                <a:spcPct val="0"/>
              </a:spcBef>
              <a:spcAft>
                <a:spcPct val="0"/>
              </a:spcAft>
              <a:defRPr>
                <a:solidFill>
                  <a:schemeClr val="tx1"/>
                </a:solidFill>
                <a:latin typeface="Arial" charset="0"/>
                <a:ea typeface="ＭＳ Ｐゴシック" charset="0"/>
              </a:defRPr>
            </a:lvl8pPr>
            <a:lvl9pPr marL="3675957" indent="-21623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C2E1966-8B8E-C548-92FF-EFF73CC772CA}" type="slidenum">
              <a:rPr lang="en-US">
                <a:latin typeface="Calibri" charset="0"/>
              </a:rPr>
              <a:pPr eaLnBrk="1" hangingPunct="1"/>
              <a:t>5</a:t>
            </a:fld>
            <a:endParaRPr lang="en-US" dirty="0">
              <a:latin typeface="Calibri" charset="0"/>
            </a:endParaRPr>
          </a:p>
        </p:txBody>
      </p:sp>
    </p:spTree>
    <p:extLst>
      <p:ext uri="{BB962C8B-B14F-4D97-AF65-F5344CB8AC3E}">
        <p14:creationId xmlns:p14="http://schemas.microsoft.com/office/powerpoint/2010/main" val="2496502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What are some of the use cases for clinical NLP? The three major ones are listed on this slide.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The first use case is classification, where we are trying to classify what we find in the text into some sort of category. For example, we may want to classify a patient finding into a category such as when determin</a:t>
            </a:r>
            <a:r>
              <a:rPr lang="en-US" sz="1000" kern="1200" dirty="0" err="1">
                <a:solidFill>
                  <a:schemeClr val="tx1"/>
                </a:solidFill>
                <a:effectLst/>
                <a:latin typeface="Arial" pitchFamily="34" charset="0"/>
                <a:ea typeface="+mn-ea"/>
                <a:cs typeface="Arial" pitchFamily="34" charset="0"/>
              </a:rPr>
              <a:t>ing</a:t>
            </a:r>
            <a:r>
              <a:rPr lang="x-none" sz="1000" kern="1200" dirty="0">
                <a:solidFill>
                  <a:schemeClr val="tx1"/>
                </a:solidFill>
                <a:effectLst/>
                <a:latin typeface="Arial" pitchFamily="34" charset="0"/>
                <a:ea typeface="+mn-ea"/>
                <a:cs typeface="Arial" pitchFamily="34" charset="0"/>
              </a:rPr>
              <a:t> if they might be eligible for a clinical study.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Probably the major use case for clinical NLP is extraction, where we want to extract information from a clinical narrative. For example, we might want to extract the findings that occur in a radiology report and even the measurements that are reported within that text.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A third use case is summarization, where we may want to summarize or abstract the information that is in the narrative. We may do this for medical literature to summarize scientific information or the clinical narrative where were trying to summarize the major findings that the patient has.</a:t>
            </a:r>
            <a:endParaRPr lang="en-US" sz="1000" kern="1200" dirty="0">
              <a:solidFill>
                <a:schemeClr val="tx1"/>
              </a:solidFill>
              <a:effectLst/>
              <a:latin typeface="Arial" pitchFamily="34" charset="0"/>
              <a:ea typeface="+mn-ea"/>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CAB5B069-447B-1846-B5A7-2AC1D4AB4F0C}" type="slidenum">
              <a:rPr lang="en-US" smtClean="0"/>
              <a:pPr/>
              <a:t>6</a:t>
            </a:fld>
            <a:endParaRPr lang="en-US" dirty="0"/>
          </a:p>
        </p:txBody>
      </p:sp>
    </p:spTree>
    <p:extLst>
      <p:ext uri="{BB962C8B-B14F-4D97-AF65-F5344CB8AC3E}">
        <p14:creationId xmlns:p14="http://schemas.microsoft.com/office/powerpoint/2010/main" val="4035385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We can delve further into use cases for NLP by considering cancer care. This set of use cases comes from some promotional literature from a company that sells clinical NLP products</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but actually gives a good set of use cases for which NLP might help us. For example, we might identify potential clinical trials matches, something akin to what we mentioned on the last slide. We might be able to do advanced information extraction from complex patient documents. We may be able to carry out more precise information retrieval for clinical case histories and outcome studies. We also may be able to streamline the process of entering patients into cancer registries. In addition, we may be able to use the data that we extract using NLP to apply predictive models and care coordination rules to clinical narratives in the patient record. </a:t>
            </a:r>
            <a:endParaRPr lang="en-US" sz="1000" kern="1200" dirty="0">
              <a:solidFill>
                <a:schemeClr val="tx1"/>
              </a:solidFill>
              <a:effectLst/>
              <a:latin typeface="Arial" pitchFamily="34" charset="0"/>
              <a:ea typeface="+mn-ea"/>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CAB5B069-447B-1846-B5A7-2AC1D4AB4F0C}" type="slidenum">
              <a:rPr lang="en-US" smtClean="0"/>
              <a:pPr/>
              <a:t>7</a:t>
            </a:fld>
            <a:endParaRPr lang="en-US" dirty="0"/>
          </a:p>
        </p:txBody>
      </p:sp>
    </p:spTree>
    <p:extLst>
      <p:ext uri="{BB962C8B-B14F-4D97-AF65-F5344CB8AC3E}">
        <p14:creationId xmlns:p14="http://schemas.microsoft.com/office/powerpoint/2010/main" val="1015799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x-none" sz="1000" kern="1200" dirty="0">
                <a:solidFill>
                  <a:schemeClr val="tx1"/>
                </a:solidFill>
                <a:effectLst/>
                <a:latin typeface="Arial" pitchFamily="34" charset="0"/>
                <a:ea typeface="+mn-ea"/>
                <a:cs typeface="Arial" pitchFamily="34" charset="0"/>
              </a:rPr>
              <a:t>We may also be able to perform semantic enrichment of patient documentation to improve the ability to search their notes. </a:t>
            </a:r>
            <a:endParaRPr lang="en-US" sz="1000" kern="1200" dirty="0">
              <a:solidFill>
                <a:schemeClr val="tx1"/>
              </a:solidFill>
              <a:effectLst/>
              <a:latin typeface="Arial" pitchFamily="34" charset="0"/>
              <a:ea typeface="+mn-ea"/>
              <a:cs typeface="Arial" pitchFamily="34" charset="0"/>
            </a:endParaRPr>
          </a:p>
          <a:p>
            <a:r>
              <a:rPr lang="x-none" sz="1000" kern="1200" dirty="0">
                <a:solidFill>
                  <a:schemeClr val="tx1"/>
                </a:solidFill>
                <a:effectLst/>
                <a:latin typeface="Arial" pitchFamily="34" charset="0"/>
                <a:ea typeface="+mn-ea"/>
                <a:cs typeface="Arial" pitchFamily="34" charset="0"/>
              </a:rPr>
              <a:t>We can analyze patient narratives for insights into treatment outcomes and also </a:t>
            </a:r>
            <a:r>
              <a:rPr lang="en-US" sz="1000" kern="1200" dirty="0">
                <a:solidFill>
                  <a:schemeClr val="tx1"/>
                </a:solidFill>
                <a:effectLst/>
                <a:latin typeface="Arial" pitchFamily="34" charset="0"/>
                <a:ea typeface="+mn-ea"/>
                <a:cs typeface="Arial" pitchFamily="34" charset="0"/>
              </a:rPr>
              <a:t>to </a:t>
            </a:r>
            <a:r>
              <a:rPr lang="x-none" sz="1000" kern="1200" dirty="0">
                <a:solidFill>
                  <a:schemeClr val="tx1"/>
                </a:solidFill>
                <a:effectLst/>
                <a:latin typeface="Arial" pitchFamily="34" charset="0"/>
                <a:ea typeface="+mn-ea"/>
                <a:cs typeface="Arial" pitchFamily="34" charset="0"/>
              </a:rPr>
              <a:t>assess the </a:t>
            </a:r>
            <a:r>
              <a:rPr lang="en-US" sz="1000" kern="1200" dirty="0">
                <a:solidFill>
                  <a:schemeClr val="tx1"/>
                </a:solidFill>
                <a:effectLst/>
                <a:latin typeface="Arial" pitchFamily="34" charset="0"/>
                <a:ea typeface="+mn-ea"/>
                <a:cs typeface="Arial" pitchFamily="34" charset="0"/>
              </a:rPr>
              <a:t>effect </a:t>
            </a:r>
            <a:r>
              <a:rPr lang="x-none" sz="1000" kern="1200" dirty="0">
                <a:solidFill>
                  <a:schemeClr val="tx1"/>
                </a:solidFill>
                <a:effectLst/>
                <a:latin typeface="Arial" pitchFamily="34" charset="0"/>
                <a:ea typeface="+mn-ea"/>
                <a:cs typeface="Arial" pitchFamily="34" charset="0"/>
              </a:rPr>
              <a:t>of genetic aberrations on disease. </a:t>
            </a:r>
            <a:endParaRPr lang="en-US" sz="1000" kern="1200" dirty="0">
              <a:solidFill>
                <a:schemeClr val="tx1"/>
              </a:solidFill>
              <a:effectLst/>
              <a:latin typeface="Arial" pitchFamily="34" charset="0"/>
              <a:ea typeface="+mn-ea"/>
              <a:cs typeface="Arial" pitchFamily="34" charset="0"/>
            </a:endParaRPr>
          </a:p>
          <a:p>
            <a:r>
              <a:rPr lang="x-none" sz="1000" kern="1200" dirty="0">
                <a:solidFill>
                  <a:schemeClr val="tx1"/>
                </a:solidFill>
                <a:effectLst/>
                <a:latin typeface="Arial" pitchFamily="34" charset="0"/>
                <a:ea typeface="+mn-ea"/>
                <a:cs typeface="Arial" pitchFamily="34" charset="0"/>
              </a:rPr>
              <a:t>Finally, we may be able to support tumor boards, where the care of patients who developed cancer is discussed by those providing care for them.</a:t>
            </a:r>
            <a:endParaRPr lang="en-US" sz="1000" kern="1200" dirty="0">
              <a:solidFill>
                <a:schemeClr val="tx1"/>
              </a:solidFill>
              <a:effectLst/>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CAB5B069-447B-1846-B5A7-2AC1D4AB4F0C}" type="slidenum">
              <a:rPr lang="en-US" smtClean="0"/>
              <a:pPr/>
              <a:t>8</a:t>
            </a:fld>
            <a:endParaRPr lang="en-US" dirty="0"/>
          </a:p>
        </p:txBody>
      </p:sp>
    </p:spTree>
    <p:extLst>
      <p:ext uri="{BB962C8B-B14F-4D97-AF65-F5344CB8AC3E}">
        <p14:creationId xmlns:p14="http://schemas.microsoft.com/office/powerpoint/2010/main" val="1300646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Let's take a more detailed look at human language so we can understand the application</a:t>
            </a:r>
            <a:r>
              <a:rPr lang="en-US" sz="1000" kern="1200" dirty="0">
                <a:solidFill>
                  <a:schemeClr val="tx1"/>
                </a:solidFill>
                <a:effectLst/>
                <a:latin typeface="Arial" pitchFamily="34" charset="0"/>
                <a:ea typeface="+mn-ea"/>
                <a:cs typeface="Arial" pitchFamily="34" charset="0"/>
              </a:rPr>
              <a:t>s</a:t>
            </a:r>
            <a:r>
              <a:rPr lang="x-none" sz="1000" kern="1200" dirty="0">
                <a:solidFill>
                  <a:schemeClr val="tx1"/>
                </a:solidFill>
                <a:effectLst/>
                <a:latin typeface="Arial" pitchFamily="34" charset="0"/>
                <a:ea typeface="+mn-ea"/>
                <a:cs typeface="Arial" pitchFamily="34" charset="0"/>
              </a:rPr>
              <a:t> and limitations of NLP tools in clinical documents.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Linguists talk about the levels of human language. We begin with phonology. The sound units that make up </a:t>
            </a:r>
            <a:r>
              <a:rPr lang="en-US" sz="1000" kern="1200" dirty="0">
                <a:solidFill>
                  <a:schemeClr val="tx1"/>
                </a:solidFill>
                <a:effectLst/>
                <a:latin typeface="Arial" pitchFamily="34" charset="0"/>
                <a:ea typeface="+mn-ea"/>
                <a:cs typeface="Arial" pitchFamily="34" charset="0"/>
              </a:rPr>
              <a:t>a </a:t>
            </a:r>
            <a:r>
              <a:rPr lang="x-none" sz="1000" kern="1200" dirty="0">
                <a:solidFill>
                  <a:schemeClr val="tx1"/>
                </a:solidFill>
                <a:effectLst/>
                <a:latin typeface="Arial" pitchFamily="34" charset="0"/>
                <a:ea typeface="+mn-ea"/>
                <a:cs typeface="Arial" pitchFamily="34" charset="0"/>
              </a:rPr>
              <a:t>language</a:t>
            </a:r>
            <a:r>
              <a:rPr lang="en-US" sz="1000" kern="1200" dirty="0">
                <a:solidFill>
                  <a:schemeClr val="tx1"/>
                </a:solidFill>
                <a:effectLst/>
                <a:latin typeface="Arial" pitchFamily="34" charset="0"/>
                <a:ea typeface="+mn-ea"/>
                <a:cs typeface="Arial" pitchFamily="34" charset="0"/>
              </a:rPr>
              <a:t>’s</a:t>
            </a:r>
            <a:r>
              <a:rPr lang="x-none" sz="1000" kern="1200" dirty="0">
                <a:solidFill>
                  <a:schemeClr val="tx1"/>
                </a:solidFill>
                <a:effectLst/>
                <a:latin typeface="Arial" pitchFamily="34" charset="0"/>
                <a:ea typeface="+mn-ea"/>
                <a:cs typeface="Arial" pitchFamily="34" charset="0"/>
              </a:rPr>
              <a:t> discrete sounds are called phonemes.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The next level up is morphology, which is the analysis of parts of words, which are called morphemes. Sometimes a whole word is the morpheme, but other times the</a:t>
            </a:r>
            <a:r>
              <a:rPr lang="en-US" sz="1000" kern="1200" dirty="0">
                <a:solidFill>
                  <a:schemeClr val="tx1"/>
                </a:solidFill>
                <a:effectLst/>
                <a:latin typeface="Arial" pitchFamily="34" charset="0"/>
                <a:ea typeface="+mn-ea"/>
                <a:cs typeface="Arial" pitchFamily="34" charset="0"/>
              </a:rPr>
              <a:t>y</a:t>
            </a:r>
            <a:r>
              <a:rPr lang="x-none" sz="1000" kern="1200" dirty="0">
                <a:solidFill>
                  <a:schemeClr val="tx1"/>
                </a:solidFill>
                <a:effectLst/>
                <a:latin typeface="Arial" pitchFamily="34" charset="0"/>
                <a:ea typeface="+mn-ea"/>
                <a:cs typeface="Arial" pitchFamily="34" charset="0"/>
              </a:rPr>
              <a:t> may be bound morphemes that are a part of the word. For example, many anatomic locations such as </a:t>
            </a:r>
            <a:r>
              <a:rPr lang="en-US" sz="1000" kern="1200" dirty="0">
                <a:solidFill>
                  <a:schemeClr val="tx1"/>
                </a:solidFill>
                <a:effectLst/>
                <a:latin typeface="Arial" pitchFamily="34" charset="0"/>
                <a:ea typeface="+mn-ea"/>
                <a:cs typeface="Arial" pitchFamily="34" charset="0"/>
              </a:rPr>
              <a:t>the </a:t>
            </a:r>
            <a:r>
              <a:rPr lang="x-none" sz="1000" kern="1200" dirty="0">
                <a:solidFill>
                  <a:schemeClr val="tx1"/>
                </a:solidFill>
                <a:effectLst/>
                <a:latin typeface="Arial" pitchFamily="34" charset="0"/>
                <a:ea typeface="+mn-ea"/>
                <a:cs typeface="Arial" pitchFamily="34" charset="0"/>
              </a:rPr>
              <a:t>appendix are bound to another word such as –itis, indicating inflammation. Thus, appendicitis indicates there is inflammation of the appendix.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There are other morphemes, such as pharyng- and –itis. There are also bound morphemes that indicate procedures such as appendectomy.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Syntax refers to the rules that govern the construction of language, sometimes called the grammar. </a:t>
            </a:r>
            <a:endParaRPr lang="en-US" sz="1000" kern="1200" dirty="0">
              <a:solidFill>
                <a:schemeClr val="tx1"/>
              </a:solidFill>
              <a:effectLst/>
              <a:latin typeface="Arial" pitchFamily="34" charset="0"/>
              <a:ea typeface="+mn-ea"/>
              <a:cs typeface="Arial"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9</a:t>
            </a:fld>
            <a:endParaRPr lang="en-US" altLang="en-US" dirty="0"/>
          </a:p>
        </p:txBody>
      </p:sp>
    </p:spTree>
    <p:extLst>
      <p:ext uri="{BB962C8B-B14F-4D97-AF65-F5344CB8AC3E}">
        <p14:creationId xmlns:p14="http://schemas.microsoft.com/office/powerpoint/2010/main" val="931064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accessibility.psu.edu/microsoftoffice/powerpoint/"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NC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130552"/>
            <a:ext cx="12192000" cy="1298448"/>
          </a:xfrm>
          <a:prstGeom prst="rect">
            <a:avLst/>
          </a:prstGeom>
        </p:spPr>
        <p:txBody>
          <a:bodyPr anchor="t"/>
          <a:lstStyle>
            <a:lvl1pPr algn="ctr">
              <a:defRPr sz="3600" b="0" baseline="0">
                <a:latin typeface="Verdana" pitchFamily="34" charset="0"/>
                <a:ea typeface="Verdana" pitchFamily="34" charset="0"/>
                <a:cs typeface="Verdana" pitchFamily="34" charset="0"/>
              </a:defRPr>
            </a:lvl1pPr>
          </a:lstStyle>
          <a:p>
            <a:r>
              <a:rPr lang="en-US" dirty="0"/>
              <a:t>Click to edit component title</a:t>
            </a:r>
          </a:p>
        </p:txBody>
      </p:sp>
      <p:sp>
        <p:nvSpPr>
          <p:cNvPr id="4" name="Text Placeholder 3"/>
          <p:cNvSpPr>
            <a:spLocks noGrp="1"/>
          </p:cNvSpPr>
          <p:nvPr>
            <p:ph type="body" sz="half" idx="2" hasCustomPrompt="1"/>
          </p:nvPr>
        </p:nvSpPr>
        <p:spPr>
          <a:xfrm>
            <a:off x="1828800" y="3517900"/>
            <a:ext cx="8534400" cy="762000"/>
          </a:xfrm>
          <a:prstGeom prst="rect">
            <a:avLst/>
          </a:prstGeom>
        </p:spPr>
        <p:txBody>
          <a:bodyPr/>
          <a:lstStyle>
            <a:lvl1pPr marL="0" indent="0" algn="ctr">
              <a:buNone/>
              <a:defRPr sz="3200" baseline="0">
                <a:latin typeface="+mj-lt"/>
                <a:ea typeface="Tahoma" pitchFamily="34" charset="0"/>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unit title</a:t>
            </a:r>
          </a:p>
        </p:txBody>
      </p:sp>
      <p:sp>
        <p:nvSpPr>
          <p:cNvPr id="11" name="Text Placeholder 10"/>
          <p:cNvSpPr>
            <a:spLocks noGrp="1"/>
          </p:cNvSpPr>
          <p:nvPr>
            <p:ph type="body" sz="quarter" idx="11" hasCustomPrompt="1"/>
          </p:nvPr>
        </p:nvSpPr>
        <p:spPr>
          <a:xfrm>
            <a:off x="1828800" y="4356100"/>
            <a:ext cx="8534400" cy="609600"/>
          </a:xfrm>
          <a:prstGeom prst="rect">
            <a:avLst/>
          </a:prstGeom>
        </p:spPr>
        <p:txBody>
          <a:bodyPr/>
          <a:lstStyle>
            <a:lvl1pPr algn="ctr">
              <a:buFontTx/>
              <a:buNone/>
              <a:defRPr>
                <a:latin typeface="+mj-lt"/>
                <a:cs typeface="Tahoma" pitchFamily="34" charset="0"/>
              </a:defRPr>
            </a:lvl1pPr>
          </a:lstStyle>
          <a:p>
            <a:pPr lvl="0"/>
            <a:r>
              <a:rPr lang="en-US" dirty="0"/>
              <a:t>Click to edit lecture title</a:t>
            </a:r>
          </a:p>
        </p:txBody>
      </p:sp>
      <p:sp>
        <p:nvSpPr>
          <p:cNvPr id="16" name="Text Placeholder 15"/>
          <p:cNvSpPr>
            <a:spLocks noGrp="1"/>
          </p:cNvSpPr>
          <p:nvPr>
            <p:ph type="body" sz="quarter" idx="12"/>
          </p:nvPr>
        </p:nvSpPr>
        <p:spPr>
          <a:xfrm>
            <a:off x="914400" y="5232400"/>
            <a:ext cx="10363200" cy="1219200"/>
          </a:xfrm>
          <a:prstGeom prst="rect">
            <a:avLst/>
          </a:prstGeom>
        </p:spPr>
        <p:txBody>
          <a:bodyPr/>
          <a:lstStyle>
            <a:lvl1pPr algn="ctr">
              <a:buNone/>
              <a:defRPr lang="en-US" sz="1200" i="1" dirty="0" smtClean="0">
                <a:ea typeface="Calibri"/>
                <a:cs typeface="Times New Roman"/>
              </a:defRPr>
            </a:lvl1pPr>
          </a:lstStyle>
          <a:p>
            <a:pPr lvl="0"/>
            <a:r>
              <a:rPr lang="en-US"/>
              <a:t>Click to edit Master text styles</a:t>
            </a:r>
          </a:p>
        </p:txBody>
      </p:sp>
      <p:sp>
        <p:nvSpPr>
          <p:cNvPr id="8" name="Slide Number Placeholder 4"/>
          <p:cNvSpPr>
            <a:spLocks noGrp="1"/>
          </p:cNvSpPr>
          <p:nvPr>
            <p:ph type="sldNum" sz="quarter" idx="4"/>
          </p:nvPr>
        </p:nvSpPr>
        <p:spPr>
          <a:xfrm>
            <a:off x="11345333" y="6263640"/>
            <a:ext cx="558800"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308193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C Attribution_Final_Slide">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0" cy="1744662"/>
          </a:xfrm>
        </p:spPr>
        <p:txBody>
          <a:bodyPr/>
          <a:lstStyle>
            <a:lvl1pPr>
              <a:defRPr sz="36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8" name="Content Placeholder 7"/>
          <p:cNvSpPr>
            <a:spLocks noGrp="1"/>
          </p:cNvSpPr>
          <p:nvPr>
            <p:ph sz="quarter" idx="14"/>
          </p:nvPr>
        </p:nvSpPr>
        <p:spPr>
          <a:xfrm>
            <a:off x="609600" y="2260600"/>
            <a:ext cx="10972800" cy="3911600"/>
          </a:xfrm>
          <a:prstGeom prst="rect">
            <a:avLst/>
          </a:prstGeom>
        </p:spPr>
        <p:txBody>
          <a:bodyPr anchor="b" anchorCtr="0"/>
          <a:lstStyle>
            <a:lvl1pPr marL="0" indent="0">
              <a:buNone/>
              <a:defRPr sz="3200" i="1">
                <a:latin typeface="+mn-lt"/>
              </a:defRPr>
            </a:lvl1pPr>
            <a:lvl2pPr>
              <a:buSzPct val="85000"/>
              <a:defRPr i="1">
                <a:latin typeface="+mn-lt"/>
              </a:defRPr>
            </a:lvl2pPr>
            <a:lvl3pPr marL="1143000" indent="-228600">
              <a:buSzPct val="80000"/>
              <a:buFont typeface="Courier New" panose="02070309020205020404" pitchFamily="49" charset="0"/>
              <a:buChar char="o"/>
              <a:defRPr i="1">
                <a:latin typeface="+mn-lt"/>
              </a:defRPr>
            </a:lvl3pPr>
            <a:lvl4pPr marL="1600200" indent="-228600">
              <a:buSzPct val="120000"/>
              <a:buFont typeface="Wingdings" panose="05000000000000000000" pitchFamily="2" charset="2"/>
              <a:buChar char="§"/>
              <a:defRPr i="1">
                <a:latin typeface="+mn-lt"/>
              </a:defRPr>
            </a:lvl4pPr>
            <a:lvl5pPr marL="2057400" indent="-228600">
              <a:buSzPct val="70000"/>
              <a:buFont typeface="Wingdings" panose="05000000000000000000" pitchFamily="2" charset="2"/>
              <a:buChar char="q"/>
              <a:defRPr i="1">
                <a:latin typeface="+mn-lt"/>
              </a:defRPr>
            </a:lvl5pPr>
          </a:lstStyle>
          <a:p>
            <a:pPr lvl="0"/>
            <a:r>
              <a:rPr lang="en-US"/>
              <a:t>Click to edit Master text styles</a:t>
            </a:r>
          </a:p>
        </p:txBody>
      </p:sp>
      <p:sp>
        <p:nvSpPr>
          <p:cNvPr id="5"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2256786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47638"/>
            <a:ext cx="10972800" cy="1143000"/>
          </a:xfrm>
        </p:spPr>
        <p:txBody>
          <a:bodyPr/>
          <a:lstStyle>
            <a:lvl1pPr>
              <a:defRPr sz="2800" b="1" baseline="0">
                <a:solidFill>
                  <a:srgbClr val="FF0000"/>
                </a:solidFill>
              </a:defRPr>
            </a:lvl1pPr>
          </a:lstStyle>
          <a:p>
            <a:r>
              <a:rPr lang="en-US" dirty="0"/>
              <a:t>DO NOT USE THIS LAYOUT</a:t>
            </a:r>
            <a:br>
              <a:rPr lang="en-US" dirty="0"/>
            </a:br>
            <a:r>
              <a:rPr lang="en-US" dirty="0"/>
              <a:t>except to follow its instructions in the Master View</a:t>
            </a:r>
          </a:p>
        </p:txBody>
      </p:sp>
      <p:sp>
        <p:nvSpPr>
          <p:cNvPr id="3" name="Slide Number Placeholder 2"/>
          <p:cNvSpPr>
            <a:spLocks noGrp="1"/>
          </p:cNvSpPr>
          <p:nvPr>
            <p:ph type="sldNum" sz="quarter" idx="10"/>
          </p:nvPr>
        </p:nvSpPr>
        <p:spPr/>
        <p:txBody>
          <a:bodyPr/>
          <a:lstStyle/>
          <a:p>
            <a:fld id="{F3BF8891-5E06-46C2-89A4-6DB85D39BA35}" type="slidenum">
              <a:rPr lang="en-US" smtClean="0"/>
              <a:pPr/>
              <a:t>‹#›</a:t>
            </a:fld>
            <a:endParaRPr lang="en-US" dirty="0"/>
          </a:p>
        </p:txBody>
      </p:sp>
      <p:sp>
        <p:nvSpPr>
          <p:cNvPr id="4" name="TextBox 3"/>
          <p:cNvSpPr txBox="1"/>
          <p:nvPr userDrawn="1"/>
        </p:nvSpPr>
        <p:spPr>
          <a:xfrm>
            <a:off x="135466" y="1417639"/>
            <a:ext cx="11904135" cy="1015663"/>
          </a:xfrm>
          <a:prstGeom prst="rect">
            <a:avLst/>
          </a:prstGeom>
          <a:noFill/>
        </p:spPr>
        <p:txBody>
          <a:bodyPr wrap="square" rtlCol="0">
            <a:spAutoFit/>
          </a:bodyPr>
          <a:lstStyle/>
          <a:p>
            <a:pPr algn="ctr"/>
            <a:r>
              <a:rPr lang="en-US" sz="2400" b="1" dirty="0">
                <a:solidFill>
                  <a:srgbClr val="0070C0"/>
                </a:solidFill>
                <a:latin typeface="Arial" panose="020B0604020202020204" pitchFamily="34" charset="0"/>
                <a:cs typeface="Arial" panose="020B0604020202020204" pitchFamily="34" charset="0"/>
              </a:rPr>
              <a:t>Creating</a:t>
            </a:r>
            <a:r>
              <a:rPr lang="en-US" sz="2400" b="1" baseline="0" dirty="0">
                <a:solidFill>
                  <a:srgbClr val="0070C0"/>
                </a:solidFill>
                <a:latin typeface="Arial" panose="020B0604020202020204" pitchFamily="34" charset="0"/>
                <a:cs typeface="Arial" panose="020B0604020202020204" pitchFamily="34" charset="0"/>
              </a:rPr>
              <a:t> a Custom Layout</a:t>
            </a:r>
          </a:p>
          <a:p>
            <a:r>
              <a:rPr lang="en-US" baseline="0" dirty="0"/>
              <a:t>Follow the instructions on this slide layout if none of the existing layouts (in the current template) work well for the current slide you would like to create or edit.</a:t>
            </a:r>
            <a:endParaRPr lang="en-US" dirty="0"/>
          </a:p>
        </p:txBody>
      </p:sp>
      <p:sp>
        <p:nvSpPr>
          <p:cNvPr id="6" name="TextBox 5"/>
          <p:cNvSpPr txBox="1"/>
          <p:nvPr userDrawn="1"/>
        </p:nvSpPr>
        <p:spPr>
          <a:xfrm>
            <a:off x="135467" y="2567642"/>
            <a:ext cx="12192000" cy="3139321"/>
          </a:xfrm>
          <a:prstGeom prst="rect">
            <a:avLst/>
          </a:prstGeom>
          <a:noFill/>
        </p:spPr>
        <p:txBody>
          <a:bodyPr wrap="square" rtlCol="0">
            <a:spAutoFit/>
          </a:bodyPr>
          <a:lstStyle/>
          <a:p>
            <a:pPr lvl="0"/>
            <a:r>
              <a:rPr lang="en-US" dirty="0"/>
              <a:t>To create a custom new layout, </a:t>
            </a:r>
            <a:r>
              <a:rPr lang="en-US" b="1" dirty="0"/>
              <a:t>in the Slide Master view </a:t>
            </a:r>
            <a:r>
              <a:rPr lang="en-US" dirty="0"/>
              <a:t>do the following:</a:t>
            </a:r>
          </a:p>
          <a:p>
            <a:pPr marL="214313" lvl="0" indent="-214313">
              <a:buFont typeface="Arial" panose="020B0604020202020204" pitchFamily="34" charset="0"/>
              <a:buChar char="•"/>
            </a:pPr>
            <a:r>
              <a:rPr lang="en-US" b="1" dirty="0"/>
              <a:t>DUPLICATE</a:t>
            </a:r>
            <a:r>
              <a:rPr lang="en-US" dirty="0"/>
              <a:t> an existing layout to create a new layout.</a:t>
            </a:r>
          </a:p>
          <a:p>
            <a:pPr marL="214313" lvl="0" indent="-214313">
              <a:buFont typeface="Arial" panose="020B0604020202020204" pitchFamily="34" charset="0"/>
              <a:buChar char="•"/>
            </a:pPr>
            <a:r>
              <a:rPr lang="en-US" b="1" dirty="0"/>
              <a:t>RENAME</a:t>
            </a:r>
            <a:r>
              <a:rPr lang="en-US" dirty="0"/>
              <a:t> the new layout.</a:t>
            </a:r>
          </a:p>
          <a:p>
            <a:pPr marL="214313" lvl="0" indent="-214313">
              <a:buFont typeface="Arial" panose="020B0604020202020204" pitchFamily="34" charset="0"/>
              <a:buChar char="•"/>
            </a:pPr>
            <a:r>
              <a:rPr lang="en-US" b="1" dirty="0"/>
              <a:t>Insert or Remove as appropriate PLACEHOLDERS </a:t>
            </a:r>
            <a:r>
              <a:rPr lang="en-US" dirty="0"/>
              <a:t>on your new layout, resizing &amp; formatting as appropriate. </a:t>
            </a:r>
            <a:r>
              <a:rPr lang="en-US" sz="1600" dirty="0"/>
              <a:t>(Do</a:t>
            </a:r>
            <a:r>
              <a:rPr lang="en-US" sz="1600" baseline="0" dirty="0"/>
              <a:t> not edit your content in the slide master. All content should be edited in the normal presentation design view.) </a:t>
            </a:r>
            <a:r>
              <a:rPr lang="en-US" b="1" baseline="0" dirty="0"/>
              <a:t>NEVER REMOVE THE LAYOUT’S TITLE CONTAINER</a:t>
            </a:r>
            <a:r>
              <a:rPr lang="en-US" baseline="0" dirty="0"/>
              <a:t>. </a:t>
            </a:r>
            <a:r>
              <a:rPr lang="en-US" sz="1600" baseline="0" dirty="0"/>
              <a:t>(It can be resized or formatted, but never removed.)</a:t>
            </a:r>
            <a:endParaRPr lang="en-US" baseline="0" dirty="0"/>
          </a:p>
          <a:p>
            <a:pPr marL="214313" lvl="0" indent="-214313">
              <a:buFont typeface="Arial" panose="020B0604020202020204" pitchFamily="34" charset="0"/>
              <a:buChar char="•"/>
            </a:pPr>
            <a:r>
              <a:rPr lang="en-US" dirty="0"/>
              <a:t>Check the</a:t>
            </a:r>
            <a:r>
              <a:rPr lang="en-US" baseline="0" dirty="0"/>
              <a:t> </a:t>
            </a:r>
            <a:r>
              <a:rPr lang="en-US" b="1" baseline="0" dirty="0"/>
              <a:t>READING ORDER </a:t>
            </a:r>
            <a:r>
              <a:rPr lang="en-US" baseline="0" dirty="0"/>
              <a:t>of your new layout. (</a:t>
            </a:r>
            <a:r>
              <a:rPr lang="en-US" sz="1350" u="sng" kern="1200" dirty="0">
                <a:solidFill>
                  <a:schemeClr val="tx1"/>
                </a:solidFill>
                <a:effectLst/>
                <a:latin typeface="+mn-lt"/>
                <a:ea typeface="+mn-ea"/>
                <a:cs typeface="+mn-cs"/>
                <a:hlinkClick r:id="rId2"/>
              </a:rPr>
              <a:t>http://accessibility.psu.edu/microsoftoffice/powerpoint/</a:t>
            </a:r>
            <a:r>
              <a:rPr lang="en-US" sz="1350" kern="1200" dirty="0">
                <a:solidFill>
                  <a:schemeClr val="tx1"/>
                </a:solidFill>
                <a:effectLst/>
                <a:latin typeface="+mn-lt"/>
                <a:ea typeface="+mn-ea"/>
                <a:cs typeface="+mn-cs"/>
              </a:rPr>
              <a:t>) </a:t>
            </a:r>
            <a:r>
              <a:rPr lang="en-US" baseline="0" dirty="0"/>
              <a:t>Reorder as appropriate so the slide layout’s </a:t>
            </a:r>
            <a:r>
              <a:rPr lang="en-US" b="1" baseline="0" dirty="0"/>
              <a:t>TITLE is read first</a:t>
            </a:r>
            <a:r>
              <a:rPr lang="en-US" baseline="0" dirty="0"/>
              <a:t>.</a:t>
            </a:r>
          </a:p>
          <a:p>
            <a:pPr marL="214313" lvl="0" indent="-214313">
              <a:buFont typeface="Arial" panose="020B0604020202020204" pitchFamily="34" charset="0"/>
              <a:buChar char="•"/>
            </a:pPr>
            <a:r>
              <a:rPr lang="en-US" b="1" baseline="0" dirty="0"/>
              <a:t>SAVE</a:t>
            </a:r>
            <a:r>
              <a:rPr lang="en-US" baseline="0" dirty="0"/>
              <a:t> your presentation.</a:t>
            </a:r>
          </a:p>
          <a:p>
            <a:pPr marL="214313" lvl="0" indent="-214313">
              <a:buFont typeface="Arial" panose="020B0604020202020204" pitchFamily="34" charset="0"/>
              <a:buChar char="•"/>
            </a:pPr>
            <a:r>
              <a:rPr lang="en-US" b="1" baseline="0" dirty="0"/>
              <a:t>Close the Master View </a:t>
            </a:r>
            <a:r>
              <a:rPr lang="en-US" b="0" baseline="0" dirty="0"/>
              <a:t>and return to your normal editing (design) view.</a:t>
            </a:r>
          </a:p>
          <a:p>
            <a:pPr marL="214313" lvl="0" indent="-214313">
              <a:buFont typeface="Arial" panose="020B0604020202020204" pitchFamily="34" charset="0"/>
              <a:buChar char="•"/>
            </a:pPr>
            <a:r>
              <a:rPr lang="en-US" b="1" baseline="0" dirty="0"/>
              <a:t>Insert a new slide using your custom-named new layout </a:t>
            </a:r>
            <a:r>
              <a:rPr lang="en-US" b="0" baseline="0" dirty="0"/>
              <a:t>or apply the new layout to an existing slide.</a:t>
            </a:r>
            <a:endParaRPr lang="en-US" dirty="0"/>
          </a:p>
        </p:txBody>
      </p:sp>
    </p:spTree>
    <p:extLst>
      <p:ext uri="{BB962C8B-B14F-4D97-AF65-F5344CB8AC3E}">
        <p14:creationId xmlns:p14="http://schemas.microsoft.com/office/powerpoint/2010/main" val="1404151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fld id="{8F329533-6953-6546-BD5D-9BA68E31880A}" type="slidenum">
              <a:rPr lang="en-US" smtClean="0"/>
              <a:pPr/>
              <a:t>‹#›</a:t>
            </a:fld>
            <a:endParaRPr lang="en-US" dirty="0"/>
          </a:p>
        </p:txBody>
      </p:sp>
      <p:sp>
        <p:nvSpPr>
          <p:cNvPr id="5" name="Footer Placeholder 2"/>
          <p:cNvSpPr>
            <a:spLocks noGrp="1"/>
          </p:cNvSpPr>
          <p:nvPr>
            <p:ph type="ftr" sz="quarter" idx="3"/>
          </p:nvPr>
        </p:nvSpPr>
        <p:spPr>
          <a:xfrm>
            <a:off x="609600" y="6324601"/>
            <a:ext cx="2438400" cy="365125"/>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pPr>
              <a:defRPr/>
            </a:pPr>
            <a:endParaRPr lang="en-US" dirty="0"/>
          </a:p>
        </p:txBody>
      </p:sp>
    </p:spTree>
    <p:extLst>
      <p:ext uri="{BB962C8B-B14F-4D97-AF65-F5344CB8AC3E}">
        <p14:creationId xmlns:p14="http://schemas.microsoft.com/office/powerpoint/2010/main" val="1198302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C Lectur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8" name="Content Placeholder 7"/>
          <p:cNvSpPr>
            <a:spLocks noGrp="1"/>
          </p:cNvSpPr>
          <p:nvPr>
            <p:ph sz="quarter" idx="14"/>
          </p:nvPr>
        </p:nvSpPr>
        <p:spPr>
          <a:xfrm>
            <a:off x="609600" y="1600200"/>
            <a:ext cx="10972800" cy="4572000"/>
          </a:xfrm>
          <a:prstGeom prst="rect">
            <a:avLst/>
          </a:prstGeom>
        </p:spPr>
        <p:txBody>
          <a:bodyPr/>
          <a:lstStyle>
            <a:lvl1pPr>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938289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C Side by Side All Options">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17" name="Content Placeholder 1"/>
          <p:cNvSpPr>
            <a:spLocks noGrp="1"/>
          </p:cNvSpPr>
          <p:nvPr>
            <p:ph sz="quarter" idx="14"/>
          </p:nvPr>
        </p:nvSpPr>
        <p:spPr>
          <a:xfrm>
            <a:off x="609600" y="1600200"/>
            <a:ext cx="5388864" cy="4572000"/>
          </a:xfrm>
          <a:prstGeom prst="rect">
            <a:avLst/>
          </a:prstGeom>
        </p:spPr>
        <p:txBody>
          <a:bodyPr/>
          <a:lstStyle>
            <a:lvl1pPr>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
          <p:cNvSpPr>
            <a:spLocks noGrp="1"/>
          </p:cNvSpPr>
          <p:nvPr>
            <p:ph type="body" sz="quarter" idx="32" hasCustomPrompt="1"/>
          </p:nvPr>
        </p:nvSpPr>
        <p:spPr>
          <a:xfrm>
            <a:off x="609598" y="6278880"/>
            <a:ext cx="4584964"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18" name="Content Placeholder 2"/>
          <p:cNvSpPr>
            <a:spLocks noGrp="1"/>
          </p:cNvSpPr>
          <p:nvPr>
            <p:ph sz="quarter" idx="18"/>
          </p:nvPr>
        </p:nvSpPr>
        <p:spPr>
          <a:xfrm>
            <a:off x="6197600" y="1600200"/>
            <a:ext cx="5388864" cy="4572000"/>
          </a:xfrm>
          <a:prstGeom prst="rect">
            <a:avLst/>
          </a:prstGeom>
        </p:spPr>
        <p:txBody>
          <a:bodyPr/>
          <a:lstStyle>
            <a:lvl1pPr>
              <a:defRPr sz="3200"/>
            </a:lvl1pPr>
            <a:lvl2pPr>
              <a:buSzPct val="85000"/>
              <a:defRPr/>
            </a:lvl2pPr>
            <a:lvl3pPr marL="1143000" indent="-228600">
              <a:buSzPct val="80000"/>
              <a:buFont typeface="Courier New" panose="02070309020205020404" pitchFamily="49" charset="0"/>
              <a:buChar char="o"/>
              <a:defRPr lang="en-US" sz="2400" kern="1200" dirty="0" smtClean="0">
                <a:solidFill>
                  <a:schemeClr val="tx1"/>
                </a:solidFill>
                <a:latin typeface="+mn-lt"/>
                <a:ea typeface="+mn-ea"/>
                <a:cs typeface="+mn-cs"/>
              </a:defRPr>
            </a:lvl3pPr>
            <a:lvl4pPr marL="1600200" indent="-228600">
              <a:buSzPct val="120000"/>
              <a:buFont typeface="Wingdings" panose="05000000000000000000" pitchFamily="2" charset="2"/>
              <a:buChar char="§"/>
              <a:defRPr/>
            </a:lvl4pPr>
            <a:lvl5pPr marL="2057400" indent="-228600">
              <a:buSzPct val="70000"/>
              <a:buFont typeface="Wingdings" panose="05000000000000000000" pitchFamily="2" charset="2"/>
              <a:buChar char="q"/>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
          <p:cNvSpPr>
            <a:spLocks noGrp="1"/>
          </p:cNvSpPr>
          <p:nvPr>
            <p:ph type="body" sz="quarter" idx="33" hasCustomPrompt="1"/>
          </p:nvPr>
        </p:nvSpPr>
        <p:spPr>
          <a:xfrm>
            <a:off x="6197601" y="6278880"/>
            <a:ext cx="4600177"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1697789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C Side by side_four with citation placeholders">
    <p:spTree>
      <p:nvGrpSpPr>
        <p:cNvPr id="1" name=""/>
        <p:cNvGrpSpPr/>
        <p:nvPr/>
      </p:nvGrpSpPr>
      <p:grpSpPr>
        <a:xfrm>
          <a:off x="0" y="0"/>
          <a:ext cx="0" cy="0"/>
          <a:chOff x="0" y="0"/>
          <a:chExt cx="0" cy="0"/>
        </a:xfrm>
      </p:grpSpPr>
      <p:sp>
        <p:nvSpPr>
          <p:cNvPr id="15"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Content Placeholder 1"/>
          <p:cNvSpPr>
            <a:spLocks noGrp="1"/>
          </p:cNvSpPr>
          <p:nvPr>
            <p:ph sz="quarter" idx="14"/>
          </p:nvPr>
        </p:nvSpPr>
        <p:spPr>
          <a:xfrm>
            <a:off x="609600" y="160020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8" name="Text Placeholder 16"/>
          <p:cNvSpPr>
            <a:spLocks noGrp="1"/>
          </p:cNvSpPr>
          <p:nvPr>
            <p:ph type="body" sz="quarter" idx="42" hasCustomPrompt="1"/>
          </p:nvPr>
        </p:nvSpPr>
        <p:spPr>
          <a:xfrm>
            <a:off x="609600" y="336804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22" name="Content Placeholder 1"/>
          <p:cNvSpPr>
            <a:spLocks noGrp="1"/>
          </p:cNvSpPr>
          <p:nvPr>
            <p:ph sz="quarter" idx="37"/>
          </p:nvPr>
        </p:nvSpPr>
        <p:spPr>
          <a:xfrm>
            <a:off x="609600" y="396748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4" name="Text Placeholder 16"/>
          <p:cNvSpPr>
            <a:spLocks noGrp="1"/>
          </p:cNvSpPr>
          <p:nvPr>
            <p:ph type="body" sz="quarter" idx="39" hasCustomPrompt="1"/>
          </p:nvPr>
        </p:nvSpPr>
        <p:spPr>
          <a:xfrm>
            <a:off x="60960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14" name="Content Placeholder 1"/>
          <p:cNvSpPr>
            <a:spLocks noGrp="1"/>
          </p:cNvSpPr>
          <p:nvPr>
            <p:ph sz="quarter" idx="35"/>
          </p:nvPr>
        </p:nvSpPr>
        <p:spPr>
          <a:xfrm>
            <a:off x="6190827" y="160020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7" name="Text Placeholder 16"/>
          <p:cNvSpPr>
            <a:spLocks noGrp="1"/>
          </p:cNvSpPr>
          <p:nvPr>
            <p:ph type="body" sz="quarter" idx="41" hasCustomPrompt="1"/>
          </p:nvPr>
        </p:nvSpPr>
        <p:spPr>
          <a:xfrm>
            <a:off x="6190827" y="336804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21" name="Content Placeholder 1"/>
          <p:cNvSpPr>
            <a:spLocks noGrp="1"/>
          </p:cNvSpPr>
          <p:nvPr>
            <p:ph sz="quarter" idx="36"/>
          </p:nvPr>
        </p:nvSpPr>
        <p:spPr>
          <a:xfrm>
            <a:off x="6217920" y="396748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6" name="Text Placeholder 16"/>
          <p:cNvSpPr>
            <a:spLocks noGrp="1"/>
          </p:cNvSpPr>
          <p:nvPr>
            <p:ph type="body" sz="quarter" idx="40" hasCustomPrompt="1"/>
          </p:nvPr>
        </p:nvSpPr>
        <p:spPr>
          <a:xfrm>
            <a:off x="621792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1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1740864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C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Table Placeholder 7"/>
          <p:cNvSpPr>
            <a:spLocks noGrp="1"/>
          </p:cNvSpPr>
          <p:nvPr>
            <p:ph type="tbl" sz="quarter" idx="14"/>
          </p:nvPr>
        </p:nvSpPr>
        <p:spPr>
          <a:xfrm>
            <a:off x="609600" y="1600200"/>
            <a:ext cx="10972800" cy="4572000"/>
          </a:xfrm>
          <a:prstGeom prst="rect">
            <a:avLst/>
          </a:prstGeom>
        </p:spPr>
        <p:txBody>
          <a:bodyPr rtlCol="0">
            <a:normAutofit/>
          </a:bodyPr>
          <a:lstStyle>
            <a:lvl1pPr>
              <a:defRPr sz="3200">
                <a:latin typeface="+mn-lt"/>
              </a:defRPr>
            </a:lvl1pPr>
          </a:lstStyle>
          <a:p>
            <a:pPr lvl="0"/>
            <a:r>
              <a:rPr lang="en-US" noProof="0" dirty="0"/>
              <a:t>Click icon to add table</a:t>
            </a:r>
          </a:p>
        </p:txBody>
      </p:sp>
      <p:sp>
        <p:nvSpPr>
          <p:cNvPr id="7"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table attribution.</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626559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C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5" name="Chart Placeholder 4"/>
          <p:cNvSpPr>
            <a:spLocks noGrp="1"/>
          </p:cNvSpPr>
          <p:nvPr>
            <p:ph type="chart" sz="quarter" idx="14"/>
          </p:nvPr>
        </p:nvSpPr>
        <p:spPr>
          <a:xfrm>
            <a:off x="609600" y="1600200"/>
            <a:ext cx="10972800" cy="4572000"/>
          </a:xfrm>
          <a:prstGeom prst="rect">
            <a:avLst/>
          </a:prstGeom>
        </p:spPr>
        <p:txBody>
          <a:bodyPr rtlCol="0">
            <a:normAutofit/>
          </a:bodyPr>
          <a:lstStyle>
            <a:lvl1pPr>
              <a:defRPr sz="3200"/>
            </a:lvl1pPr>
          </a:lstStyle>
          <a:p>
            <a:pPr lvl="0"/>
            <a:r>
              <a:rPr lang="en-US" noProof="0" dirty="0"/>
              <a:t>Click icon to add chart</a:t>
            </a:r>
          </a:p>
        </p:txBody>
      </p:sp>
      <p:sp>
        <p:nvSpPr>
          <p:cNvPr id="9"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chart attribution.</a:t>
            </a:r>
          </a:p>
        </p:txBody>
      </p:sp>
      <p:sp>
        <p:nvSpPr>
          <p:cNvPr id="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80988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C Pictur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Picture Placeholder 7"/>
          <p:cNvSpPr>
            <a:spLocks noGrp="1"/>
          </p:cNvSpPr>
          <p:nvPr>
            <p:ph type="pic" sz="quarter" idx="14"/>
          </p:nvPr>
        </p:nvSpPr>
        <p:spPr>
          <a:xfrm>
            <a:off x="609600" y="1600200"/>
            <a:ext cx="10972800" cy="4572000"/>
          </a:xfrm>
          <a:prstGeom prst="rect">
            <a:avLst/>
          </a:prstGeom>
        </p:spPr>
        <p:txBody>
          <a:bodyPr rtlCol="0">
            <a:normAutofit/>
          </a:bodyPr>
          <a:lstStyle>
            <a:lvl1pPr>
              <a:defRPr sz="3200">
                <a:latin typeface="+mn-lt"/>
              </a:defRPr>
            </a:lvl1pPr>
          </a:lstStyle>
          <a:p>
            <a:pPr lvl="0"/>
            <a:r>
              <a:rPr lang="en-US" noProof="0" dirty="0"/>
              <a:t>Drag picture to placeholder or click icon to add</a:t>
            </a:r>
          </a:p>
        </p:txBody>
      </p:sp>
      <p:sp>
        <p:nvSpPr>
          <p:cNvPr id="7"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image attribution.</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2569984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C Summar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baseline="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609600" y="1600200"/>
            <a:ext cx="10972800" cy="4572000"/>
          </a:xfrm>
          <a:prstGeom prst="rect">
            <a:avLst/>
          </a:prstGeom>
        </p:spPr>
        <p:txBody>
          <a:bodyPr/>
          <a:lstStyle>
            <a:lvl1pPr>
              <a:defRPr sz="3200" baseline="0">
                <a:latin typeface="+mn-lt"/>
              </a:defRPr>
            </a:lvl1pPr>
            <a:lvl2pPr>
              <a:defRPr sz="2800">
                <a:latin typeface="+mn-lt"/>
              </a:defRPr>
            </a:lvl2pPr>
          </a:lstStyle>
          <a:p>
            <a:pPr lvl="0"/>
            <a:r>
              <a:rPr lang="en-US"/>
              <a:t>Click to edit Master text styles</a:t>
            </a:r>
          </a:p>
          <a:p>
            <a:pPr lvl="1"/>
            <a:r>
              <a:rPr lang="en-US"/>
              <a:t>Second level</a:t>
            </a:r>
          </a:p>
        </p:txBody>
      </p:sp>
      <p:sp>
        <p:nvSpPr>
          <p:cNvPr id="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88821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C Referenc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baseline="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Text Placeholder 1"/>
          <p:cNvSpPr>
            <a:spLocks noGrp="1"/>
          </p:cNvSpPr>
          <p:nvPr>
            <p:ph type="body" sz="quarter" idx="16"/>
          </p:nvPr>
        </p:nvSpPr>
        <p:spPr>
          <a:xfrm>
            <a:off x="609600" y="1600200"/>
            <a:ext cx="10972800" cy="1371600"/>
          </a:xfrm>
          <a:prstGeom prst="rect">
            <a:avLst/>
          </a:prstGeom>
        </p:spPr>
        <p:txBody>
          <a:bodyPr/>
          <a:lstStyle>
            <a:lvl1pPr>
              <a:buNone/>
              <a:defRPr sz="1600" b="1">
                <a:latin typeface="+mn-lt"/>
                <a:cs typeface="Arial" pitchFamily="34" charset="0"/>
              </a:defRPr>
            </a:lvl1pPr>
            <a:lvl2pPr marL="274320" indent="-283464">
              <a:buFont typeface="Arial" pitchFamily="34" charset="0"/>
              <a:buNone/>
              <a:defRPr sz="1400" baseline="0">
                <a:latin typeface="+mn-lt"/>
                <a:cs typeface="Arial" pitchFamily="34" charset="0"/>
              </a:defRPr>
            </a:lvl2pPr>
          </a:lstStyle>
          <a:p>
            <a:pPr lvl="0"/>
            <a:r>
              <a:rPr lang="en-US"/>
              <a:t>Click to edit Master text styles</a:t>
            </a:r>
          </a:p>
          <a:p>
            <a:pPr lvl="1"/>
            <a:r>
              <a:rPr lang="en-US"/>
              <a:t>Second level</a:t>
            </a:r>
          </a:p>
        </p:txBody>
      </p:sp>
      <p:sp>
        <p:nvSpPr>
          <p:cNvPr id="9" name="Text Placeholder 2"/>
          <p:cNvSpPr>
            <a:spLocks noGrp="1"/>
          </p:cNvSpPr>
          <p:nvPr>
            <p:ph type="body" sz="quarter" idx="20"/>
          </p:nvPr>
        </p:nvSpPr>
        <p:spPr>
          <a:xfrm>
            <a:off x="609600" y="3200400"/>
            <a:ext cx="10972800" cy="1371600"/>
          </a:xfrm>
          <a:prstGeom prst="rect">
            <a:avLst/>
          </a:prstGeom>
        </p:spPr>
        <p:txBody>
          <a:bodyPr/>
          <a:lstStyle>
            <a:lvl1pPr>
              <a:buNone/>
              <a:defRPr sz="1600" b="1" baseline="0">
                <a:latin typeface="+mn-lt"/>
                <a:cs typeface="Arial" pitchFamily="34" charset="0"/>
              </a:defRPr>
            </a:lvl1pPr>
            <a:lvl2pPr marL="274320" marR="0" indent="-285750" algn="l" defTabSz="914400" rtl="0" eaLnBrk="1" fontAlgn="base" latinLnBrk="0" hangingPunct="1">
              <a:lnSpc>
                <a:spcPct val="100000"/>
              </a:lnSpc>
              <a:spcBef>
                <a:spcPct val="20000"/>
              </a:spcBef>
              <a:spcAft>
                <a:spcPct val="0"/>
              </a:spcAft>
              <a:buClrTx/>
              <a:buSzTx/>
              <a:buFont typeface="+mj-lt"/>
              <a:buNone/>
              <a:tabLst/>
              <a:defRPr lang="en-US" sz="1400" smtClean="0">
                <a:latin typeface="+mn-lt"/>
              </a:defRPr>
            </a:lvl2pPr>
          </a:lstStyle>
          <a:p>
            <a:pPr lvl="0"/>
            <a:r>
              <a:rPr lang="en-US"/>
              <a:t>Click to edit Master text styles</a:t>
            </a:r>
          </a:p>
          <a:p>
            <a:pPr lvl="1"/>
            <a:r>
              <a:rPr lang="en-US"/>
              <a:t>Second level</a:t>
            </a:r>
          </a:p>
        </p:txBody>
      </p:sp>
      <p:sp>
        <p:nvSpPr>
          <p:cNvPr id="10" name="Text Placeholder 3"/>
          <p:cNvSpPr>
            <a:spLocks noGrp="1"/>
          </p:cNvSpPr>
          <p:nvPr>
            <p:ph type="body" sz="quarter" idx="21"/>
          </p:nvPr>
        </p:nvSpPr>
        <p:spPr>
          <a:xfrm>
            <a:off x="609600" y="4800600"/>
            <a:ext cx="10972800" cy="1371600"/>
          </a:xfrm>
          <a:prstGeom prst="rect">
            <a:avLst/>
          </a:prstGeom>
        </p:spPr>
        <p:txBody>
          <a:bodyPr/>
          <a:lstStyle>
            <a:lvl1pPr>
              <a:buNone/>
              <a:defRPr sz="1600" b="1">
                <a:latin typeface="+mn-lt"/>
                <a:cs typeface="Arial" pitchFamily="34" charset="0"/>
              </a:defRPr>
            </a:lvl1pPr>
            <a:lvl2pPr marL="274320">
              <a:buFont typeface="Arial" pitchFamily="34" charset="0"/>
              <a:buNone/>
              <a:defRPr lang="en-US" sz="1400" smtClean="0">
                <a:latin typeface="+mn-lt"/>
              </a:defRPr>
            </a:lvl2pPr>
          </a:lstStyle>
          <a:p>
            <a:pPr lvl="0"/>
            <a:r>
              <a:rPr lang="en-US"/>
              <a:t>Click to edit Master text styles</a:t>
            </a:r>
          </a:p>
          <a:p>
            <a:pPr lvl="1"/>
            <a:r>
              <a:rPr lang="en-US"/>
              <a:t>Second level</a:t>
            </a:r>
          </a:p>
        </p:txBody>
      </p:sp>
      <p:sp>
        <p:nvSpPr>
          <p:cNvPr id="11"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275214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3" name="Title Placeholder 6"/>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2054" name="Text Placeholder 7"/>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268" r:id="rId1"/>
    <p:sldLayoutId id="2147484259" r:id="rId2"/>
    <p:sldLayoutId id="2147484260" r:id="rId3"/>
    <p:sldLayoutId id="2147484262" r:id="rId4"/>
    <p:sldLayoutId id="2147484263" r:id="rId5"/>
    <p:sldLayoutId id="2147484264" r:id="rId6"/>
    <p:sldLayoutId id="2147484265" r:id="rId7"/>
    <p:sldLayoutId id="2147484266" r:id="rId8"/>
    <p:sldLayoutId id="2147484267" r:id="rId9"/>
    <p:sldLayoutId id="2147484271" r:id="rId10"/>
    <p:sldLayoutId id="2147484272" r:id="rId11"/>
    <p:sldLayoutId id="2147484273" r:id="rId12"/>
  </p:sldLayoutIdLst>
  <p:hf sldNum="0" hdr="0" ftr="0" dt="0"/>
  <p:txStyles>
    <p:titleStyle>
      <a:lvl1pPr algn="ctr" rtl="0" eaLnBrk="1" fontAlgn="base" hangingPunct="1">
        <a:spcBef>
          <a:spcPct val="0"/>
        </a:spcBef>
        <a:spcAft>
          <a:spcPct val="0"/>
        </a:spcAft>
        <a:defRPr sz="3600" kern="1200">
          <a:solidFill>
            <a:schemeClr val="tx1"/>
          </a:solidFill>
          <a:latin typeface="Verdana" pitchFamily="34" charset="0"/>
          <a:ea typeface="+mj-ea"/>
          <a:cs typeface="+mj-cs"/>
        </a:defRPr>
      </a:lvl1pPr>
      <a:lvl2pPr algn="ctr" rtl="0" eaLnBrk="1" fontAlgn="base" hangingPunct="1">
        <a:spcBef>
          <a:spcPct val="0"/>
        </a:spcBef>
        <a:spcAft>
          <a:spcPct val="0"/>
        </a:spcAft>
        <a:defRPr sz="3600">
          <a:solidFill>
            <a:schemeClr val="tx1"/>
          </a:solidFill>
          <a:latin typeface="Verdana" panose="020B0604030504040204" pitchFamily="34" charset="0"/>
        </a:defRPr>
      </a:lvl2pPr>
      <a:lvl3pPr algn="ctr" rtl="0" eaLnBrk="1" fontAlgn="base" hangingPunct="1">
        <a:spcBef>
          <a:spcPct val="0"/>
        </a:spcBef>
        <a:spcAft>
          <a:spcPct val="0"/>
        </a:spcAft>
        <a:defRPr sz="3600">
          <a:solidFill>
            <a:schemeClr val="tx1"/>
          </a:solidFill>
          <a:latin typeface="Verdana" panose="020B0604030504040204" pitchFamily="34" charset="0"/>
        </a:defRPr>
      </a:lvl3pPr>
      <a:lvl4pPr algn="ctr" rtl="0" eaLnBrk="1" fontAlgn="base" hangingPunct="1">
        <a:spcBef>
          <a:spcPct val="0"/>
        </a:spcBef>
        <a:spcAft>
          <a:spcPct val="0"/>
        </a:spcAft>
        <a:defRPr sz="3600">
          <a:solidFill>
            <a:schemeClr val="tx1"/>
          </a:solidFill>
          <a:latin typeface="Verdana" panose="020B0604030504040204" pitchFamily="34" charset="0"/>
        </a:defRPr>
      </a:lvl4pPr>
      <a:lvl5pPr algn="ctr" rtl="0" eaLnBrk="1" fontAlgn="base" hangingPunct="1">
        <a:spcBef>
          <a:spcPct val="0"/>
        </a:spcBef>
        <a:spcAft>
          <a:spcPct val="0"/>
        </a:spcAft>
        <a:defRPr sz="3600">
          <a:solidFill>
            <a:schemeClr val="tx1"/>
          </a:solidFill>
          <a:latin typeface="Verdana" panose="020B0604030504040204"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SzPct val="85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SzPct val="80000"/>
        <a:buFont typeface="Courier New" panose="02070309020205020404" pitchFamily="49" charset="0"/>
        <a:buChar char="o"/>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SzPct val="12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SzPct val="70000"/>
        <a:buFont typeface="Wingdings" panose="05000000000000000000" pitchFamily="2" charset="2"/>
        <a:buChar char="q"/>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8.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8.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8.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hyperlink" Target="https://www.i2b2.org/NLP/" TargetMode="Externa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tags" Target="../tags/tag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hyperlink" Target="http://www.linguamatics.com/downloads/whitepaper-9-ways-improve-cancer-insights-natural-language-processing"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2.xml"/><Relationship Id="rId1" Type="http://schemas.openxmlformats.org/officeDocument/2006/relationships/tags" Target="../tags/tag3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8.xml"/><Relationship Id="rId1" Type="http://schemas.openxmlformats.org/officeDocument/2006/relationships/tags" Target="../tags/tag3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bwMode="auto">
          <a:xfrm>
            <a:off x="1040921" y="2130552"/>
            <a:ext cx="10110158" cy="90594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en-US" sz="4000" b="1" dirty="0">
                <a:solidFill>
                  <a:schemeClr val="tx1"/>
                </a:solidFill>
                <a:latin typeface="+mj-lt"/>
                <a:ea typeface="Verdana" charset="0"/>
                <a:cs typeface="Verdana" charset="0"/>
              </a:rPr>
              <a:t>Foundations of Health Data Science (FHDS)</a:t>
            </a:r>
            <a:endParaRPr lang="en-US" altLang="en-US" dirty="0">
              <a:latin typeface="Tahoma" charset="0"/>
              <a:ea typeface="Verdana" charset="0"/>
              <a:cs typeface="Tahoma" charset="0"/>
            </a:endParaRPr>
          </a:p>
        </p:txBody>
      </p:sp>
      <p:sp>
        <p:nvSpPr>
          <p:cNvPr id="12291" name="Text Placeholder 2"/>
          <p:cNvSpPr>
            <a:spLocks noGrp="1"/>
          </p:cNvSpPr>
          <p:nvPr>
            <p:ph type="body" sz="half" idx="2"/>
          </p:nvPr>
        </p:nvSpPr>
        <p:spPr bwMode="auto">
          <a:xfrm>
            <a:off x="388189" y="3014980"/>
            <a:ext cx="11248639" cy="762000"/>
          </a:xfrm>
          <a:ln>
            <a:miter lim="800000"/>
            <a:headEnd/>
            <a:tailEnd/>
          </a:ln>
        </p:spPr>
        <p:txBody>
          <a:bodyPr vert="horz" wrap="square" lIns="68580" tIns="34290" rIns="68580" bIns="34290" numCol="1" rtlCol="0" anchor="t" anchorCtr="0" compatLnSpc="1">
            <a:prstTxWarp prst="textNoShape">
              <a:avLst/>
            </a:prstTxWarp>
            <a:noAutofit/>
          </a:bodyPr>
          <a:lstStyle/>
          <a:p>
            <a:pPr>
              <a:defRPr/>
            </a:pPr>
            <a:r>
              <a:rPr lang="en-US"/>
              <a:t>Lecture 11: </a:t>
            </a:r>
            <a:r>
              <a:rPr lang="en-US" dirty="0"/>
              <a:t>Natural Language Processing</a:t>
            </a:r>
          </a:p>
          <a:p>
            <a:pPr>
              <a:defRPr/>
            </a:pPr>
            <a:endParaRPr lang="en-US" dirty="0"/>
          </a:p>
        </p:txBody>
      </p:sp>
      <p:sp>
        <p:nvSpPr>
          <p:cNvPr id="2" name="Text Placeholder 1"/>
          <p:cNvSpPr>
            <a:spLocks noGrp="1"/>
          </p:cNvSpPr>
          <p:nvPr>
            <p:ph type="body" sz="quarter" idx="11"/>
          </p:nvPr>
        </p:nvSpPr>
        <p:spPr>
          <a:xfrm>
            <a:off x="1847088" y="3743452"/>
            <a:ext cx="8534400" cy="609600"/>
          </a:xfrm>
        </p:spPr>
        <p:txBody>
          <a:bodyPr/>
          <a:lstStyle/>
          <a:p>
            <a:r>
              <a:rPr lang="en-US" dirty="0"/>
              <a:t>Md. Jubayer Hossain</a:t>
            </a:r>
          </a:p>
          <a:p>
            <a:r>
              <a:rPr lang="en-US" dirty="0"/>
              <a:t>Instructor </a:t>
            </a:r>
          </a:p>
          <a:p>
            <a:r>
              <a:rPr lang="en-US" dirty="0"/>
              <a:t>@cblast.du.ac.bd</a:t>
            </a:r>
          </a:p>
        </p:txBody>
      </p:sp>
    </p:spTree>
    <p:extLst>
      <p:ext uri="{BB962C8B-B14F-4D97-AF65-F5344CB8AC3E}">
        <p14:creationId xmlns:p14="http://schemas.microsoft.com/office/powerpoint/2010/main" val="822921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Levels of Human Language - 2</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dirty="0"/>
              <a:t>Semantics: Meaning of words, phrases, and sentences</a:t>
            </a:r>
          </a:p>
          <a:p>
            <a:r>
              <a:rPr lang="en-US" dirty="0"/>
              <a:t>Pragmatics: How context affects meaning of sentences, discourse</a:t>
            </a:r>
          </a:p>
          <a:p>
            <a:r>
              <a:rPr lang="en-US" dirty="0"/>
              <a:t>World knowledge: General knowledge necessary to understand language</a:t>
            </a:r>
          </a:p>
        </p:txBody>
      </p:sp>
    </p:spTree>
    <p:custDataLst>
      <p:tags r:id="rId1"/>
    </p:custDataLst>
    <p:extLst>
      <p:ext uri="{BB962C8B-B14F-4D97-AF65-F5344CB8AC3E}">
        <p14:creationId xmlns:p14="http://schemas.microsoft.com/office/powerpoint/2010/main" val="3909102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wrap="square" anchor="ctr">
            <a:normAutofit/>
          </a:bodyPr>
          <a:lstStyle/>
          <a:p>
            <a:r>
              <a:rPr lang="en-US" dirty="0"/>
              <a:t>Phases of NLP - 1</a:t>
            </a:r>
          </a:p>
        </p:txBody>
      </p:sp>
      <p:sp>
        <p:nvSpPr>
          <p:cNvPr id="3" name="Content Placeholder 2"/>
          <p:cNvSpPr>
            <a:spLocks noGrp="1"/>
          </p:cNvSpPr>
          <p:nvPr>
            <p:ph sz="quarter" idx="14"/>
          </p:nvPr>
        </p:nvSpPr>
        <p:spPr>
          <a:xfrm>
            <a:off x="609600" y="1600200"/>
            <a:ext cx="10972800" cy="4572000"/>
          </a:xfrm>
        </p:spPr>
        <p:txBody>
          <a:bodyPr wrap="square" anchor="t">
            <a:normAutofit/>
          </a:bodyPr>
          <a:lstStyle/>
          <a:p>
            <a:r>
              <a:rPr lang="en-US" dirty="0"/>
              <a:t>Three major phases in classical NLP</a:t>
            </a:r>
          </a:p>
          <a:p>
            <a:pPr lvl="1"/>
            <a:r>
              <a:rPr lang="en-US" sz="3200"/>
              <a:t>Syntax: Recognition of grammatical constituents of language</a:t>
            </a:r>
          </a:p>
          <a:p>
            <a:pPr lvl="1"/>
            <a:r>
              <a:rPr lang="en-US" sz="3200"/>
              <a:t>Semantics: Recognition of meaning</a:t>
            </a:r>
          </a:p>
          <a:p>
            <a:pPr lvl="1"/>
            <a:r>
              <a:rPr lang="en-US" sz="3200"/>
              <a:t>Context: Larger framing of content </a:t>
            </a:r>
          </a:p>
        </p:txBody>
      </p:sp>
    </p:spTree>
    <p:custDataLst>
      <p:tags r:id="rId1"/>
    </p:custDataLst>
    <p:extLst>
      <p:ext uri="{BB962C8B-B14F-4D97-AF65-F5344CB8AC3E}">
        <p14:creationId xmlns:p14="http://schemas.microsoft.com/office/powerpoint/2010/main" val="1549162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wrap="square" anchor="ctr">
            <a:normAutofit/>
          </a:bodyPr>
          <a:lstStyle/>
          <a:p>
            <a:r>
              <a:rPr lang="en-US" dirty="0"/>
              <a:t>Phases of NLP - 2</a:t>
            </a:r>
          </a:p>
        </p:txBody>
      </p:sp>
      <p:sp>
        <p:nvSpPr>
          <p:cNvPr id="3" name="Content Placeholder 2"/>
          <p:cNvSpPr>
            <a:spLocks noGrp="1"/>
          </p:cNvSpPr>
          <p:nvPr>
            <p:ph sz="quarter" idx="14"/>
          </p:nvPr>
        </p:nvSpPr>
        <p:spPr>
          <a:xfrm>
            <a:off x="609600" y="1600200"/>
            <a:ext cx="10972800" cy="4572000"/>
          </a:xfrm>
        </p:spPr>
        <p:txBody>
          <a:bodyPr wrap="square" anchor="t">
            <a:normAutofit/>
          </a:bodyPr>
          <a:lstStyle/>
          <a:p>
            <a:r>
              <a:rPr lang="en-US" dirty="0"/>
              <a:t>Each level is successively harder and requires more knowledge engineering, but would add more value if problems could be solved</a:t>
            </a:r>
          </a:p>
          <a:p>
            <a:r>
              <a:rPr lang="en-US" dirty="0"/>
              <a:t>Growing use of</a:t>
            </a:r>
          </a:p>
          <a:p>
            <a:pPr lvl="1"/>
            <a:r>
              <a:rPr lang="en-US" sz="3200"/>
              <a:t>Rules and matching (Jung, 2015)</a:t>
            </a:r>
          </a:p>
          <a:p>
            <a:pPr lvl="1"/>
            <a:r>
              <a:rPr lang="en-US" sz="3200"/>
              <a:t>Machine learning to learn rules of parsing rather than humans enumerating them (Manning, 1999; </a:t>
            </a:r>
            <a:r>
              <a:rPr lang="en-US" sz="3200" err="1"/>
              <a:t>Shatkay</a:t>
            </a:r>
            <a:r>
              <a:rPr lang="en-US" sz="3200"/>
              <a:t>, 2012)</a:t>
            </a:r>
          </a:p>
        </p:txBody>
      </p:sp>
    </p:spTree>
    <p:custDataLst>
      <p:tags r:id="rId1"/>
    </p:custDataLst>
    <p:extLst>
      <p:ext uri="{BB962C8B-B14F-4D97-AF65-F5344CB8AC3E}">
        <p14:creationId xmlns:p14="http://schemas.microsoft.com/office/powerpoint/2010/main" val="3069035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wrap="square" anchor="ctr">
            <a:normAutofit/>
          </a:bodyPr>
          <a:lstStyle/>
          <a:p>
            <a:r>
              <a:rPr lang="en-US" dirty="0"/>
              <a:t>Major Steps in NLP Phases - 1</a:t>
            </a:r>
          </a:p>
        </p:txBody>
      </p:sp>
      <p:sp>
        <p:nvSpPr>
          <p:cNvPr id="3" name="Content Placeholder 2"/>
          <p:cNvSpPr>
            <a:spLocks noGrp="1"/>
          </p:cNvSpPr>
          <p:nvPr>
            <p:ph sz="quarter" idx="14"/>
          </p:nvPr>
        </p:nvSpPr>
        <p:spPr>
          <a:xfrm>
            <a:off x="609600" y="1600200"/>
            <a:ext cx="10972800" cy="4572000"/>
          </a:xfrm>
        </p:spPr>
        <p:txBody>
          <a:bodyPr wrap="square" anchor="t">
            <a:normAutofit/>
          </a:bodyPr>
          <a:lstStyle/>
          <a:p>
            <a:r>
              <a:rPr lang="en-US" dirty="0"/>
              <a:t>Processing syntax done via parsing </a:t>
            </a:r>
          </a:p>
          <a:p>
            <a:r>
              <a:rPr lang="en-US" dirty="0"/>
              <a:t>Parsing: Requires grammar </a:t>
            </a:r>
          </a:p>
          <a:p>
            <a:r>
              <a:rPr lang="en-US" dirty="0"/>
              <a:t>Grammar: Rules governing the syntax of language. Expressed as rewrite rules.</a:t>
            </a:r>
          </a:p>
        </p:txBody>
      </p:sp>
    </p:spTree>
    <p:custDataLst>
      <p:tags r:id="rId1"/>
    </p:custDataLst>
    <p:extLst>
      <p:ext uri="{BB962C8B-B14F-4D97-AF65-F5344CB8AC3E}">
        <p14:creationId xmlns:p14="http://schemas.microsoft.com/office/powerpoint/2010/main" val="961060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wrap="square" anchor="ctr">
            <a:normAutofit/>
          </a:bodyPr>
          <a:lstStyle/>
          <a:p>
            <a:r>
              <a:rPr lang="en-US" dirty="0"/>
              <a:t>Major Steps in NLP Phases - 2</a:t>
            </a:r>
          </a:p>
        </p:txBody>
      </p:sp>
      <p:sp>
        <p:nvSpPr>
          <p:cNvPr id="3" name="Content Placeholder 2"/>
          <p:cNvSpPr>
            <a:spLocks noGrp="1"/>
          </p:cNvSpPr>
          <p:nvPr>
            <p:ph sz="quarter" idx="14"/>
          </p:nvPr>
        </p:nvSpPr>
        <p:spPr>
          <a:xfrm>
            <a:off x="609600" y="1600200"/>
            <a:ext cx="10972800" cy="4572000"/>
          </a:xfrm>
        </p:spPr>
        <p:txBody>
          <a:bodyPr wrap="square" anchor="t">
            <a:normAutofit/>
          </a:bodyPr>
          <a:lstStyle/>
          <a:p>
            <a:r>
              <a:rPr lang="en-US" dirty="0"/>
              <a:t>Rewrite Rules</a:t>
            </a:r>
          </a:p>
          <a:p>
            <a:pPr lvl="1"/>
            <a:r>
              <a:rPr lang="en-US" sz="3200"/>
              <a:t>S → NP VP NP, (e.g., </a:t>
            </a:r>
            <a:r>
              <a:rPr lang="en-US" sz="3200" i="1"/>
              <a:t>The patient has severe hypertension</a:t>
            </a:r>
            <a:r>
              <a:rPr lang="en-US" sz="3200"/>
              <a:t>.)</a:t>
            </a:r>
          </a:p>
          <a:p>
            <a:pPr lvl="1"/>
            <a:r>
              <a:rPr lang="en-US" sz="3200"/>
              <a:t>NP → </a:t>
            </a:r>
            <a:r>
              <a:rPr lang="en-US" sz="3200" err="1"/>
              <a:t>DET</a:t>
            </a:r>
            <a:r>
              <a:rPr lang="en-US" sz="3200"/>
              <a:t> NP,  NP → </a:t>
            </a:r>
            <a:r>
              <a:rPr lang="en-US" sz="3200" err="1"/>
              <a:t>ADJ</a:t>
            </a:r>
            <a:r>
              <a:rPr lang="en-US" sz="3200"/>
              <a:t> NP,   NP → NOUN</a:t>
            </a:r>
          </a:p>
          <a:p>
            <a:r>
              <a:rPr lang="en-US" dirty="0"/>
              <a:t>Terminal Symbols: Cannot be further decomposed (e.g., </a:t>
            </a:r>
            <a:r>
              <a:rPr lang="en-US" dirty="0" err="1"/>
              <a:t>ADJ</a:t>
            </a:r>
            <a:r>
              <a:rPr lang="en-US" dirty="0"/>
              <a:t>, NOUN)</a:t>
            </a:r>
          </a:p>
          <a:p>
            <a:r>
              <a:rPr lang="en-US" dirty="0"/>
              <a:t>Non-Terminal Symbols: Can be further decomposed (e.g., S, NP)</a:t>
            </a:r>
          </a:p>
        </p:txBody>
      </p:sp>
    </p:spTree>
    <p:custDataLst>
      <p:tags r:id="rId1"/>
    </p:custDataLst>
    <p:extLst>
      <p:ext uri="{BB962C8B-B14F-4D97-AF65-F5344CB8AC3E}">
        <p14:creationId xmlns:p14="http://schemas.microsoft.com/office/powerpoint/2010/main" val="1392379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Major Steps in NLP Phases - 3</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dirty="0"/>
              <a:t>Semantics is usually done by mapping parts of speech into standardized terminology</a:t>
            </a:r>
          </a:p>
          <a:p>
            <a:pPr lvl="1"/>
            <a:r>
              <a:rPr lang="en-US" sz="3200"/>
              <a:t>Most descriptive terminology for NLP is </a:t>
            </a:r>
            <a:r>
              <a:rPr lang="en-US" sz="3200" err="1"/>
              <a:t>SNOMED</a:t>
            </a:r>
            <a:r>
              <a:rPr lang="en-US" sz="3200"/>
              <a:t> CT</a:t>
            </a:r>
          </a:p>
        </p:txBody>
      </p:sp>
    </p:spTree>
    <p:custDataLst>
      <p:tags r:id="rId1"/>
    </p:custDataLst>
    <p:extLst>
      <p:ext uri="{BB962C8B-B14F-4D97-AF65-F5344CB8AC3E}">
        <p14:creationId xmlns:p14="http://schemas.microsoft.com/office/powerpoint/2010/main" val="1757875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wrap="square" anchor="ctr">
            <a:normAutofit/>
          </a:bodyPr>
          <a:lstStyle/>
          <a:p>
            <a:pPr>
              <a:lnSpc>
                <a:spcPct val="90000"/>
              </a:lnSpc>
            </a:pPr>
            <a:r>
              <a:rPr lang="en-US" dirty="0"/>
              <a:t>Challenges in Processing the Clinical Narrative - 1</a:t>
            </a:r>
            <a:endParaRPr lang="en-US"/>
          </a:p>
        </p:txBody>
      </p:sp>
      <p:sp>
        <p:nvSpPr>
          <p:cNvPr id="3" name="Content Placeholder 2"/>
          <p:cNvSpPr>
            <a:spLocks noGrp="1"/>
          </p:cNvSpPr>
          <p:nvPr>
            <p:ph sz="quarter" idx="14"/>
          </p:nvPr>
        </p:nvSpPr>
        <p:spPr>
          <a:xfrm>
            <a:off x="609600" y="1600200"/>
            <a:ext cx="10972800" cy="4572000"/>
          </a:xfrm>
        </p:spPr>
        <p:txBody>
          <a:bodyPr wrap="square" anchor="t">
            <a:normAutofit/>
          </a:bodyPr>
          <a:lstStyle/>
          <a:p>
            <a:r>
              <a:rPr lang="en-US" dirty="0"/>
              <a:t>Clinical narratives are more difficult to process than other types of text for many reasons</a:t>
            </a:r>
          </a:p>
          <a:p>
            <a:pPr lvl="1"/>
            <a:r>
              <a:rPr lang="en-US" sz="3200"/>
              <a:t>Written in telegraphic, elliptical style</a:t>
            </a:r>
          </a:p>
          <a:p>
            <a:pPr lvl="1"/>
            <a:r>
              <a:rPr lang="en-US" sz="3200"/>
              <a:t>Often has spelling and/or grammatical errors</a:t>
            </a:r>
          </a:p>
          <a:p>
            <a:pPr lvl="1"/>
            <a:r>
              <a:rPr lang="en-US" sz="3200"/>
              <a:t>Physicians and others may take </a:t>
            </a:r>
            <a:r>
              <a:rPr lang="en-US" altLang="ja-JP" sz="3200"/>
              <a:t>“</a:t>
            </a:r>
            <a:r>
              <a:rPr lang="en-US" sz="3200"/>
              <a:t>license</a:t>
            </a:r>
            <a:r>
              <a:rPr lang="en-US" altLang="ja-JP" sz="3200"/>
              <a:t>”</a:t>
            </a:r>
            <a:r>
              <a:rPr lang="en-US" sz="3200"/>
              <a:t> with language</a:t>
            </a:r>
          </a:p>
          <a:p>
            <a:pPr lvl="1"/>
            <a:r>
              <a:rPr lang="en-US" sz="3200"/>
              <a:t>Important information can be buried among </a:t>
            </a:r>
            <a:r>
              <a:rPr lang="en-US" altLang="ja-JP" sz="3200"/>
              <a:t>“</a:t>
            </a:r>
            <a:r>
              <a:rPr lang="en-US" sz="3200"/>
              <a:t>normal</a:t>
            </a:r>
            <a:r>
              <a:rPr lang="en-US" altLang="ja-JP" sz="3200"/>
              <a:t>”</a:t>
            </a:r>
            <a:r>
              <a:rPr lang="en-US" sz="3200"/>
              <a:t> information</a:t>
            </a:r>
          </a:p>
        </p:txBody>
      </p:sp>
    </p:spTree>
    <p:custDataLst>
      <p:tags r:id="rId1"/>
    </p:custDataLst>
    <p:extLst>
      <p:ext uri="{BB962C8B-B14F-4D97-AF65-F5344CB8AC3E}">
        <p14:creationId xmlns:p14="http://schemas.microsoft.com/office/powerpoint/2010/main" val="3662672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pPr>
              <a:lnSpc>
                <a:spcPct val="90000"/>
              </a:lnSpc>
            </a:pPr>
            <a:r>
              <a:rPr lang="en-US" dirty="0"/>
              <a:t>Challenges in Processing the Clinical Narrative - 2</a:t>
            </a:r>
            <a:endParaRPr lang="en-US"/>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dirty="0"/>
              <a:t>Challenges can be</a:t>
            </a:r>
          </a:p>
          <a:p>
            <a:pPr lvl="1"/>
            <a:r>
              <a:rPr lang="en-US" sz="3200"/>
              <a:t>Syntactic</a:t>
            </a:r>
          </a:p>
          <a:p>
            <a:pPr lvl="1"/>
            <a:r>
              <a:rPr lang="en-US" sz="3200"/>
              <a:t>Semantic</a:t>
            </a:r>
          </a:p>
          <a:p>
            <a:pPr lvl="1"/>
            <a:r>
              <a:rPr lang="en-US" sz="3200"/>
              <a:t>Contextual</a:t>
            </a:r>
          </a:p>
        </p:txBody>
      </p:sp>
    </p:spTree>
    <p:custDataLst>
      <p:tags r:id="rId1"/>
    </p:custDataLst>
    <p:extLst>
      <p:ext uri="{BB962C8B-B14F-4D97-AF65-F5344CB8AC3E}">
        <p14:creationId xmlns:p14="http://schemas.microsoft.com/office/powerpoint/2010/main" val="1837787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Syntactic Challenges - 1</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dirty="0"/>
              <a:t>Clinical narrative text syntactically incomplete (Sager, 1987)</a:t>
            </a:r>
          </a:p>
          <a:p>
            <a:pPr lvl="1"/>
            <a:r>
              <a:rPr lang="en-US" sz="3200"/>
              <a:t>Half of all sentences incomplete</a:t>
            </a:r>
          </a:p>
          <a:p>
            <a:pPr lvl="1"/>
            <a:r>
              <a:rPr lang="en-US" sz="3200"/>
              <a:t>Minimal English sentence is subject-verb-object</a:t>
            </a:r>
          </a:p>
        </p:txBody>
      </p:sp>
    </p:spTree>
    <p:custDataLst>
      <p:tags r:id="rId1"/>
    </p:custDataLst>
    <p:extLst>
      <p:ext uri="{BB962C8B-B14F-4D97-AF65-F5344CB8AC3E}">
        <p14:creationId xmlns:p14="http://schemas.microsoft.com/office/powerpoint/2010/main" val="1581981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wrap="square" anchor="ctr">
            <a:normAutofit/>
          </a:bodyPr>
          <a:lstStyle/>
          <a:p>
            <a:r>
              <a:rPr lang="en-US" dirty="0"/>
              <a:t>Syntactic Challenges - 2</a:t>
            </a:r>
          </a:p>
        </p:txBody>
      </p:sp>
      <p:sp>
        <p:nvSpPr>
          <p:cNvPr id="3" name="Content Placeholder 2"/>
          <p:cNvSpPr>
            <a:spLocks noGrp="1"/>
          </p:cNvSpPr>
          <p:nvPr>
            <p:ph sz="quarter" idx="14"/>
          </p:nvPr>
        </p:nvSpPr>
        <p:spPr>
          <a:xfrm>
            <a:off x="609600" y="1600200"/>
            <a:ext cx="10972800" cy="4572000"/>
          </a:xfrm>
        </p:spPr>
        <p:txBody>
          <a:bodyPr wrap="square" anchor="t">
            <a:normAutofit/>
          </a:bodyPr>
          <a:lstStyle/>
          <a:p>
            <a:r>
              <a:rPr lang="en-US" dirty="0"/>
              <a:t>Clinical narrative text syntactically incomplete (Sager, 1987)</a:t>
            </a:r>
          </a:p>
          <a:p>
            <a:pPr lvl="1"/>
            <a:r>
              <a:rPr lang="en-US" sz="3200"/>
              <a:t>Examples in order of frequency</a:t>
            </a:r>
          </a:p>
          <a:p>
            <a:pPr lvl="2"/>
            <a:r>
              <a:rPr lang="en-US" sz="3200"/>
              <a:t>Deleted verb and object: </a:t>
            </a:r>
            <a:r>
              <a:rPr lang="en-US" sz="3200" i="1"/>
              <a:t>Stiff neck and fever</a:t>
            </a:r>
          </a:p>
          <a:p>
            <a:pPr lvl="2"/>
            <a:r>
              <a:rPr lang="en-US" sz="3200"/>
              <a:t>Deleted verb: </a:t>
            </a:r>
            <a:r>
              <a:rPr lang="en-US" sz="3200" i="1"/>
              <a:t>Brain scan negative </a:t>
            </a:r>
          </a:p>
          <a:p>
            <a:pPr lvl="2"/>
            <a:r>
              <a:rPr lang="en-US" sz="3200"/>
              <a:t>Deleted subject and verb: </a:t>
            </a:r>
            <a:r>
              <a:rPr lang="en-US" sz="3200" i="1"/>
              <a:t>Positive for heart disease</a:t>
            </a:r>
          </a:p>
          <a:p>
            <a:pPr lvl="2"/>
            <a:r>
              <a:rPr lang="en-US" sz="3200"/>
              <a:t>Deleted subject: </a:t>
            </a:r>
            <a:r>
              <a:rPr lang="en-US" sz="3200" i="1"/>
              <a:t>Was seen by local doctor</a:t>
            </a:r>
          </a:p>
        </p:txBody>
      </p:sp>
    </p:spTree>
    <p:custDataLst>
      <p:tags r:id="rId1"/>
    </p:custDataLst>
    <p:extLst>
      <p:ext uri="{BB962C8B-B14F-4D97-AF65-F5344CB8AC3E}">
        <p14:creationId xmlns:p14="http://schemas.microsoft.com/office/powerpoint/2010/main" val="2734264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Learning Objectives</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a:t>Describe the major tasks for which machine learning is used (Lecture a)</a:t>
            </a:r>
          </a:p>
          <a:p>
            <a:r>
              <a:rPr lang="en-US"/>
              <a:t>Compare and contrast the major approaches for machine learning (Lecture a)</a:t>
            </a:r>
          </a:p>
          <a:p>
            <a:r>
              <a:rPr lang="en-US"/>
              <a:t>Describe the major tasks for which natural language processing is used (Lectures b-c)</a:t>
            </a:r>
          </a:p>
          <a:p>
            <a:r>
              <a:rPr lang="en-US"/>
              <a:t>Discuss the major approaches and challenges for processing clinical narratives (Lectures b-c)</a:t>
            </a:r>
          </a:p>
        </p:txBody>
      </p:sp>
    </p:spTree>
    <p:custDataLst>
      <p:tags r:id="rId1"/>
    </p:custDataLst>
    <p:extLst>
      <p:ext uri="{BB962C8B-B14F-4D97-AF65-F5344CB8AC3E}">
        <p14:creationId xmlns:p14="http://schemas.microsoft.com/office/powerpoint/2010/main" val="388523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Semantic Challenges - 1</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dirty="0"/>
              <a:t>Words have different senses and meanings</a:t>
            </a:r>
          </a:p>
          <a:p>
            <a:pPr lvl="1"/>
            <a:r>
              <a:rPr lang="en-US" sz="3200" i="1"/>
              <a:t>Murmur is appreciated</a:t>
            </a:r>
          </a:p>
          <a:p>
            <a:pPr lvl="1"/>
            <a:r>
              <a:rPr lang="en-US" sz="3200" i="1"/>
              <a:t>Eye drops</a:t>
            </a:r>
          </a:p>
          <a:p>
            <a:pPr lvl="1"/>
            <a:r>
              <a:rPr lang="en-US" sz="3200" i="1"/>
              <a:t>Mass at 3 o’clock</a:t>
            </a:r>
          </a:p>
        </p:txBody>
      </p:sp>
    </p:spTree>
    <p:custDataLst>
      <p:tags r:id="rId1"/>
    </p:custDataLst>
    <p:extLst>
      <p:ext uri="{BB962C8B-B14F-4D97-AF65-F5344CB8AC3E}">
        <p14:creationId xmlns:p14="http://schemas.microsoft.com/office/powerpoint/2010/main" val="33760652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wrap="square" anchor="ctr">
            <a:normAutofit/>
          </a:bodyPr>
          <a:lstStyle/>
          <a:p>
            <a:r>
              <a:rPr lang="en-US" dirty="0"/>
              <a:t>Semantic Challenges - 2</a:t>
            </a:r>
          </a:p>
        </p:txBody>
      </p:sp>
      <p:sp>
        <p:nvSpPr>
          <p:cNvPr id="3" name="Content Placeholder 2"/>
          <p:cNvSpPr>
            <a:spLocks noGrp="1"/>
          </p:cNvSpPr>
          <p:nvPr>
            <p:ph sz="quarter" idx="14"/>
          </p:nvPr>
        </p:nvSpPr>
        <p:spPr>
          <a:xfrm>
            <a:off x="609600" y="1600200"/>
            <a:ext cx="10972800" cy="4572000"/>
          </a:xfrm>
        </p:spPr>
        <p:txBody>
          <a:bodyPr wrap="square" anchor="t">
            <a:normAutofit/>
          </a:bodyPr>
          <a:lstStyle/>
          <a:p>
            <a:r>
              <a:rPr lang="en-US" dirty="0"/>
              <a:t>Synonymy – different words/phrases having same meaning</a:t>
            </a:r>
          </a:p>
          <a:p>
            <a:pPr lvl="1"/>
            <a:r>
              <a:rPr lang="en-US" sz="3200" i="1"/>
              <a:t>Epigastric pain after eating </a:t>
            </a:r>
            <a:r>
              <a:rPr lang="en-US" sz="3200"/>
              <a:t>vs. </a:t>
            </a:r>
            <a:r>
              <a:rPr lang="en-US" sz="3200" i="1"/>
              <a:t>postprandial stomach discomfort</a:t>
            </a:r>
          </a:p>
          <a:p>
            <a:r>
              <a:rPr lang="en-US" dirty="0"/>
              <a:t>Polysemy – same words/phrases having different meaning</a:t>
            </a:r>
          </a:p>
          <a:p>
            <a:pPr lvl="1"/>
            <a:r>
              <a:rPr lang="en-US" sz="3200"/>
              <a:t>The PCP of the patient with PCP advised him to stop using PCP</a:t>
            </a:r>
          </a:p>
        </p:txBody>
      </p:sp>
    </p:spTree>
    <p:custDataLst>
      <p:tags r:id="rId1"/>
    </p:custDataLst>
    <p:extLst>
      <p:ext uri="{BB962C8B-B14F-4D97-AF65-F5344CB8AC3E}">
        <p14:creationId xmlns:p14="http://schemas.microsoft.com/office/powerpoint/2010/main" val="1141011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wrap="square" anchor="ctr">
            <a:normAutofit/>
          </a:bodyPr>
          <a:lstStyle/>
          <a:p>
            <a:r>
              <a:rPr lang="en-US" dirty="0"/>
              <a:t>Semantic Challenges - 3</a:t>
            </a:r>
          </a:p>
        </p:txBody>
      </p:sp>
      <p:sp>
        <p:nvSpPr>
          <p:cNvPr id="3" name="Content Placeholder 2"/>
          <p:cNvSpPr>
            <a:spLocks noGrp="1"/>
          </p:cNvSpPr>
          <p:nvPr>
            <p:ph sz="quarter" idx="14"/>
          </p:nvPr>
        </p:nvSpPr>
        <p:spPr>
          <a:xfrm>
            <a:off x="609600" y="1600200"/>
            <a:ext cx="10972800" cy="4572000"/>
          </a:xfrm>
        </p:spPr>
        <p:txBody>
          <a:bodyPr wrap="square" anchor="t">
            <a:normAutofit/>
          </a:bodyPr>
          <a:lstStyle/>
          <a:p>
            <a:pPr>
              <a:lnSpc>
                <a:spcPct val="90000"/>
              </a:lnSpc>
            </a:pPr>
            <a:r>
              <a:rPr lang="en-US" dirty="0"/>
              <a:t>Negation: Common in medical text </a:t>
            </a:r>
            <a:br>
              <a:rPr lang="en-US" dirty="0"/>
            </a:br>
            <a:r>
              <a:rPr lang="en-US" dirty="0"/>
              <a:t>(Wu, 2015)</a:t>
            </a:r>
            <a:endParaRPr lang="en-US"/>
          </a:p>
          <a:p>
            <a:pPr lvl="1">
              <a:lnSpc>
                <a:spcPct val="90000"/>
              </a:lnSpc>
            </a:pPr>
            <a:r>
              <a:rPr lang="en-US" sz="3200" i="1"/>
              <a:t>Patient does not have any chest pain</a:t>
            </a:r>
          </a:p>
          <a:p>
            <a:pPr>
              <a:lnSpc>
                <a:spcPct val="90000"/>
              </a:lnSpc>
            </a:pPr>
            <a:r>
              <a:rPr lang="en-US" dirty="0"/>
              <a:t>Uncertainty</a:t>
            </a:r>
            <a:endParaRPr lang="en-US"/>
          </a:p>
          <a:p>
            <a:pPr lvl="1">
              <a:lnSpc>
                <a:spcPct val="90000"/>
              </a:lnSpc>
            </a:pPr>
            <a:r>
              <a:rPr lang="en-US" sz="3200" i="1"/>
              <a:t>Patient treated for possible pneumonia</a:t>
            </a:r>
          </a:p>
          <a:p>
            <a:pPr>
              <a:lnSpc>
                <a:spcPct val="90000"/>
              </a:lnSpc>
            </a:pPr>
            <a:r>
              <a:rPr lang="en-US" dirty="0"/>
              <a:t>Temporality</a:t>
            </a:r>
            <a:endParaRPr lang="en-US"/>
          </a:p>
          <a:p>
            <a:pPr lvl="1">
              <a:lnSpc>
                <a:spcPct val="90000"/>
              </a:lnSpc>
            </a:pPr>
            <a:r>
              <a:rPr lang="en-US" sz="3200" i="1"/>
              <a:t>Patient has history of pneumonia</a:t>
            </a:r>
          </a:p>
          <a:p>
            <a:pPr lvl="1">
              <a:lnSpc>
                <a:spcPct val="90000"/>
              </a:lnSpc>
            </a:pPr>
            <a:r>
              <a:rPr lang="en-US" sz="3200" i="1"/>
              <a:t>Chest pain resolved after administration of nitroglycerin</a:t>
            </a:r>
          </a:p>
        </p:txBody>
      </p:sp>
    </p:spTree>
    <p:custDataLst>
      <p:tags r:id="rId1"/>
    </p:custDataLst>
    <p:extLst>
      <p:ext uri="{BB962C8B-B14F-4D97-AF65-F5344CB8AC3E}">
        <p14:creationId xmlns:p14="http://schemas.microsoft.com/office/powerpoint/2010/main" val="1371967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wrap="square" anchor="ctr">
            <a:normAutofit/>
          </a:bodyPr>
          <a:lstStyle/>
          <a:p>
            <a:r>
              <a:rPr lang="en-US" dirty="0"/>
              <a:t>Contextual Challenges - 1</a:t>
            </a:r>
          </a:p>
        </p:txBody>
      </p:sp>
      <p:sp>
        <p:nvSpPr>
          <p:cNvPr id="3" name="Content Placeholder 2"/>
          <p:cNvSpPr>
            <a:spLocks noGrp="1"/>
          </p:cNvSpPr>
          <p:nvPr>
            <p:ph sz="quarter" idx="14"/>
          </p:nvPr>
        </p:nvSpPr>
        <p:spPr>
          <a:xfrm>
            <a:off x="609600" y="1600200"/>
            <a:ext cx="10972800" cy="4572000"/>
          </a:xfrm>
        </p:spPr>
        <p:txBody>
          <a:bodyPr wrap="square" anchor="t">
            <a:normAutofit/>
          </a:bodyPr>
          <a:lstStyle/>
          <a:p>
            <a:r>
              <a:rPr lang="en-US" dirty="0"/>
              <a:t>Coreference: Relation between linguistic expressions that refer to same real-world entity (Zheng, 2011; </a:t>
            </a:r>
            <a:r>
              <a:rPr lang="en-US" dirty="0" err="1"/>
              <a:t>Kilicoglu</a:t>
            </a:r>
            <a:r>
              <a:rPr lang="en-US" dirty="0"/>
              <a:t>, 2016)</a:t>
            </a:r>
          </a:p>
          <a:p>
            <a:pPr lvl="1"/>
            <a:r>
              <a:rPr lang="en-US" sz="3200" i="1"/>
              <a:t>Chest x-ray shows nodule in left upper lobe. The tumor has increased in size to 2 cm</a:t>
            </a:r>
            <a:r>
              <a:rPr lang="en-US" sz="3200"/>
              <a:t>.</a:t>
            </a:r>
          </a:p>
          <a:p>
            <a:pPr lvl="1"/>
            <a:r>
              <a:rPr lang="en-US" sz="3200"/>
              <a:t>One particular type of </a:t>
            </a:r>
            <a:r>
              <a:rPr lang="en-US" sz="3200" err="1"/>
              <a:t>coreference</a:t>
            </a:r>
            <a:r>
              <a:rPr lang="en-US" sz="3200"/>
              <a:t> is anaphora – use of pronouns</a:t>
            </a:r>
          </a:p>
          <a:p>
            <a:pPr lvl="2"/>
            <a:r>
              <a:rPr lang="en-US" sz="3200" i="1"/>
              <a:t>He complains of chest pain. It awakens him at night</a:t>
            </a:r>
            <a:r>
              <a:rPr lang="en-US" sz="3200"/>
              <a:t>.</a:t>
            </a:r>
          </a:p>
        </p:txBody>
      </p:sp>
    </p:spTree>
    <p:custDataLst>
      <p:tags r:id="rId1"/>
    </p:custDataLst>
    <p:extLst>
      <p:ext uri="{BB962C8B-B14F-4D97-AF65-F5344CB8AC3E}">
        <p14:creationId xmlns:p14="http://schemas.microsoft.com/office/powerpoint/2010/main" val="2795072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wrap="square" anchor="ctr">
            <a:normAutofit/>
          </a:bodyPr>
          <a:lstStyle/>
          <a:p>
            <a:r>
              <a:rPr lang="en-US" dirty="0"/>
              <a:t>Contextual Challenges - 2</a:t>
            </a:r>
          </a:p>
        </p:txBody>
      </p:sp>
      <p:sp>
        <p:nvSpPr>
          <p:cNvPr id="3" name="Content Placeholder 2"/>
          <p:cNvSpPr>
            <a:spLocks noGrp="1"/>
          </p:cNvSpPr>
          <p:nvPr>
            <p:ph sz="quarter" idx="14"/>
          </p:nvPr>
        </p:nvSpPr>
        <p:spPr>
          <a:xfrm>
            <a:off x="609600" y="1600200"/>
            <a:ext cx="10972800" cy="4572000"/>
          </a:xfrm>
        </p:spPr>
        <p:txBody>
          <a:bodyPr wrap="square" anchor="t">
            <a:normAutofit/>
          </a:bodyPr>
          <a:lstStyle/>
          <a:p>
            <a:r>
              <a:rPr lang="en-US" dirty="0"/>
              <a:t>Ellipsis: Deletion of subjects is common in clinical narratives</a:t>
            </a:r>
          </a:p>
          <a:p>
            <a:pPr lvl="1"/>
            <a:r>
              <a:rPr lang="en-US" sz="3200" i="1"/>
              <a:t>Complains of chest pain. Increasing frequency. Worse in the morning</a:t>
            </a:r>
            <a:r>
              <a:rPr lang="en-US" sz="3200"/>
              <a:t>.</a:t>
            </a:r>
          </a:p>
        </p:txBody>
      </p:sp>
    </p:spTree>
    <p:custDataLst>
      <p:tags r:id="rId1"/>
    </p:custDataLst>
    <p:extLst>
      <p:ext uri="{BB962C8B-B14F-4D97-AF65-F5344CB8AC3E}">
        <p14:creationId xmlns:p14="http://schemas.microsoft.com/office/powerpoint/2010/main" val="20266055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wrap="square" anchor="ctr">
            <a:normAutofit/>
          </a:bodyPr>
          <a:lstStyle/>
          <a:p>
            <a:r>
              <a:rPr lang="en-US" dirty="0"/>
              <a:t>Are There Any Silver Linings?</a:t>
            </a:r>
          </a:p>
        </p:txBody>
      </p:sp>
      <p:sp>
        <p:nvSpPr>
          <p:cNvPr id="3" name="Content Placeholder 2"/>
          <p:cNvSpPr>
            <a:spLocks noGrp="1"/>
          </p:cNvSpPr>
          <p:nvPr>
            <p:ph sz="quarter" idx="14"/>
          </p:nvPr>
        </p:nvSpPr>
        <p:spPr>
          <a:xfrm>
            <a:off x="609600" y="1600200"/>
            <a:ext cx="10972800" cy="4572000"/>
          </a:xfrm>
        </p:spPr>
        <p:txBody>
          <a:bodyPr wrap="square" anchor="t">
            <a:normAutofit/>
          </a:bodyPr>
          <a:lstStyle/>
          <a:p>
            <a:r>
              <a:rPr lang="en-US" dirty="0" err="1"/>
              <a:t>Subgrammars</a:t>
            </a:r>
            <a:r>
              <a:rPr lang="en-US" dirty="0"/>
              <a:t> (Sager, 1987)</a:t>
            </a:r>
          </a:p>
          <a:p>
            <a:pPr lvl="1"/>
            <a:r>
              <a:rPr lang="en-US" sz="3200"/>
              <a:t>The grammar of clinical narratives is a subset of English grammar and fairly regular</a:t>
            </a:r>
          </a:p>
          <a:p>
            <a:r>
              <a:rPr lang="en-US" dirty="0"/>
              <a:t>Predictable discourse (</a:t>
            </a:r>
            <a:r>
              <a:rPr lang="en-US" dirty="0" err="1"/>
              <a:t>Archbold</a:t>
            </a:r>
            <a:r>
              <a:rPr lang="en-US" dirty="0"/>
              <a:t>, 1989)</a:t>
            </a:r>
          </a:p>
          <a:p>
            <a:pPr lvl="1"/>
            <a:r>
              <a:rPr lang="en-US" sz="3200"/>
              <a:t>Clinical narratives, especially History and Physical, follow relatively consistent pattern</a:t>
            </a:r>
          </a:p>
          <a:p>
            <a:r>
              <a:rPr lang="en-US" dirty="0"/>
              <a:t>Focus on specific elements and not entirety of record (Denny, 2012)</a:t>
            </a:r>
          </a:p>
        </p:txBody>
      </p:sp>
    </p:spTree>
    <p:custDataLst>
      <p:tags r:id="rId1"/>
    </p:custDataLst>
    <p:extLst>
      <p:ext uri="{BB962C8B-B14F-4D97-AF65-F5344CB8AC3E}">
        <p14:creationId xmlns:p14="http://schemas.microsoft.com/office/powerpoint/2010/main" val="597071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609600" y="274638"/>
            <a:ext cx="10972800" cy="1143000"/>
          </a:xfrm>
        </p:spPr>
        <p:txBody>
          <a:bodyPr wrap="square" anchor="ctr">
            <a:normAutofit/>
          </a:bodyPr>
          <a:lstStyle/>
          <a:p>
            <a:r>
              <a:rPr lang="en-US" dirty="0"/>
              <a:t>Evaluation of NLP Systems - 1</a:t>
            </a:r>
          </a:p>
        </p:txBody>
      </p:sp>
      <p:sp>
        <p:nvSpPr>
          <p:cNvPr id="3" name="Content Placeholder 2"/>
          <p:cNvSpPr>
            <a:spLocks noGrp="1"/>
          </p:cNvSpPr>
          <p:nvPr>
            <p:ph sz="quarter" idx="14"/>
          </p:nvPr>
        </p:nvSpPr>
        <p:spPr>
          <a:xfrm>
            <a:off x="609600" y="1600200"/>
            <a:ext cx="10972800" cy="4572000"/>
          </a:xfrm>
        </p:spPr>
        <p:txBody>
          <a:bodyPr wrap="square" anchor="t">
            <a:normAutofit/>
          </a:bodyPr>
          <a:lstStyle/>
          <a:p>
            <a:r>
              <a:rPr lang="en-US" dirty="0"/>
              <a:t>Usually measured by</a:t>
            </a:r>
          </a:p>
          <a:p>
            <a:pPr lvl="1"/>
            <a:r>
              <a:rPr lang="en-US" sz="3200"/>
              <a:t>Recall: Proportion of correct concepts found</a:t>
            </a:r>
          </a:p>
          <a:p>
            <a:pPr lvl="2"/>
            <a:r>
              <a:rPr lang="en-US" sz="3200"/>
              <a:t>e.g., 75 out of 100 concepts found = 75%</a:t>
            </a:r>
          </a:p>
          <a:p>
            <a:pPr lvl="1"/>
            <a:r>
              <a:rPr lang="en-US" sz="3200"/>
              <a:t>Precision: Proportion of found concepts correct</a:t>
            </a:r>
          </a:p>
          <a:p>
            <a:pPr lvl="2"/>
            <a:r>
              <a:rPr lang="en-US" sz="3200"/>
              <a:t>e.g., 150 concepts found, 75 correct = 50%</a:t>
            </a:r>
          </a:p>
        </p:txBody>
      </p:sp>
    </p:spTree>
    <p:custDataLst>
      <p:tags r:id="rId1"/>
    </p:custDataLst>
    <p:extLst>
      <p:ext uri="{BB962C8B-B14F-4D97-AF65-F5344CB8AC3E}">
        <p14:creationId xmlns:p14="http://schemas.microsoft.com/office/powerpoint/2010/main" val="38000929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609600" y="274638"/>
            <a:ext cx="10972800" cy="1143000"/>
          </a:xfrm>
        </p:spPr>
        <p:txBody>
          <a:bodyPr wrap="square" anchor="ctr">
            <a:normAutofit/>
          </a:bodyPr>
          <a:lstStyle/>
          <a:p>
            <a:r>
              <a:rPr lang="en-US" dirty="0"/>
              <a:t>Evaluation of NLP Systems - 2</a:t>
            </a:r>
          </a:p>
        </p:txBody>
      </p:sp>
      <p:sp>
        <p:nvSpPr>
          <p:cNvPr id="3" name="Content Placeholder 2"/>
          <p:cNvSpPr>
            <a:spLocks noGrp="1"/>
          </p:cNvSpPr>
          <p:nvPr>
            <p:ph sz="quarter" idx="14"/>
          </p:nvPr>
        </p:nvSpPr>
        <p:spPr>
          <a:xfrm>
            <a:off x="609600" y="1600200"/>
            <a:ext cx="10972800" cy="4572000"/>
          </a:xfrm>
        </p:spPr>
        <p:txBody>
          <a:bodyPr wrap="square" anchor="t">
            <a:normAutofit/>
          </a:bodyPr>
          <a:lstStyle/>
          <a:p>
            <a:r>
              <a:rPr lang="en-US" dirty="0"/>
              <a:t>Often carried out in </a:t>
            </a:r>
            <a:r>
              <a:rPr lang="en-US" altLang="ja-JP" dirty="0"/>
              <a:t>“</a:t>
            </a:r>
            <a:r>
              <a:rPr lang="en-US" dirty="0"/>
              <a:t>challenge evaluations,</a:t>
            </a:r>
            <a:r>
              <a:rPr lang="en-US" altLang="ja-JP" dirty="0"/>
              <a:t>”</a:t>
            </a:r>
            <a:r>
              <a:rPr lang="en-US" dirty="0"/>
              <a:t> where multiple research groups compare results on the same task</a:t>
            </a:r>
          </a:p>
          <a:p>
            <a:pPr lvl="1"/>
            <a:r>
              <a:rPr lang="en-US" sz="3200"/>
              <a:t>Largest clinical text challenge evaluation is i2b2 NLP Shared Tasks – </a:t>
            </a:r>
            <a:r>
              <a:rPr lang="en-US" sz="3200">
                <a:hlinkClick r:id="rId4" tooltip="Website for a 2016 announcement of data release and call for participation from Informatics for Integrating Biology and the Bedside, i2b2, "/>
              </a:rPr>
              <a:t>https://www.i2b2.org/NLP/</a:t>
            </a:r>
            <a:r>
              <a:rPr lang="en-US" sz="3200"/>
              <a:t> </a:t>
            </a:r>
          </a:p>
          <a:p>
            <a:r>
              <a:rPr lang="en-US" dirty="0"/>
              <a:t>Systematic review of all studies evaluating automated coding and classification (Stanfill, 2010)</a:t>
            </a:r>
          </a:p>
          <a:p>
            <a:endParaRPr lang="en-US" dirty="0"/>
          </a:p>
        </p:txBody>
      </p:sp>
    </p:spTree>
    <p:custDataLst>
      <p:tags r:id="rId1"/>
    </p:custDataLst>
    <p:extLst>
      <p:ext uri="{BB962C8B-B14F-4D97-AF65-F5344CB8AC3E}">
        <p14:creationId xmlns:p14="http://schemas.microsoft.com/office/powerpoint/2010/main" val="9715705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wrap="square" anchor="ctr">
            <a:normAutofit/>
          </a:bodyPr>
          <a:lstStyle/>
          <a:p>
            <a:r>
              <a:rPr lang="en-US" dirty="0"/>
              <a:t>Lecture 11 – Summary</a:t>
            </a:r>
          </a:p>
        </p:txBody>
      </p:sp>
      <p:sp>
        <p:nvSpPr>
          <p:cNvPr id="3" name="Text Placeholder 2"/>
          <p:cNvSpPr>
            <a:spLocks noGrp="1"/>
          </p:cNvSpPr>
          <p:nvPr>
            <p:ph idx="1"/>
          </p:nvPr>
        </p:nvSpPr>
        <p:spPr>
          <a:xfrm>
            <a:off x="609600" y="1600201"/>
            <a:ext cx="10972800" cy="4525963"/>
          </a:xfrm>
        </p:spPr>
        <p:txBody>
          <a:bodyPr wrap="square" anchor="t">
            <a:normAutofit/>
          </a:bodyPr>
          <a:lstStyle/>
          <a:p>
            <a:r>
              <a:rPr lang="en-US" dirty="0"/>
              <a:t>The major use cases for NLP are classification, extraction, and summarization</a:t>
            </a:r>
          </a:p>
          <a:p>
            <a:r>
              <a:rPr lang="en-US" dirty="0"/>
              <a:t>The major phases of NLP are syntax, semantics, and context, each of which has challenges and is successively harder to do with computers</a:t>
            </a:r>
          </a:p>
          <a:p>
            <a:r>
              <a:rPr lang="en-US" dirty="0"/>
              <a:t>There may be some silver linings to help with NLP, such as sub grammars, predictable discourse, and focus on processing less than the entire meaning of everything in the document</a:t>
            </a:r>
          </a:p>
          <a:p>
            <a:endParaRPr lang="en-US" dirty="0"/>
          </a:p>
        </p:txBody>
      </p:sp>
    </p:spTree>
    <p:custDataLst>
      <p:tags r:id="rId1"/>
    </p:custDataLst>
    <p:extLst>
      <p:ext uri="{BB962C8B-B14F-4D97-AF65-F5344CB8AC3E}">
        <p14:creationId xmlns:p14="http://schemas.microsoft.com/office/powerpoint/2010/main" val="11958199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wrap="square" anchor="ctr">
            <a:normAutofit/>
          </a:bodyPr>
          <a:lstStyle/>
          <a:p>
            <a:r>
              <a:rPr lang="en-US" dirty="0"/>
              <a:t>Lecture 11 – References</a:t>
            </a:r>
          </a:p>
        </p:txBody>
      </p:sp>
      <p:sp>
        <p:nvSpPr>
          <p:cNvPr id="3" name="Text Placeholder 2"/>
          <p:cNvSpPr>
            <a:spLocks noGrp="1"/>
          </p:cNvSpPr>
          <p:nvPr>
            <p:ph sz="quarter" idx="14"/>
          </p:nvPr>
        </p:nvSpPr>
        <p:spPr>
          <a:xfrm>
            <a:off x="609600" y="1600200"/>
            <a:ext cx="10972800" cy="4572000"/>
          </a:xfrm>
        </p:spPr>
        <p:txBody>
          <a:bodyPr wrap="square" anchor="t">
            <a:normAutofit/>
          </a:bodyPr>
          <a:lstStyle/>
          <a:p>
            <a:pPr lvl="1">
              <a:lnSpc>
                <a:spcPct val="90000"/>
              </a:lnSpc>
            </a:pPr>
            <a:r>
              <a:rPr lang="en-US" sz="1800" dirty="0"/>
              <a:t>Anonymous. (2014). 9 ways to improve cancer insights with Natural Language Processing. Retrieved from Boston, MA: </a:t>
            </a:r>
            <a:r>
              <a:rPr lang="en-US" sz="1800" dirty="0">
                <a:hlinkClick r:id="rId4" tooltip="Linguamatics Website with form you must complete to enable downloading a whitepaper titled &quot;9 ways to improve cancer insights with Natural Language Processing&quot;"/>
              </a:rPr>
              <a:t>http://www.linguamatics.com/downloads/whitepaper-9-ways-improve-cancer-insights-natural-language-processing</a:t>
            </a:r>
            <a:r>
              <a:rPr lang="en-US" sz="1800" dirty="0"/>
              <a:t> </a:t>
            </a:r>
          </a:p>
          <a:p>
            <a:pPr lvl="1">
              <a:lnSpc>
                <a:spcPct val="90000"/>
              </a:lnSpc>
            </a:pPr>
            <a:r>
              <a:rPr lang="en-US" sz="1800" dirty="0"/>
              <a:t>Archbold, A., &amp; Evans, D. (1989). On the topical structure of medical charts. Paper presented at the Proceedings of the 13th Annual Symposium on Computer Applications in Medical Care, Washington, DC.</a:t>
            </a:r>
          </a:p>
          <a:p>
            <a:pPr lvl="1">
              <a:lnSpc>
                <a:spcPct val="90000"/>
              </a:lnSpc>
            </a:pPr>
            <a:r>
              <a:rPr lang="en-US" sz="1800" dirty="0"/>
              <a:t>Denny, J. (2012). Mining Electronic Health Records in the Genomics Era. In M. </a:t>
            </a:r>
            <a:r>
              <a:rPr lang="en-US" sz="1800" dirty="0" err="1"/>
              <a:t>Kann</a:t>
            </a:r>
            <a:r>
              <a:rPr lang="en-US" sz="1800" dirty="0"/>
              <a:t> &amp; F. </a:t>
            </a:r>
            <a:r>
              <a:rPr lang="en-US" sz="1800" dirty="0" err="1"/>
              <a:t>Lewitter</a:t>
            </a:r>
            <a:r>
              <a:rPr lang="en-US" sz="1800" dirty="0"/>
              <a:t> (Eds.), PLOS Computational Biology: Translational Bioinformatics.</a:t>
            </a:r>
          </a:p>
          <a:p>
            <a:pPr lvl="1">
              <a:lnSpc>
                <a:spcPct val="90000"/>
              </a:lnSpc>
            </a:pPr>
            <a:r>
              <a:rPr lang="en-US" sz="1800" dirty="0"/>
              <a:t>Friedman, C., &amp; </a:t>
            </a:r>
            <a:r>
              <a:rPr lang="en-US" sz="1800" dirty="0" err="1"/>
              <a:t>Elhadad</a:t>
            </a:r>
            <a:r>
              <a:rPr lang="en-US" sz="1800" dirty="0"/>
              <a:t>, N. (2014). Natural Language Processing in Health Care and Biomedicine. In E. </a:t>
            </a:r>
            <a:r>
              <a:rPr lang="en-US" sz="1800" dirty="0" err="1"/>
              <a:t>Shortliffe</a:t>
            </a:r>
            <a:r>
              <a:rPr lang="en-US" sz="1800" dirty="0"/>
              <a:t> &amp; J. Cimino (Eds.), Biomedical Informatics: Computer Applications in Health Care and Biomedicine (Fourth Edition) (pp. 255-284). London, England: Springer.</a:t>
            </a:r>
          </a:p>
          <a:p>
            <a:pPr lvl="1">
              <a:lnSpc>
                <a:spcPct val="90000"/>
              </a:lnSpc>
            </a:pPr>
            <a:r>
              <a:rPr lang="en-US" sz="1800" dirty="0" err="1"/>
              <a:t>Hripcsak</a:t>
            </a:r>
            <a:r>
              <a:rPr lang="en-US" sz="1800" dirty="0"/>
              <a:t>, G., &amp; Albers, D. (2012). Next-generation phenotyping of electronic health records. Journal of the American Medical Informatics Association, 20, 117-121. </a:t>
            </a:r>
          </a:p>
          <a:p>
            <a:pPr lvl="1">
              <a:lnSpc>
                <a:spcPct val="90000"/>
              </a:lnSpc>
            </a:pPr>
            <a:r>
              <a:rPr lang="en-US" sz="1800" dirty="0" err="1"/>
              <a:t>Hripcsak</a:t>
            </a:r>
            <a:r>
              <a:rPr lang="en-US" sz="1800" dirty="0"/>
              <a:t>, G., Friedman, C., Anderson, P., </a:t>
            </a:r>
            <a:r>
              <a:rPr lang="en-US" sz="1800" dirty="0" err="1"/>
              <a:t>DuMouchel</a:t>
            </a:r>
            <a:r>
              <a:rPr lang="en-US" sz="1800" dirty="0"/>
              <a:t>, W., Johnson, S., &amp; Clayton, P. (1995). Unlocking clinical data from narrative reports: a study of natural language processing. Annals of Internal Medicine, 122, 681-688. </a:t>
            </a:r>
          </a:p>
        </p:txBody>
      </p:sp>
    </p:spTree>
    <p:custDataLst>
      <p:tags r:id="rId1"/>
    </p:custDataLst>
    <p:extLst>
      <p:ext uri="{BB962C8B-B14F-4D97-AF65-F5344CB8AC3E}">
        <p14:creationId xmlns:p14="http://schemas.microsoft.com/office/powerpoint/2010/main" val="971615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wrap="square" anchor="ctr">
            <a:normAutofit/>
          </a:bodyPr>
          <a:lstStyle/>
          <a:p>
            <a:pPr>
              <a:lnSpc>
                <a:spcPct val="90000"/>
              </a:lnSpc>
            </a:pPr>
            <a:r>
              <a:rPr lang="en-US" dirty="0"/>
              <a:t>Natural Language Processing (NLP) of Clinical Text</a:t>
            </a:r>
            <a:endParaRPr lang="en-US"/>
          </a:p>
        </p:txBody>
      </p:sp>
      <p:sp>
        <p:nvSpPr>
          <p:cNvPr id="3" name="Content Placeholder 2"/>
          <p:cNvSpPr>
            <a:spLocks noGrp="1"/>
          </p:cNvSpPr>
          <p:nvPr>
            <p:ph sz="quarter" idx="14"/>
          </p:nvPr>
        </p:nvSpPr>
        <p:spPr>
          <a:xfrm>
            <a:off x="609600" y="1600200"/>
            <a:ext cx="10972800" cy="4572000"/>
          </a:xfrm>
        </p:spPr>
        <p:txBody>
          <a:bodyPr wrap="square" anchor="t">
            <a:normAutofit/>
          </a:bodyPr>
          <a:lstStyle/>
          <a:p>
            <a:r>
              <a:rPr lang="en-US" dirty="0"/>
              <a:t>Basic definitions and approaches to NLP</a:t>
            </a:r>
          </a:p>
          <a:p>
            <a:r>
              <a:rPr lang="en-US" dirty="0"/>
              <a:t>Challenges in processing the clinical narrative</a:t>
            </a:r>
          </a:p>
          <a:p>
            <a:r>
              <a:rPr lang="en-US" dirty="0"/>
              <a:t>Clinical NLP approaches and projects</a:t>
            </a:r>
          </a:p>
          <a:p>
            <a:r>
              <a:rPr lang="en-US" dirty="0"/>
              <a:t>Alternatives and future directions</a:t>
            </a:r>
          </a:p>
        </p:txBody>
      </p:sp>
    </p:spTree>
    <p:custDataLst>
      <p:tags r:id="rId1"/>
    </p:custDataLst>
    <p:extLst>
      <p:ext uri="{BB962C8B-B14F-4D97-AF65-F5344CB8AC3E}">
        <p14:creationId xmlns:p14="http://schemas.microsoft.com/office/powerpoint/2010/main" val="26077694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wrap="square" anchor="ctr">
            <a:normAutofit/>
          </a:bodyPr>
          <a:lstStyle/>
          <a:p>
            <a:r>
              <a:rPr lang="en-US" dirty="0"/>
              <a:t>Lecture 11 – References</a:t>
            </a:r>
          </a:p>
        </p:txBody>
      </p:sp>
      <p:sp>
        <p:nvSpPr>
          <p:cNvPr id="3" name="Text Placeholder 2"/>
          <p:cNvSpPr>
            <a:spLocks noGrp="1"/>
          </p:cNvSpPr>
          <p:nvPr>
            <p:ph idx="1"/>
          </p:nvPr>
        </p:nvSpPr>
        <p:spPr>
          <a:xfrm>
            <a:off x="609600" y="1600201"/>
            <a:ext cx="10972800" cy="4525963"/>
          </a:xfrm>
        </p:spPr>
        <p:txBody>
          <a:bodyPr wrap="square" anchor="t">
            <a:normAutofit/>
          </a:bodyPr>
          <a:lstStyle/>
          <a:p>
            <a:pPr marL="0" indent="0">
              <a:lnSpc>
                <a:spcPct val="90000"/>
              </a:lnSpc>
              <a:buNone/>
            </a:pPr>
            <a:r>
              <a:rPr lang="en-US" sz="1800" dirty="0"/>
              <a:t> </a:t>
            </a:r>
          </a:p>
          <a:p>
            <a:pPr lvl="1">
              <a:lnSpc>
                <a:spcPct val="90000"/>
              </a:lnSpc>
            </a:pPr>
            <a:r>
              <a:rPr lang="en-US" sz="1800" dirty="0" err="1"/>
              <a:t>Jollis</a:t>
            </a:r>
            <a:r>
              <a:rPr lang="en-US" sz="1800" dirty="0"/>
              <a:t>, J., </a:t>
            </a:r>
            <a:r>
              <a:rPr lang="en-US" sz="1800" dirty="0" err="1"/>
              <a:t>Ancukiewicz</a:t>
            </a:r>
            <a:r>
              <a:rPr lang="en-US" sz="1800" dirty="0"/>
              <a:t>, M., DeLong, E., Pryor, D., </a:t>
            </a:r>
            <a:r>
              <a:rPr lang="en-US" sz="1800" dirty="0" err="1"/>
              <a:t>Muhlbaier</a:t>
            </a:r>
            <a:r>
              <a:rPr lang="en-US" sz="1800" dirty="0"/>
              <a:t>, M., &amp; Mark, D. (1993). Discordance of databases designed for claims payment versus clinical information systems:  implications for outcomes research. Annals of Internal Medicine, 119, 844-850. </a:t>
            </a:r>
          </a:p>
          <a:p>
            <a:pPr lvl="1">
              <a:lnSpc>
                <a:spcPct val="90000"/>
              </a:lnSpc>
            </a:pPr>
            <a:r>
              <a:rPr lang="en-US" sz="1800" dirty="0"/>
              <a:t>Jung, K., </a:t>
            </a:r>
            <a:r>
              <a:rPr lang="en-US" sz="1800" dirty="0" err="1"/>
              <a:t>LePendu</a:t>
            </a:r>
            <a:r>
              <a:rPr lang="en-US" sz="1800" dirty="0"/>
              <a:t>, P., Iyer, S., Bauer-</a:t>
            </a:r>
            <a:r>
              <a:rPr lang="en-US" sz="1800" dirty="0" err="1"/>
              <a:t>Mehren</a:t>
            </a:r>
            <a:r>
              <a:rPr lang="en-US" sz="1800" dirty="0"/>
              <a:t>, A., Percha, B., &amp; Shah, N. (2015). Functional evaluation of out-of-the-box text-mining tools for data-mining tasks. Journal of the American Medical Informatics Association, 22, 121-131. </a:t>
            </a:r>
          </a:p>
          <a:p>
            <a:pPr lvl="1">
              <a:lnSpc>
                <a:spcPct val="90000"/>
              </a:lnSpc>
            </a:pPr>
            <a:r>
              <a:rPr lang="en-US" sz="1800" dirty="0" err="1"/>
              <a:t>Kilicoglu</a:t>
            </a:r>
            <a:r>
              <a:rPr lang="en-US" sz="1800" dirty="0"/>
              <a:t>, H., &amp; </a:t>
            </a:r>
            <a:r>
              <a:rPr lang="en-US" sz="1800" dirty="0" err="1"/>
              <a:t>Demner-Fushman</a:t>
            </a:r>
            <a:r>
              <a:rPr lang="en-US" sz="1800" dirty="0"/>
              <a:t>, D. (2016). Bio-</a:t>
            </a:r>
            <a:r>
              <a:rPr lang="en-US" sz="1800" dirty="0" err="1"/>
              <a:t>SCoRes</a:t>
            </a:r>
            <a:r>
              <a:rPr lang="en-US" sz="1800" dirty="0"/>
              <a:t>: a smorgasbord architecture for coreference resolution in biomedical text. </a:t>
            </a:r>
            <a:r>
              <a:rPr lang="en-US" sz="1800" dirty="0" err="1"/>
              <a:t>PLoS</a:t>
            </a:r>
            <a:r>
              <a:rPr lang="en-US" sz="1800" dirty="0"/>
              <a:t> ONE, 11, e0148538. </a:t>
            </a:r>
          </a:p>
          <a:p>
            <a:pPr lvl="1">
              <a:lnSpc>
                <a:spcPct val="90000"/>
              </a:lnSpc>
            </a:pPr>
            <a:r>
              <a:rPr lang="en-US" sz="1800" dirty="0"/>
              <a:t>Manning, C., &amp; </a:t>
            </a:r>
            <a:r>
              <a:rPr lang="en-US" sz="1800" dirty="0" err="1"/>
              <a:t>Schuetze</a:t>
            </a:r>
            <a:r>
              <a:rPr lang="en-US" sz="1800" dirty="0"/>
              <a:t>, H. (1999). Foundations of Statistical Natural Language Processing. Cambridge, MA: MIT Press.</a:t>
            </a:r>
          </a:p>
          <a:p>
            <a:pPr lvl="1">
              <a:lnSpc>
                <a:spcPct val="90000"/>
              </a:lnSpc>
            </a:pPr>
            <a:r>
              <a:rPr lang="en-US" sz="1800" dirty="0"/>
              <a:t>Mishra, R., Bian, J., </a:t>
            </a:r>
            <a:r>
              <a:rPr lang="en-US" sz="1800" dirty="0" err="1"/>
              <a:t>Fiszman</a:t>
            </a:r>
            <a:r>
              <a:rPr lang="en-US" sz="1800" dirty="0"/>
              <a:t>, M., Weir, C., </a:t>
            </a:r>
            <a:r>
              <a:rPr lang="en-US" sz="1800" dirty="0" err="1"/>
              <a:t>Jonnalagadda</a:t>
            </a:r>
            <a:r>
              <a:rPr lang="en-US" sz="1800" dirty="0"/>
              <a:t>, S., Mostafa, J., &amp; </a:t>
            </a:r>
            <a:r>
              <a:rPr lang="en-US" sz="1800" dirty="0" err="1"/>
              <a:t>DelFiol</a:t>
            </a:r>
            <a:r>
              <a:rPr lang="en-US" sz="1800" dirty="0"/>
              <a:t>, G. (2014). Text summarization in the biomedical domain: a systematic review of recent research. Journal of Biomedical Informatics, 52, 457-467 </a:t>
            </a:r>
          </a:p>
          <a:p>
            <a:pPr lvl="1">
              <a:lnSpc>
                <a:spcPct val="90000"/>
              </a:lnSpc>
            </a:pPr>
            <a:r>
              <a:rPr lang="en-US" sz="1800" dirty="0"/>
              <a:t>O'Malley, K., Cook, K., Price, M., </a:t>
            </a:r>
            <a:r>
              <a:rPr lang="en-US" sz="1800" dirty="0" err="1"/>
              <a:t>Wildes</a:t>
            </a:r>
            <a:r>
              <a:rPr lang="en-US" sz="1800" dirty="0"/>
              <a:t>, K., Hurdle, J., &amp; Ashton, C. (2005). Measuring diagnoses: ICD code accuracy. Health Services Research, 40, 1620-1639. </a:t>
            </a:r>
          </a:p>
          <a:p>
            <a:pPr lvl="1">
              <a:lnSpc>
                <a:spcPct val="90000"/>
              </a:lnSpc>
            </a:pPr>
            <a:endParaRPr lang="en-US" sz="1800" dirty="0"/>
          </a:p>
          <a:p>
            <a:pPr lvl="1">
              <a:lnSpc>
                <a:spcPct val="90000"/>
              </a:lnSpc>
            </a:pPr>
            <a:endParaRPr lang="en-US" sz="1800" dirty="0"/>
          </a:p>
          <a:p>
            <a:pPr>
              <a:lnSpc>
                <a:spcPct val="90000"/>
              </a:lnSpc>
            </a:pPr>
            <a:endParaRPr lang="en-US" sz="1800" dirty="0"/>
          </a:p>
        </p:txBody>
      </p:sp>
    </p:spTree>
    <p:custDataLst>
      <p:tags r:id="rId1"/>
    </p:custDataLst>
    <p:extLst>
      <p:ext uri="{BB962C8B-B14F-4D97-AF65-F5344CB8AC3E}">
        <p14:creationId xmlns:p14="http://schemas.microsoft.com/office/powerpoint/2010/main" val="37080492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wrap="square" anchor="ctr">
            <a:normAutofit/>
          </a:bodyPr>
          <a:lstStyle/>
          <a:p>
            <a:r>
              <a:rPr lang="en-US" dirty="0"/>
              <a:t>Lecture 11 – References</a:t>
            </a:r>
          </a:p>
        </p:txBody>
      </p:sp>
      <p:sp>
        <p:nvSpPr>
          <p:cNvPr id="3" name="Text Placeholder 2"/>
          <p:cNvSpPr>
            <a:spLocks noGrp="1"/>
          </p:cNvSpPr>
          <p:nvPr>
            <p:ph sz="quarter" idx="14"/>
          </p:nvPr>
        </p:nvSpPr>
        <p:spPr>
          <a:xfrm>
            <a:off x="609600" y="1600200"/>
            <a:ext cx="10972800" cy="4572000"/>
          </a:xfrm>
        </p:spPr>
        <p:txBody>
          <a:bodyPr wrap="square" anchor="t">
            <a:normAutofit/>
          </a:bodyPr>
          <a:lstStyle/>
          <a:p>
            <a:pPr lvl="1">
              <a:lnSpc>
                <a:spcPct val="90000"/>
              </a:lnSpc>
            </a:pPr>
            <a:r>
              <a:rPr lang="en-US" sz="2000" dirty="0" err="1"/>
              <a:t>Pivovarov</a:t>
            </a:r>
            <a:r>
              <a:rPr lang="en-US" sz="2000" dirty="0"/>
              <a:t>, R., &amp; </a:t>
            </a:r>
            <a:r>
              <a:rPr lang="en-US" sz="2000" dirty="0" err="1"/>
              <a:t>Elhadad</a:t>
            </a:r>
            <a:r>
              <a:rPr lang="en-US" sz="2000" dirty="0"/>
              <a:t>, N. (2015). Automated methods for the summarization of electronic health records. Journal of the American Medical Informatics Association, 22, 938–947. </a:t>
            </a:r>
          </a:p>
          <a:p>
            <a:pPr lvl="1">
              <a:lnSpc>
                <a:spcPct val="90000"/>
              </a:lnSpc>
            </a:pPr>
            <a:r>
              <a:rPr lang="en-US" sz="2000" dirty="0"/>
              <a:t>Safran, C., </a:t>
            </a:r>
            <a:r>
              <a:rPr lang="en-US" sz="2000" dirty="0" err="1"/>
              <a:t>Bloomrosen</a:t>
            </a:r>
            <a:r>
              <a:rPr lang="en-US" sz="2000" dirty="0"/>
              <a:t>, M., Hammond, W., </a:t>
            </a:r>
            <a:r>
              <a:rPr lang="en-US" sz="2000" dirty="0" err="1"/>
              <a:t>Labkoff</a:t>
            </a:r>
            <a:r>
              <a:rPr lang="en-US" sz="2000" dirty="0"/>
              <a:t>, S., Markel-Fox, S., Tang, P., &amp; </a:t>
            </a:r>
            <a:r>
              <a:rPr lang="en-US" sz="2000" dirty="0" err="1"/>
              <a:t>Detmer</a:t>
            </a:r>
            <a:r>
              <a:rPr lang="en-US" sz="2000" dirty="0"/>
              <a:t>, D. (2007). Toward a national framework for the secondary use of health data: an American Medical Informatics Association white paper. Journal of the American Medical Informatics Association, 14, 1-9. </a:t>
            </a:r>
          </a:p>
          <a:p>
            <a:pPr lvl="1">
              <a:lnSpc>
                <a:spcPct val="90000"/>
              </a:lnSpc>
            </a:pPr>
            <a:r>
              <a:rPr lang="en-US" sz="2000" dirty="0"/>
              <a:t>Sager, N., Friedman, C., &amp; Lyman, M. (1987). Medical Language Processing: Computer Management of Narrative Data. Reading, MA: Addison-Wesley.</a:t>
            </a:r>
          </a:p>
          <a:p>
            <a:pPr lvl="1">
              <a:lnSpc>
                <a:spcPct val="90000"/>
              </a:lnSpc>
            </a:pPr>
            <a:r>
              <a:rPr lang="en-US" sz="2000" dirty="0" err="1"/>
              <a:t>Sevenster</a:t>
            </a:r>
            <a:r>
              <a:rPr lang="en-US" sz="2000" dirty="0"/>
              <a:t>, M., </a:t>
            </a:r>
            <a:r>
              <a:rPr lang="en-US" sz="2000" dirty="0" err="1"/>
              <a:t>Buurman</a:t>
            </a:r>
            <a:r>
              <a:rPr lang="en-US" sz="2000" dirty="0"/>
              <a:t>, J., Liu, P., Peters, J., &amp; Chang, P. (2015). Natural language processing techniques for extracting and categorizing finding measurements in narrative radiology reports. Applied Clinical Informatics, 6, 600-610. </a:t>
            </a:r>
          </a:p>
          <a:p>
            <a:pPr lvl="1">
              <a:lnSpc>
                <a:spcPct val="90000"/>
              </a:lnSpc>
            </a:pPr>
            <a:r>
              <a:rPr lang="en-US" sz="2000" dirty="0" err="1"/>
              <a:t>Shatkay</a:t>
            </a:r>
            <a:r>
              <a:rPr lang="en-US" sz="2000" dirty="0"/>
              <a:t>, H., &amp; Craven, M. (2012). Mining the Biomedical Literature. Cambridge, Massachusetts: MIT Press.</a:t>
            </a:r>
          </a:p>
        </p:txBody>
      </p:sp>
    </p:spTree>
    <p:custDataLst>
      <p:tags r:id="rId1"/>
    </p:custDataLst>
    <p:extLst>
      <p:ext uri="{BB962C8B-B14F-4D97-AF65-F5344CB8AC3E}">
        <p14:creationId xmlns:p14="http://schemas.microsoft.com/office/powerpoint/2010/main" val="10213626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Lecture 11 – References</a:t>
            </a:r>
          </a:p>
        </p:txBody>
      </p:sp>
      <p:sp>
        <p:nvSpPr>
          <p:cNvPr id="3" name="Text Placeholder 2"/>
          <p:cNvSpPr>
            <a:spLocks noGrp="1"/>
          </p:cNvSpPr>
          <p:nvPr>
            <p:ph type="body" sz="quarter" idx="11"/>
          </p:nvPr>
        </p:nvSpPr>
        <p:spPr>
          <a:xfrm>
            <a:off x="609600" y="1600200"/>
            <a:ext cx="10972800" cy="4572000"/>
          </a:xfrm>
        </p:spPr>
        <p:txBody>
          <a:bodyPr wrap="square" anchor="t">
            <a:normAutofit/>
          </a:bodyPr>
          <a:lstStyle/>
          <a:p>
            <a:pPr lvl="1">
              <a:lnSpc>
                <a:spcPct val="90000"/>
              </a:lnSpc>
            </a:pPr>
            <a:r>
              <a:rPr lang="en-US" sz="2000" dirty="0"/>
              <a:t>Stanfill, M., Williams, M., Fenton, S., </a:t>
            </a:r>
            <a:r>
              <a:rPr lang="en-US" sz="2000" dirty="0" err="1"/>
              <a:t>Jenders</a:t>
            </a:r>
            <a:r>
              <a:rPr lang="en-US" sz="2000" dirty="0"/>
              <a:t>, R., &amp; Hersh, W. (2010). A systematic literature review of automated clinical coding and classification systems. Journal of the American Medical Informatics Association, 17, 646-651. </a:t>
            </a:r>
          </a:p>
          <a:p>
            <a:pPr lvl="1">
              <a:lnSpc>
                <a:spcPct val="90000"/>
              </a:lnSpc>
            </a:pPr>
            <a:r>
              <a:rPr lang="en-US" sz="2000" dirty="0"/>
              <a:t>Voorhees, E., &amp; Hersh, W. (2012). Overview of the TREC 2012 Medical Records Track. Paper presented at the Twenty-First Text Retrieval Conference Proceedings (TREC 2012), Gaithersburg, MD.</a:t>
            </a:r>
          </a:p>
          <a:p>
            <a:pPr lvl="1">
              <a:lnSpc>
                <a:spcPct val="90000"/>
              </a:lnSpc>
            </a:pPr>
            <a:r>
              <a:rPr lang="en-US" sz="2000" dirty="0"/>
              <a:t>Wu, S., Miller, T., </a:t>
            </a:r>
            <a:r>
              <a:rPr lang="en-US" sz="2000" dirty="0" err="1"/>
              <a:t>Masanz</a:t>
            </a:r>
            <a:r>
              <a:rPr lang="en-US" sz="2000" dirty="0"/>
              <a:t>, J., </a:t>
            </a:r>
            <a:r>
              <a:rPr lang="en-US" sz="2000" dirty="0" err="1"/>
              <a:t>Coarr</a:t>
            </a:r>
            <a:r>
              <a:rPr lang="en-US" sz="2000" dirty="0"/>
              <a:t>, M., </a:t>
            </a:r>
            <a:r>
              <a:rPr lang="en-US" sz="2000" dirty="0" err="1"/>
              <a:t>Halgrim</a:t>
            </a:r>
            <a:r>
              <a:rPr lang="en-US" sz="2000" dirty="0"/>
              <a:t>, S., Carrell, D., &amp; Clark, C. (2015). Negation's not solved: generalizability versus </a:t>
            </a:r>
            <a:r>
              <a:rPr lang="en-US" sz="2000" dirty="0" err="1"/>
              <a:t>optimizability</a:t>
            </a:r>
            <a:r>
              <a:rPr lang="en-US" sz="2000" dirty="0"/>
              <a:t> in clinical natural language processing. </a:t>
            </a:r>
            <a:r>
              <a:rPr lang="en-US" sz="2000" dirty="0" err="1"/>
              <a:t>PLoS</a:t>
            </a:r>
            <a:r>
              <a:rPr lang="en-US" sz="2000" dirty="0"/>
              <a:t> ONE, 9, e112774. </a:t>
            </a:r>
          </a:p>
          <a:p>
            <a:pPr lvl="1">
              <a:lnSpc>
                <a:spcPct val="90000"/>
              </a:lnSpc>
            </a:pPr>
            <a:r>
              <a:rPr lang="en-US" sz="2000" dirty="0"/>
              <a:t>Zheng, J., Chapman, W., Crowley, R., &amp; Savova, G. (2011). Coreference resolution: A review of general methodologies and applications in the clinical domain. Journal of Biomedical Informatics, 44, 1113-1122. </a:t>
            </a:r>
          </a:p>
          <a:p>
            <a:pPr lvl="1">
              <a:lnSpc>
                <a:spcPct val="90000"/>
              </a:lnSpc>
            </a:pPr>
            <a:r>
              <a:rPr lang="en-US" sz="2000" dirty="0"/>
              <a:t>Zhu, D., Wu, S., </a:t>
            </a:r>
            <a:r>
              <a:rPr lang="en-US" sz="2000" dirty="0" err="1"/>
              <a:t>Carterette</a:t>
            </a:r>
            <a:r>
              <a:rPr lang="en-US" sz="2000" dirty="0"/>
              <a:t>, B., &amp; Liu, H. (2014). Using large clinical corpora for query expansion in text-based cohort identification. Journal of Biomedical Informatics, 49, 275-281. </a:t>
            </a:r>
          </a:p>
          <a:p>
            <a:pPr lvl="1">
              <a:lnSpc>
                <a:spcPct val="90000"/>
              </a:lnSpc>
            </a:pPr>
            <a:endParaRPr lang="en-US" sz="2000" dirty="0"/>
          </a:p>
          <a:p>
            <a:pPr>
              <a:lnSpc>
                <a:spcPct val="90000"/>
              </a:lnSpc>
            </a:pPr>
            <a:endParaRPr lang="en-US" sz="2000" dirty="0"/>
          </a:p>
        </p:txBody>
      </p:sp>
    </p:spTree>
    <p:custDataLst>
      <p:tags r:id="rId1"/>
    </p:custDataLst>
    <p:extLst>
      <p:ext uri="{BB962C8B-B14F-4D97-AF65-F5344CB8AC3E}">
        <p14:creationId xmlns:p14="http://schemas.microsoft.com/office/powerpoint/2010/main" val="1810431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609600" y="274638"/>
            <a:ext cx="10972800" cy="1143000"/>
          </a:xfrm>
        </p:spPr>
        <p:txBody>
          <a:bodyPr wrap="square" anchor="ctr">
            <a:normAutofit/>
          </a:bodyPr>
          <a:lstStyle/>
          <a:p>
            <a:r>
              <a:rPr lang="en-US" dirty="0"/>
              <a:t>Basic Definitions  and Approaches - 1</a:t>
            </a:r>
            <a:endParaRPr lang="en-US"/>
          </a:p>
        </p:txBody>
      </p:sp>
      <p:sp>
        <p:nvSpPr>
          <p:cNvPr id="11267" name="Content Placeholder 2"/>
          <p:cNvSpPr>
            <a:spLocks noGrp="1"/>
          </p:cNvSpPr>
          <p:nvPr>
            <p:ph type="body" sz="quarter" idx="11"/>
          </p:nvPr>
        </p:nvSpPr>
        <p:spPr>
          <a:xfrm>
            <a:off x="609600" y="1600200"/>
            <a:ext cx="10972800" cy="4572000"/>
          </a:xfrm>
        </p:spPr>
        <p:txBody>
          <a:bodyPr wrap="square" anchor="t">
            <a:normAutofit/>
          </a:bodyPr>
          <a:lstStyle/>
          <a:p>
            <a:r>
              <a:rPr lang="en-US" dirty="0"/>
              <a:t>Successful NLP of clinical narrative text could better enable use of EHR data (Safran, 2007)</a:t>
            </a:r>
          </a:p>
          <a:p>
            <a:pPr lvl="1"/>
            <a:r>
              <a:rPr lang="en-US" sz="3200"/>
              <a:t>Current coded data does not cover complexity of clinical narrative (Jollis, 1993; O’Malley, 2005)</a:t>
            </a:r>
          </a:p>
          <a:p>
            <a:pPr lvl="1"/>
            <a:r>
              <a:rPr lang="en-US" sz="3200"/>
              <a:t>Much clinical information is </a:t>
            </a:r>
            <a:r>
              <a:rPr lang="en-US" altLang="ja-JP" sz="3200"/>
              <a:t>“</a:t>
            </a:r>
            <a:r>
              <a:rPr lang="en-US" sz="3200"/>
              <a:t>locked</a:t>
            </a:r>
            <a:r>
              <a:rPr lang="en-US" altLang="ja-JP" sz="3200"/>
              <a:t>”</a:t>
            </a:r>
            <a:r>
              <a:rPr lang="en-US" sz="3200"/>
              <a:t> in text (Hripcsak, 1995; Hripcsak, 2012)</a:t>
            </a:r>
          </a:p>
        </p:txBody>
      </p:sp>
    </p:spTree>
    <p:custDataLst>
      <p:tags r:id="rId1"/>
    </p:custDataLst>
    <p:extLst>
      <p:ext uri="{BB962C8B-B14F-4D97-AF65-F5344CB8AC3E}">
        <p14:creationId xmlns:p14="http://schemas.microsoft.com/office/powerpoint/2010/main" val="393988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609600" y="274638"/>
            <a:ext cx="10972800" cy="1143000"/>
          </a:xfrm>
        </p:spPr>
        <p:txBody>
          <a:bodyPr wrap="square" anchor="ctr">
            <a:normAutofit/>
          </a:bodyPr>
          <a:lstStyle/>
          <a:p>
            <a:r>
              <a:rPr lang="en-US" dirty="0"/>
              <a:t>Basic Definitions and Approaches - 2</a:t>
            </a:r>
            <a:endParaRPr lang="en-US"/>
          </a:p>
        </p:txBody>
      </p:sp>
      <p:sp>
        <p:nvSpPr>
          <p:cNvPr id="11267" name="Content Placeholder 2"/>
          <p:cNvSpPr>
            <a:spLocks noGrp="1"/>
          </p:cNvSpPr>
          <p:nvPr>
            <p:ph type="body" sz="quarter" idx="11"/>
          </p:nvPr>
        </p:nvSpPr>
        <p:spPr>
          <a:xfrm>
            <a:off x="609600" y="1600200"/>
            <a:ext cx="10972800" cy="4572000"/>
          </a:xfrm>
        </p:spPr>
        <p:txBody>
          <a:bodyPr wrap="square" anchor="t">
            <a:normAutofit/>
          </a:bodyPr>
          <a:lstStyle/>
          <a:p>
            <a:r>
              <a:rPr lang="en-US" dirty="0"/>
              <a:t>A better way to describe NLP might be “natural language understanding”</a:t>
            </a:r>
          </a:p>
          <a:p>
            <a:r>
              <a:rPr lang="en-US" dirty="0"/>
              <a:t>Overviews of current approaches and uses (Denny, 2012; Friedman, 2014)</a:t>
            </a:r>
          </a:p>
        </p:txBody>
      </p:sp>
    </p:spTree>
    <p:custDataLst>
      <p:tags r:id="rId1"/>
    </p:custDataLst>
    <p:extLst>
      <p:ext uri="{BB962C8B-B14F-4D97-AF65-F5344CB8AC3E}">
        <p14:creationId xmlns:p14="http://schemas.microsoft.com/office/powerpoint/2010/main" val="482109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Use Cases for Clinical NLP</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a:t>Classification: Classify a patient finding into a category, e.g., eligibility for clinical studies (Voorhees, 2012; Zhu, 2014)</a:t>
            </a:r>
          </a:p>
          <a:p>
            <a:r>
              <a:rPr lang="en-US"/>
              <a:t>Extraction: Extract information from a narrative, e.g., radiology findings and measurements (Sevenster, 2015)</a:t>
            </a:r>
          </a:p>
          <a:p>
            <a:r>
              <a:rPr lang="en-US"/>
              <a:t>Summarization: Summarize (abstract) information from a narrative, e.g., literature (Mishra, 2014) and clinical narrative (Pivovarav, 2015)</a:t>
            </a:r>
          </a:p>
        </p:txBody>
      </p:sp>
    </p:spTree>
    <p:custDataLst>
      <p:tags r:id="rId1"/>
    </p:custDataLst>
    <p:extLst>
      <p:ext uri="{BB962C8B-B14F-4D97-AF65-F5344CB8AC3E}">
        <p14:creationId xmlns:p14="http://schemas.microsoft.com/office/powerpoint/2010/main" val="306839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pPr>
              <a:lnSpc>
                <a:spcPct val="90000"/>
              </a:lnSpc>
            </a:pPr>
            <a:r>
              <a:rPr lang="en-US" dirty="0"/>
              <a:t>Use Cases for NLP in Cancer  Care - 1 (Lingumatics, 2014)</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dirty="0"/>
              <a:t>Identify potential clinical trials matches</a:t>
            </a:r>
          </a:p>
          <a:p>
            <a:r>
              <a:rPr lang="en-US" dirty="0"/>
              <a:t>Advanced information extraction from complex patient documents</a:t>
            </a:r>
          </a:p>
          <a:p>
            <a:r>
              <a:rPr lang="en-US" dirty="0"/>
              <a:t>Precise information retrieval for clinical case histories and outcomes studies</a:t>
            </a:r>
          </a:p>
          <a:p>
            <a:r>
              <a:rPr lang="en-US" dirty="0"/>
              <a:t>Streamline cancer registry processes</a:t>
            </a:r>
          </a:p>
          <a:p>
            <a:r>
              <a:rPr lang="en-US" dirty="0"/>
              <a:t>Apply predictive models and care coordination rules to unstructured patient narratives</a:t>
            </a:r>
          </a:p>
        </p:txBody>
      </p:sp>
    </p:spTree>
    <p:custDataLst>
      <p:tags r:id="rId1"/>
    </p:custDataLst>
    <p:extLst>
      <p:ext uri="{BB962C8B-B14F-4D97-AF65-F5344CB8AC3E}">
        <p14:creationId xmlns:p14="http://schemas.microsoft.com/office/powerpoint/2010/main" val="2422988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wrap="square" anchor="ctr">
            <a:normAutofit/>
          </a:bodyPr>
          <a:lstStyle/>
          <a:p>
            <a:pPr>
              <a:lnSpc>
                <a:spcPct val="90000"/>
              </a:lnSpc>
            </a:pPr>
            <a:r>
              <a:rPr lang="en-US" dirty="0"/>
              <a:t>Use Cases for NLP in Cancer  Care - 2 (Lingumatics, 2014)</a:t>
            </a:r>
          </a:p>
        </p:txBody>
      </p:sp>
      <p:sp>
        <p:nvSpPr>
          <p:cNvPr id="3" name="Content Placeholder 2"/>
          <p:cNvSpPr>
            <a:spLocks noGrp="1"/>
          </p:cNvSpPr>
          <p:nvPr>
            <p:ph sz="quarter" idx="14"/>
          </p:nvPr>
        </p:nvSpPr>
        <p:spPr>
          <a:xfrm>
            <a:off x="609600" y="1600200"/>
            <a:ext cx="10972800" cy="4572000"/>
          </a:xfrm>
        </p:spPr>
        <p:txBody>
          <a:bodyPr wrap="square" anchor="t">
            <a:normAutofit/>
          </a:bodyPr>
          <a:lstStyle/>
          <a:p>
            <a:r>
              <a:rPr lang="en-US" dirty="0"/>
              <a:t>Semantic enrichment of patient documentation to improve searching</a:t>
            </a:r>
          </a:p>
          <a:p>
            <a:r>
              <a:rPr lang="en-US" dirty="0"/>
              <a:t>Analyze patient narratives for insights into treatment outcomes</a:t>
            </a:r>
          </a:p>
          <a:p>
            <a:r>
              <a:rPr lang="en-US" dirty="0"/>
              <a:t>Assess impact of genetic aberrations on disease</a:t>
            </a:r>
          </a:p>
          <a:p>
            <a:r>
              <a:rPr lang="en-US" dirty="0"/>
              <a:t>Support tumor boards</a:t>
            </a:r>
          </a:p>
        </p:txBody>
      </p:sp>
    </p:spTree>
    <p:custDataLst>
      <p:tags r:id="rId1"/>
    </p:custDataLst>
    <p:extLst>
      <p:ext uri="{BB962C8B-B14F-4D97-AF65-F5344CB8AC3E}">
        <p14:creationId xmlns:p14="http://schemas.microsoft.com/office/powerpoint/2010/main" val="1135432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wrap="square" anchor="ctr">
            <a:normAutofit/>
          </a:bodyPr>
          <a:lstStyle/>
          <a:p>
            <a:r>
              <a:rPr lang="en-US" dirty="0"/>
              <a:t>Levels of Human Language - 1</a:t>
            </a:r>
          </a:p>
        </p:txBody>
      </p:sp>
      <p:sp>
        <p:nvSpPr>
          <p:cNvPr id="3" name="Content Placeholder 2"/>
          <p:cNvSpPr>
            <a:spLocks noGrp="1"/>
          </p:cNvSpPr>
          <p:nvPr>
            <p:ph sz="quarter" idx="14"/>
          </p:nvPr>
        </p:nvSpPr>
        <p:spPr>
          <a:xfrm>
            <a:off x="609600" y="1600200"/>
            <a:ext cx="10972800" cy="4572000"/>
          </a:xfrm>
        </p:spPr>
        <p:txBody>
          <a:bodyPr wrap="square" anchor="t">
            <a:normAutofit/>
          </a:bodyPr>
          <a:lstStyle/>
          <a:p>
            <a:r>
              <a:rPr lang="en-US" dirty="0"/>
              <a:t>Phonology: Sound units that make up language, phonemes</a:t>
            </a:r>
          </a:p>
          <a:p>
            <a:r>
              <a:rPr lang="en-US" dirty="0"/>
              <a:t>Morphology: Analysis of parts of words, morphemes</a:t>
            </a:r>
          </a:p>
          <a:p>
            <a:pPr lvl="1"/>
            <a:r>
              <a:rPr lang="en-US" sz="3200"/>
              <a:t>e.g.  </a:t>
            </a:r>
            <a:r>
              <a:rPr lang="en-US" sz="3200" err="1"/>
              <a:t>appendic</a:t>
            </a:r>
            <a:r>
              <a:rPr lang="en-US" sz="3200"/>
              <a:t>-, </a:t>
            </a:r>
            <a:r>
              <a:rPr lang="en-US" sz="3200" err="1"/>
              <a:t>pharyng</a:t>
            </a:r>
            <a:r>
              <a:rPr lang="en-US" sz="3200"/>
              <a:t>-, -itis, -</a:t>
            </a:r>
            <a:r>
              <a:rPr lang="en-US" sz="3200" err="1"/>
              <a:t>ectomy</a:t>
            </a:r>
            <a:endParaRPr lang="en-US" sz="3200"/>
          </a:p>
          <a:p>
            <a:r>
              <a:rPr lang="en-US" dirty="0"/>
              <a:t>Syntax: Rules governing construction of language, grammar</a:t>
            </a:r>
          </a:p>
        </p:txBody>
      </p:sp>
    </p:spTree>
    <p:custDataLst>
      <p:tags r:id="rId1"/>
    </p:custDataLst>
    <p:extLst>
      <p:ext uri="{BB962C8B-B14F-4D97-AF65-F5344CB8AC3E}">
        <p14:creationId xmlns:p14="http://schemas.microsoft.com/office/powerpoint/2010/main" val="23544820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34"/>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GUID" val="b9f4b168-8350-4739-9a51-933951f3fcfb"/>
  <p:tag name="AUDIO_ID" val="261"/>
  <p:tag name="ARTICULATE_SLIDE_NAV" val="7"/>
  <p:tag name="ELAPSEDTIME" val="71.90"/>
  <p:tag name="ARTICULATE_NAV_LEVEL" val="1"/>
  <p:tag name="ARTICULATE_SLIDE_PRESENTER_GUID" val="ee86a0ca-6dd2-4692-99cc-51c36ad6c41a"/>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GUID" val="b9f4b168-8350-4739-9a51-933951f3fcfb"/>
  <p:tag name="AUDIO_ID" val="261"/>
  <p:tag name="ARTICULATE_SLIDE_NAV" val="7"/>
  <p:tag name="ELAPSEDTIME" val="71.90"/>
  <p:tag name="ARTICULATE_NAV_LEVEL" val="1"/>
  <p:tag name="ARTICULATE_SLIDE_PRESENTER_GUID" val="ee86a0ca-6dd2-4692-99cc-51c36ad6c41a"/>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UDIO_ID" val="299"/>
  <p:tag name="ARTICULATE_AUDIO_RECORDED" val="1"/>
  <p:tag name="ELAPSEDTIME" val="59.2"/>
  <p:tag name="ARTICULATE_USED_LAYOUT" val="2"/>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GUID" val="62b0a778-f399-46d6-888e-ab6f0db61f39"/>
  <p:tag name="AUDIO_ID" val="289"/>
  <p:tag name="ARTICULATE_SLIDE_NAV" val="12"/>
  <p:tag name="ELAPSEDTIME" val="119.90"/>
  <p:tag name="ARTICULATE_NAV_LEVEL" val="1"/>
  <p:tag name="ARTICULATE_SLIDE_PRESENTER_GUID" val="ee86a0ca-6dd2-4692-99cc-51c36ad6c41a"/>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GUID" val="62b0a778-f399-46d6-888e-ab6f0db61f39"/>
  <p:tag name="AUDIO_ID" val="289"/>
  <p:tag name="ARTICULATE_SLIDE_NAV" val="12"/>
  <p:tag name="ELAPSEDTIME" val="119.90"/>
  <p:tag name="ARTICULATE_NAV_LEVEL" val="1"/>
  <p:tag name="ARTICULATE_SLIDE_PRESENTER_GUID" val="ee86a0ca-6dd2-4692-99cc-51c36ad6c41a"/>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UDIO_ID" val="296"/>
  <p:tag name="ARTICULATE_SLIDE_GUID" val="a619d608-ecc3-4391-978d-84aa5d6bb7f3"/>
  <p:tag name="ARTICULATE_SLIDE_NAV" val="2"/>
  <p:tag name="ELAPSEDTIME" val="18.70"/>
  <p:tag name="ARTICULATE_NAV_LEVEL" val="1"/>
  <p:tag name="ARTICULATE_SLIDE_PRESENTER_GUID" val="ee86a0ca-6dd2-4692-99cc-51c36ad6c41a"/>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1f6f103a-9916-4029-84dc-43be378bf3b1"/>
  <p:tag name="ARTICULATE_SLIDE_NAV" val="3"/>
  <p:tag name="ARTICULATE_NAV_LEVEL" val="1"/>
  <p:tag name="ARTICULATE_SLIDE_PRESENTER_GUID" val="ee86a0ca-6dd2-4692-99cc-51c36ad6c41a"/>
  <p:tag name="ARTICULATE_SLIDE_PAUSE" val="0"/>
  <p:tag name="ARTICULATE_LOCK_SLIDE" val="0"/>
  <p:tag name="ARTICULATE_HIDE_SLIDE" val="0"/>
  <p:tag name="ARTICULATE_PLAYER_CONTROL_PREVIOUS" val="True"/>
  <p:tag name="ARTICULATE_PLAYER_CONTROL_NEXT" val="True"/>
  <p:tag name="AUDIO_ID" val="260"/>
  <p:tag name="ARTICULATE_AUDIO_RECORDED" val="1"/>
  <p:tag name="ELAPSEDTIME" val="61.9"/>
  <p:tag name="ARTICULATE_USED_LAYOUT" val="2"/>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1f6f103a-9916-4029-84dc-43be378bf3b1"/>
  <p:tag name="ARTICULATE_SLIDE_NAV" val="3"/>
  <p:tag name="ARTICULATE_NAV_LEVEL" val="1"/>
  <p:tag name="ARTICULATE_SLIDE_PRESENTER_GUID" val="ee86a0ca-6dd2-4692-99cc-51c36ad6c41a"/>
  <p:tag name="ARTICULATE_SLIDE_PAUSE" val="0"/>
  <p:tag name="ARTICULATE_LOCK_SLIDE" val="0"/>
  <p:tag name="ARTICULATE_HIDE_SLIDE" val="0"/>
  <p:tag name="ARTICULATE_PLAYER_CONTROL_PREVIOUS" val="True"/>
  <p:tag name="ARTICULATE_PLAYER_CONTROL_NEXT" val="True"/>
  <p:tag name="AUDIO_ID" val="260"/>
  <p:tag name="ARTICULATE_AUDIO_RECORDED" val="1"/>
  <p:tag name="ELAPSEDTIME" val="61.9"/>
  <p:tag name="ARTICULATE_USED_LAYOUT" val="2"/>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UDIO_ID" val="297"/>
  <p:tag name="ARTICULATE_AUDIO_RECORDED" val="1"/>
  <p:tag name="ELAPSEDTIME" val="70.4"/>
  <p:tag name="ARTICULATE_USED_LAYOUT" val="2"/>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UDIO_ID" val="298"/>
  <p:tag name="ARTICULATE_AUDIO_RECORDED" val="1"/>
  <p:tag name="ELAPSEDTIME" val="88.6"/>
  <p:tag name="ARTICULATE_USED_LAYOUT" val="2"/>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UDIO_ID" val="298"/>
  <p:tag name="ARTICULATE_AUDIO_RECORDED" val="1"/>
  <p:tag name="ELAPSEDTIME" val="88.6"/>
  <p:tag name="ARTICULATE_USED_LAYOUT" val="2"/>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NC-Template-FINAL DRAF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ustom 5">
      <a:majorFont>
        <a:latin typeface="Corbel"/>
        <a:ea typeface=""/>
        <a:cs typeface=""/>
      </a:majorFont>
      <a:minorFont>
        <a:latin typeface="Corbe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ompX_unitY_Lecture_Slides_Template" id="{D956534F-13BF-AA4D-A4D0-25F8F296DF72}" vid="{7628E763-8EF6-0E43-9007-A02BF5FE38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CompX_unitY_Lecture_Slides_Template</Template>
  <TotalTime>1115</TotalTime>
  <Words>5349</Words>
  <Application>Microsoft Office PowerPoint</Application>
  <PresentationFormat>Widescreen</PresentationFormat>
  <Paragraphs>294</Paragraphs>
  <Slides>32</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Corbel</vt:lpstr>
      <vt:lpstr>Courier New</vt:lpstr>
      <vt:lpstr>Tahoma</vt:lpstr>
      <vt:lpstr>Verdana</vt:lpstr>
      <vt:lpstr>Wingdings</vt:lpstr>
      <vt:lpstr>ONC-Template-FINAL DRAFT</vt:lpstr>
      <vt:lpstr>Foundations of Health Data Science (FHDS)</vt:lpstr>
      <vt:lpstr>Learning Objectives</vt:lpstr>
      <vt:lpstr>Natural Language Processing (NLP) of Clinical Text</vt:lpstr>
      <vt:lpstr>Basic Definitions  and Approaches - 1</vt:lpstr>
      <vt:lpstr>Basic Definitions and Approaches - 2</vt:lpstr>
      <vt:lpstr>Use Cases for Clinical NLP</vt:lpstr>
      <vt:lpstr>Use Cases for NLP in Cancer  Care - 1 (Lingumatics, 2014)</vt:lpstr>
      <vt:lpstr>Use Cases for NLP in Cancer  Care - 2 (Lingumatics, 2014)</vt:lpstr>
      <vt:lpstr>Levels of Human Language - 1</vt:lpstr>
      <vt:lpstr>Levels of Human Language - 2</vt:lpstr>
      <vt:lpstr>Phases of NLP - 1</vt:lpstr>
      <vt:lpstr>Phases of NLP - 2</vt:lpstr>
      <vt:lpstr>Major Steps in NLP Phases - 1</vt:lpstr>
      <vt:lpstr>Major Steps in NLP Phases - 2</vt:lpstr>
      <vt:lpstr>Major Steps in NLP Phases - 3</vt:lpstr>
      <vt:lpstr>Challenges in Processing the Clinical Narrative - 1</vt:lpstr>
      <vt:lpstr>Challenges in Processing the Clinical Narrative - 2</vt:lpstr>
      <vt:lpstr>Syntactic Challenges - 1</vt:lpstr>
      <vt:lpstr>Syntactic Challenges - 2</vt:lpstr>
      <vt:lpstr>Semantic Challenges - 1</vt:lpstr>
      <vt:lpstr>Semantic Challenges - 2</vt:lpstr>
      <vt:lpstr>Semantic Challenges - 3</vt:lpstr>
      <vt:lpstr>Contextual Challenges - 1</vt:lpstr>
      <vt:lpstr>Contextual Challenges - 2</vt:lpstr>
      <vt:lpstr>Are There Any Silver Linings?</vt:lpstr>
      <vt:lpstr>Evaluation of NLP Systems - 1</vt:lpstr>
      <vt:lpstr>Evaluation of NLP Systems - 2</vt:lpstr>
      <vt:lpstr>Lecture 11 – Summary</vt:lpstr>
      <vt:lpstr>Lecture 11 – References</vt:lpstr>
      <vt:lpstr>Lecture 11 – References</vt:lpstr>
      <vt:lpstr>Lecture 11 – References</vt:lpstr>
      <vt:lpstr>Lecture 11 – References</vt:lpstr>
    </vt:vector>
  </TitlesOfParts>
  <Company>Oregon Health &amp; Science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Component 24, Unit 6, Health Care Data Analytics:</dc:title>
  <dc:subject>Machine Learning and Natural Language Processing, Lecture b</dc:subject>
  <dc:creator>U.S. Department of Health and Human Services, Office of the National Coordinator for Health Information Technology</dc:creator>
  <cp:keywords>Health IT, Health IT Workforce Curriculum, Health Care, Health Care Data Analytics, Machine Learning and Natural Language Processing, data analytics</cp:keywords>
  <cp:lastModifiedBy>Jubayer Hossain</cp:lastModifiedBy>
  <cp:revision>114</cp:revision>
  <dcterms:created xsi:type="dcterms:W3CDTF">2016-04-14T23:54:58Z</dcterms:created>
  <dcterms:modified xsi:type="dcterms:W3CDTF">2024-01-06T09:37:05Z</dcterms:modified>
  <cp:category>Health Information Technology Workforce Curriculum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0FB7F805-5E04-455D-88BC-2D7560532DCF</vt:lpwstr>
  </property>
  <property fmtid="{D5CDD505-2E9C-101B-9397-08002B2CF9AE}" pid="3" name="ArticulatePath">
    <vt:lpwstr>Comp24_unit6b_Lecture_Slides</vt:lpwstr>
  </property>
  <property fmtid="{D5CDD505-2E9C-101B-9397-08002B2CF9AE}" pid="4" name="Language">
    <vt:lpwstr>English</vt:lpwstr>
  </property>
</Properties>
</file>