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7" r:id="rId2"/>
    <p:sldId id="288" r:id="rId3"/>
    <p:sldId id="270" r:id="rId4"/>
    <p:sldId id="271" r:id="rId5"/>
    <p:sldId id="289" r:id="rId6"/>
    <p:sldId id="305" r:id="rId7"/>
    <p:sldId id="306" r:id="rId8"/>
    <p:sldId id="307" r:id="rId9"/>
    <p:sldId id="308" r:id="rId10"/>
    <p:sldId id="309" r:id="rId11"/>
    <p:sldId id="310" r:id="rId12"/>
    <p:sldId id="311" r:id="rId13"/>
    <p:sldId id="276" r:id="rId14"/>
    <p:sldId id="293" r:id="rId15"/>
    <p:sldId id="277" r:id="rId16"/>
    <p:sldId id="278" r:id="rId17"/>
    <p:sldId id="294" r:id="rId18"/>
    <p:sldId id="279" r:id="rId19"/>
    <p:sldId id="295" r:id="rId20"/>
    <p:sldId id="280" r:id="rId21"/>
    <p:sldId id="281" r:id="rId22"/>
    <p:sldId id="296" r:id="rId23"/>
    <p:sldId id="282" r:id="rId24"/>
    <p:sldId id="283" r:id="rId25"/>
    <p:sldId id="297" r:id="rId26"/>
    <p:sldId id="263" r:id="rId27"/>
    <p:sldId id="284" r:id="rId28"/>
    <p:sldId id="265" r:id="rId29"/>
    <p:sldId id="303" r:id="rId30"/>
    <p:sldId id="304" r:id="rId31"/>
    <p:sldId id="285" r:id="rId32"/>
    <p:sldId id="302" r:id="rId33"/>
    <p:sldId id="300" r:id="rId34"/>
    <p:sldId id="301" r:id="rId35"/>
    <p:sldId id="287" r:id="rId36"/>
    <p:sldId id="298" r:id="rId37"/>
  </p:sldIdLst>
  <p:sldSz cx="12192000" cy="6858000"/>
  <p:notesSz cx="6858000" cy="9144000"/>
  <p:custDataLst>
    <p:tags r:id="rId40"/>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8" userDrawn="1">
          <p15:clr>
            <a:srgbClr val="A4A3A4"/>
          </p15:clr>
        </p15:guide>
        <p15:guide id="4" orient="horz" pos="1008" userDrawn="1">
          <p15:clr>
            <a:srgbClr val="A4A3A4"/>
          </p15:clr>
        </p15:guide>
        <p15:guide id="5" pos="38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67" autoAdjust="0"/>
    <p:restoredTop sz="0" autoAdjust="0"/>
  </p:normalViewPr>
  <p:slideViewPr>
    <p:cSldViewPr snapToGrid="0">
      <p:cViewPr varScale="1">
        <p:scale>
          <a:sx n="103" d="100"/>
          <a:sy n="103" d="100"/>
        </p:scale>
        <p:origin x="132" y="276"/>
      </p:cViewPr>
      <p:guideLst>
        <p:guide orient="horz" pos="2160"/>
        <p:guide pos="3840"/>
        <p:guide orient="horz" pos="3888"/>
        <p:guide orient="horz" pos="1008"/>
        <p:guide pos="383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308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sz="quarter"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ABCA4999-9D00-47A8-9172-7A0E836D01C0}" type="datetimeFigureOut">
              <a:rPr lang="en-US"/>
              <a:pPr>
                <a:defRPr/>
              </a:pPr>
              <a:t>1/6/2024</a:t>
            </a:fld>
            <a:endParaRPr lang="en-US" dirty="0"/>
          </a:p>
        </p:txBody>
      </p:sp>
      <p:sp>
        <p:nvSpPr>
          <p:cNvPr id="4" name="Footer Placeholder 3"/>
          <p:cNvSpPr>
            <a:spLocks noGrp="1"/>
          </p:cNvSpPr>
          <p:nvPr>
            <p:ph type="ftr" sz="quarter" idx="2"/>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5" name="Slide Number Placeholder 4"/>
          <p:cNvSpPr>
            <a:spLocks noGrp="1"/>
          </p:cNvSpPr>
          <p:nvPr>
            <p:ph type="sldNum" sz="quarter" idx="3"/>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E856E8BC-1459-4626-A984-3A50D548E39A}" type="slidenum">
              <a:rPr lang="en-US" altLang="en-US"/>
              <a:pPr/>
              <a:t>‹#›</a:t>
            </a:fld>
            <a:endParaRPr lang="en-US" altLang="en-US" dirty="0"/>
          </a:p>
        </p:txBody>
      </p:sp>
    </p:spTree>
    <p:extLst>
      <p:ext uri="{BB962C8B-B14F-4D97-AF65-F5344CB8AC3E}">
        <p14:creationId xmlns:p14="http://schemas.microsoft.com/office/powerpoint/2010/main" val="173078698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000">
                <a:latin typeface="Arial" pitchFamily="34" charset="0"/>
                <a:cs typeface="Arial" pitchFamily="34" charset="0"/>
              </a:defRPr>
            </a:lvl1pPr>
          </a:lstStyle>
          <a:p>
            <a:pPr>
              <a:defRPr/>
            </a:pPr>
            <a:endParaRPr lang="en-US" dirty="0"/>
          </a:p>
        </p:txBody>
      </p:sp>
      <p:sp>
        <p:nvSpPr>
          <p:cNvPr id="3" name="Date Placeholder 2"/>
          <p:cNvSpPr>
            <a:spLocks noGrp="1"/>
          </p:cNvSpPr>
          <p:nvPr>
            <p:ph type="dt" idx="1"/>
          </p:nvPr>
        </p:nvSpPr>
        <p:spPr>
          <a:xfrm>
            <a:off x="3885010" y="0"/>
            <a:ext cx="2971800" cy="457200"/>
          </a:xfrm>
          <a:prstGeom prst="rect">
            <a:avLst/>
          </a:prstGeom>
        </p:spPr>
        <p:txBody>
          <a:bodyPr vert="horz" lIns="91440" tIns="45720" rIns="91440" bIns="45720" rtlCol="0"/>
          <a:lstStyle>
            <a:lvl1pPr algn="r" fontAlgn="auto">
              <a:spcBef>
                <a:spcPts val="0"/>
              </a:spcBef>
              <a:spcAft>
                <a:spcPts val="0"/>
              </a:spcAft>
              <a:defRPr sz="1000">
                <a:latin typeface="Arial" pitchFamily="34" charset="0"/>
                <a:cs typeface="Arial" pitchFamily="34" charset="0"/>
              </a:defRPr>
            </a:lvl1pPr>
          </a:lstStyle>
          <a:p>
            <a:pPr>
              <a:defRPr/>
            </a:pPr>
            <a:fld id="{FBFBF557-BCE6-4061-898E-5E42FC7DBA3C}" type="datetimeFigureOut">
              <a:rPr lang="en-US"/>
              <a:pPr>
                <a:defRPr/>
              </a:pPr>
              <a:t>1/6/2024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4684"/>
            <a:ext cx="2971800" cy="457200"/>
          </a:xfrm>
          <a:prstGeom prst="rect">
            <a:avLst/>
          </a:prstGeom>
        </p:spPr>
        <p:txBody>
          <a:bodyPr vert="horz" lIns="91440" tIns="45720" rIns="91440" bIns="45720" rtlCol="0" anchor="b"/>
          <a:lstStyle>
            <a:lvl1pPr algn="l" fontAlgn="auto">
              <a:spcBef>
                <a:spcPts val="0"/>
              </a:spcBef>
              <a:spcAft>
                <a:spcPts val="0"/>
              </a:spcAft>
              <a:defRPr sz="1000">
                <a:latin typeface="Arial" pitchFamily="34" charset="0"/>
                <a:cs typeface="Arial" pitchFamily="34" charset="0"/>
              </a:defRPr>
            </a:lvl1pPr>
          </a:lstStyle>
          <a:p>
            <a:pPr>
              <a:defRPr/>
            </a:pPr>
            <a:r>
              <a:rPr lang="en-US" dirty="0"/>
              <a:t>Health IT Workforce Curriculum Version 4.0</a:t>
            </a:r>
          </a:p>
        </p:txBody>
      </p:sp>
      <p:sp>
        <p:nvSpPr>
          <p:cNvPr id="7" name="Slide Number Placeholder 6"/>
          <p:cNvSpPr>
            <a:spLocks noGrp="1"/>
          </p:cNvSpPr>
          <p:nvPr>
            <p:ph type="sldNum" sz="quarter" idx="5"/>
          </p:nvPr>
        </p:nvSpPr>
        <p:spPr>
          <a:xfrm>
            <a:off x="3885010" y="8684684"/>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000">
                <a:cs typeface="Arial" panose="020B0604020202020204" pitchFamily="34" charset="0"/>
              </a:defRPr>
            </a:lvl1pPr>
          </a:lstStyle>
          <a:p>
            <a:fld id="{BC67021A-487C-4D8E-B66A-9A323BD1E9A7}" type="slidenum">
              <a:rPr lang="en-US" altLang="en-US"/>
              <a:pPr/>
              <a:t>‹#›</a:t>
            </a:fld>
            <a:endParaRPr lang="en-US" altLang="en-US" dirty="0"/>
          </a:p>
        </p:txBody>
      </p:sp>
    </p:spTree>
    <p:extLst>
      <p:ext uri="{BB962C8B-B14F-4D97-AF65-F5344CB8AC3E}">
        <p14:creationId xmlns:p14="http://schemas.microsoft.com/office/powerpoint/2010/main" val="1954105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Aft>
                <a:spcPts val="600"/>
              </a:spcAft>
            </a:pPr>
            <a:endParaRPr lang="en-US" altLang="en-US" dirty="0">
              <a:latin typeface="Arial" charset="0"/>
              <a:cs typeface="Arial" charset="0"/>
            </a:endParaRPr>
          </a:p>
        </p:txBody>
      </p:sp>
      <p:sp>
        <p:nvSpPr>
          <p:cNvPr id="28675" name="Footer Placeholder 3"/>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endParaRPr lang="en-US" altLang="en-US"/>
          </a:p>
        </p:txBody>
      </p:sp>
      <p:sp>
        <p:nvSpPr>
          <p:cNvPr id="28676"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defRPr sz="1000">
                <a:solidFill>
                  <a:schemeClr val="tx1"/>
                </a:solidFill>
                <a:latin typeface="Arial" charset="0"/>
                <a:ea typeface="Arial" charset="0"/>
                <a:cs typeface="Arial" charset="0"/>
              </a:defRPr>
            </a:lvl1pPr>
            <a:lvl2pPr marL="742950" indent="-285750">
              <a:spcBef>
                <a:spcPts val="600"/>
              </a:spcBef>
              <a:defRPr sz="1000">
                <a:solidFill>
                  <a:schemeClr val="tx1"/>
                </a:solidFill>
                <a:latin typeface="Arial" charset="0"/>
                <a:ea typeface="Arial" charset="0"/>
                <a:cs typeface="Arial" charset="0"/>
              </a:defRPr>
            </a:lvl2pPr>
            <a:lvl3pPr marL="1143000" indent="-228600">
              <a:spcBef>
                <a:spcPts val="600"/>
              </a:spcBef>
              <a:defRPr sz="1000">
                <a:solidFill>
                  <a:schemeClr val="tx1"/>
                </a:solidFill>
                <a:latin typeface="Arial" charset="0"/>
                <a:ea typeface="Arial" charset="0"/>
                <a:cs typeface="Arial" charset="0"/>
              </a:defRPr>
            </a:lvl3pPr>
            <a:lvl4pPr marL="1600200" indent="-228600">
              <a:spcBef>
                <a:spcPts val="600"/>
              </a:spcBef>
              <a:defRPr sz="1000">
                <a:solidFill>
                  <a:schemeClr val="tx1"/>
                </a:solidFill>
                <a:latin typeface="Arial" charset="0"/>
                <a:ea typeface="Arial" charset="0"/>
                <a:cs typeface="Arial" charset="0"/>
              </a:defRPr>
            </a:lvl4pPr>
            <a:lvl5pPr marL="2057400" indent="-228600">
              <a:spcBef>
                <a:spcPts val="600"/>
              </a:spcBef>
              <a:defRPr sz="1000">
                <a:solidFill>
                  <a:schemeClr val="tx1"/>
                </a:solidFill>
                <a:latin typeface="Arial" charset="0"/>
                <a:ea typeface="Arial" charset="0"/>
                <a:cs typeface="Arial" charset="0"/>
              </a:defRPr>
            </a:lvl5pPr>
            <a:lvl6pPr marL="2514600" indent="-228600" eaLnBrk="0" fontAlgn="base" hangingPunct="0">
              <a:spcBef>
                <a:spcPts val="600"/>
              </a:spcBef>
              <a:spcAft>
                <a:spcPct val="0"/>
              </a:spcAft>
              <a:defRPr sz="1000">
                <a:solidFill>
                  <a:schemeClr val="tx1"/>
                </a:solidFill>
                <a:latin typeface="Arial" charset="0"/>
                <a:ea typeface="Arial" charset="0"/>
                <a:cs typeface="Arial" charset="0"/>
              </a:defRPr>
            </a:lvl6pPr>
            <a:lvl7pPr marL="2971800" indent="-228600" eaLnBrk="0" fontAlgn="base" hangingPunct="0">
              <a:spcBef>
                <a:spcPts val="600"/>
              </a:spcBef>
              <a:spcAft>
                <a:spcPct val="0"/>
              </a:spcAft>
              <a:defRPr sz="1000">
                <a:solidFill>
                  <a:schemeClr val="tx1"/>
                </a:solidFill>
                <a:latin typeface="Arial" charset="0"/>
                <a:ea typeface="Arial" charset="0"/>
                <a:cs typeface="Arial" charset="0"/>
              </a:defRPr>
            </a:lvl7pPr>
            <a:lvl8pPr marL="3429000" indent="-228600" eaLnBrk="0" fontAlgn="base" hangingPunct="0">
              <a:spcBef>
                <a:spcPts val="600"/>
              </a:spcBef>
              <a:spcAft>
                <a:spcPct val="0"/>
              </a:spcAft>
              <a:defRPr sz="1000">
                <a:solidFill>
                  <a:schemeClr val="tx1"/>
                </a:solidFill>
                <a:latin typeface="Arial" charset="0"/>
                <a:ea typeface="Arial" charset="0"/>
                <a:cs typeface="Arial" charset="0"/>
              </a:defRPr>
            </a:lvl8pPr>
            <a:lvl9pPr marL="3886200" indent="-228600" eaLnBrk="0" fontAlgn="base" hangingPunct="0">
              <a:spcBef>
                <a:spcPts val="600"/>
              </a:spcBef>
              <a:spcAft>
                <a:spcPct val="0"/>
              </a:spcAft>
              <a:defRPr sz="1000">
                <a:solidFill>
                  <a:schemeClr val="tx1"/>
                </a:solidFill>
                <a:latin typeface="Arial" charset="0"/>
                <a:ea typeface="Arial" charset="0"/>
                <a:cs typeface="Arial" charset="0"/>
              </a:defRPr>
            </a:lvl9pPr>
          </a:lstStyle>
          <a:p>
            <a:pPr>
              <a:spcBef>
                <a:spcPct val="0"/>
              </a:spcBef>
            </a:pPr>
            <a:fld id="{1725EDD9-9F90-E346-9768-6257B7A93E3E}" type="slidenum">
              <a:rPr lang="en-US" altLang="en-US"/>
              <a:pPr>
                <a:spcBef>
                  <a:spcPct val="0"/>
                </a:spcBef>
              </a:pPr>
              <a:t>1</a:t>
            </a:fld>
            <a:endParaRPr lang="en-US" altLang="en-US"/>
          </a:p>
        </p:txBody>
      </p:sp>
    </p:spTree>
    <p:extLst>
      <p:ext uri="{BB962C8B-B14F-4D97-AF65-F5344CB8AC3E}">
        <p14:creationId xmlns:p14="http://schemas.microsoft.com/office/powerpoint/2010/main" val="1043182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MedLEE goes through four steps that are described in the paper cited here. There is a preprocessor that gets the text ready for processing in a parser, which focuses on the semantic categories such as medication and disease rather than the syntactic categories. There is also a phrase </a:t>
            </a:r>
            <a:r>
              <a:rPr lang="en-US" dirty="0" err="1">
                <a:latin typeface="Calibri" charset="0"/>
              </a:rPr>
              <a:t>regularizer</a:t>
            </a:r>
            <a:r>
              <a:rPr lang="en-US" dirty="0">
                <a:latin typeface="Calibri" charset="0"/>
              </a:rPr>
              <a:t> that normalizes the language, and then an encoder that attempts to encode the language into controlled vocabulary terms. After this processing is done, the output is sent to a clinical information system where it may be used for statistical aggregation, decision support, or other functions.</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10</a:t>
            </a:fld>
            <a:endParaRPr lang="en-US" altLang="en-US" dirty="0"/>
          </a:p>
        </p:txBody>
      </p:sp>
    </p:spTree>
    <p:extLst>
      <p:ext uri="{BB962C8B-B14F-4D97-AF65-F5344CB8AC3E}">
        <p14:creationId xmlns:p14="http://schemas.microsoft.com/office/powerpoint/2010/main" val="2802474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MedLEE has been evaluated extensively, including its performance in its very first task of identifying conditions in chest x-ray reports. That first evaluation study of MedLEE looked at reports that had been coded by three physicians each and then compared MedLEE. With that approach, the recall of identifying correct concepts was 70% and the precision of concepts identified was 87%. When the system was modified based on these results, the recall improved to 85% while the precision remain unchanged.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11</a:t>
            </a:fld>
            <a:endParaRPr lang="en-US" altLang="en-US" dirty="0"/>
          </a:p>
        </p:txBody>
      </p:sp>
    </p:spTree>
    <p:extLst>
      <p:ext uri="{BB962C8B-B14F-4D97-AF65-F5344CB8AC3E}">
        <p14:creationId xmlns:p14="http://schemas.microsoft.com/office/powerpoint/2010/main" val="87389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A more comprehensive evaluation of MedLEE with chest x-ray reports measured what they called distance, which was the average number of conditions per report where the physicians disagreed across different groups of individuals. These groups included internists, radiologists, laypersons, and then a variety of computer systems. What this study showed was that there was variation across all of these individuals and also within each category, so variation even within internists and radiologists and laypeople. The distance from which MedLEE was relative to the human coders was within the statistical confidence interval, meaning that the rate of variation of MedLEE term recognition and assignment was no different than the rate of variation between different humans.</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12</a:t>
            </a:fld>
            <a:endParaRPr lang="en-US" altLang="en-US" dirty="0"/>
          </a:p>
        </p:txBody>
      </p:sp>
    </p:spTree>
    <p:extLst>
      <p:ext uri="{BB962C8B-B14F-4D97-AF65-F5344CB8AC3E}">
        <p14:creationId xmlns:p14="http://schemas.microsoft.com/office/powerpoint/2010/main" val="1407899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MedLEE has been extended to a number of other applications. One of these is the parsing of notational text, the terse kind of highly abbreviated text that we see from specialists such as ophthalmologists. MedLEE was found to perform better than a specialized parser for ophthalmologist notes concerning glaucoma. For six findings related to glaucoma, MedLEE had recall better than 80% and 100% precision.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280D38-C29F-784E-9256-CBFCAF888983}" type="slidenum">
              <a:rPr lang="en-US">
                <a:latin typeface="Calibri" charset="0"/>
              </a:rPr>
              <a:pPr eaLnBrk="1" hangingPunct="1"/>
              <a:t>13</a:t>
            </a:fld>
            <a:endParaRPr lang="en-US" dirty="0">
              <a:latin typeface="Calibri" charset="0"/>
            </a:endParaRPr>
          </a:p>
        </p:txBody>
      </p:sp>
    </p:spTree>
    <p:extLst>
      <p:ext uri="{BB962C8B-B14F-4D97-AF65-F5344CB8AC3E}">
        <p14:creationId xmlns:p14="http://schemas.microsoft.com/office/powerpoint/2010/main" val="793901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MedLEE has also been adapted to coding the locations where strokes occur in the brain, performing comparable to manual coding. It has been extended to clinical documents generally and has also been extended to handle temporal data that describes events that occur over time. More recently, it has been combined with machine learning data to be used in a number of areas. </a:t>
            </a:r>
            <a:endParaRPr lang="en-US" sz="1000" strike="sngStrike" kern="1200" baseline="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280D38-C29F-784E-9256-CBFCAF888983}" type="slidenum">
              <a:rPr lang="en-US">
                <a:latin typeface="Calibri" charset="0"/>
              </a:rPr>
              <a:pPr eaLnBrk="1" hangingPunct="1"/>
              <a:t>14</a:t>
            </a:fld>
            <a:endParaRPr lang="en-US" dirty="0">
              <a:latin typeface="Calibri" charset="0"/>
            </a:endParaRPr>
          </a:p>
        </p:txBody>
      </p:sp>
    </p:spTree>
    <p:extLst>
      <p:ext uri="{BB962C8B-B14F-4D97-AF65-F5344CB8AC3E}">
        <p14:creationId xmlns:p14="http://schemas.microsoft.com/office/powerpoint/2010/main" val="3364786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There are a number of other clinical NLP systems, five of which are listed here. Some of these are available as open source software and can be downloaded for use. Others are being developed into commercial products. Just to describe them briefly, there is the HITEX system that is part of the i2b2 software suite and is an open source system that can be downloaded and used. There is KnowledgeMap, which is part of the eMERGE network from Vanderbilt University. There is MetaMap from the National Library of Medicine, which maps text into terms from the </a:t>
            </a:r>
            <a:r>
              <a:rPr lang="en-US" sz="1000" kern="1200" dirty="0">
                <a:solidFill>
                  <a:schemeClr val="tx1"/>
                </a:solidFill>
                <a:effectLst/>
                <a:latin typeface="Arial" pitchFamily="34" charset="0"/>
                <a:ea typeface="+mn-ea"/>
                <a:cs typeface="Arial" pitchFamily="34" charset="0"/>
              </a:rPr>
              <a:t>Unified Medical Language System, or UMLS,</a:t>
            </a:r>
            <a:r>
              <a:rPr lang="x-none" sz="1000" kern="1200" dirty="0">
                <a:solidFill>
                  <a:schemeClr val="tx1"/>
                </a:solidFill>
                <a:effectLst/>
                <a:latin typeface="Arial" pitchFamily="34" charset="0"/>
                <a:ea typeface="+mn-ea"/>
                <a:cs typeface="Arial" pitchFamily="34" charset="0"/>
              </a:rPr>
              <a:t> Metathesaurus that can be downloaded and used in an open source manner. There is also the cTAKES system from Mayo Clinic which is available as open source and the TIES</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system from the University of Pittsburgh.</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15</a:t>
            </a:fld>
            <a:endParaRPr lang="en-US" dirty="0"/>
          </a:p>
        </p:txBody>
      </p:sp>
    </p:spTree>
    <p:extLst>
      <p:ext uri="{BB962C8B-B14F-4D97-AF65-F5344CB8AC3E}">
        <p14:creationId xmlns:p14="http://schemas.microsoft.com/office/powerpoint/2010/main" val="3290438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The eMERGE </a:t>
            </a:r>
            <a:r>
              <a:rPr lang="en-US" sz="1000" kern="1200" dirty="0">
                <a:solidFill>
                  <a:schemeClr val="tx1"/>
                </a:solidFill>
                <a:effectLst/>
                <a:latin typeface="Arial" pitchFamily="34" charset="0"/>
                <a:ea typeface="+mn-ea"/>
                <a:cs typeface="Arial" pitchFamily="34" charset="0"/>
              </a:rPr>
              <a:t>project </a:t>
            </a:r>
            <a:r>
              <a:rPr lang="x-none" sz="1000" kern="1200" dirty="0">
                <a:solidFill>
                  <a:schemeClr val="tx1"/>
                </a:solidFill>
                <a:effectLst/>
                <a:latin typeface="Arial" pitchFamily="34" charset="0"/>
                <a:ea typeface="+mn-ea"/>
                <a:cs typeface="Arial" pitchFamily="34" charset="0"/>
              </a:rPr>
              <a:t>has mostly been used in clinical research settings. The eMERGE project aims to find associations between the genotype, </a:t>
            </a:r>
            <a:r>
              <a:rPr lang="en-US" sz="1000" kern="1200" dirty="0">
                <a:solidFill>
                  <a:schemeClr val="tx1"/>
                </a:solidFill>
                <a:effectLst/>
                <a:latin typeface="Arial" pitchFamily="34" charset="0"/>
                <a:ea typeface="+mn-ea"/>
                <a:cs typeface="Arial" pitchFamily="34" charset="0"/>
              </a:rPr>
              <a:t>that is, </a:t>
            </a:r>
            <a:r>
              <a:rPr lang="x-none" sz="1000" kern="1200" dirty="0">
                <a:solidFill>
                  <a:schemeClr val="tx1"/>
                </a:solidFill>
                <a:effectLst/>
                <a:latin typeface="Arial" pitchFamily="34" charset="0"/>
                <a:ea typeface="+mn-ea"/>
                <a:cs typeface="Arial" pitchFamily="34" charset="0"/>
              </a:rPr>
              <a:t>the genes in DNA, </a:t>
            </a:r>
            <a:r>
              <a:rPr lang="en-US" sz="1000" kern="1200" dirty="0">
                <a:solidFill>
                  <a:schemeClr val="tx1"/>
                </a:solidFill>
                <a:effectLst/>
                <a:latin typeface="Arial" pitchFamily="34" charset="0"/>
                <a:ea typeface="+mn-ea"/>
                <a:cs typeface="Arial" pitchFamily="34" charset="0"/>
              </a:rPr>
              <a:t>and </a:t>
            </a:r>
            <a:r>
              <a:rPr lang="x-none" sz="1000" kern="1200" dirty="0">
                <a:solidFill>
                  <a:schemeClr val="tx1"/>
                </a:solidFill>
                <a:effectLst/>
                <a:latin typeface="Arial" pitchFamily="34" charset="0"/>
                <a:ea typeface="+mn-ea"/>
                <a:cs typeface="Arial" pitchFamily="34" charset="0"/>
              </a:rPr>
              <a:t>the phenotype, </a:t>
            </a:r>
            <a:r>
              <a:rPr lang="en-US" sz="1000" kern="1200" dirty="0">
                <a:solidFill>
                  <a:schemeClr val="tx1"/>
                </a:solidFill>
                <a:effectLst/>
                <a:latin typeface="Arial" pitchFamily="34" charset="0"/>
                <a:ea typeface="+mn-ea"/>
                <a:cs typeface="Arial" pitchFamily="34" charset="0"/>
              </a:rPr>
              <a:t>which is the set of </a:t>
            </a:r>
            <a:r>
              <a:rPr lang="x-none" sz="1000" kern="1200" dirty="0">
                <a:solidFill>
                  <a:schemeClr val="tx1"/>
                </a:solidFill>
                <a:effectLst/>
                <a:latin typeface="Arial" pitchFamily="34" charset="0"/>
                <a:ea typeface="+mn-ea"/>
                <a:cs typeface="Arial" pitchFamily="34" charset="0"/>
              </a:rPr>
              <a:t>characteristics that are expressed in the living organism. The eMERGE network is a consortium that aims to link the growing number of DNA biorepositories with phenotype information</a:t>
            </a:r>
            <a:r>
              <a:rPr lang="en-US" sz="1000" kern="1200" dirty="0">
                <a:solidFill>
                  <a:schemeClr val="tx1"/>
                </a:solidFill>
                <a:effectLst/>
                <a:latin typeface="Arial" pitchFamily="34" charset="0"/>
                <a:ea typeface="+mn-ea"/>
                <a:cs typeface="Arial" pitchFamily="34" charset="0"/>
              </a:rPr>
              <a:t> extracted</a:t>
            </a:r>
            <a:r>
              <a:rPr lang="x-none" sz="1000" kern="1200" dirty="0">
                <a:solidFill>
                  <a:schemeClr val="tx1"/>
                </a:solidFill>
                <a:effectLst/>
                <a:latin typeface="Arial" pitchFamily="34" charset="0"/>
                <a:ea typeface="+mn-ea"/>
                <a:cs typeface="Arial" pitchFamily="34" charset="0"/>
              </a:rPr>
              <a:t> from EHR systems. The overall goal is large-scale high throughput genetic research. </a:t>
            </a: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45F8C6C-A2B1-C64C-A6D2-CFFA1C47A97D}" type="slidenum">
              <a:rPr lang="en-US">
                <a:latin typeface="Calibri" charset="0"/>
              </a:rPr>
              <a:pPr eaLnBrk="1" hangingPunct="1"/>
              <a:t>16</a:t>
            </a:fld>
            <a:endParaRPr lang="en-US" dirty="0">
              <a:latin typeface="Calibri" charset="0"/>
            </a:endParaRPr>
          </a:p>
        </p:txBody>
      </p:sp>
    </p:spTree>
    <p:extLst>
      <p:ext uri="{BB962C8B-B14F-4D97-AF65-F5344CB8AC3E}">
        <p14:creationId xmlns:p14="http://schemas.microsoft.com/office/powerpoint/2010/main" val="2669805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way to get phenotypes out of the EHR is to use ICD-9 (eye-se-dee-nine) codes that are assigned in diagnosis for each encounter. For a variety of reasons, ICD-9 codes are inadequate and there is much richer information in the text. The NLP system being used by the eMERGE network has</a:t>
            </a:r>
            <a:r>
              <a:rPr lang="en-US" sz="1000" kern="1200" dirty="0">
                <a:solidFill>
                  <a:schemeClr val="tx1"/>
                </a:solidFill>
                <a:effectLst/>
                <a:latin typeface="Arial" pitchFamily="34" charset="0"/>
                <a:ea typeface="+mn-ea"/>
                <a:cs typeface="Arial" pitchFamily="34" charset="0"/>
              </a:rPr>
              <a:t> been</a:t>
            </a:r>
            <a:r>
              <a:rPr lang="x-none" sz="1000" kern="1200" dirty="0">
                <a:solidFill>
                  <a:schemeClr val="tx1"/>
                </a:solidFill>
                <a:effectLst/>
                <a:latin typeface="Arial" pitchFamily="34" charset="0"/>
                <a:ea typeface="+mn-ea"/>
                <a:cs typeface="Arial" pitchFamily="34" charset="0"/>
              </a:rPr>
              <a:t> found to be more effective in correctly identifying patient phenotypes than ICD-9 codes alone.</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45F8C6C-A2B1-C64C-A6D2-CFFA1C47A97D}" type="slidenum">
              <a:rPr lang="en-US">
                <a:latin typeface="Calibri" charset="0"/>
              </a:rPr>
              <a:pPr eaLnBrk="1" hangingPunct="1"/>
              <a:t>17</a:t>
            </a:fld>
            <a:endParaRPr lang="en-US" dirty="0">
              <a:latin typeface="Calibri" charset="0"/>
            </a:endParaRPr>
          </a:p>
        </p:txBody>
      </p:sp>
    </p:spTree>
    <p:extLst>
      <p:ext uri="{BB962C8B-B14F-4D97-AF65-F5344CB8AC3E}">
        <p14:creationId xmlns:p14="http://schemas.microsoft.com/office/powerpoint/2010/main" val="1558084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There have been many results from the eMERGE Project. The initial work looked at replicating findings of known gene-disease association that could be detected in EHR data. Subsequent work led to discovery of new associations and follow-on biological research to assess those hypothesized associations. </a:t>
            </a: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CAB5B069-447B-1846-B5A7-2AC1D4AB4F0C}" type="slidenum">
              <a:rPr lang="en-US" smtClean="0"/>
              <a:pPr/>
              <a:t>18</a:t>
            </a:fld>
            <a:endParaRPr lang="en-US" dirty="0"/>
          </a:p>
        </p:txBody>
      </p:sp>
    </p:spTree>
    <p:extLst>
      <p:ext uri="{BB962C8B-B14F-4D97-AF65-F5344CB8AC3E}">
        <p14:creationId xmlns:p14="http://schemas.microsoft.com/office/powerpoint/2010/main" val="622144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Another important result from eMERGE was that the NLP algorithms have been found to be easily transportable across different institutions and are not so uniquely tied into one institution. Finally, the eMERGE Project has given rise to a new type of analysis called phenome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wide association studies, </a:t>
            </a:r>
            <a:r>
              <a:rPr lang="en-US" sz="1000" kern="1200" dirty="0">
                <a:solidFill>
                  <a:schemeClr val="tx1"/>
                </a:solidFill>
                <a:effectLst/>
                <a:latin typeface="Arial" pitchFamily="34" charset="0"/>
                <a:ea typeface="+mn-ea"/>
                <a:cs typeface="Arial" pitchFamily="34" charset="0"/>
              </a:rPr>
              <a:t>or </a:t>
            </a:r>
            <a:r>
              <a:rPr lang="en-US" sz="1000" kern="1200" dirty="0" err="1">
                <a:solidFill>
                  <a:schemeClr val="tx1"/>
                </a:solidFill>
                <a:effectLst/>
                <a:latin typeface="Arial" pitchFamily="34" charset="0"/>
                <a:ea typeface="+mn-ea"/>
                <a:cs typeface="Arial" pitchFamily="34" charset="0"/>
              </a:rPr>
              <a:t>PheWAS</a:t>
            </a:r>
            <a:r>
              <a:rPr lang="en-US" sz="1000" kern="120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where many aspects of the patient phenome—that is, findings, diseases, and treatments that the patient may have—are associated with a genome variant.</a:t>
            </a:r>
            <a:endParaRPr lang="en-US" sz="1000" kern="1200" dirty="0">
              <a:solidFill>
                <a:schemeClr val="tx1"/>
              </a:solidFill>
              <a:effectLst/>
              <a:latin typeface="Arial" pitchFamily="34" charset="0"/>
              <a:ea typeface="+mn-ea"/>
              <a:cs typeface="Arial" pitchFamily="34" charset="0"/>
            </a:endParaRPr>
          </a:p>
        </p:txBody>
      </p:sp>
      <p:sp>
        <p:nvSpPr>
          <p:cNvPr id="4" name="Slide Number Placeholder 3"/>
          <p:cNvSpPr>
            <a:spLocks noGrp="1"/>
          </p:cNvSpPr>
          <p:nvPr>
            <p:ph type="sldNum" sz="quarter" idx="10"/>
          </p:nvPr>
        </p:nvSpPr>
        <p:spPr/>
        <p:txBody>
          <a:bodyPr/>
          <a:lstStyle/>
          <a:p>
            <a:fld id="{CAB5B069-447B-1846-B5A7-2AC1D4AB4F0C}" type="slidenum">
              <a:rPr lang="en-US" smtClean="0"/>
              <a:pPr/>
              <a:t>19</a:t>
            </a:fld>
            <a:endParaRPr lang="en-US" dirty="0"/>
          </a:p>
        </p:txBody>
      </p:sp>
    </p:spTree>
    <p:extLst>
      <p:ext uri="{BB962C8B-B14F-4D97-AF65-F5344CB8AC3E}">
        <p14:creationId xmlns:p14="http://schemas.microsoft.com/office/powerpoint/2010/main" val="406117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x-none" sz="1000" kern="1200" dirty="0">
                <a:solidFill>
                  <a:schemeClr val="tx1"/>
                </a:solidFill>
                <a:effectLst/>
                <a:latin typeface="Arial" pitchFamily="34" charset="0"/>
                <a:ea typeface="+mn-ea"/>
                <a:cs typeface="Arial" pitchFamily="34" charset="0"/>
              </a:rPr>
              <a:t>The </a:t>
            </a:r>
            <a:r>
              <a:rPr lang="en-US" sz="1000" kern="1200" dirty="0">
                <a:solidFill>
                  <a:schemeClr val="tx1"/>
                </a:solidFill>
                <a:effectLst/>
                <a:latin typeface="Arial" pitchFamily="34" charset="0"/>
                <a:ea typeface="+mn-ea"/>
                <a:cs typeface="Arial" pitchFamily="34" charset="0"/>
              </a:rPr>
              <a:t>learning </a:t>
            </a:r>
            <a:r>
              <a:rPr lang="x-none" sz="1000" kern="1200" dirty="0">
                <a:solidFill>
                  <a:schemeClr val="tx1"/>
                </a:solidFill>
                <a:effectLst/>
                <a:latin typeface="Arial" pitchFamily="34" charset="0"/>
                <a:ea typeface="+mn-ea"/>
                <a:cs typeface="Arial" pitchFamily="34" charset="0"/>
              </a:rPr>
              <a:t>objectives for this unit</a:t>
            </a:r>
            <a:r>
              <a:rPr lang="en-US" sz="1000" kern="1200" dirty="0">
                <a:solidFill>
                  <a:schemeClr val="tx1"/>
                </a:solidFill>
                <a:effectLst/>
                <a:latin typeface="Arial" pitchFamily="34" charset="0"/>
                <a:ea typeface="+mn-ea"/>
                <a:cs typeface="Arial" pitchFamily="34" charset="0"/>
              </a:rPr>
              <a:t>, Machine Learning and Natural Language Processing,</a:t>
            </a:r>
            <a:r>
              <a:rPr lang="x-none" sz="1000" kern="1200" dirty="0">
                <a:solidFill>
                  <a:schemeClr val="tx1"/>
                </a:solidFill>
                <a:effectLst/>
                <a:latin typeface="Arial" pitchFamily="34" charset="0"/>
                <a:ea typeface="+mn-ea"/>
                <a:cs typeface="Arial" pitchFamily="34" charset="0"/>
              </a:rPr>
              <a:t> are to:</a:t>
            </a:r>
            <a:endParaRPr lang="en-US" sz="1000" kern="1200" dirty="0">
              <a:solidFill>
                <a:schemeClr val="tx1"/>
              </a:solidFill>
              <a:effectLst/>
              <a:latin typeface="Arial" pitchFamily="34" charset="0"/>
              <a:ea typeface="+mn-ea"/>
              <a:cs typeface="Arial" pitchFamily="34" charset="0"/>
            </a:endParaRPr>
          </a:p>
          <a:p>
            <a:r>
              <a:rPr lang="en-US" sz="1000" kern="1200" dirty="0">
                <a:solidFill>
                  <a:schemeClr val="tx1"/>
                </a:solidFill>
                <a:effectLst/>
                <a:latin typeface="Arial" pitchFamily="34" charset="0"/>
                <a:ea typeface="+mn-ea"/>
                <a:cs typeface="Arial" pitchFamily="34" charset="0"/>
              </a:rPr>
              <a:t>Describe the major tasks for which machine learning is used</a:t>
            </a:r>
          </a:p>
          <a:p>
            <a:r>
              <a:rPr lang="en-US" sz="1000" kern="1200" dirty="0">
                <a:solidFill>
                  <a:schemeClr val="tx1"/>
                </a:solidFill>
                <a:effectLst/>
                <a:latin typeface="Arial" pitchFamily="34" charset="0"/>
                <a:ea typeface="+mn-ea"/>
                <a:cs typeface="Arial" pitchFamily="34" charset="0"/>
              </a:rPr>
              <a:t>Compare and contrast the major approaches for machine learning</a:t>
            </a:r>
          </a:p>
          <a:p>
            <a:r>
              <a:rPr lang="en-US" sz="1000" kern="1200" dirty="0">
                <a:solidFill>
                  <a:schemeClr val="tx1"/>
                </a:solidFill>
                <a:effectLst/>
                <a:latin typeface="Arial" pitchFamily="34" charset="0"/>
                <a:ea typeface="+mn-ea"/>
                <a:cs typeface="Arial" pitchFamily="34" charset="0"/>
              </a:rPr>
              <a:t>Describe the major tasks for which natural language processing is used</a:t>
            </a:r>
          </a:p>
          <a:p>
            <a:r>
              <a:rPr lang="en-US" sz="1000" kern="1200" dirty="0">
                <a:solidFill>
                  <a:schemeClr val="tx1"/>
                </a:solidFill>
                <a:effectLst/>
                <a:latin typeface="Arial" pitchFamily="34" charset="0"/>
                <a:ea typeface="+mn-ea"/>
                <a:cs typeface="Arial" pitchFamily="34" charset="0"/>
              </a:rPr>
              <a:t>And, discuss the major approaches and challenges for processing clinical narratives</a:t>
            </a:r>
          </a:p>
          <a:p>
            <a:endParaRPr lang="en-US" sz="1000" kern="1200" dirty="0">
              <a:solidFill>
                <a:schemeClr val="tx1"/>
              </a:solidFill>
              <a:effectLst/>
              <a:latin typeface="Arial" pitchFamily="34" charset="0"/>
              <a:ea typeface="+mn-ea"/>
              <a:cs typeface="Arial" pitchFamily="34" charset="0"/>
            </a:endParaRP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a:t>
            </a:fld>
            <a:endParaRPr lang="en-US" altLang="en-US" dirty="0"/>
          </a:p>
        </p:txBody>
      </p:sp>
    </p:spTree>
    <p:extLst>
      <p:ext uri="{BB962C8B-B14F-4D97-AF65-F5344CB8AC3E}">
        <p14:creationId xmlns:p14="http://schemas.microsoft.com/office/powerpoint/2010/main" val="170847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addition to the evaluations of the systems already described, there has been another activity for the clinical NLP community</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which is the i2b2 challenge evaluations. Challenge evaluations are common in many areas of computer science</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where a standardized task and data set are developed and different research groups compare their results with others. Many of these are done on an annual basis, which is what has happened for the most part with i2b2. The bullets on the slides here list the tasks that have been covered in the challenge evaluations. In the first year the task was automated de-identification of medical records. This was followed the next year by identification of smoking status from medical discharge summaries. In the following year, the task focused on identification of obesity and its comorbidities. This was followed by extraction of medication information, the detection of relationships between concepts or entities in clinical text, co-reference resolution and sentiment classification, and more recently the identification of temporal</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or time-related</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relationships</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and most recently more de-identification as well as risk factor detection.</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C6636DF-E3F1-6548-947A-043DCFF87FAF}" type="slidenum">
              <a:rPr lang="en-US">
                <a:latin typeface="Calibri" charset="0"/>
              </a:rPr>
              <a:pPr eaLnBrk="1" hangingPunct="1"/>
              <a:t>20</a:t>
            </a:fld>
            <a:endParaRPr lang="en-US" dirty="0">
              <a:latin typeface="Calibri" charset="0"/>
            </a:endParaRPr>
          </a:p>
        </p:txBody>
      </p:sp>
    </p:spTree>
    <p:extLst>
      <p:ext uri="{BB962C8B-B14F-4D97-AF65-F5344CB8AC3E}">
        <p14:creationId xmlns:p14="http://schemas.microsoft.com/office/powerpoint/2010/main" val="2523570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a:latin typeface="Calibri" charset="0"/>
              </a:rPr>
              <a:t>There has also been other research in clinical NLP. One area of work has been negation detection. As noted earlier, clinical narratives are full of negations and the ability to detect those negations is very important. There is also the important problem of syndromic surveillance of possible outbreaks of disease that are often detected through chief complaints of patients presenting to emergency departments. There is also the detection of health care quality measures that are often times derived from text in the clinical record.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295449-E50D-DE4F-8398-99D13C5E12B5}" type="slidenum">
              <a:rPr lang="en-US">
                <a:latin typeface="Calibri" charset="0"/>
              </a:rPr>
              <a:pPr eaLnBrk="1" hangingPunct="1"/>
              <a:t>21</a:t>
            </a:fld>
            <a:endParaRPr lang="en-US" dirty="0">
              <a:latin typeface="Calibri" charset="0"/>
            </a:endParaRPr>
          </a:p>
        </p:txBody>
      </p:sp>
    </p:spTree>
    <p:extLst>
      <p:ext uri="{BB962C8B-B14F-4D97-AF65-F5344CB8AC3E}">
        <p14:creationId xmlns:p14="http://schemas.microsoft.com/office/powerpoint/2010/main" val="1738321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a:latin typeface="Calibri" charset="0"/>
              </a:rPr>
              <a:t>Another area is clinical research, for example, finding patients who may have a condition such as congestive heart failure or patients who have something like a foot examination done in the presence of diabetes. Other research has looked at identification of follow-up recommendations from radiology reports, sometimes which are not seen by clinicians when they should be. Another area of research is handling variations in language, such as abbreviation and other ambiguity that occurs in clinical text.</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295449-E50D-DE4F-8398-99D13C5E12B5}" type="slidenum">
              <a:rPr lang="en-US">
                <a:latin typeface="Calibri" charset="0"/>
              </a:rPr>
              <a:pPr eaLnBrk="1" hangingPunct="1"/>
              <a:t>22</a:t>
            </a:fld>
            <a:endParaRPr lang="en-US" dirty="0">
              <a:latin typeface="Calibri" charset="0"/>
            </a:endParaRPr>
          </a:p>
        </p:txBody>
      </p:sp>
    </p:spTree>
    <p:extLst>
      <p:ext uri="{BB962C8B-B14F-4D97-AF65-F5344CB8AC3E}">
        <p14:creationId xmlns:p14="http://schemas.microsoft.com/office/powerpoint/2010/main" val="4152403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a:latin typeface="Calibri" charset="0"/>
              </a:rPr>
              <a:t>Another question is whether clinical NLP is ready for prime time, especially if it's going to be used outside of informatics research settings where we monitor closely how accurate the algorithms are. Stanfill and colleagues performed a systematic review of all automated coding classification systems through 2010. The recall and precision results of those systems are shown on this slide. As can be seen, while many systems were highly accurate, many were not and it often depended on the task being done, the disease or finding being studied, and so forth. But clearly if we are going to use NLP in a large-scale way, the algorithms need to be highly accurate with both high recall and precision.</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0B91CAB-FE52-1845-B5C9-C7E85B6AF428}" type="slidenum">
              <a:rPr lang="en-US">
                <a:latin typeface="Calibri" charset="0"/>
              </a:rPr>
              <a:pPr eaLnBrk="1" hangingPunct="1"/>
              <a:t>23</a:t>
            </a:fld>
            <a:endParaRPr lang="en-US" dirty="0">
              <a:latin typeface="Calibri" charset="0"/>
            </a:endParaRPr>
          </a:p>
        </p:txBody>
      </p:sp>
    </p:spTree>
    <p:extLst>
      <p:ext uri="{BB962C8B-B14F-4D97-AF65-F5344CB8AC3E}">
        <p14:creationId xmlns:p14="http://schemas.microsoft.com/office/powerpoint/2010/main" val="2759465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closing, what are alternatives to NLP and future directions that may be taken? Despite the successes that we've seen, we still know that clinical NLP systems are limited their being difficult to generalize across subject domains, as we often need to develop new rules, new data, etc. for each new area of use. In addition, we still don't really know how good performance</a:t>
            </a:r>
            <a:r>
              <a:rPr lang="en-US" sz="1000" kern="1200" baseline="0">
                <a:solidFill>
                  <a:schemeClr val="tx1"/>
                </a:solidFill>
                <a:effectLst/>
                <a:latin typeface="Arial" pitchFamily="34" charset="0"/>
                <a:ea typeface="+mn-ea"/>
                <a:cs typeface="Arial" pitchFamily="34" charset="0"/>
              </a:rPr>
              <a:t> must</a:t>
            </a:r>
            <a:r>
              <a:rPr lang="x-none" sz="1000" kern="120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be before we can use </a:t>
            </a:r>
            <a:r>
              <a:rPr lang="en-US" sz="1000" kern="1200" dirty="0">
                <a:solidFill>
                  <a:schemeClr val="tx1"/>
                </a:solidFill>
                <a:effectLst/>
                <a:latin typeface="Arial" pitchFamily="34" charset="0"/>
                <a:ea typeface="+mn-ea"/>
                <a:cs typeface="Arial" pitchFamily="34" charset="0"/>
              </a:rPr>
              <a:t>them</a:t>
            </a:r>
            <a:r>
              <a:rPr lang="en-US" sz="1000" kern="1200" baseline="0" dirty="0">
                <a:solidFill>
                  <a:schemeClr val="tx1"/>
                </a:solidFill>
                <a:effectLst/>
                <a:latin typeface="Arial" pitchFamily="34" charset="0"/>
                <a:ea typeface="+mn-ea"/>
                <a:cs typeface="Arial" pitchFamily="34" charset="0"/>
              </a:rPr>
              <a:t> </a:t>
            </a:r>
            <a:r>
              <a:rPr lang="x-none" sz="1000" kern="1200" dirty="0">
                <a:solidFill>
                  <a:schemeClr val="tx1"/>
                </a:solidFill>
                <a:effectLst/>
                <a:latin typeface="Arial" pitchFamily="34" charset="0"/>
                <a:ea typeface="+mn-ea"/>
                <a:cs typeface="Arial" pitchFamily="34" charset="0"/>
              </a:rPr>
              <a:t>in a clinically reliably manner. Are 95 to 98% recall and precision good enough? To test that, we have to test the systems in operational clinical settings. </a:t>
            </a:r>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12EDE1-E33E-F74E-B7D4-E8CC34483AAE}" type="slidenum">
              <a:rPr lang="en-US">
                <a:latin typeface="Calibri" charset="0"/>
              </a:rPr>
              <a:pPr eaLnBrk="1" hangingPunct="1"/>
              <a:t>24</a:t>
            </a:fld>
            <a:endParaRPr lang="en-US" dirty="0">
              <a:latin typeface="Calibri" charset="0"/>
            </a:endParaRPr>
          </a:p>
        </p:txBody>
      </p:sp>
    </p:spTree>
    <p:extLst>
      <p:ext uri="{BB962C8B-B14F-4D97-AF65-F5344CB8AC3E}">
        <p14:creationId xmlns:p14="http://schemas.microsoft.com/office/powerpoint/2010/main" val="707810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One alternative to NLP is to get clinicians to enter more structured data on the front end. Approaches such as menu-driven systems for entering clinical data have been tried for years, but are probably best in limited domains, especially when they take a great deal of time for busy clinicians to use. Clearly there is an important role in the future for NLP and</a:t>
            </a:r>
            <a:r>
              <a:rPr lang="en-US" sz="1000" kern="1200" dirty="0">
                <a:solidFill>
                  <a:schemeClr val="tx1"/>
                </a:solidFill>
                <a:effectLst/>
                <a:latin typeface="Arial" pitchFamily="34" charset="0"/>
                <a:ea typeface="+mn-ea"/>
                <a:cs typeface="Arial" pitchFamily="34" charset="0"/>
              </a:rPr>
              <a:t>,</a:t>
            </a:r>
            <a:r>
              <a:rPr lang="x-none" sz="1000" kern="1200" dirty="0">
                <a:solidFill>
                  <a:schemeClr val="tx1"/>
                </a:solidFill>
                <a:effectLst/>
                <a:latin typeface="Arial" pitchFamily="34" charset="0"/>
                <a:ea typeface="+mn-ea"/>
                <a:cs typeface="Arial" pitchFamily="34" charset="0"/>
              </a:rPr>
              <a:t> as pointed out in the paper by Chapman and colleagues, we need tools and shared tasks to define that ultimate role.</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12EDE1-E33E-F74E-B7D4-E8CC34483AAE}" type="slidenum">
              <a:rPr lang="en-US">
                <a:latin typeface="Calibri" charset="0"/>
              </a:rPr>
              <a:pPr eaLnBrk="1" hangingPunct="1"/>
              <a:t>25</a:t>
            </a:fld>
            <a:endParaRPr lang="en-US" dirty="0">
              <a:latin typeface="Calibri" charset="0"/>
            </a:endParaRPr>
          </a:p>
        </p:txBody>
      </p:sp>
    </p:spTree>
    <p:extLst>
      <p:ext uri="{BB962C8B-B14F-4D97-AF65-F5344CB8AC3E}">
        <p14:creationId xmlns:p14="http://schemas.microsoft.com/office/powerpoint/2010/main" val="2301070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b="0" kern="1200" dirty="0">
                <a:solidFill>
                  <a:schemeClr val="tx1"/>
                </a:solidFill>
                <a:effectLst/>
                <a:latin typeface="Arial" pitchFamily="34" charset="0"/>
                <a:ea typeface="+mn-ea"/>
                <a:cs typeface="Arial" pitchFamily="34" charset="0"/>
              </a:rPr>
              <a:t>This concludes lecture c of machine learning and natural language processing. In summarizing this lecture, we learned:</a:t>
            </a:r>
          </a:p>
          <a:p>
            <a:pPr lvl="0"/>
            <a:r>
              <a:rPr lang="en-US" sz="1000" kern="1200" dirty="0">
                <a:solidFill>
                  <a:schemeClr val="tx1"/>
                </a:solidFill>
                <a:effectLst/>
                <a:latin typeface="Arial" pitchFamily="34" charset="0"/>
                <a:ea typeface="+mn-ea"/>
                <a:cs typeface="Arial" pitchFamily="34" charset="0"/>
              </a:rPr>
              <a:t>There have been many clinical NLP systems but only a small number are used operationally for clinical care or research.</a:t>
            </a:r>
          </a:p>
          <a:p>
            <a:pPr lvl="0"/>
            <a:r>
              <a:rPr lang="en-US" sz="1000" kern="1200" dirty="0">
                <a:solidFill>
                  <a:schemeClr val="tx1"/>
                </a:solidFill>
                <a:effectLst/>
                <a:latin typeface="Arial" pitchFamily="34" charset="0"/>
                <a:ea typeface="+mn-ea"/>
                <a:cs typeface="Arial" pitchFamily="34" charset="0"/>
              </a:rPr>
              <a:t>The performance of clinical NLP systems is imperfect, and the adequate level of performance for clinical use is not known.</a:t>
            </a:r>
          </a:p>
          <a:p>
            <a:pPr lvl="0"/>
            <a:r>
              <a:rPr lang="en-US" sz="1000" kern="1200" dirty="0">
                <a:solidFill>
                  <a:schemeClr val="tx1"/>
                </a:solidFill>
                <a:effectLst/>
                <a:latin typeface="Arial" pitchFamily="34" charset="0"/>
                <a:ea typeface="+mn-ea"/>
                <a:cs typeface="Arial" pitchFamily="34" charset="0"/>
              </a:rPr>
              <a:t>Further research is required to determine the optimal use of NLP in health care.</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26</a:t>
            </a:fld>
            <a:endParaRPr lang="en-US" altLang="en-US" dirty="0"/>
          </a:p>
        </p:txBody>
      </p:sp>
    </p:spTree>
    <p:extLst>
      <p:ext uri="{BB962C8B-B14F-4D97-AF65-F5344CB8AC3E}">
        <p14:creationId xmlns:p14="http://schemas.microsoft.com/office/powerpoint/2010/main" val="3950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000" kern="1200" dirty="0">
                <a:solidFill>
                  <a:schemeClr val="tx1"/>
                </a:solidFill>
                <a:effectLst/>
                <a:latin typeface="Arial" pitchFamily="34" charset="0"/>
                <a:ea typeface="+mn-ea"/>
                <a:cs typeface="Arial" pitchFamily="34" charset="0"/>
              </a:rPr>
              <a:t>This also concludes the unit on machine learning and natural</a:t>
            </a:r>
            <a:r>
              <a:rPr lang="en-US" sz="1000" kern="1200" baseline="0" dirty="0">
                <a:solidFill>
                  <a:schemeClr val="tx1"/>
                </a:solidFill>
                <a:effectLst/>
                <a:latin typeface="Arial" pitchFamily="34" charset="0"/>
                <a:ea typeface="+mn-ea"/>
                <a:cs typeface="Arial" pitchFamily="34" charset="0"/>
              </a:rPr>
              <a:t> language processing. </a:t>
            </a:r>
            <a:r>
              <a:rPr lang="en-US" sz="1000" kern="1200" dirty="0">
                <a:solidFill>
                  <a:schemeClr val="tx1"/>
                </a:solidFill>
                <a:effectLst/>
                <a:latin typeface="Arial" pitchFamily="34" charset="0"/>
                <a:ea typeface="+mn-ea"/>
                <a:cs typeface="Arial" pitchFamily="34" charset="0"/>
              </a:rPr>
              <a:t>In summarizing this unit, we have</a:t>
            </a:r>
            <a:r>
              <a:rPr lang="en-US" sz="1000" kern="1200" baseline="0" dirty="0">
                <a:solidFill>
                  <a:schemeClr val="tx1"/>
                </a:solidFill>
                <a:effectLst/>
                <a:latin typeface="Arial" pitchFamily="34" charset="0"/>
                <a:ea typeface="+mn-ea"/>
                <a:cs typeface="Arial" pitchFamily="34" charset="0"/>
              </a:rPr>
              <a:t> seen that b</a:t>
            </a:r>
            <a:r>
              <a:rPr lang="en-US" sz="1000" kern="1200" dirty="0">
                <a:solidFill>
                  <a:schemeClr val="tx1"/>
                </a:solidFill>
                <a:effectLst/>
                <a:latin typeface="Arial" pitchFamily="34" charset="0"/>
                <a:ea typeface="+mn-ea"/>
                <a:cs typeface="Arial" pitchFamily="34" charset="0"/>
              </a:rPr>
              <a:t>eing able to learn from data and process data within text are important aspects of applying data analytics to health care.</a:t>
            </a:r>
          </a:p>
          <a:p>
            <a:pPr lvl="0"/>
            <a:r>
              <a:rPr lang="en-US" sz="1000" kern="1200" dirty="0">
                <a:solidFill>
                  <a:schemeClr val="tx1"/>
                </a:solidFill>
                <a:effectLst/>
                <a:latin typeface="Arial" pitchFamily="34" charset="0"/>
                <a:ea typeface="+mn-ea"/>
                <a:cs typeface="Arial" pitchFamily="34" charset="0"/>
              </a:rPr>
              <a:t>Machine learning is the field focused on learning from data, and can occur in a supervised or unsupervised manner.</a:t>
            </a:r>
          </a:p>
          <a:p>
            <a:pPr lvl="0"/>
            <a:r>
              <a:rPr lang="en-US" sz="1000" kern="1200" dirty="0">
                <a:solidFill>
                  <a:schemeClr val="tx1"/>
                </a:solidFill>
                <a:effectLst/>
                <a:latin typeface="Arial" pitchFamily="34" charset="0"/>
                <a:ea typeface="+mn-ea"/>
                <a:cs typeface="Arial" pitchFamily="34" charset="0"/>
              </a:rPr>
              <a:t>Natural language processing is the area that aims to understand the text in natural languages, and has many challenges in the clinical domain.</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27</a:t>
            </a:fld>
            <a:endParaRPr lang="en-US" altLang="en-US" dirty="0"/>
          </a:p>
        </p:txBody>
      </p:sp>
    </p:spTree>
    <p:extLst>
      <p:ext uri="{BB962C8B-B14F-4D97-AF65-F5344CB8AC3E}">
        <p14:creationId xmlns:p14="http://schemas.microsoft.com/office/powerpoint/2010/main" val="4006378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28</a:t>
            </a:fld>
            <a:endParaRPr lang="en-US" altLang="en-US" dirty="0"/>
          </a:p>
        </p:txBody>
      </p:sp>
    </p:spTree>
    <p:extLst>
      <p:ext uri="{BB962C8B-B14F-4D97-AF65-F5344CB8AC3E}">
        <p14:creationId xmlns:p14="http://schemas.microsoft.com/office/powerpoint/2010/main" val="197288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29</a:t>
            </a:fld>
            <a:endParaRPr lang="en-US" altLang="en-US" dirty="0"/>
          </a:p>
        </p:txBody>
      </p:sp>
    </p:spTree>
    <p:extLst>
      <p:ext uri="{BB962C8B-B14F-4D97-AF65-F5344CB8AC3E}">
        <p14:creationId xmlns:p14="http://schemas.microsoft.com/office/powerpoint/2010/main" val="422069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In the last lecture, we started our discussion of natural language processing or NLP of clinical text. We began by looking at basic definitions and approaches to NLP. This was followed by challenges in processing the clinical narrative. Now we will discuss various clinical NLP approaches and projects as well as describe alternatives and future directions.</a:t>
            </a:r>
            <a:endParaRPr lang="en-US" sz="1000" kern="1200" dirty="0">
              <a:solidFill>
                <a:schemeClr val="tx1"/>
              </a:solidFill>
              <a:effectLst/>
              <a:latin typeface="Arial" pitchFamily="34" charset="0"/>
              <a:ea typeface="+mn-ea"/>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CAB5B069-447B-1846-B5A7-2AC1D4AB4F0C}" type="slidenum">
              <a:rPr lang="en-US" smtClean="0"/>
              <a:pPr/>
              <a:t>3</a:t>
            </a:fld>
            <a:endParaRPr lang="en-US" dirty="0"/>
          </a:p>
        </p:txBody>
      </p:sp>
    </p:spTree>
    <p:extLst>
      <p:ext uri="{BB962C8B-B14F-4D97-AF65-F5344CB8AC3E}">
        <p14:creationId xmlns:p14="http://schemas.microsoft.com/office/powerpoint/2010/main" val="616659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No Audio. </a:t>
            </a:r>
          </a:p>
          <a:p>
            <a:endParaRPr lang="en-US" dirty="0"/>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30</a:t>
            </a:fld>
            <a:endParaRPr lang="en-US" altLang="en-US" dirty="0"/>
          </a:p>
        </p:txBody>
      </p:sp>
    </p:spTree>
    <p:extLst>
      <p:ext uri="{BB962C8B-B14F-4D97-AF65-F5344CB8AC3E}">
        <p14:creationId xmlns:p14="http://schemas.microsoft.com/office/powerpoint/2010/main" val="2525370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31</a:t>
            </a:fld>
            <a:endParaRPr lang="en-US" altLang="en-US" dirty="0"/>
          </a:p>
        </p:txBody>
      </p:sp>
    </p:spTree>
    <p:extLst>
      <p:ext uri="{BB962C8B-B14F-4D97-AF65-F5344CB8AC3E}">
        <p14:creationId xmlns:p14="http://schemas.microsoft.com/office/powerpoint/2010/main" val="1804618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32</a:t>
            </a:fld>
            <a:endParaRPr lang="en-US" altLang="en-US" dirty="0"/>
          </a:p>
        </p:txBody>
      </p:sp>
    </p:spTree>
    <p:extLst>
      <p:ext uri="{BB962C8B-B14F-4D97-AF65-F5344CB8AC3E}">
        <p14:creationId xmlns:p14="http://schemas.microsoft.com/office/powerpoint/2010/main" val="4060501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33</a:t>
            </a:fld>
            <a:endParaRPr lang="en-US" altLang="en-US" dirty="0"/>
          </a:p>
        </p:txBody>
      </p:sp>
    </p:spTree>
    <p:extLst>
      <p:ext uri="{BB962C8B-B14F-4D97-AF65-F5344CB8AC3E}">
        <p14:creationId xmlns:p14="http://schemas.microsoft.com/office/powerpoint/2010/main" val="1776621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34</a:t>
            </a:fld>
            <a:endParaRPr lang="en-US" altLang="en-US" dirty="0"/>
          </a:p>
        </p:txBody>
      </p:sp>
    </p:spTree>
    <p:extLst>
      <p:ext uri="{BB962C8B-B14F-4D97-AF65-F5344CB8AC3E}">
        <p14:creationId xmlns:p14="http://schemas.microsoft.com/office/powerpoint/2010/main" val="2422657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35</a:t>
            </a:fld>
            <a:endParaRPr lang="en-US" altLang="en-US" dirty="0"/>
          </a:p>
        </p:txBody>
      </p:sp>
    </p:spTree>
    <p:extLst>
      <p:ext uri="{BB962C8B-B14F-4D97-AF65-F5344CB8AC3E}">
        <p14:creationId xmlns:p14="http://schemas.microsoft.com/office/powerpoint/2010/main" val="1467984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 Audio.</a:t>
            </a:r>
          </a:p>
        </p:txBody>
      </p:sp>
      <p:sp>
        <p:nvSpPr>
          <p:cNvPr id="4" name="Footer Placeholder 3"/>
          <p:cNvSpPr>
            <a:spLocks noGrp="1"/>
          </p:cNvSpPr>
          <p:nvPr>
            <p:ph type="ftr" sz="quarter" idx="10"/>
          </p:nvPr>
        </p:nvSpPr>
        <p:spPr/>
        <p:txBody>
          <a:bodyPr/>
          <a:lstStyle/>
          <a:p>
            <a:pPr>
              <a:defRPr/>
            </a:pPr>
            <a:r>
              <a:rPr lang="en-US" dirty="0"/>
              <a:t>Health IT Workforce Curriculum Version 4.0</a:t>
            </a:r>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36</a:t>
            </a:fld>
            <a:endParaRPr lang="en-US" altLang="en-US" dirty="0"/>
          </a:p>
        </p:txBody>
      </p:sp>
    </p:spTree>
    <p:extLst>
      <p:ext uri="{BB962C8B-B14F-4D97-AF65-F5344CB8AC3E}">
        <p14:creationId xmlns:p14="http://schemas.microsoft.com/office/powerpoint/2010/main" val="2743494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a:latin typeface="Calibri" charset="0"/>
              </a:rPr>
              <a:t>Let’s talk about clinical NLP approaches and projects. We will begin by discussing a couple original NLP projects, the Linguistic String Project, which was one of the first large-scale attempts at clinical NLP, and the Medical Language Extraction and Encoding, or MedLEE system. MedLEE was developed after the Linguistic String Project and is used in operational clinical settings. We will describe some other NLP systems. </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67DE24E-FF43-AA4B-AE06-B2D692E2C49E}" type="slidenum">
              <a:rPr lang="en-US">
                <a:latin typeface="Calibri" charset="0"/>
              </a:rPr>
              <a:pPr eaLnBrk="1" hangingPunct="1"/>
              <a:t>4</a:t>
            </a:fld>
            <a:endParaRPr lang="en-US" dirty="0">
              <a:latin typeface="Calibri" charset="0"/>
            </a:endParaRPr>
          </a:p>
        </p:txBody>
      </p:sp>
    </p:spTree>
    <p:extLst>
      <p:ext uri="{BB962C8B-B14F-4D97-AF65-F5344CB8AC3E}">
        <p14:creationId xmlns:p14="http://schemas.microsoft.com/office/powerpoint/2010/main" val="3508987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dirty="0">
                <a:latin typeface="Calibri" charset="0"/>
              </a:rPr>
              <a:t>We will also discuss a couple important projects, the Electronic Medical Records in Genomes, or eMERGE Network, and the i2b2 challenge evaluations. That will be followed by a description of some other research on NLP uses and the results obtained. Also, there are growing number of commercial systems that have become available, including some integrated into EHR products.</a:t>
            </a:r>
          </a:p>
          <a:p>
            <a:endParaRPr lang="en-US" dirty="0">
              <a:latin typeface="Calibri" charset="0"/>
            </a:endParaRP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charset="0"/>
                <a:ea typeface="ＭＳ Ｐゴシック" charset="0"/>
              </a:defRPr>
            </a:lvl1pPr>
            <a:lvl2pPr marL="702756" indent="-270291" eaLnBrk="0" hangingPunct="0">
              <a:defRPr>
                <a:solidFill>
                  <a:schemeClr val="tx1"/>
                </a:solidFill>
                <a:latin typeface="Arial" charset="0"/>
                <a:ea typeface="ＭＳ Ｐゴシック" charset="0"/>
              </a:defRPr>
            </a:lvl2pPr>
            <a:lvl3pPr marL="1081164" indent="-216233" eaLnBrk="0" hangingPunct="0">
              <a:defRPr>
                <a:solidFill>
                  <a:schemeClr val="tx1"/>
                </a:solidFill>
                <a:latin typeface="Arial" charset="0"/>
                <a:ea typeface="ＭＳ Ｐゴシック" charset="0"/>
              </a:defRPr>
            </a:lvl3pPr>
            <a:lvl4pPr marL="1513629" indent="-216233" eaLnBrk="0" hangingPunct="0">
              <a:defRPr>
                <a:solidFill>
                  <a:schemeClr val="tx1"/>
                </a:solidFill>
                <a:latin typeface="Arial" charset="0"/>
                <a:ea typeface="ＭＳ Ｐゴシック" charset="0"/>
              </a:defRPr>
            </a:lvl4pPr>
            <a:lvl5pPr marL="1946095" indent="-216233" eaLnBrk="0" hangingPunct="0">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67DE24E-FF43-AA4B-AE06-B2D692E2C49E}" type="slidenum">
              <a:rPr lang="en-US">
                <a:latin typeface="Calibri" charset="0"/>
              </a:rPr>
              <a:pPr eaLnBrk="1" hangingPunct="1"/>
              <a:t>5</a:t>
            </a:fld>
            <a:endParaRPr lang="en-US" dirty="0">
              <a:latin typeface="Calibri" charset="0"/>
            </a:endParaRPr>
          </a:p>
        </p:txBody>
      </p:sp>
    </p:spTree>
    <p:extLst>
      <p:ext uri="{BB962C8B-B14F-4D97-AF65-F5344CB8AC3E}">
        <p14:creationId xmlns:p14="http://schemas.microsoft.com/office/powerpoint/2010/main" val="425924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As noted on the last slide, the Linguistic String Project was one of the first large-scale attempts to do NLP over clinical text. The project was started by Sager and colleagues in the 1980s and was based on work she and her colleagues had done in analyzing clinical documents. There were some presumptions about clinical documents that the system was built around. One was that technical documents in a single field such as medicine used only that subset of English grammar and vocabulary that she called a sub grammar. In fact, in analyzing large numbers of documents, it was believed that essentially all statements in clinical documents could be reduced to one of six information formats. These formats were general medical management, treatment other than medication, medication, test and result, patient state, and patient behavior.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6</a:t>
            </a:fld>
            <a:endParaRPr lang="en-US" altLang="en-US" dirty="0"/>
          </a:p>
        </p:txBody>
      </p:sp>
    </p:spTree>
    <p:extLst>
      <p:ext uri="{BB962C8B-B14F-4D97-AF65-F5344CB8AC3E}">
        <p14:creationId xmlns:p14="http://schemas.microsoft.com/office/powerpoint/2010/main" val="3368231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The system went through a number of steps that would aim to take clinical language and map it into the meaning encoded in these information formats. The first step was parsing, which consisted of labeling each word with a syntactic category, such as verb, noun, etcetera. The next step was choosing a sub language that helped in disambiguating the words and sentences. This was followed by regularization of the language so the words were normalized into equivalent forms. Finally there was an information formatting step where one of the six information formats was selected. If the system unambiguously mapped into one of those formats, it was then entered into a database.</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7</a:t>
            </a:fld>
            <a:endParaRPr lang="en-US" altLang="en-US" dirty="0"/>
          </a:p>
        </p:txBody>
      </p:sp>
    </p:spTree>
    <p:extLst>
      <p:ext uri="{BB962C8B-B14F-4D97-AF65-F5344CB8AC3E}">
        <p14:creationId xmlns:p14="http://schemas.microsoft.com/office/powerpoint/2010/main" val="2890304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x-none" sz="1000" kern="1200" dirty="0">
                <a:solidFill>
                  <a:schemeClr val="tx1"/>
                </a:solidFill>
                <a:effectLst/>
                <a:latin typeface="Arial" pitchFamily="34" charset="0"/>
                <a:ea typeface="+mn-ea"/>
                <a:cs typeface="Arial" pitchFamily="34" charset="0"/>
              </a:rPr>
              <a:t>This slide shows an example for one of the information formats. The medication information format is one of the simpler ones, so is more easily visible on a slide. The original text in the clinical document was, </a:t>
            </a:r>
            <a:r>
              <a:rPr lang="x-none" sz="1000" i="1" kern="1200" dirty="0">
                <a:solidFill>
                  <a:schemeClr val="tx1"/>
                </a:solidFill>
                <a:effectLst/>
                <a:latin typeface="Arial" pitchFamily="34" charset="0"/>
                <a:ea typeface="+mn-ea"/>
                <a:cs typeface="Arial" pitchFamily="34" charset="0"/>
              </a:rPr>
              <a:t>Patient was treated by ampicillin 500 mg TID</a:t>
            </a:r>
            <a:r>
              <a:rPr lang="x-none" sz="1000" kern="1200" dirty="0">
                <a:solidFill>
                  <a:schemeClr val="tx1"/>
                </a:solidFill>
                <a:effectLst/>
                <a:latin typeface="Arial" pitchFamily="34" charset="0"/>
                <a:ea typeface="+mn-ea"/>
                <a:cs typeface="Arial" pitchFamily="34" charset="0"/>
              </a:rPr>
              <a:t> </a:t>
            </a:r>
            <a:r>
              <a:rPr lang="x-none" sz="1000" i="1" kern="1200" dirty="0">
                <a:solidFill>
                  <a:schemeClr val="tx1"/>
                </a:solidFill>
                <a:effectLst/>
                <a:latin typeface="Arial" pitchFamily="34" charset="0"/>
                <a:ea typeface="+mn-ea"/>
                <a:cs typeface="Arial" pitchFamily="34" charset="0"/>
              </a:rPr>
              <a:t>orally</a:t>
            </a:r>
            <a:r>
              <a:rPr lang="x-none" sz="1000" kern="1200" dirty="0">
                <a:solidFill>
                  <a:schemeClr val="tx1"/>
                </a:solidFill>
                <a:effectLst/>
                <a:latin typeface="Arial" pitchFamily="34" charset="0"/>
                <a:ea typeface="+mn-ea"/>
                <a:cs typeface="Arial" pitchFamily="34" charset="0"/>
              </a:rPr>
              <a:t>. The medication information format has slots for the patient, the medication, the dose, the frequency, the manner in which it was given, and the verb. As seen in the slide, the text of the sentence mapped into those slots and gives a complete picture of one medication used by this patient.</a:t>
            </a:r>
            <a:endParaRPr lang="en-US" sz="1000" kern="1200" dirty="0">
              <a:solidFill>
                <a:schemeClr val="tx1"/>
              </a:solidFill>
              <a:effectLst/>
              <a:latin typeface="Arial" pitchFamily="34" charset="0"/>
              <a:ea typeface="+mn-ea"/>
              <a:cs typeface="Arial" pitchFamily="34" charset="0"/>
            </a:endParaRPr>
          </a:p>
          <a:p>
            <a:endParaRPr lang="en-US" dirty="0">
              <a:latin typeface="Calibri" charset="0"/>
            </a:endParaRP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8</a:t>
            </a:fld>
            <a:endParaRPr lang="en-US" altLang="en-US" dirty="0"/>
          </a:p>
        </p:txBody>
      </p:sp>
    </p:spTree>
    <p:extLst>
      <p:ext uri="{BB962C8B-B14F-4D97-AF65-F5344CB8AC3E}">
        <p14:creationId xmlns:p14="http://schemas.microsoft.com/office/powerpoint/2010/main" val="271597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Friedman developed a different approach called MedLEE, and this approach used what is called a semantic grammar, where the grammar is not focused on the syntactic categories but actually the semantic categories. The initial focus of MedLEE was on radiology reports but it has been extended to quite a number of other applications. </a:t>
            </a:r>
          </a:p>
          <a:p>
            <a:endParaRPr lang="en-US" dirty="0"/>
          </a:p>
        </p:txBody>
      </p:sp>
      <p:sp>
        <p:nvSpPr>
          <p:cNvPr id="4" name="Footer Placeholder 3"/>
          <p:cNvSpPr>
            <a:spLocks noGrp="1"/>
          </p:cNvSpPr>
          <p:nvPr>
            <p:ph type="ftr" sz="quarter" idx="10"/>
          </p:nvPr>
        </p:nvSpPr>
        <p:spPr/>
        <p:txBody>
          <a:bodyPr/>
          <a:lstStyle/>
          <a:p>
            <a:pPr>
              <a:defRPr/>
            </a:pPr>
            <a:r>
              <a:rPr lang="en-US"/>
              <a:t>Health IT Workforce Curriculum Version 4.0</a:t>
            </a:r>
            <a:endParaRPr lang="en-US" dirty="0"/>
          </a:p>
        </p:txBody>
      </p:sp>
      <p:sp>
        <p:nvSpPr>
          <p:cNvPr id="5" name="Slide Number Placeholder 4"/>
          <p:cNvSpPr>
            <a:spLocks noGrp="1"/>
          </p:cNvSpPr>
          <p:nvPr>
            <p:ph type="sldNum" sz="quarter" idx="11"/>
          </p:nvPr>
        </p:nvSpPr>
        <p:spPr/>
        <p:txBody>
          <a:bodyPr/>
          <a:lstStyle/>
          <a:p>
            <a:fld id="{BC67021A-487C-4D8E-B66A-9A323BD1E9A7}" type="slidenum">
              <a:rPr lang="en-US" altLang="en-US" smtClean="0"/>
              <a:pPr/>
              <a:t>9</a:t>
            </a:fld>
            <a:endParaRPr lang="en-US" altLang="en-US" dirty="0"/>
          </a:p>
        </p:txBody>
      </p:sp>
    </p:spTree>
    <p:extLst>
      <p:ext uri="{BB962C8B-B14F-4D97-AF65-F5344CB8AC3E}">
        <p14:creationId xmlns:p14="http://schemas.microsoft.com/office/powerpoint/2010/main" val="376777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accessibility.psu.edu/microsoftoffice/powerpoint/"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C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0" y="2130552"/>
            <a:ext cx="12192000" cy="1298448"/>
          </a:xfrm>
          <a:prstGeom prst="rect">
            <a:avLst/>
          </a:prstGeom>
        </p:spPr>
        <p:txBody>
          <a:bodyPr anchor="t"/>
          <a:lstStyle>
            <a:lvl1pPr algn="ctr">
              <a:defRPr sz="3600" b="0" baseline="0">
                <a:latin typeface="Verdana" pitchFamily="34" charset="0"/>
                <a:ea typeface="Verdana" pitchFamily="34" charset="0"/>
                <a:cs typeface="Verdana" pitchFamily="34" charset="0"/>
              </a:defRPr>
            </a:lvl1pPr>
          </a:lstStyle>
          <a:p>
            <a:r>
              <a:rPr lang="en-US" dirty="0"/>
              <a:t>Click to edit component title</a:t>
            </a:r>
          </a:p>
        </p:txBody>
      </p:sp>
      <p:sp>
        <p:nvSpPr>
          <p:cNvPr id="15" name="Text Placeholder 3"/>
          <p:cNvSpPr>
            <a:spLocks noGrp="1"/>
          </p:cNvSpPr>
          <p:nvPr>
            <p:ph type="body" sz="half" idx="2" hasCustomPrompt="1"/>
          </p:nvPr>
        </p:nvSpPr>
        <p:spPr>
          <a:xfrm>
            <a:off x="1828800" y="3517900"/>
            <a:ext cx="8534400" cy="762000"/>
          </a:xfrm>
          <a:prstGeom prst="rect">
            <a:avLst/>
          </a:prstGeom>
        </p:spPr>
        <p:txBody>
          <a:bodyPr/>
          <a:lstStyle>
            <a:lvl1pPr marL="0" indent="0" algn="ctr">
              <a:buNone/>
              <a:defRPr sz="3200" baseline="0">
                <a:latin typeface="+mj-lt"/>
                <a:ea typeface="Tahoma" pitchFamily="34" charset="0"/>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unit title</a:t>
            </a:r>
          </a:p>
        </p:txBody>
      </p:sp>
      <p:sp>
        <p:nvSpPr>
          <p:cNvPr id="17" name="Text Placeholder 10"/>
          <p:cNvSpPr>
            <a:spLocks noGrp="1"/>
          </p:cNvSpPr>
          <p:nvPr>
            <p:ph type="body" sz="quarter" idx="11" hasCustomPrompt="1"/>
          </p:nvPr>
        </p:nvSpPr>
        <p:spPr>
          <a:xfrm>
            <a:off x="1828800" y="4356100"/>
            <a:ext cx="8534400" cy="609600"/>
          </a:xfrm>
          <a:prstGeom prst="rect">
            <a:avLst/>
          </a:prstGeom>
        </p:spPr>
        <p:txBody>
          <a:bodyPr/>
          <a:lstStyle>
            <a:lvl1pPr algn="ctr">
              <a:buFontTx/>
              <a:buNone/>
              <a:defRPr>
                <a:latin typeface="+mj-lt"/>
                <a:cs typeface="Tahoma" pitchFamily="34" charset="0"/>
              </a:defRPr>
            </a:lvl1pPr>
          </a:lstStyle>
          <a:p>
            <a:pPr lvl="0"/>
            <a:r>
              <a:rPr lang="en-US" dirty="0"/>
              <a:t>Click to edit lecture title</a:t>
            </a:r>
          </a:p>
        </p:txBody>
      </p:sp>
      <p:sp>
        <p:nvSpPr>
          <p:cNvPr id="18" name="Text Placeholder 15"/>
          <p:cNvSpPr>
            <a:spLocks noGrp="1"/>
          </p:cNvSpPr>
          <p:nvPr>
            <p:ph type="body" sz="quarter" idx="12"/>
          </p:nvPr>
        </p:nvSpPr>
        <p:spPr>
          <a:xfrm>
            <a:off x="914400" y="5232400"/>
            <a:ext cx="10363200" cy="1219200"/>
          </a:xfrm>
          <a:prstGeom prst="rect">
            <a:avLst/>
          </a:prstGeom>
        </p:spPr>
        <p:txBody>
          <a:bodyPr/>
          <a:lstStyle>
            <a:lvl1pPr algn="ctr">
              <a:buNone/>
              <a:defRPr lang="en-US" sz="1200" i="1" dirty="0" smtClean="0">
                <a:ea typeface="Calibri"/>
                <a:cs typeface="Times New Roman"/>
              </a:defRPr>
            </a:lvl1pPr>
          </a:lstStyle>
          <a:p>
            <a:pPr lvl="0"/>
            <a:r>
              <a:rPr lang="en-US" dirty="0"/>
              <a:t>Click to edit Master text styles</a:t>
            </a:r>
          </a:p>
        </p:txBody>
      </p:sp>
      <p:sp>
        <p:nvSpPr>
          <p:cNvPr id="19" name="Slide Number Placeholder 4"/>
          <p:cNvSpPr>
            <a:spLocks noGrp="1"/>
          </p:cNvSpPr>
          <p:nvPr>
            <p:ph type="sldNum" sz="quarter" idx="4"/>
          </p:nvPr>
        </p:nvSpPr>
        <p:spPr>
          <a:xfrm>
            <a:off x="11345333" y="6263640"/>
            <a:ext cx="558800"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30819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C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Picture Placeholder 7"/>
          <p:cNvSpPr>
            <a:spLocks noGrp="1"/>
          </p:cNvSpPr>
          <p:nvPr>
            <p:ph type="pic"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picture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image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56998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C Summar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dirty="0"/>
              <a:t>Click to edit Master title style</a:t>
            </a:r>
          </a:p>
        </p:txBody>
      </p:sp>
      <p:sp>
        <p:nvSpPr>
          <p:cNvPr id="5" name="Text Placeholder 4"/>
          <p:cNvSpPr>
            <a:spLocks noGrp="1"/>
          </p:cNvSpPr>
          <p:nvPr>
            <p:ph type="body" sz="quarter" idx="11"/>
          </p:nvPr>
        </p:nvSpPr>
        <p:spPr>
          <a:xfrm>
            <a:off x="609600" y="1600200"/>
            <a:ext cx="10972800" cy="4572000"/>
          </a:xfrm>
          <a:prstGeom prst="rect">
            <a:avLst/>
          </a:prstGeom>
        </p:spPr>
        <p:txBody>
          <a:bodyPr/>
          <a:lstStyle>
            <a:lvl1pPr>
              <a:defRPr sz="3200" baseline="0">
                <a:latin typeface="+mn-lt"/>
              </a:defRPr>
            </a:lvl1pPr>
            <a:lvl2pPr>
              <a:defRPr sz="2800">
                <a:latin typeface="+mn-lt"/>
              </a:defRPr>
            </a:lvl2pPr>
          </a:lstStyle>
          <a:p>
            <a:pPr lvl="0"/>
            <a:r>
              <a:rPr lang="en-US" dirty="0"/>
              <a:t>Click to edit Master text styles</a:t>
            </a:r>
          </a:p>
          <a:p>
            <a:pPr lvl="1"/>
            <a:r>
              <a:rPr lang="en-US" dirty="0"/>
              <a:t>Second level</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882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C Referenc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baseline="0">
                <a:latin typeface="Verdana" pitchFamily="34" charset="0"/>
                <a:ea typeface="Verdana" pitchFamily="34" charset="0"/>
                <a:cs typeface="Verdana" pitchFamily="34" charset="0"/>
              </a:defRPr>
            </a:lvl1pPr>
          </a:lstStyle>
          <a:p>
            <a:r>
              <a:rPr lang="en-US" dirty="0"/>
              <a:t>Click to edit Master title style</a:t>
            </a:r>
          </a:p>
        </p:txBody>
      </p:sp>
      <p:sp>
        <p:nvSpPr>
          <p:cNvPr id="8" name="Text Placeholder 1"/>
          <p:cNvSpPr>
            <a:spLocks noGrp="1"/>
          </p:cNvSpPr>
          <p:nvPr>
            <p:ph type="body" sz="quarter" idx="16"/>
          </p:nvPr>
        </p:nvSpPr>
        <p:spPr>
          <a:xfrm>
            <a:off x="609600" y="1600200"/>
            <a:ext cx="10972800" cy="1371600"/>
          </a:xfrm>
          <a:prstGeom prst="rect">
            <a:avLst/>
          </a:prstGeom>
        </p:spPr>
        <p:txBody>
          <a:bodyPr/>
          <a:lstStyle>
            <a:lvl1pPr>
              <a:buNone/>
              <a:defRPr sz="1600" b="1">
                <a:latin typeface="+mn-lt"/>
                <a:cs typeface="Arial" pitchFamily="34" charset="0"/>
              </a:defRPr>
            </a:lvl1pPr>
            <a:lvl2pPr marL="274320" indent="-283464">
              <a:buFont typeface="Arial" pitchFamily="34" charset="0"/>
              <a:buNone/>
              <a:defRPr sz="1400" baseline="0">
                <a:latin typeface="+mn-lt"/>
                <a:cs typeface="Arial" pitchFamily="34" charset="0"/>
              </a:defRPr>
            </a:lvl2pPr>
          </a:lstStyle>
          <a:p>
            <a:pPr lvl="0"/>
            <a:r>
              <a:rPr lang="en-US" dirty="0"/>
              <a:t>Click to edit Master text styles</a:t>
            </a:r>
          </a:p>
          <a:p>
            <a:pPr lvl="1"/>
            <a:r>
              <a:rPr lang="en-US" dirty="0"/>
              <a:t>Second level</a:t>
            </a:r>
          </a:p>
        </p:txBody>
      </p:sp>
      <p:sp>
        <p:nvSpPr>
          <p:cNvPr id="9" name="Text Placeholder 2"/>
          <p:cNvSpPr>
            <a:spLocks noGrp="1"/>
          </p:cNvSpPr>
          <p:nvPr>
            <p:ph type="body" sz="quarter" idx="20"/>
          </p:nvPr>
        </p:nvSpPr>
        <p:spPr>
          <a:xfrm>
            <a:off x="609600" y="3200400"/>
            <a:ext cx="10972800" cy="1371600"/>
          </a:xfrm>
          <a:prstGeom prst="rect">
            <a:avLst/>
          </a:prstGeom>
        </p:spPr>
        <p:txBody>
          <a:bodyPr/>
          <a:lstStyle>
            <a:lvl1pPr>
              <a:buNone/>
              <a:defRPr sz="1600" b="1" baseline="0">
                <a:latin typeface="+mn-lt"/>
                <a:cs typeface="Arial" pitchFamily="34" charset="0"/>
              </a:defRPr>
            </a:lvl1pPr>
            <a:lvl2pPr marL="274320" marR="0" indent="-285750" algn="l" defTabSz="914400" rtl="0" eaLnBrk="1" fontAlgn="base" latinLnBrk="0" hangingPunct="1">
              <a:lnSpc>
                <a:spcPct val="100000"/>
              </a:lnSpc>
              <a:spcBef>
                <a:spcPct val="20000"/>
              </a:spcBef>
              <a:spcAft>
                <a:spcPct val="0"/>
              </a:spcAft>
              <a:buClrTx/>
              <a:buSzTx/>
              <a:buFont typeface="+mj-lt"/>
              <a:buNone/>
              <a:tabLst/>
              <a:defRPr lang="en-US" sz="1400" smtClean="0">
                <a:latin typeface="+mn-lt"/>
              </a:defRPr>
            </a:lvl2pPr>
          </a:lstStyle>
          <a:p>
            <a:pPr lvl="0"/>
            <a:r>
              <a:rPr lang="en-US" dirty="0"/>
              <a:t>Click to edit Master text styles</a:t>
            </a:r>
          </a:p>
          <a:p>
            <a:pPr lvl="1"/>
            <a:r>
              <a:rPr lang="en-US" dirty="0"/>
              <a:t>Second level</a:t>
            </a:r>
          </a:p>
        </p:txBody>
      </p:sp>
      <p:sp>
        <p:nvSpPr>
          <p:cNvPr id="10" name="Text Placeholder 3"/>
          <p:cNvSpPr>
            <a:spLocks noGrp="1"/>
          </p:cNvSpPr>
          <p:nvPr>
            <p:ph type="body" sz="quarter" idx="21"/>
          </p:nvPr>
        </p:nvSpPr>
        <p:spPr>
          <a:xfrm>
            <a:off x="609600" y="4800600"/>
            <a:ext cx="10972800" cy="1371600"/>
          </a:xfrm>
          <a:prstGeom prst="rect">
            <a:avLst/>
          </a:prstGeom>
        </p:spPr>
        <p:txBody>
          <a:bodyPr/>
          <a:lstStyle>
            <a:lvl1pPr>
              <a:buNone/>
              <a:defRPr sz="1600" b="1">
                <a:latin typeface="+mn-lt"/>
                <a:cs typeface="Arial" pitchFamily="34" charset="0"/>
              </a:defRPr>
            </a:lvl1pPr>
            <a:lvl2pPr marL="274320">
              <a:buFont typeface="Arial" pitchFamily="34" charset="0"/>
              <a:buNone/>
              <a:defRPr lang="en-US" sz="1400" smtClean="0">
                <a:latin typeface="+mn-lt"/>
              </a:defRPr>
            </a:lvl2pPr>
          </a:lstStyle>
          <a:p>
            <a:pPr lvl="0"/>
            <a:r>
              <a:rPr lang="en-US" dirty="0"/>
              <a:t>Click to edit Master text styles</a:t>
            </a:r>
          </a:p>
          <a:p>
            <a:pPr lvl="1"/>
            <a:r>
              <a:rPr lang="en-US" dirty="0"/>
              <a:t>Second level</a:t>
            </a:r>
          </a:p>
        </p:txBody>
      </p:sp>
      <p:sp>
        <p:nvSpPr>
          <p:cNvPr id="11"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275214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C Attribution_Final_Slide">
    <p:spTree>
      <p:nvGrpSpPr>
        <p:cNvPr id="1" name=""/>
        <p:cNvGrpSpPr/>
        <p:nvPr/>
      </p:nvGrpSpPr>
      <p:grpSpPr>
        <a:xfrm>
          <a:off x="0" y="0"/>
          <a:ext cx="0" cy="0"/>
          <a:chOff x="0" y="0"/>
          <a:chExt cx="0" cy="0"/>
        </a:xfrm>
      </p:grpSpPr>
      <p:sp>
        <p:nvSpPr>
          <p:cNvPr id="3" name="Title 2"/>
          <p:cNvSpPr>
            <a:spLocks noGrp="1"/>
          </p:cNvSpPr>
          <p:nvPr>
            <p:ph type="title"/>
          </p:nvPr>
        </p:nvSpPr>
        <p:spPr>
          <a:xfrm>
            <a:off x="609600" y="274638"/>
            <a:ext cx="10972800" cy="1744662"/>
          </a:xfrm>
        </p:spPr>
        <p:txBody>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Content Placeholder 7"/>
          <p:cNvSpPr>
            <a:spLocks noGrp="1"/>
          </p:cNvSpPr>
          <p:nvPr>
            <p:ph sz="quarter" idx="14"/>
          </p:nvPr>
        </p:nvSpPr>
        <p:spPr>
          <a:xfrm>
            <a:off x="609600" y="2260600"/>
            <a:ext cx="10972800" cy="3911600"/>
          </a:xfrm>
          <a:prstGeom prst="rect">
            <a:avLst/>
          </a:prstGeom>
        </p:spPr>
        <p:txBody>
          <a:bodyPr anchor="b" anchorCtr="0"/>
          <a:lstStyle>
            <a:lvl1pPr marL="0" indent="0">
              <a:buNone/>
              <a:defRPr sz="3200" i="1">
                <a:latin typeface="+mn-lt"/>
              </a:defRPr>
            </a:lvl1pPr>
            <a:lvl2pPr>
              <a:buSzPct val="85000"/>
              <a:defRPr i="1">
                <a:latin typeface="+mn-lt"/>
              </a:defRPr>
            </a:lvl2pPr>
            <a:lvl3pPr marL="1143000" indent="-228600">
              <a:buSzPct val="80000"/>
              <a:buFont typeface="Courier New" panose="02070309020205020404" pitchFamily="49" charset="0"/>
              <a:buChar char="o"/>
              <a:defRPr i="1">
                <a:latin typeface="+mn-lt"/>
              </a:defRPr>
            </a:lvl3pPr>
            <a:lvl4pPr marL="1600200" indent="-228600">
              <a:buSzPct val="120000"/>
              <a:buFont typeface="Wingdings" panose="05000000000000000000" pitchFamily="2" charset="2"/>
              <a:buChar char="§"/>
              <a:defRPr i="1">
                <a:latin typeface="+mn-lt"/>
              </a:defRPr>
            </a:lvl4pPr>
            <a:lvl5pPr marL="2057400" indent="-228600">
              <a:buSzPct val="70000"/>
              <a:buFont typeface="Wingdings" panose="05000000000000000000" pitchFamily="2" charset="2"/>
              <a:buChar char="q"/>
              <a:defRPr i="1">
                <a:latin typeface="+mn-lt"/>
              </a:defRPr>
            </a:lvl5pPr>
          </a:lstStyle>
          <a:p>
            <a:pPr lvl="0"/>
            <a:r>
              <a:rPr lang="en-US" dirty="0"/>
              <a:t>Click to edit Master text styles</a:t>
            </a:r>
          </a:p>
        </p:txBody>
      </p:sp>
      <p:sp>
        <p:nvSpPr>
          <p:cNvPr id="5"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2256786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47638"/>
            <a:ext cx="10972800" cy="1143000"/>
          </a:xfrm>
        </p:spPr>
        <p:txBody>
          <a:bodyPr/>
          <a:lstStyle>
            <a:lvl1pPr>
              <a:defRPr sz="2800" b="1" baseline="0">
                <a:solidFill>
                  <a:srgbClr val="FF0000"/>
                </a:solidFill>
              </a:defRPr>
            </a:lvl1pPr>
          </a:lstStyle>
          <a:p>
            <a:r>
              <a:rPr lang="en-US" dirty="0"/>
              <a:t>DO NOT USE THIS LAYOUT</a:t>
            </a:r>
            <a:br>
              <a:rPr lang="en-US" dirty="0"/>
            </a:br>
            <a:r>
              <a:rPr lang="en-US" dirty="0"/>
              <a:t>except to follow its instructions in the Master View</a:t>
            </a:r>
          </a:p>
        </p:txBody>
      </p:sp>
      <p:sp>
        <p:nvSpPr>
          <p:cNvPr id="3" name="Slide Number Placeholder 2"/>
          <p:cNvSpPr>
            <a:spLocks noGrp="1"/>
          </p:cNvSpPr>
          <p:nvPr>
            <p:ph type="sldNum" sz="quarter" idx="10"/>
          </p:nvPr>
        </p:nvSpPr>
        <p:spPr/>
        <p:txBody>
          <a:bodyPr/>
          <a:lstStyle/>
          <a:p>
            <a:fld id="{F3BF8891-5E06-46C2-89A4-6DB85D39BA35}" type="slidenum">
              <a:rPr lang="en-US" smtClean="0"/>
              <a:pPr/>
              <a:t>‹#›</a:t>
            </a:fld>
            <a:endParaRPr lang="en-US" dirty="0"/>
          </a:p>
        </p:txBody>
      </p:sp>
      <p:sp>
        <p:nvSpPr>
          <p:cNvPr id="4" name="TextBox 3"/>
          <p:cNvSpPr txBox="1"/>
          <p:nvPr userDrawn="1"/>
        </p:nvSpPr>
        <p:spPr>
          <a:xfrm>
            <a:off x="135466" y="1417639"/>
            <a:ext cx="11904135" cy="1015663"/>
          </a:xfrm>
          <a:prstGeom prst="rect">
            <a:avLst/>
          </a:prstGeom>
          <a:noFill/>
        </p:spPr>
        <p:txBody>
          <a:bodyPr wrap="square" rtlCol="0">
            <a:spAutoFit/>
          </a:bodyPr>
          <a:lstStyle/>
          <a:p>
            <a:pPr algn="ctr"/>
            <a:r>
              <a:rPr lang="en-US" sz="2400" b="1" dirty="0">
                <a:solidFill>
                  <a:srgbClr val="0070C0"/>
                </a:solidFill>
                <a:latin typeface="Arial" panose="020B0604020202020204" pitchFamily="34" charset="0"/>
                <a:cs typeface="Arial" panose="020B0604020202020204" pitchFamily="34" charset="0"/>
              </a:rPr>
              <a:t>Creating</a:t>
            </a:r>
            <a:r>
              <a:rPr lang="en-US" sz="2400" b="1" baseline="0" dirty="0">
                <a:solidFill>
                  <a:srgbClr val="0070C0"/>
                </a:solidFill>
                <a:latin typeface="Arial" panose="020B0604020202020204" pitchFamily="34" charset="0"/>
                <a:cs typeface="Arial" panose="020B0604020202020204" pitchFamily="34" charset="0"/>
              </a:rPr>
              <a:t> a Custom Layout</a:t>
            </a:r>
          </a:p>
          <a:p>
            <a:r>
              <a:rPr lang="en-US" baseline="0" dirty="0"/>
              <a:t>Follow the instructions on this slide layout if none of the existing layouts (in the current template) work well for the current slide you would like to create or edit.</a:t>
            </a:r>
            <a:endParaRPr lang="en-US" dirty="0"/>
          </a:p>
        </p:txBody>
      </p:sp>
      <p:sp>
        <p:nvSpPr>
          <p:cNvPr id="6" name="TextBox 5"/>
          <p:cNvSpPr txBox="1"/>
          <p:nvPr userDrawn="1"/>
        </p:nvSpPr>
        <p:spPr>
          <a:xfrm>
            <a:off x="135467" y="2567642"/>
            <a:ext cx="12192000" cy="3139321"/>
          </a:xfrm>
          <a:prstGeom prst="rect">
            <a:avLst/>
          </a:prstGeom>
          <a:noFill/>
        </p:spPr>
        <p:txBody>
          <a:bodyPr wrap="square" rtlCol="0">
            <a:spAutoFit/>
          </a:bodyPr>
          <a:lstStyle/>
          <a:p>
            <a:pPr lvl="0"/>
            <a:r>
              <a:rPr lang="en-US" dirty="0"/>
              <a:t>To create a custom new layout, </a:t>
            </a:r>
            <a:r>
              <a:rPr lang="en-US" b="1" dirty="0"/>
              <a:t>in the Slide Master view </a:t>
            </a:r>
            <a:r>
              <a:rPr lang="en-US" dirty="0"/>
              <a:t>do the following:</a:t>
            </a:r>
          </a:p>
          <a:p>
            <a:pPr marL="214313" lvl="0" indent="-214313">
              <a:buFont typeface="Arial" panose="020B0604020202020204" pitchFamily="34" charset="0"/>
              <a:buChar char="•"/>
            </a:pPr>
            <a:r>
              <a:rPr lang="en-US" b="1" dirty="0"/>
              <a:t>DUPLICATE</a:t>
            </a:r>
            <a:r>
              <a:rPr lang="en-US" dirty="0"/>
              <a:t> an existing layout to create a new layout.</a:t>
            </a:r>
          </a:p>
          <a:p>
            <a:pPr marL="214313" lvl="0" indent="-214313">
              <a:buFont typeface="Arial" panose="020B0604020202020204" pitchFamily="34" charset="0"/>
              <a:buChar char="•"/>
            </a:pPr>
            <a:r>
              <a:rPr lang="en-US" b="1" dirty="0"/>
              <a:t>RENAME</a:t>
            </a:r>
            <a:r>
              <a:rPr lang="en-US" dirty="0"/>
              <a:t> the new layout.</a:t>
            </a:r>
          </a:p>
          <a:p>
            <a:pPr marL="214313" lvl="0" indent="-214313">
              <a:buFont typeface="Arial" panose="020B0604020202020204" pitchFamily="34" charset="0"/>
              <a:buChar char="•"/>
            </a:pPr>
            <a:r>
              <a:rPr lang="en-US" b="1" dirty="0"/>
              <a:t>Insert or Remove as appropriate PLACEHOLDERS </a:t>
            </a:r>
            <a:r>
              <a:rPr lang="en-US" dirty="0"/>
              <a:t>on your new layout, resizing &amp; formatting as appropriate. </a:t>
            </a:r>
            <a:r>
              <a:rPr lang="en-US" sz="1600" dirty="0"/>
              <a:t>(Do</a:t>
            </a:r>
            <a:r>
              <a:rPr lang="en-US" sz="1600" baseline="0" dirty="0"/>
              <a:t> not edit your content in the slide master. All content should be edited in the normal presentation design view.) </a:t>
            </a:r>
            <a:r>
              <a:rPr lang="en-US" b="1" baseline="0" dirty="0"/>
              <a:t>NEVER REMOVE THE LAYOUT’S TITLE CONTAINER</a:t>
            </a:r>
            <a:r>
              <a:rPr lang="en-US" baseline="0" dirty="0"/>
              <a:t>. </a:t>
            </a:r>
            <a:r>
              <a:rPr lang="en-US" sz="1600" baseline="0" dirty="0"/>
              <a:t>(It can be resized or formatted, but never removed.)</a:t>
            </a:r>
            <a:endParaRPr lang="en-US" baseline="0" dirty="0"/>
          </a:p>
          <a:p>
            <a:pPr marL="214313" lvl="0" indent="-214313">
              <a:buFont typeface="Arial" panose="020B0604020202020204" pitchFamily="34" charset="0"/>
              <a:buChar char="•"/>
            </a:pPr>
            <a:r>
              <a:rPr lang="en-US" dirty="0"/>
              <a:t>Check the</a:t>
            </a:r>
            <a:r>
              <a:rPr lang="en-US" baseline="0" dirty="0"/>
              <a:t> </a:t>
            </a:r>
            <a:r>
              <a:rPr lang="en-US" b="1" baseline="0" dirty="0"/>
              <a:t>READING ORDER </a:t>
            </a:r>
            <a:r>
              <a:rPr lang="en-US" baseline="0" dirty="0"/>
              <a:t>of your new layout. (</a:t>
            </a:r>
            <a:r>
              <a:rPr lang="en-US" sz="1350" u="sng" kern="1200" dirty="0">
                <a:solidFill>
                  <a:schemeClr val="tx1"/>
                </a:solidFill>
                <a:effectLst/>
                <a:latin typeface="+mn-lt"/>
                <a:ea typeface="+mn-ea"/>
                <a:cs typeface="+mn-cs"/>
                <a:hlinkClick r:id="rId2"/>
              </a:rPr>
              <a:t>http://accessibility.psu.edu/microsoftoffice/powerpoint/</a:t>
            </a:r>
            <a:r>
              <a:rPr lang="en-US" sz="1350" kern="1200" dirty="0">
                <a:solidFill>
                  <a:schemeClr val="tx1"/>
                </a:solidFill>
                <a:effectLst/>
                <a:latin typeface="+mn-lt"/>
                <a:ea typeface="+mn-ea"/>
                <a:cs typeface="+mn-cs"/>
              </a:rPr>
              <a:t>) </a:t>
            </a:r>
            <a:r>
              <a:rPr lang="en-US" baseline="0" dirty="0"/>
              <a:t>Reorder as appropriate so the slide layout’s </a:t>
            </a:r>
            <a:r>
              <a:rPr lang="en-US" b="1" baseline="0" dirty="0"/>
              <a:t>TITLE is read first</a:t>
            </a:r>
            <a:r>
              <a:rPr lang="en-US" baseline="0" dirty="0"/>
              <a:t>.</a:t>
            </a:r>
          </a:p>
          <a:p>
            <a:pPr marL="214313" lvl="0" indent="-214313">
              <a:buFont typeface="Arial" panose="020B0604020202020204" pitchFamily="34" charset="0"/>
              <a:buChar char="•"/>
            </a:pPr>
            <a:r>
              <a:rPr lang="en-US" b="1" baseline="0" dirty="0"/>
              <a:t>SAVE</a:t>
            </a:r>
            <a:r>
              <a:rPr lang="en-US" baseline="0" dirty="0"/>
              <a:t> your presentation.</a:t>
            </a:r>
          </a:p>
          <a:p>
            <a:pPr marL="214313" lvl="0" indent="-214313">
              <a:buFont typeface="Arial" panose="020B0604020202020204" pitchFamily="34" charset="0"/>
              <a:buChar char="•"/>
            </a:pPr>
            <a:r>
              <a:rPr lang="en-US" b="1" baseline="0" dirty="0"/>
              <a:t>Close the Master View </a:t>
            </a:r>
            <a:r>
              <a:rPr lang="en-US" b="0" baseline="0" dirty="0"/>
              <a:t>and return to your normal editing (design) view.</a:t>
            </a:r>
          </a:p>
          <a:p>
            <a:pPr marL="214313" lvl="0" indent="-214313">
              <a:buFont typeface="Arial" panose="020B0604020202020204" pitchFamily="34" charset="0"/>
              <a:buChar char="•"/>
            </a:pPr>
            <a:r>
              <a:rPr lang="en-US" b="1" baseline="0" dirty="0"/>
              <a:t>Insert a new slide using your custom-named new layout </a:t>
            </a:r>
            <a:r>
              <a:rPr lang="en-US" b="0" baseline="0" dirty="0"/>
              <a:t>or apply the new layout to an existing slide.</a:t>
            </a:r>
            <a:endParaRPr lang="en-US" dirty="0"/>
          </a:p>
        </p:txBody>
      </p:sp>
    </p:spTree>
    <p:extLst>
      <p:ext uri="{BB962C8B-B14F-4D97-AF65-F5344CB8AC3E}">
        <p14:creationId xmlns:p14="http://schemas.microsoft.com/office/powerpoint/2010/main" val="1404151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8F329533-6953-6546-BD5D-9BA68E31880A}" type="slidenum">
              <a:rPr lang="en-US" smtClean="0"/>
              <a:pPr/>
              <a:t>‹#›</a:t>
            </a:fld>
            <a:endParaRPr lang="en-US" dirty="0"/>
          </a:p>
        </p:txBody>
      </p:sp>
      <p:sp>
        <p:nvSpPr>
          <p:cNvPr id="5" name="Footer Placeholder 2"/>
          <p:cNvSpPr>
            <a:spLocks noGrp="1"/>
          </p:cNvSpPr>
          <p:nvPr>
            <p:ph type="ftr" sz="quarter" idx="3"/>
          </p:nvPr>
        </p:nvSpPr>
        <p:spPr>
          <a:xfrm>
            <a:off x="609600" y="6324601"/>
            <a:ext cx="24384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n-US" dirty="0"/>
          </a:p>
        </p:txBody>
      </p:sp>
    </p:spTree>
    <p:extLst>
      <p:ext uri="{BB962C8B-B14F-4D97-AF65-F5344CB8AC3E}">
        <p14:creationId xmlns:p14="http://schemas.microsoft.com/office/powerpoint/2010/main" val="3220458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17BE9B8D-F04D-AB4B-B0AA-395CB5F84559}" type="slidenum">
              <a:rPr lang="en-US" smtClean="0"/>
              <a:pPr/>
              <a:t>‹#›</a:t>
            </a:fld>
            <a:endParaRPr lang="en-US" dirty="0"/>
          </a:p>
        </p:txBody>
      </p:sp>
      <p:sp>
        <p:nvSpPr>
          <p:cNvPr id="6" name="Footer Placeholder 2"/>
          <p:cNvSpPr>
            <a:spLocks noGrp="1"/>
          </p:cNvSpPr>
          <p:nvPr>
            <p:ph type="ftr" sz="quarter" idx="3"/>
          </p:nvPr>
        </p:nvSpPr>
        <p:spPr>
          <a:xfrm>
            <a:off x="609600" y="6324601"/>
            <a:ext cx="24384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n-US" dirty="0"/>
          </a:p>
        </p:txBody>
      </p:sp>
    </p:spTree>
    <p:extLst>
      <p:ext uri="{BB962C8B-B14F-4D97-AF65-F5344CB8AC3E}">
        <p14:creationId xmlns:p14="http://schemas.microsoft.com/office/powerpoint/2010/main" val="1586372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690DF928-4E0E-5E48-B5CA-A33DB73DFD32}" type="slidenum">
              <a:rPr lang="en-US" smtClean="0"/>
              <a:pPr/>
              <a:t>‹#›</a:t>
            </a:fld>
            <a:endParaRPr lang="en-US" dirty="0"/>
          </a:p>
        </p:txBody>
      </p:sp>
      <p:sp>
        <p:nvSpPr>
          <p:cNvPr id="4" name="Footer Placeholder 2"/>
          <p:cNvSpPr>
            <a:spLocks noGrp="1"/>
          </p:cNvSpPr>
          <p:nvPr>
            <p:ph type="ftr" sz="quarter" idx="3"/>
          </p:nvPr>
        </p:nvSpPr>
        <p:spPr>
          <a:xfrm>
            <a:off x="609600" y="6324601"/>
            <a:ext cx="24384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pPr>
              <a:defRPr/>
            </a:pPr>
            <a:endParaRPr lang="en-US" dirty="0"/>
          </a:p>
        </p:txBody>
      </p:sp>
    </p:spTree>
    <p:extLst>
      <p:ext uri="{BB962C8B-B14F-4D97-AF65-F5344CB8AC3E}">
        <p14:creationId xmlns:p14="http://schemas.microsoft.com/office/powerpoint/2010/main" val="354281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C Lectur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Content Placeholder 7"/>
          <p:cNvSpPr>
            <a:spLocks noGrp="1"/>
          </p:cNvSpPr>
          <p:nvPr>
            <p:ph sz="quarter" idx="14"/>
          </p:nvPr>
        </p:nvSpPr>
        <p:spPr>
          <a:xfrm>
            <a:off x="609600" y="1600200"/>
            <a:ext cx="10972800"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93828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C Side by Side All Op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5388864" cy="457200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609598" y="6278880"/>
            <a:ext cx="4584964"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6197600" y="1600200"/>
            <a:ext cx="5388864" cy="457200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6197601" y="6278880"/>
            <a:ext cx="4600177"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ustDataLst>
      <p:tags r:id="rId1"/>
    </p:custDataLst>
    <p:extLst>
      <p:ext uri="{BB962C8B-B14F-4D97-AF65-F5344CB8AC3E}">
        <p14:creationId xmlns:p14="http://schemas.microsoft.com/office/powerpoint/2010/main" val="169778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C Large top Split Bottom">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447800"/>
            <a:ext cx="10971503" cy="574040"/>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p:txBody>
      </p:sp>
      <p:sp>
        <p:nvSpPr>
          <p:cNvPr id="18" name="Content Placeholder 2"/>
          <p:cNvSpPr>
            <a:spLocks noGrp="1"/>
          </p:cNvSpPr>
          <p:nvPr>
            <p:ph sz="quarter" idx="18"/>
          </p:nvPr>
        </p:nvSpPr>
        <p:spPr>
          <a:xfrm>
            <a:off x="6192237" y="2611120"/>
            <a:ext cx="5388864" cy="365252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2"/>
          <p:cNvSpPr>
            <a:spLocks noGrp="1"/>
          </p:cNvSpPr>
          <p:nvPr>
            <p:ph sz="quarter" idx="34"/>
          </p:nvPr>
        </p:nvSpPr>
        <p:spPr>
          <a:xfrm>
            <a:off x="609597" y="2611120"/>
            <a:ext cx="5852163" cy="3652520"/>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4948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ONC Smaller top Split Bottom">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599" y="1600200"/>
            <a:ext cx="10971503" cy="2417618"/>
          </a:xfrm>
          <a:prstGeom prst="rect">
            <a:avLst/>
          </a:prstGeom>
        </p:spPr>
        <p:txBody>
          <a:bodyPr/>
          <a:lstStyle>
            <a:lvl1pPr>
              <a:defRPr>
                <a:latin typeface="+mn-lt"/>
              </a:defRPr>
            </a:lvl1pPr>
            <a:lvl2pPr>
              <a:buSzPct val="85000"/>
              <a:defRPr>
                <a:latin typeface="+mn-lt"/>
              </a:defRPr>
            </a:lvl2pPr>
            <a:lvl3pPr marL="1143000" indent="-228600">
              <a:buSzPct val="80000"/>
              <a:buFont typeface="Courier New" panose="02070309020205020404" pitchFamily="49" charset="0"/>
              <a:buChar char="o"/>
              <a:defRPr>
                <a:latin typeface="+mn-lt"/>
              </a:defRPr>
            </a:lvl3pPr>
            <a:lvl4pPr marL="1600200" indent="-228600">
              <a:buSzPct val="120000"/>
              <a:buFont typeface="Wingdings" panose="05000000000000000000" pitchFamily="2" charset="2"/>
              <a:buChar char="§"/>
              <a:defRPr>
                <a:latin typeface="+mn-lt"/>
              </a:defRPr>
            </a:lvl4pPr>
            <a:lvl5pPr marL="2057400" indent="-228600">
              <a:buSzPct val="70000"/>
              <a:buFont typeface="Wingdings" panose="05000000000000000000" pitchFamily="2" charset="2"/>
              <a:buChar char="q"/>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sz="quarter" idx="18"/>
          </p:nvPr>
        </p:nvSpPr>
        <p:spPr>
          <a:xfrm>
            <a:off x="6192237" y="4017818"/>
            <a:ext cx="5388864" cy="2245822"/>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2"/>
          <p:cNvSpPr>
            <a:spLocks noGrp="1"/>
          </p:cNvSpPr>
          <p:nvPr>
            <p:ph sz="quarter" idx="34"/>
          </p:nvPr>
        </p:nvSpPr>
        <p:spPr>
          <a:xfrm>
            <a:off x="609597" y="4017818"/>
            <a:ext cx="5388864" cy="2245822"/>
          </a:xfrm>
          <a:prstGeom prst="rect">
            <a:avLst/>
          </a:prstGeom>
        </p:spPr>
        <p:txBody>
          <a:bodyPr/>
          <a:lstStyle>
            <a:lvl1pPr>
              <a:defRPr sz="3200"/>
            </a:lvl1pPr>
            <a:lvl2pPr>
              <a:buSzPct val="85000"/>
              <a:defRPr/>
            </a:lvl2pPr>
            <a:lvl3pPr marL="1143000" indent="-228600">
              <a:buSzPct val="80000"/>
              <a:buFont typeface="Courier New" panose="02070309020205020404" pitchFamily="49" charset="0"/>
              <a:buChar char="o"/>
              <a:defRPr lang="en-US" sz="24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a:lvl4pPr>
            <a:lvl5pPr marL="2057400" indent="-228600">
              <a:buSzPct val="70000"/>
              <a:buFont typeface="Wingdings" panose="05000000000000000000"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54088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C triple column 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2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17" name="Content Placeholder 1"/>
          <p:cNvSpPr>
            <a:spLocks noGrp="1"/>
          </p:cNvSpPr>
          <p:nvPr>
            <p:ph sz="quarter" idx="14"/>
          </p:nvPr>
        </p:nvSpPr>
        <p:spPr>
          <a:xfrm>
            <a:off x="609600" y="1600200"/>
            <a:ext cx="3513667" cy="4572000"/>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
          <p:cNvSpPr>
            <a:spLocks noGrp="1"/>
          </p:cNvSpPr>
          <p:nvPr>
            <p:ph type="body" sz="quarter" idx="32" hasCustomPrompt="1"/>
          </p:nvPr>
        </p:nvSpPr>
        <p:spPr>
          <a:xfrm>
            <a:off x="1038676" y="6278880"/>
            <a:ext cx="2703589"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18" name="Content Placeholder 2"/>
          <p:cNvSpPr>
            <a:spLocks noGrp="1"/>
          </p:cNvSpPr>
          <p:nvPr>
            <p:ph sz="quarter" idx="18"/>
          </p:nvPr>
        </p:nvSpPr>
        <p:spPr>
          <a:xfrm>
            <a:off x="8067436" y="1600200"/>
            <a:ext cx="3513667" cy="4572000"/>
          </a:xfrm>
          <a:prstGeom prst="rect">
            <a:avLst/>
          </a:prstGeom>
        </p:spPr>
        <p:txBody>
          <a:bodyPr/>
          <a:lstStyle>
            <a:lvl1pPr>
              <a:defRPr sz="2800"/>
            </a:lvl1pPr>
            <a:lvl2pPr>
              <a:buSzPct val="85000"/>
              <a:defRPr sz="2400"/>
            </a:lvl2pPr>
            <a:lvl3pPr marL="1143000" indent="-228600">
              <a:buSzPct val="80000"/>
              <a:buFont typeface="Courier New" panose="02070309020205020404" pitchFamily="49" charset="0"/>
              <a:buChar char="o"/>
              <a:defRPr lang="en-US" sz="2000" kern="1200" dirty="0" smtClean="0">
                <a:solidFill>
                  <a:schemeClr val="tx1"/>
                </a:solidFill>
                <a:latin typeface="+mn-lt"/>
                <a:ea typeface="+mn-ea"/>
                <a:cs typeface="+mn-cs"/>
              </a:defRPr>
            </a:lvl3pPr>
            <a:lvl4pPr marL="1600200" indent="-228600">
              <a:buSzPct val="120000"/>
              <a:buFont typeface="Wingdings" panose="05000000000000000000" pitchFamily="2" charset="2"/>
              <a:buChar char="§"/>
              <a:defRPr sz="1800"/>
            </a:lvl4pPr>
            <a:lvl5pPr marL="2057400" indent="-228600">
              <a:buSzPct val="70000"/>
              <a:buFont typeface="Wingdings" panose="05000000000000000000" pitchFamily="2" charset="2"/>
              <a:buChar char="q"/>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
          <p:cNvSpPr>
            <a:spLocks noGrp="1"/>
          </p:cNvSpPr>
          <p:nvPr>
            <p:ph type="body" sz="quarter" idx="33" hasCustomPrompt="1"/>
          </p:nvPr>
        </p:nvSpPr>
        <p:spPr>
          <a:xfrm>
            <a:off x="8067436" y="6263640"/>
            <a:ext cx="2712560"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
        <p:nvSpPr>
          <p:cNvPr id="9" name="Content Placeholder 1"/>
          <p:cNvSpPr>
            <a:spLocks noGrp="1"/>
          </p:cNvSpPr>
          <p:nvPr>
            <p:ph sz="quarter" idx="34"/>
          </p:nvPr>
        </p:nvSpPr>
        <p:spPr>
          <a:xfrm>
            <a:off x="4338519" y="1600200"/>
            <a:ext cx="3513667" cy="4572000"/>
          </a:xfrm>
          <a:prstGeom prst="rect">
            <a:avLst/>
          </a:prstGeom>
        </p:spPr>
        <p:txBody>
          <a:bodyPr/>
          <a:lstStyle>
            <a:lvl1pPr>
              <a:defRPr sz="2400">
                <a:latin typeface="+mn-lt"/>
              </a:defRPr>
            </a:lvl1pPr>
            <a:lvl2pPr>
              <a:buSzPct val="85000"/>
              <a:defRPr sz="2000">
                <a:latin typeface="+mn-lt"/>
              </a:defRPr>
            </a:lvl2pPr>
            <a:lvl3pPr marL="1143000" indent="-228600">
              <a:buSzPct val="80000"/>
              <a:buFont typeface="Courier New" panose="02070309020205020404" pitchFamily="49" charset="0"/>
              <a:buChar char="o"/>
              <a:defRPr sz="1800">
                <a:latin typeface="+mn-lt"/>
              </a:defRPr>
            </a:lvl3pPr>
            <a:lvl4pPr marL="1600200" indent="-228600">
              <a:buSzPct val="120000"/>
              <a:buFont typeface="Wingdings" panose="05000000000000000000" pitchFamily="2" charset="2"/>
              <a:buChar char="§"/>
              <a:defRPr sz="1600">
                <a:latin typeface="+mn-lt"/>
              </a:defRPr>
            </a:lvl4pPr>
            <a:lvl5pPr marL="2057400" indent="-228600">
              <a:buSzPct val="70000"/>
              <a:buFont typeface="Wingdings" panose="05000000000000000000" pitchFamily="2" charset="2"/>
              <a:buChar char="q"/>
              <a:defRPr sz="16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
          <p:cNvSpPr>
            <a:spLocks noGrp="1"/>
          </p:cNvSpPr>
          <p:nvPr>
            <p:ph type="body" sz="quarter" idx="35" hasCustomPrompt="1"/>
          </p:nvPr>
        </p:nvSpPr>
        <p:spPr>
          <a:xfrm>
            <a:off x="4552344" y="6278880"/>
            <a:ext cx="2703589"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a:t>
            </a:r>
          </a:p>
        </p:txBody>
      </p:sp>
    </p:spTree>
    <p:extLst>
      <p:ext uri="{BB962C8B-B14F-4D97-AF65-F5344CB8AC3E}">
        <p14:creationId xmlns:p14="http://schemas.microsoft.com/office/powerpoint/2010/main" val="106335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C Side by side_four with citation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609600" y="274637"/>
            <a:ext cx="10972800" cy="1143000"/>
          </a:xfrm>
          <a:prstGeom prst="rect">
            <a:avLst/>
          </a:prstGeom>
        </p:spPr>
        <p:txBody>
          <a:bodyPr/>
          <a:lstStyle>
            <a:lvl1pPr>
              <a:defRPr sz="3600">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8" name="Content Placeholder 1"/>
          <p:cNvSpPr>
            <a:spLocks noGrp="1"/>
          </p:cNvSpPr>
          <p:nvPr>
            <p:ph sz="quarter" idx="14"/>
          </p:nvPr>
        </p:nvSpPr>
        <p:spPr>
          <a:xfrm>
            <a:off x="609600" y="160020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8" name="Text Placeholder 16"/>
          <p:cNvSpPr>
            <a:spLocks noGrp="1"/>
          </p:cNvSpPr>
          <p:nvPr>
            <p:ph type="body" sz="quarter" idx="42" hasCustomPrompt="1"/>
          </p:nvPr>
        </p:nvSpPr>
        <p:spPr>
          <a:xfrm>
            <a:off x="609600"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2" name="Content Placeholder 1"/>
          <p:cNvSpPr>
            <a:spLocks noGrp="1"/>
          </p:cNvSpPr>
          <p:nvPr>
            <p:ph sz="quarter" idx="37"/>
          </p:nvPr>
        </p:nvSpPr>
        <p:spPr>
          <a:xfrm>
            <a:off x="609600" y="396748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39" hasCustomPrompt="1"/>
          </p:nvPr>
        </p:nvSpPr>
        <p:spPr>
          <a:xfrm>
            <a:off x="60960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4" name="Content Placeholder 1"/>
          <p:cNvSpPr>
            <a:spLocks noGrp="1"/>
          </p:cNvSpPr>
          <p:nvPr>
            <p:ph sz="quarter" idx="35"/>
          </p:nvPr>
        </p:nvSpPr>
        <p:spPr>
          <a:xfrm>
            <a:off x="6190827" y="160020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7" name="Text Placeholder 16"/>
          <p:cNvSpPr>
            <a:spLocks noGrp="1"/>
          </p:cNvSpPr>
          <p:nvPr>
            <p:ph type="body" sz="quarter" idx="41" hasCustomPrompt="1"/>
          </p:nvPr>
        </p:nvSpPr>
        <p:spPr>
          <a:xfrm>
            <a:off x="6190827" y="336804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21" name="Content Placeholder 1"/>
          <p:cNvSpPr>
            <a:spLocks noGrp="1"/>
          </p:cNvSpPr>
          <p:nvPr>
            <p:ph sz="quarter" idx="36"/>
          </p:nvPr>
        </p:nvSpPr>
        <p:spPr>
          <a:xfrm>
            <a:off x="6217920" y="3967480"/>
            <a:ext cx="5405120" cy="1752600"/>
          </a:xfrm>
          <a:prstGeom prst="rect">
            <a:avLst/>
          </a:prstGeom>
        </p:spPr>
        <p:txBody>
          <a:bodyPr/>
          <a:lstStyle>
            <a:lvl1pPr>
              <a:defRPr sz="2000">
                <a:latin typeface="+mn-lt"/>
              </a:defRPr>
            </a:lvl1pPr>
            <a:lvl2pPr>
              <a:defRPr sz="1600">
                <a:latin typeface="+mn-lt"/>
              </a:defRPr>
            </a:lvl2pPr>
          </a:lstStyle>
          <a:p>
            <a:pPr lvl="0"/>
            <a:r>
              <a:rPr lang="en-US" dirty="0"/>
              <a:t>Click to edit Master text styles</a:t>
            </a:r>
          </a:p>
          <a:p>
            <a:pPr lvl="1"/>
            <a:r>
              <a:rPr lang="en-US" dirty="0"/>
              <a:t>Second level</a:t>
            </a:r>
          </a:p>
        </p:txBody>
      </p:sp>
      <p:sp>
        <p:nvSpPr>
          <p:cNvPr id="26" name="Text Placeholder 16"/>
          <p:cNvSpPr>
            <a:spLocks noGrp="1"/>
          </p:cNvSpPr>
          <p:nvPr>
            <p:ph type="body" sz="quarter" idx="40" hasCustomPrompt="1"/>
          </p:nvPr>
        </p:nvSpPr>
        <p:spPr>
          <a:xfrm>
            <a:off x="6217920" y="5740400"/>
            <a:ext cx="5405120" cy="421640"/>
          </a:xfrm>
        </p:spPr>
        <p:txBody>
          <a:bodyPr/>
          <a:lstStyle>
            <a:lvl1pPr marL="0" indent="0">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content attribution. </a:t>
            </a:r>
          </a:p>
        </p:txBody>
      </p:sp>
      <p:sp>
        <p:nvSpPr>
          <p:cNvPr id="1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174086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C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8" name="Table Placeholder 7"/>
          <p:cNvSpPr>
            <a:spLocks noGrp="1"/>
          </p:cNvSpPr>
          <p:nvPr>
            <p:ph type="tbl" sz="quarter" idx="14"/>
          </p:nvPr>
        </p:nvSpPr>
        <p:spPr>
          <a:xfrm>
            <a:off x="609600" y="1600200"/>
            <a:ext cx="10972800" cy="4572000"/>
          </a:xfrm>
          <a:prstGeom prst="rect">
            <a:avLst/>
          </a:prstGeom>
        </p:spPr>
        <p:txBody>
          <a:bodyPr rtlCol="0">
            <a:normAutofit/>
          </a:bodyPr>
          <a:lstStyle>
            <a:lvl1pPr>
              <a:defRPr sz="3200">
                <a:latin typeface="+mn-lt"/>
              </a:defRPr>
            </a:lvl1pPr>
          </a:lstStyle>
          <a:p>
            <a:pPr lvl="0"/>
            <a:r>
              <a:rPr lang="en-US" noProof="0" dirty="0"/>
              <a:t>Click icon to add table</a:t>
            </a:r>
          </a:p>
        </p:txBody>
      </p:sp>
      <p:sp>
        <p:nvSpPr>
          <p:cNvPr id="7"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table attribution.</a:t>
            </a:r>
          </a:p>
        </p:txBody>
      </p:sp>
      <p:sp>
        <p:nvSpPr>
          <p:cNvPr id="9"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62655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C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a:prstGeom prst="rect">
            <a:avLst/>
          </a:prstGeom>
        </p:spPr>
        <p:txBody>
          <a:bodyPr/>
          <a:lstStyle>
            <a:lvl1pPr>
              <a:defRPr sz="3600">
                <a:solidFill>
                  <a:schemeClr val="tx1"/>
                </a:solidFill>
                <a:latin typeface="Verdana" pitchFamily="34" charset="0"/>
                <a:ea typeface="Verdana" pitchFamily="34" charset="0"/>
                <a:cs typeface="Verdana" pitchFamily="34" charset="0"/>
              </a:defRPr>
            </a:lvl1pPr>
          </a:lstStyle>
          <a:p>
            <a:r>
              <a:rPr lang="en-US" dirty="0"/>
              <a:t>Click to edit Master title style</a:t>
            </a:r>
          </a:p>
        </p:txBody>
      </p:sp>
      <p:sp>
        <p:nvSpPr>
          <p:cNvPr id="5" name="Chart Placeholder 4"/>
          <p:cNvSpPr>
            <a:spLocks noGrp="1"/>
          </p:cNvSpPr>
          <p:nvPr>
            <p:ph type="chart" sz="quarter" idx="14"/>
          </p:nvPr>
        </p:nvSpPr>
        <p:spPr>
          <a:xfrm>
            <a:off x="609600" y="1600200"/>
            <a:ext cx="10972800" cy="4572000"/>
          </a:xfrm>
          <a:prstGeom prst="rect">
            <a:avLst/>
          </a:prstGeom>
        </p:spPr>
        <p:txBody>
          <a:bodyPr rtlCol="0">
            <a:normAutofit/>
          </a:bodyPr>
          <a:lstStyle>
            <a:lvl1pPr>
              <a:defRPr sz="3200"/>
            </a:lvl1pPr>
          </a:lstStyle>
          <a:p>
            <a:pPr lvl="0"/>
            <a:r>
              <a:rPr lang="en-US" noProof="0" dirty="0"/>
              <a:t>Click icon to add chart</a:t>
            </a:r>
          </a:p>
        </p:txBody>
      </p:sp>
      <p:sp>
        <p:nvSpPr>
          <p:cNvPr id="9" name="Text Placeholder 1"/>
          <p:cNvSpPr>
            <a:spLocks noGrp="1"/>
          </p:cNvSpPr>
          <p:nvPr>
            <p:ph type="body" sz="quarter" idx="32" hasCustomPrompt="1"/>
          </p:nvPr>
        </p:nvSpPr>
        <p:spPr>
          <a:xfrm>
            <a:off x="609598" y="6278880"/>
            <a:ext cx="10179108" cy="533400"/>
          </a:xfrm>
        </p:spPr>
        <p:txBody>
          <a:bodyPr anchor="t"/>
          <a:lstStyle>
            <a:lvl1pPr marL="0" indent="0" algn="l">
              <a:buNone/>
              <a:defRPr sz="1200" baseline="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chart attribution.</a:t>
            </a:r>
          </a:p>
        </p:txBody>
      </p:sp>
      <p:sp>
        <p:nvSpPr>
          <p:cNvPr id="6"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extLst>
      <p:ext uri="{BB962C8B-B14F-4D97-AF65-F5344CB8AC3E}">
        <p14:creationId xmlns:p14="http://schemas.microsoft.com/office/powerpoint/2010/main" val="38098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Title Placeholder 6"/>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2054" name="Text Placeholder 7"/>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 name="Slide Number Placeholder 4"/>
          <p:cNvSpPr>
            <a:spLocks noGrp="1"/>
          </p:cNvSpPr>
          <p:nvPr>
            <p:ph type="sldNum" sz="quarter" idx="4"/>
          </p:nvPr>
        </p:nvSpPr>
        <p:spPr>
          <a:xfrm>
            <a:off x="10902873" y="6263640"/>
            <a:ext cx="678231" cy="548640"/>
          </a:xfrm>
          <a:prstGeom prst="rect">
            <a:avLst/>
          </a:prstGeom>
        </p:spPr>
        <p:txBody>
          <a:bodyPr anchor="ctr"/>
          <a:lstStyle>
            <a:lvl1pPr algn="r">
              <a:defRPr sz="1000">
                <a:solidFill>
                  <a:srgbClr val="898989"/>
                </a:solidFill>
              </a:defRPr>
            </a:lvl1pPr>
          </a:lstStyle>
          <a:p>
            <a:fld id="{F3BF8891-5E06-46C2-89A4-6DB85D39BA3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268" r:id="rId1"/>
    <p:sldLayoutId id="2147484259" r:id="rId2"/>
    <p:sldLayoutId id="2147484260" r:id="rId3"/>
    <p:sldLayoutId id="2147484277" r:id="rId4"/>
    <p:sldLayoutId id="2147484278" r:id="rId5"/>
    <p:sldLayoutId id="2147484273" r:id="rId6"/>
    <p:sldLayoutId id="2147484262" r:id="rId7"/>
    <p:sldLayoutId id="2147484263" r:id="rId8"/>
    <p:sldLayoutId id="2147484264" r:id="rId9"/>
    <p:sldLayoutId id="2147484265" r:id="rId10"/>
    <p:sldLayoutId id="2147484266" r:id="rId11"/>
    <p:sldLayoutId id="2147484267" r:id="rId12"/>
    <p:sldLayoutId id="2147484271" r:id="rId13"/>
    <p:sldLayoutId id="2147484272" r:id="rId14"/>
    <p:sldLayoutId id="2147484274" r:id="rId15"/>
    <p:sldLayoutId id="2147484275" r:id="rId16"/>
    <p:sldLayoutId id="2147484276" r:id="rId17"/>
  </p:sldLayoutIdLst>
  <p:hf sldNum="0" hdr="0" ftr="0" dt="0"/>
  <p:txStyles>
    <p:titleStyle>
      <a:lvl1pPr algn="ctr" rtl="0" eaLnBrk="1" fontAlgn="base" hangingPunct="1">
        <a:spcBef>
          <a:spcPct val="0"/>
        </a:spcBef>
        <a:spcAft>
          <a:spcPct val="0"/>
        </a:spcAft>
        <a:defRPr sz="3600" kern="1200">
          <a:solidFill>
            <a:schemeClr val="tx1"/>
          </a:solidFill>
          <a:latin typeface="Verdana" pitchFamily="34" charset="0"/>
          <a:ea typeface="+mj-ea"/>
          <a:cs typeface="+mj-cs"/>
        </a:defRPr>
      </a:lvl1pPr>
      <a:lvl2pPr algn="ctr" rtl="0" eaLnBrk="1" fontAlgn="base" hangingPunct="1">
        <a:spcBef>
          <a:spcPct val="0"/>
        </a:spcBef>
        <a:spcAft>
          <a:spcPct val="0"/>
        </a:spcAft>
        <a:defRPr sz="3600">
          <a:solidFill>
            <a:schemeClr val="tx1"/>
          </a:solidFill>
          <a:latin typeface="Verdana" panose="020B0604030504040204" pitchFamily="34" charset="0"/>
        </a:defRPr>
      </a:lvl2pPr>
      <a:lvl3pPr algn="ctr" rtl="0" eaLnBrk="1" fontAlgn="base" hangingPunct="1">
        <a:spcBef>
          <a:spcPct val="0"/>
        </a:spcBef>
        <a:spcAft>
          <a:spcPct val="0"/>
        </a:spcAft>
        <a:defRPr sz="3600">
          <a:solidFill>
            <a:schemeClr val="tx1"/>
          </a:solidFill>
          <a:latin typeface="Verdana" panose="020B0604030504040204" pitchFamily="34" charset="0"/>
        </a:defRPr>
      </a:lvl3pPr>
      <a:lvl4pPr algn="ctr" rtl="0" eaLnBrk="1" fontAlgn="base" hangingPunct="1">
        <a:spcBef>
          <a:spcPct val="0"/>
        </a:spcBef>
        <a:spcAft>
          <a:spcPct val="0"/>
        </a:spcAft>
        <a:defRPr sz="3600">
          <a:solidFill>
            <a:schemeClr val="tx1"/>
          </a:solidFill>
          <a:latin typeface="Verdana" panose="020B0604030504040204" pitchFamily="34" charset="0"/>
        </a:defRPr>
      </a:lvl4pPr>
      <a:lvl5pPr algn="ctr" rtl="0" eaLnBrk="1" fontAlgn="base" hangingPunct="1">
        <a:spcBef>
          <a:spcPct val="0"/>
        </a:spcBef>
        <a:spcAft>
          <a:spcPct val="0"/>
        </a:spcAft>
        <a:defRPr sz="3600">
          <a:solidFill>
            <a:schemeClr val="tx1"/>
          </a:solidFill>
          <a:latin typeface="Verdana" panose="020B0604030504040204"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85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SzPct val="80000"/>
        <a:buFont typeface="Courier New" panose="02070309020205020404" pitchFamily="49" charset="0"/>
        <a:buChar char="o"/>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SzPct val="12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SzPct val="70000"/>
        <a:buFont typeface="Wingdings" panose="05000000000000000000" pitchFamily="2" charset="2"/>
        <a:buChar char="q"/>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8" Type="http://schemas.openxmlformats.org/officeDocument/2006/relationships/hyperlink" Target="http://ties.upmc.com/" TargetMode="External"/><Relationship Id="rId3" Type="http://schemas.openxmlformats.org/officeDocument/2006/relationships/notesSlide" Target="../notesSlides/notesSlide15.xml"/><Relationship Id="rId7" Type="http://schemas.openxmlformats.org/officeDocument/2006/relationships/hyperlink" Target="https://ctakes.apache.org/" TargetMode="Externa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hyperlink" Target="http://metamap.nlm.nih.gov/" TargetMode="External"/><Relationship Id="rId5" Type="http://schemas.openxmlformats.org/officeDocument/2006/relationships/hyperlink" Target="https://medschool.vanderbilt.edu/cpm/blog-categories/nlp" TargetMode="External"/><Relationship Id="rId4" Type="http://schemas.openxmlformats.org/officeDocument/2006/relationships/hyperlink" Target="https://www.i2b2.org/software/projects/hitex/hitex_manual.html"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20.xml"/><Relationship Id="rId4" Type="http://schemas.openxmlformats.org/officeDocument/2006/relationships/hyperlink" Target="http://emerge.mc.vanderbilt.edu/"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7.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2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1.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1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rmAutofit/>
          </a:bodyPr>
          <a:lstStyle/>
          <a:p>
            <a:pPr eaLnBrk="1" hangingPunct="1"/>
            <a:r>
              <a:rPr lang="en-US" altLang="en-US" sz="4000" b="1" dirty="0">
                <a:solidFill>
                  <a:schemeClr val="tx1"/>
                </a:solidFill>
                <a:latin typeface="+mj-lt"/>
                <a:ea typeface="Verdana" charset="0"/>
                <a:cs typeface="Verdana" charset="0"/>
              </a:rPr>
              <a:t>Foundations of Health Data Science (FHDS)</a:t>
            </a:r>
            <a:endParaRPr lang="en-US" altLang="en-US" dirty="0">
              <a:latin typeface="Tahoma" charset="0"/>
              <a:ea typeface="Verdana" charset="0"/>
              <a:cs typeface="Tahoma" charset="0"/>
            </a:endParaRPr>
          </a:p>
        </p:txBody>
      </p:sp>
      <p:sp>
        <p:nvSpPr>
          <p:cNvPr id="12291" name="Text Placeholder 2"/>
          <p:cNvSpPr>
            <a:spLocks noGrp="1"/>
          </p:cNvSpPr>
          <p:nvPr>
            <p:ph type="body" sz="half" idx="2"/>
          </p:nvPr>
        </p:nvSpPr>
        <p:spPr bwMode="auto">
          <a:xfrm>
            <a:off x="155275" y="3014980"/>
            <a:ext cx="11757804" cy="582236"/>
          </a:xfrm>
          <a:ln>
            <a:miter lim="800000"/>
            <a:headEnd/>
            <a:tailEnd/>
          </a:ln>
        </p:spPr>
        <p:txBody>
          <a:bodyPr vert="horz" wrap="square" lIns="68580" tIns="34290" rIns="68580" bIns="34290" numCol="1" rtlCol="0" anchor="t" anchorCtr="0" compatLnSpc="1">
            <a:prstTxWarp prst="textNoShape">
              <a:avLst/>
            </a:prstTxWarp>
            <a:noAutofit/>
          </a:bodyPr>
          <a:lstStyle/>
          <a:p>
            <a:pPr>
              <a:defRPr/>
            </a:pPr>
            <a:r>
              <a:rPr lang="en-US" dirty="0"/>
              <a:t>Lecture 12: Natural Language Processing</a:t>
            </a:r>
          </a:p>
          <a:p>
            <a:pPr>
              <a:defRPr/>
            </a:pPr>
            <a:endParaRPr lang="en-US" dirty="0"/>
          </a:p>
        </p:txBody>
      </p:sp>
      <p:sp>
        <p:nvSpPr>
          <p:cNvPr id="2" name="Text Placeholder 1"/>
          <p:cNvSpPr>
            <a:spLocks noGrp="1"/>
          </p:cNvSpPr>
          <p:nvPr>
            <p:ph type="body" sz="quarter" idx="11"/>
          </p:nvPr>
        </p:nvSpPr>
        <p:spPr>
          <a:xfrm>
            <a:off x="1847088" y="3743452"/>
            <a:ext cx="8534400" cy="609600"/>
          </a:xfrm>
        </p:spPr>
        <p:txBody>
          <a:bodyPr/>
          <a:lstStyle/>
          <a:p>
            <a:r>
              <a:rPr lang="en-US" dirty="0"/>
              <a:t>Md. Jubayer Hossain</a:t>
            </a:r>
          </a:p>
          <a:p>
            <a:r>
              <a:rPr lang="en-US" dirty="0"/>
              <a:t>Instructor </a:t>
            </a:r>
          </a:p>
          <a:p>
            <a:r>
              <a:rPr lang="en-US" dirty="0"/>
              <a:t>@cblast.du.ac.bd</a:t>
            </a:r>
          </a:p>
        </p:txBody>
      </p:sp>
    </p:spTree>
    <p:extLst>
      <p:ext uri="{BB962C8B-B14F-4D97-AF65-F5344CB8AC3E}">
        <p14:creationId xmlns:p14="http://schemas.microsoft.com/office/powerpoint/2010/main" val="82292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MedLEE (Friedman, 1994)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Four steps</a:t>
            </a:r>
          </a:p>
          <a:p>
            <a:pPr lvl="1"/>
            <a:r>
              <a:rPr lang="en-US" sz="3200"/>
              <a:t>Preprocessor</a:t>
            </a:r>
          </a:p>
          <a:p>
            <a:pPr lvl="1"/>
            <a:r>
              <a:rPr lang="en-US" sz="3200"/>
              <a:t>Parser</a:t>
            </a:r>
          </a:p>
          <a:p>
            <a:pPr lvl="1"/>
            <a:r>
              <a:rPr lang="en-US" sz="3200"/>
              <a:t>Phrase </a:t>
            </a:r>
            <a:r>
              <a:rPr lang="en-US" sz="3200" err="1"/>
              <a:t>regularizer</a:t>
            </a:r>
            <a:endParaRPr lang="en-US" sz="3200"/>
          </a:p>
          <a:p>
            <a:pPr lvl="1"/>
            <a:r>
              <a:rPr lang="en-US" sz="3200"/>
              <a:t>Encoder</a:t>
            </a:r>
          </a:p>
          <a:p>
            <a:r>
              <a:rPr lang="en-US" dirty="0"/>
              <a:t>After processing, output is sent to clinical information system.</a:t>
            </a:r>
          </a:p>
        </p:txBody>
      </p:sp>
    </p:spTree>
    <p:custDataLst>
      <p:tags r:id="rId1"/>
    </p:custDataLst>
    <p:extLst>
      <p:ext uri="{BB962C8B-B14F-4D97-AF65-F5344CB8AC3E}">
        <p14:creationId xmlns:p14="http://schemas.microsoft.com/office/powerpoint/2010/main" val="1826667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Evaluation of MedLEE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Ability to detect presence of four conditions in </a:t>
            </a:r>
            <a:r>
              <a:rPr lang="en-US" dirty="0" err="1"/>
              <a:t>CXR</a:t>
            </a:r>
            <a:r>
              <a:rPr lang="en-US" dirty="0"/>
              <a:t> reports </a:t>
            </a:r>
            <a:br>
              <a:rPr lang="en-US" dirty="0"/>
            </a:br>
            <a:r>
              <a:rPr lang="en-US" dirty="0"/>
              <a:t>(Friedman, 1994)</a:t>
            </a:r>
          </a:p>
          <a:p>
            <a:pPr lvl="1"/>
            <a:r>
              <a:rPr lang="en-US" sz="3200"/>
              <a:t>230 reports coded by three physicians</a:t>
            </a:r>
          </a:p>
          <a:p>
            <a:pPr lvl="1"/>
            <a:r>
              <a:rPr lang="en-US" sz="3200"/>
              <a:t>Basic system, recall = 70% and precision = 87%</a:t>
            </a:r>
          </a:p>
          <a:p>
            <a:pPr lvl="1"/>
            <a:r>
              <a:rPr lang="en-US" sz="3200"/>
              <a:t>When system modified for specific queries, recall improved to 85% while precision remained unchanged</a:t>
            </a:r>
          </a:p>
        </p:txBody>
      </p:sp>
    </p:spTree>
    <p:custDataLst>
      <p:tags r:id="rId1"/>
    </p:custDataLst>
    <p:extLst>
      <p:ext uri="{BB962C8B-B14F-4D97-AF65-F5344CB8AC3E}">
        <p14:creationId xmlns:p14="http://schemas.microsoft.com/office/powerpoint/2010/main" val="349082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Evaluation of MedLEE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dirty="0"/>
              <a:t>Comparison with human coders </a:t>
            </a:r>
            <a:br>
              <a:rPr lang="en-US" dirty="0"/>
            </a:br>
            <a:r>
              <a:rPr lang="en-US" dirty="0"/>
              <a:t>(</a:t>
            </a:r>
            <a:r>
              <a:rPr lang="en-US" dirty="0" err="1"/>
              <a:t>Hripcsak</a:t>
            </a:r>
            <a:r>
              <a:rPr lang="en-US" dirty="0"/>
              <a:t>, 1995)</a:t>
            </a:r>
            <a:endParaRPr lang="en-US"/>
          </a:p>
          <a:p>
            <a:pPr lvl="1">
              <a:lnSpc>
                <a:spcPct val="90000"/>
              </a:lnSpc>
            </a:pPr>
            <a:r>
              <a:rPr lang="en-US" sz="3200"/>
              <a:t>Measured </a:t>
            </a:r>
            <a:r>
              <a:rPr lang="en-US" altLang="ja-JP" sz="3200"/>
              <a:t>“</a:t>
            </a:r>
            <a:r>
              <a:rPr lang="en-US" sz="3200"/>
              <a:t>distance</a:t>
            </a:r>
            <a:r>
              <a:rPr lang="en-US" altLang="ja-JP" sz="3200"/>
              <a:t>”</a:t>
            </a:r>
            <a:r>
              <a:rPr lang="en-US" sz="3200"/>
              <a:t> (average number of conditions per report where physicians disagreed) across internists, radiologists, lay persons, and computer systems (including MedLEE) for six conditions in 200 </a:t>
            </a:r>
            <a:r>
              <a:rPr lang="en-US" sz="3200" err="1"/>
              <a:t>CXR</a:t>
            </a:r>
            <a:r>
              <a:rPr lang="en-US" sz="3200"/>
              <a:t> reports</a:t>
            </a:r>
          </a:p>
          <a:p>
            <a:pPr lvl="1">
              <a:lnSpc>
                <a:spcPct val="90000"/>
              </a:lnSpc>
            </a:pPr>
            <a:r>
              <a:rPr lang="en-US" sz="3200"/>
              <a:t>Distance across physicians (0.24) within confidence interval of MedLEE (0.26), larger for lay persons and other computer systems</a:t>
            </a:r>
          </a:p>
        </p:txBody>
      </p:sp>
    </p:spTree>
    <p:custDataLst>
      <p:tags r:id="rId1"/>
    </p:custDataLst>
    <p:extLst>
      <p:ext uri="{BB962C8B-B14F-4D97-AF65-F5344CB8AC3E}">
        <p14:creationId xmlns:p14="http://schemas.microsoft.com/office/powerpoint/2010/main" val="389147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74637"/>
            <a:ext cx="10972800" cy="1143000"/>
          </a:xfrm>
        </p:spPr>
        <p:txBody>
          <a:bodyPr wrap="square" anchor="ctr">
            <a:normAutofit/>
          </a:bodyPr>
          <a:lstStyle/>
          <a:p>
            <a:r>
              <a:rPr lang="en-US" dirty="0"/>
              <a:t>Extension of MedLEE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Subsequently extended to</a:t>
            </a:r>
          </a:p>
          <a:p>
            <a:pPr lvl="1"/>
            <a:r>
              <a:rPr lang="en-US" sz="3200"/>
              <a:t>Parsing of notational text (Barrows, 2000)</a:t>
            </a:r>
          </a:p>
          <a:p>
            <a:pPr lvl="2"/>
            <a:r>
              <a:rPr lang="en-US" sz="3200"/>
              <a:t>Terse, highly abbreviated text from ophthalmologists</a:t>
            </a:r>
          </a:p>
          <a:p>
            <a:pPr lvl="2"/>
            <a:r>
              <a:rPr lang="en-US" sz="3200"/>
              <a:t>MedLEE performed better than specialized parser for glaucoma</a:t>
            </a:r>
          </a:p>
          <a:p>
            <a:pPr lvl="2"/>
            <a:r>
              <a:rPr lang="en-US" sz="3200"/>
              <a:t>For six findings, had recall &gt; 80% and precision = 100%</a:t>
            </a:r>
          </a:p>
        </p:txBody>
      </p:sp>
    </p:spTree>
    <p:custDataLst>
      <p:tags r:id="rId1"/>
    </p:custDataLst>
    <p:extLst>
      <p:ext uri="{BB962C8B-B14F-4D97-AF65-F5344CB8AC3E}">
        <p14:creationId xmlns:p14="http://schemas.microsoft.com/office/powerpoint/2010/main" val="261600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74637"/>
            <a:ext cx="10972800" cy="1143000"/>
          </a:xfrm>
        </p:spPr>
        <p:txBody>
          <a:bodyPr wrap="square" anchor="ctr">
            <a:normAutofit/>
          </a:bodyPr>
          <a:lstStyle/>
          <a:p>
            <a:r>
              <a:rPr lang="en-US" dirty="0"/>
              <a:t>Extension of MedLEE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sz="3000" dirty="0"/>
              <a:t>Subsequently extended to</a:t>
            </a:r>
          </a:p>
          <a:p>
            <a:pPr lvl="1"/>
            <a:r>
              <a:rPr lang="en-US" sz="3000"/>
              <a:t>Coding locations of strokes (Elkins, 2000)</a:t>
            </a:r>
          </a:p>
          <a:p>
            <a:pPr lvl="2"/>
            <a:r>
              <a:rPr lang="en-US" sz="3000"/>
              <a:t>MedLEE performed comparable to manual coding (based on ROC area)</a:t>
            </a:r>
          </a:p>
          <a:p>
            <a:pPr lvl="1"/>
            <a:r>
              <a:rPr lang="en-US" sz="3000"/>
              <a:t>Clinical documents generally (Friedman, 2004; Hripcsak, 2007)</a:t>
            </a:r>
          </a:p>
          <a:p>
            <a:pPr lvl="1"/>
            <a:r>
              <a:rPr lang="en-US" sz="3000"/>
              <a:t>Temporal data (Zhou, 2007; Zhou, 2008)</a:t>
            </a:r>
          </a:p>
          <a:p>
            <a:pPr lvl="1"/>
            <a:r>
              <a:rPr lang="en-US" sz="3000"/>
              <a:t>Combined with machine learning (Yadav, 2013)</a:t>
            </a:r>
          </a:p>
          <a:p>
            <a:r>
              <a:rPr lang="en-US" sz="3000" dirty="0"/>
              <a:t>Used operationally in New York Presbyterian Hospital</a:t>
            </a:r>
          </a:p>
        </p:txBody>
      </p:sp>
    </p:spTree>
    <p:custDataLst>
      <p:tags r:id="rId1"/>
    </p:custDataLst>
    <p:extLst>
      <p:ext uri="{BB962C8B-B14F-4D97-AF65-F5344CB8AC3E}">
        <p14:creationId xmlns:p14="http://schemas.microsoft.com/office/powerpoint/2010/main" val="3473140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Clinical NLP Systems</a:t>
            </a:r>
          </a:p>
        </p:txBody>
      </p:sp>
      <p:sp>
        <p:nvSpPr>
          <p:cNvPr id="3" name="Content Placeholder 2"/>
          <p:cNvSpPr>
            <a:spLocks noGrp="1"/>
          </p:cNvSpPr>
          <p:nvPr>
            <p:ph sz="quarter" idx="14"/>
          </p:nvPr>
        </p:nvSpPr>
        <p:spPr>
          <a:xfrm>
            <a:off x="662473" y="1676400"/>
            <a:ext cx="5375615" cy="4572000"/>
          </a:xfrm>
        </p:spPr>
        <p:txBody>
          <a:bodyPr/>
          <a:lstStyle/>
          <a:p>
            <a:r>
              <a:rPr lang="en-US" sz="2400" dirty="0"/>
              <a:t>HITEX: Part of i2b2 software (Zeng, 2006)</a:t>
            </a:r>
          </a:p>
          <a:p>
            <a:pPr marL="457200" lvl="1" indent="0">
              <a:buNone/>
            </a:pPr>
            <a:r>
              <a:rPr lang="en-US" sz="2200" dirty="0">
                <a:hlinkClick r:id="rId4" tooltip="Goes to a manual for Health Information Text Extraction (HITEx) version 2.0. "/>
              </a:rPr>
              <a:t>https://www.i2b2.org/software/projects/hitex/hitex_manual.html</a:t>
            </a:r>
            <a:r>
              <a:rPr lang="en-US" sz="2200" dirty="0"/>
              <a:t> </a:t>
            </a:r>
          </a:p>
          <a:p>
            <a:r>
              <a:rPr lang="en-US" sz="2400" dirty="0"/>
              <a:t>KnowledgeMap: Part of eMERGE Network (Denny, 2009)</a:t>
            </a:r>
          </a:p>
          <a:p>
            <a:pPr marL="457200" lvl="1" indent="0">
              <a:buNone/>
            </a:pPr>
            <a:r>
              <a:rPr lang="en-US" sz="2200" dirty="0">
                <a:hlinkClick r:id="rId5" tooltip="Vanderbilt University, School of Medicine, Center for Precision Medicine, NLP"/>
              </a:rPr>
              <a:t>https://medschool.vanderbilt.edu/cpm/blog-categories/nlp</a:t>
            </a:r>
            <a:r>
              <a:rPr lang="en-US" sz="2200" dirty="0"/>
              <a:t> </a:t>
            </a:r>
          </a:p>
        </p:txBody>
      </p:sp>
      <p:sp>
        <p:nvSpPr>
          <p:cNvPr id="8" name="Content Placeholder 7"/>
          <p:cNvSpPr>
            <a:spLocks noGrp="1"/>
          </p:cNvSpPr>
          <p:nvPr>
            <p:ph sz="quarter" idx="18"/>
          </p:nvPr>
        </p:nvSpPr>
        <p:spPr>
          <a:xfrm>
            <a:off x="6197600" y="1600200"/>
            <a:ext cx="5388864" cy="3764902"/>
          </a:xfrm>
        </p:spPr>
        <p:txBody>
          <a:bodyPr/>
          <a:lstStyle/>
          <a:p>
            <a:r>
              <a:rPr lang="en-US" sz="2400" dirty="0"/>
              <a:t>MetaMap: From NLM, makes use of UMLS Metathesaurus (Aronson, 2010)</a:t>
            </a:r>
            <a:endParaRPr lang="en-US" sz="2200" dirty="0"/>
          </a:p>
          <a:p>
            <a:pPr marL="457200" lvl="1" indent="0">
              <a:buNone/>
            </a:pPr>
            <a:r>
              <a:rPr lang="en-US" sz="2200" dirty="0">
                <a:hlinkClick r:id="rId6" tooltip="Main page for MetaMap"/>
              </a:rPr>
              <a:t>http://metamap.nlm.nih.gov</a:t>
            </a:r>
            <a:r>
              <a:rPr lang="en-US" sz="2200" dirty="0"/>
              <a:t> </a:t>
            </a:r>
          </a:p>
          <a:p>
            <a:r>
              <a:rPr lang="en-US" sz="2400" dirty="0"/>
              <a:t>cTAKES: From Mayo Clinic (Savova, 2010)</a:t>
            </a:r>
          </a:p>
          <a:p>
            <a:pPr marL="457200" lvl="1" indent="0">
              <a:buNone/>
            </a:pPr>
            <a:r>
              <a:rPr lang="en-US" sz="2200" dirty="0">
                <a:hlinkClick r:id="rId7" tooltip="Homepage for Apache cTakes"/>
              </a:rPr>
              <a:t>https://ctakes.apache.org</a:t>
            </a:r>
            <a:r>
              <a:rPr lang="en-US" sz="2200" dirty="0"/>
              <a:t> </a:t>
            </a:r>
          </a:p>
          <a:p>
            <a:r>
              <a:rPr lang="en-US" sz="2400" dirty="0"/>
              <a:t>TIES: From University of Pittsburgh (Liu, 2011)</a:t>
            </a:r>
          </a:p>
          <a:p>
            <a:pPr marL="457200" lvl="1" indent="0">
              <a:buNone/>
            </a:pPr>
            <a:r>
              <a:rPr lang="en-US" sz="2200" dirty="0">
                <a:hlinkClick r:id="rId8" tooltip="University of Pittsburgh's Text Information Extraction System, TIES"/>
              </a:rPr>
              <a:t>http://ties.upmc.com</a:t>
            </a:r>
            <a:r>
              <a:rPr lang="en-US" sz="2200" dirty="0"/>
              <a:t> </a:t>
            </a:r>
          </a:p>
        </p:txBody>
      </p:sp>
    </p:spTree>
    <p:custDataLst>
      <p:tags r:id="rId1"/>
    </p:custDataLst>
    <p:extLst>
      <p:ext uri="{BB962C8B-B14F-4D97-AF65-F5344CB8AC3E}">
        <p14:creationId xmlns:p14="http://schemas.microsoft.com/office/powerpoint/2010/main" val="170810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Electronic Medical Records and Genomics (eMERGE) Network - 1</a:t>
            </a:r>
            <a:endParaRPr lang="en-US"/>
          </a:p>
        </p:txBody>
      </p:sp>
      <p:sp>
        <p:nvSpPr>
          <p:cNvPr id="27651" name="Content Placeholder 2"/>
          <p:cNvSpPr>
            <a:spLocks noGrp="1"/>
          </p:cNvSpPr>
          <p:nvPr>
            <p:ph type="body" sz="quarter" idx="11"/>
          </p:nvPr>
        </p:nvSpPr>
        <p:spPr>
          <a:xfrm>
            <a:off x="609600" y="1600200"/>
            <a:ext cx="10972800" cy="4572000"/>
          </a:xfrm>
        </p:spPr>
        <p:txBody>
          <a:bodyPr wrap="square" anchor="t">
            <a:normAutofit/>
          </a:bodyPr>
          <a:lstStyle/>
          <a:p>
            <a:r>
              <a:rPr lang="en-US" dirty="0"/>
              <a:t>Looking for associations between genotype (genes in DNA) and phenotype (characteristics expressed in living organism) </a:t>
            </a:r>
            <a:r>
              <a:rPr lang="en-US" dirty="0">
                <a:hlinkClick r:id="rId4" tooltip="Homepage for Electronic Medical Records and Genomics, eMERGE"/>
              </a:rPr>
              <a:t>http://emerge.mc.vanderbilt.edu</a:t>
            </a:r>
            <a:endParaRPr lang="en-US" dirty="0"/>
          </a:p>
          <a:p>
            <a:r>
              <a:rPr lang="en-US" dirty="0"/>
              <a:t>Trying to link DNA biorepositories with EHR systems</a:t>
            </a:r>
            <a:endParaRPr lang="en-US"/>
          </a:p>
          <a:p>
            <a:r>
              <a:rPr lang="en-US" dirty="0"/>
              <a:t>Goal: “large-scale, high throughput genetic research” (McCarty, 2011; Wilke, 2011)</a:t>
            </a:r>
          </a:p>
        </p:txBody>
      </p:sp>
    </p:spTree>
    <p:custDataLst>
      <p:tags r:id="rId1"/>
    </p:custDataLst>
    <p:extLst>
      <p:ext uri="{BB962C8B-B14F-4D97-AF65-F5344CB8AC3E}">
        <p14:creationId xmlns:p14="http://schemas.microsoft.com/office/powerpoint/2010/main" val="229914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Electronic Medical Records and Genomics (eMERGE) Network - 2</a:t>
            </a:r>
            <a:endParaRPr lang="en-US"/>
          </a:p>
        </p:txBody>
      </p:sp>
      <p:sp>
        <p:nvSpPr>
          <p:cNvPr id="27651" name="Content Placeholder 2"/>
          <p:cNvSpPr>
            <a:spLocks noGrp="1"/>
          </p:cNvSpPr>
          <p:nvPr>
            <p:ph type="body" sz="quarter" idx="11"/>
          </p:nvPr>
        </p:nvSpPr>
        <p:spPr>
          <a:xfrm>
            <a:off x="609600" y="1600200"/>
            <a:ext cx="10972800" cy="4572000"/>
          </a:xfrm>
        </p:spPr>
        <p:txBody>
          <a:bodyPr wrap="square" anchor="t">
            <a:normAutofit/>
          </a:bodyPr>
          <a:lstStyle/>
          <a:p>
            <a:r>
              <a:rPr lang="en-US" dirty="0"/>
              <a:t>For most phenotypes, ICD-9 codes inadequate; NLP of text notes and reports as well as medication data provides higher accuracy in identification (Ritchie, 2010; Denny, 2012)</a:t>
            </a:r>
          </a:p>
        </p:txBody>
      </p:sp>
    </p:spTree>
    <p:custDataLst>
      <p:tags r:id="rId1"/>
    </p:custDataLst>
    <p:extLst>
      <p:ext uri="{BB962C8B-B14F-4D97-AF65-F5344CB8AC3E}">
        <p14:creationId xmlns:p14="http://schemas.microsoft.com/office/powerpoint/2010/main" val="318145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Results from eMERGE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Initial work replicated findings of known gene-disease associations from research data in EHR data (Denny, 2010)</a:t>
            </a:r>
          </a:p>
          <a:p>
            <a:r>
              <a:rPr lang="en-US" dirty="0"/>
              <a:t>Additional work has led to discovery of new associations (Denny, 2013; Crawford, 2014)</a:t>
            </a:r>
          </a:p>
        </p:txBody>
      </p:sp>
    </p:spTree>
    <p:custDataLst>
      <p:tags r:id="rId1"/>
    </p:custDataLst>
    <p:extLst>
      <p:ext uri="{BB962C8B-B14F-4D97-AF65-F5344CB8AC3E}">
        <p14:creationId xmlns:p14="http://schemas.microsoft.com/office/powerpoint/2010/main" val="177658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Results from eMERGE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NLP algorithms easily transportable across institutions (Kullo, 2011; Liu, 2012)</a:t>
            </a:r>
          </a:p>
          <a:p>
            <a:r>
              <a:rPr lang="en-US" dirty="0"/>
              <a:t>Given rise to phenome-wide association studies (PheWAS), where many aspects of patient phenome associated with a genome variant (Denny, 2010; Bush, 2016)</a:t>
            </a:r>
          </a:p>
        </p:txBody>
      </p:sp>
    </p:spTree>
    <p:custDataLst>
      <p:tags r:id="rId1"/>
    </p:custDataLst>
    <p:extLst>
      <p:ext uri="{BB962C8B-B14F-4D97-AF65-F5344CB8AC3E}">
        <p14:creationId xmlns:p14="http://schemas.microsoft.com/office/powerpoint/2010/main" val="196989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Learning Objectives</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Describe the major tasks for which machine learning is used</a:t>
            </a:r>
          </a:p>
          <a:p>
            <a:r>
              <a:rPr lang="en-US" dirty="0"/>
              <a:t>Compare and contrast the major approaches for machine learning</a:t>
            </a:r>
          </a:p>
          <a:p>
            <a:r>
              <a:rPr lang="en-US" dirty="0"/>
              <a:t>Describe the major tasks for which natural language processing is used </a:t>
            </a:r>
          </a:p>
          <a:p>
            <a:r>
              <a:rPr lang="en-US" dirty="0"/>
              <a:t>Discuss the major approaches and challenges for processing clinical narratives </a:t>
            </a:r>
          </a:p>
        </p:txBody>
      </p:sp>
    </p:spTree>
    <p:custDataLst>
      <p:tags r:id="rId1"/>
    </p:custDataLst>
    <p:extLst>
      <p:ext uri="{BB962C8B-B14F-4D97-AF65-F5344CB8AC3E}">
        <p14:creationId xmlns:p14="http://schemas.microsoft.com/office/powerpoint/2010/main" val="21198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274637"/>
            <a:ext cx="10972800" cy="1143000"/>
          </a:xfrm>
        </p:spPr>
        <p:txBody>
          <a:bodyPr wrap="square" anchor="ctr">
            <a:normAutofit/>
          </a:bodyPr>
          <a:lstStyle/>
          <a:p>
            <a:r>
              <a:rPr lang="en-US" dirty="0"/>
              <a:t>i2b2 Challenge Evaluations</a:t>
            </a:r>
          </a:p>
        </p:txBody>
      </p:sp>
      <p:sp>
        <p:nvSpPr>
          <p:cNvPr id="3" name="Content Placeholder 2"/>
          <p:cNvSpPr>
            <a:spLocks noGrp="1"/>
          </p:cNvSpPr>
          <p:nvPr>
            <p:ph sz="quarter" idx="14"/>
          </p:nvPr>
        </p:nvSpPr>
        <p:spPr>
          <a:xfrm>
            <a:off x="609599" y="1600200"/>
            <a:ext cx="10971503" cy="2417618"/>
          </a:xfrm>
        </p:spPr>
        <p:txBody>
          <a:bodyPr wrap="square" anchor="t">
            <a:normAutofit/>
          </a:bodyPr>
          <a:lstStyle/>
          <a:p>
            <a:r>
              <a:rPr lang="en-US" dirty="0"/>
              <a:t>Annual challenges with overview and system papers</a:t>
            </a:r>
          </a:p>
        </p:txBody>
      </p:sp>
      <p:sp>
        <p:nvSpPr>
          <p:cNvPr id="7" name="Content Placeholder 6"/>
          <p:cNvSpPr>
            <a:spLocks noGrp="1"/>
          </p:cNvSpPr>
          <p:nvPr>
            <p:ph sz="quarter" idx="18"/>
          </p:nvPr>
        </p:nvSpPr>
        <p:spPr>
          <a:xfrm>
            <a:off x="6350857" y="2926137"/>
            <a:ext cx="5388864" cy="2245822"/>
          </a:xfrm>
        </p:spPr>
        <p:txBody>
          <a:bodyPr wrap="square" anchor="t">
            <a:normAutofit/>
          </a:bodyPr>
          <a:lstStyle/>
          <a:p>
            <a:pPr lvl="1">
              <a:lnSpc>
                <a:spcPct val="90000"/>
              </a:lnSpc>
            </a:pPr>
            <a:r>
              <a:rPr lang="en-US" sz="1800" dirty="0"/>
              <a:t>Relationships between concepts (entities) in clinical text (</a:t>
            </a:r>
            <a:r>
              <a:rPr lang="en-US" sz="1800" dirty="0" err="1"/>
              <a:t>Uzuner</a:t>
            </a:r>
            <a:r>
              <a:rPr lang="en-US" sz="1800" dirty="0"/>
              <a:t>, 2011)</a:t>
            </a:r>
          </a:p>
          <a:p>
            <a:pPr lvl="1">
              <a:lnSpc>
                <a:spcPct val="90000"/>
              </a:lnSpc>
            </a:pPr>
            <a:r>
              <a:rPr lang="en-US" sz="1800" dirty="0"/>
              <a:t>Coreference resolution and sentiment classification (</a:t>
            </a:r>
            <a:r>
              <a:rPr lang="en-US" sz="1800" dirty="0" err="1"/>
              <a:t>Uzuner</a:t>
            </a:r>
            <a:r>
              <a:rPr lang="en-US" sz="1800" dirty="0"/>
              <a:t>, 2012)</a:t>
            </a:r>
          </a:p>
          <a:p>
            <a:pPr lvl="1">
              <a:lnSpc>
                <a:spcPct val="90000"/>
              </a:lnSpc>
            </a:pPr>
            <a:r>
              <a:rPr lang="en-US" sz="1800" dirty="0"/>
              <a:t>Temporal relations </a:t>
            </a:r>
            <a:br>
              <a:rPr lang="en-US" sz="1800" dirty="0"/>
            </a:br>
            <a:r>
              <a:rPr lang="en-US" sz="1800" dirty="0"/>
              <a:t>(</a:t>
            </a:r>
            <a:r>
              <a:rPr lang="en-US" sz="1800" dirty="0" err="1"/>
              <a:t>Uzuner</a:t>
            </a:r>
            <a:r>
              <a:rPr lang="en-US" sz="1800" dirty="0"/>
              <a:t>, 2013)</a:t>
            </a:r>
          </a:p>
          <a:p>
            <a:pPr lvl="1">
              <a:lnSpc>
                <a:spcPct val="90000"/>
              </a:lnSpc>
            </a:pPr>
            <a:r>
              <a:rPr lang="en-US" sz="1800" dirty="0"/>
              <a:t>De-identification and risk factor detection </a:t>
            </a:r>
            <a:br>
              <a:rPr lang="en-US" sz="1800" dirty="0"/>
            </a:br>
            <a:r>
              <a:rPr lang="en-US" sz="1800" dirty="0"/>
              <a:t>(</a:t>
            </a:r>
            <a:r>
              <a:rPr lang="en-US" sz="1800" dirty="0" err="1"/>
              <a:t>Uzuner</a:t>
            </a:r>
            <a:r>
              <a:rPr lang="en-US" sz="1800" dirty="0"/>
              <a:t>, 2015)</a:t>
            </a:r>
          </a:p>
        </p:txBody>
      </p:sp>
      <p:sp>
        <p:nvSpPr>
          <p:cNvPr id="8" name="Content Placeholder 7"/>
          <p:cNvSpPr>
            <a:spLocks noGrp="1"/>
          </p:cNvSpPr>
          <p:nvPr>
            <p:ph sz="quarter" idx="34"/>
          </p:nvPr>
        </p:nvSpPr>
        <p:spPr>
          <a:xfrm>
            <a:off x="450977" y="2907475"/>
            <a:ext cx="5388864" cy="2245822"/>
          </a:xfrm>
        </p:spPr>
        <p:txBody>
          <a:bodyPr wrap="square" anchor="t">
            <a:normAutofit/>
          </a:bodyPr>
          <a:lstStyle/>
          <a:p>
            <a:pPr lvl="1">
              <a:lnSpc>
                <a:spcPct val="90000"/>
              </a:lnSpc>
            </a:pPr>
            <a:r>
              <a:rPr lang="en-US" sz="1800" dirty="0"/>
              <a:t>Automated de-identification of records (</a:t>
            </a:r>
            <a:r>
              <a:rPr lang="en-US" sz="1800" dirty="0" err="1"/>
              <a:t>Uzuner</a:t>
            </a:r>
            <a:r>
              <a:rPr lang="en-US" sz="1800" dirty="0"/>
              <a:t>, 2007)</a:t>
            </a:r>
          </a:p>
          <a:p>
            <a:pPr lvl="1">
              <a:lnSpc>
                <a:spcPct val="90000"/>
              </a:lnSpc>
            </a:pPr>
            <a:r>
              <a:rPr lang="en-US" sz="1800" dirty="0"/>
              <a:t>Identification of smoking status from medical discharge summaries (</a:t>
            </a:r>
            <a:r>
              <a:rPr lang="en-US" sz="1800" dirty="0" err="1"/>
              <a:t>Uzuner</a:t>
            </a:r>
            <a:r>
              <a:rPr lang="en-US" sz="1800" dirty="0"/>
              <a:t>, 2008)</a:t>
            </a:r>
          </a:p>
          <a:p>
            <a:pPr lvl="1">
              <a:lnSpc>
                <a:spcPct val="90000"/>
              </a:lnSpc>
            </a:pPr>
            <a:r>
              <a:rPr lang="en-US" sz="1800" dirty="0"/>
              <a:t>Identification of obesity and its co-morbidities </a:t>
            </a:r>
            <a:br>
              <a:rPr lang="en-US" sz="1800" dirty="0"/>
            </a:br>
            <a:r>
              <a:rPr lang="en-US" sz="1800" dirty="0"/>
              <a:t>(</a:t>
            </a:r>
            <a:r>
              <a:rPr lang="en-US" sz="1800" dirty="0" err="1"/>
              <a:t>Uzuner</a:t>
            </a:r>
            <a:r>
              <a:rPr lang="en-US" sz="1800" dirty="0"/>
              <a:t>, 2009)</a:t>
            </a:r>
          </a:p>
          <a:p>
            <a:pPr lvl="1">
              <a:lnSpc>
                <a:spcPct val="90000"/>
              </a:lnSpc>
            </a:pPr>
            <a:r>
              <a:rPr lang="en-US" sz="1800" dirty="0"/>
              <a:t>Extracting medication information (</a:t>
            </a:r>
            <a:r>
              <a:rPr lang="en-US" sz="1800" dirty="0" err="1"/>
              <a:t>Uzuner</a:t>
            </a:r>
            <a:r>
              <a:rPr lang="en-US" sz="1800" dirty="0"/>
              <a:t>, 2010)</a:t>
            </a:r>
          </a:p>
        </p:txBody>
      </p:sp>
    </p:spTree>
    <p:custDataLst>
      <p:tags r:id="rId1"/>
    </p:custDataLst>
    <p:extLst>
      <p:ext uri="{BB962C8B-B14F-4D97-AF65-F5344CB8AC3E}">
        <p14:creationId xmlns:p14="http://schemas.microsoft.com/office/powerpoint/2010/main" val="5191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Other Research in NLP of Clinical Text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Negation detection (Chapman, 2001) – NegEx system to detect negation in clinical charts</a:t>
            </a:r>
          </a:p>
          <a:p>
            <a:r>
              <a:rPr lang="en-US" dirty="0"/>
              <a:t>Syndromic surveillance of emergency department chief complaints (Chapman, 2005)</a:t>
            </a:r>
          </a:p>
          <a:p>
            <a:r>
              <a:rPr lang="en-US" dirty="0"/>
              <a:t>Detection of healthcare quality measures (Hazlehurst, 2005; Hazlehurst, 2005; Yetisgen, 2015)</a:t>
            </a:r>
          </a:p>
        </p:txBody>
      </p:sp>
    </p:spTree>
    <p:custDataLst>
      <p:tags r:id="rId1"/>
    </p:custDataLst>
    <p:extLst>
      <p:ext uri="{BB962C8B-B14F-4D97-AF65-F5344CB8AC3E}">
        <p14:creationId xmlns:p14="http://schemas.microsoft.com/office/powerpoint/2010/main" val="254189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Other Research in </a:t>
            </a:r>
            <a:br>
              <a:rPr lang="en-US" dirty="0"/>
            </a:br>
            <a:r>
              <a:rPr lang="en-US" dirty="0"/>
              <a:t>NLP of Clinical Text - 2</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Clinical research – finding patients with congestive heart failure (Pakhomov, 2007) and classifying foot examination results in patients with diabetes (Pakhomov, 2008)</a:t>
            </a:r>
          </a:p>
          <a:p>
            <a:r>
              <a:rPr lang="en-US" dirty="0"/>
              <a:t>Identification of follow-up recommendations from radiology reports (Yetisgen-Yildiz, 2013)</a:t>
            </a:r>
          </a:p>
          <a:p>
            <a:r>
              <a:rPr lang="en-US" dirty="0"/>
              <a:t>Handling abbreviation (Wu, 2015) and other ambiguity in clinical text (Blair, 2014)</a:t>
            </a:r>
          </a:p>
        </p:txBody>
      </p:sp>
    </p:spTree>
    <p:custDataLst>
      <p:tags r:id="rId1"/>
    </p:custDataLst>
    <p:extLst>
      <p:ext uri="{BB962C8B-B14F-4D97-AF65-F5344CB8AC3E}">
        <p14:creationId xmlns:p14="http://schemas.microsoft.com/office/powerpoint/2010/main" val="59288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Results – Is Clinical NLP Ready for </a:t>
            </a:r>
            <a:r>
              <a:rPr lang="en-US" altLang="ja-JP" dirty="0"/>
              <a:t>“</a:t>
            </a:r>
            <a:r>
              <a:rPr lang="en-US" dirty="0"/>
              <a:t>Prime Time?</a:t>
            </a:r>
            <a:r>
              <a:rPr lang="en-US" altLang="ja-JP" dirty="0"/>
              <a:t>”</a:t>
            </a:r>
            <a:endParaRPr lang="en-US" dirty="0"/>
          </a:p>
        </p:txBody>
      </p:sp>
      <p:sp>
        <p:nvSpPr>
          <p:cNvPr id="7" name="Content Placeholder 6"/>
          <p:cNvSpPr>
            <a:spLocks noGrp="1"/>
          </p:cNvSpPr>
          <p:nvPr>
            <p:ph sz="quarter" idx="14"/>
          </p:nvPr>
        </p:nvSpPr>
        <p:spPr>
          <a:xfrm>
            <a:off x="1981200" y="1741714"/>
            <a:ext cx="4053840" cy="800100"/>
          </a:xfrm>
        </p:spPr>
        <p:txBody>
          <a:bodyPr/>
          <a:lstStyle/>
          <a:p>
            <a:pPr marL="0" indent="0">
              <a:buNone/>
            </a:pPr>
            <a:r>
              <a:rPr lang="en-US" dirty="0"/>
              <a:t>Recall of coding and classification studies over time</a:t>
            </a:r>
          </a:p>
        </p:txBody>
      </p:sp>
      <p:pic>
        <p:nvPicPr>
          <p:cNvPr id="22" name="Content Placeholder 21" descr="A scatter plot with frequency going from 0.00 to 1.00 on the Y axis and 5-year increments on the Y axis going from 1970 to 2010. Data begins in 1990 at .50. Data clusters in the upper right quadrant."/>
          <p:cNvPicPr>
            <a:picLocks noGrp="1" noChangeAspect="1"/>
          </p:cNvPicPr>
          <p:nvPr>
            <p:ph sz="quarter" idx="35"/>
          </p:nvPr>
        </p:nvPicPr>
        <p:blipFill rotWithShape="1">
          <a:blip r:embed="rId4" cstate="print">
            <a:extLst>
              <a:ext uri="{28A0092B-C50C-407E-A947-70E740481C1C}">
                <a14:useLocalDpi xmlns:a14="http://schemas.microsoft.com/office/drawing/2010/main" val="0"/>
              </a:ext>
            </a:extLst>
          </a:blip>
          <a:srcRect l="-5560" r="-5560"/>
          <a:stretch/>
        </p:blipFill>
        <p:spPr>
          <a:xfrm>
            <a:off x="6562295" y="1600200"/>
            <a:ext cx="3263172" cy="1752600"/>
          </a:xfrm>
        </p:spPr>
      </p:pic>
      <p:sp>
        <p:nvSpPr>
          <p:cNvPr id="20" name="Text Placeholder 19"/>
          <p:cNvSpPr>
            <a:spLocks noGrp="1"/>
          </p:cNvSpPr>
          <p:nvPr>
            <p:ph type="body" sz="quarter" idx="41"/>
          </p:nvPr>
        </p:nvSpPr>
        <p:spPr>
          <a:xfrm>
            <a:off x="6694714" y="3368040"/>
            <a:ext cx="1317172" cy="421640"/>
          </a:xfrm>
        </p:spPr>
        <p:txBody>
          <a:bodyPr/>
          <a:lstStyle/>
          <a:p>
            <a:r>
              <a:rPr lang="en-US" dirty="0"/>
              <a:t>Stanfill, 2010</a:t>
            </a:r>
          </a:p>
        </p:txBody>
      </p:sp>
      <p:sp>
        <p:nvSpPr>
          <p:cNvPr id="17" name="Content Placeholder 16"/>
          <p:cNvSpPr>
            <a:spLocks noGrp="1"/>
          </p:cNvSpPr>
          <p:nvPr>
            <p:ph sz="quarter" idx="37"/>
          </p:nvPr>
        </p:nvSpPr>
        <p:spPr>
          <a:xfrm>
            <a:off x="1981200" y="3967480"/>
            <a:ext cx="4185920" cy="1241334"/>
          </a:xfrm>
        </p:spPr>
        <p:txBody>
          <a:bodyPr/>
          <a:lstStyle/>
          <a:p>
            <a:pPr marL="0" indent="0">
              <a:buNone/>
            </a:pPr>
            <a:r>
              <a:rPr lang="en-US" dirty="0"/>
              <a:t>Precision of coding and classification evaluations over time</a:t>
            </a:r>
          </a:p>
        </p:txBody>
      </p:sp>
      <p:pic>
        <p:nvPicPr>
          <p:cNvPr id="23" name="Content Placeholder 22" descr="A scatter plot with frequency going from 0.00 to 1.00 on the Y axis and 5-year increments on the Y axis going from 1970 to 2010. Data begins at 1991 at .70."/>
          <p:cNvPicPr>
            <a:picLocks noGrp="1" noChangeAspect="1"/>
          </p:cNvPicPr>
          <p:nvPr>
            <p:ph sz="quarter" idx="36"/>
          </p:nvPr>
        </p:nvPicPr>
        <p:blipFill rotWithShape="1">
          <a:blip r:embed="rId5" cstate="print">
            <a:extLst>
              <a:ext uri="{28A0092B-C50C-407E-A947-70E740481C1C}">
                <a14:useLocalDpi xmlns:a14="http://schemas.microsoft.com/office/drawing/2010/main" val="0"/>
              </a:ext>
            </a:extLst>
          </a:blip>
          <a:srcRect l="-5560" r="-5560"/>
          <a:stretch/>
        </p:blipFill>
        <p:spPr>
          <a:xfrm>
            <a:off x="6582933" y="3967163"/>
            <a:ext cx="3263172" cy="1752600"/>
          </a:xfrm>
        </p:spPr>
      </p:pic>
      <p:sp>
        <p:nvSpPr>
          <p:cNvPr id="19" name="Text Placeholder 18"/>
          <p:cNvSpPr>
            <a:spLocks noGrp="1"/>
          </p:cNvSpPr>
          <p:nvPr>
            <p:ph type="body" sz="quarter" idx="40"/>
          </p:nvPr>
        </p:nvSpPr>
        <p:spPr>
          <a:xfrm>
            <a:off x="6781800" y="5740400"/>
            <a:ext cx="1230086" cy="421640"/>
          </a:xfrm>
        </p:spPr>
        <p:txBody>
          <a:bodyPr/>
          <a:lstStyle/>
          <a:p>
            <a:r>
              <a:rPr lang="en-US" dirty="0"/>
              <a:t>Stanfill, 2010</a:t>
            </a:r>
          </a:p>
        </p:txBody>
      </p:sp>
    </p:spTree>
    <p:custDataLst>
      <p:tags r:id="rId1"/>
    </p:custDataLst>
    <p:extLst>
      <p:ext uri="{BB962C8B-B14F-4D97-AF65-F5344CB8AC3E}">
        <p14:creationId xmlns:p14="http://schemas.microsoft.com/office/powerpoint/2010/main" val="450939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Alternatives and  Future Directions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Clinical NLP systems are limited by</a:t>
            </a:r>
          </a:p>
          <a:p>
            <a:pPr lvl="1"/>
            <a:r>
              <a:rPr lang="en-US" sz="3200"/>
              <a:t>Difficulty to generalize across domains – need to develop new rules, data, etc. for each new area of use</a:t>
            </a:r>
          </a:p>
          <a:p>
            <a:pPr lvl="1"/>
            <a:r>
              <a:rPr lang="en-US" sz="3200"/>
              <a:t>How good must performance of systems be for clinical use and reliability? Is even 95-98% good enough?</a:t>
            </a:r>
          </a:p>
        </p:txBody>
      </p:sp>
    </p:spTree>
    <p:custDataLst>
      <p:tags r:id="rId1"/>
    </p:custDataLst>
    <p:extLst>
      <p:ext uri="{BB962C8B-B14F-4D97-AF65-F5344CB8AC3E}">
        <p14:creationId xmlns:p14="http://schemas.microsoft.com/office/powerpoint/2010/main" val="2901411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274637"/>
            <a:ext cx="10972800" cy="1143000"/>
          </a:xfrm>
        </p:spPr>
        <p:txBody>
          <a:bodyPr wrap="square" anchor="ctr">
            <a:normAutofit/>
          </a:bodyPr>
          <a:lstStyle/>
          <a:p>
            <a:r>
              <a:rPr lang="en-US" dirty="0"/>
              <a:t>Alternatives and  Future Directions - 2</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Alternative: can we enter structured clinical information by other means?</a:t>
            </a:r>
          </a:p>
          <a:p>
            <a:pPr lvl="1"/>
            <a:r>
              <a:rPr lang="en-US" sz="3200"/>
              <a:t>Menu-driven systems tried for years (Greenes, 1982; Cimino, 1987; Bell, 1994) but probably best for limited domains</a:t>
            </a:r>
          </a:p>
          <a:p>
            <a:r>
              <a:rPr lang="en-US" dirty="0"/>
              <a:t>Need tools and shared tasks to define optimal role (Chapman, 2011)</a:t>
            </a:r>
          </a:p>
        </p:txBody>
      </p:sp>
    </p:spTree>
    <p:custDataLst>
      <p:tags r:id="rId1"/>
    </p:custDataLst>
    <p:extLst>
      <p:ext uri="{BB962C8B-B14F-4D97-AF65-F5344CB8AC3E}">
        <p14:creationId xmlns:p14="http://schemas.microsoft.com/office/powerpoint/2010/main" val="3877533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Summary</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r>
              <a:rPr lang="en-US"/>
              <a:t>There have been many clinical NLP systems but only a small number are used operationally for clinical care or research</a:t>
            </a:r>
          </a:p>
          <a:p>
            <a:r>
              <a:rPr lang="en-US" altLang="en-US"/>
              <a:t>The performance of clinical NLP systems is imperfect, and the adequate level of performance for clinical use is not known</a:t>
            </a:r>
          </a:p>
          <a:p>
            <a:r>
              <a:rPr lang="en-US" altLang="en-US"/>
              <a:t>Further research is required to determine the optimal use of NLP in health care</a:t>
            </a:r>
          </a:p>
          <a:p>
            <a:endParaRPr lang="en-US" dirty="0"/>
          </a:p>
          <a:p>
            <a:endParaRPr lang="en-US" dirty="0"/>
          </a:p>
        </p:txBody>
      </p:sp>
    </p:spTree>
    <p:custDataLst>
      <p:tags r:id="rId1"/>
    </p:custDataLst>
    <p:extLst>
      <p:ext uri="{BB962C8B-B14F-4D97-AF65-F5344CB8AC3E}">
        <p14:creationId xmlns:p14="http://schemas.microsoft.com/office/powerpoint/2010/main" val="1195819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Summary</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r>
              <a:rPr lang="en-US"/>
              <a:t>Being able to learn from data and process data within text are important aspects of applying data analytics to health care</a:t>
            </a:r>
          </a:p>
          <a:p>
            <a:r>
              <a:rPr lang="en-US" altLang="en-US"/>
              <a:t>Machine learning is the field focused on learning from data, and can occur in a supervised or unsupervised manner</a:t>
            </a:r>
          </a:p>
          <a:p>
            <a:r>
              <a:rPr lang="en-US" altLang="en-US"/>
              <a:t>Natural language processing is the area that aims to understand the text in natural languages, and has many challenges in the clinical domain</a:t>
            </a:r>
          </a:p>
        </p:txBody>
      </p:sp>
    </p:spTree>
    <p:custDataLst>
      <p:tags r:id="rId1"/>
    </p:custDataLst>
    <p:extLst>
      <p:ext uri="{BB962C8B-B14F-4D97-AF65-F5344CB8AC3E}">
        <p14:creationId xmlns:p14="http://schemas.microsoft.com/office/powerpoint/2010/main" val="2676509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marL="0" indent="0">
              <a:lnSpc>
                <a:spcPct val="90000"/>
              </a:lnSpc>
              <a:buNone/>
            </a:pPr>
            <a:endParaRPr lang="en-US" sz="2000" b="0" dirty="0"/>
          </a:p>
          <a:p>
            <a:pPr>
              <a:lnSpc>
                <a:spcPct val="90000"/>
              </a:lnSpc>
            </a:pPr>
            <a:r>
              <a:rPr lang="en-US" sz="2000" b="0" dirty="0"/>
              <a:t>Aronson, A., &amp; Lang, F. (2010). An overview of </a:t>
            </a:r>
            <a:r>
              <a:rPr lang="en-US" sz="2000" b="0" dirty="0" err="1"/>
              <a:t>MetaMap</a:t>
            </a:r>
            <a:r>
              <a:rPr lang="en-US" sz="2000" b="0" dirty="0"/>
              <a:t>: historical perspective and recent advances. Journal of the American Medical Informatics Association, 17, 229-236. </a:t>
            </a:r>
          </a:p>
          <a:p>
            <a:pPr>
              <a:lnSpc>
                <a:spcPct val="90000"/>
              </a:lnSpc>
            </a:pPr>
            <a:r>
              <a:rPr lang="en-US" sz="2000" b="0" dirty="0"/>
              <a:t>Barrows, R., </a:t>
            </a:r>
            <a:r>
              <a:rPr lang="en-US" sz="2000" b="0" dirty="0" err="1"/>
              <a:t>Busuioc</a:t>
            </a:r>
            <a:r>
              <a:rPr lang="en-US" sz="2000" b="0" dirty="0"/>
              <a:t>, M., &amp; Friedman, C. (2000). Limited parsing of notational text visit notes: ad-hoc vs. NLP approaches. Paper presented at the Proceedings of the AMIA 2000 Annual Symposium, Los Angeles, CA.</a:t>
            </a:r>
          </a:p>
          <a:p>
            <a:pPr>
              <a:lnSpc>
                <a:spcPct val="90000"/>
              </a:lnSpc>
            </a:pPr>
            <a:r>
              <a:rPr lang="en-US" sz="2000" b="0" dirty="0"/>
              <a:t>Bell, D., &amp; </a:t>
            </a:r>
            <a:r>
              <a:rPr lang="en-US" sz="2000" b="0" dirty="0" err="1"/>
              <a:t>Greenes</a:t>
            </a:r>
            <a:r>
              <a:rPr lang="en-US" sz="2000" b="0" dirty="0"/>
              <a:t>, R. (1994). Evaluation of </a:t>
            </a:r>
            <a:r>
              <a:rPr lang="en-US" sz="2000" b="0" dirty="0" err="1"/>
              <a:t>UltraSTAR</a:t>
            </a:r>
            <a:r>
              <a:rPr lang="en-US" sz="2000" b="0" dirty="0"/>
              <a:t>: performance of a collaborative structured data entry system. Paper presented at the Proceedings of the 18th Annual Symposium on Computer Applications in Medical Care, Washington, DC.</a:t>
            </a:r>
          </a:p>
          <a:p>
            <a:pPr>
              <a:lnSpc>
                <a:spcPct val="90000"/>
              </a:lnSpc>
            </a:pPr>
            <a:r>
              <a:rPr lang="en-US" sz="2000" b="0" dirty="0"/>
              <a:t>Blair, D., Wang, K., </a:t>
            </a:r>
            <a:r>
              <a:rPr lang="en-US" sz="2000" b="0" dirty="0" err="1"/>
              <a:t>Nestorov</a:t>
            </a:r>
            <a:r>
              <a:rPr lang="en-US" sz="2000" b="0" dirty="0"/>
              <a:t>, S., Evans, J., &amp; </a:t>
            </a:r>
            <a:r>
              <a:rPr lang="en-US" sz="2000" b="0" dirty="0" err="1"/>
              <a:t>Rzhetsky</a:t>
            </a:r>
            <a:r>
              <a:rPr lang="en-US" sz="2000" b="0" dirty="0"/>
              <a:t>, A. (2014). Quantifying the impact and extent of undocumented biomedical synonymy. </a:t>
            </a:r>
            <a:r>
              <a:rPr lang="en-US" sz="2000" b="0" dirty="0" err="1"/>
              <a:t>PLoS</a:t>
            </a:r>
            <a:r>
              <a:rPr lang="en-US" sz="2000" b="0" dirty="0"/>
              <a:t> Computational Biology, 10, e1003799. </a:t>
            </a:r>
          </a:p>
          <a:p>
            <a:pPr>
              <a:lnSpc>
                <a:spcPct val="90000"/>
              </a:lnSpc>
            </a:pPr>
            <a:r>
              <a:rPr lang="en-US" sz="2000" b="0" dirty="0"/>
              <a:t>Bush, W., </a:t>
            </a:r>
            <a:r>
              <a:rPr lang="en-US" sz="2000" b="0" dirty="0" err="1"/>
              <a:t>Oetjens</a:t>
            </a:r>
            <a:r>
              <a:rPr lang="en-US" sz="2000" b="0" dirty="0"/>
              <a:t>, M., &amp; Crawford, D. (2016). Unravelling the human genome-phenome relationship using phenome-wide association studies. Nature Reviews Genetics, 17, 129-145. </a:t>
            </a:r>
          </a:p>
        </p:txBody>
      </p:sp>
    </p:spTree>
    <p:custDataLst>
      <p:tags r:id="rId1"/>
    </p:custDataLst>
    <p:extLst>
      <p:ext uri="{BB962C8B-B14F-4D97-AF65-F5344CB8AC3E}">
        <p14:creationId xmlns:p14="http://schemas.microsoft.com/office/powerpoint/2010/main" val="3708049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000" b="0" dirty="0"/>
              <a:t>Chapman, W., Bridewell, W., Hanbury, P., Cooper, G., &amp; Buchanan, B. (2001). A simple algorithm for identifying negated findings and diseases in discharge summaries. Journal of Biomedical Informatics, 34, 301-310. </a:t>
            </a:r>
          </a:p>
          <a:p>
            <a:pPr>
              <a:lnSpc>
                <a:spcPct val="90000"/>
              </a:lnSpc>
            </a:pPr>
            <a:r>
              <a:rPr lang="en-US" sz="2000" b="0" dirty="0"/>
              <a:t>Chapman, W., Dowling, J., &amp; Wagner, M. (2005). Classification of emergency department chief complaints into 7 syndromes: a retrospective analysis of 527,228 patients. Annals of Emergency Medicine, 46, 445-455. </a:t>
            </a:r>
          </a:p>
          <a:p>
            <a:pPr>
              <a:lnSpc>
                <a:spcPct val="90000"/>
              </a:lnSpc>
            </a:pPr>
            <a:r>
              <a:rPr lang="en-US" sz="2000" b="0" dirty="0"/>
              <a:t>Chapman, W., Nadkarni, P., Hirschman, L., </a:t>
            </a:r>
            <a:r>
              <a:rPr lang="en-US" sz="2000" b="0" dirty="0" err="1"/>
              <a:t>D'Avolio</a:t>
            </a:r>
            <a:r>
              <a:rPr lang="en-US" sz="2000" b="0" dirty="0"/>
              <a:t>, L., Savova, G., &amp; </a:t>
            </a:r>
            <a:r>
              <a:rPr lang="en-US" sz="2000" b="0" dirty="0" err="1"/>
              <a:t>Uzuner</a:t>
            </a:r>
            <a:r>
              <a:rPr lang="en-US" sz="2000" b="0" dirty="0"/>
              <a:t>, O. (2011). Overcoming barriers to NLP for clinical text: the role of shared tasks and the need for additional creative solutions. Journal of the American Medical Informatics Association, 18, 540-543. </a:t>
            </a:r>
          </a:p>
          <a:p>
            <a:pPr>
              <a:lnSpc>
                <a:spcPct val="90000"/>
              </a:lnSpc>
            </a:pPr>
            <a:r>
              <a:rPr lang="en-US" sz="2000" b="0" dirty="0"/>
              <a:t>Cimino, J., &amp; Barnett, G. (1987). The physician's workstation: recording a physical examination using a controlled vocabulary. Paper presented at the Proceedings of the 11th Annual Symposium on Computer Applications in Medical Care, Washington, DC.</a:t>
            </a:r>
          </a:p>
          <a:p>
            <a:pPr>
              <a:lnSpc>
                <a:spcPct val="90000"/>
              </a:lnSpc>
            </a:pPr>
            <a:r>
              <a:rPr lang="en-US" sz="2000" b="0" dirty="0"/>
              <a:t>Crawford, D., </a:t>
            </a:r>
            <a:r>
              <a:rPr lang="en-US" sz="2000" b="0" dirty="0" err="1"/>
              <a:t>Crosslin</a:t>
            </a:r>
            <a:r>
              <a:rPr lang="en-US" sz="2000" b="0" dirty="0"/>
              <a:t>, D., Tromp, G., </a:t>
            </a:r>
            <a:r>
              <a:rPr lang="en-US" sz="2000" b="0" dirty="0" err="1"/>
              <a:t>Kullo</a:t>
            </a:r>
            <a:r>
              <a:rPr lang="en-US" sz="2000" b="0" dirty="0"/>
              <a:t>, I., </a:t>
            </a:r>
            <a:r>
              <a:rPr lang="en-US" sz="2000" b="0" dirty="0" err="1"/>
              <a:t>Kuivaniemi</a:t>
            </a:r>
            <a:r>
              <a:rPr lang="en-US" sz="2000" b="0" dirty="0"/>
              <a:t>, H., Hayes, M., . . . Ritchie, M. (2014). </a:t>
            </a:r>
            <a:r>
              <a:rPr lang="en-US" sz="2000" b="0" dirty="0" err="1"/>
              <a:t>eMERGEing</a:t>
            </a:r>
            <a:r>
              <a:rPr lang="en-US" sz="2000" b="0" dirty="0"/>
              <a:t> progress in genomics-the first seven years. Frontiers in Genetics, 5, 184. </a:t>
            </a:r>
          </a:p>
        </p:txBody>
      </p:sp>
    </p:spTree>
    <p:custDataLst>
      <p:tags r:id="rId1"/>
    </p:custDataLst>
    <p:extLst>
      <p:ext uri="{BB962C8B-B14F-4D97-AF65-F5344CB8AC3E}">
        <p14:creationId xmlns:p14="http://schemas.microsoft.com/office/powerpoint/2010/main" val="326878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NLP of Clinical Text</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Basic definitions and approaches to NLP</a:t>
            </a:r>
          </a:p>
          <a:p>
            <a:r>
              <a:rPr lang="en-US" dirty="0"/>
              <a:t>Challenges in processing the clinical narrative</a:t>
            </a:r>
          </a:p>
          <a:p>
            <a:r>
              <a:rPr lang="en-US" dirty="0"/>
              <a:t>Clinical NLP approaches and projects</a:t>
            </a:r>
          </a:p>
          <a:p>
            <a:r>
              <a:rPr lang="en-US" dirty="0"/>
              <a:t>Alternatives and future directions</a:t>
            </a:r>
          </a:p>
        </p:txBody>
      </p:sp>
    </p:spTree>
    <p:custDataLst>
      <p:tags r:id="rId1"/>
    </p:custDataLst>
    <p:extLst>
      <p:ext uri="{BB962C8B-B14F-4D97-AF65-F5344CB8AC3E}">
        <p14:creationId xmlns:p14="http://schemas.microsoft.com/office/powerpoint/2010/main" val="1940519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1800" b="0" dirty="0"/>
              <a:t>Denny, J., </a:t>
            </a:r>
            <a:r>
              <a:rPr lang="en-US" sz="1800" b="0" dirty="0" err="1"/>
              <a:t>Bastarache</a:t>
            </a:r>
            <a:r>
              <a:rPr lang="en-US" sz="1800" b="0" dirty="0"/>
              <a:t>, L., Ritchie, M., Carroll, R., Zink, R., Mosley, J., . . . </a:t>
            </a:r>
            <a:r>
              <a:rPr lang="en-US" sz="1800" b="0" dirty="0" err="1"/>
              <a:t>Roden</a:t>
            </a:r>
            <a:r>
              <a:rPr lang="en-US" sz="1800" b="0" dirty="0"/>
              <a:t>, D. (2013). Systematic comparison of phenome-wide association study of electronic medical record data and genome-wide association study data. Nature Biotechnology, 31, 1102-1111. </a:t>
            </a:r>
          </a:p>
          <a:p>
            <a:pPr>
              <a:lnSpc>
                <a:spcPct val="90000"/>
              </a:lnSpc>
            </a:pPr>
            <a:r>
              <a:rPr lang="en-US" sz="1800" b="0" dirty="0"/>
              <a:t>Denny, J., </a:t>
            </a:r>
            <a:r>
              <a:rPr lang="en-US" sz="1800" b="0" dirty="0" err="1"/>
              <a:t>Choma</a:t>
            </a:r>
            <a:r>
              <a:rPr lang="en-US" sz="1800" b="0" dirty="0"/>
              <a:t>, N., Peterson, J., Miller, R., </a:t>
            </a:r>
            <a:r>
              <a:rPr lang="en-US" sz="1800" b="0" dirty="0" err="1"/>
              <a:t>Bastarache</a:t>
            </a:r>
            <a:r>
              <a:rPr lang="en-US" sz="1800" b="0" dirty="0"/>
              <a:t>, L., Li, M., &amp; Peterson, N. (2012). Natural language processing improves identification of colorectal cancer testing in the electronic medical record. Medical Decision Making, 32, 188-197. </a:t>
            </a:r>
          </a:p>
          <a:p>
            <a:pPr>
              <a:lnSpc>
                <a:spcPct val="90000"/>
              </a:lnSpc>
            </a:pPr>
            <a:r>
              <a:rPr lang="en-US" sz="1800" b="0" dirty="0"/>
              <a:t>Denny, J., Miller, R., </a:t>
            </a:r>
            <a:r>
              <a:rPr lang="en-US" sz="1800" b="0" dirty="0" err="1"/>
              <a:t>Waitman</a:t>
            </a:r>
            <a:r>
              <a:rPr lang="en-US" sz="1800" b="0" dirty="0"/>
              <a:t>, L., Arrieta, M., &amp; Peterson, J. (2009). Identifying QT prolongation from ECG impressions using a general-purpose natural language processor. International Journal of Medical Informatics, 78(Suppl 1), S34-42. </a:t>
            </a:r>
          </a:p>
          <a:p>
            <a:pPr>
              <a:lnSpc>
                <a:spcPct val="90000"/>
              </a:lnSpc>
            </a:pPr>
            <a:r>
              <a:rPr lang="en-US" sz="1800" b="0" dirty="0"/>
              <a:t>Denny, J., Ritchie, M., Basford, M., Pulley, J., </a:t>
            </a:r>
            <a:r>
              <a:rPr lang="en-US" sz="1800" b="0" dirty="0" err="1"/>
              <a:t>Bastarache</a:t>
            </a:r>
            <a:r>
              <a:rPr lang="en-US" sz="1800" b="0" dirty="0"/>
              <a:t>, L., Brown-Gentry, K., . . . Crawford, D. (2010). </a:t>
            </a:r>
            <a:r>
              <a:rPr lang="en-US" sz="1800" b="0" dirty="0" err="1"/>
              <a:t>PheWAS</a:t>
            </a:r>
            <a:r>
              <a:rPr lang="en-US" sz="1800" b="0" dirty="0"/>
              <a:t>: Demonstrating the feasibility of a phenome-wide scan to discover gene-disease associations. Bioinformatics, 26, 1205-1210. </a:t>
            </a:r>
          </a:p>
          <a:p>
            <a:pPr>
              <a:lnSpc>
                <a:spcPct val="90000"/>
              </a:lnSpc>
            </a:pPr>
            <a:r>
              <a:rPr lang="en-US" sz="1800" b="0" dirty="0"/>
              <a:t>Denny, J., Ritchie, M., Crawford, D., </a:t>
            </a:r>
            <a:r>
              <a:rPr lang="en-US" sz="1800" b="0" dirty="0" err="1"/>
              <a:t>Schildcrout</a:t>
            </a:r>
            <a:r>
              <a:rPr lang="en-US" sz="1800" b="0" dirty="0"/>
              <a:t>, J., Ramirez, A., Pulley, J., . . . </a:t>
            </a:r>
            <a:r>
              <a:rPr lang="en-US" sz="1800" b="0" dirty="0" err="1"/>
              <a:t>Roden</a:t>
            </a:r>
            <a:r>
              <a:rPr lang="en-US" sz="1800" b="0" dirty="0"/>
              <a:t>, D. (2010). Identification of genomic predictors of atrioventricular conduction: using electronic medical records as a tool for genome science. Circulation, 122, 2016-2021.</a:t>
            </a:r>
          </a:p>
        </p:txBody>
      </p:sp>
    </p:spTree>
    <p:custDataLst>
      <p:tags r:id="rId1"/>
    </p:custDataLst>
    <p:extLst>
      <p:ext uri="{BB962C8B-B14F-4D97-AF65-F5344CB8AC3E}">
        <p14:creationId xmlns:p14="http://schemas.microsoft.com/office/powerpoint/2010/main" val="1724471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marL="0" indent="0">
              <a:lnSpc>
                <a:spcPct val="90000"/>
              </a:lnSpc>
              <a:buNone/>
            </a:pPr>
            <a:endParaRPr lang="en-US" sz="2000" dirty="0"/>
          </a:p>
          <a:p>
            <a:pPr>
              <a:lnSpc>
                <a:spcPct val="90000"/>
              </a:lnSpc>
            </a:pPr>
            <a:r>
              <a:rPr lang="en-US" sz="2000" b="0" dirty="0"/>
              <a:t>Elkins, J., Friedman, C., Boden-</a:t>
            </a:r>
            <a:r>
              <a:rPr lang="en-US" sz="2000" b="0" dirty="0" err="1"/>
              <a:t>Albala</a:t>
            </a:r>
            <a:r>
              <a:rPr lang="en-US" sz="2000" b="0" dirty="0"/>
              <a:t>, B., Sacco, R., &amp; </a:t>
            </a:r>
            <a:r>
              <a:rPr lang="en-US" sz="2000" b="0" dirty="0" err="1"/>
              <a:t>Hripcsak</a:t>
            </a:r>
            <a:r>
              <a:rPr lang="en-US" sz="2000" b="0" dirty="0"/>
              <a:t>, G. (2000). Coding neuroradiology reports for the Northern Manhattan Stroke Study:  a comparison of natural language processing and manual review. Computers and Biomedical Research, 33, 1-10. </a:t>
            </a:r>
          </a:p>
          <a:p>
            <a:pPr>
              <a:lnSpc>
                <a:spcPct val="90000"/>
              </a:lnSpc>
            </a:pPr>
            <a:r>
              <a:rPr lang="en-US" sz="2000" b="0" dirty="0"/>
              <a:t>Friedman, C., Alderson, P., Austin, J., Cimino, J., &amp; Johnson, S. (1994). A general natural-language text processor for clinical radiology. Journal of the American Medical Informatics Association, 1, 161-174.  </a:t>
            </a:r>
          </a:p>
          <a:p>
            <a:pPr>
              <a:lnSpc>
                <a:spcPct val="90000"/>
              </a:lnSpc>
            </a:pPr>
            <a:r>
              <a:rPr lang="en-US" sz="2000" b="0" dirty="0"/>
              <a:t>Friedman, C., </a:t>
            </a:r>
            <a:r>
              <a:rPr lang="en-US" sz="2000" b="0" dirty="0" err="1"/>
              <a:t>Shagina</a:t>
            </a:r>
            <a:r>
              <a:rPr lang="en-US" sz="2000" b="0" dirty="0"/>
              <a:t>, L., Lussier, Y., &amp; </a:t>
            </a:r>
            <a:r>
              <a:rPr lang="en-US" sz="2000" b="0" dirty="0" err="1"/>
              <a:t>Hripcsak</a:t>
            </a:r>
            <a:r>
              <a:rPr lang="en-US" sz="2000" b="0" dirty="0"/>
              <a:t>, G. (2004). Automated encoding of clinical documents based on natural language processing. Journal of the American Medical Informatics Association, 11, 392-402. </a:t>
            </a:r>
          </a:p>
          <a:p>
            <a:pPr>
              <a:lnSpc>
                <a:spcPct val="90000"/>
              </a:lnSpc>
            </a:pPr>
            <a:r>
              <a:rPr lang="en-US" sz="2000" b="0" dirty="0" err="1"/>
              <a:t>Greenes</a:t>
            </a:r>
            <a:r>
              <a:rPr lang="en-US" sz="2000" b="0" dirty="0"/>
              <a:t>, R. (1982). OBUS: a microcomputer system for measurement, calculation, reporting, and retrieval of obstetric ultrasound examinations. Radiology, 144, 879-883. </a:t>
            </a:r>
          </a:p>
          <a:p>
            <a:pPr>
              <a:lnSpc>
                <a:spcPct val="90000"/>
              </a:lnSpc>
            </a:pPr>
            <a:r>
              <a:rPr lang="en-US" sz="2000" b="0" dirty="0"/>
              <a:t>Hazlehurst, B., Frost, H., </a:t>
            </a:r>
            <a:r>
              <a:rPr lang="en-US" sz="2000" b="0" dirty="0" err="1"/>
              <a:t>Sittig</a:t>
            </a:r>
            <a:r>
              <a:rPr lang="en-US" sz="2000" b="0" dirty="0"/>
              <a:t>, D., &amp; Stevens, V. (2005). </a:t>
            </a:r>
            <a:r>
              <a:rPr lang="en-US" sz="2000" b="0" dirty="0" err="1"/>
              <a:t>MediClass</a:t>
            </a:r>
            <a:r>
              <a:rPr lang="en-US" sz="2000" b="0" dirty="0"/>
              <a:t>: a system for detecting and classifying encounter-based clinical events in any electronic medical record. Journal of the American Medical Informatics Association, 12, 517-529. </a:t>
            </a:r>
          </a:p>
        </p:txBody>
      </p:sp>
    </p:spTree>
    <p:custDataLst>
      <p:tags r:id="rId1"/>
    </p:custDataLst>
    <p:extLst>
      <p:ext uri="{BB962C8B-B14F-4D97-AF65-F5344CB8AC3E}">
        <p14:creationId xmlns:p14="http://schemas.microsoft.com/office/powerpoint/2010/main" val="925945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2000" b="0" dirty="0"/>
              <a:t>Hazlehurst, B., </a:t>
            </a:r>
            <a:r>
              <a:rPr lang="en-US" sz="2000" b="0" dirty="0" err="1"/>
              <a:t>Sittig</a:t>
            </a:r>
            <a:r>
              <a:rPr lang="en-US" sz="2000" b="0" dirty="0"/>
              <a:t>, D., Stevens, V., Smith, K., Hollis, J., Vogt, T., . . . </a:t>
            </a:r>
            <a:r>
              <a:rPr lang="en-US" sz="2000" b="0" dirty="0" err="1"/>
              <a:t>Rigotti</a:t>
            </a:r>
            <a:r>
              <a:rPr lang="en-US" sz="2000" b="0" dirty="0"/>
              <a:t>, N. (2005). Natural language processing in the electronic medical record: assessing clinician adherence to tobacco treatment guidelines. American Journal of Preventive Medicine, 29, 434-439. </a:t>
            </a:r>
          </a:p>
          <a:p>
            <a:pPr>
              <a:lnSpc>
                <a:spcPct val="90000"/>
              </a:lnSpc>
            </a:pPr>
            <a:r>
              <a:rPr lang="en-US" sz="2000" b="0" dirty="0" err="1"/>
              <a:t>Hripcsak</a:t>
            </a:r>
            <a:r>
              <a:rPr lang="en-US" sz="2000" b="0" dirty="0"/>
              <a:t>, G., Friedman, C., Anderson, P., </a:t>
            </a:r>
            <a:r>
              <a:rPr lang="en-US" sz="2000" b="0" dirty="0" err="1"/>
              <a:t>DuMouchel</a:t>
            </a:r>
            <a:r>
              <a:rPr lang="en-US" sz="2000" b="0" dirty="0"/>
              <a:t>, W., Johnson, S., &amp; Clayton, P. (1995). Unlocking clinical data from narrative reports: a study of natural language processing. Annals of Internal Medicine</a:t>
            </a:r>
            <a:r>
              <a:rPr lang="en-US" sz="2000" dirty="0"/>
              <a:t>,</a:t>
            </a:r>
            <a:r>
              <a:rPr lang="en-US" sz="2000" b="0" dirty="0"/>
              <a:t> 122, 681-688. </a:t>
            </a:r>
          </a:p>
          <a:p>
            <a:pPr>
              <a:lnSpc>
                <a:spcPct val="90000"/>
              </a:lnSpc>
            </a:pPr>
            <a:r>
              <a:rPr lang="en-US" sz="2000" b="0" dirty="0" err="1"/>
              <a:t>Hripcsak</a:t>
            </a:r>
            <a:r>
              <a:rPr lang="en-US" sz="2000" b="0" dirty="0"/>
              <a:t>, G., </a:t>
            </a:r>
            <a:r>
              <a:rPr lang="en-US" sz="2000" b="0" dirty="0" err="1"/>
              <a:t>Knirsch</a:t>
            </a:r>
            <a:r>
              <a:rPr lang="en-US" sz="2000" b="0" dirty="0"/>
              <a:t>, C., Zhou, L., Wilcox, A., &amp; Melton, G. (2007). Using discordance to improve classification in narrative clinical databases: an application to community-acquired pneumonia. Computers in Biology and Medicine, 37, 296-304. </a:t>
            </a:r>
          </a:p>
          <a:p>
            <a:pPr>
              <a:lnSpc>
                <a:spcPct val="90000"/>
              </a:lnSpc>
            </a:pPr>
            <a:r>
              <a:rPr lang="en-US" sz="2000" b="0" dirty="0" err="1"/>
              <a:t>Kullo</a:t>
            </a:r>
            <a:r>
              <a:rPr lang="en-US" sz="2000" b="0" dirty="0"/>
              <a:t>, I., Ding, K., </a:t>
            </a:r>
            <a:r>
              <a:rPr lang="en-US" sz="2000" b="0" dirty="0" err="1"/>
              <a:t>Shameer</a:t>
            </a:r>
            <a:r>
              <a:rPr lang="en-US" sz="2000" b="0" dirty="0"/>
              <a:t>, K., McCarty, C., </a:t>
            </a:r>
            <a:r>
              <a:rPr lang="en-US" sz="2000" b="0" dirty="0" err="1"/>
              <a:t>Jarvik</a:t>
            </a:r>
            <a:r>
              <a:rPr lang="en-US" sz="2000" b="0" dirty="0"/>
              <a:t>, G., Denny, J., . . . Chute, C. (2011). Complement receptor 1 gene variants are associated with erythrocyte sedimentation rate. American Journal of Human Genetics, 89, 131-138. </a:t>
            </a:r>
          </a:p>
          <a:p>
            <a:pPr>
              <a:lnSpc>
                <a:spcPct val="90000"/>
              </a:lnSpc>
            </a:pPr>
            <a:r>
              <a:rPr lang="en-US" sz="2000" b="0" dirty="0"/>
              <a:t>Liu, K., Hogan, W., &amp; Crowley, R. (2011). Natural language processing methods and systems for biomedical ontology learning. Journal of Biomedical Informatics, 44, 163-179. </a:t>
            </a:r>
          </a:p>
        </p:txBody>
      </p:sp>
    </p:spTree>
    <p:custDataLst>
      <p:tags r:id="rId1"/>
    </p:custDataLst>
    <p:extLst>
      <p:ext uri="{BB962C8B-B14F-4D97-AF65-F5344CB8AC3E}">
        <p14:creationId xmlns:p14="http://schemas.microsoft.com/office/powerpoint/2010/main" val="4130730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1800" b="0" dirty="0"/>
              <a:t>Liu, M., Shah, A., Jiang, M., Peterson, N., Dai, Q., Aldrich, M., . . . Xu, H. (2012). A study of transportability of an existing smoking status detection module across institutions. Paper presented at the AMIA Annual Symposium Proceedings 2012, Chicago, IL.</a:t>
            </a:r>
          </a:p>
          <a:p>
            <a:pPr>
              <a:lnSpc>
                <a:spcPct val="90000"/>
              </a:lnSpc>
            </a:pPr>
            <a:r>
              <a:rPr lang="en-US" sz="1800" b="0" dirty="0"/>
              <a:t>McCarty, C., Chisholm, R., Chute, C., </a:t>
            </a:r>
            <a:r>
              <a:rPr lang="en-US" sz="1800" b="0" dirty="0" err="1"/>
              <a:t>Kullo</a:t>
            </a:r>
            <a:r>
              <a:rPr lang="en-US" sz="1800" b="0" dirty="0"/>
              <a:t>, I., </a:t>
            </a:r>
            <a:r>
              <a:rPr lang="en-US" sz="1800" b="0" dirty="0" err="1"/>
              <a:t>Jarvik</a:t>
            </a:r>
            <a:r>
              <a:rPr lang="en-US" sz="1800" b="0" dirty="0"/>
              <a:t>, G., Larson, E., . . . Wolf, W. (2010). The </a:t>
            </a:r>
            <a:r>
              <a:rPr lang="en-US" sz="1800" b="0" dirty="0" err="1"/>
              <a:t>eMERGE</a:t>
            </a:r>
            <a:r>
              <a:rPr lang="en-US" sz="1800" b="0" dirty="0"/>
              <a:t> Network: a consortium of biorepositories linked to electronic medical records data for conducting genomic studies. BMC Genomics, 4(1), 13. </a:t>
            </a:r>
          </a:p>
          <a:p>
            <a:pPr>
              <a:lnSpc>
                <a:spcPct val="90000"/>
              </a:lnSpc>
            </a:pPr>
            <a:r>
              <a:rPr lang="en-US" sz="1800" b="0" dirty="0"/>
              <a:t>Pakhomov, S., Hanson, P., </a:t>
            </a:r>
            <a:r>
              <a:rPr lang="en-US" sz="1800" b="0" dirty="0" err="1"/>
              <a:t>Bjornsen</a:t>
            </a:r>
            <a:r>
              <a:rPr lang="en-US" sz="1800" b="0" dirty="0"/>
              <a:t>, S., &amp; Smith, S. (2008). Automatic classification of foot examination findings using statistical natural language processing and machine learning. Journal of the American Medical Informatics Association, 15, 198-202. </a:t>
            </a:r>
          </a:p>
          <a:p>
            <a:pPr>
              <a:lnSpc>
                <a:spcPct val="90000"/>
              </a:lnSpc>
            </a:pPr>
            <a:r>
              <a:rPr lang="en-US" sz="1800" b="0" dirty="0"/>
              <a:t>Pakhomov, S., Weston, S., Jacobsen, S., Chute, C., </a:t>
            </a:r>
            <a:r>
              <a:rPr lang="en-US" sz="1800" b="0" dirty="0" err="1"/>
              <a:t>Meverden</a:t>
            </a:r>
            <a:r>
              <a:rPr lang="en-US" sz="1800" b="0" dirty="0"/>
              <a:t>, R., &amp; Roger, V. (2007). Electronic medical records for clinical research: application to the identification of heart failure. American Journal of Managed Care, 13, 281-288. </a:t>
            </a:r>
          </a:p>
          <a:p>
            <a:pPr>
              <a:lnSpc>
                <a:spcPct val="90000"/>
              </a:lnSpc>
            </a:pPr>
            <a:r>
              <a:rPr lang="en-US" sz="1800" b="0" dirty="0"/>
              <a:t>Ritchie, M., Denny, J., Crawford, D., Ramirez, A., Weiner, J., Pulley, J., . . . </a:t>
            </a:r>
            <a:r>
              <a:rPr lang="en-US" sz="1800" b="0" dirty="0" err="1"/>
              <a:t>Roden</a:t>
            </a:r>
            <a:r>
              <a:rPr lang="en-US" sz="1800" b="0" dirty="0"/>
              <a:t>, D. (2010). Robust replication of genotype-phenotype associations across multiple diseases in an electronic medical record. American Journal of Human Genetics, 86, 560-572.</a:t>
            </a:r>
          </a:p>
        </p:txBody>
      </p:sp>
    </p:spTree>
    <p:custDataLst>
      <p:tags r:id="rId1"/>
    </p:custDataLst>
    <p:extLst>
      <p:ext uri="{BB962C8B-B14F-4D97-AF65-F5344CB8AC3E}">
        <p14:creationId xmlns:p14="http://schemas.microsoft.com/office/powerpoint/2010/main" val="3608356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a:lnSpc>
                <a:spcPct val="90000"/>
              </a:lnSpc>
            </a:pPr>
            <a:r>
              <a:rPr lang="en-US" sz="1800" b="0" dirty="0"/>
              <a:t>Sager, N., Friedman, C., &amp; Lyman, M. (1987). Medical Language Processing: Computer Management of Narrative Data. Reading, MA: Addison-Wesley.</a:t>
            </a:r>
          </a:p>
          <a:p>
            <a:pPr>
              <a:lnSpc>
                <a:spcPct val="90000"/>
              </a:lnSpc>
            </a:pPr>
            <a:r>
              <a:rPr lang="en-US" sz="1800" b="0" dirty="0"/>
              <a:t>Savova, G., </a:t>
            </a:r>
            <a:r>
              <a:rPr lang="en-US" sz="1800" b="0" dirty="0" err="1"/>
              <a:t>Masanz</a:t>
            </a:r>
            <a:r>
              <a:rPr lang="en-US" sz="1800" b="0" dirty="0"/>
              <a:t>, J., </a:t>
            </a:r>
            <a:r>
              <a:rPr lang="en-US" sz="1800" b="0" dirty="0" err="1"/>
              <a:t>Ogren</a:t>
            </a:r>
            <a:r>
              <a:rPr lang="en-US" sz="1800" b="0" dirty="0"/>
              <a:t>, P., Zheng, J., Sohn, S., Kipper-Schuler, K., &amp; Chute, C. (2010). Mayo clinical Text Analysis and Knowledge Extraction System (</a:t>
            </a:r>
            <a:r>
              <a:rPr lang="en-US" sz="1800" b="0" dirty="0" err="1"/>
              <a:t>cTAKES</a:t>
            </a:r>
            <a:r>
              <a:rPr lang="en-US" sz="1800" b="0" dirty="0"/>
              <a:t>): architecture, component evaluation and applications. Journal of the American Medical Informatics Association, 17, 507-513. </a:t>
            </a:r>
          </a:p>
          <a:p>
            <a:pPr>
              <a:lnSpc>
                <a:spcPct val="90000"/>
              </a:lnSpc>
            </a:pPr>
            <a:r>
              <a:rPr lang="en-US" sz="1800" b="0" dirty="0"/>
              <a:t>Stanfill, M., Williams, M., Fenton, S., </a:t>
            </a:r>
            <a:r>
              <a:rPr lang="en-US" sz="1800" b="0" dirty="0" err="1"/>
              <a:t>Jenders</a:t>
            </a:r>
            <a:r>
              <a:rPr lang="en-US" sz="1800" b="0" dirty="0"/>
              <a:t>, R., &amp; Hersh, W. (2010). A systematic literature review of automated clinical coding and classification systems. Journal of the American Medical Informatics Association, 17, 646-651. </a:t>
            </a:r>
          </a:p>
          <a:p>
            <a:pPr>
              <a:lnSpc>
                <a:spcPct val="90000"/>
              </a:lnSpc>
            </a:pPr>
            <a:r>
              <a:rPr lang="en-US" sz="1800" b="0" dirty="0" err="1"/>
              <a:t>Uzuner</a:t>
            </a:r>
            <a:r>
              <a:rPr lang="en-US" sz="1800" b="0" dirty="0"/>
              <a:t>, O. (2009). Recognizing obesity and comorbidities in sparse data. Journal of the American Medical Informatics Association, 16, 561-570. </a:t>
            </a:r>
          </a:p>
          <a:p>
            <a:pPr>
              <a:lnSpc>
                <a:spcPct val="90000"/>
              </a:lnSpc>
            </a:pPr>
            <a:r>
              <a:rPr lang="en-US" sz="1800" b="0" dirty="0" err="1"/>
              <a:t>Uzuner</a:t>
            </a:r>
            <a:r>
              <a:rPr lang="en-US" sz="1800" b="0" dirty="0"/>
              <a:t>, O. (2013). Evaluating temporal relations in clinical text: 2012 i2b2 Challenge. Journal of the American Medical Informatics Association, 20, 806-813.</a:t>
            </a:r>
          </a:p>
          <a:p>
            <a:pPr>
              <a:lnSpc>
                <a:spcPct val="90000"/>
              </a:lnSpc>
            </a:pPr>
            <a:r>
              <a:rPr lang="en-US" sz="1800" b="0" dirty="0" err="1"/>
              <a:t>Uzuner</a:t>
            </a:r>
            <a:r>
              <a:rPr lang="en-US" sz="1800" b="0" dirty="0"/>
              <a:t>, O., </a:t>
            </a:r>
            <a:r>
              <a:rPr lang="en-US" sz="1800" b="0" dirty="0" err="1"/>
              <a:t>Bodnari</a:t>
            </a:r>
            <a:r>
              <a:rPr lang="en-US" sz="1800" b="0" dirty="0"/>
              <a:t>, A., Shen, S., </a:t>
            </a:r>
            <a:r>
              <a:rPr lang="en-US" sz="1800" b="0" dirty="0" err="1"/>
              <a:t>Forbush</a:t>
            </a:r>
            <a:r>
              <a:rPr lang="en-US" sz="1800" b="0" dirty="0"/>
              <a:t>, T., </a:t>
            </a:r>
            <a:r>
              <a:rPr lang="en-US" sz="1800" b="0" dirty="0" err="1"/>
              <a:t>Pestian</a:t>
            </a:r>
            <a:r>
              <a:rPr lang="en-US" sz="1800" b="0" dirty="0"/>
              <a:t>, J., &amp; South, B. (2012). Evaluating the state of the art in coreference resolution for electronic medical records. Journal of the American Medical Informatics Association, 19, 786-791.  </a:t>
            </a:r>
          </a:p>
        </p:txBody>
      </p:sp>
    </p:spTree>
    <p:custDataLst>
      <p:tags r:id="rId1"/>
    </p:custDataLst>
    <p:extLst>
      <p:ext uri="{BB962C8B-B14F-4D97-AF65-F5344CB8AC3E}">
        <p14:creationId xmlns:p14="http://schemas.microsoft.com/office/powerpoint/2010/main" val="3265911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sz="quarter" idx="14"/>
          </p:nvPr>
        </p:nvSpPr>
        <p:spPr>
          <a:xfrm>
            <a:off x="609600" y="1600200"/>
            <a:ext cx="10972800" cy="4572000"/>
          </a:xfrm>
        </p:spPr>
        <p:txBody>
          <a:bodyPr wrap="square" anchor="t">
            <a:normAutofit/>
          </a:bodyPr>
          <a:lstStyle/>
          <a:p>
            <a:pPr marL="0" indent="0">
              <a:lnSpc>
                <a:spcPct val="90000"/>
              </a:lnSpc>
              <a:buNone/>
            </a:pPr>
            <a:endParaRPr lang="en-US" sz="2000" dirty="0"/>
          </a:p>
          <a:p>
            <a:pPr>
              <a:lnSpc>
                <a:spcPct val="90000"/>
              </a:lnSpc>
            </a:pPr>
            <a:r>
              <a:rPr lang="en-US" sz="2000" b="0" dirty="0" err="1"/>
              <a:t>Uzuner</a:t>
            </a:r>
            <a:r>
              <a:rPr lang="en-US" sz="2000" b="0" dirty="0"/>
              <a:t>, O., Goldstein, I., Luo, Y., &amp; </a:t>
            </a:r>
            <a:r>
              <a:rPr lang="en-US" sz="2000" b="0" dirty="0" err="1"/>
              <a:t>Kohane</a:t>
            </a:r>
            <a:r>
              <a:rPr lang="en-US" sz="2000" b="0" dirty="0"/>
              <a:t>, I. (2008). Identifying patient smoking status from medical discharge records. Journal of the American Medical Informatics Association, 15, 14-24. </a:t>
            </a:r>
          </a:p>
          <a:p>
            <a:pPr>
              <a:lnSpc>
                <a:spcPct val="90000"/>
              </a:lnSpc>
            </a:pPr>
            <a:r>
              <a:rPr lang="en-US" sz="2000" b="0" dirty="0" err="1"/>
              <a:t>Uzuner</a:t>
            </a:r>
            <a:r>
              <a:rPr lang="en-US" sz="2000" b="0" dirty="0"/>
              <a:t>, O., Luo, Y., &amp; </a:t>
            </a:r>
            <a:r>
              <a:rPr lang="en-US" sz="2000" b="0" dirty="0" err="1"/>
              <a:t>Szolovits</a:t>
            </a:r>
            <a:r>
              <a:rPr lang="en-US" sz="2000" b="0" dirty="0"/>
              <a:t>, P. (2007). Evaluating the state-of-the-art in automatic de-identification. Journal of the American Medical Informatics Association, 14, 550-563. </a:t>
            </a:r>
          </a:p>
          <a:p>
            <a:pPr>
              <a:lnSpc>
                <a:spcPct val="90000"/>
              </a:lnSpc>
            </a:pPr>
            <a:r>
              <a:rPr lang="en-US" sz="2000" b="0" dirty="0" err="1"/>
              <a:t>Uzuner</a:t>
            </a:r>
            <a:r>
              <a:rPr lang="en-US" sz="2000" b="0" dirty="0"/>
              <a:t>, O., Solti, I., &amp; </a:t>
            </a:r>
            <a:r>
              <a:rPr lang="en-US" sz="2000" b="0" dirty="0" err="1"/>
              <a:t>Cadag</a:t>
            </a:r>
            <a:r>
              <a:rPr lang="en-US" sz="2000" b="0" dirty="0"/>
              <a:t>, E. (2010). Extracting medication information from clinical text. Journal of the American Medical Informatics Association, 17, 514-518. </a:t>
            </a:r>
          </a:p>
          <a:p>
            <a:pPr>
              <a:lnSpc>
                <a:spcPct val="90000"/>
              </a:lnSpc>
            </a:pPr>
            <a:r>
              <a:rPr lang="en-US" sz="2000" b="0" dirty="0" err="1"/>
              <a:t>Uzuner</a:t>
            </a:r>
            <a:r>
              <a:rPr lang="en-US" sz="2000" b="0" dirty="0"/>
              <a:t>, Ö., South, B., Shen, S., &amp; DuVall, S. (2011). 2010 i2b2/VA challenge on concepts, assertions, and relations in clinical text. Journal of the American Medical Informatics Association, 18, 552-556. </a:t>
            </a:r>
          </a:p>
          <a:p>
            <a:pPr>
              <a:lnSpc>
                <a:spcPct val="90000"/>
              </a:lnSpc>
            </a:pPr>
            <a:r>
              <a:rPr lang="en-US" sz="2000" b="0" dirty="0" err="1"/>
              <a:t>Uzuner</a:t>
            </a:r>
            <a:r>
              <a:rPr lang="en-US" sz="2000" b="0" dirty="0"/>
              <a:t>, O., &amp; Stubbs, A. (2015). Practical applications for natural language processing in clinical research: The 2014 i2b2/UTHealth shared tasks. Journal of Biomedical Informatics, 58(Suppl), S1-S5. </a:t>
            </a:r>
          </a:p>
        </p:txBody>
      </p:sp>
    </p:spTree>
    <p:custDataLst>
      <p:tags r:id="rId1"/>
    </p:custDataLst>
    <p:extLst>
      <p:ext uri="{BB962C8B-B14F-4D97-AF65-F5344CB8AC3E}">
        <p14:creationId xmlns:p14="http://schemas.microsoft.com/office/powerpoint/2010/main" val="83352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09600" y="274638"/>
            <a:ext cx="10972800" cy="1143000"/>
          </a:xfrm>
        </p:spPr>
        <p:txBody>
          <a:bodyPr wrap="square" anchor="ctr">
            <a:normAutofit/>
          </a:bodyPr>
          <a:lstStyle/>
          <a:p>
            <a:pPr>
              <a:lnSpc>
                <a:spcPct val="90000"/>
              </a:lnSpc>
            </a:pPr>
            <a:br>
              <a:rPr lang="en-US" dirty="0"/>
            </a:br>
            <a:r>
              <a:rPr lang="en-US" dirty="0"/>
              <a:t>Lecture 12 – References</a:t>
            </a:r>
          </a:p>
        </p:txBody>
      </p:sp>
      <p:sp>
        <p:nvSpPr>
          <p:cNvPr id="3" name="Text Placeholder 2"/>
          <p:cNvSpPr>
            <a:spLocks noGrp="1"/>
          </p:cNvSpPr>
          <p:nvPr>
            <p:ph type="body" sz="quarter" idx="11"/>
          </p:nvPr>
        </p:nvSpPr>
        <p:spPr>
          <a:xfrm>
            <a:off x="609600" y="1600200"/>
            <a:ext cx="10972800" cy="4572000"/>
          </a:xfrm>
        </p:spPr>
        <p:txBody>
          <a:bodyPr wrap="square" anchor="t">
            <a:normAutofit/>
          </a:bodyPr>
          <a:lstStyle/>
          <a:p>
            <a:pPr>
              <a:lnSpc>
                <a:spcPct val="90000"/>
              </a:lnSpc>
            </a:pPr>
            <a:r>
              <a:rPr lang="en-US" sz="2500" b="0"/>
              <a:t>Wilke, R., Xu, H., Denny, J., </a:t>
            </a:r>
            <a:r>
              <a:rPr lang="en-US" sz="2500" b="0" err="1"/>
              <a:t>Roden</a:t>
            </a:r>
            <a:r>
              <a:rPr lang="en-US" sz="2500" b="0"/>
              <a:t>, D., Krauss, R., McCarty, C., . . . </a:t>
            </a:r>
            <a:r>
              <a:rPr lang="en-US" sz="2500" b="0" err="1"/>
              <a:t>Savov</a:t>
            </a:r>
            <a:r>
              <a:rPr lang="en-US" sz="2500" b="0"/>
              <a:t>, G. (2011). The emerging role of electronic medical records in pharmacogenomics. Clinical Pharmacology and Therapeutics, 89, 379-386. </a:t>
            </a:r>
          </a:p>
          <a:p>
            <a:pPr>
              <a:lnSpc>
                <a:spcPct val="90000"/>
              </a:lnSpc>
            </a:pPr>
            <a:r>
              <a:rPr lang="en-US" sz="2500" b="0"/>
              <a:t>Wu, Y., Denny, J., Rosenbloom, S., Miller, R., </a:t>
            </a:r>
            <a:r>
              <a:rPr lang="en-US" sz="2500" b="0" err="1"/>
              <a:t>Giuse</a:t>
            </a:r>
            <a:r>
              <a:rPr lang="en-US" sz="2500" b="0"/>
              <a:t>, D., Song, M., &amp; Xu, H. (2015). A preliminary study of clinical abbreviation disambiguation in real time. Applied Clinical Informatics, 6, 364-374. </a:t>
            </a:r>
          </a:p>
          <a:p>
            <a:pPr>
              <a:lnSpc>
                <a:spcPct val="90000"/>
              </a:lnSpc>
            </a:pPr>
            <a:r>
              <a:rPr lang="en-US" sz="2500" b="0"/>
              <a:t>Yadav, K., </a:t>
            </a:r>
            <a:r>
              <a:rPr lang="en-US" sz="2500" b="0" err="1"/>
              <a:t>Sarioglu</a:t>
            </a:r>
            <a:r>
              <a:rPr lang="en-US" sz="2500" b="0"/>
              <a:t>, E., Smith, M., &amp; Choi, H. (2013). Automated outcome classification of emergency department computed tomography imaging reports. Academic Emergency Medicine, 8, 848-854. </a:t>
            </a:r>
          </a:p>
          <a:p>
            <a:pPr>
              <a:lnSpc>
                <a:spcPct val="90000"/>
              </a:lnSpc>
            </a:pPr>
            <a:r>
              <a:rPr lang="en-US" sz="2500" b="0" err="1"/>
              <a:t>Yetisgen</a:t>
            </a:r>
            <a:r>
              <a:rPr lang="en-US" sz="2500" b="0"/>
              <a:t>, M., Klassen, P., &amp; </a:t>
            </a:r>
            <a:r>
              <a:rPr lang="en-US" sz="2500" b="0" err="1"/>
              <a:t>Tarczy-Hornoch</a:t>
            </a:r>
            <a:r>
              <a:rPr lang="en-US" sz="2500" b="0"/>
              <a:t>, P. (2015). Automating data abstraction in a quality improvement platform for surgical and interventional procedures. </a:t>
            </a:r>
            <a:r>
              <a:rPr lang="en-US" sz="2500" b="0" err="1"/>
              <a:t>eGEMS</a:t>
            </a:r>
            <a:r>
              <a:rPr lang="en-US" sz="2500" b="0"/>
              <a:t>, 2, 1114. </a:t>
            </a:r>
          </a:p>
          <a:p>
            <a:pPr>
              <a:lnSpc>
                <a:spcPct val="90000"/>
              </a:lnSpc>
            </a:pPr>
            <a:endParaRPr lang="en-US" sz="2500" b="0"/>
          </a:p>
        </p:txBody>
      </p:sp>
    </p:spTree>
    <p:custDataLst>
      <p:tags r:id="rId1"/>
    </p:custDataLst>
    <p:extLst>
      <p:ext uri="{BB962C8B-B14F-4D97-AF65-F5344CB8AC3E}">
        <p14:creationId xmlns:p14="http://schemas.microsoft.com/office/powerpoint/2010/main" val="17535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74638"/>
            <a:ext cx="10972800" cy="1143000"/>
          </a:xfrm>
        </p:spPr>
        <p:txBody>
          <a:bodyPr wrap="square" anchor="ctr">
            <a:normAutofit/>
          </a:bodyPr>
          <a:lstStyle/>
          <a:p>
            <a:pPr>
              <a:lnSpc>
                <a:spcPct val="90000"/>
              </a:lnSpc>
            </a:pPr>
            <a:r>
              <a:rPr lang="en-US"/>
              <a:t>Clinical NLP </a:t>
            </a:r>
            <a:br>
              <a:rPr lang="en-US"/>
            </a:br>
            <a:r>
              <a:rPr lang="en-US"/>
              <a:t>Approaches and Projects - 1</a:t>
            </a:r>
          </a:p>
        </p:txBody>
      </p:sp>
      <p:sp>
        <p:nvSpPr>
          <p:cNvPr id="20483" name="Content Placeholder 2"/>
          <p:cNvSpPr>
            <a:spLocks noGrp="1"/>
          </p:cNvSpPr>
          <p:nvPr>
            <p:ph idx="1"/>
          </p:nvPr>
        </p:nvSpPr>
        <p:spPr>
          <a:xfrm>
            <a:off x="609600" y="1600201"/>
            <a:ext cx="10972800" cy="4525963"/>
          </a:xfrm>
        </p:spPr>
        <p:txBody>
          <a:bodyPr wrap="square" anchor="t">
            <a:normAutofit/>
          </a:bodyPr>
          <a:lstStyle/>
          <a:p>
            <a:r>
              <a:rPr lang="en-US" dirty="0"/>
              <a:t>Linguistic String Project</a:t>
            </a:r>
          </a:p>
          <a:p>
            <a:r>
              <a:rPr lang="en-US" dirty="0"/>
              <a:t>Medical Language Extraction and Encoding (MedLEE) system</a:t>
            </a:r>
          </a:p>
          <a:p>
            <a:r>
              <a:rPr lang="en-US" dirty="0"/>
              <a:t>Other NLP systems</a:t>
            </a:r>
          </a:p>
        </p:txBody>
      </p:sp>
    </p:spTree>
    <p:custDataLst>
      <p:tags r:id="rId1"/>
    </p:custDataLst>
    <p:extLst>
      <p:ext uri="{BB962C8B-B14F-4D97-AF65-F5344CB8AC3E}">
        <p14:creationId xmlns:p14="http://schemas.microsoft.com/office/powerpoint/2010/main" val="271914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Clinical NLP </a:t>
            </a:r>
            <a:br>
              <a:rPr lang="en-US" dirty="0"/>
            </a:br>
            <a:r>
              <a:rPr lang="en-US" dirty="0"/>
              <a:t>Approaches and Projects - 2</a:t>
            </a:r>
            <a:endParaRPr lang="en-US"/>
          </a:p>
        </p:txBody>
      </p:sp>
      <p:sp>
        <p:nvSpPr>
          <p:cNvPr id="20483" name="Content Placeholder 2"/>
          <p:cNvSpPr>
            <a:spLocks noGrp="1"/>
          </p:cNvSpPr>
          <p:nvPr>
            <p:ph type="body" sz="quarter" idx="11"/>
          </p:nvPr>
        </p:nvSpPr>
        <p:spPr>
          <a:xfrm>
            <a:off x="609600" y="1600200"/>
            <a:ext cx="10972800" cy="4572000"/>
          </a:xfrm>
        </p:spPr>
        <p:txBody>
          <a:bodyPr wrap="square" anchor="t">
            <a:normAutofit/>
          </a:bodyPr>
          <a:lstStyle/>
          <a:p>
            <a:r>
              <a:rPr lang="en-US" dirty="0"/>
              <a:t>Electronic Medical Records and Genomics (eMERGE) Network</a:t>
            </a:r>
          </a:p>
          <a:p>
            <a:r>
              <a:rPr lang="en-US" dirty="0"/>
              <a:t>i2b2 challenge evaluations</a:t>
            </a:r>
          </a:p>
          <a:p>
            <a:r>
              <a:rPr lang="en-US" dirty="0"/>
              <a:t>Other NLP uses and results</a:t>
            </a:r>
          </a:p>
          <a:p>
            <a:r>
              <a:rPr lang="en-US" dirty="0"/>
              <a:t>A growing number of commercial systems have become available.</a:t>
            </a:r>
          </a:p>
        </p:txBody>
      </p:sp>
    </p:spTree>
    <p:custDataLst>
      <p:tags r:id="rId1"/>
    </p:custDataLst>
    <p:extLst>
      <p:ext uri="{BB962C8B-B14F-4D97-AF65-F5344CB8AC3E}">
        <p14:creationId xmlns:p14="http://schemas.microsoft.com/office/powerpoint/2010/main" val="416105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Linguistic String Project (</a:t>
            </a:r>
            <a:r>
              <a:rPr lang="en-US" dirty="0" err="1"/>
              <a:t>LSP</a:t>
            </a:r>
            <a:r>
              <a:rPr lang="en-US" dirty="0"/>
              <a:t>) - 1</a:t>
            </a:r>
            <a:br>
              <a:rPr lang="en-US" dirty="0"/>
            </a:br>
            <a:r>
              <a:rPr lang="en-US" dirty="0"/>
              <a:t>(Sager, 1987)</a:t>
            </a:r>
          </a:p>
        </p:txBody>
      </p:sp>
      <p:sp>
        <p:nvSpPr>
          <p:cNvPr id="3" name="Content Placeholder 2"/>
          <p:cNvSpPr>
            <a:spLocks noGrp="1"/>
          </p:cNvSpPr>
          <p:nvPr>
            <p:ph sz="quarter" idx="14"/>
          </p:nvPr>
        </p:nvSpPr>
        <p:spPr/>
        <p:txBody>
          <a:bodyPr/>
          <a:lstStyle/>
          <a:p>
            <a:r>
              <a:rPr lang="en-US" dirty="0"/>
              <a:t>Presumptions</a:t>
            </a:r>
          </a:p>
          <a:p>
            <a:pPr lvl="1"/>
            <a:r>
              <a:rPr lang="en-US" dirty="0"/>
              <a:t>Most clinical narrative statements </a:t>
            </a:r>
            <a:r>
              <a:rPr lang="en-US" dirty="0" err="1"/>
              <a:t>cTechnical</a:t>
            </a:r>
            <a:r>
              <a:rPr lang="en-US" dirty="0"/>
              <a:t> documents in a single field use only a subset of English grammar and vocabulary</a:t>
            </a:r>
          </a:p>
          <a:p>
            <a:pPr lvl="1"/>
            <a:r>
              <a:rPr lang="en-US" dirty="0"/>
              <a:t>Can be reduced to six information formats:</a:t>
            </a:r>
          </a:p>
        </p:txBody>
      </p:sp>
      <p:sp>
        <p:nvSpPr>
          <p:cNvPr id="6" name="Content Placeholder 5"/>
          <p:cNvSpPr>
            <a:spLocks noGrp="1"/>
          </p:cNvSpPr>
          <p:nvPr>
            <p:ph sz="quarter" idx="34"/>
          </p:nvPr>
        </p:nvSpPr>
        <p:spPr/>
        <p:txBody>
          <a:bodyPr/>
          <a:lstStyle/>
          <a:p>
            <a:pPr lvl="2"/>
            <a:r>
              <a:rPr lang="en-US" dirty="0"/>
              <a:t>General medical management</a:t>
            </a:r>
          </a:p>
          <a:p>
            <a:pPr lvl="2"/>
            <a:r>
              <a:rPr lang="en-US" dirty="0"/>
              <a:t>Treatment other than medication</a:t>
            </a:r>
          </a:p>
        </p:txBody>
      </p:sp>
      <p:sp>
        <p:nvSpPr>
          <p:cNvPr id="4" name="Content Placeholder 3"/>
          <p:cNvSpPr>
            <a:spLocks noGrp="1"/>
          </p:cNvSpPr>
          <p:nvPr>
            <p:ph sz="quarter" idx="18"/>
          </p:nvPr>
        </p:nvSpPr>
        <p:spPr/>
        <p:txBody>
          <a:bodyPr/>
          <a:lstStyle/>
          <a:p>
            <a:pPr lvl="2"/>
            <a:r>
              <a:rPr lang="en-US" dirty="0"/>
              <a:t>Medication</a:t>
            </a:r>
          </a:p>
          <a:p>
            <a:pPr lvl="2"/>
            <a:r>
              <a:rPr lang="en-US" dirty="0"/>
              <a:t>Test and result</a:t>
            </a:r>
          </a:p>
          <a:p>
            <a:pPr lvl="2"/>
            <a:r>
              <a:rPr lang="en-US" dirty="0"/>
              <a:t>Patient state</a:t>
            </a:r>
          </a:p>
          <a:p>
            <a:pPr lvl="2"/>
            <a:r>
              <a:rPr lang="en-US" dirty="0"/>
              <a:t>Patient behavior</a:t>
            </a:r>
          </a:p>
        </p:txBody>
      </p:sp>
    </p:spTree>
    <p:custDataLst>
      <p:tags r:id="rId1"/>
    </p:custDataLst>
    <p:extLst>
      <p:ext uri="{BB962C8B-B14F-4D97-AF65-F5344CB8AC3E}">
        <p14:creationId xmlns:p14="http://schemas.microsoft.com/office/powerpoint/2010/main" val="236841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pPr>
              <a:lnSpc>
                <a:spcPct val="90000"/>
              </a:lnSpc>
            </a:pPr>
            <a:r>
              <a:rPr lang="en-US" dirty="0"/>
              <a:t>Linguistic String Project (</a:t>
            </a:r>
            <a:r>
              <a:rPr lang="en-US" dirty="0" err="1"/>
              <a:t>LSP</a:t>
            </a:r>
            <a:r>
              <a:rPr lang="en-US" dirty="0"/>
              <a:t>) - 2</a:t>
            </a:r>
            <a:br>
              <a:rPr lang="en-US" dirty="0"/>
            </a:br>
            <a:r>
              <a:rPr lang="en-US" dirty="0"/>
              <a:t>(Sager, 1987)</a:t>
            </a:r>
            <a:endParaRPr lang="en-US"/>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a:t>Steps</a:t>
            </a:r>
          </a:p>
          <a:p>
            <a:pPr lvl="1"/>
            <a:r>
              <a:rPr lang="en-US" sz="3200"/>
              <a:t>Parsing: Words labeled with syntactic category</a:t>
            </a:r>
          </a:p>
          <a:p>
            <a:pPr lvl="1"/>
            <a:r>
              <a:rPr lang="en-US" sz="3200"/>
              <a:t>Sublanguage selection: Disambiguation</a:t>
            </a:r>
          </a:p>
          <a:p>
            <a:pPr lvl="1"/>
            <a:r>
              <a:rPr lang="en-US" sz="3200"/>
              <a:t>Regularization: Words normalized into equivalent forms</a:t>
            </a:r>
          </a:p>
          <a:p>
            <a:pPr lvl="1"/>
            <a:r>
              <a:rPr lang="en-US" sz="3200"/>
              <a:t>Information formatting: Selection of one of six information formats</a:t>
            </a:r>
          </a:p>
          <a:p>
            <a:pPr lvl="1"/>
            <a:r>
              <a:rPr lang="en-US" sz="3200"/>
              <a:t>If sentence unambiguously maps into structure, it can be entered into a database.</a:t>
            </a:r>
          </a:p>
        </p:txBody>
      </p:sp>
    </p:spTree>
    <p:custDataLst>
      <p:tags r:id="rId1"/>
    </p:custDataLst>
    <p:extLst>
      <p:ext uri="{BB962C8B-B14F-4D97-AF65-F5344CB8AC3E}">
        <p14:creationId xmlns:p14="http://schemas.microsoft.com/office/powerpoint/2010/main" val="34772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wrap="square" anchor="ctr">
            <a:normAutofit/>
          </a:bodyPr>
          <a:lstStyle/>
          <a:p>
            <a:r>
              <a:rPr lang="en-US" dirty="0"/>
              <a:t>Medication Information Format</a:t>
            </a:r>
          </a:p>
        </p:txBody>
      </p:sp>
      <p:pic>
        <p:nvPicPr>
          <p:cNvPr id="6" name="Picture Placeholder 5" descr="Information format for patient treated by Ampicillin 500 mg tid orally:&#10;PT: Patient&#10;Med-Info&#10;Verb: was treated by&#10;Med: Ampicillin&#10;Rx Dose: 500 mg&#10;RX Freq: tid&#10;RX Manner: orally"/>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010061" y="1600201"/>
            <a:ext cx="8171877" cy="4525963"/>
          </a:xfrm>
          <a:noFill/>
        </p:spPr>
      </p:pic>
    </p:spTree>
    <p:custDataLst>
      <p:tags r:id="rId1"/>
    </p:custDataLst>
    <p:extLst>
      <p:ext uri="{BB962C8B-B14F-4D97-AF65-F5344CB8AC3E}">
        <p14:creationId xmlns:p14="http://schemas.microsoft.com/office/powerpoint/2010/main" val="25022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wrap="square" anchor="ctr">
            <a:normAutofit/>
          </a:bodyPr>
          <a:lstStyle/>
          <a:p>
            <a:r>
              <a:rPr lang="en-US" dirty="0"/>
              <a:t>MedLEE (Friedman, 1994) - 1</a:t>
            </a:r>
          </a:p>
        </p:txBody>
      </p:sp>
      <p:sp>
        <p:nvSpPr>
          <p:cNvPr id="3" name="Content Placeholder 2"/>
          <p:cNvSpPr>
            <a:spLocks noGrp="1"/>
          </p:cNvSpPr>
          <p:nvPr>
            <p:ph type="body" sz="quarter" idx="11"/>
          </p:nvPr>
        </p:nvSpPr>
        <p:spPr>
          <a:xfrm>
            <a:off x="609600" y="1600200"/>
            <a:ext cx="10972800" cy="4572000"/>
          </a:xfrm>
        </p:spPr>
        <p:txBody>
          <a:bodyPr wrap="square" anchor="t">
            <a:normAutofit/>
          </a:bodyPr>
          <a:lstStyle/>
          <a:p>
            <a:r>
              <a:rPr lang="en-US" dirty="0"/>
              <a:t>Core approach is a </a:t>
            </a:r>
            <a:r>
              <a:rPr lang="en-US" altLang="ja-JP" dirty="0"/>
              <a:t>“</a:t>
            </a:r>
            <a:r>
              <a:rPr lang="en-US" dirty="0"/>
              <a:t>semantic grammar</a:t>
            </a:r>
            <a:r>
              <a:rPr lang="en-US" altLang="ja-JP" dirty="0"/>
              <a:t>”</a:t>
            </a:r>
            <a:r>
              <a:rPr lang="en-US" dirty="0"/>
              <a:t> that recognizes terms and attributes but not syntax.</a:t>
            </a:r>
          </a:p>
          <a:p>
            <a:r>
              <a:rPr lang="en-US" dirty="0"/>
              <a:t>Initial focus on radiology reports (chest x-ray [</a:t>
            </a:r>
            <a:r>
              <a:rPr lang="en-US" dirty="0" err="1"/>
              <a:t>CXR</a:t>
            </a:r>
            <a:r>
              <a:rPr lang="en-US" dirty="0"/>
              <a:t>], mammogram) but has been extended to discharge summaries, literature, and other areas.</a:t>
            </a:r>
          </a:p>
        </p:txBody>
      </p:sp>
    </p:spTree>
    <p:custDataLst>
      <p:tags r:id="rId1"/>
    </p:custDataLst>
    <p:extLst>
      <p:ext uri="{BB962C8B-B14F-4D97-AF65-F5344CB8AC3E}">
        <p14:creationId xmlns:p14="http://schemas.microsoft.com/office/powerpoint/2010/main" val="1664775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d0b2d9a1-55c9-43cb-8105-df772ecd488d"/>
  <p:tag name="ARTICULATE_SLIDE_NAV" val="8"/>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83"/>
  <p:tag name="ARTICULATE_AUDIO_RECORDED" val="1"/>
  <p:tag name="ELAPSEDTIME" val="69.8"/>
  <p:tag name="ARTICULATE_USED_LAYOUT" val="2"/>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d0b2d9a1-55c9-43cb-8105-df772ecd488d"/>
  <p:tag name="ARTICULATE_SLIDE_NAV" val="8"/>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83"/>
  <p:tag name="ARTICULATE_AUDIO_RECORDED" val="1"/>
  <p:tag name="ELAPSEDTIME" val="69.8"/>
  <p:tag name="ARTICULATE_USED_LAYOUT" val="2"/>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3e1f6d89-e636-45ad-bb50-8216e78a6884"/>
  <p:tag name="ARTICULATE_SLIDE_NAV" val="15"/>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95"/>
  <p:tag name="ARTICULATE_AUDIO_RECORDED" val="1"/>
  <p:tag name="ELAPSEDTIME" val="58"/>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6c715f93-390f-4ef1-8191-607cffcc832b"/>
  <p:tag name="AUDIO_ID" val="290"/>
  <p:tag name="ARTICULATE_SLIDE_NAV" val="9"/>
  <p:tag name="ELAPSEDTIME" val="113.2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6c715f93-390f-4ef1-8191-607cffcc832b"/>
  <p:tag name="AUDIO_ID" val="290"/>
  <p:tag name="ARTICULATE_SLIDE_NAV" val="9"/>
  <p:tag name="ELAPSEDTIME" val="113.2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f36c40f3-84af-4864-be5a-84cb7352b992"/>
  <p:tag name="ARTICULATE_SLIDE_NAV" val="1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94"/>
  <p:tag name="ARTICULATE_AUDIO_RECORDED" val="1"/>
  <p:tag name="ELAPSEDTIME" val="64.6"/>
  <p:tag name="ARTICULATE_USED_LAYOUT" val="2"/>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f36c40f3-84af-4864-be5a-84cb7352b992"/>
  <p:tag name="ARTICULATE_SLIDE_NAV" val="1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94"/>
  <p:tag name="ARTICULATE_AUDIO_RECORDED" val="1"/>
  <p:tag name="ELAPSEDTIME" val="64.6"/>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9d244c9f-f9d3-4eef-918c-50fbe730eb56"/>
  <p:tag name="ARTICULATE_SLIDE_NAV" val="12"/>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91"/>
  <p:tag name="ARTICULATE_AUDIO_RECORDED" val="1"/>
  <p:tag name="ELAPSEDTIME" val="94.2"/>
  <p:tag name="ARTICULATE_USED_LAYOUT" val="2"/>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1ff2b367-1a32-4cf4-b04b-111db8d0ee08"/>
  <p:tag name="ARTICULATE_SLIDE_NAV" val="13"/>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84"/>
  <p:tag name="ARTICULATE_AUDIO_RECORDED" val="1"/>
  <p:tag name="ELAPSEDTIME" val="78.9"/>
  <p:tag name="ARTICULATE_USED_LAYOUT" val="2"/>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1ff2b367-1a32-4cf4-b04b-111db8d0ee08"/>
  <p:tag name="ARTICULATE_SLIDE_NAV" val="13"/>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84"/>
  <p:tag name="ARTICULATE_AUDIO_RECORDED" val="1"/>
  <p:tag name="ELAPSEDTIME" val="78.9"/>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afd719ae-796e-4269-bd34-c5210d049915"/>
  <p:tag name="AUDIO_ID" val="293"/>
  <p:tag name="ARTICULATE_SLIDE_NAV" val="14"/>
  <p:tag name="ELAPSEDTIME" val="63.3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167e8e1a-1fd4-407b-9b3c-e2c49ce04525"/>
  <p:tag name="AUDIO_ID" val="264"/>
  <p:tag name="ARTICULATE_SLIDE_NAV" val="16"/>
  <p:tag name="ELAPSEDTIME" val="88.6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167e8e1a-1fd4-407b-9b3c-e2c49ce04525"/>
  <p:tag name="AUDIO_ID" val="264"/>
  <p:tag name="ARTICULATE_SLIDE_NAV" val="16"/>
  <p:tag name="ELAPSEDTIME" val="88.6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96"/>
  <p:tag name="ARTICULATE_SLIDE_GUID" val="b124f09d-bdbb-4920-9e1e-8c82d3a7c6d0"/>
  <p:tag name="ARTICULATE_SLIDE_NAV" val="2"/>
  <p:tag name="ELAPSEDTIME" val="16.30"/>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aad3ebf2-6bbe-405a-b860-5149ba74a11a"/>
  <p:tag name="ARTICULATE_SLIDE_NAV" val="3"/>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62"/>
  <p:tag name="ARTICULATE_AUDIO_RECORDED" val="1"/>
  <p:tag name="ELAPSEDTIME" val="91.9"/>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aad3ebf2-6bbe-405a-b860-5149ba74a11a"/>
  <p:tag name="ARTICULATE_SLIDE_NAV" val="3"/>
  <p:tag name="ARTICULATE_NAV_LEVEL" val="1"/>
  <p:tag name="ARTICULATE_SLIDE_PRESENTER_GUID" val="0a998278-69ad-43cb-aef3-0046f0121847"/>
  <p:tag name="ARTICULATE_SLIDE_PAUSE" val="0"/>
  <p:tag name="ARTICULATE_LOCK_SLIDE" val="0"/>
  <p:tag name="ARTICULATE_HIDE_SLIDE" val="0"/>
  <p:tag name="ARTICULATE_PLAYER_CONTROL_PREVIOUS" val="True"/>
  <p:tag name="ARTICULATE_PLAYER_CONTROL_NEXT" val="True"/>
  <p:tag name="AUDIO_ID" val="262"/>
  <p:tag name="ARTICULATE_AUDIO_RECORDED" val="1"/>
  <p:tag name="ELAPSEDTIME" val="91.9"/>
  <p:tag name="ARTICULATE_USED_LAYOUT" val="2"/>
  <p:tag name="ARTICULATE_SLIDE_THUMBNAIL_REFRESH" val="1"/>
</p:tagLst>
</file>

<file path=ppt/theme/theme1.xml><?xml version="1.0" encoding="utf-8"?>
<a:theme xmlns:a="http://schemas.openxmlformats.org/drawingml/2006/main" name="ONC-Template-FINAL DRAF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ustom 5">
      <a:majorFont>
        <a:latin typeface="Corbel"/>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KM CompX_unitY_Lecture_Slides_Template.potx" id="{4FF466A4-E752-4EC5-A455-0F519C93B28D}" vid="{E25E3796-8ED8-4B54-80E8-6ED0B80A76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1619</TotalTime>
  <Words>6193</Words>
  <Application>Microsoft Office PowerPoint</Application>
  <PresentationFormat>Widescreen</PresentationFormat>
  <Paragraphs>293</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Corbel</vt:lpstr>
      <vt:lpstr>Courier New</vt:lpstr>
      <vt:lpstr>Tahoma</vt:lpstr>
      <vt:lpstr>Verdana</vt:lpstr>
      <vt:lpstr>Wingdings</vt:lpstr>
      <vt:lpstr>ONC-Template-FINAL DRAFT</vt:lpstr>
      <vt:lpstr>Foundations of Health Data Science (FHDS)</vt:lpstr>
      <vt:lpstr>Learning Objectives</vt:lpstr>
      <vt:lpstr>NLP of Clinical Text</vt:lpstr>
      <vt:lpstr>Clinical NLP  Approaches and Projects - 1</vt:lpstr>
      <vt:lpstr>Clinical NLP  Approaches and Projects - 2</vt:lpstr>
      <vt:lpstr>Linguistic String Project (LSP) - 1 (Sager, 1987)</vt:lpstr>
      <vt:lpstr>Linguistic String Project (LSP) - 2 (Sager, 1987)</vt:lpstr>
      <vt:lpstr>Medication Information Format</vt:lpstr>
      <vt:lpstr>MedLEE (Friedman, 1994) - 1</vt:lpstr>
      <vt:lpstr>MedLEE (Friedman, 1994) - 2</vt:lpstr>
      <vt:lpstr>Evaluation of MedLEE - 1</vt:lpstr>
      <vt:lpstr>Evaluation of MedLEE - 2</vt:lpstr>
      <vt:lpstr>Extension of MedLEE - 1</vt:lpstr>
      <vt:lpstr>Extension of MedLEE - 2</vt:lpstr>
      <vt:lpstr>Other Clinical NLP Systems</vt:lpstr>
      <vt:lpstr>Electronic Medical Records and Genomics (eMERGE) Network - 1</vt:lpstr>
      <vt:lpstr>Electronic Medical Records and Genomics (eMERGE) Network - 2</vt:lpstr>
      <vt:lpstr>Results from eMERGE - 1</vt:lpstr>
      <vt:lpstr>Results from eMERGE - 2</vt:lpstr>
      <vt:lpstr>i2b2 Challenge Evaluations</vt:lpstr>
      <vt:lpstr>Other Research in NLP of Clinical Text - 1</vt:lpstr>
      <vt:lpstr>Other Research in  NLP of Clinical Text - 2</vt:lpstr>
      <vt:lpstr>Evaluation Results – Is Clinical NLP Ready for “Prime Time?”</vt:lpstr>
      <vt:lpstr>Alternatives and  Future Directions - 1</vt:lpstr>
      <vt:lpstr>Alternatives and  Future Directions - 2</vt:lpstr>
      <vt:lpstr> Lecture 12 – Summary</vt:lpstr>
      <vt:lpstr> Lecture 12 – Summary</vt:lpstr>
      <vt:lpstr> Lecture 12 – References</vt:lpstr>
      <vt:lpstr> Lecture 12 – References</vt:lpstr>
      <vt:lpstr> Lecture 12 – References</vt:lpstr>
      <vt:lpstr> Lecture 12 – References</vt:lpstr>
      <vt:lpstr> Lecture 12 – References</vt:lpstr>
      <vt:lpstr> Lecture 12 – References</vt:lpstr>
      <vt:lpstr> Lecture 12 – References</vt:lpstr>
      <vt:lpstr> Lecture 12 – References</vt:lpstr>
      <vt:lpstr> Lecture 12 – References</vt:lpstr>
    </vt:vector>
  </TitlesOfParts>
  <Company>Oregon Health &amp; Science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24, Unit 6, Health Care Data Analytics:</dc:title>
  <dc:subject>Machine Learning and Natural Language Processing, Lecture c</dc:subject>
  <dc:creator>U.S. Department of Health and Human Services Office of the National Coordinator for Health Information Technology</dc:creator>
  <cp:keywords>Health IT, Health IT Curriculum, Health Care, Health Care Data Analytics, Machine Learning and Natural Language Processing</cp:keywords>
  <dc:description>Health Information Technology Workforce Curriculum</dc:description>
  <cp:lastModifiedBy>Jubayer Hossain</cp:lastModifiedBy>
  <cp:revision>184</cp:revision>
  <cp:lastPrinted>2016-03-27T14:36:48Z</cp:lastPrinted>
  <dcterms:created xsi:type="dcterms:W3CDTF">2016-02-10T15:30:00Z</dcterms:created>
  <dcterms:modified xsi:type="dcterms:W3CDTF">2024-01-06T09:42:59Z</dcterms:modified>
  <cp:category>Health Information Technology Workforce Curriculum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66DEF70B-7DAA-4152-B41C-B9176B8C2E8A</vt:lpwstr>
  </property>
  <property fmtid="{D5CDD505-2E9C-101B-9397-08002B2CF9AE}" pid="3" name="ArticulatePath">
    <vt:lpwstr>Comp24_unit6c_Lecture_Slides</vt:lpwstr>
  </property>
  <property fmtid="{D5CDD505-2E9C-101B-9397-08002B2CF9AE}" pid="4" name="Language">
    <vt:lpwstr>English</vt:lpwstr>
  </property>
</Properties>
</file>