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notesSlides/notesSlide16.xml" ContentType="application/vnd.openxmlformats-officedocument.presentationml.notesSlide+xml"/>
  <Override PartName="/ppt/tags/tag29.xml" ContentType="application/vnd.openxmlformats-officedocument.presentationml.tags+xml"/>
  <Override PartName="/ppt/notesSlides/notesSlide17.xml" ContentType="application/vnd.openxmlformats-officedocument.presentationml.notesSlide+xml"/>
  <Override PartName="/ppt/tags/tag30.xml" ContentType="application/vnd.openxmlformats-officedocument.presentationml.tags+xml"/>
  <Override PartName="/ppt/notesSlides/notesSlide1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9.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34.xml" ContentType="application/vnd.openxmlformats-officedocument.presentationml.tags+xml"/>
  <Override PartName="/ppt/notesSlides/notesSlide21.xml" ContentType="application/vnd.openxmlformats-officedocument.presentationml.notesSlide+xml"/>
  <Override PartName="/ppt/tags/tag35.xml" ContentType="application/vnd.openxmlformats-officedocument.presentationml.tags+xml"/>
  <Override PartName="/ppt/notesSlides/notesSlide22.xml" ContentType="application/vnd.openxmlformats-officedocument.presentationml.notesSlide+xml"/>
  <Override PartName="/ppt/tags/tag36.xml" ContentType="application/vnd.openxmlformats-officedocument.presentationml.tags+xml"/>
  <Override PartName="/ppt/notesSlides/notesSlide2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4.xml" ContentType="application/vnd.openxmlformats-officedocument.presentationml.notesSlide+xml"/>
  <Override PartName="/ppt/tags/tag39.xml" ContentType="application/vnd.openxmlformats-officedocument.presentationml.tags+xml"/>
  <Override PartName="/ppt/notesSlides/notesSlide25.xml" ContentType="application/vnd.openxmlformats-officedocument.presentationml.notesSlide+xml"/>
  <Override PartName="/ppt/tags/tag40.xml" ContentType="application/vnd.openxmlformats-officedocument.presentationml.tags+xml"/>
  <Override PartName="/ppt/notesSlides/notesSlide26.xml" ContentType="application/vnd.openxmlformats-officedocument.presentationml.notesSlide+xml"/>
  <Override PartName="/ppt/tags/tag41.xml" ContentType="application/vnd.openxmlformats-officedocument.presentationml.tags+xml"/>
  <Override PartName="/ppt/notesSlides/notesSlide27.xml" ContentType="application/vnd.openxmlformats-officedocument.presentationml.notesSlide+xml"/>
  <Override PartName="/ppt/tags/tag42.xml" ContentType="application/vnd.openxmlformats-officedocument.presentationml.tags+xml"/>
  <Override PartName="/ppt/notesSlides/notesSlide28.xml" ContentType="application/vnd.openxmlformats-officedocument.presentationml.notesSlide+xml"/>
  <Override PartName="/ppt/tags/tag43.xml" ContentType="application/vnd.openxmlformats-officedocument.presentationml.tags+xml"/>
  <Override PartName="/ppt/notesSlides/notesSlide29.xml" ContentType="application/vnd.openxmlformats-officedocument.presentationml.notesSlide+xml"/>
  <Override PartName="/ppt/tags/tag44.xml" ContentType="application/vnd.openxmlformats-officedocument.presentationml.tags+xml"/>
  <Override PartName="/ppt/notesSlides/notesSlide30.xml" ContentType="application/vnd.openxmlformats-officedocument.presentationml.notesSlide+xml"/>
  <Override PartName="/ppt/tags/tag45.xml" ContentType="application/vnd.openxmlformats-officedocument.presentationml.tags+xml"/>
  <Override PartName="/ppt/notesSlides/notesSlide31.xml" ContentType="application/vnd.openxmlformats-officedocument.presentationml.notesSlide+xml"/>
  <Override PartName="/ppt/tags/tag46.xml" ContentType="application/vnd.openxmlformats-officedocument.presentationml.tags+xml"/>
  <Override PartName="/ppt/notesSlides/notesSlide32.xml" ContentType="application/vnd.openxmlformats-officedocument.presentationml.notesSlide+xml"/>
  <Override PartName="/ppt/tags/tag47.xml" ContentType="application/vnd.openxmlformats-officedocument.presentationml.tags+xml"/>
  <Override PartName="/ppt/notesSlides/notesSlide33.xml" ContentType="application/vnd.openxmlformats-officedocument.presentationml.notesSlide+xml"/>
  <Override PartName="/ppt/tags/tag48.xml" ContentType="application/vnd.openxmlformats-officedocument.presentationml.tags+xml"/>
  <Override PartName="/ppt/notesSlides/notesSlide34.xml" ContentType="application/vnd.openxmlformats-officedocument.presentationml.notesSlide+xml"/>
  <Override PartName="/ppt/tags/tag49.xml" ContentType="application/vnd.openxmlformats-officedocument.presentationml.tags+xml"/>
  <Override PartName="/ppt/notesSlides/notesSlide35.xml" ContentType="application/vnd.openxmlformats-officedocument.presentationml.notesSlide+xml"/>
  <Override PartName="/ppt/tags/tag50.xml" ContentType="application/vnd.openxmlformats-officedocument.presentationml.tags+xml"/>
  <Override PartName="/ppt/notesSlides/notesSlide36.xml" ContentType="application/vnd.openxmlformats-officedocument.presentationml.notesSlide+xml"/>
  <Override PartName="/ppt/tags/tag51.xml" ContentType="application/vnd.openxmlformats-officedocument.presentationml.tags+xml"/>
  <Override PartName="/ppt/notesSlides/notesSlide37.xml" ContentType="application/vnd.openxmlformats-officedocument.presentationml.notesSlide+xml"/>
  <Override PartName="/ppt/tags/tag52.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346" r:id="rId2"/>
    <p:sldId id="298" r:id="rId3"/>
    <p:sldId id="258" r:id="rId4"/>
    <p:sldId id="295" r:id="rId5"/>
    <p:sldId id="294" r:id="rId6"/>
    <p:sldId id="293" r:id="rId7"/>
    <p:sldId id="296" r:id="rId8"/>
    <p:sldId id="290" r:id="rId9"/>
    <p:sldId id="291" r:id="rId10"/>
    <p:sldId id="335" r:id="rId11"/>
    <p:sldId id="310" r:id="rId12"/>
    <p:sldId id="311" r:id="rId13"/>
    <p:sldId id="312" r:id="rId14"/>
    <p:sldId id="336" r:id="rId15"/>
    <p:sldId id="314" r:id="rId16"/>
    <p:sldId id="337" r:id="rId17"/>
    <p:sldId id="316" r:id="rId18"/>
    <p:sldId id="317" r:id="rId19"/>
    <p:sldId id="326" r:id="rId20"/>
    <p:sldId id="338" r:id="rId21"/>
    <p:sldId id="339" r:id="rId22"/>
    <p:sldId id="340" r:id="rId23"/>
    <p:sldId id="301" r:id="rId24"/>
    <p:sldId id="302" r:id="rId25"/>
    <p:sldId id="303" r:id="rId26"/>
    <p:sldId id="304" r:id="rId27"/>
    <p:sldId id="305" r:id="rId28"/>
    <p:sldId id="306" r:id="rId29"/>
    <p:sldId id="307" r:id="rId30"/>
    <p:sldId id="341" r:id="rId31"/>
    <p:sldId id="342" r:id="rId32"/>
    <p:sldId id="343" r:id="rId33"/>
    <p:sldId id="344" r:id="rId34"/>
    <p:sldId id="322" r:id="rId35"/>
    <p:sldId id="345" r:id="rId36"/>
    <p:sldId id="328" r:id="rId37"/>
    <p:sldId id="327" r:id="rId38"/>
    <p:sldId id="331" r:id="rId39"/>
  </p:sldIdLst>
  <p:sldSz cx="12192000" cy="6858000"/>
  <p:notesSz cx="7010400" cy="9296400"/>
  <p:custDataLst>
    <p:tags r:id="rId42"/>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rri Nussbaum" initials="KN"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0" autoAdjust="0"/>
  </p:normalViewPr>
  <p:slideViewPr>
    <p:cSldViewPr snapToGrid="0">
      <p:cViewPr varScale="1">
        <p:scale>
          <a:sx n="111" d="100"/>
          <a:sy n="111" d="100"/>
        </p:scale>
        <p:origin x="678" y="108"/>
      </p:cViewPr>
      <p:guideLst>
        <p:guide orient="horz" pos="2160"/>
        <p:guide pos="3840"/>
        <p:guide orient="horz" pos="3888"/>
        <p:guide orient="horz" pos="1008"/>
        <p:guide pos="3833"/>
      </p:guideLst>
    </p:cSldViewPr>
  </p:slideViewPr>
  <p:outlineViewPr>
    <p:cViewPr>
      <p:scale>
        <a:sx n="33" d="100"/>
        <a:sy n="33" d="100"/>
      </p:scale>
      <p:origin x="0" y="-443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971344" y="0"/>
            <a:ext cx="3037840" cy="464820"/>
          </a:xfrm>
          <a:prstGeom prst="rect">
            <a:avLst/>
          </a:prstGeom>
        </p:spPr>
        <p:txBody>
          <a:bodyPr vert="horz" lIns="93177" tIns="46589" rIns="93177" bIns="46589"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1/6/2024</a:t>
            </a:fld>
            <a:endParaRPr lang="en-US" dirty="0"/>
          </a:p>
        </p:txBody>
      </p:sp>
      <p:sp>
        <p:nvSpPr>
          <p:cNvPr id="4" name="Footer Placeholder 3"/>
          <p:cNvSpPr>
            <a:spLocks noGrp="1"/>
          </p:cNvSpPr>
          <p:nvPr>
            <p:ph type="ftr" sz="quarter" idx="2"/>
          </p:nvPr>
        </p:nvSpPr>
        <p:spPr>
          <a:xfrm>
            <a:off x="0" y="8829429"/>
            <a:ext cx="3037840" cy="464820"/>
          </a:xfrm>
          <a:prstGeom prst="rect">
            <a:avLst/>
          </a:prstGeom>
        </p:spPr>
        <p:txBody>
          <a:bodyPr vert="horz" lIns="93177" tIns="46589" rIns="93177" bIns="46589"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971344" y="8829429"/>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971344" y="0"/>
            <a:ext cx="3037840" cy="464820"/>
          </a:xfrm>
          <a:prstGeom prst="rect">
            <a:avLst/>
          </a:prstGeom>
        </p:spPr>
        <p:txBody>
          <a:bodyPr vert="horz" lIns="93177" tIns="46589" rIns="93177" bIns="46589"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1/6/2024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829429"/>
            <a:ext cx="3037840" cy="464820"/>
          </a:xfrm>
          <a:prstGeom prst="rect">
            <a:avLst/>
          </a:prstGeom>
        </p:spPr>
        <p:txBody>
          <a:bodyPr vert="horz" lIns="93177" tIns="46589" rIns="93177" bIns="46589"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971344" y="8829429"/>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There a number of new</a:t>
            </a:r>
            <a:r>
              <a:rPr lang="en-US" baseline="0" dirty="0"/>
              <a:t> standards and methods to record and integrate information about patient outcomes and environmental data.  For instance, Patient Reported Outcomes are stored and can be retrieved from a Measurement Information System known as PROMIS.  This system provides structured, validated ways for patients to report on outcomes that may be important to them, such as their depression symptoms or their overall function for daily activities.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1958134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406400" y="696913"/>
            <a:ext cx="6197600" cy="3486150"/>
          </a:xfrm>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Now, let’s think about</a:t>
            </a:r>
            <a:r>
              <a:rPr lang="en-US" altLang="en-US" baseline="0" dirty="0">
                <a:latin typeface="Arial" panose="020B0604020202020204" pitchFamily="34" charset="0"/>
              </a:rPr>
              <a:t> measures of health care quality and how they help us to better analyze the care we deliver and the health it provides.  Let’s think about a particular person, Mr. Smythe.  At 68 years old, he is out gardening in 2001 when suddenly he has chest pain.  He is rushed to the hospital where the EKG, shown, is demonstrating ST wave elevations that definitely show something going on with his heart.</a:t>
            </a:r>
            <a:endParaRPr lang="en-US" altLang="en-US" dirty="0">
              <a:latin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649CF470-EA80-4C1A-9288-50867392883B}" type="slidenum">
              <a:rPr lang="en-US" altLang="en-US"/>
              <a:pPr/>
              <a:t>11</a:t>
            </a:fld>
            <a:endParaRPr lang="en-US" altLang="en-US" dirty="0"/>
          </a:p>
        </p:txBody>
      </p:sp>
    </p:spTree>
    <p:extLst>
      <p:ext uri="{BB962C8B-B14F-4D97-AF65-F5344CB8AC3E}">
        <p14:creationId xmlns:p14="http://schemas.microsoft.com/office/powerpoint/2010/main" val="2105028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406400" y="696913"/>
            <a:ext cx="6197600" cy="348615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With an echocardiogram</a:t>
            </a:r>
            <a:r>
              <a:rPr lang="en-US" altLang="en-US" baseline="0" dirty="0">
                <a:latin typeface="Arial" panose="020B0604020202020204" pitchFamily="34" charset="0"/>
              </a:rPr>
              <a:t> that shows his heart is not pumping well, and with other ongoing symptoms, the medical team notes he is having an active heart attack.</a:t>
            </a:r>
            <a:endParaRPr lang="en-US" altLang="en-US" dirty="0">
              <a:latin typeface="Arial" panose="020B0604020202020204" pitchFamily="34"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5DBC3213-2F46-4307-99D1-7093AC81EC3C}" type="slidenum">
              <a:rPr lang="en-US" altLang="en-US"/>
              <a:pPr/>
              <a:t>12</a:t>
            </a:fld>
            <a:endParaRPr lang="en-US" altLang="en-US" dirty="0"/>
          </a:p>
        </p:txBody>
      </p:sp>
    </p:spTree>
    <p:extLst>
      <p:ext uri="{BB962C8B-B14F-4D97-AF65-F5344CB8AC3E}">
        <p14:creationId xmlns:p14="http://schemas.microsoft.com/office/powerpoint/2010/main" val="2327677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xfrm>
            <a:off x="406400" y="696913"/>
            <a:ext cx="6197600" cy="3486150"/>
          </a:xfrm>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Many</a:t>
            </a:r>
            <a:r>
              <a:rPr lang="en-US" altLang="en-US" baseline="0" dirty="0">
                <a:latin typeface="Arial" panose="020B0604020202020204" pitchFamily="34" charset="0"/>
              </a:rPr>
              <a:t> people assume that he will get exactly the treatment he needs in the vast majority of cases.  What evidence do we have about what are effective treatments for heart attack? And, what about his congestive heart failure, where his heart can no longer pump efficiently enough to meet the needs of his body?</a:t>
            </a:r>
          </a:p>
          <a:p>
            <a:endParaRPr lang="en-US" altLang="en-US" dirty="0">
              <a:latin typeface="Arial" panose="020B0604020202020204" pitchFamily="34" charset="0"/>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4D4933DF-4E2B-4A7B-A72F-0FC2BD558134}" type="slidenum">
              <a:rPr lang="en-US" altLang="en-US"/>
              <a:pPr/>
              <a:t>13</a:t>
            </a:fld>
            <a:endParaRPr lang="en-US" altLang="en-US" dirty="0"/>
          </a:p>
        </p:txBody>
      </p:sp>
    </p:spTree>
    <p:extLst>
      <p:ext uri="{BB962C8B-B14F-4D97-AF65-F5344CB8AC3E}">
        <p14:creationId xmlns:p14="http://schemas.microsoft.com/office/powerpoint/2010/main" val="1800580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There is very</a:t>
            </a:r>
            <a:r>
              <a:rPr lang="en-US" altLang="en-US" baseline="0" dirty="0">
                <a:latin typeface="Arial" panose="020B0604020202020204" pitchFamily="34" charset="0"/>
              </a:rPr>
              <a:t> good evidence from a variety of clinical trials that he needs medications to limit the damage from the heart attack and improve the function of his heart.  The medications are shown here, along with their related studies, and the reduction in deaths from effectively using them.  Other treatments are important, too, such as cardiac rehabilitation.  With this number of lifesaving treatments available, we anticipate he will get the great care he needs.  But to be sure, we must measure how well we did.</a:t>
            </a:r>
            <a:endParaRPr lang="en-US" altLang="en-US" dirty="0">
              <a:latin typeface="Arial" panose="020B0604020202020204"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14</a:t>
            </a:fld>
            <a:endParaRPr lang="en-US" altLang="en-US" dirty="0"/>
          </a:p>
        </p:txBody>
      </p:sp>
    </p:spTree>
    <p:extLst>
      <p:ext uri="{BB962C8B-B14F-4D97-AF65-F5344CB8AC3E}">
        <p14:creationId xmlns:p14="http://schemas.microsoft.com/office/powerpoint/2010/main" val="2489581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406400" y="696913"/>
            <a:ext cx="6197600" cy="3486150"/>
          </a:xfrm>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Now, pause, and think to yourself</a:t>
            </a:r>
            <a:r>
              <a:rPr lang="en-US" altLang="en-US" baseline="0" dirty="0">
                <a:latin typeface="Arial" panose="020B0604020202020204" pitchFamily="34" charset="0"/>
              </a:rPr>
              <a:t> – how often would a patient like Mr. Smythe receive these treatments in 2001?  </a:t>
            </a:r>
          </a:p>
          <a:p>
            <a:r>
              <a:rPr lang="en-US" altLang="en-US" baseline="0" dirty="0">
                <a:latin typeface="Arial" panose="020B0604020202020204" pitchFamily="34" charset="0"/>
              </a:rPr>
              <a:t>How about more recently, in 2010</a:t>
            </a:r>
          </a:p>
          <a:p>
            <a:r>
              <a:rPr lang="en-US" altLang="en-US" baseline="0" dirty="0">
                <a:latin typeface="Arial" panose="020B0604020202020204" pitchFamily="34" charset="0"/>
              </a:rPr>
              <a:t>Or 2012? </a:t>
            </a:r>
          </a:p>
          <a:p>
            <a:r>
              <a:rPr lang="en-US" altLang="en-US" baseline="0" dirty="0">
                <a:latin typeface="Arial" panose="020B0604020202020204" pitchFamily="34" charset="0"/>
              </a:rPr>
              <a:t>100% of the time? 95% of the time?  Perhaps 80%?</a:t>
            </a:r>
            <a:endParaRPr lang="en-US" altLang="en-US" dirty="0">
              <a:latin typeface="Arial" panose="020B0604020202020204" pitchFamily="34" charset="0"/>
            </a:endParaRPr>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DBBF89E2-EEE7-4CF5-A041-4531DBBEF133}" type="slidenum">
              <a:rPr lang="en-US" altLang="en-US"/>
              <a:pPr/>
              <a:t>15</a:t>
            </a:fld>
            <a:endParaRPr lang="en-US" altLang="en-US" dirty="0"/>
          </a:p>
        </p:txBody>
      </p:sp>
    </p:spTree>
    <p:extLst>
      <p:ext uri="{BB962C8B-B14F-4D97-AF65-F5344CB8AC3E}">
        <p14:creationId xmlns:p14="http://schemas.microsoft.com/office/powerpoint/2010/main" val="4244534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In</a:t>
            </a:r>
            <a:r>
              <a:rPr lang="en-US" altLang="en-US" baseline="0" dirty="0">
                <a:latin typeface="Arial" panose="020B0604020202020204" pitchFamily="34" charset="0"/>
              </a:rPr>
              <a:t> 2001, the answer is just a bit less than two thirds of the time, 65%, for ACE inhibitor use, and 80% for Beta-blocker use.  </a:t>
            </a:r>
            <a:endParaRPr lang="en-US" alt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16</a:t>
            </a:fld>
            <a:endParaRPr lang="en-US" altLang="en-US" dirty="0"/>
          </a:p>
        </p:txBody>
      </p:sp>
    </p:spTree>
    <p:extLst>
      <p:ext uri="{BB962C8B-B14F-4D97-AF65-F5344CB8AC3E}">
        <p14:creationId xmlns:p14="http://schemas.microsoft.com/office/powerpoint/2010/main" val="647244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406400" y="696913"/>
            <a:ext cx="6197600" cy="3486150"/>
          </a:xfrm>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W</a:t>
            </a:r>
            <a:r>
              <a:rPr lang="en-US" altLang="en-US" baseline="0" dirty="0">
                <a:latin typeface="Arial" panose="020B0604020202020204" pitchFamily="34" charset="0"/>
              </a:rPr>
              <a:t>e’ve seen significant improvements over time, in part because people started to measure their rate of providing these medications and reporting them to each other and to various quality measurement programs.  We can calculate an achievable benchmark of 95% for Ace inhibitor use, about 30% higher than when Mr. Smythe had his heart attack.</a:t>
            </a:r>
            <a:endParaRPr lang="en-US" altLang="en-US" dirty="0">
              <a:latin typeface="Arial" panose="020B0604020202020204" pitchFamily="34"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9486BDA6-9940-427C-A1A9-F145A125CC86}" type="slidenum">
              <a:rPr lang="en-US" altLang="en-US"/>
              <a:pPr/>
              <a:t>17</a:t>
            </a:fld>
            <a:endParaRPr lang="en-US" altLang="en-US" dirty="0"/>
          </a:p>
        </p:txBody>
      </p:sp>
    </p:spTree>
    <p:extLst>
      <p:ext uri="{BB962C8B-B14F-4D97-AF65-F5344CB8AC3E}">
        <p14:creationId xmlns:p14="http://schemas.microsoft.com/office/powerpoint/2010/main" val="4266077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512763" y="708025"/>
            <a:ext cx="8197851" cy="4611688"/>
          </a:xfrm>
          <a:ln/>
        </p:spPr>
      </p:sp>
      <p:sp>
        <p:nvSpPr>
          <p:cNvPr id="3" name="Notes Placeholder 2"/>
          <p:cNvSpPr>
            <a:spLocks noGrp="1"/>
          </p:cNvSpPr>
          <p:nvPr>
            <p:ph type="body" idx="1"/>
            <p:custDataLst>
              <p:tags r:id="rId1"/>
            </p:custDataLst>
          </p:nvPr>
        </p:nvSpPr>
        <p:spPr>
          <a:xfrm>
            <a:off x="311573" y="5345430"/>
            <a:ext cx="6543040" cy="3563620"/>
          </a:xfrm>
        </p:spPr>
        <p:txBody>
          <a:bodyPr/>
          <a:lstStyle/>
          <a:p>
            <a:pPr>
              <a:defRPr/>
            </a:pPr>
            <a:r>
              <a:rPr lang="en-US" dirty="0"/>
              <a:t>And,</a:t>
            </a:r>
            <a:r>
              <a:rPr lang="en-US" baseline="0" dirty="0"/>
              <a:t> the benefit of this treatment is decreasing deaths. In 2000, about 10% of patients died in the hospital when they came in with a heart attack; now it is just above 4%.  These are the effects better quality measurement and better quality care can achieve.</a:t>
            </a:r>
            <a:endParaRPr lang="en-US" dirty="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BB4E52D4-05D9-4255-9027-EA93FD89CB81}" type="slidenum">
              <a:rPr lang="en-US" altLang="en-US"/>
              <a:pPr/>
              <a:t>18</a:t>
            </a:fld>
            <a:endParaRPr lang="en-US" altLang="en-US" dirty="0"/>
          </a:p>
        </p:txBody>
      </p:sp>
    </p:spTree>
    <p:extLst>
      <p:ext uri="{BB962C8B-B14F-4D97-AF65-F5344CB8AC3E}">
        <p14:creationId xmlns:p14="http://schemas.microsoft.com/office/powerpoint/2010/main" val="3978969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We haven’t had</a:t>
            </a:r>
            <a:r>
              <a:rPr lang="en-US" baseline="0" dirty="0"/>
              <a:t> the ability or drive to focus on analytics in the United States before, in part because we couldn’t measure or change care effectively.  Now, programs like Accountable Care Organizations benefit from predicting what treatments are best for which patients, and which may not be helpful or useful.  To be effective, one must measure what will be analyzed carefully.</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19</a:t>
            </a:fld>
            <a:endParaRPr lang="en-US" altLang="en-US" dirty="0"/>
          </a:p>
        </p:txBody>
      </p:sp>
    </p:spTree>
    <p:extLst>
      <p:ext uri="{BB962C8B-B14F-4D97-AF65-F5344CB8AC3E}">
        <p14:creationId xmlns:p14="http://schemas.microsoft.com/office/powerpoint/2010/main" val="4184704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679450"/>
            <a:ext cx="6032500" cy="3394075"/>
          </a:xfrm>
        </p:spPr>
      </p:sp>
      <p:sp>
        <p:nvSpPr>
          <p:cNvPr id="3" name="Notes Placeholder 2"/>
          <p:cNvSpPr>
            <a:spLocks noGrp="1"/>
          </p:cNvSpPr>
          <p:nvPr>
            <p:ph type="body" idx="1"/>
          </p:nvPr>
        </p:nvSpPr>
        <p:spPr/>
        <p:txBody>
          <a:bodyPr/>
          <a:lstStyle/>
          <a:p>
            <a:r>
              <a:rPr lang="en-US" dirty="0"/>
              <a:t>The learning objectives for this unit, Data Analytics in Clinical</a:t>
            </a:r>
            <a:r>
              <a:rPr lang="en-US" baseline="0" dirty="0"/>
              <a:t> Settings, are to:</a:t>
            </a: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Describe the current state of data analytics in clinical settings,</a:t>
            </a:r>
          </a:p>
          <a:p>
            <a:pPr marL="171450" indent="-171450">
              <a:buFont typeface="Arial" panose="020B0604020202020204" pitchFamily="34" charset="0"/>
              <a:buChar char="•"/>
            </a:pPr>
            <a:r>
              <a:rPr lang="en-US" sz="1000" kern="1200" dirty="0">
                <a:solidFill>
                  <a:schemeClr val="tx1"/>
                </a:solidFill>
                <a:effectLst/>
                <a:latin typeface="Arial" pitchFamily="34" charset="0"/>
                <a:ea typeface="+mn-ea"/>
                <a:cs typeface="Arial" pitchFamily="34" charset="0"/>
              </a:rPr>
              <a:t>Identify key tools and approaches to improve analytics capabilities in clinical settings,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000" kern="1200" dirty="0">
                <a:solidFill>
                  <a:schemeClr val="tx1"/>
                </a:solidFill>
                <a:effectLst/>
                <a:latin typeface="Arial" pitchFamily="34" charset="0"/>
                <a:ea typeface="+mn-ea"/>
                <a:cs typeface="Arial" pitchFamily="34" charset="0"/>
              </a:rPr>
              <a:t>Describe different governance and operations strategies in analytics in clinical settings,</a:t>
            </a: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a:p>
        </p:txBody>
      </p:sp>
    </p:spTree>
    <p:extLst>
      <p:ext uri="{BB962C8B-B14F-4D97-AF65-F5344CB8AC3E}">
        <p14:creationId xmlns:p14="http://schemas.microsoft.com/office/powerpoint/2010/main" val="3955363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Historically,</a:t>
            </a:r>
            <a:r>
              <a:rPr lang="en-US" altLang="en-US" baseline="0" dirty="0">
                <a:latin typeface="Arial" panose="020B0604020202020204" pitchFamily="34" charset="0"/>
              </a:rPr>
              <a:t> one had to define the measures of interest based on the goals and related concepts, then define how to measure them – through indicators which had to be defined, and then data was collected and analyzed.  In each clinical setting, the information technology and informatics staff had to define their own metrics based on their available data and the goals of the project.  This long list of steps would be needed to start to measure anything you wanted to analyze.</a:t>
            </a:r>
            <a:endParaRPr lang="en-US" altLang="en-US" dirty="0">
              <a:latin typeface="Arial" panose="020B0604020202020204" pitchFamily="34" charset="0"/>
            </a:endParaRPr>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20</a:t>
            </a:fld>
            <a:endParaRPr lang="en-US" altLang="en-US" dirty="0"/>
          </a:p>
        </p:txBody>
      </p:sp>
    </p:spTree>
    <p:extLst>
      <p:ext uri="{BB962C8B-B14F-4D97-AF65-F5344CB8AC3E}">
        <p14:creationId xmlns:p14="http://schemas.microsoft.com/office/powerpoint/2010/main" val="553579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Instead of</a:t>
            </a:r>
            <a:r>
              <a:rPr lang="en-US" altLang="en-US" baseline="0" dirty="0">
                <a:latin typeface="Arial" panose="020B0604020202020204" pitchFamily="34" charset="0"/>
              </a:rPr>
              <a:t> a numbered list of steps to start measuring, </a:t>
            </a:r>
            <a:r>
              <a:rPr lang="en-US" altLang="en-US" dirty="0">
                <a:latin typeface="Arial" panose="020B0604020202020204" pitchFamily="34" charset="0"/>
              </a:rPr>
              <a:t>many measurement definitions and specifications come from large collaboratives</a:t>
            </a:r>
            <a:r>
              <a:rPr lang="en-US" altLang="en-US" baseline="0" dirty="0">
                <a:latin typeface="Arial" panose="020B0604020202020204" pitchFamily="34" charset="0"/>
              </a:rPr>
              <a:t> that define the measures for you based on evidence, feasibility, and expert input.  Some measures for analysis will still be local; however, most of them come from these collaboratives.  For instance, the Health and Human Services, or HHS, branch of the government uses a highly standardized set of definitions for their measures to pay for high quality care, or to reduce payments for certain care, such as when readmissions could have potentially been avoided.</a:t>
            </a:r>
            <a:endParaRPr lang="en-US" alt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21</a:t>
            </a:fld>
            <a:endParaRPr lang="en-US" altLang="en-US" dirty="0"/>
          </a:p>
        </p:txBody>
      </p:sp>
    </p:spTree>
    <p:extLst>
      <p:ext uri="{BB962C8B-B14F-4D97-AF65-F5344CB8AC3E}">
        <p14:creationId xmlns:p14="http://schemas.microsoft.com/office/powerpoint/2010/main" val="651002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0" dirty="0">
                <a:latin typeface="Arial" panose="020B0604020202020204" pitchFamily="34" charset="0"/>
              </a:rPr>
              <a:t>Philosophy</a:t>
            </a:r>
            <a:r>
              <a:rPr lang="en-US" altLang="en-US" b="0" baseline="0" dirty="0">
                <a:latin typeface="Arial" panose="020B0604020202020204" pitchFamily="34" charset="0"/>
              </a:rPr>
              <a:t> is still important, however. Measuring quality of care feels very different to those being measured than fee-for-service medicine; that is, normally, a clinical team decides to provide a treatment or service and then bills for it.  Quality measurement tries to measure whether that service would be recommended by the medical evidence, and whether all services recommended were provided.  Thus, establishing your measurement philosophy in a clinical setting is important.  A key part of  a good measurement philosophy is a culture that is felt to encourage learning, not judging, but that when people truly and repeatedly make errors, that there is justice in the way they are treated.  Cultures of pathology blame the person solely, and not the system of care, and bureaucracy forms committees without acting on the information directly.</a:t>
            </a:r>
            <a:endParaRPr lang="en-US" altLang="en-US" b="0"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22</a:t>
            </a:fld>
            <a:endParaRPr lang="en-US" altLang="en-US" dirty="0"/>
          </a:p>
        </p:txBody>
      </p:sp>
    </p:spTree>
    <p:extLst>
      <p:ext uri="{BB962C8B-B14F-4D97-AF65-F5344CB8AC3E}">
        <p14:creationId xmlns:p14="http://schemas.microsoft.com/office/powerpoint/2010/main" val="1759292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406400" y="696913"/>
            <a:ext cx="6197600" cy="3486150"/>
          </a:xfrm>
          <a:ln/>
        </p:spPr>
      </p:sp>
      <p:sp>
        <p:nvSpPr>
          <p:cNvPr id="65539" name="Notes Placeholder 2"/>
          <p:cNvSpPr>
            <a:spLocks noGrp="1"/>
          </p:cNvSpPr>
          <p:nvPr>
            <p:ph type="body" idx="1"/>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If</a:t>
            </a:r>
            <a:r>
              <a:rPr lang="en-US" altLang="en-US" baseline="0" dirty="0">
                <a:latin typeface="Arial" panose="020B0604020202020204" pitchFamily="34" charset="0"/>
              </a:rPr>
              <a:t> you are starting an analytics effort, it is worthwhile to explore what you truly want to measure, and then look at the specifications for yourself.  The HHS measure inventory at AHRQ has a number of worthwhile measures.</a:t>
            </a:r>
            <a:endParaRPr lang="en-US" altLang="en-US" dirty="0">
              <a:latin typeface="Arial" panose="020B0604020202020204"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E85012FA-70EC-4822-B8F4-0CB2BCF0A5AF}" type="slidenum">
              <a:rPr lang="en-US" altLang="en-US"/>
              <a:pPr/>
              <a:t>23</a:t>
            </a:fld>
            <a:endParaRPr lang="en-US" altLang="en-US" dirty="0"/>
          </a:p>
        </p:txBody>
      </p:sp>
    </p:spTree>
    <p:extLst>
      <p:ext uri="{BB962C8B-B14F-4D97-AF65-F5344CB8AC3E}">
        <p14:creationId xmlns:p14="http://schemas.microsoft.com/office/powerpoint/2010/main" val="3816359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406400" y="696913"/>
            <a:ext cx="6197600" cy="3486150"/>
          </a:xfrm>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If we go to the site listed on the previous slide,</a:t>
            </a:r>
            <a:r>
              <a:rPr lang="en-US" altLang="en-US" baseline="0" dirty="0">
                <a:latin typeface="Arial" panose="020B0604020202020204" pitchFamily="34" charset="0"/>
              </a:rPr>
              <a:t> this screenshot shows us how a search might lead to specific measures.  Here, we’ve looked at admissions and readmissions for heart failure, as well as some of the medication measures we were discussing before.  If you drill down into the measures, you can compare the reason for the measure, the detailed definitions, and even where else it is used.</a:t>
            </a:r>
            <a:endParaRPr lang="en-US" altLang="en-US" dirty="0">
              <a:latin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EB6AD844-173F-473A-AE1F-2250424A3BAF}" type="slidenum">
              <a:rPr lang="en-US" altLang="en-US"/>
              <a:pPr/>
              <a:t>24</a:t>
            </a:fld>
            <a:endParaRPr lang="en-US" altLang="en-US" dirty="0"/>
          </a:p>
        </p:txBody>
      </p:sp>
    </p:spTree>
    <p:extLst>
      <p:ext uri="{BB962C8B-B14F-4D97-AF65-F5344CB8AC3E}">
        <p14:creationId xmlns:p14="http://schemas.microsoft.com/office/powerpoint/2010/main" val="1429759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406400" y="696913"/>
            <a:ext cx="6197600" cy="3486150"/>
          </a:xfrm>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Here</a:t>
            </a:r>
            <a:r>
              <a:rPr lang="en-US" altLang="en-US" baseline="0" dirty="0">
                <a:latin typeface="Arial" panose="020B0604020202020204" pitchFamily="34" charset="0"/>
              </a:rPr>
              <a:t> we see the rationale of one of the measures in the registry.  It focuses on the detailed information about the measure.  Note that this version of the measure has been withdrawn, but the link can show related measures.  In this measure, they outline the reasons for admissions and readmissions, and offer some suggestions on how people might use the measure.</a:t>
            </a:r>
            <a:endParaRPr lang="en-US" altLang="en-US" dirty="0">
              <a:latin typeface="Arial" panose="020B0604020202020204"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A4888F9D-D4C5-4832-8AD3-E6BEA5C55E5B}" type="slidenum">
              <a:rPr lang="en-US" altLang="en-US"/>
              <a:pPr/>
              <a:t>25</a:t>
            </a:fld>
            <a:endParaRPr lang="en-US" altLang="en-US" dirty="0"/>
          </a:p>
        </p:txBody>
      </p:sp>
    </p:spTree>
    <p:extLst>
      <p:ext uri="{BB962C8B-B14F-4D97-AF65-F5344CB8AC3E}">
        <p14:creationId xmlns:p14="http://schemas.microsoft.com/office/powerpoint/2010/main" val="3222622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406400" y="696913"/>
            <a:ext cx="6197600" cy="3486150"/>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Some of the measures are</a:t>
            </a:r>
            <a:r>
              <a:rPr lang="en-US" altLang="en-US" baseline="0" dirty="0">
                <a:latin typeface="Arial" panose="020B0604020202020204" pitchFamily="34" charset="0"/>
              </a:rPr>
              <a:t> now electronic Clinical Quality Measures, or </a:t>
            </a:r>
            <a:r>
              <a:rPr lang="en-US" altLang="en-US" baseline="0" dirty="0" err="1">
                <a:latin typeface="Arial" panose="020B0604020202020204" pitchFamily="34" charset="0"/>
              </a:rPr>
              <a:t>eCQMs</a:t>
            </a:r>
            <a:r>
              <a:rPr lang="en-US" altLang="en-US" baseline="0" dirty="0">
                <a:latin typeface="Arial" panose="020B0604020202020204" pitchFamily="34" charset="0"/>
              </a:rPr>
              <a:t>.  These require electronic data from clinical sources, such as EHRs.  They have very specific sets of codes and logic that should be used.  The Value Set Authority Center, or </a:t>
            </a:r>
            <a:r>
              <a:rPr lang="en-US" altLang="en-US" baseline="0">
                <a:latin typeface="Arial" panose="020B0604020202020204" pitchFamily="34" charset="0"/>
              </a:rPr>
              <a:t>VSAC, </a:t>
            </a:r>
            <a:r>
              <a:rPr lang="en-US" altLang="en-US" baseline="0" dirty="0">
                <a:latin typeface="Arial" panose="020B0604020202020204" pitchFamily="34" charset="0"/>
              </a:rPr>
              <a:t>allows you to drill down into these specifications.</a:t>
            </a:r>
            <a:endParaRPr lang="en-US" altLang="en-US" dirty="0">
              <a:latin typeface="Arial" panose="020B0604020202020204" pitchFamily="34" charset="0"/>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1EF180DE-4AAB-4AE7-BE02-8D9D957D96BD}" type="slidenum">
              <a:rPr lang="en-US" altLang="en-US"/>
              <a:pPr/>
              <a:t>26</a:t>
            </a:fld>
            <a:endParaRPr lang="en-US" altLang="en-US" dirty="0"/>
          </a:p>
        </p:txBody>
      </p:sp>
    </p:spTree>
    <p:extLst>
      <p:ext uri="{BB962C8B-B14F-4D97-AF65-F5344CB8AC3E}">
        <p14:creationId xmlns:p14="http://schemas.microsoft.com/office/powerpoint/2010/main" val="2639633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406400" y="696913"/>
            <a:ext cx="6197600" cy="3486150"/>
          </a:xfrm>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Here is the link to the VSAC.  The</a:t>
            </a:r>
            <a:r>
              <a:rPr lang="en-US" altLang="en-US" baseline="0" dirty="0">
                <a:latin typeface="Arial" panose="020B0604020202020204" pitchFamily="34" charset="0"/>
              </a:rPr>
              <a:t> following slides will show images of it; these images show the workflow of using the specifications.</a:t>
            </a:r>
            <a:endParaRPr lang="en-US" altLang="en-US" dirty="0">
              <a:latin typeface="Arial" panose="020B0604020202020204"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CBF2D2D7-8B24-477B-A027-5882767DA4D2}" type="slidenum">
              <a:rPr lang="en-US" altLang="en-US"/>
              <a:pPr/>
              <a:t>27</a:t>
            </a:fld>
            <a:endParaRPr lang="en-US" altLang="en-US" dirty="0"/>
          </a:p>
        </p:txBody>
      </p:sp>
    </p:spTree>
    <p:extLst>
      <p:ext uri="{BB962C8B-B14F-4D97-AF65-F5344CB8AC3E}">
        <p14:creationId xmlns:p14="http://schemas.microsoft.com/office/powerpoint/2010/main" val="2024273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406400" y="696913"/>
            <a:ext cx="6197600" cy="3486150"/>
          </a:xfrm>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Here is shown an example of a measure definition component.  These ‘value sets’ have one or more codes that</a:t>
            </a:r>
            <a:r>
              <a:rPr lang="en-US" altLang="en-US" baseline="0" dirty="0">
                <a:latin typeface="Arial" panose="020B0604020202020204" pitchFamily="34" charset="0"/>
              </a:rPr>
              <a:t> are important to the analysis of the measure.  Here, a foot exam code measured in the SNOMED-CT taxonomy is shown.  In this value set, there is only one eligible code, so those wishing to report on this measure would need to map their workflow for a foot exam for patients with diabetes to this code to have it count as complete.</a:t>
            </a:r>
            <a:endParaRPr lang="en-US" altLang="en-US" dirty="0">
              <a:latin typeface="Arial" panose="020B0604020202020204" pitchFamily="34"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F23F29D7-7733-4640-B039-B0E4595C0636}" type="slidenum">
              <a:rPr lang="en-US" altLang="en-US"/>
              <a:pPr/>
              <a:t>28</a:t>
            </a:fld>
            <a:endParaRPr lang="en-US" altLang="en-US" dirty="0"/>
          </a:p>
        </p:txBody>
      </p:sp>
    </p:spTree>
    <p:extLst>
      <p:ext uri="{BB962C8B-B14F-4D97-AF65-F5344CB8AC3E}">
        <p14:creationId xmlns:p14="http://schemas.microsoft.com/office/powerpoint/2010/main" val="1288071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406400" y="696913"/>
            <a:ext cx="6197600" cy="3486150"/>
          </a:xfrm>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Here is another example, the broad definition of diabetes used in several measures.  Here,</a:t>
            </a:r>
            <a:r>
              <a:rPr lang="en-US" altLang="en-US" baseline="0" dirty="0">
                <a:latin typeface="Arial" panose="020B0604020202020204" pitchFamily="34" charset="0"/>
              </a:rPr>
              <a:t> 173 codes from 3 different taxonomies may be used.</a:t>
            </a:r>
            <a:endParaRPr lang="en-US" altLang="en-US" dirty="0">
              <a:latin typeface="Arial" panose="020B0604020202020204" pitchFamily="34"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4FF9835A-7FD7-46FC-897C-9C6524771D63}" type="slidenum">
              <a:rPr lang="en-US" altLang="en-US"/>
              <a:pPr/>
              <a:t>29</a:t>
            </a:fld>
            <a:endParaRPr lang="en-US" altLang="en-US" dirty="0"/>
          </a:p>
        </p:txBody>
      </p:sp>
    </p:spTree>
    <p:extLst>
      <p:ext uri="{BB962C8B-B14F-4D97-AF65-F5344CB8AC3E}">
        <p14:creationId xmlns:p14="http://schemas.microsoft.com/office/powerpoint/2010/main" val="2617721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In this lecture,</a:t>
            </a:r>
            <a:r>
              <a:rPr lang="en-US" baseline="0" dirty="0"/>
              <a:t> we will provide some examples of how to address the complex issues related to data and measurement for data analytics in clinical settings.  First, we’ll describe a case where data is diverse and fragmented, and how data needs to be integrated to perform effective analysis.  Then, we’ll describe the importance of using detailed measure specifications and standard measures to ensure that your analytics are predicting what is important and related to broader health and health care goals.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a:t>
            </a:fld>
            <a:endParaRPr lang="en-US" altLang="en-US" dirty="0"/>
          </a:p>
        </p:txBody>
      </p:sp>
    </p:spTree>
    <p:extLst>
      <p:ext uri="{BB962C8B-B14F-4D97-AF65-F5344CB8AC3E}">
        <p14:creationId xmlns:p14="http://schemas.microsoft.com/office/powerpoint/2010/main" val="540167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There</a:t>
            </a:r>
            <a:r>
              <a:rPr lang="en-US" altLang="en-US" baseline="0" dirty="0">
                <a:latin typeface="Arial" panose="020B0604020202020204" pitchFamily="34" charset="0"/>
              </a:rPr>
              <a:t> are a number of useful sources to check for measure specifications.  There are many organizations that develop measures, and you can learn a great deal from looking at their websites to understand how they developed them and how they are intended to be used.  For instance, the commonwealth fund has measures that compare health care systems across countries; these are helpful to understand how other countries with very different systems do in promoting healthy populations and meeting expectations of care.</a:t>
            </a:r>
            <a:endParaRPr lang="en-US" alt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30</a:t>
            </a:fld>
            <a:endParaRPr lang="en-US" altLang="en-US" dirty="0"/>
          </a:p>
        </p:txBody>
      </p:sp>
    </p:spTree>
    <p:extLst>
      <p:ext uri="{BB962C8B-B14F-4D97-AF65-F5344CB8AC3E}">
        <p14:creationId xmlns:p14="http://schemas.microsoft.com/office/powerpoint/2010/main" val="279393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One example is the American Geriatrics Society, focused on the needs of older adults.  To find this article, point your web browser to the URL on the screen. </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31</a:t>
            </a:fld>
            <a:endParaRPr lang="en-US" altLang="en-US" dirty="0"/>
          </a:p>
        </p:txBody>
      </p:sp>
    </p:spTree>
    <p:extLst>
      <p:ext uri="{BB962C8B-B14F-4D97-AF65-F5344CB8AC3E}">
        <p14:creationId xmlns:p14="http://schemas.microsoft.com/office/powerpoint/2010/main" val="1692898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When the National Quality Measures Clearinghouse</a:t>
            </a:r>
            <a:r>
              <a:rPr lang="en-US" altLang="en-US" baseline="0" dirty="0">
                <a:latin typeface="Arial" panose="020B0604020202020204" pitchFamily="34" charset="0"/>
              </a:rPr>
              <a:t> site opens, type American Geriatrics Society in the search box, then click the Search button.</a:t>
            </a:r>
            <a:endParaRPr lang="en-US" alt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32</a:t>
            </a:fld>
            <a:endParaRPr lang="en-US" altLang="en-US" dirty="0"/>
          </a:p>
        </p:txBody>
      </p:sp>
    </p:spTree>
    <p:extLst>
      <p:ext uri="{BB962C8B-B14F-4D97-AF65-F5344CB8AC3E}">
        <p14:creationId xmlns:p14="http://schemas.microsoft.com/office/powerpoint/2010/main" val="318142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altLang="en-US" dirty="0">
                <a:latin typeface="Arial" panose="020B0604020202020204" pitchFamily="34" charset="0"/>
              </a:rPr>
              <a:t>Look for the item titled </a:t>
            </a:r>
            <a:r>
              <a:rPr lang="en-US" altLang="en-US" i="1" dirty="0">
                <a:latin typeface="Arial" panose="020B0604020202020204" pitchFamily="34" charset="0"/>
              </a:rPr>
              <a:t>Geriatrics: </a:t>
            </a:r>
            <a:r>
              <a:rPr lang="en-US" altLang="en-US" i="1" dirty="0"/>
              <a:t>percentage of female patients aged 65 years and older who were assessed for the presence or absence of urinary incontinence within 12 months</a:t>
            </a:r>
          </a:p>
          <a:p>
            <a:r>
              <a:rPr lang="en-US" altLang="en-US" dirty="0">
                <a:latin typeface="Arial" panose="020B0604020202020204" pitchFamily="34" charset="0"/>
              </a:rPr>
              <a:t>This looks at</a:t>
            </a:r>
            <a:r>
              <a:rPr lang="en-US" altLang="en-US" baseline="0" dirty="0">
                <a:latin typeface="Arial" panose="020B0604020202020204" pitchFamily="34" charset="0"/>
              </a:rPr>
              <a:t> whether female patients over 65 were assessed for involuntary urine loss, or urinary incontinence.</a:t>
            </a:r>
            <a:endParaRPr lang="en-US" alt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33</a:t>
            </a:fld>
            <a:endParaRPr lang="en-US" altLang="en-US" dirty="0"/>
          </a:p>
        </p:txBody>
      </p:sp>
    </p:spTree>
    <p:extLst>
      <p:ext uri="{BB962C8B-B14F-4D97-AF65-F5344CB8AC3E}">
        <p14:creationId xmlns:p14="http://schemas.microsoft.com/office/powerpoint/2010/main" val="1390184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406400" y="696913"/>
            <a:ext cx="6197600" cy="3486150"/>
          </a:xfrm>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Is this a good measure?  Look at the rationale and evidence.  Sometimes, as in this measure, it requires</a:t>
            </a:r>
            <a:r>
              <a:rPr lang="en-US" altLang="en-US" baseline="0" dirty="0">
                <a:latin typeface="Arial" panose="020B0604020202020204" pitchFamily="34" charset="0"/>
              </a:rPr>
              <a:t> additional reading to understand the purpose of the measure in health care.</a:t>
            </a:r>
            <a:endParaRPr lang="en-US" altLang="en-US" dirty="0">
              <a:latin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157">
              <a:defRPr>
                <a:solidFill>
                  <a:schemeClr val="tx1"/>
                </a:solidFill>
                <a:latin typeface="Arial" panose="020B0604020202020204" pitchFamily="34" charset="0"/>
              </a:defRPr>
            </a:lvl1pPr>
            <a:lvl2pPr marL="757066" indent="-291179" defTabSz="985157">
              <a:defRPr>
                <a:solidFill>
                  <a:schemeClr val="tx1"/>
                </a:solidFill>
                <a:latin typeface="Arial" panose="020B0604020202020204" pitchFamily="34" charset="0"/>
              </a:defRPr>
            </a:lvl2pPr>
            <a:lvl3pPr marL="1164717" indent="-232943" defTabSz="985157">
              <a:defRPr>
                <a:solidFill>
                  <a:schemeClr val="tx1"/>
                </a:solidFill>
                <a:latin typeface="Arial" panose="020B0604020202020204" pitchFamily="34" charset="0"/>
              </a:defRPr>
            </a:lvl3pPr>
            <a:lvl4pPr marL="1630604" indent="-232943" defTabSz="985157">
              <a:defRPr>
                <a:solidFill>
                  <a:schemeClr val="tx1"/>
                </a:solidFill>
                <a:latin typeface="Arial" panose="020B0604020202020204" pitchFamily="34" charset="0"/>
              </a:defRPr>
            </a:lvl4pPr>
            <a:lvl5pPr marL="2096491" indent="-232943" defTabSz="985157">
              <a:defRPr>
                <a:solidFill>
                  <a:schemeClr val="tx1"/>
                </a:solidFill>
                <a:latin typeface="Arial" panose="020B0604020202020204" pitchFamily="34" charset="0"/>
              </a:defRPr>
            </a:lvl5pPr>
            <a:lvl6pPr marL="2562377" indent="-232943" defTabSz="985157" eaLnBrk="0" fontAlgn="base" hangingPunct="0">
              <a:spcBef>
                <a:spcPct val="0"/>
              </a:spcBef>
              <a:spcAft>
                <a:spcPct val="0"/>
              </a:spcAft>
              <a:defRPr>
                <a:solidFill>
                  <a:schemeClr val="tx1"/>
                </a:solidFill>
                <a:latin typeface="Arial" panose="020B0604020202020204" pitchFamily="34" charset="0"/>
              </a:defRPr>
            </a:lvl6pPr>
            <a:lvl7pPr marL="3028264" indent="-232943" defTabSz="985157" eaLnBrk="0" fontAlgn="base" hangingPunct="0">
              <a:spcBef>
                <a:spcPct val="0"/>
              </a:spcBef>
              <a:spcAft>
                <a:spcPct val="0"/>
              </a:spcAft>
              <a:defRPr>
                <a:solidFill>
                  <a:schemeClr val="tx1"/>
                </a:solidFill>
                <a:latin typeface="Arial" panose="020B0604020202020204" pitchFamily="34" charset="0"/>
              </a:defRPr>
            </a:lvl7pPr>
            <a:lvl8pPr marL="3494151" indent="-232943" defTabSz="985157" eaLnBrk="0" fontAlgn="base" hangingPunct="0">
              <a:spcBef>
                <a:spcPct val="0"/>
              </a:spcBef>
              <a:spcAft>
                <a:spcPct val="0"/>
              </a:spcAft>
              <a:defRPr>
                <a:solidFill>
                  <a:schemeClr val="tx1"/>
                </a:solidFill>
                <a:latin typeface="Arial" panose="020B0604020202020204" pitchFamily="34" charset="0"/>
              </a:defRPr>
            </a:lvl8pPr>
            <a:lvl9pPr marL="3960038" indent="-232943" defTabSz="985157" eaLnBrk="0" fontAlgn="base" hangingPunct="0">
              <a:spcBef>
                <a:spcPct val="0"/>
              </a:spcBef>
              <a:spcAft>
                <a:spcPct val="0"/>
              </a:spcAft>
              <a:defRPr>
                <a:solidFill>
                  <a:schemeClr val="tx1"/>
                </a:solidFill>
                <a:latin typeface="Arial" panose="020B0604020202020204" pitchFamily="34" charset="0"/>
              </a:defRPr>
            </a:lvl9pPr>
          </a:lstStyle>
          <a:p>
            <a:fld id="{11CF5E3A-816C-44AB-881A-3E66BF827D1B}" type="slidenum">
              <a:rPr lang="en-US" altLang="en-US"/>
              <a:pPr/>
              <a:t>34</a:t>
            </a:fld>
            <a:endParaRPr lang="en-US" altLang="en-US" dirty="0"/>
          </a:p>
        </p:txBody>
      </p:sp>
    </p:spTree>
    <p:extLst>
      <p:ext uri="{BB962C8B-B14F-4D97-AF65-F5344CB8AC3E}">
        <p14:creationId xmlns:p14="http://schemas.microsoft.com/office/powerpoint/2010/main" val="1084562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How do we know if measures</a:t>
            </a:r>
            <a:r>
              <a:rPr lang="en-US" altLang="en-US" baseline="0" dirty="0">
                <a:latin typeface="Arial" panose="020B0604020202020204" pitchFamily="34" charset="0"/>
              </a:rPr>
              <a:t> are ‘good’?  We can ask ourselves if they are important, as many of our heart failure measures were. Do they measure something that has a real and true effect on health and well-being?  We can look at scientific acceptability; these mean that we are truly measuring what we mean to measure, also called validity, and that if we measure twice in the same situation, we get the same result, also called reliability.  We also need people to understand the measure, use it, and be able to calculate the measures reasonably, also called feasibility.</a:t>
            </a:r>
            <a:endParaRPr lang="en-US" altLang="en-US" dirty="0">
              <a:latin typeface="Arial" panose="020B0604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35</a:t>
            </a:fld>
            <a:endParaRPr lang="en-US" altLang="en-US" dirty="0"/>
          </a:p>
        </p:txBody>
      </p:sp>
    </p:spTree>
    <p:extLst>
      <p:ext uri="{BB962C8B-B14F-4D97-AF65-F5344CB8AC3E}">
        <p14:creationId xmlns:p14="http://schemas.microsoft.com/office/powerpoint/2010/main" val="35829862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How do these strategies help jumpstart</a:t>
            </a:r>
            <a:r>
              <a:rPr lang="en-US" baseline="0" dirty="0"/>
              <a:t> your analytics program?  First, quality and safety measures may already need to be reported at your institution, and therefore you can leverage that infrastructure to select measures that relate to </a:t>
            </a:r>
            <a:r>
              <a:rPr lang="en-US" i="1" baseline="0" dirty="0"/>
              <a:t>your</a:t>
            </a:r>
            <a:r>
              <a:rPr lang="en-US" baseline="0" dirty="0"/>
              <a:t> analytic goals.  It can also be more efficient in that it aligns efforts, reduces maintenance, and avoids duplicating work.  Finally, the validation work done on the quality measures, if done at all, may help your analytics efforts be more effective.</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36</a:t>
            </a:fld>
            <a:endParaRPr lang="en-US" altLang="en-US" dirty="0"/>
          </a:p>
        </p:txBody>
      </p:sp>
    </p:spTree>
    <p:extLst>
      <p:ext uri="{BB962C8B-B14F-4D97-AF65-F5344CB8AC3E}">
        <p14:creationId xmlns:p14="http://schemas.microsoft.com/office/powerpoint/2010/main" val="1522846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This concludes lecture b of the unit on Data Analytics</a:t>
            </a:r>
            <a:r>
              <a:rPr lang="en-US" baseline="0" dirty="0"/>
              <a:t> in Clinical Settings. In summary, this lecture focused on how to jump start your analytics process by better integrating data, by using standard measures rather than making up your own, and by validating the measures you implement.  These are very important tools and approaches to enhance your analytic processes.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37</a:t>
            </a:fld>
            <a:endParaRPr lang="en-US" altLang="en-US" dirty="0"/>
          </a:p>
        </p:txBody>
      </p:sp>
    </p:spTree>
    <p:extLst>
      <p:ext uri="{BB962C8B-B14F-4D97-AF65-F5344CB8AC3E}">
        <p14:creationId xmlns:p14="http://schemas.microsoft.com/office/powerpoint/2010/main" val="28485586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931774">
              <a:defRPr/>
            </a:pPr>
            <a:r>
              <a:rPr lang="en-US" dirty="0"/>
              <a:t>No Audio.</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38</a:t>
            </a:fld>
            <a:endParaRPr lang="en-US" altLang="en-US" dirty="0"/>
          </a:p>
        </p:txBody>
      </p:sp>
    </p:spTree>
    <p:extLst>
      <p:ext uri="{BB962C8B-B14F-4D97-AF65-F5344CB8AC3E}">
        <p14:creationId xmlns:p14="http://schemas.microsoft.com/office/powerpoint/2010/main" val="122329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This messy</a:t>
            </a:r>
            <a:r>
              <a:rPr lang="en-US" baseline="0" dirty="0"/>
              <a:t> diagram is intended to show the information flow as Ms. Viera, a person with 5 complex chronic conditions, interacts with the health care system over the course of one year.  If we were to estimate outcomes for her, we would find that she has ninety times the rate of hospitalizations as someone with no chronic conditions, that she takes on average 14 medications, and that she’ll see 12 specialists during that one year.  How can analytics help us measure her risks and whether her care is of high quality and safe?</a:t>
            </a:r>
            <a:endParaRPr lang="en-US" dirty="0"/>
          </a:p>
        </p:txBody>
      </p:sp>
      <p:sp>
        <p:nvSpPr>
          <p:cNvPr id="4" name="Slide Number Placeholder 3"/>
          <p:cNvSpPr>
            <a:spLocks noGrp="1"/>
          </p:cNvSpPr>
          <p:nvPr>
            <p:ph type="sldNum" sz="quarter" idx="10"/>
          </p:nvPr>
        </p:nvSpPr>
        <p:spPr/>
        <p:txBody>
          <a:bodyPr/>
          <a:lstStyle/>
          <a:p>
            <a:fld id="{AF77D33A-A5D9-451E-B5A1-19046FB6E04B}"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46759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Where</a:t>
            </a:r>
            <a:r>
              <a:rPr lang="en-US" baseline="0" dirty="0"/>
              <a:t> does the system break down when we are trying to measure the quality of her care and predict her needs?  First, the more interaction with the health care system she has, the more likely her data is to be fragmented.  Often when someone is hospitalized, the hospital’s information system is not the same as the outpatient system, so the information about her previous care is not available to the hospital.  And, if the hospital changes two drugs, then the primary care setting may not get a notification about that.  In fact, the primary care setting may never know she is in the hospital! The only complete source of data about her health care utilization may be in the bills that go to health insurance companies or the federal government for Medicare.  These bills are stored in so-called ‘claims databases’, and are not integrated back to EHRs in most cases.  This can cause serious problems as we try to analyze data to understand Ms. Viera’s care and health outcomes.</a:t>
            </a:r>
            <a:endParaRPr lang="en-US" dirty="0"/>
          </a:p>
        </p:txBody>
      </p:sp>
      <p:sp>
        <p:nvSpPr>
          <p:cNvPr id="4" name="Slide Number Placeholder 3"/>
          <p:cNvSpPr>
            <a:spLocks noGrp="1"/>
          </p:cNvSpPr>
          <p:nvPr>
            <p:ph type="sldNum" sz="quarter" idx="10"/>
          </p:nvPr>
        </p:nvSpPr>
        <p:spPr/>
        <p:txBody>
          <a:bodyPr/>
          <a:lstStyle/>
          <a:p>
            <a:fld id="{AF77D33A-A5D9-451E-B5A1-19046FB6E04B}"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871274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Let’s explore this data measurement issue in</a:t>
            </a:r>
            <a:r>
              <a:rPr lang="en-US" baseline="0" dirty="0"/>
              <a:t> a different way, by data sets.  EHR data in our example is stored by the primary care providers.  It has a longitudinal record of all the data collected at the clinic and associated laboratory.  This information can be useful in analysis when ongoing patient factors are needed.  For instance, when we are predicting risk of readmissions, comorbidities are helpful to understand if the patient’s health is complicated by multiple other diseases.  The claims data, which are the set of bills for health care, may contain other equally important information.  Information about ED visits, the acuity of the hospitalization and final diagnoses may only be available through these claims, since the hospital may be on a different system.  Finally, other data, usually not stored in either the EHR or the claims data, may be helpful, such as social, behavioral, and environmental data.  Environmental, in this case, means information about where people live – the availability of healthy food, for instance, may be low in certain urban settings.  The lack of integration of this data leads to poor prediction in health care settings, and Ms. Viera may be readmitted because the system did not adapt.</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dirty="0"/>
          </a:p>
        </p:txBody>
      </p:sp>
    </p:spTree>
    <p:extLst>
      <p:ext uri="{BB962C8B-B14F-4D97-AF65-F5344CB8AC3E}">
        <p14:creationId xmlns:p14="http://schemas.microsoft.com/office/powerpoint/2010/main" val="2026415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It is possible, however, to integrate</a:t>
            </a:r>
            <a:r>
              <a:rPr lang="en-US" baseline="0" dirty="0"/>
              <a:t> data from these sources, or at least exchange it, as in Health Information Exchange programs.  To truly analyze risk, the data can be integrated into an analytic data warehouse, where all relevant and available data can be processed.  Then, a more accurate and complete risk score can be calculated, and programs like transitional care coaching or the Care Transitions Intervention can be targeted to her needs.  These programs can reduce readmission risk by working with patients more closely before and upon discharge. </a:t>
            </a:r>
          </a:p>
          <a:p>
            <a:r>
              <a:rPr lang="en-US" baseline="0" dirty="0"/>
              <a:t>This is an ideal version; in the real world, there are still many issues to be dealt with.  For instance, claims data often takes a long time to be available, sometimes more than a year.  Quicker access to the information is needed in many cases, and so communities may exchange information electronically.  Similarly, data that means the same thing is not stored in the same way across settings. We must strive for semantic interoperability, where we can recognize when things mean the same thing.  Finally, we have the issue that, even electronically, most data is stored as unstructured notes or reports, which makes it difficult to predict issues.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2649395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Another</a:t>
            </a:r>
            <a:r>
              <a:rPr lang="en-US" baseline="0" dirty="0"/>
              <a:t> kind of data that is increasingly important but is not integrated is genomic data.  We have rapidly increased our ability to process genomic information, but we can’t exchange it easily and it is not integrated into most analytic or health care systems.  The Implementing Genomics in Practice, or IGNITE, network was funded by the National Institutes of Health to improve the integration of this data.  Shown are the more than a dozen sites involved in the network.  Two examples are given from the network.  Mt. Sinai, in New York, is looking at why African Americans with hypertension have more kidney failure or ‘end stage renal disease’.  They found that particular alleles from the APOL1 locus vary by race and may help predict risk and provide insight into different approaches to treatment.  Similarly, Indiana is using what we know about how people process drugs based on their genetics, known as pharmacogenomics, to help people pick both the right drugs and the right doses to avoid costly complications. The IGNITE network wants to see if providing this information reduces overall health care costs.  </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dirty="0"/>
          </a:p>
        </p:txBody>
      </p:sp>
    </p:spTree>
    <p:extLst>
      <p:ext uri="{BB962C8B-B14F-4D97-AF65-F5344CB8AC3E}">
        <p14:creationId xmlns:p14="http://schemas.microsoft.com/office/powerpoint/2010/main" val="1832696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Data</a:t>
            </a:r>
            <a:r>
              <a:rPr lang="en-US" baseline="0" dirty="0"/>
              <a:t> about where a person lives and how they live can be more important than the health care they receive in many cases.  For instance, your day-to-day behaviors, such as how much you walk or what you eat, may affect your risk of hospitalization from heart failure more than medications or health care.  Similarly, the walkability of your neighborhood and availability of healthy foods may also affect your health more than particular treatments or procedures.  We have not previously had good ways to integrate this data into health and health care, but that is changing as people recognize this data’s value.  Similarly, the outcomes they perceive – such as the amount of pain they feel or the things they can do – are more important than many lab tests or other study results.</a:t>
            </a:r>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339293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accessibility.psu.edu/microsoftoffice/powerpoint/" TargetMode="External"/><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15"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7"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8"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dirty="0"/>
              <a:t>Click to edit Master text styles</a:t>
            </a:r>
          </a:p>
        </p:txBody>
      </p:sp>
      <p:sp>
        <p:nvSpPr>
          <p:cNvPr id="19"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ONC Text on top, Image on right">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dirty="0"/>
              <a:t>Click to edit Master title style</a:t>
            </a:r>
          </a:p>
        </p:txBody>
      </p:sp>
      <p:sp>
        <p:nvSpPr>
          <p:cNvPr id="8" name="Content Placeholder 1"/>
          <p:cNvSpPr>
            <a:spLocks noGrp="1"/>
          </p:cNvSpPr>
          <p:nvPr>
            <p:ph sz="quarter" idx="14"/>
          </p:nvPr>
        </p:nvSpPr>
        <p:spPr>
          <a:xfrm>
            <a:off x="609599" y="1600200"/>
            <a:ext cx="10971503" cy="420511"/>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1" name="Content Placeholder 1"/>
          <p:cNvSpPr>
            <a:spLocks noGrp="1"/>
          </p:cNvSpPr>
          <p:nvPr>
            <p:ph sz="quarter" idx="36"/>
          </p:nvPr>
        </p:nvSpPr>
        <p:spPr>
          <a:xfrm>
            <a:off x="609599" y="2122312"/>
            <a:ext cx="10971503" cy="3597769"/>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2101948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ONC Text above and below image">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8"/>
            <a:ext cx="10972800" cy="617185"/>
          </a:xfrm>
          <a:prstGeom prst="rect">
            <a:avLst/>
          </a:prstGeom>
        </p:spPr>
        <p:txBody>
          <a:bodyPr/>
          <a:lstStyle>
            <a:lvl1pPr algn="l">
              <a:defRPr sz="3200">
                <a:latin typeface="Verdana" pitchFamily="34" charset="0"/>
                <a:ea typeface="Verdana" pitchFamily="34" charset="0"/>
                <a:cs typeface="Verdana" pitchFamily="34" charset="0"/>
              </a:defRPr>
            </a:lvl1pPr>
          </a:lstStyle>
          <a:p>
            <a:r>
              <a:rPr lang="en-US" dirty="0"/>
              <a:t>Click to edit Master title style</a:t>
            </a:r>
          </a:p>
        </p:txBody>
      </p:sp>
      <p:sp>
        <p:nvSpPr>
          <p:cNvPr id="22" name="Content Placeholder 1"/>
          <p:cNvSpPr>
            <a:spLocks noGrp="1"/>
          </p:cNvSpPr>
          <p:nvPr>
            <p:ph sz="quarter" idx="37"/>
          </p:nvPr>
        </p:nvSpPr>
        <p:spPr>
          <a:xfrm>
            <a:off x="609599" y="891823"/>
            <a:ext cx="10971503" cy="2738119"/>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1" name="Content Placeholder 1"/>
          <p:cNvSpPr>
            <a:spLocks noGrp="1"/>
          </p:cNvSpPr>
          <p:nvPr>
            <p:ph sz="quarter" idx="36"/>
          </p:nvPr>
        </p:nvSpPr>
        <p:spPr>
          <a:xfrm>
            <a:off x="609598" y="4605867"/>
            <a:ext cx="11013441" cy="1535288"/>
          </a:xfrm>
          <a:prstGeom prst="rect">
            <a:avLst/>
          </a:prstGeom>
        </p:spPr>
        <p:txBody>
          <a:bodyPr/>
          <a:lstStyle>
            <a:lvl1pPr marL="0" indent="0">
              <a:buNone/>
              <a:defRPr sz="1400">
                <a:latin typeface="+mn-lt"/>
              </a:defRPr>
            </a:lvl1pPr>
            <a:lvl2pPr>
              <a:defRPr sz="1400">
                <a:latin typeface="+mn-lt"/>
              </a:defRPr>
            </a:lvl2pPr>
          </a:lstStyle>
          <a:p>
            <a:pPr lvl="0"/>
            <a:r>
              <a:rPr lang="en-US" dirty="0"/>
              <a:t>Click to edit Master text styles</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17" name="Text Placeholder 16"/>
          <p:cNvSpPr>
            <a:spLocks noGrp="1"/>
          </p:cNvSpPr>
          <p:nvPr>
            <p:ph type="body" sz="quarter" idx="39" hasCustomPrompt="1"/>
          </p:nvPr>
        </p:nvSpPr>
        <p:spPr>
          <a:xfrm>
            <a:off x="609598" y="3650825"/>
            <a:ext cx="10971503" cy="421640"/>
          </a:xfrm>
        </p:spPr>
        <p:txBody>
          <a:bodyPr/>
          <a:lstStyle>
            <a:lvl1pPr marL="0" indent="0">
              <a:buNone/>
              <a:defRPr sz="16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Tree>
    <p:custDataLst>
      <p:tags r:id="rId1"/>
    </p:custDataLst>
    <p:extLst>
      <p:ext uri="{BB962C8B-B14F-4D97-AF65-F5344CB8AC3E}">
        <p14:creationId xmlns:p14="http://schemas.microsoft.com/office/powerpoint/2010/main" val="2008872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ONC Text Top and Side, Image">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1101344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2" name="Content Placeholder 1"/>
          <p:cNvSpPr>
            <a:spLocks noGrp="1"/>
          </p:cNvSpPr>
          <p:nvPr>
            <p:ph sz="quarter" idx="37"/>
          </p:nvPr>
        </p:nvSpPr>
        <p:spPr>
          <a:xfrm>
            <a:off x="609600" y="3352800"/>
            <a:ext cx="4287520" cy="236728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1" name="Content Placeholder 1"/>
          <p:cNvSpPr>
            <a:spLocks noGrp="1"/>
          </p:cNvSpPr>
          <p:nvPr>
            <p:ph sz="quarter" idx="36"/>
          </p:nvPr>
        </p:nvSpPr>
        <p:spPr>
          <a:xfrm>
            <a:off x="5039360" y="3373120"/>
            <a:ext cx="6583680" cy="234696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58388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dirty="0"/>
              <a:t>Click to edit Master title style</a:t>
            </a:r>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dirty="0"/>
              <a:t>Click to edit Master title style</a:t>
            </a:r>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dirty="0"/>
              <a:t>Click to edit Master title style</a:t>
            </a:r>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dirty="0"/>
              <a:t>Click to edit Master title style</a:t>
            </a:r>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dirty="0"/>
              <a:t>Click to edit Master text styles</a:t>
            </a:r>
          </a:p>
          <a:p>
            <a:pPr lvl="1"/>
            <a:r>
              <a:rPr lang="en-US" dirty="0"/>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dirty="0"/>
              <a:t>Click to edit Master title style</a:t>
            </a:r>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dirty="0"/>
              <a:t>Click to edit Master text styles</a:t>
            </a:r>
          </a:p>
          <a:p>
            <a:pPr lvl="1"/>
            <a:r>
              <a:rPr lang="en-US" dirty="0"/>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dirty="0"/>
              <a:t>Click to edit Master text styles</a:t>
            </a:r>
          </a:p>
          <a:p>
            <a:pPr lvl="1"/>
            <a:r>
              <a:rPr lang="en-US" dirty="0"/>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dirty="0"/>
              <a:t>Click to edit Master text styles</a:t>
            </a:r>
          </a:p>
          <a:p>
            <a:pPr lvl="1"/>
            <a:r>
              <a:rPr lang="en-US" dirty="0"/>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dirty="0"/>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3"/>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custDataLst>
      <p:tags r:id="rId1"/>
    </p:custDataLst>
    <p:extLst>
      <p:ext uri="{BB962C8B-B14F-4D97-AF65-F5344CB8AC3E}">
        <p14:creationId xmlns:p14="http://schemas.microsoft.com/office/powerpoint/2010/main" val="140415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C Top and Bottom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599" y="1600200"/>
            <a:ext cx="10971503" cy="18669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sz="quarter" idx="18"/>
          </p:nvPr>
        </p:nvSpPr>
        <p:spPr>
          <a:xfrm>
            <a:off x="609598" y="3649664"/>
            <a:ext cx="10971503" cy="2509837"/>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231049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ONC Small Top, Large Lower">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4775201" cy="520700"/>
          </a:xfrm>
          <a:prstGeom prst="rect">
            <a:avLst/>
          </a:prstGeom>
        </p:spPr>
        <p:txBody>
          <a:bodyPr/>
          <a:lstStyle>
            <a:lvl1pPr marL="0" indent="0">
              <a:buNone/>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p:txBody>
      </p:sp>
      <p:sp>
        <p:nvSpPr>
          <p:cNvPr id="18" name="Content Placeholder 2"/>
          <p:cNvSpPr>
            <a:spLocks noGrp="1"/>
          </p:cNvSpPr>
          <p:nvPr>
            <p:ph sz="quarter" idx="18"/>
          </p:nvPr>
        </p:nvSpPr>
        <p:spPr>
          <a:xfrm>
            <a:off x="609598" y="2120901"/>
            <a:ext cx="10971503" cy="4038600"/>
          </a:xfrm>
          <a:prstGeom prst="rect">
            <a:avLst/>
          </a:prstGeom>
        </p:spPr>
        <p:txBody>
          <a:bodyPr/>
          <a:lstStyle>
            <a:lvl1pPr marL="0" indent="0">
              <a:buNone/>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
          <p:cNvSpPr>
            <a:spLocks noGrp="1"/>
          </p:cNvSpPr>
          <p:nvPr>
            <p:ph type="body" sz="quarter" idx="33" hasCustomPrompt="1"/>
          </p:nvPr>
        </p:nvSpPr>
        <p:spPr>
          <a:xfrm>
            <a:off x="609598" y="6278880"/>
            <a:ext cx="10188180"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6215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triple column 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2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3513667" cy="4572000"/>
          </a:xfrm>
          <a:prstGeom prst="rect">
            <a:avLst/>
          </a:prstGeom>
        </p:spPr>
        <p:txBody>
          <a:bodyPr/>
          <a:lstStyle>
            <a:lvl1pPr>
              <a:defRPr sz="2400">
                <a:latin typeface="+mn-lt"/>
              </a:defRPr>
            </a:lvl1pPr>
            <a:lvl2pPr>
              <a:buSzPct val="85000"/>
              <a:defRPr sz="2000">
                <a:latin typeface="+mn-lt"/>
              </a:defRPr>
            </a:lvl2pPr>
            <a:lvl3pPr marL="1143000" indent="-228600">
              <a:buSzPct val="80000"/>
              <a:buFont typeface="Courier New" panose="02070309020205020404" pitchFamily="49" charset="0"/>
              <a:buChar char="o"/>
              <a:defRPr sz="1800">
                <a:latin typeface="+mn-lt"/>
              </a:defRPr>
            </a:lvl3pPr>
            <a:lvl4pPr marL="1600200" indent="-228600">
              <a:buSzPct val="120000"/>
              <a:buFont typeface="Wingdings" panose="05000000000000000000" pitchFamily="2" charset="2"/>
              <a:buChar char="§"/>
              <a:defRPr sz="1600">
                <a:latin typeface="+mn-lt"/>
              </a:defRPr>
            </a:lvl4pPr>
            <a:lvl5pPr marL="2057400" indent="-228600">
              <a:buSzPct val="70000"/>
              <a:buFont typeface="Wingdings" panose="05000000000000000000" pitchFamily="2" charset="2"/>
              <a:buChar char="q"/>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
          <p:cNvSpPr>
            <a:spLocks noGrp="1"/>
          </p:cNvSpPr>
          <p:nvPr>
            <p:ph type="body" sz="quarter" idx="32" hasCustomPrompt="1"/>
          </p:nvPr>
        </p:nvSpPr>
        <p:spPr>
          <a:xfrm>
            <a:off x="1038676" y="6278880"/>
            <a:ext cx="2703589"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8067436" y="1600200"/>
            <a:ext cx="3513667" cy="4572000"/>
          </a:xfrm>
          <a:prstGeom prst="rect">
            <a:avLst/>
          </a:prstGeom>
        </p:spPr>
        <p:txBody>
          <a:bodyPr/>
          <a:lstStyle>
            <a:lvl1pPr>
              <a:defRPr sz="2800"/>
            </a:lvl1pPr>
            <a:lvl2pPr>
              <a:buSzPct val="85000"/>
              <a:defRPr sz="2400"/>
            </a:lvl2pPr>
            <a:lvl3pPr marL="1143000" indent="-228600">
              <a:buSzPct val="80000"/>
              <a:buFont typeface="Courier New" panose="02070309020205020404" pitchFamily="49" charset="0"/>
              <a:buChar char="o"/>
              <a:defRPr lang="en-US" sz="20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sz="1800"/>
            </a:lvl4pPr>
            <a:lvl5pPr marL="2057400" indent="-228600">
              <a:buSzPct val="70000"/>
              <a:buFont typeface="Wingdings" panose="05000000000000000000" pitchFamily="2" charset="2"/>
              <a:buChar char="q"/>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
          <p:cNvSpPr>
            <a:spLocks noGrp="1"/>
          </p:cNvSpPr>
          <p:nvPr>
            <p:ph type="body" sz="quarter" idx="33" hasCustomPrompt="1"/>
          </p:nvPr>
        </p:nvSpPr>
        <p:spPr>
          <a:xfrm>
            <a:off x="8067436" y="6263640"/>
            <a:ext cx="2712560"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9" name="Content Placeholder 1"/>
          <p:cNvSpPr>
            <a:spLocks noGrp="1"/>
          </p:cNvSpPr>
          <p:nvPr>
            <p:ph sz="quarter" idx="34"/>
          </p:nvPr>
        </p:nvSpPr>
        <p:spPr>
          <a:xfrm>
            <a:off x="4338519" y="1600200"/>
            <a:ext cx="3513667" cy="4572000"/>
          </a:xfrm>
          <a:prstGeom prst="rect">
            <a:avLst/>
          </a:prstGeom>
        </p:spPr>
        <p:txBody>
          <a:bodyPr/>
          <a:lstStyle>
            <a:lvl1pPr>
              <a:defRPr sz="2400">
                <a:latin typeface="+mn-lt"/>
              </a:defRPr>
            </a:lvl1pPr>
            <a:lvl2pPr>
              <a:buSzPct val="85000"/>
              <a:defRPr sz="2000">
                <a:latin typeface="+mn-lt"/>
              </a:defRPr>
            </a:lvl2pPr>
            <a:lvl3pPr marL="1143000" indent="-228600">
              <a:buSzPct val="80000"/>
              <a:buFont typeface="Courier New" panose="02070309020205020404" pitchFamily="49" charset="0"/>
              <a:buChar char="o"/>
              <a:defRPr sz="1800">
                <a:latin typeface="+mn-lt"/>
              </a:defRPr>
            </a:lvl3pPr>
            <a:lvl4pPr marL="1600200" indent="-228600">
              <a:buSzPct val="120000"/>
              <a:buFont typeface="Wingdings" panose="05000000000000000000" pitchFamily="2" charset="2"/>
              <a:buChar char="§"/>
              <a:defRPr sz="1600">
                <a:latin typeface="+mn-lt"/>
              </a:defRPr>
            </a:lvl4pPr>
            <a:lvl5pPr marL="2057400" indent="-228600">
              <a:buSzPct val="70000"/>
              <a:buFont typeface="Wingdings" panose="05000000000000000000" pitchFamily="2" charset="2"/>
              <a:buChar char="q"/>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
          <p:cNvSpPr>
            <a:spLocks noGrp="1"/>
          </p:cNvSpPr>
          <p:nvPr>
            <p:ph type="body" sz="quarter" idx="35" hasCustomPrompt="1"/>
          </p:nvPr>
        </p:nvSpPr>
        <p:spPr>
          <a:xfrm>
            <a:off x="4552344" y="6278880"/>
            <a:ext cx="2703589"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Tree>
    <p:custDataLst>
      <p:tags r:id="rId1"/>
    </p:custDataLst>
    <p:extLst>
      <p:ext uri="{BB962C8B-B14F-4D97-AF65-F5344CB8AC3E}">
        <p14:creationId xmlns:p14="http://schemas.microsoft.com/office/powerpoint/2010/main" val="106335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NC Offset Image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2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20" name="Text Placeholder 1"/>
          <p:cNvSpPr>
            <a:spLocks noGrp="1"/>
          </p:cNvSpPr>
          <p:nvPr>
            <p:ph type="body" sz="quarter" idx="32" hasCustomPrompt="1"/>
          </p:nvPr>
        </p:nvSpPr>
        <p:spPr>
          <a:xfrm>
            <a:off x="2262783" y="4501444"/>
            <a:ext cx="394348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9" name="Content Placeholder 1"/>
          <p:cNvSpPr>
            <a:spLocks noGrp="1"/>
          </p:cNvSpPr>
          <p:nvPr>
            <p:ph sz="quarter" idx="34"/>
          </p:nvPr>
        </p:nvSpPr>
        <p:spPr>
          <a:xfrm>
            <a:off x="6316540" y="3364090"/>
            <a:ext cx="5264563" cy="2808111"/>
          </a:xfrm>
          <a:prstGeom prst="rect">
            <a:avLst/>
          </a:prstGeom>
        </p:spPr>
        <p:txBody>
          <a:bodyPr/>
          <a:lstStyle>
            <a:lvl1pPr>
              <a:defRPr sz="2400">
                <a:latin typeface="+mn-lt"/>
              </a:defRPr>
            </a:lvl1pPr>
            <a:lvl2pPr>
              <a:buSzPct val="85000"/>
              <a:defRPr sz="2000">
                <a:latin typeface="+mn-lt"/>
              </a:defRPr>
            </a:lvl2pPr>
            <a:lvl3pPr marL="1143000" indent="-228600">
              <a:buSzPct val="80000"/>
              <a:buFont typeface="Courier New" panose="02070309020205020404" pitchFamily="49" charset="0"/>
              <a:buChar char="o"/>
              <a:defRPr sz="1800">
                <a:latin typeface="+mn-lt"/>
              </a:defRPr>
            </a:lvl3pPr>
            <a:lvl4pPr marL="1600200" indent="-228600">
              <a:buSzPct val="120000"/>
              <a:buFont typeface="Wingdings" panose="05000000000000000000" pitchFamily="2" charset="2"/>
              <a:buChar char="§"/>
              <a:defRPr sz="1600">
                <a:latin typeface="+mn-lt"/>
              </a:defRPr>
            </a:lvl4pPr>
            <a:lvl5pPr marL="2057400" indent="-228600">
              <a:buSzPct val="70000"/>
              <a:buFont typeface="Wingdings" panose="05000000000000000000" pitchFamily="2" charset="2"/>
              <a:buChar char="q"/>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sz="quarter" idx="35"/>
          </p:nvPr>
        </p:nvSpPr>
        <p:spPr>
          <a:xfrm>
            <a:off x="831437" y="1518357"/>
            <a:ext cx="5264563" cy="2808111"/>
          </a:xfrm>
          <a:prstGeom prst="rect">
            <a:avLst/>
          </a:prstGeom>
        </p:spPr>
        <p:txBody>
          <a:bodyPr/>
          <a:lstStyle>
            <a:lvl1pPr>
              <a:defRPr sz="2400">
                <a:latin typeface="+mn-lt"/>
              </a:defRPr>
            </a:lvl1pPr>
            <a:lvl2pPr>
              <a:buSzPct val="85000"/>
              <a:defRPr sz="2000">
                <a:latin typeface="+mn-lt"/>
              </a:defRPr>
            </a:lvl2pPr>
            <a:lvl3pPr marL="1143000" indent="-228600">
              <a:buSzPct val="80000"/>
              <a:buFont typeface="Courier New" panose="02070309020205020404" pitchFamily="49" charset="0"/>
              <a:buChar char="o"/>
              <a:defRPr sz="1800">
                <a:latin typeface="+mn-lt"/>
              </a:defRPr>
            </a:lvl3pPr>
            <a:lvl4pPr marL="1600200" indent="-228600">
              <a:buSzPct val="120000"/>
              <a:buFont typeface="Wingdings" panose="05000000000000000000" pitchFamily="2" charset="2"/>
              <a:buChar char="§"/>
              <a:defRPr sz="1600">
                <a:latin typeface="+mn-lt"/>
              </a:defRPr>
            </a:lvl4pPr>
            <a:lvl5pPr marL="2057400" indent="-228600">
              <a:buSzPct val="70000"/>
              <a:buFont typeface="Wingdings" panose="05000000000000000000" pitchFamily="2" charset="2"/>
              <a:buChar char="q"/>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23328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74086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ONC Title, Small text, big image">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3484504" cy="456184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14" name="Content Placeholder 1"/>
          <p:cNvSpPr>
            <a:spLocks noGrp="1"/>
          </p:cNvSpPr>
          <p:nvPr>
            <p:ph sz="quarter" idx="35"/>
          </p:nvPr>
        </p:nvSpPr>
        <p:spPr>
          <a:xfrm>
            <a:off x="4229571" y="1600200"/>
            <a:ext cx="7366376" cy="456184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2463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314" r:id="rId4"/>
    <p:sldLayoutId id="2147484315" r:id="rId5"/>
    <p:sldLayoutId id="2147484273" r:id="rId6"/>
    <p:sldLayoutId id="2147484317" r:id="rId7"/>
    <p:sldLayoutId id="2147484262" r:id="rId8"/>
    <p:sldLayoutId id="2147484320" r:id="rId9"/>
    <p:sldLayoutId id="2147484319" r:id="rId10"/>
    <p:sldLayoutId id="2147484318" r:id="rId11"/>
    <p:sldLayoutId id="2147484316" r:id="rId12"/>
    <p:sldLayoutId id="2147484263" r:id="rId13"/>
    <p:sldLayoutId id="2147484264" r:id="rId14"/>
    <p:sldLayoutId id="2147484265" r:id="rId15"/>
    <p:sldLayoutId id="2147484266" r:id="rId16"/>
    <p:sldLayoutId id="2147484267" r:id="rId17"/>
    <p:sldLayoutId id="2147484271" r:id="rId18"/>
    <p:sldLayoutId id="2147484272" r:id="rId19"/>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22.xml"/><Relationship Id="rId4" Type="http://schemas.openxmlformats.org/officeDocument/2006/relationships/hyperlink" Target="https://commonfund.hih.gov/promis/index"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hyperlink" Target="http://ecg.utah.edu/lesson/9" TargetMode="Externa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24.xml"/><Relationship Id="rId5" Type="http://schemas.openxmlformats.org/officeDocument/2006/relationships/hyperlink" Target="http://www.echopedia.org/index.php/Case_93" TargetMode="External"/><Relationship Id="rId4" Type="http://schemas.openxmlformats.org/officeDocument/2006/relationships/image" Target="../media/image7.gi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tags" Target="../tags/tag28.xml"/><Relationship Id="rId5" Type="http://schemas.openxmlformats.org/officeDocument/2006/relationships/image" Target="../media/image10.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9.xml"/><Relationship Id="rId5" Type="http://schemas.openxmlformats.org/officeDocument/2006/relationships/hyperlink" Target="http://www.ahrq.gov/research/findings/nhqrdr/nhqr12/chap2.html#cvd" TargetMode="Externa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6.xml"/><Relationship Id="rId1" Type="http://schemas.openxmlformats.org/officeDocument/2006/relationships/tags" Target="../tags/tag3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tags" Target="../tags/tag3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tags" Target="../tags/tag36.xml"/><Relationship Id="rId4" Type="http://schemas.openxmlformats.org/officeDocument/2006/relationships/hyperlink" Target="http://www.qualitymeasures.ahrq.gov/hhs/index.aspx"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8.xml"/><Relationship Id="rId5" Type="http://schemas.openxmlformats.org/officeDocument/2006/relationships/hyperlink" Target="http://www.qualitymeasures.ahrq.gov/" TargetMode="Externa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tags" Target="../tags/tag39.xml"/><Relationship Id="rId5" Type="http://schemas.openxmlformats.org/officeDocument/2006/relationships/image" Target="../media/image14.png"/><Relationship Id="rId4" Type="http://schemas.openxmlformats.org/officeDocument/2006/relationships/hyperlink" Target="http://www.qualitymeasures.ahrq.gov/content.aspx?id=49196&amp;search=heart+failure"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6.xml"/><Relationship Id="rId1" Type="http://schemas.openxmlformats.org/officeDocument/2006/relationships/tags" Target="../tags/tag41.xml"/><Relationship Id="rId4" Type="http://schemas.openxmlformats.org/officeDocument/2006/relationships/hyperlink" Target="https://vsac.nlm.nih.gov/"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ags" Target="../tags/tag4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tags" Target="../tags/tag43.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30.xml.rels><?xml version="1.0" encoding="UTF-8" standalone="yes"?>
<Relationships xmlns="http://schemas.openxmlformats.org/package/2006/relationships"><Relationship Id="rId8" Type="http://schemas.openxmlformats.org/officeDocument/2006/relationships/hyperlink" Target="http://commonwealthfund.org/" TargetMode="External"/><Relationship Id="rId3" Type="http://schemas.openxmlformats.org/officeDocument/2006/relationships/notesSlide" Target="../notesSlides/notesSlide30.xml"/><Relationship Id="rId7" Type="http://schemas.openxmlformats.org/officeDocument/2006/relationships/hyperlink" Target="http://ncqa.org/" TargetMode="External"/><Relationship Id="rId2" Type="http://schemas.openxmlformats.org/officeDocument/2006/relationships/slideLayout" Target="../slideLayouts/slideLayout2.xml"/><Relationship Id="rId1" Type="http://schemas.openxmlformats.org/officeDocument/2006/relationships/tags" Target="../tags/tag44.xml"/><Relationship Id="rId6" Type="http://schemas.openxmlformats.org/officeDocument/2006/relationships/hyperlink" Target="https://www.thepcpi.org/" TargetMode="External"/><Relationship Id="rId5" Type="http://schemas.openxmlformats.org/officeDocument/2006/relationships/hyperlink" Target="https://www.qualityforum.org/home.aspx" TargetMode="External"/><Relationship Id="rId4" Type="http://schemas.openxmlformats.org/officeDocument/2006/relationships/hyperlink" Target="https://qualitymeasures.ahrq.gov/" TargetMode="External"/><Relationship Id="rId9" Type="http://schemas.openxmlformats.org/officeDocument/2006/relationships/hyperlink" Target="http://www.ihi.org/Pages/default.aspx"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5.xml"/><Relationship Id="rId5" Type="http://schemas.openxmlformats.org/officeDocument/2006/relationships/image" Target="../media/image17.jpg"/><Relationship Id="rId4" Type="http://schemas.openxmlformats.org/officeDocument/2006/relationships/hyperlink" Target="http://www.qualitymeasures.ahrq.gov/browse/index.aspx?alpha=A"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6.xml"/><Relationship Id="rId4" Type="http://schemas.openxmlformats.org/officeDocument/2006/relationships/image" Target="../media/image18.jp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7.xml"/><Relationship Id="rId4" Type="http://schemas.openxmlformats.org/officeDocument/2006/relationships/image" Target="../media/image19.jp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48.xml"/><Relationship Id="rId5" Type="http://schemas.openxmlformats.org/officeDocument/2006/relationships/hyperlink" Target="http://www.qualitymeasures.ahrq.gov/content.aspx?id=49446" TargetMode="Externa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6.xml"/><Relationship Id="rId1" Type="http://schemas.openxmlformats.org/officeDocument/2006/relationships/tags" Target="../tags/tag5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hyperlink" Target="http://www.echopedia.org/index.php/Case_93" TargetMode="External"/><Relationship Id="rId2" Type="http://schemas.openxmlformats.org/officeDocument/2006/relationships/slideLayout" Target="../slideLayouts/slideLayout17.xml"/><Relationship Id="rId1" Type="http://schemas.openxmlformats.org/officeDocument/2006/relationships/tags" Target="../tags/tag52.xml"/><Relationship Id="rId6" Type="http://schemas.openxmlformats.org/officeDocument/2006/relationships/hyperlink" Target="http://ecg.utah.edu/lesson/9" TargetMode="External"/><Relationship Id="rId5" Type="http://schemas.openxmlformats.org/officeDocument/2006/relationships/hyperlink" Target="https://www.ncbi.nlm.nih.gov/pubmed/26871594/" TargetMode="External"/><Relationship Id="rId4" Type="http://schemas.openxmlformats.org/officeDocument/2006/relationships/hyperlink" Target="http://www.ncbi.nlm.nih.gov/pmc/articles/PMC4801509/"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16.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ags" Target="../tags/tag17.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20.xml"/><Relationship Id="rId5" Type="http://schemas.openxmlformats.org/officeDocument/2006/relationships/image" Target="../media/image5.jpg"/><Relationship Id="rId4" Type="http://schemas.openxmlformats.org/officeDocument/2006/relationships/hyperlink" Target="https://ignite-genomics.org/"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b="1" dirty="0">
                <a:solidFill>
                  <a:schemeClr val="tx1"/>
                </a:solidFill>
                <a:latin typeface="+mj-lt"/>
                <a:ea typeface="Verdana" charset="0"/>
                <a:cs typeface="Verdana" charset="0"/>
              </a:rPr>
              <a:t>Foundations of Health Data Science (FHDS)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23999" y="3014980"/>
            <a:ext cx="10112829" cy="762000"/>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14: Data Analytics in Clinical Settings</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Integrating Outcomes: Patient-Reported and Environmental - 2</a:t>
            </a:r>
            <a:endParaRPr lang="en-US"/>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Now, standards and methods are increasing for Patient Reported Outcomes and Environmental data</a:t>
            </a:r>
          </a:p>
          <a:p>
            <a:r>
              <a:rPr lang="en-US" dirty="0"/>
              <a:t>For instance, the Patient Reported Outcomes Measurement Information System (PROMIS) has many standard ways to measure these outcomes</a:t>
            </a:r>
          </a:p>
          <a:p>
            <a:pPr marL="400050" lvl="1" indent="0">
              <a:buNone/>
            </a:pPr>
            <a:r>
              <a:rPr lang="en-US" sz="3200">
                <a:hlinkClick r:id="rId4" tooltip="URL for Patient-Reported Outcomes Measurement Information System"/>
              </a:rPr>
              <a:t>https://commonfund.hih.gov/promis/index</a:t>
            </a:r>
            <a:endParaRPr lang="en-US" sz="3200"/>
          </a:p>
          <a:p>
            <a:endParaRPr lang="en-US" dirty="0"/>
          </a:p>
          <a:p>
            <a:endParaRPr lang="en-US" dirty="0"/>
          </a:p>
        </p:txBody>
      </p:sp>
    </p:spTree>
    <p:custDataLst>
      <p:tags r:id="rId1"/>
    </p:custDataLst>
    <p:extLst>
      <p:ext uri="{BB962C8B-B14F-4D97-AF65-F5344CB8AC3E}">
        <p14:creationId xmlns:p14="http://schemas.microsoft.com/office/powerpoint/2010/main" val="266381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09600" y="274637"/>
            <a:ext cx="10972800" cy="1143000"/>
          </a:xfrm>
        </p:spPr>
        <p:txBody>
          <a:bodyPr wrap="square" anchor="ctr">
            <a:normAutofit/>
          </a:bodyPr>
          <a:lstStyle/>
          <a:p>
            <a:r>
              <a:rPr lang="en-US" altLang="en-US" dirty="0"/>
              <a:t>Quality Measures in Health Care: Mr. Smythe</a:t>
            </a:r>
          </a:p>
        </p:txBody>
      </p:sp>
      <p:sp>
        <p:nvSpPr>
          <p:cNvPr id="6147" name="Content Placeholder 2"/>
          <p:cNvSpPr>
            <a:spLocks noGrp="1"/>
          </p:cNvSpPr>
          <p:nvPr>
            <p:ph sz="quarter" idx="14"/>
          </p:nvPr>
        </p:nvSpPr>
        <p:spPr>
          <a:xfrm>
            <a:off x="609599" y="1600200"/>
            <a:ext cx="10971503" cy="1866900"/>
          </a:xfrm>
        </p:spPr>
        <p:txBody>
          <a:bodyPr wrap="square" anchor="t">
            <a:normAutofit/>
          </a:bodyPr>
          <a:lstStyle/>
          <a:p>
            <a:r>
              <a:rPr lang="en-US" altLang="en-US" dirty="0"/>
              <a:t>Mr. Smythe is an active 68-year-old man who has sudden onset of chest pain while gardening in 2001.</a:t>
            </a:r>
          </a:p>
          <a:p>
            <a:r>
              <a:rPr lang="en-US" altLang="en-US" dirty="0"/>
              <a:t>He is rushed to the hospital where his EKG looks like this:</a:t>
            </a:r>
          </a:p>
          <a:p>
            <a:endParaRPr lang="en-US" altLang="en-US" dirty="0"/>
          </a:p>
        </p:txBody>
      </p:sp>
      <p:pic>
        <p:nvPicPr>
          <p:cNvPr id="5" name="Content Placeholder 4" descr="EKG strip showing ST wave elevations"/>
          <p:cNvPicPr>
            <a:picLocks noGrp="1" noChangeAspect="1"/>
          </p:cNvPicPr>
          <p:nvPr>
            <p:ph sz="quarter" idx="18"/>
          </p:nvPr>
        </p:nvPicPr>
        <p:blipFill>
          <a:blip r:embed="rId4">
            <a:extLst>
              <a:ext uri="{28A0092B-C50C-407E-A947-70E740481C1C}">
                <a14:useLocalDpi xmlns:a14="http://schemas.microsoft.com/office/drawing/2010/main" val="0"/>
              </a:ext>
            </a:extLst>
          </a:blip>
          <a:stretch>
            <a:fillRect/>
          </a:stretch>
        </p:blipFill>
        <p:spPr>
          <a:xfrm>
            <a:off x="3226964" y="3649664"/>
            <a:ext cx="5736770" cy="2509837"/>
          </a:xfrm>
          <a:noFill/>
        </p:spPr>
      </p:pic>
      <p:sp>
        <p:nvSpPr>
          <p:cNvPr id="10" name="Text Placeholder 9"/>
          <p:cNvSpPr>
            <a:spLocks noGrp="1"/>
          </p:cNvSpPr>
          <p:nvPr>
            <p:ph type="body" sz="quarter" idx="33"/>
          </p:nvPr>
        </p:nvSpPr>
        <p:spPr>
          <a:xfrm>
            <a:off x="6197601" y="6278880"/>
            <a:ext cx="4600177" cy="533400"/>
          </a:xfrm>
        </p:spPr>
        <p:txBody>
          <a:bodyPr wrap="square" anchor="t">
            <a:normAutofit/>
          </a:bodyPr>
          <a:lstStyle/>
          <a:p>
            <a:r>
              <a:rPr lang="en-US" dirty="0"/>
              <a:t>Source: ECG learning center, </a:t>
            </a:r>
            <a:r>
              <a:rPr lang="en-US" dirty="0">
                <a:hlinkClick r:id="rId5" tooltip="URL to the ECG Learning Center, section 9, Myocardial Infarction"/>
              </a:rPr>
              <a:t>http://ecg.utah.edu/lesson/9</a:t>
            </a:r>
            <a:r>
              <a:rPr lang="en-US" dirty="0"/>
              <a:t>, Creative Commons License</a:t>
            </a:r>
          </a:p>
        </p:txBody>
      </p:sp>
    </p:spTree>
    <p:custDataLst>
      <p:tags r:id="rId1"/>
    </p:custDataLst>
    <p:extLst>
      <p:ext uri="{BB962C8B-B14F-4D97-AF65-F5344CB8AC3E}">
        <p14:creationId xmlns:p14="http://schemas.microsoft.com/office/powerpoint/2010/main" val="220302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Mr. Smythe’s Echocardiogram</a:t>
            </a:r>
            <a:endParaRPr lang="en-US" dirty="0"/>
          </a:p>
        </p:txBody>
      </p:sp>
      <p:sp>
        <p:nvSpPr>
          <p:cNvPr id="8195" name="Content Placeholder 2"/>
          <p:cNvSpPr>
            <a:spLocks noGrp="1"/>
          </p:cNvSpPr>
          <p:nvPr>
            <p:ph sz="quarter" idx="14"/>
          </p:nvPr>
        </p:nvSpPr>
        <p:spPr/>
        <p:txBody>
          <a:bodyPr/>
          <a:lstStyle/>
          <a:p>
            <a:r>
              <a:rPr lang="en-US" altLang="en-US"/>
              <a:t>His Echo looks like this</a:t>
            </a:r>
          </a:p>
          <a:p>
            <a:endParaRPr lang="en-US" altLang="en-US"/>
          </a:p>
          <a:p>
            <a:r>
              <a:rPr lang="en-US" altLang="en-US"/>
              <a:t>With persistent shortness of breath and swelling after initial treatments.</a:t>
            </a:r>
          </a:p>
          <a:p>
            <a:endParaRPr lang="en-US" altLang="en-US" dirty="0"/>
          </a:p>
        </p:txBody>
      </p:sp>
      <p:pic>
        <p:nvPicPr>
          <p:cNvPr id="12" name="Content Placeholder 11" descr="Echocardiogram of heart that is not pumping well"/>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a:stretch/>
        </p:blipFill>
        <p:spPr>
          <a:xfrm>
            <a:off x="6172201" y="1912310"/>
            <a:ext cx="4041775" cy="3947780"/>
          </a:xfrm>
        </p:spPr>
      </p:pic>
      <p:sp>
        <p:nvSpPr>
          <p:cNvPr id="11" name="Text Placeholder 10"/>
          <p:cNvSpPr>
            <a:spLocks noGrp="1"/>
          </p:cNvSpPr>
          <p:nvPr>
            <p:ph type="body" sz="quarter" idx="33"/>
          </p:nvPr>
        </p:nvSpPr>
        <p:spPr>
          <a:xfrm>
            <a:off x="6172201" y="5860090"/>
            <a:ext cx="4037627" cy="952190"/>
          </a:xfrm>
        </p:spPr>
        <p:txBody>
          <a:bodyPr/>
          <a:lstStyle/>
          <a:p>
            <a:r>
              <a:rPr lang="en-US" dirty="0"/>
              <a:t>Source: </a:t>
            </a:r>
            <a:r>
              <a:rPr lang="en-US" dirty="0" err="1"/>
              <a:t>Echopedia</a:t>
            </a:r>
            <a:r>
              <a:rPr lang="en-US" dirty="0"/>
              <a:t>, </a:t>
            </a:r>
            <a:r>
              <a:rPr lang="en-US" dirty="0">
                <a:hlinkClick r:id="rId5" tooltip="URL for webpage on Echopedia.org where you will find this image"/>
              </a:rPr>
              <a:t>http://www.echopedia.org/index.php/Case_93</a:t>
            </a:r>
            <a:r>
              <a:rPr lang="en-US" dirty="0"/>
              <a:t>, Creative Commons License</a:t>
            </a:r>
          </a:p>
        </p:txBody>
      </p:sp>
    </p:spTree>
    <p:custDataLst>
      <p:tags r:id="rId1"/>
    </p:custDataLst>
    <p:extLst>
      <p:ext uri="{BB962C8B-B14F-4D97-AF65-F5344CB8AC3E}">
        <p14:creationId xmlns:p14="http://schemas.microsoft.com/office/powerpoint/2010/main" val="83407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09600" y="274637"/>
            <a:ext cx="10972800" cy="1143000"/>
          </a:xfrm>
        </p:spPr>
        <p:txBody>
          <a:bodyPr wrap="square" anchor="ctr">
            <a:normAutofit/>
          </a:bodyPr>
          <a:lstStyle/>
          <a:p>
            <a:r>
              <a:rPr lang="en-US" altLang="en-US" dirty="0"/>
              <a:t>What Does Mr. Smythe Need?</a:t>
            </a:r>
          </a:p>
        </p:txBody>
      </p:sp>
      <p:sp>
        <p:nvSpPr>
          <p:cNvPr id="10243" name="Content Placeholder 2"/>
          <p:cNvSpPr>
            <a:spLocks noGrp="1"/>
          </p:cNvSpPr>
          <p:nvPr>
            <p:ph type="body" sz="quarter" idx="11"/>
          </p:nvPr>
        </p:nvSpPr>
        <p:spPr>
          <a:xfrm>
            <a:off x="609600" y="1600200"/>
            <a:ext cx="10972800" cy="4572000"/>
          </a:xfrm>
        </p:spPr>
        <p:txBody>
          <a:bodyPr wrap="square" anchor="t">
            <a:normAutofit/>
          </a:bodyPr>
          <a:lstStyle/>
          <a:p>
            <a:r>
              <a:rPr lang="en-US" altLang="en-US" dirty="0"/>
              <a:t>What are effective treatments for his posterior myocardial infarction, or ‘heart attack’? </a:t>
            </a:r>
          </a:p>
          <a:p>
            <a:r>
              <a:rPr lang="en-US" altLang="en-US" dirty="0"/>
              <a:t>What is needed to address his congestive heart failure?</a:t>
            </a:r>
          </a:p>
        </p:txBody>
      </p:sp>
    </p:spTree>
    <p:custDataLst>
      <p:tags r:id="rId1"/>
    </p:custDataLst>
    <p:extLst>
      <p:ext uri="{BB962C8B-B14F-4D97-AF65-F5344CB8AC3E}">
        <p14:creationId xmlns:p14="http://schemas.microsoft.com/office/powerpoint/2010/main" val="1820312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 of Effect</a:t>
            </a:r>
          </a:p>
        </p:txBody>
      </p:sp>
      <p:sp>
        <p:nvSpPr>
          <p:cNvPr id="3" name="Content Placeholder 2"/>
          <p:cNvSpPr>
            <a:spLocks noGrp="1"/>
          </p:cNvSpPr>
          <p:nvPr>
            <p:ph sz="quarter" idx="14"/>
          </p:nvPr>
        </p:nvSpPr>
        <p:spPr>
          <a:xfrm>
            <a:off x="1981200" y="1600200"/>
            <a:ext cx="3111500" cy="3073400"/>
          </a:xfrm>
        </p:spPr>
        <p:txBody>
          <a:bodyPr/>
          <a:lstStyle/>
          <a:p>
            <a:pPr marL="0" indent="0">
              <a:buNone/>
            </a:pPr>
            <a:r>
              <a:rPr lang="en-US" altLang="en-US" dirty="0"/>
              <a:t>During and after heart attack and heart failure, providing key medications prolongs life</a:t>
            </a:r>
          </a:p>
        </p:txBody>
      </p:sp>
      <p:pic>
        <p:nvPicPr>
          <p:cNvPr id="8" name="Content Placeholder 7" descr="Table containing three columns: Disease/Medication, Study, and Relative Risk Reduction in Mortality.&#10;The first row below the column headers lists Heart Failure, then ACE Inhibitors, B-Blockers, and Spironolactone in the first column, names four studies in the second column, and gives percentages in the third column.&#10;Next is a row that spans the three columns. It says: Secondary Prevention after Heart Attack.&#10;Then there are two additional rows listing medications, studies, and percentages."/>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a:stretch/>
        </p:blipFill>
        <p:spPr>
          <a:xfrm>
            <a:off x="5321301" y="1753198"/>
            <a:ext cx="4892675" cy="3634005"/>
          </a:xfrm>
        </p:spPr>
      </p:pic>
    </p:spTree>
    <p:custDataLst>
      <p:tags r:id="rId1"/>
    </p:custDataLst>
    <p:extLst>
      <p:ext uri="{BB962C8B-B14F-4D97-AF65-F5344CB8AC3E}">
        <p14:creationId xmlns:p14="http://schemas.microsoft.com/office/powerpoint/2010/main" val="3513851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a:t>How Likely is He to Receive These Effective Treatments?</a:t>
            </a:r>
          </a:p>
        </p:txBody>
      </p:sp>
      <p:sp>
        <p:nvSpPr>
          <p:cNvPr id="14339" name="Content Placeholder 2"/>
          <p:cNvSpPr>
            <a:spLocks noGrp="1"/>
          </p:cNvSpPr>
          <p:nvPr>
            <p:ph sz="quarter" idx="14"/>
          </p:nvPr>
        </p:nvSpPr>
        <p:spPr/>
        <p:txBody>
          <a:bodyPr/>
          <a:lstStyle/>
          <a:p>
            <a:r>
              <a:rPr lang="en-US" altLang="en-US" dirty="0"/>
              <a:t>In 2001?</a:t>
            </a:r>
          </a:p>
          <a:p>
            <a:r>
              <a:rPr lang="en-US" altLang="en-US" dirty="0"/>
              <a:t>In 2010? </a:t>
            </a:r>
          </a:p>
          <a:p>
            <a:r>
              <a:rPr lang="en-US" altLang="en-US" dirty="0"/>
              <a:t>In 2012?</a:t>
            </a:r>
          </a:p>
        </p:txBody>
      </p:sp>
    </p:spTree>
    <p:custDataLst>
      <p:tags r:id="rId1"/>
    </p:custDataLst>
    <p:extLst>
      <p:ext uri="{BB962C8B-B14F-4D97-AF65-F5344CB8AC3E}">
        <p14:creationId xmlns:p14="http://schemas.microsoft.com/office/powerpoint/2010/main" val="3942901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ar chart for Ace Inhibitor use, with percent adherent on the x axis and total, male, female, under 65, and 85 and older on the Y axis. Each item on the Y axis has two bars: one for 2000-2001 and another for 2002.&#10;In the Total column, the percent adherence is approximately 65 for 2000-2001. For 2002 it is approximately 64.&#10;In the Male column, the percent adherence is approximately 64 for 2000-2001. For 2002 it is approximately 65.&#10;In the Female column, the percent adherence is approximately 67 for 2000-2001. For 2002 it is approximately 65.&#10;In the Under 65 column, the percent adherence is approximately 61 for 2000-2001. For 2002 it is approximately 71.&#10;In the 85 and Older column, the percent adherence is approximately 68 for 2000-2001. For 2002 it is approximately 60."/>
          <p:cNvPicPr>
            <a:picLocks noGrp="1" noChangeAspect="1"/>
          </p:cNvPicPr>
          <p:nvPr>
            <p:ph sz="quarter" idx="4294967295"/>
          </p:nvPr>
        </p:nvPicPr>
        <p:blipFill rotWithShape="1">
          <a:blip r:embed="rId4">
            <a:extLst>
              <a:ext uri="{28A0092B-C50C-407E-A947-70E740481C1C}">
                <a14:useLocalDpi xmlns:a14="http://schemas.microsoft.com/office/drawing/2010/main" val="0"/>
              </a:ext>
            </a:extLst>
          </a:blip>
          <a:srcRect/>
          <a:stretch/>
        </p:blipFill>
        <p:spPr>
          <a:xfrm>
            <a:off x="609600" y="2528888"/>
            <a:ext cx="5457825" cy="3375025"/>
          </a:xfrm>
        </p:spPr>
      </p:pic>
      <p:pic>
        <p:nvPicPr>
          <p:cNvPr id="8" name="Content Placeholder 7" descr="Bar chart for Beta-Blocker use, with percent adherent on the x axis and total, male, female, under 65, and 85 and older on the Y axis. Each item on the Y axis has two bars: one for 2000-2001 and another for 2002.&#10;In the Total column, the percent adherence is approximately 78 for 2000-2001. For 2002 it is approximately 81.&#10;In the Male column, the percent adherence is approximately 80 for 2000-2001. For 2002 it is approximately 82.&#10;In the Female column, the percent adherence is approximately 77 for 2000-2001. For 2002 it is approximately 80.&#10;In the Under 65 column, the percent adherence is approximately 76 for 2000-2001. For 2002 it is approximately 82.&#10;In the 85 and Older column, the percent adherence is approximately 71 for 2000-2001. For 2002 it is approximately 79."/>
          <p:cNvPicPr>
            <a:picLocks noGrp="1" noChangeAspect="1"/>
          </p:cNvPicPr>
          <p:nvPr>
            <p:ph sz="quarter" idx="4294967295"/>
          </p:nvPr>
        </p:nvPicPr>
        <p:blipFill rotWithShape="1">
          <a:blip r:embed="rId5">
            <a:extLst>
              <a:ext uri="{28A0092B-C50C-407E-A947-70E740481C1C}">
                <a14:useLocalDpi xmlns:a14="http://schemas.microsoft.com/office/drawing/2010/main" val="0"/>
              </a:ext>
            </a:extLst>
          </a:blip>
          <a:srcRect/>
          <a:stretch/>
        </p:blipFill>
        <p:spPr>
          <a:xfrm>
            <a:off x="6142038" y="2528888"/>
            <a:ext cx="5440363" cy="3375025"/>
          </a:xfrm>
        </p:spPr>
      </p:pic>
      <p:sp>
        <p:nvSpPr>
          <p:cNvPr id="2" name="Title 1"/>
          <p:cNvSpPr>
            <a:spLocks noGrp="1"/>
          </p:cNvSpPr>
          <p:nvPr>
            <p:ph type="title"/>
          </p:nvPr>
        </p:nvSpPr>
        <p:spPr>
          <a:xfrm>
            <a:off x="609600" y="274638"/>
            <a:ext cx="10972800" cy="1744662"/>
          </a:xfrm>
        </p:spPr>
        <p:txBody>
          <a:bodyPr wrap="square" anchor="ctr">
            <a:normAutofit/>
          </a:bodyPr>
          <a:lstStyle/>
          <a:p>
            <a:r>
              <a:rPr lang="en-US" dirty="0"/>
              <a:t>Everyone Should Do This, Right?</a:t>
            </a:r>
          </a:p>
        </p:txBody>
      </p:sp>
    </p:spTree>
    <p:custDataLst>
      <p:tags r:id="rId1"/>
    </p:custDataLst>
    <p:extLst>
      <p:ext uri="{BB962C8B-B14F-4D97-AF65-F5344CB8AC3E}">
        <p14:creationId xmlns:p14="http://schemas.microsoft.com/office/powerpoint/2010/main" val="233241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Care of Heart  Conditions is Improving!</a:t>
            </a:r>
          </a:p>
        </p:txBody>
      </p:sp>
      <p:sp>
        <p:nvSpPr>
          <p:cNvPr id="18435" name="Content Placeholder 2"/>
          <p:cNvSpPr>
            <a:spLocks noGrp="1"/>
          </p:cNvSpPr>
          <p:nvPr>
            <p:ph sz="quarter" idx="14"/>
          </p:nvPr>
        </p:nvSpPr>
        <p:spPr>
          <a:xfrm>
            <a:off x="3633537" y="2001410"/>
            <a:ext cx="1387642" cy="1231232"/>
          </a:xfrm>
        </p:spPr>
        <p:txBody>
          <a:bodyPr/>
          <a:lstStyle/>
          <a:p>
            <a:pPr marL="0" indent="0">
              <a:buNone/>
            </a:pPr>
            <a:r>
              <a:rPr lang="en-US" altLang="en-US" dirty="0"/>
              <a:t>Ace in LVSD</a:t>
            </a:r>
          </a:p>
        </p:txBody>
      </p:sp>
      <p:pic>
        <p:nvPicPr>
          <p:cNvPr id="9" name="Content Placeholder 8" descr="Line graph of hospital patients with heart failure and left ventricular systolic dysfunction prescribed ACE inhibitor or ARB at discharge, by age and gender, 2005-2010"/>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t="-5405" b="-5405"/>
          <a:stretch/>
        </p:blipFill>
        <p:spPr>
          <a:xfrm>
            <a:off x="5213927" y="1600200"/>
            <a:ext cx="3380223" cy="4572000"/>
          </a:xfrm>
        </p:spPr>
      </p:pic>
      <p:sp>
        <p:nvSpPr>
          <p:cNvPr id="8" name="Text Placeholder 7" descr="Chart showing percent on Y axis and years 2005 through 2010 on X axis. Hospital patients with heart failure and left ventricular systolic dysfunction prescribed ACE inhibitor or ARB at discharge, by age and gender, 2005-2010"/>
          <p:cNvSpPr>
            <a:spLocks noGrp="1"/>
          </p:cNvSpPr>
          <p:nvPr>
            <p:ph type="body" sz="quarter" idx="33"/>
          </p:nvPr>
        </p:nvSpPr>
        <p:spPr>
          <a:xfrm>
            <a:off x="4700337" y="6004560"/>
            <a:ext cx="4841786" cy="533400"/>
          </a:xfrm>
        </p:spPr>
        <p:txBody>
          <a:bodyPr/>
          <a:lstStyle/>
          <a:p>
            <a:pPr>
              <a:spcBef>
                <a:spcPct val="0"/>
              </a:spcBef>
            </a:pPr>
            <a:r>
              <a:rPr lang="en-US" altLang="en-US" dirty="0">
                <a:latin typeface="Arial" panose="020B0604020202020204" pitchFamily="34" charset="0"/>
              </a:rPr>
              <a:t>AHRQ quality report, 2012</a:t>
            </a:r>
          </a:p>
          <a:p>
            <a:pPr>
              <a:spcBef>
                <a:spcPct val="0"/>
              </a:spcBef>
            </a:pPr>
            <a:r>
              <a:rPr lang="en-US" altLang="en-US" dirty="0">
                <a:latin typeface="Arial" panose="020B0604020202020204" pitchFamily="34" charset="0"/>
                <a:hlinkClick r:id="rId5" tooltip="URL for retriving image used on slide"/>
              </a:rPr>
              <a:t>http://www.ahrq.gov/research/findings/nhqrdr/nhqr12/chap2.html#cvd</a:t>
            </a:r>
            <a:endParaRPr lang="en-US" altLang="en-US" dirty="0">
              <a:latin typeface="Arial" panose="020B0604020202020204" pitchFamily="34" charset="0"/>
            </a:endParaRPr>
          </a:p>
        </p:txBody>
      </p:sp>
    </p:spTree>
    <p:custDataLst>
      <p:tags r:id="rId1"/>
    </p:custDataLst>
    <p:extLst>
      <p:ext uri="{BB962C8B-B14F-4D97-AF65-F5344CB8AC3E}">
        <p14:creationId xmlns:p14="http://schemas.microsoft.com/office/powerpoint/2010/main" val="3329805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altLang="en-US" dirty="0"/>
              <a:t>Mr. Smythe is  Increasingly Likely to Live:</a:t>
            </a:r>
          </a:p>
        </p:txBody>
      </p:sp>
      <p:sp>
        <p:nvSpPr>
          <p:cNvPr id="18" name="Text Placeholder 17"/>
          <p:cNvSpPr>
            <a:spLocks noGrp="1"/>
          </p:cNvSpPr>
          <p:nvPr>
            <p:ph sz="quarter" idx="14"/>
          </p:nvPr>
        </p:nvSpPr>
        <p:spPr>
          <a:xfrm>
            <a:off x="609599" y="1600200"/>
            <a:ext cx="10971503" cy="1866900"/>
          </a:xfrm>
        </p:spPr>
        <p:txBody>
          <a:bodyPr wrap="square" anchor="t">
            <a:normAutofit/>
          </a:bodyPr>
          <a:lstStyle/>
          <a:p>
            <a:pPr>
              <a:lnSpc>
                <a:spcPct val="90000"/>
              </a:lnSpc>
            </a:pPr>
            <a:r>
              <a:rPr lang="en-US" altLang="en-US" sz="1800"/>
              <a:t>Source: Agency for Healthcare Research and Quality, Healthcare Cost and Utilization Project, Nationwide Inpatient Sample and AHRQ Quality Indicators, version 4.4, 2000-2012.</a:t>
            </a:r>
          </a:p>
          <a:p>
            <a:pPr>
              <a:lnSpc>
                <a:spcPct val="90000"/>
              </a:lnSpc>
            </a:pPr>
            <a:r>
              <a:rPr lang="en-US" altLang="en-US" sz="1800"/>
              <a:t>Denominator: Adults age 18 and over admitted to a non-Federal community hospital in the United States with acute myocardial infarction as principal discharge diagnosis.</a:t>
            </a:r>
          </a:p>
          <a:p>
            <a:pPr>
              <a:lnSpc>
                <a:spcPct val="90000"/>
              </a:lnSpc>
            </a:pPr>
            <a:r>
              <a:rPr lang="en-US" altLang="en-US" sz="1800"/>
              <a:t>Note: For this measure, lower rates are better. Rates are adjusted by age, major diagnostic category, all payer refined-diagnosis related group risk of mortality score, and transfers into the hospital. </a:t>
            </a:r>
          </a:p>
        </p:txBody>
      </p:sp>
      <p:pic>
        <p:nvPicPr>
          <p:cNvPr id="23" name="Content Placeholder 22" descr="Line graph of inpatient deaths per 1,000 adult hospital admissions with heart attack, by expected payment source, 2000-2012&#10;"/>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t="15615" r="1" b="35971"/>
          <a:stretch/>
        </p:blipFill>
        <p:spPr>
          <a:xfrm>
            <a:off x="609598" y="3649664"/>
            <a:ext cx="10971503" cy="2509837"/>
          </a:xfrm>
          <a:noFill/>
        </p:spPr>
      </p:pic>
      <p:sp>
        <p:nvSpPr>
          <p:cNvPr id="9" name="Text Placeholder 8" descr="Line graph of Inpatient deaths per 1,000 adult hospital admissions with heart attack, by expected payment source, 2000-2012&#10;"/>
          <p:cNvSpPr>
            <a:spLocks noGrp="1"/>
          </p:cNvSpPr>
          <p:nvPr>
            <p:ph type="body" sz="quarter" idx="33"/>
          </p:nvPr>
        </p:nvSpPr>
        <p:spPr>
          <a:xfrm>
            <a:off x="6197601" y="6278880"/>
            <a:ext cx="4600177" cy="533400"/>
          </a:xfrm>
        </p:spPr>
        <p:txBody>
          <a:bodyPr wrap="square" anchor="t">
            <a:normAutofit/>
          </a:bodyPr>
          <a:lstStyle/>
          <a:p>
            <a:r>
              <a:rPr lang="en-US" altLang="en-US"/>
              <a:t>Inpatient deaths per 1,000 adult hospital admissions with heart attack, by expected payment source, 2000-2012</a:t>
            </a:r>
            <a:endParaRPr lang="en-US"/>
          </a:p>
        </p:txBody>
      </p:sp>
    </p:spTree>
    <p:custDataLst>
      <p:tags r:id="rId1"/>
    </p:custDataLst>
    <p:extLst>
      <p:ext uri="{BB962C8B-B14F-4D97-AF65-F5344CB8AC3E}">
        <p14:creationId xmlns:p14="http://schemas.microsoft.com/office/powerpoint/2010/main" val="2749359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Measurements to  Jump Start Analytics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Historically in the U.S., most payments based on a fee for a service</a:t>
            </a:r>
          </a:p>
          <a:p>
            <a:r>
              <a:rPr lang="en-US" dirty="0"/>
              <a:t>Now, shifting to new models, like Accountable Care Organizations or the Merit-based Incentive Program</a:t>
            </a:r>
          </a:p>
          <a:p>
            <a:r>
              <a:rPr lang="en-US" dirty="0"/>
              <a:t>All of these require measurement and many benefit from deep analytics</a:t>
            </a:r>
          </a:p>
          <a:p>
            <a:r>
              <a:rPr lang="en-US" dirty="0"/>
              <a:t>You must decide what to measure!</a:t>
            </a:r>
          </a:p>
        </p:txBody>
      </p:sp>
    </p:spTree>
    <p:custDataLst>
      <p:tags r:id="rId1"/>
    </p:custDataLst>
    <p:extLst>
      <p:ext uri="{BB962C8B-B14F-4D97-AF65-F5344CB8AC3E}">
        <p14:creationId xmlns:p14="http://schemas.microsoft.com/office/powerpoint/2010/main" val="150557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Learning Objectives </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dirty="0"/>
              <a:t>Describe the current state of data analytics in clinical settings.</a:t>
            </a:r>
            <a:endParaRPr lang="en-US"/>
          </a:p>
          <a:p>
            <a:pPr>
              <a:lnSpc>
                <a:spcPct val="90000"/>
              </a:lnSpc>
            </a:pPr>
            <a:r>
              <a:rPr lang="en-US" dirty="0"/>
              <a:t>Identify key tools and approaches to improve analytics capabilities in clinical settings. </a:t>
            </a:r>
            <a:endParaRPr lang="en-US"/>
          </a:p>
          <a:p>
            <a:pPr>
              <a:lnSpc>
                <a:spcPct val="90000"/>
              </a:lnSpc>
            </a:pPr>
            <a:r>
              <a:rPr lang="en-US" dirty="0"/>
              <a:t>Describe different governance and operations strategies in analytics in clinical settings. </a:t>
            </a:r>
            <a:endParaRPr lang="en-US"/>
          </a:p>
          <a:p>
            <a:pPr>
              <a:lnSpc>
                <a:spcPct val="90000"/>
              </a:lnSpc>
            </a:pPr>
            <a:r>
              <a:rPr lang="en-US" dirty="0"/>
              <a:t>Discuss value-based payment systems and the role of data analytics in achieving their potential. </a:t>
            </a:r>
            <a:endParaRPr lang="en-US"/>
          </a:p>
          <a:p>
            <a:pPr>
              <a:lnSpc>
                <a:spcPct val="90000"/>
              </a:lnSpc>
            </a:pPr>
            <a:r>
              <a:rPr lang="en-US" dirty="0"/>
              <a:t>Analyze data used in population management and value-based care systems. </a:t>
            </a:r>
            <a:endParaRPr lang="en-US"/>
          </a:p>
        </p:txBody>
      </p:sp>
    </p:spTree>
    <p:custDataLst>
      <p:tags r:id="rId1"/>
    </p:custDataLst>
    <p:extLst>
      <p:ext uri="{BB962C8B-B14F-4D97-AF65-F5344CB8AC3E}">
        <p14:creationId xmlns:p14="http://schemas.microsoft.com/office/powerpoint/2010/main" val="1021886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r>
              <a:rPr lang="en-US" dirty="0"/>
              <a:t>Measurement Specifications: General Approach</a:t>
            </a:r>
            <a:endParaRPr lang="en-US"/>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pPr marL="0" indent="0">
              <a:buNone/>
            </a:pPr>
            <a:r>
              <a:rPr lang="en-US" altLang="en-US" dirty="0"/>
              <a:t>1. Philosophy</a:t>
            </a:r>
            <a:endParaRPr lang="en-US" altLang="en-US"/>
          </a:p>
          <a:p>
            <a:pPr marL="0" indent="0">
              <a:buNone/>
            </a:pPr>
            <a:r>
              <a:rPr lang="en-US" altLang="en-US" dirty="0"/>
              <a:t>2. Concepts to be measured</a:t>
            </a:r>
            <a:endParaRPr lang="en-US" altLang="en-US"/>
          </a:p>
          <a:p>
            <a:pPr marL="0" indent="0">
              <a:buNone/>
            </a:pPr>
            <a:r>
              <a:rPr lang="en-US" altLang="en-US" dirty="0"/>
              <a:t>3. Indicators for concepts</a:t>
            </a:r>
            <a:endParaRPr lang="en-US" altLang="en-US"/>
          </a:p>
          <a:p>
            <a:pPr marL="0" indent="0">
              <a:buNone/>
            </a:pPr>
            <a:r>
              <a:rPr lang="en-US" altLang="en-US" dirty="0"/>
              <a:t>4. Precise definition of indicator</a:t>
            </a:r>
            <a:endParaRPr lang="en-US" altLang="en-US"/>
          </a:p>
          <a:p>
            <a:pPr marL="0" indent="0">
              <a:buNone/>
            </a:pPr>
            <a:r>
              <a:rPr lang="en-US" altLang="en-US" dirty="0"/>
              <a:t>5. Plan and collect data</a:t>
            </a:r>
            <a:endParaRPr lang="en-US" altLang="en-US"/>
          </a:p>
          <a:p>
            <a:pPr marL="0" indent="0">
              <a:buNone/>
            </a:pPr>
            <a:r>
              <a:rPr lang="en-US" altLang="en-US" dirty="0"/>
              <a:t>6. Ongoing analysis of data</a:t>
            </a:r>
            <a:endParaRPr lang="en-US" altLang="en-US"/>
          </a:p>
          <a:p>
            <a:pPr marL="0" indent="0">
              <a:buNone/>
            </a:pPr>
            <a:r>
              <a:rPr lang="en-US" altLang="en-US" dirty="0"/>
              <a:t>7. Act!</a:t>
            </a:r>
            <a:endParaRPr lang="en-US"/>
          </a:p>
        </p:txBody>
      </p:sp>
    </p:spTree>
    <p:custDataLst>
      <p:tags r:id="rId1"/>
    </p:custDataLst>
    <p:extLst>
      <p:ext uri="{BB962C8B-B14F-4D97-AF65-F5344CB8AC3E}">
        <p14:creationId xmlns:p14="http://schemas.microsoft.com/office/powerpoint/2010/main" val="3963787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Measurement Definitions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altLang="en-US" dirty="0"/>
              <a:t>National Quality Forum</a:t>
            </a:r>
          </a:p>
          <a:p>
            <a:r>
              <a:rPr lang="en-US" altLang="en-US" dirty="0"/>
              <a:t>HHS Measure Set</a:t>
            </a:r>
          </a:p>
          <a:p>
            <a:r>
              <a:rPr lang="en-US" altLang="en-US" dirty="0"/>
              <a:t>Physician Consortium for Performance Improvement, AMA</a:t>
            </a:r>
          </a:p>
          <a:p>
            <a:r>
              <a:rPr lang="en-US" altLang="en-US" dirty="0"/>
              <a:t> National Committee for Quality Assurance (</a:t>
            </a:r>
            <a:r>
              <a:rPr lang="en-US" altLang="en-US" dirty="0" err="1"/>
              <a:t>NCQA</a:t>
            </a:r>
            <a:r>
              <a:rPr lang="en-US" altLang="en-US" dirty="0"/>
              <a:t>) – </a:t>
            </a:r>
            <a:r>
              <a:rPr lang="en-US" altLang="en-US" dirty="0" err="1"/>
              <a:t>HEDIS</a:t>
            </a:r>
            <a:r>
              <a:rPr lang="en-US" altLang="en-US" dirty="0"/>
              <a:t> measures (health plans)</a:t>
            </a:r>
          </a:p>
          <a:p>
            <a:r>
              <a:rPr lang="en-US" altLang="en-US" dirty="0"/>
              <a:t> …but local measures are still important</a:t>
            </a:r>
          </a:p>
        </p:txBody>
      </p:sp>
    </p:spTree>
    <p:custDataLst>
      <p:tags r:id="rId1"/>
    </p:custDataLst>
    <p:extLst>
      <p:ext uri="{BB962C8B-B14F-4D97-AF65-F5344CB8AC3E}">
        <p14:creationId xmlns:p14="http://schemas.microsoft.com/office/powerpoint/2010/main" val="508907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altLang="en-US" dirty="0"/>
              <a:t>Measurement Specifications: Philosophy</a:t>
            </a:r>
            <a:endParaRPr lang="en-US" dirty="0"/>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altLang="en-US" dirty="0"/>
              <a:t>Organizational belief that measuring can lead to positive change  </a:t>
            </a:r>
          </a:p>
          <a:p>
            <a:r>
              <a:rPr lang="en-US" altLang="en-US" dirty="0"/>
              <a:t>Major concepts:</a:t>
            </a:r>
          </a:p>
          <a:p>
            <a:pPr lvl="1"/>
            <a:r>
              <a:rPr lang="en-US" altLang="en-US" sz="3200"/>
              <a:t>Culture of learning</a:t>
            </a:r>
          </a:p>
          <a:p>
            <a:pPr lvl="1"/>
            <a:r>
              <a:rPr lang="en-US" altLang="en-US" sz="3200"/>
              <a:t>Culture of justice</a:t>
            </a:r>
          </a:p>
          <a:p>
            <a:pPr lvl="1"/>
            <a:r>
              <a:rPr lang="en-US" altLang="en-US" sz="3200"/>
              <a:t>Quality / safety part of expectations</a:t>
            </a:r>
          </a:p>
          <a:p>
            <a:pPr lvl="1"/>
            <a:r>
              <a:rPr lang="en-US" altLang="en-US" sz="3200"/>
              <a:t>Get beyond pathology and bureaucracy</a:t>
            </a:r>
          </a:p>
        </p:txBody>
      </p:sp>
    </p:spTree>
    <p:custDataLst>
      <p:tags r:id="rId1"/>
    </p:custDataLst>
    <p:extLst>
      <p:ext uri="{BB962C8B-B14F-4D97-AF65-F5344CB8AC3E}">
        <p14:creationId xmlns:p14="http://schemas.microsoft.com/office/powerpoint/2010/main" val="3989168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altLang="en-US" dirty="0"/>
              <a:t>Measurement Specifications: Concept and Indicator</a:t>
            </a:r>
            <a:endParaRPr lang="en-US" altLang="en-US"/>
          </a:p>
        </p:txBody>
      </p:sp>
      <p:sp>
        <p:nvSpPr>
          <p:cNvPr id="7171" name="Content Placeholder 2" descr="Homepage for Agency for Healthcare Research and Quality"/>
          <p:cNvSpPr>
            <a:spLocks noGrp="1"/>
          </p:cNvSpPr>
          <p:nvPr>
            <p:ph type="body" sz="quarter" idx="11"/>
          </p:nvPr>
        </p:nvSpPr>
        <p:spPr>
          <a:xfrm>
            <a:off x="609600" y="1600200"/>
            <a:ext cx="10972800" cy="4572000"/>
          </a:xfrm>
        </p:spPr>
        <p:txBody>
          <a:bodyPr wrap="square" anchor="t">
            <a:normAutofit/>
          </a:bodyPr>
          <a:lstStyle/>
          <a:p>
            <a:r>
              <a:rPr lang="en-US" altLang="en-US" dirty="0"/>
              <a:t>What measures matter most to you?</a:t>
            </a:r>
          </a:p>
          <a:p>
            <a:r>
              <a:rPr lang="en-US" altLang="en-US" dirty="0"/>
              <a:t>Read the measure’s justification and explore its applicability to you and your organization</a:t>
            </a:r>
          </a:p>
          <a:p>
            <a:r>
              <a:rPr lang="en-US" altLang="en-US" dirty="0"/>
              <a:t>Let’s explore the HHS measure inventory at AHRQ </a:t>
            </a:r>
            <a:r>
              <a:rPr lang="en-US" altLang="en-US">
                <a:hlinkClick r:id="rId4" tooltip="URL for Agency for Healthcare Research and Quality, Measures Inventory home page"/>
              </a:rPr>
              <a:t>http://www.qualitymeasures.ahrq.gov/hhs/index.aspx</a:t>
            </a:r>
            <a:endParaRPr lang="en-US" altLang="en-US" dirty="0"/>
          </a:p>
          <a:p>
            <a:endParaRPr lang="en-US" altLang="en-US" dirty="0"/>
          </a:p>
          <a:p>
            <a:endParaRPr lang="en-US" altLang="en-US" dirty="0"/>
          </a:p>
        </p:txBody>
      </p:sp>
    </p:spTree>
    <p:custDataLst>
      <p:tags r:id="rId1"/>
    </p:custDataLst>
    <p:extLst>
      <p:ext uri="{BB962C8B-B14F-4D97-AF65-F5344CB8AC3E}">
        <p14:creationId xmlns:p14="http://schemas.microsoft.com/office/powerpoint/2010/main" val="4185810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altLang="en-US" dirty="0"/>
              <a:t>Describe the Problem, </a:t>
            </a:r>
            <a:br>
              <a:rPr lang="en-US" altLang="en-US" dirty="0"/>
            </a:br>
            <a:r>
              <a:rPr lang="en-US" altLang="en-US" dirty="0"/>
              <a:t>then Search on the Topic </a:t>
            </a:r>
            <a:endParaRPr lang="en-US" altLang="en-US"/>
          </a:p>
        </p:txBody>
      </p:sp>
      <p:pic>
        <p:nvPicPr>
          <p:cNvPr id="13" name="Content Placeholder 12" descr="Screenshot of webpage on the Agency for Healthcare Research and Quality site"/>
          <p:cNvPicPr>
            <a:picLocks noGrp="1" noChangeAspect="1"/>
          </p:cNvPicPr>
          <p:nvPr>
            <p:ph sz="quarter" idx="14"/>
          </p:nvPr>
        </p:nvPicPr>
        <p:blipFill rotWithShape="1">
          <a:blip r:embed="rId4">
            <a:extLst>
              <a:ext uri="{28A0092B-C50C-407E-A947-70E740481C1C}">
                <a14:useLocalDpi xmlns:a14="http://schemas.microsoft.com/office/drawing/2010/main" val="0"/>
              </a:ext>
            </a:extLst>
          </a:blip>
          <a:srcRect t="29015" r="1" b="48596"/>
          <a:stretch/>
        </p:blipFill>
        <p:spPr>
          <a:xfrm>
            <a:off x="609599" y="1600200"/>
            <a:ext cx="10971503" cy="1866900"/>
          </a:xfrm>
          <a:noFill/>
        </p:spPr>
      </p:pic>
      <p:sp>
        <p:nvSpPr>
          <p:cNvPr id="8195" name="Content Placeholder 2"/>
          <p:cNvSpPr>
            <a:spLocks noGrp="1"/>
          </p:cNvSpPr>
          <p:nvPr>
            <p:ph sz="quarter" idx="18"/>
          </p:nvPr>
        </p:nvSpPr>
        <p:spPr>
          <a:xfrm>
            <a:off x="609598" y="3649664"/>
            <a:ext cx="10971503" cy="2509837"/>
          </a:xfrm>
        </p:spPr>
        <p:txBody>
          <a:bodyPr wrap="square" anchor="t">
            <a:normAutofit/>
          </a:bodyPr>
          <a:lstStyle/>
          <a:p>
            <a:r>
              <a:rPr lang="en-US" altLang="en-US"/>
              <a:t>Persons with heart failure are admitted at a high rate</a:t>
            </a:r>
          </a:p>
        </p:txBody>
      </p:sp>
      <p:sp>
        <p:nvSpPr>
          <p:cNvPr id="8" name="Text Placeholder 7"/>
          <p:cNvSpPr>
            <a:spLocks noGrp="1"/>
          </p:cNvSpPr>
          <p:nvPr>
            <p:ph type="body" sz="quarter" idx="33"/>
          </p:nvPr>
        </p:nvSpPr>
        <p:spPr>
          <a:xfrm>
            <a:off x="6197601" y="6278880"/>
            <a:ext cx="4600177" cy="533400"/>
          </a:xfrm>
        </p:spPr>
        <p:txBody>
          <a:bodyPr wrap="square" anchor="t">
            <a:normAutofit/>
          </a:bodyPr>
          <a:lstStyle/>
          <a:p>
            <a:r>
              <a:rPr lang="en-US" dirty="0"/>
              <a:t>Source: </a:t>
            </a:r>
            <a:r>
              <a:rPr lang="en-US" dirty="0">
                <a:hlinkClick r:id="rId5" tooltip="URL for Agency for Healthcare Research and Quality, National quality measures clearinghouse homepage"/>
              </a:rPr>
              <a:t>http://www.qualitymeasures.ahrq.gov</a:t>
            </a:r>
            <a:r>
              <a:rPr lang="en-US" dirty="0"/>
              <a:t>; Federal Website</a:t>
            </a:r>
          </a:p>
          <a:p>
            <a:endParaRPr lang="en-US" dirty="0"/>
          </a:p>
        </p:txBody>
      </p:sp>
    </p:spTree>
    <p:custDataLst>
      <p:tags r:id="rId1"/>
    </p:custDataLst>
    <p:extLst>
      <p:ext uri="{BB962C8B-B14F-4D97-AF65-F5344CB8AC3E}">
        <p14:creationId xmlns:p14="http://schemas.microsoft.com/office/powerpoint/2010/main" val="2273629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Does the Rationale Match Yours?  Is This a Good Fit?</a:t>
            </a:r>
          </a:p>
        </p:txBody>
      </p:sp>
      <p:sp>
        <p:nvSpPr>
          <p:cNvPr id="9219" name="Content Placeholder 2"/>
          <p:cNvSpPr>
            <a:spLocks noGrp="1"/>
          </p:cNvSpPr>
          <p:nvPr>
            <p:ph sz="quarter" idx="14"/>
          </p:nvPr>
        </p:nvSpPr>
        <p:spPr/>
        <p:txBody>
          <a:bodyPr/>
          <a:lstStyle/>
          <a:p>
            <a:pPr marL="457200" indent="-457200">
              <a:buFont typeface="+mj-lt"/>
              <a:buAutoNum type="arabicPeriod"/>
            </a:pPr>
            <a:r>
              <a:rPr lang="en-US" altLang="en-US" dirty="0"/>
              <a:t>Go to the measure. </a:t>
            </a:r>
          </a:p>
          <a:p>
            <a:pPr marL="457200" indent="-457200">
              <a:buFont typeface="+mj-lt"/>
              <a:buAutoNum type="arabicPeriod"/>
            </a:pPr>
            <a:r>
              <a:rPr lang="en-US" altLang="en-US" dirty="0"/>
              <a:t>Then to the NQMC registry.  </a:t>
            </a:r>
          </a:p>
          <a:p>
            <a:pPr marL="457200" indent="-457200">
              <a:buFont typeface="+mj-lt"/>
              <a:buAutoNum type="arabicPeriod"/>
            </a:pPr>
            <a:r>
              <a:rPr lang="en-US" altLang="en-US" dirty="0"/>
              <a:t>Note the differences. </a:t>
            </a:r>
            <a:r>
              <a:rPr lang="en-US" altLang="en-US" dirty="0">
                <a:hlinkClick r:id="rId4" tooltip="URL to article: Heart Failure: Hospital 30-day, all-cause, unplanned risk-standardized readmission rate following HF hospitalization"/>
              </a:rPr>
              <a:t>http://www.qualitymeasures.ahrq.gov/content.aspx?id=49196&amp;search=heart+failure</a:t>
            </a:r>
            <a:r>
              <a:rPr lang="en-US" altLang="en-US" dirty="0"/>
              <a:t> </a:t>
            </a:r>
          </a:p>
          <a:p>
            <a:endParaRPr lang="en-US" altLang="en-US" dirty="0"/>
          </a:p>
        </p:txBody>
      </p:sp>
      <p:pic>
        <p:nvPicPr>
          <p:cNvPr id="4" name="Content Placeholder 3" descr="Screenshot of NQMC registry"/>
          <p:cNvPicPr>
            <a:picLocks noGrp="1" noChangeAspect="1"/>
          </p:cNvPicPr>
          <p:nvPr>
            <p:ph sz="quarter" idx="35"/>
          </p:nvPr>
        </p:nvPicPr>
        <p:blipFill rotWithShape="1">
          <a:blip r:embed="rId5">
            <a:extLst>
              <a:ext uri="{28A0092B-C50C-407E-A947-70E740481C1C}">
                <a14:useLocalDpi xmlns:a14="http://schemas.microsoft.com/office/drawing/2010/main" val="0"/>
              </a:ext>
            </a:extLst>
          </a:blip>
          <a:srcRect/>
          <a:stretch/>
        </p:blipFill>
        <p:spPr>
          <a:xfrm>
            <a:off x="4695825" y="1737671"/>
            <a:ext cx="5524500" cy="4287532"/>
          </a:xfrm>
        </p:spPr>
      </p:pic>
    </p:spTree>
    <p:custDataLst>
      <p:tags r:id="rId1"/>
    </p:custDataLst>
    <p:extLst>
      <p:ext uri="{BB962C8B-B14F-4D97-AF65-F5344CB8AC3E}">
        <p14:creationId xmlns:p14="http://schemas.microsoft.com/office/powerpoint/2010/main" val="2247317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altLang="en-US" dirty="0"/>
              <a:t>Measurement Specifications 4-7: eCQM Implementation</a:t>
            </a:r>
            <a:endParaRPr lang="en-US" altLang="en-US"/>
          </a:p>
        </p:txBody>
      </p:sp>
      <p:sp>
        <p:nvSpPr>
          <p:cNvPr id="36867" name="Content Placeholder 2"/>
          <p:cNvSpPr>
            <a:spLocks noGrp="1"/>
          </p:cNvSpPr>
          <p:nvPr>
            <p:ph type="body" sz="quarter" idx="11"/>
          </p:nvPr>
        </p:nvSpPr>
        <p:spPr>
          <a:xfrm>
            <a:off x="609600" y="1600200"/>
            <a:ext cx="10972800" cy="4572000"/>
          </a:xfrm>
        </p:spPr>
        <p:txBody>
          <a:bodyPr wrap="square" anchor="t">
            <a:normAutofit/>
          </a:bodyPr>
          <a:lstStyle/>
          <a:p>
            <a:r>
              <a:rPr lang="en-US" altLang="en-US" dirty="0"/>
              <a:t>A certified EHR requires that a set of measures be available for implementation – Check your ‘vendor’</a:t>
            </a:r>
          </a:p>
          <a:p>
            <a:r>
              <a:rPr lang="en-US" altLang="en-US" dirty="0"/>
              <a:t>This process has a set of recommendations for workflow and structured data input</a:t>
            </a:r>
          </a:p>
          <a:p>
            <a:r>
              <a:rPr lang="en-US" altLang="en-US" dirty="0"/>
              <a:t>Alternatively, you can look on the Value Set Authority Center page.</a:t>
            </a:r>
          </a:p>
        </p:txBody>
      </p:sp>
    </p:spTree>
    <p:custDataLst>
      <p:tags r:id="rId1"/>
    </p:custDataLst>
    <p:extLst>
      <p:ext uri="{BB962C8B-B14F-4D97-AF65-F5344CB8AC3E}">
        <p14:creationId xmlns:p14="http://schemas.microsoft.com/office/powerpoint/2010/main" val="1536405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274637"/>
            <a:ext cx="10972800" cy="1143000"/>
          </a:xfrm>
        </p:spPr>
        <p:txBody>
          <a:bodyPr wrap="square" anchor="ctr">
            <a:normAutofit/>
          </a:bodyPr>
          <a:lstStyle/>
          <a:p>
            <a:r>
              <a:rPr lang="en-US" altLang="en-US" dirty="0"/>
              <a:t>VSAC</a:t>
            </a:r>
          </a:p>
        </p:txBody>
      </p:sp>
      <p:sp>
        <p:nvSpPr>
          <p:cNvPr id="37891" name="Content Placeholder 2"/>
          <p:cNvSpPr>
            <a:spLocks noGrp="1"/>
          </p:cNvSpPr>
          <p:nvPr>
            <p:ph type="body" sz="quarter" idx="11"/>
          </p:nvPr>
        </p:nvSpPr>
        <p:spPr>
          <a:xfrm>
            <a:off x="609600" y="1600200"/>
            <a:ext cx="10972800" cy="4572000"/>
          </a:xfrm>
        </p:spPr>
        <p:txBody>
          <a:bodyPr wrap="square" anchor="t">
            <a:normAutofit/>
          </a:bodyPr>
          <a:lstStyle/>
          <a:p>
            <a:r>
              <a:rPr lang="en-US" altLang="en-US" dirty="0">
                <a:hlinkClick r:id="rId4" tooltip="URL to U.S. National Library of Medicine Value Set Authority Center"/>
              </a:rPr>
              <a:t>https://vsac.nlm.nih.gov/</a:t>
            </a:r>
            <a:r>
              <a:rPr lang="en-US" altLang="en-US" dirty="0"/>
              <a:t> (requires UMLS license – if you are eligible – U.S. resident, very much worth it)</a:t>
            </a:r>
          </a:p>
          <a:p>
            <a:r>
              <a:rPr lang="en-US" altLang="en-US" dirty="0"/>
              <a:t>Form is a bit wonky.  The value sets are NOT presented as measures, but the individual concepts you need to map.</a:t>
            </a:r>
          </a:p>
          <a:p>
            <a:r>
              <a:rPr lang="en-US" altLang="en-US" dirty="0"/>
              <a:t>You can ‘filter’ to select a measure. </a:t>
            </a:r>
          </a:p>
          <a:p>
            <a:endParaRPr lang="en-US" altLang="en-US" dirty="0"/>
          </a:p>
        </p:txBody>
      </p:sp>
    </p:spTree>
    <p:custDataLst>
      <p:tags r:id="rId1"/>
    </p:custDataLst>
    <p:extLst>
      <p:ext uri="{BB962C8B-B14F-4D97-AF65-F5344CB8AC3E}">
        <p14:creationId xmlns:p14="http://schemas.microsoft.com/office/powerpoint/2010/main" val="2070492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VSAC Example – Foot Exam in Patients with Diabetes (0056) </a:t>
            </a:r>
          </a:p>
        </p:txBody>
      </p:sp>
      <p:pic>
        <p:nvPicPr>
          <p:cNvPr id="5" name="Picture Placeholder 4" descr="Screenshot of the National Institutes of Health U.S. National Library of Medicine Value Set Authority Center, the Search Value Sets tab."/>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1034" r="-1034"/>
          <a:stretch/>
        </p:blipFill>
        <p:spPr/>
      </p:pic>
      <p:sp>
        <p:nvSpPr>
          <p:cNvPr id="9" name="Text Placeholder 8"/>
          <p:cNvSpPr>
            <a:spLocks noGrp="1"/>
          </p:cNvSpPr>
          <p:nvPr>
            <p:ph type="body" sz="quarter" idx="32"/>
          </p:nvPr>
        </p:nvSpPr>
        <p:spPr/>
        <p:txBody>
          <a:bodyPr/>
          <a:lstStyle/>
          <a:p>
            <a:r>
              <a:rPr lang="en-US" dirty="0"/>
              <a:t>Source: Value Set Authority Center, vsac.nlm.nih.gov</a:t>
            </a:r>
          </a:p>
        </p:txBody>
      </p:sp>
    </p:spTree>
    <p:custDataLst>
      <p:tags r:id="rId1"/>
    </p:custDataLst>
    <p:extLst>
      <p:ext uri="{BB962C8B-B14F-4D97-AF65-F5344CB8AC3E}">
        <p14:creationId xmlns:p14="http://schemas.microsoft.com/office/powerpoint/2010/main" val="3658460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Diabetes – LOTS of Options </a:t>
            </a:r>
            <a:br>
              <a:rPr lang="en-US" altLang="en-US" dirty="0"/>
            </a:br>
            <a:r>
              <a:rPr lang="en-US" altLang="en-US" dirty="0"/>
              <a:t>(173 codes)</a:t>
            </a:r>
          </a:p>
        </p:txBody>
      </p:sp>
      <p:pic>
        <p:nvPicPr>
          <p:cNvPr id="6" name="Picture Placeholder 5" descr="Screen shot of Value Set Details screen"/>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t="-403" b="-403"/>
          <a:stretch/>
        </p:blipFill>
        <p:spPr/>
      </p:pic>
      <p:sp>
        <p:nvSpPr>
          <p:cNvPr id="8" name="Text Placeholder 7"/>
          <p:cNvSpPr>
            <a:spLocks noGrp="1"/>
          </p:cNvSpPr>
          <p:nvPr>
            <p:ph type="body" sz="quarter" idx="32"/>
          </p:nvPr>
        </p:nvSpPr>
        <p:spPr/>
        <p:txBody>
          <a:bodyPr/>
          <a:lstStyle/>
          <a:p>
            <a:r>
              <a:rPr lang="en-US" dirty="0"/>
              <a:t>Source: Value Set Authority Center, vsac.nlm.nih.gov</a:t>
            </a:r>
          </a:p>
        </p:txBody>
      </p:sp>
    </p:spTree>
    <p:custDataLst>
      <p:tags r:id="rId1"/>
    </p:custDataLst>
    <p:extLst>
      <p:ext uri="{BB962C8B-B14F-4D97-AF65-F5344CB8AC3E}">
        <p14:creationId xmlns:p14="http://schemas.microsoft.com/office/powerpoint/2010/main" val="31534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Tools and Approaches for Analytics: Using Data and Measurement Effectively</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Data is diverse and fragmented; needs to be integrated for most clinical applications</a:t>
            </a:r>
          </a:p>
          <a:p>
            <a:r>
              <a:rPr lang="en-US" dirty="0"/>
              <a:t>Measurement specifications – how you should measure key clinical concepts and outcomes – have detailed development processes</a:t>
            </a:r>
          </a:p>
          <a:p>
            <a:r>
              <a:rPr lang="en-US" dirty="0"/>
              <a:t>Standard measurements (e.g., for quality and safety) can help jump start analytics</a:t>
            </a:r>
          </a:p>
          <a:p>
            <a:endParaRPr lang="en-US" dirty="0"/>
          </a:p>
          <a:p>
            <a:endParaRPr lang="en-US" dirty="0"/>
          </a:p>
        </p:txBody>
      </p:sp>
    </p:spTree>
    <p:custDataLst>
      <p:tags r:id="rId1"/>
    </p:custDataLst>
    <p:extLst>
      <p:ext uri="{BB962C8B-B14F-4D97-AF65-F5344CB8AC3E}">
        <p14:creationId xmlns:p14="http://schemas.microsoft.com/office/powerpoint/2010/main" val="866247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Reliable or Useful Sources</a:t>
            </a:r>
          </a:p>
        </p:txBody>
      </p:sp>
      <p:sp>
        <p:nvSpPr>
          <p:cNvPr id="3" name="Content Placeholder 2"/>
          <p:cNvSpPr>
            <a:spLocks noGrp="1"/>
          </p:cNvSpPr>
          <p:nvPr>
            <p:ph sz="quarter" idx="14"/>
          </p:nvPr>
        </p:nvSpPr>
        <p:spPr>
          <a:xfrm>
            <a:off x="1981200" y="1054100"/>
            <a:ext cx="8229600" cy="5448300"/>
          </a:xfrm>
        </p:spPr>
        <p:txBody>
          <a:bodyPr/>
          <a:lstStyle/>
          <a:p>
            <a:r>
              <a:rPr lang="en-US" altLang="en-US" sz="2400">
                <a:hlinkClick r:id="rId4" tooltip="URL for the U.S. National Library of Medicine's Value Set Authority Center"/>
              </a:rPr>
              <a:t>https://qualitymeasures.ahrq.gov</a:t>
            </a:r>
            <a:r>
              <a:rPr lang="en-US" altLang="en-US" sz="2400"/>
              <a:t> – Not all high quality but evaluated</a:t>
            </a:r>
          </a:p>
          <a:p>
            <a:r>
              <a:rPr lang="en-US" altLang="en-US" sz="2400"/>
              <a:t>Initiatives – like “Meaningful use”, “hhs”, or “Physician Group Practice” demo (google search)</a:t>
            </a:r>
          </a:p>
          <a:p>
            <a:r>
              <a:rPr lang="en-US" altLang="en-US" sz="2400">
                <a:hlinkClick r:id="rId5" tooltip="URL to Quality Forum home page"/>
              </a:rPr>
              <a:t>https://www.Qualityforum.org/home.aspx</a:t>
            </a:r>
            <a:r>
              <a:rPr lang="en-US" altLang="en-US" sz="2400"/>
              <a:t> – The National Quality Forum – vetted measures</a:t>
            </a:r>
          </a:p>
          <a:p>
            <a:r>
              <a:rPr lang="en-US" altLang="en-US" sz="2400"/>
              <a:t>AMA – Physician Consortium for Performance Improvement </a:t>
            </a:r>
            <a:r>
              <a:rPr lang="en-US" altLang="en-US" sz="2400">
                <a:hlinkClick r:id="rId6" tooltip="URL for home page of AMA Physician Consortium for Performance Improvement"/>
              </a:rPr>
              <a:t>https://www.thepcpi.org/</a:t>
            </a:r>
            <a:r>
              <a:rPr lang="en-US" altLang="en-US" sz="2400"/>
              <a:t> </a:t>
            </a:r>
          </a:p>
          <a:p>
            <a:r>
              <a:rPr lang="en-US" altLang="en-US" sz="2400">
                <a:hlinkClick r:id="rId7" tooltip="URL to the National Committee for Quality Assurance web site"/>
              </a:rPr>
              <a:t>http://ncqa.org/</a:t>
            </a:r>
            <a:r>
              <a:rPr lang="en-US" altLang="en-US" sz="2400"/>
              <a:t> – HEDIS measures (for health plans) and a set of accreditation measures</a:t>
            </a:r>
          </a:p>
          <a:p>
            <a:r>
              <a:rPr lang="en-US" altLang="en-US" sz="2400">
                <a:hlinkClick r:id="rId8" tooltip="URL to The Commonwealth Fund web site"/>
              </a:rPr>
              <a:t>http://Commonwealthfund.org/</a:t>
            </a:r>
            <a:r>
              <a:rPr lang="en-US" altLang="en-US" sz="2400"/>
              <a:t> - Commonwealth fund – more international comparisons</a:t>
            </a:r>
          </a:p>
          <a:p>
            <a:r>
              <a:rPr lang="en-US" altLang="en-US" sz="2400"/>
              <a:t>Many more (</a:t>
            </a:r>
            <a:r>
              <a:rPr lang="en-US" altLang="en-US" sz="2400">
                <a:hlinkClick r:id="rId9" tooltip="URL to Institute for Healthcare Improvement web site"/>
              </a:rPr>
              <a:t>http://www.ihi.org/Pages/default.aspx</a:t>
            </a:r>
            <a:r>
              <a:rPr lang="en-US" altLang="en-US" sz="2400"/>
              <a:t>)</a:t>
            </a:r>
            <a:endParaRPr lang="en-US" altLang="en-US" sz="2400" dirty="0"/>
          </a:p>
        </p:txBody>
      </p:sp>
    </p:spTree>
    <p:custDataLst>
      <p:tags r:id="rId1"/>
    </p:custDataLst>
    <p:extLst>
      <p:ext uri="{BB962C8B-B14F-4D97-AF65-F5344CB8AC3E}">
        <p14:creationId xmlns:p14="http://schemas.microsoft.com/office/powerpoint/2010/main" val="3170410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Measure Developer Example: American Geriatrics Society - 1</a:t>
            </a:r>
            <a:endParaRPr lang="en-US" dirty="0"/>
          </a:p>
        </p:txBody>
      </p:sp>
      <p:sp>
        <p:nvSpPr>
          <p:cNvPr id="3" name="Content Placeholder 2"/>
          <p:cNvSpPr>
            <a:spLocks noGrp="1"/>
          </p:cNvSpPr>
          <p:nvPr>
            <p:ph sz="quarter" idx="14"/>
          </p:nvPr>
        </p:nvSpPr>
        <p:spPr>
          <a:xfrm>
            <a:off x="1981200" y="1600200"/>
            <a:ext cx="8228627" cy="1473200"/>
          </a:xfrm>
        </p:spPr>
        <p:txBody>
          <a:bodyPr/>
          <a:lstStyle/>
          <a:p>
            <a:pPr marL="514350" indent="-514350">
              <a:buFont typeface="+mj-lt"/>
              <a:buAutoNum type="arabicPeriod"/>
            </a:pPr>
            <a:r>
              <a:rPr lang="en-US" altLang="en-US" dirty="0"/>
              <a:t>In a Web browser, enter this address:</a:t>
            </a:r>
            <a:br>
              <a:rPr lang="en-US" altLang="en-US" dirty="0"/>
            </a:br>
            <a:r>
              <a:rPr lang="en-US" altLang="en-US" sz="2800" dirty="0">
                <a:hlinkClick r:id="rId4" tooltip="URL for browsing index for the Agency for Healthcare Quality Research"/>
              </a:rPr>
              <a:t>http://www.qualitymeasures.ahrq.gov/browse/index.aspx?alpha=A</a:t>
            </a:r>
            <a:endParaRPr lang="en-US" altLang="en-US" sz="2800" dirty="0"/>
          </a:p>
        </p:txBody>
      </p:sp>
      <p:pic>
        <p:nvPicPr>
          <p:cNvPr id="7" name="Content Placeholder 6" descr="Screen shot from the AHRQ Measure Index"/>
          <p:cNvPicPr>
            <a:picLocks noGrp="1" noChangeAspect="1"/>
          </p:cNvPicPr>
          <p:nvPr>
            <p:ph sz="quarter" idx="18"/>
          </p:nvPr>
        </p:nvPicPr>
        <p:blipFill rotWithShape="1">
          <a:blip r:embed="rId5">
            <a:extLst>
              <a:ext uri="{28A0092B-C50C-407E-A947-70E740481C1C}">
                <a14:useLocalDpi xmlns:a14="http://schemas.microsoft.com/office/drawing/2010/main" val="0"/>
              </a:ext>
            </a:extLst>
          </a:blip>
          <a:srcRect/>
          <a:stretch/>
        </p:blipFill>
        <p:spPr>
          <a:xfrm>
            <a:off x="3298277" y="3039916"/>
            <a:ext cx="5595446" cy="3119585"/>
          </a:xfrm>
        </p:spPr>
      </p:pic>
    </p:spTree>
    <p:custDataLst>
      <p:tags r:id="rId1"/>
    </p:custDataLst>
    <p:extLst>
      <p:ext uri="{BB962C8B-B14F-4D97-AF65-F5344CB8AC3E}">
        <p14:creationId xmlns:p14="http://schemas.microsoft.com/office/powerpoint/2010/main" val="2228352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 Developer Example: American Geriatrics Society - 2</a:t>
            </a:r>
          </a:p>
        </p:txBody>
      </p:sp>
      <p:sp>
        <p:nvSpPr>
          <p:cNvPr id="3" name="Content Placeholder 2"/>
          <p:cNvSpPr>
            <a:spLocks noGrp="1"/>
          </p:cNvSpPr>
          <p:nvPr>
            <p:ph sz="quarter" idx="14"/>
          </p:nvPr>
        </p:nvSpPr>
        <p:spPr>
          <a:xfrm>
            <a:off x="1981200" y="1600200"/>
            <a:ext cx="8228627" cy="711200"/>
          </a:xfrm>
        </p:spPr>
        <p:txBody>
          <a:bodyPr/>
          <a:lstStyle/>
          <a:p>
            <a:pPr marL="514350" indent="-514350">
              <a:buFont typeface="+mj-lt"/>
              <a:buAutoNum type="arabicPeriod" startAt="2"/>
            </a:pPr>
            <a:r>
              <a:rPr lang="en-US" dirty="0"/>
              <a:t>Search for </a:t>
            </a:r>
            <a:r>
              <a:rPr lang="en-US" b="1" i="1" dirty="0"/>
              <a:t>American Geriatrics Society</a:t>
            </a:r>
          </a:p>
        </p:txBody>
      </p:sp>
      <p:pic>
        <p:nvPicPr>
          <p:cNvPr id="7" name="Content Placeholder 6" descr="Screen shot from the National Quality Measures Clearinghouse with American Geriatrics Society in the Search field"/>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a:stretch/>
        </p:blipFill>
        <p:spPr>
          <a:xfrm>
            <a:off x="1981201" y="2344479"/>
            <a:ext cx="8228013" cy="1800743"/>
          </a:xfrm>
        </p:spPr>
      </p:pic>
    </p:spTree>
    <p:custDataLst>
      <p:tags r:id="rId1"/>
    </p:custDataLst>
    <p:extLst>
      <p:ext uri="{BB962C8B-B14F-4D97-AF65-F5344CB8AC3E}">
        <p14:creationId xmlns:p14="http://schemas.microsoft.com/office/powerpoint/2010/main" val="1014924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 Developer Example: American Geriatrics Society - 3</a:t>
            </a:r>
          </a:p>
        </p:txBody>
      </p:sp>
      <p:sp>
        <p:nvSpPr>
          <p:cNvPr id="3" name="Content Placeholder 2"/>
          <p:cNvSpPr>
            <a:spLocks noGrp="1"/>
          </p:cNvSpPr>
          <p:nvPr>
            <p:ph sz="quarter" idx="14"/>
          </p:nvPr>
        </p:nvSpPr>
        <p:spPr/>
        <p:txBody>
          <a:bodyPr/>
          <a:lstStyle/>
          <a:p>
            <a:pPr marL="514350" indent="-514350">
              <a:buFont typeface="+mj-lt"/>
              <a:buAutoNum type="arabicPeriod" startAt="3"/>
            </a:pPr>
            <a:r>
              <a:rPr lang="en-US" altLang="en-US" sz="3000" dirty="0"/>
              <a:t>Choose “Geriatrics: percentage of female patients aged 65 years and older who were assessed for the presence or absence of urinary incontinence within 12 months”</a:t>
            </a:r>
          </a:p>
        </p:txBody>
      </p:sp>
      <p:pic>
        <p:nvPicPr>
          <p:cNvPr id="7" name="Content Placeholder 6" descr="Screen shot from the National Quality Measures Clearinghouse with the results of the search visible"/>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a:stretch/>
        </p:blipFill>
        <p:spPr>
          <a:xfrm>
            <a:off x="4132294" y="3651853"/>
            <a:ext cx="3925824" cy="2505456"/>
          </a:xfrm>
        </p:spPr>
      </p:pic>
    </p:spTree>
    <p:custDataLst>
      <p:tags r:id="rId1"/>
    </p:custDataLst>
    <p:extLst>
      <p:ext uri="{BB962C8B-B14F-4D97-AF65-F5344CB8AC3E}">
        <p14:creationId xmlns:p14="http://schemas.microsoft.com/office/powerpoint/2010/main" val="2226900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Description / Rationale</a:t>
            </a:r>
          </a:p>
        </p:txBody>
      </p:sp>
      <p:sp>
        <p:nvSpPr>
          <p:cNvPr id="7171" name="Content Placeholder 2"/>
          <p:cNvSpPr>
            <a:spLocks noGrp="1"/>
          </p:cNvSpPr>
          <p:nvPr>
            <p:ph sz="quarter" idx="14"/>
          </p:nvPr>
        </p:nvSpPr>
        <p:spPr>
          <a:xfrm>
            <a:off x="4304506" y="1417637"/>
            <a:ext cx="3581401" cy="520700"/>
          </a:xfrm>
        </p:spPr>
        <p:txBody>
          <a:bodyPr/>
          <a:lstStyle/>
          <a:p>
            <a:r>
              <a:rPr lang="en-US" altLang="en-US" dirty="0"/>
              <a:t>What do you see?</a:t>
            </a:r>
          </a:p>
        </p:txBody>
      </p:sp>
      <p:pic>
        <p:nvPicPr>
          <p:cNvPr id="4" name="Content Placeholder 3" descr="Screenshot of abstract for article titled Geriatrics: percentage of female patients aged 65 years and older who were assessed for the presence or absence of urinary incontinence within 12 months"/>
          <p:cNvPicPr>
            <a:picLocks noGrp="1" noChangeAspect="1"/>
          </p:cNvPicPr>
          <p:nvPr>
            <p:ph sz="quarter" idx="18"/>
          </p:nvPr>
        </p:nvPicPr>
        <p:blipFill rotWithShape="1">
          <a:blip r:embed="rId4">
            <a:extLst>
              <a:ext uri="{28A0092B-C50C-407E-A947-70E740481C1C}">
                <a14:useLocalDpi xmlns:a14="http://schemas.microsoft.com/office/drawing/2010/main" val="0"/>
              </a:ext>
            </a:extLst>
          </a:blip>
          <a:srcRect/>
          <a:stretch/>
        </p:blipFill>
        <p:spPr>
          <a:xfrm>
            <a:off x="3864641" y="2120900"/>
            <a:ext cx="4461130" cy="4038600"/>
          </a:xfrm>
        </p:spPr>
      </p:pic>
      <p:sp>
        <p:nvSpPr>
          <p:cNvPr id="30" name="Text Placeholder 29"/>
          <p:cNvSpPr>
            <a:spLocks noGrp="1"/>
          </p:cNvSpPr>
          <p:nvPr>
            <p:ph type="body" sz="quarter" idx="33"/>
          </p:nvPr>
        </p:nvSpPr>
        <p:spPr>
          <a:xfrm>
            <a:off x="3864641" y="6278880"/>
            <a:ext cx="5757692" cy="533400"/>
          </a:xfrm>
        </p:spPr>
        <p:txBody>
          <a:bodyPr/>
          <a:lstStyle/>
          <a:p>
            <a:r>
              <a:rPr lang="en-US" altLang="en-US" dirty="0">
                <a:latin typeface="Arial" panose="020B0604020202020204" pitchFamily="34" charset="0"/>
                <a:hlinkClick r:id="rId5" tooltip="URL to the Agency for Healthcare Research and Quality"/>
              </a:rPr>
              <a:t>http://www.qualitymeasures.ahrq.gov/content.aspx?id=49446</a:t>
            </a:r>
            <a:endParaRPr lang="en-US" altLang="en-US" dirty="0">
              <a:latin typeface="Arial" panose="020B0604020202020204" pitchFamily="34" charset="0"/>
            </a:endParaRPr>
          </a:p>
        </p:txBody>
      </p:sp>
    </p:spTree>
    <p:custDataLst>
      <p:tags r:id="rId1"/>
    </p:custDataLst>
    <p:extLst>
      <p:ext uri="{BB962C8B-B14F-4D97-AF65-F5344CB8AC3E}">
        <p14:creationId xmlns:p14="http://schemas.microsoft.com/office/powerpoint/2010/main" val="4003595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Good Measure?</a:t>
            </a:r>
          </a:p>
        </p:txBody>
      </p:sp>
      <p:sp>
        <p:nvSpPr>
          <p:cNvPr id="3" name="Content Placeholder 2"/>
          <p:cNvSpPr>
            <a:spLocks noGrp="1"/>
          </p:cNvSpPr>
          <p:nvPr>
            <p:ph sz="quarter" idx="14"/>
          </p:nvPr>
        </p:nvSpPr>
        <p:spPr/>
        <p:txBody>
          <a:bodyPr/>
          <a:lstStyle/>
          <a:p>
            <a:r>
              <a:rPr lang="en-US" dirty="0"/>
              <a:t>Importance</a:t>
            </a:r>
          </a:p>
          <a:p>
            <a:r>
              <a:rPr lang="en-US" dirty="0"/>
              <a:t>Scientific Acceptability</a:t>
            </a:r>
          </a:p>
          <a:p>
            <a:r>
              <a:rPr lang="en-US" dirty="0"/>
              <a:t>Usability</a:t>
            </a:r>
          </a:p>
          <a:p>
            <a:r>
              <a:rPr lang="en-US" dirty="0"/>
              <a:t>Feasibility</a:t>
            </a:r>
          </a:p>
        </p:txBody>
      </p:sp>
    </p:spTree>
    <p:custDataLst>
      <p:tags r:id="rId1"/>
    </p:custDataLst>
    <p:extLst>
      <p:ext uri="{BB962C8B-B14F-4D97-AF65-F5344CB8AC3E}">
        <p14:creationId xmlns:p14="http://schemas.microsoft.com/office/powerpoint/2010/main" val="595591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How Can These  Jumpstart Analytics?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a:t>Quality and safety measures are often required by payers and regulators</a:t>
            </a:r>
          </a:p>
          <a:p>
            <a:pPr lvl="1">
              <a:lnSpc>
                <a:spcPct val="90000"/>
              </a:lnSpc>
            </a:pPr>
            <a:r>
              <a:rPr lang="en-US" sz="3200"/>
              <a:t>Thus, focusing on these definitions can help you align efforts to improve patient care</a:t>
            </a:r>
          </a:p>
          <a:p>
            <a:pPr lvl="1">
              <a:lnSpc>
                <a:spcPct val="90000"/>
              </a:lnSpc>
            </a:pPr>
            <a:r>
              <a:rPr lang="en-US" sz="3200"/>
              <a:t>They also encode key requirements for care</a:t>
            </a:r>
          </a:p>
          <a:p>
            <a:pPr>
              <a:lnSpc>
                <a:spcPct val="90000"/>
              </a:lnSpc>
            </a:pPr>
            <a:r>
              <a:rPr lang="en-US"/>
              <a:t>Using the same definitions reduces maintenance and avoids redundant work</a:t>
            </a:r>
          </a:p>
          <a:p>
            <a:pPr>
              <a:lnSpc>
                <a:spcPct val="90000"/>
              </a:lnSpc>
            </a:pPr>
            <a:r>
              <a:rPr lang="en-US"/>
              <a:t>Validation is needed for analytics, and quality and safety measures</a:t>
            </a:r>
          </a:p>
        </p:txBody>
      </p:sp>
    </p:spTree>
    <p:custDataLst>
      <p:tags r:id="rId1"/>
    </p:custDataLst>
    <p:extLst>
      <p:ext uri="{BB962C8B-B14F-4D97-AF65-F5344CB8AC3E}">
        <p14:creationId xmlns:p14="http://schemas.microsoft.com/office/powerpoint/2010/main" val="348280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Lecture 14 Summary</a:t>
            </a:r>
          </a:p>
        </p:txBody>
      </p:sp>
      <p:sp>
        <p:nvSpPr>
          <p:cNvPr id="3" name="Content Placeholder 2"/>
          <p:cNvSpPr>
            <a:spLocks noGrp="1"/>
          </p:cNvSpPr>
          <p:nvPr>
            <p:ph sz="quarter" idx="14"/>
          </p:nvPr>
        </p:nvSpPr>
        <p:spPr>
          <a:xfrm>
            <a:off x="609600" y="1600200"/>
            <a:ext cx="10972800" cy="4572000"/>
          </a:xfrm>
        </p:spPr>
        <p:txBody>
          <a:bodyPr wrap="square" anchor="t">
            <a:normAutofit/>
          </a:bodyPr>
          <a:lstStyle/>
          <a:p>
            <a:r>
              <a:rPr lang="en-US" dirty="0"/>
              <a:t>Tools and approaches to jumpstart analytics</a:t>
            </a:r>
          </a:p>
          <a:p>
            <a:pPr lvl="1"/>
            <a:r>
              <a:rPr lang="en-US" sz="3200"/>
              <a:t>Data integration -&gt; need to put together outcomes with process, to understand context broadly</a:t>
            </a:r>
          </a:p>
          <a:p>
            <a:pPr lvl="1"/>
            <a:r>
              <a:rPr lang="en-US" sz="3200"/>
              <a:t>Quality and safety measures are predefined and can increase efficiency</a:t>
            </a:r>
          </a:p>
          <a:p>
            <a:pPr lvl="1"/>
            <a:r>
              <a:rPr lang="en-US" sz="3200"/>
              <a:t>Validation of measures can help your analytics be more effective</a:t>
            </a:r>
          </a:p>
        </p:txBody>
      </p:sp>
    </p:spTree>
    <p:custDataLst>
      <p:tags r:id="rId1"/>
    </p:custDataLst>
    <p:extLst>
      <p:ext uri="{BB962C8B-B14F-4D97-AF65-F5344CB8AC3E}">
        <p14:creationId xmlns:p14="http://schemas.microsoft.com/office/powerpoint/2010/main" val="1899480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 14 - </a:t>
            </a:r>
            <a:r>
              <a:rPr lang="en-US" dirty="0"/>
              <a:t>References</a:t>
            </a:r>
          </a:p>
        </p:txBody>
      </p:sp>
      <p:sp>
        <p:nvSpPr>
          <p:cNvPr id="3" name="Text Placeholder 2"/>
          <p:cNvSpPr>
            <a:spLocks noGrp="1"/>
          </p:cNvSpPr>
          <p:nvPr>
            <p:ph type="body" sz="quarter" idx="16"/>
          </p:nvPr>
        </p:nvSpPr>
        <p:spPr>
          <a:xfrm>
            <a:off x="733331" y="1600200"/>
            <a:ext cx="11027120" cy="2149157"/>
          </a:xfrm>
        </p:spPr>
        <p:txBody>
          <a:bodyPr/>
          <a:lstStyle/>
          <a:p>
            <a:r>
              <a:rPr lang="en-US" dirty="0"/>
              <a:t>References</a:t>
            </a:r>
          </a:p>
          <a:p>
            <a:pPr lvl="1"/>
            <a:r>
              <a:rPr lang="en-US" dirty="0"/>
              <a:t>Jensen et al.  </a:t>
            </a:r>
            <a:r>
              <a:rPr lang="en-US" dirty="0">
                <a:hlinkClick r:id="rId4" tooltip="URL for article titled The Role of Technical Advances in the Adoption and Integration of Patient-Reported Outcomes in Clinical Care"/>
              </a:rPr>
              <a:t>http://www.ncbi.nlm.nih.gov/pmc/articles/PMC4801509/</a:t>
            </a:r>
            <a:endParaRPr lang="en-US" dirty="0"/>
          </a:p>
          <a:p>
            <a:pPr lvl="1"/>
            <a:r>
              <a:rPr lang="en-US" dirty="0"/>
              <a:t>Mattingly CJ et al., </a:t>
            </a:r>
            <a:r>
              <a:rPr lang="en-US" dirty="0">
                <a:hlinkClick r:id="rId5" tooltip="URL to article titled Laying a Community-Based Foundation for Data-Driven Semantic Standards in Environmental Health Sciences"/>
              </a:rPr>
              <a:t>https://www.ncbi.nlm.nih.gov/pubmed/26871594/</a:t>
            </a:r>
            <a:r>
              <a:rPr lang="en-US" dirty="0"/>
              <a:t> </a:t>
            </a:r>
          </a:p>
          <a:p>
            <a:pPr lvl="1"/>
            <a:r>
              <a:rPr lang="en-US" dirty="0"/>
              <a:t>Weitzel KW, Alexander M, Bernhardt BA, Calman N, Carey DJ, Cavallari LH, Field JR, Hauser D, Junkins HA, Levin PA, Levy K, Madden EB, Manolio TA, Odgis J, Orlando LA, Pyeritz R, Wu RR, Shuldiner AR, Bottinger EP, Denny JC, Dexter PR, Flockhart DA, Horowitz CR, Johnson JA, Kimmel SE, Levy MA, Pollin TI, Ginsburg GS; IGNITE Network. The IGNITE network: a model for genomic medicine implementation and research. BMC Med Genomics. 2016 Jan 5;9:1. doi: 10.1186/s12920-015-0162-5. PMID: 26729011</a:t>
            </a:r>
          </a:p>
          <a:p>
            <a:pPr lvl="1"/>
            <a:endParaRPr lang="en-US" dirty="0"/>
          </a:p>
        </p:txBody>
      </p:sp>
      <p:sp>
        <p:nvSpPr>
          <p:cNvPr id="5" name="Text Placeholder 4"/>
          <p:cNvSpPr>
            <a:spLocks noGrp="1"/>
          </p:cNvSpPr>
          <p:nvPr>
            <p:ph type="body" sz="quarter" idx="20"/>
          </p:nvPr>
        </p:nvSpPr>
        <p:spPr>
          <a:xfrm>
            <a:off x="724276" y="3578834"/>
            <a:ext cx="11235351" cy="2633772"/>
          </a:xfrm>
        </p:spPr>
        <p:txBody>
          <a:bodyPr/>
          <a:lstStyle/>
          <a:p>
            <a:r>
              <a:rPr lang="en-US" dirty="0"/>
              <a:t>Images</a:t>
            </a:r>
          </a:p>
          <a:p>
            <a:pPr lvl="1"/>
            <a:r>
              <a:rPr lang="en-US" dirty="0"/>
              <a:t>Slide 5-8: Dorr DA.  Released under a Creative Commons Attributional License</a:t>
            </a:r>
          </a:p>
          <a:p>
            <a:pPr lvl="1"/>
            <a:r>
              <a:rPr lang="en-US" dirty="0"/>
              <a:t>Slide 9: Weitzel et al 2016, PMC, Creative Commons Attributional License.</a:t>
            </a:r>
          </a:p>
          <a:p>
            <a:pPr lvl="1"/>
            <a:r>
              <a:rPr lang="en-US" dirty="0"/>
              <a:t>Slide 12: ECG learning center,  </a:t>
            </a:r>
            <a:r>
              <a:rPr lang="en-US" dirty="0">
                <a:hlinkClick r:id="rId6" tooltip="URL to ECG Learning Center, Chapter 9 Myocardial Infarction"/>
              </a:rPr>
              <a:t>http://ecg.utah.edu/lesson/9</a:t>
            </a:r>
            <a:r>
              <a:rPr lang="en-US" dirty="0"/>
              <a:t>, Creative Commons License</a:t>
            </a:r>
          </a:p>
          <a:p>
            <a:pPr lvl="1"/>
            <a:r>
              <a:rPr lang="en-US" dirty="0"/>
              <a:t>Slide 13: Echopedia, </a:t>
            </a:r>
            <a:r>
              <a:rPr lang="en-US" dirty="0">
                <a:hlinkClick r:id="rId7" tooltip="URL to Echopedia.org site showing infarction of posterior and inferior wall"/>
              </a:rPr>
              <a:t>http://www.echopedia.org/index.php/Case_93</a:t>
            </a:r>
            <a:r>
              <a:rPr lang="en-US" dirty="0"/>
              <a:t>, Creative Commons Licence</a:t>
            </a:r>
          </a:p>
          <a:p>
            <a:pPr lvl="1"/>
            <a:r>
              <a:rPr lang="en-US" dirty="0"/>
              <a:t>Slide 17: Dorr DA.  Adapted from data from AHRQ quality reports.</a:t>
            </a:r>
          </a:p>
          <a:p>
            <a:pPr lvl="1"/>
            <a:r>
              <a:rPr lang="en-US" dirty="0"/>
              <a:t>Slide 18: AHRQ Quality Report 2012</a:t>
            </a:r>
          </a:p>
          <a:p>
            <a:pPr lvl="1"/>
            <a:r>
              <a:rPr lang="en-US" dirty="0"/>
              <a:t>Slide  25, 26, 32, 33, 34, 35: Source: qualitymeasures.ahrq.gov</a:t>
            </a:r>
          </a:p>
          <a:p>
            <a:pPr lvl="1"/>
            <a:r>
              <a:rPr lang="en-US" dirty="0"/>
              <a:t>Slide 29-30: Value Set Authority Center, vsac.nlm.nih.gov</a:t>
            </a:r>
          </a:p>
          <a:p>
            <a:pPr lvl="1"/>
            <a:r>
              <a:rPr lang="en-US" dirty="0"/>
              <a:t>Slide 31: Dorr DA.  Edited organizational governance from OHSU; publically available from ohsu.edu</a:t>
            </a:r>
          </a:p>
        </p:txBody>
      </p:sp>
    </p:spTree>
    <p:custDataLst>
      <p:tags r:id="rId1"/>
    </p:custDataLst>
    <p:extLst>
      <p:ext uri="{BB962C8B-B14F-4D97-AF65-F5344CB8AC3E}">
        <p14:creationId xmlns:p14="http://schemas.microsoft.com/office/powerpoint/2010/main" val="243989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Ms. Viera, a 75-year person with multiple chronic conditions…</a:t>
            </a:r>
          </a:p>
        </p:txBody>
      </p:sp>
      <p:pic>
        <p:nvPicPr>
          <p:cNvPr id="25" name="Picture Placeholder 24" descr="Diagram showing information flow between patient, multiple specialists, care giver, primary care team, and others. Lines go every which way, very cluttered and messy. "/>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8065" r="-8065"/>
          <a:stretch/>
        </p:blipFill>
        <p:spPr/>
      </p:pic>
      <p:sp>
        <p:nvSpPr>
          <p:cNvPr id="23" name="Text Placeholder 22"/>
          <p:cNvSpPr>
            <a:spLocks noGrp="1"/>
          </p:cNvSpPr>
          <p:nvPr>
            <p:ph type="body" sz="quarter" idx="32"/>
          </p:nvPr>
        </p:nvSpPr>
        <p:spPr>
          <a:xfrm>
            <a:off x="3596640" y="6172200"/>
            <a:ext cx="1264921" cy="533400"/>
          </a:xfrm>
        </p:spPr>
        <p:txBody>
          <a:bodyPr/>
          <a:lstStyle/>
          <a:p>
            <a:r>
              <a:rPr lang="en-US" dirty="0"/>
              <a:t>Dorr, 2009</a:t>
            </a:r>
          </a:p>
        </p:txBody>
      </p:sp>
    </p:spTree>
    <p:custDataLst>
      <p:tags r:id="rId1"/>
    </p:custDataLst>
    <p:extLst>
      <p:ext uri="{BB962C8B-B14F-4D97-AF65-F5344CB8AC3E}">
        <p14:creationId xmlns:p14="http://schemas.microsoft.com/office/powerpoint/2010/main" val="235720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dirty="0"/>
              <a:t>Communication Breakdown</a:t>
            </a:r>
          </a:p>
        </p:txBody>
      </p:sp>
      <p:pic>
        <p:nvPicPr>
          <p:cNvPr id="22" name="Picture Placeholder 21" descr="Similar diagram to the one used in the last slide, but this time there are only two lines: one goes from the care giver to an aggregated site for the multiple specialists and the other goes from the primary care team to the same aggregated site for the multiple specialists. "/>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l="-18319" r="-18319"/>
          <a:stretch/>
        </p:blipFill>
        <p:spPr/>
      </p:pic>
      <p:sp>
        <p:nvSpPr>
          <p:cNvPr id="33" name="Text Placeholder 32"/>
          <p:cNvSpPr>
            <a:spLocks noGrp="1"/>
          </p:cNvSpPr>
          <p:nvPr>
            <p:ph type="body" sz="quarter" idx="32"/>
          </p:nvPr>
        </p:nvSpPr>
        <p:spPr>
          <a:xfrm>
            <a:off x="3599103" y="6175024"/>
            <a:ext cx="1127762" cy="358140"/>
          </a:xfrm>
        </p:spPr>
        <p:txBody>
          <a:bodyPr/>
          <a:lstStyle/>
          <a:p>
            <a:r>
              <a:rPr lang="en-US" dirty="0"/>
              <a:t>Dorr, 2009</a:t>
            </a:r>
          </a:p>
        </p:txBody>
      </p:sp>
    </p:spTree>
    <p:custDataLst>
      <p:tags r:id="rId1"/>
    </p:custDataLst>
    <p:extLst>
      <p:ext uri="{BB962C8B-B14F-4D97-AF65-F5344CB8AC3E}">
        <p14:creationId xmlns:p14="http://schemas.microsoft.com/office/powerpoint/2010/main" val="140598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4638"/>
            <a:ext cx="10972800" cy="1143000"/>
          </a:xfrm>
        </p:spPr>
        <p:txBody>
          <a:bodyPr wrap="square" anchor="ctr">
            <a:normAutofit/>
          </a:bodyPr>
          <a:lstStyle/>
          <a:p>
            <a:r>
              <a:rPr lang="en-US" dirty="0"/>
              <a:t>View by Data Source</a:t>
            </a:r>
          </a:p>
        </p:txBody>
      </p:sp>
      <p:pic>
        <p:nvPicPr>
          <p:cNvPr id="8" name="Picture Placeholder 7" descr="Diagram titled Ms. Viera's data story around risk prediction for readmissions.&#10;EHR data has an arrow to Comorbidities&#10;Claims data has an arrow to ED visits, hospitalization activity&#10;Other data has an arrow to Social/Behavioral/Environmental&#10;In a separate box, Risk prediction incomplete: Outcome: readmission"/>
          <p:cNvPicPr>
            <a:picLocks noGrp="1" noChangeAspect="1"/>
          </p:cNvPicPr>
          <p:nvPr>
            <p:ph sz="quarter" idx="14"/>
          </p:nvPr>
        </p:nvPicPr>
        <p:blipFill rotWithShape="1">
          <a:blip r:embed="rId4">
            <a:extLst>
              <a:ext uri="{28A0092B-C50C-407E-A947-70E740481C1C}">
                <a14:useLocalDpi xmlns:a14="http://schemas.microsoft.com/office/drawing/2010/main" val="0"/>
              </a:ext>
            </a:extLst>
          </a:blip>
          <a:stretch/>
        </p:blipFill>
        <p:spPr>
          <a:xfrm>
            <a:off x="2032000" y="1600200"/>
            <a:ext cx="8128000" cy="4572000"/>
          </a:xfrm>
          <a:noFill/>
        </p:spPr>
      </p:pic>
    </p:spTree>
    <p:custDataLst>
      <p:tags r:id="rId1"/>
    </p:custDataLst>
    <p:extLst>
      <p:ext uri="{BB962C8B-B14F-4D97-AF65-F5344CB8AC3E}">
        <p14:creationId xmlns:p14="http://schemas.microsoft.com/office/powerpoint/2010/main" val="67858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274638"/>
            <a:ext cx="10972800" cy="1143000"/>
          </a:xfrm>
        </p:spPr>
        <p:txBody>
          <a:bodyPr wrap="square" anchor="ctr">
            <a:normAutofit/>
          </a:bodyPr>
          <a:lstStyle/>
          <a:p>
            <a:pPr>
              <a:lnSpc>
                <a:spcPct val="90000"/>
              </a:lnSpc>
            </a:pPr>
            <a:r>
              <a:rPr lang="en-US" dirty="0"/>
              <a:t>A Different Outcome  if Data is Integrated</a:t>
            </a:r>
          </a:p>
        </p:txBody>
      </p:sp>
      <p:pic>
        <p:nvPicPr>
          <p:cNvPr id="14" name="Picture Placeholder 13" descr="Similar to the last slide's diagram except now the EHR data, claims data, and other data all feed into an analytic data warehouse. The warehouse feeds an item called &quot;All relevant and avaliable data&quot;. In a separate object: Risk prediction incomplete. Outcome: Transitional care coaching. Careful followup: No readmission.&#10;Text below diagram:&#10;Ideal version but in reality, still issues of lag (delay in data availability), semantic interoperability, and the fact most data is unstructured"/>
          <p:cNvPicPr>
            <a:picLocks noGrp="1" noChangeAspect="1"/>
          </p:cNvPicPr>
          <p:nvPr>
            <p:ph sz="quarter" idx="14"/>
          </p:nvPr>
        </p:nvPicPr>
        <p:blipFill rotWithShape="1">
          <a:blip r:embed="rId4">
            <a:extLst>
              <a:ext uri="{28A0092B-C50C-407E-A947-70E740481C1C}">
                <a14:useLocalDpi xmlns:a14="http://schemas.microsoft.com/office/drawing/2010/main" val="0"/>
              </a:ext>
            </a:extLst>
          </a:blip>
          <a:stretch/>
        </p:blipFill>
        <p:spPr>
          <a:xfrm>
            <a:off x="2348460" y="1600200"/>
            <a:ext cx="7495080" cy="4572000"/>
          </a:xfrm>
          <a:noFill/>
        </p:spPr>
      </p:pic>
    </p:spTree>
    <p:custDataLst>
      <p:tags r:id="rId1"/>
    </p:custDataLst>
    <p:extLst>
      <p:ext uri="{BB962C8B-B14F-4D97-AF65-F5344CB8AC3E}">
        <p14:creationId xmlns:p14="http://schemas.microsoft.com/office/powerpoint/2010/main" val="237112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Genomic Data Integration</a:t>
            </a:r>
          </a:p>
        </p:txBody>
      </p:sp>
      <p:sp>
        <p:nvSpPr>
          <p:cNvPr id="3" name="Content Placeholder 2"/>
          <p:cNvSpPr>
            <a:spLocks noGrp="1"/>
          </p:cNvSpPr>
          <p:nvPr>
            <p:ph sz="quarter" idx="14"/>
          </p:nvPr>
        </p:nvSpPr>
        <p:spPr>
          <a:xfrm>
            <a:off x="1981200" y="1600200"/>
            <a:ext cx="8260080" cy="1371600"/>
          </a:xfrm>
        </p:spPr>
        <p:txBody>
          <a:bodyPr/>
          <a:lstStyle/>
          <a:p>
            <a:r>
              <a:rPr lang="en-US" dirty="0"/>
              <a:t>Genomic data may assist in prediction of patient risks, but is not integrated into Electronic Health Record systems.</a:t>
            </a:r>
          </a:p>
          <a:p>
            <a:r>
              <a:rPr lang="en-US" dirty="0"/>
              <a:t>The IGNITE (Implementing GeNomics In pracTicE; </a:t>
            </a:r>
            <a:r>
              <a:rPr lang="en-US" dirty="0">
                <a:hlinkClick r:id="rId4" tooltip="URL to home page for Implementing GeNomics In pracTicE"/>
              </a:rPr>
              <a:t>https://ignite-genomics.org</a:t>
            </a:r>
            <a:r>
              <a:rPr lang="en-US" dirty="0"/>
              <a:t>) Network is working on this.</a:t>
            </a:r>
          </a:p>
        </p:txBody>
      </p:sp>
      <p:sp>
        <p:nvSpPr>
          <p:cNvPr id="8" name="Content Placeholder 7"/>
          <p:cNvSpPr>
            <a:spLocks noGrp="1"/>
          </p:cNvSpPr>
          <p:nvPr>
            <p:ph sz="quarter" idx="37"/>
          </p:nvPr>
        </p:nvSpPr>
        <p:spPr>
          <a:xfrm>
            <a:off x="1981200" y="2971800"/>
            <a:ext cx="4998720" cy="2748280"/>
          </a:xfrm>
        </p:spPr>
        <p:txBody>
          <a:bodyPr/>
          <a:lstStyle/>
          <a:p>
            <a:pPr marL="0" indent="0">
              <a:buNone/>
            </a:pPr>
            <a:r>
              <a:rPr lang="en-US"/>
              <a:t>Example: </a:t>
            </a:r>
          </a:p>
          <a:p>
            <a:pPr marL="0" indent="0">
              <a:buNone/>
            </a:pPr>
            <a:r>
              <a:rPr lang="en-US"/>
              <a:t>Mt. Sinai : Why do African-Americans with hypertension have higher risk of end stage renal disease?  Use APOL1 locus on Chrom. 22 to predict risk and treat</a:t>
            </a:r>
          </a:p>
          <a:p>
            <a:pPr marL="0" indent="0">
              <a:buNone/>
            </a:pPr>
            <a:r>
              <a:rPr lang="en-US"/>
              <a:t>Indiana : Use pharmacogenomics to predict risk of drugs and explore change in costs when provided at the point of care</a:t>
            </a:r>
            <a:endParaRPr lang="en-US" dirty="0"/>
          </a:p>
        </p:txBody>
      </p:sp>
      <p:pic>
        <p:nvPicPr>
          <p:cNvPr id="10" name="Content Placeholder 9" descr="Map of United States showing locations of sites involved in IGNITE network. "/>
          <p:cNvPicPr>
            <a:picLocks noGrp="1" noChangeAspect="1"/>
          </p:cNvPicPr>
          <p:nvPr>
            <p:ph sz="quarter" idx="36"/>
          </p:nvPr>
        </p:nvPicPr>
        <p:blipFill rotWithShape="1">
          <a:blip r:embed="rId5">
            <a:extLst>
              <a:ext uri="{28A0092B-C50C-407E-A947-70E740481C1C}">
                <a14:useLocalDpi xmlns:a14="http://schemas.microsoft.com/office/drawing/2010/main" val="0"/>
              </a:ext>
            </a:extLst>
          </a:blip>
          <a:srcRect/>
          <a:stretch/>
        </p:blipFill>
        <p:spPr>
          <a:xfrm>
            <a:off x="6980239" y="3217746"/>
            <a:ext cx="3260725" cy="2438635"/>
          </a:xfrm>
        </p:spPr>
      </p:pic>
      <p:sp>
        <p:nvSpPr>
          <p:cNvPr id="9" name="Text Placeholder 8"/>
          <p:cNvSpPr>
            <a:spLocks noGrp="1"/>
          </p:cNvSpPr>
          <p:nvPr>
            <p:ph type="body" sz="quarter" idx="40"/>
          </p:nvPr>
        </p:nvSpPr>
        <p:spPr>
          <a:xfrm>
            <a:off x="6979920" y="5664200"/>
            <a:ext cx="3261360" cy="523240"/>
          </a:xfrm>
        </p:spPr>
        <p:txBody>
          <a:bodyPr/>
          <a:lstStyle/>
          <a:p>
            <a:r>
              <a:rPr lang="en-US"/>
              <a:t>Weitzel et al 2016, PMC, </a:t>
            </a:r>
            <a:br>
              <a:rPr lang="en-US"/>
            </a:br>
            <a:r>
              <a:rPr lang="en-US"/>
              <a:t>Creative Commons Attributional License</a:t>
            </a:r>
            <a:endParaRPr lang="en-US" dirty="0"/>
          </a:p>
        </p:txBody>
      </p:sp>
    </p:spTree>
    <p:custDataLst>
      <p:tags r:id="rId1"/>
    </p:custDataLst>
    <p:extLst>
      <p:ext uri="{BB962C8B-B14F-4D97-AF65-F5344CB8AC3E}">
        <p14:creationId xmlns:p14="http://schemas.microsoft.com/office/powerpoint/2010/main" val="335877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Integrating Outcomes: Patient-Reported and Environmental - 1</a:t>
            </a:r>
            <a:endParaRPr lang="en-US"/>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Social determinants, such as environment, patient-reported and behavioral elements, have a stronger effect on health and well-being than health care.</a:t>
            </a:r>
          </a:p>
          <a:p>
            <a:r>
              <a:rPr lang="en-US" dirty="0"/>
              <a:t>Historically, these haven’t been consistently integrated into clinical EHRs and analytic databases.</a:t>
            </a:r>
          </a:p>
        </p:txBody>
      </p:sp>
    </p:spTree>
    <p:custDataLst>
      <p:tags r:id="rId1"/>
    </p:custDataLst>
    <p:extLst>
      <p:ext uri="{BB962C8B-B14F-4D97-AF65-F5344CB8AC3E}">
        <p14:creationId xmlns:p14="http://schemas.microsoft.com/office/powerpoint/2010/main" val="2358599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LOCK_SLIDE" val="0"/>
  <p:tag name="AUDIO_ID" val="315"/>
  <p:tag name="ARTICULATE_AUDIO_RECORDED" val="1"/>
  <p:tag name="ELAPSEDTIME" val="171.3"/>
  <p:tag name="ANNOTATION_COUNT" val="0"/>
  <p:tag name="ARTICULATE_USED_LAYOUT" val="2"/>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LOCK_SLIDE" val="0"/>
  <p:tag name="AUDIO_ID" val="316"/>
  <p:tag name="ARTICULATE_AUDIO_RECORDED" val="1"/>
  <p:tag name="TIMELINE" val="29.8/58.0/90.2/91.6"/>
  <p:tag name="ELAPSEDTIME" val="131.3"/>
  <p:tag name="ANNOTATION_COUNT" val="0"/>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LOCK_SLIDE" val="0"/>
  <p:tag name="AUDIO_ID" val="482"/>
  <p:tag name="ARTICULATE_AUDIO_RECORDED" val="1"/>
  <p:tag name="ELAPSEDTIME" val="72.8"/>
  <p:tag name="ANNOTATION_TYPE_1" val="0"/>
  <p:tag name="ANNOTATION_START_1" val="59.7"/>
  <p:tag name="ANNOTATION_END_1" val="60.8"/>
  <p:tag name="ANNOTATION_TOP_1" val="572"/>
  <p:tag name="ANNOTATION_LEFT_1" val="127"/>
  <p:tag name="ANNOTATION_WIDTH_1" val="150"/>
  <p:tag name="ANNOTATION_HEIGHT_1" val="150"/>
  <p:tag name="ANNOTATION_ANIMATION_1" val="3"/>
  <p:tag name="ANNOTATION_ROTATION_1" val="0"/>
  <p:tag name="ANNOTATION_SUB_TYPE_1" val="2"/>
  <p:tag name="ANNOTATION_LOOP_COUNT_1" val="1"/>
  <p:tag name="ANNOTATION_BOX_RADIUS_1" val="0"/>
  <p:tag name="ANNOTATION_SCALE_1" val="100"/>
  <p:tag name="ANNOTATION_BORDER_ALPHA_1" val="100"/>
  <p:tag name="ANNOTATION_BORDER_COLOR_1" val="16777215"/>
  <p:tag name="ANNOTATION_FILL_COLOR_1" val="683492"/>
  <p:tag name="ANNOTATION_FILL_ALPHA_1" val="100"/>
  <p:tag name="ANNOTATION_BORDER_WIDTH_1" val="2"/>
  <p:tag name="ANNOTATION_SLIDE_WIDTH_1" val="960"/>
  <p:tag name="ANNOTATION_SLIDE_HEIGHT_1" val="720"/>
  <p:tag name="ANNOTATION_TYPE_2" val="0"/>
  <p:tag name="ANNOTATION_START_2" val="60.8"/>
  <p:tag name="ANNOTATION_END_2" val="63.8"/>
  <p:tag name="ANNOTATION_TOP_2" val="649"/>
  <p:tag name="ANNOTATION_LEFT_2" val="121"/>
  <p:tag name="ANNOTATION_WIDTH_2" val="150"/>
  <p:tag name="ANNOTATION_HEIGHT_2" val="150"/>
  <p:tag name="ANNOTATION_ANIMATION_2" val="3"/>
  <p:tag name="ANNOTATION_ROTATION_2" val="0"/>
  <p:tag name="ANNOTATION_SUB_TYPE_2" val="2"/>
  <p:tag name="ANNOTATION_LOOP_COUNT_2" val="1"/>
  <p:tag name="ANNOTATION_BOX_RADIUS_2" val="0"/>
  <p:tag name="ANNOTATION_SCALE_2" val="100"/>
  <p:tag name="ANNOTATION_BORDER_ALPHA_2" val="100"/>
  <p:tag name="ANNOTATION_BORDER_COLOR_2" val="16777215"/>
  <p:tag name="ANNOTATION_FILL_COLOR_2" val="683492"/>
  <p:tag name="ANNOTATION_FILL_ALPHA_2" val="100"/>
  <p:tag name="ANNOTATION_BORDER_WIDTH_2" val="2"/>
  <p:tag name="ANNOTATION_SLIDE_WIDTH_2" val="960"/>
  <p:tag name="ANNOTATION_SLIDE_HEIGHT_2" val="720"/>
  <p:tag name="ANNOTATION_TYPE_3" val="0"/>
  <p:tag name="ANNOTATION_START_3" val="63.8"/>
  <p:tag name="ANNOTATION_END_3" val="64.7"/>
  <p:tag name="ANNOTATION_TOP_3" val="494"/>
  <p:tag name="ANNOTATION_LEFT_3" val="347"/>
  <p:tag name="ANNOTATION_WIDTH_3" val="150"/>
  <p:tag name="ANNOTATION_HEIGHT_3" val="150"/>
  <p:tag name="ANNOTATION_ANIMATION_3" val="3"/>
  <p:tag name="ANNOTATION_ROTATION_3" val="0"/>
  <p:tag name="ANNOTATION_SUB_TYPE_3" val="2"/>
  <p:tag name="ANNOTATION_LOOP_COUNT_3" val="1"/>
  <p:tag name="ANNOTATION_BOX_RADIUS_3" val="0"/>
  <p:tag name="ANNOTATION_SCALE_3" val="100"/>
  <p:tag name="ANNOTATION_BORDER_ALPHA_3" val="100"/>
  <p:tag name="ANNOTATION_BORDER_COLOR_3" val="16777215"/>
  <p:tag name="ANNOTATION_FILL_COLOR_3" val="683492"/>
  <p:tag name="ANNOTATION_FILL_ALPHA_3" val="100"/>
  <p:tag name="ANNOTATION_BORDER_WIDTH_3" val="2"/>
  <p:tag name="ANNOTATION_SLIDE_WIDTH_3" val="960"/>
  <p:tag name="ANNOTATION_SLIDE_HEIGHT_3" val="720"/>
  <p:tag name="ANNOTATION_TYPE_4" val="0"/>
  <p:tag name="ANNOTATION_START_4" val="64.7"/>
  <p:tag name="ANNOTATION_END_4" val="66.0"/>
  <p:tag name="ANNOTATION_TOP_4" val="570"/>
  <p:tag name="ANNOTATION_LEFT_4" val="342"/>
  <p:tag name="ANNOTATION_WIDTH_4" val="150"/>
  <p:tag name="ANNOTATION_HEIGHT_4" val="150"/>
  <p:tag name="ANNOTATION_ANIMATION_4" val="3"/>
  <p:tag name="ANNOTATION_ROTATION_4" val="0"/>
  <p:tag name="ANNOTATION_SUB_TYPE_4" val="2"/>
  <p:tag name="ANNOTATION_LOOP_COUNT_4" val="1"/>
  <p:tag name="ANNOTATION_BOX_RADIUS_4" val="0"/>
  <p:tag name="ANNOTATION_SCALE_4" val="100"/>
  <p:tag name="ANNOTATION_BORDER_ALPHA_4" val="100"/>
  <p:tag name="ANNOTATION_BORDER_COLOR_4" val="16777215"/>
  <p:tag name="ANNOTATION_FILL_COLOR_4" val="683492"/>
  <p:tag name="ANNOTATION_FILL_ALPHA_4" val="100"/>
  <p:tag name="ANNOTATION_BORDER_WIDTH_4" val="2"/>
  <p:tag name="ANNOTATION_SLIDE_WIDTH_4" val="960"/>
  <p:tag name="ANNOTATION_SLIDE_HEIGHT_4" val="720"/>
  <p:tag name="ANNOTATION_TYPE_5" val="0"/>
  <p:tag name="ANNOTATION_START_5" val="66.0"/>
  <p:tag name="ANNOTATION_TOP_5" val="655"/>
  <p:tag name="ANNOTATION_LEFT_5" val="347"/>
  <p:tag name="ANNOTATION_WIDTH_5" val="150"/>
  <p:tag name="ANNOTATION_HEIGHT_5" val="150"/>
  <p:tag name="ANNOTATION_ANIMATION_5" val="3"/>
  <p:tag name="ANNOTATION_ROTATION_5" val="0"/>
  <p:tag name="ANNOTATION_SUB_TYPE_5" val="2"/>
  <p:tag name="ANNOTATION_LOOP_COUNT_5" val="1"/>
  <p:tag name="ANNOTATION_BOX_RADIUS_5" val="0"/>
  <p:tag name="ANNOTATION_SCALE_5" val="100"/>
  <p:tag name="ANNOTATION_BORDER_ALPHA_5" val="100"/>
  <p:tag name="ANNOTATION_BORDER_COLOR_5" val="16777215"/>
  <p:tag name="ANNOTATION_FILL_COLOR_5" val="683492"/>
  <p:tag name="ANNOTATION_FILL_ALPHA_5" val="100"/>
  <p:tag name="ANNOTATION_BORDER_WIDTH_5" val="2"/>
  <p:tag name="ANNOTATION_SLIDE_WIDTH_5" val="960"/>
  <p:tag name="ANNOTATION_SLIDE_HEIGHT_5" val="720"/>
  <p:tag name="ANNOTATION_COUNT" val="5"/>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LOCK_SLIDE" val="0"/>
  <p:tag name="AUDIO_ID" val="483"/>
  <p:tag name="ARTICULATE_AUDIO_RECORDED" val="1"/>
  <p:tag name="ELAPSEDTIME" val="37"/>
  <p:tag name="ANNOTATION_COUNT" val="0"/>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LOCK_SLIDE" val="0"/>
  <p:tag name="AUDIO_ID" val="484"/>
  <p:tag name="ARTICULATE_AUDIO_RECORDED" val="1"/>
  <p:tag name="ELAPSEDTIME" val="43.5"/>
  <p:tag name="ANNOTATION_COUNT" val="0"/>
  <p:tag name="ARTICULATE_USED_LAYOUT" val="2"/>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LOCK_SLIDE" val="0"/>
  <p:tag name="AUDIO_ID" val="485"/>
  <p:tag name="ARTICULATE_AUDIO_RECORDED" val="1"/>
  <p:tag name="ELAPSEDTIME" val="13.6"/>
  <p:tag name="ANNOTATION_COUNT" val="0"/>
  <p:tag name="ARTICULATE_USED_LAYOUT" val="2"/>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NAV" val="31"/>
  <p:tag name="ARTICULATE_SLIDE_GUID" val="b0ea8f38-6f34-4104-adf0-7bbc37de0181"/>
  <p:tag name="ARTICULATE_LOCK_SLIDE" val="0"/>
  <p:tag name="AUDIO_ID" val="481"/>
  <p:tag name="ARTICULATE_AUDIO_RECORDED" val="1"/>
  <p:tag name="ELAPSEDTIME" val="74.7"/>
  <p:tag name="ANNOTATION_COUNT" val="0"/>
  <p:tag name="ARTICULATE_USED_LAYOUT" val="4"/>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UDIO_ID" val="493"/>
  <p:tag name="ARTICULATE_AUDIO_RECORDED" val="1"/>
  <p:tag name="ELAPSEDTIME" val="55.5"/>
  <p:tag name="ANNOTATION_COUNT" val="0"/>
  <p:tag name="ARTICULATE_USED_LAYOUT" val="2"/>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2.147484E+09"/>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UDIO_ID" val="399"/>
  <p:tag name="ANNOTATION_COUNT" val="0"/>
  <p:tag name="ARTICULATE_SLIDE_NAV" val="6"/>
  <p:tag name="ARTICULATE_SLIDE_GUID" val="7e047a7b-dbf3-49a8-9ee9-93e1e90a59e4"/>
  <p:tag name="ARTICULATE_LOCK_SLIDE" val="0"/>
  <p:tag name="ELAPSEDTIME" val="53.70"/>
  <p:tag name="ARTICULATE_USED_LAYOUT" val="2"/>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UDIO_ID" val="403"/>
  <p:tag name="ANNOTATION_COUNT" val="0"/>
  <p:tag name="ARTICULATE_SLIDE_NAV" val="7"/>
  <p:tag name="ARTICULATE_SLIDE_GUID" val="b8e93d8c-4080-4e05-a912-da906a2ead07"/>
  <p:tag name="ARTICULATE_LOCK_SLIDE" val="0"/>
  <p:tag name="ELAPSEDTIME" val="104.20"/>
  <p:tag name="ARTICULATE_USED_LAYOUT" val="2"/>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UDIO_ID" val="404"/>
  <p:tag name="ANNOTATION_COUNT" val="0"/>
  <p:tag name="ARTICULATE_SLIDE_NAV" val="8"/>
  <p:tag name="ARTICULATE_SLIDE_GUID" val="d03eda98-e3ef-4613-ad05-40be40b27d1e"/>
  <p:tag name="ARTICULATE_LOCK_SLIDE" val="0"/>
  <p:tag name="ELAPSEDTIME" val="53.30"/>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402"/>
  <p:tag name="ANNOTATION_COUNT" val="0"/>
  <p:tag name="ARTICULATE_SLIDE_NAV" val="35"/>
  <p:tag name="ARTICULATE_SLIDE_GUID" val="af3ffc6a-878e-41a4-81e5-8a8660d91e4d"/>
  <p:tag name="ARTICULATE_LOCK_SLIDE" val="0"/>
  <p:tag name="ELAPSEDTIME" val="34.00"/>
  <p:tag name="ARTICULATE_USED_LAYOUT" val="2"/>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UDIO_ID" val="405"/>
  <p:tag name="ANNOTATION_COUNT" val="0"/>
  <p:tag name="ARTICULATE_SLIDE_NAV" val="36"/>
  <p:tag name="ARTICULATE_SLIDE_GUID" val="1bfb5260-6687-4fa3-bf1c-e334a06fa64b"/>
  <p:tag name="ARTICULATE_LOCK_SLIDE" val="0"/>
  <p:tag name="ELAPSEDTIME" val="67.70"/>
  <p:tag name="ARTICULATE_USED_LAYOUT" val="2"/>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UDIO_ID" val="408"/>
  <p:tag name="ANNOTATION_COUNT" val="0"/>
  <p:tag name="ARTICULATE_SLIDE_NAV" val="37"/>
  <p:tag name="ARTICULATE_SLIDE_GUID" val="8159d7a9-c927-4e34-b436-5037eb87023e"/>
  <p:tag name="ARTICULATE_LOCK_SLIDE" val="0"/>
  <p:tag name="ELAPSEDTIME" val="112.10"/>
  <p:tag name="ARTICULATE_USED_LAYOUT" val="2"/>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UDIO_ID" val="409"/>
  <p:tag name="ANNOTATION_COUNT" val="0"/>
  <p:tag name="ARTICULATE_SLIDE_NAV" val="38"/>
  <p:tag name="ARTICULATE_SLIDE_GUID" val="bb94af3c-00a1-4dd6-b7fa-fda70add6612"/>
  <p:tag name="ARTICULATE_LOCK_SLIDE" val="0"/>
  <p:tag name="ELAPSEDTIME" val="101.00"/>
  <p:tag name="ARTICULATE_USED_LAYOUT" val="2"/>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UDIO_ID" val="295"/>
  <p:tag name="ANNOTATION_COUNT" val="0"/>
  <p:tag name="ARTICULATE_SLIDE_NAV" val="6"/>
  <p:tag name="ARTICULATE_SLIDE_GUID" val="e4bc43e7-bf5e-462a-9393-912d4c44b272"/>
  <p:tag name="ARTICULATE_LOCK_SLIDE" val="0"/>
  <p:tag name="ELAPSEDTIME" val="99.30"/>
  <p:tag name="ARTICULATE_USED_LAYOUT" val="2"/>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KM CompX_unitY_Lecture_Slides_Template.potx" id="{4FF466A4-E752-4EC5-A455-0F519C93B28D}" vid="{E25E3796-8ED8-4B54-80E8-6ED0B80A76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6189</TotalTime>
  <Words>5085</Words>
  <Application>Microsoft Office PowerPoint</Application>
  <PresentationFormat>Widescreen</PresentationFormat>
  <Paragraphs>264</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Corbel</vt:lpstr>
      <vt:lpstr>Courier New</vt:lpstr>
      <vt:lpstr>Tahoma</vt:lpstr>
      <vt:lpstr>Verdana</vt:lpstr>
      <vt:lpstr>Wingdings</vt:lpstr>
      <vt:lpstr>ONC-Template-FINAL DRAFT</vt:lpstr>
      <vt:lpstr>Foundations of Health Data Science (FHDS)</vt:lpstr>
      <vt:lpstr>Learning Objectives </vt:lpstr>
      <vt:lpstr>Tools and Approaches for Analytics: Using Data and Measurement Effectively</vt:lpstr>
      <vt:lpstr>Ms. Viera, a 75-year person with multiple chronic conditions…</vt:lpstr>
      <vt:lpstr>Communication Breakdown</vt:lpstr>
      <vt:lpstr>View by Data Source</vt:lpstr>
      <vt:lpstr>A Different Outcome  if Data is Integrated</vt:lpstr>
      <vt:lpstr>Genomic Data Integration</vt:lpstr>
      <vt:lpstr>Integrating Outcomes: Patient-Reported and Environmental - 1</vt:lpstr>
      <vt:lpstr>Integrating Outcomes: Patient-Reported and Environmental - 2</vt:lpstr>
      <vt:lpstr>Quality Measures in Health Care: Mr. Smythe</vt:lpstr>
      <vt:lpstr>Mr. Smythe’s Echocardiogram</vt:lpstr>
      <vt:lpstr>What Does Mr. Smythe Need?</vt:lpstr>
      <vt:lpstr>Evidence of Effect</vt:lpstr>
      <vt:lpstr>How Likely is He to Receive These Effective Treatments?</vt:lpstr>
      <vt:lpstr>Everyone Should Do This, Right?</vt:lpstr>
      <vt:lpstr>Care of Heart  Conditions is Improving!</vt:lpstr>
      <vt:lpstr>Mr. Smythe is  Increasingly Likely to Live:</vt:lpstr>
      <vt:lpstr>Measurements to  Jump Start Analytics</vt:lpstr>
      <vt:lpstr>Measurement Specifications: General Approach</vt:lpstr>
      <vt:lpstr>Measurement Definitions</vt:lpstr>
      <vt:lpstr>Measurement Specifications: Philosophy</vt:lpstr>
      <vt:lpstr>Measurement Specifications: Concept and Indicator</vt:lpstr>
      <vt:lpstr>Describe the Problem,  then Search on the Topic </vt:lpstr>
      <vt:lpstr>Does the Rationale Match Yours?  Is This a Good Fit?</vt:lpstr>
      <vt:lpstr>Measurement Specifications 4-7: eCQM Implementation</vt:lpstr>
      <vt:lpstr>VSAC</vt:lpstr>
      <vt:lpstr>VSAC Example – Foot Exam in Patients with Diabetes (0056) </vt:lpstr>
      <vt:lpstr>Diabetes – LOTS of Options  (173 codes)</vt:lpstr>
      <vt:lpstr>Reliable or Useful Sources</vt:lpstr>
      <vt:lpstr>Measure Developer Example: American Geriatrics Society - 1</vt:lpstr>
      <vt:lpstr>Measure Developer Example: American Geriatrics Society - 2</vt:lpstr>
      <vt:lpstr>Measure Developer Example: American Geriatrics Society - 3</vt:lpstr>
      <vt:lpstr>Description / Rationale</vt:lpstr>
      <vt:lpstr>What is a Good Measure?</vt:lpstr>
      <vt:lpstr>How Can These  Jumpstart Analytics?</vt:lpstr>
      <vt:lpstr>Lecture 14 Summary</vt:lpstr>
      <vt:lpstr>Lecture 14 -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7, Health Care Data Analytics</dc:title>
  <dc:subject>Data Analytics in Clinical Settings, Slides Lecture b</dc:subject>
  <dc:creator>U.S. Department of Health and Human Services Office of the National Coordinator for Health Information Technology</dc:creator>
  <cp:keywords>Health IT, Health IT Curriculum, Health Care, Health Care Data Analytics, Data Analytics in Clinical Settings</cp:keywords>
  <dc:description/>
  <cp:lastModifiedBy>Jubayer Hossain</cp:lastModifiedBy>
  <cp:revision>278</cp:revision>
  <cp:lastPrinted>2016-06-27T19:13:47Z</cp:lastPrinted>
  <dcterms:created xsi:type="dcterms:W3CDTF">2016-02-10T15:30:00Z</dcterms:created>
  <dcterms:modified xsi:type="dcterms:W3CDTF">2024-01-06T09:57:52Z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861E9150-01AC-4666-AD76-E4C922F99FDB</vt:lpwstr>
  </property>
  <property fmtid="{D5CDD505-2E9C-101B-9397-08002B2CF9AE}" pid="3" name="ArticulatePath">
    <vt:lpwstr>Comp24_unit10_LectureC_Slides</vt:lpwstr>
  </property>
</Properties>
</file>