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9"/>
  </p:notesMasterIdLst>
  <p:sldIdLst>
    <p:sldId id="258" r:id="rId5"/>
    <p:sldId id="345" r:id="rId6"/>
    <p:sldId id="260" r:id="rId7"/>
    <p:sldId id="403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rbel" panose="020B0503020204020204" pitchFamily="34" charset="0"/>
      <p:regular r:id="rId14"/>
      <p:bold r:id="rId15"/>
      <p:italic r:id="rId16"/>
      <p:boldItalic r:id="rId17"/>
    </p:embeddedFont>
    <p:embeddedFont>
      <p:font typeface="Glacial Indifference" panose="020B0604020202020204" charset="0"/>
      <p:regular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Now" panose="020B0604020202020204" charset="0"/>
      <p:regular r:id="rId23"/>
    </p:embeddedFont>
  </p:embeddedFontLst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A1FF"/>
    <a:srgbClr val="404040"/>
    <a:srgbClr val="FFFFFF"/>
    <a:srgbClr val="D6D6D6"/>
    <a:srgbClr val="FFC585"/>
    <a:srgbClr val="C0504D"/>
    <a:srgbClr val="4D4D4D"/>
    <a:srgbClr val="EB8C3B"/>
    <a:srgbClr val="FCDDBD"/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3D5EF-AF8D-4C7B-A9E0-33763E368BE8}" v="112" dt="2023-10-10T08:46:57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2" autoAdjust="0"/>
    <p:restoredTop sz="95728" autoAdjust="0"/>
  </p:normalViewPr>
  <p:slideViewPr>
    <p:cSldViewPr>
      <p:cViewPr varScale="1">
        <p:scale>
          <a:sx n="74" d="100"/>
          <a:sy n="74" d="100"/>
        </p:scale>
        <p:origin x="6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70" d="100"/>
        <a:sy n="1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12.fntdata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081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starting the day, I would like to spend 2 minutes to introduce you to the Center for Health Data Science (HeaDS)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3A22E-5356-8146-8AED-A040CA78C1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79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ML is more about development of tools that enable computer to do these human-like performances</a:t>
            </a:r>
          </a:p>
          <a:p>
            <a:endParaRPr lang="en-US" dirty="0"/>
          </a:p>
          <a:p>
            <a:r>
              <a:rPr lang="en-US" dirty="0"/>
              <a:t>DS is more about everything related to data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8367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1"/>
          <p:cNvSpPr txBox="1"/>
          <p:nvPr/>
        </p:nvSpPr>
        <p:spPr>
          <a:xfrm>
            <a:off x="6188363" y="3402910"/>
            <a:ext cx="3142320" cy="327828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969"/>
              </a:lnSpc>
            </a:pPr>
            <a:endParaRPr/>
          </a:p>
        </p:txBody>
      </p:sp>
      <p:sp>
        <p:nvSpPr>
          <p:cNvPr id="37" name="TextBox 37"/>
          <p:cNvSpPr txBox="1"/>
          <p:nvPr/>
        </p:nvSpPr>
        <p:spPr>
          <a:xfrm>
            <a:off x="7899241" y="5569823"/>
            <a:ext cx="3142320" cy="327828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969"/>
              </a:lnSpc>
            </a:pPr>
            <a:endParaRPr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5EF664AC-777B-4463-416A-A2BDE81EAAFC}"/>
              </a:ext>
            </a:extLst>
          </p:cNvPr>
          <p:cNvSpPr txBox="1"/>
          <p:nvPr/>
        </p:nvSpPr>
        <p:spPr>
          <a:xfrm>
            <a:off x="1752600" y="3009900"/>
            <a:ext cx="15621000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93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FOUNDATIONS OF HEALTH DATA SCIENCE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EEB8DC97-D8B7-C1A4-CD03-069D735CF072}"/>
              </a:ext>
            </a:extLst>
          </p:cNvPr>
          <p:cNvSpPr txBox="1"/>
          <p:nvPr/>
        </p:nvSpPr>
        <p:spPr>
          <a:xfrm>
            <a:off x="4648200" y="4381500"/>
            <a:ext cx="8572504" cy="1908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404040"/>
                </a:solidFill>
                <a:latin typeface="Montserrat" pitchFamily="2" charset="77"/>
              </a:rPr>
              <a:t>Course Overview </a:t>
            </a:r>
          </a:p>
          <a:p>
            <a:pPr algn="ctr">
              <a:spcBef>
                <a:spcPct val="0"/>
              </a:spcBef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Md. Jubayer Hossain</a:t>
            </a:r>
          </a:p>
          <a:p>
            <a:pPr algn="ctr">
              <a:spcBef>
                <a:spcPct val="0"/>
              </a:spcBef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cBLAST, University of Dhaka</a:t>
            </a:r>
          </a:p>
          <a:p>
            <a:pPr algn="ctr">
              <a:spcBef>
                <a:spcPct val="0"/>
              </a:spcBef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https://hossainlab.github.io/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97B5-71AF-A6DE-A90F-9E6A7DF8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285" y="1102714"/>
            <a:ext cx="14417533" cy="76100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404040"/>
                </a:solidFill>
                <a:latin typeface="Montserrat" pitchFamily="2" charset="77"/>
                <a:cs typeface="Futura Condensed Medium" panose="020B0602020204020303" pitchFamily="34" charset="-79"/>
              </a:rPr>
              <a:t>Center for Health Data Science (HeaDS)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E2745E-76A4-5FB0-9623-0978AFE0A99A}"/>
              </a:ext>
            </a:extLst>
          </p:cNvPr>
          <p:cNvSpPr txBox="1"/>
          <p:nvPr/>
        </p:nvSpPr>
        <p:spPr>
          <a:xfrm>
            <a:off x="1139092" y="3063163"/>
            <a:ext cx="1577730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404040"/>
                </a:solidFill>
                <a:latin typeface="Montserrat" pitchFamily="2" charset="77"/>
                <a:cs typeface="Futura Condensed Medium" panose="020B0602020204020303" pitchFamily="34" charset="-79"/>
              </a:rPr>
              <a:t>The </a:t>
            </a:r>
            <a:r>
              <a:rPr lang="en-US" sz="3000" b="1" dirty="0">
                <a:solidFill>
                  <a:srgbClr val="404040"/>
                </a:solidFill>
                <a:latin typeface="Montserrat" pitchFamily="2" charset="77"/>
                <a:cs typeface="Futura Condensed Medium" panose="020B0602020204020303" pitchFamily="34" charset="-79"/>
              </a:rPr>
              <a:t>mission of the Center </a:t>
            </a:r>
            <a:r>
              <a:rPr lang="en-US" sz="3000" dirty="0">
                <a:solidFill>
                  <a:srgbClr val="404040"/>
                </a:solidFill>
                <a:latin typeface="Montserrat" pitchFamily="2" charset="77"/>
                <a:cs typeface="Futura Condensed Medium" panose="020B0602020204020303" pitchFamily="34" charset="-79"/>
              </a:rPr>
              <a:t>is to strengthen </a:t>
            </a:r>
            <a:r>
              <a:rPr lang="en-US" sz="3000" b="1" dirty="0">
                <a:solidFill>
                  <a:srgbClr val="404040"/>
                </a:solidFill>
                <a:latin typeface="Montserrat" pitchFamily="2" charset="77"/>
                <a:cs typeface="Futura Condensed Medium" panose="020B0602020204020303" pitchFamily="34" charset="-79"/>
              </a:rPr>
              <a:t>health data science </a:t>
            </a:r>
            <a:r>
              <a:rPr lang="en-US" sz="3000" dirty="0">
                <a:solidFill>
                  <a:srgbClr val="404040"/>
                </a:solidFill>
                <a:latin typeface="Montserrat" pitchFamily="2" charset="77"/>
                <a:cs typeface="Futura Condensed Medium" panose="020B0602020204020303" pitchFamily="34" charset="-79"/>
              </a:rPr>
              <a:t>within the Faculty:</a:t>
            </a:r>
          </a:p>
          <a:p>
            <a:endParaRPr lang="en-US" sz="3000" dirty="0">
              <a:solidFill>
                <a:srgbClr val="404040"/>
              </a:solidFill>
              <a:latin typeface="Montserrat" pitchFamily="2" charset="77"/>
              <a:cs typeface="Futura Condensed Medium" panose="020B06020202040203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  <a:cs typeface="Futura Condensed Medium" panose="020B0602020204020303" pitchFamily="34" charset="-79"/>
              </a:rPr>
              <a:t>Active and visible hub for Health Data Science </a:t>
            </a:r>
          </a:p>
          <a:p>
            <a:endParaRPr lang="en-US" sz="2800" dirty="0">
              <a:solidFill>
                <a:srgbClr val="404040"/>
              </a:solidFill>
              <a:latin typeface="Montserrat" pitchFamily="2" charset="77"/>
              <a:cs typeface="Futura Condensed Medium" panose="020B06020202040203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  <a:cs typeface="Futura Condensed Medium" panose="020B0602020204020303" pitchFamily="34" charset="-79"/>
              </a:rPr>
              <a:t>Providing data science support for researchers at SUND</a:t>
            </a:r>
          </a:p>
          <a:p>
            <a:endParaRPr lang="en-US" sz="2800" dirty="0">
              <a:solidFill>
                <a:srgbClr val="404040"/>
              </a:solidFill>
              <a:latin typeface="Montserrat" pitchFamily="2" charset="77"/>
              <a:cs typeface="Futura Condensed Medium" panose="020B06020202040203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  <a:cs typeface="Futura Condensed Medium" panose="020B0602020204020303" pitchFamily="34" charset="-79"/>
              </a:rPr>
              <a:t>Courses, workshops and training environments to improve data science skills</a:t>
            </a:r>
          </a:p>
          <a:p>
            <a:endParaRPr lang="en-US" sz="2800" dirty="0">
              <a:solidFill>
                <a:srgbClr val="404040"/>
              </a:solidFill>
              <a:latin typeface="Montserrat" pitchFamily="2" charset="77"/>
              <a:cs typeface="Futura Condensed Medium" panose="020B06020202040203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  <a:cs typeface="Futura Condensed Medium" panose="020B0602020204020303" pitchFamily="34" charset="-79"/>
              </a:rPr>
              <a:t>Support a network of researchers and educators</a:t>
            </a:r>
          </a:p>
          <a:p>
            <a:endParaRPr lang="en-US" sz="3200" dirty="0">
              <a:latin typeface="Montserrat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0F731E-5264-1AF9-1E90-8016E5704046}"/>
              </a:ext>
            </a:extLst>
          </p:cNvPr>
          <p:cNvCxnSpPr>
            <a:cxnSpLocks/>
          </p:cNvCxnSpPr>
          <p:nvPr/>
        </p:nvCxnSpPr>
        <p:spPr>
          <a:xfrm>
            <a:off x="914400" y="2247900"/>
            <a:ext cx="16535400" cy="0"/>
          </a:xfrm>
          <a:prstGeom prst="line">
            <a:avLst/>
          </a:prstGeom>
          <a:ln w="38100">
            <a:solidFill>
              <a:srgbClr val="3B4A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00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9677528" y="0"/>
            <a:ext cx="8610472" cy="10287000"/>
            <a:chOff x="0" y="0"/>
            <a:chExt cx="2267779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67778" cy="2709333"/>
            </a:xfrm>
            <a:custGeom>
              <a:avLst/>
              <a:gdLst/>
              <a:ahLst/>
              <a:cxnLst/>
              <a:rect l="l" t="t" r="r" b="b"/>
              <a:pathLst>
                <a:path w="2267778" h="2709333">
                  <a:moveTo>
                    <a:pt x="0" y="0"/>
                  </a:moveTo>
                  <a:lnTo>
                    <a:pt x="2267778" y="0"/>
                  </a:lnTo>
                  <a:lnTo>
                    <a:pt x="226777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AC4F8"/>
            </a:solidFill>
          </p:spPr>
          <p:txBody>
            <a:bodyPr/>
            <a:lstStyle/>
            <a:p>
              <a:endParaRPr lang="en-DK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15801" y="4062691"/>
            <a:ext cx="6702504" cy="2161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97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404040"/>
                </a:solidFill>
                <a:latin typeface="Montserrat" pitchFamily="2" charset="77"/>
              </a:rPr>
              <a:t>WHAT IS DATA SCIENCE?</a:t>
            </a:r>
          </a:p>
        </p:txBody>
      </p:sp>
      <p:grpSp>
        <p:nvGrpSpPr>
          <p:cNvPr id="35" name="Group">
            <a:extLst>
              <a:ext uri="{FF2B5EF4-FFF2-40B4-BE49-F238E27FC236}">
                <a16:creationId xmlns:a16="http://schemas.microsoft.com/office/drawing/2014/main" id="{AD640075-577D-24E6-DA38-DA48B074E1A2}"/>
              </a:ext>
            </a:extLst>
          </p:cNvPr>
          <p:cNvGrpSpPr/>
          <p:nvPr/>
        </p:nvGrpSpPr>
        <p:grpSpPr>
          <a:xfrm>
            <a:off x="10516149" y="3355607"/>
            <a:ext cx="7026266" cy="4146803"/>
            <a:chOff x="546454" y="-1"/>
            <a:chExt cx="8330804" cy="4666615"/>
          </a:xfrm>
        </p:grpSpPr>
        <p:sp>
          <p:nvSpPr>
            <p:cNvPr id="36" name="Notebook">
              <a:extLst>
                <a:ext uri="{FF2B5EF4-FFF2-40B4-BE49-F238E27FC236}">
                  <a16:creationId xmlns:a16="http://schemas.microsoft.com/office/drawing/2014/main" id="{B4A5CE19-A372-BE46-07D5-1821D1318093}"/>
                </a:ext>
              </a:extLst>
            </p:cNvPr>
            <p:cNvSpPr/>
            <p:nvPr/>
          </p:nvSpPr>
          <p:spPr>
            <a:xfrm>
              <a:off x="546454" y="-1"/>
              <a:ext cx="8330804" cy="4666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1952" y="0"/>
                  </a:moveTo>
                  <a:cubicBezTo>
                    <a:pt x="1421" y="0"/>
                    <a:pt x="1439" y="771"/>
                    <a:pt x="1439" y="1718"/>
                  </a:cubicBezTo>
                  <a:lnTo>
                    <a:pt x="1439" y="19328"/>
                  </a:lnTo>
                  <a:lnTo>
                    <a:pt x="0" y="19328"/>
                  </a:lnTo>
                  <a:cubicBezTo>
                    <a:pt x="0" y="19328"/>
                    <a:pt x="0" y="19890"/>
                    <a:pt x="0" y="20529"/>
                  </a:cubicBezTo>
                  <a:cubicBezTo>
                    <a:pt x="0" y="21600"/>
                    <a:pt x="190" y="21599"/>
                    <a:pt x="896" y="21599"/>
                  </a:cubicBezTo>
                  <a:lnTo>
                    <a:pt x="20704" y="21599"/>
                  </a:lnTo>
                  <a:cubicBezTo>
                    <a:pt x="21367" y="21599"/>
                    <a:pt x="21600" y="21600"/>
                    <a:pt x="21600" y="20529"/>
                  </a:cubicBezTo>
                  <a:cubicBezTo>
                    <a:pt x="21600" y="19890"/>
                    <a:pt x="21600" y="19328"/>
                    <a:pt x="21600" y="19328"/>
                  </a:cubicBezTo>
                  <a:lnTo>
                    <a:pt x="20161" y="19328"/>
                  </a:lnTo>
                  <a:lnTo>
                    <a:pt x="20161" y="1718"/>
                  </a:lnTo>
                  <a:cubicBezTo>
                    <a:pt x="20161" y="771"/>
                    <a:pt x="20196" y="0"/>
                    <a:pt x="19665" y="0"/>
                  </a:cubicBezTo>
                  <a:lnTo>
                    <a:pt x="1952" y="0"/>
                  </a:lnTo>
                  <a:close/>
                  <a:moveTo>
                    <a:pt x="2475" y="1849"/>
                  </a:moveTo>
                  <a:lnTo>
                    <a:pt x="19125" y="1849"/>
                  </a:lnTo>
                  <a:lnTo>
                    <a:pt x="19125" y="19328"/>
                  </a:lnTo>
                  <a:lnTo>
                    <a:pt x="2475" y="19328"/>
                  </a:lnTo>
                  <a:lnTo>
                    <a:pt x="2475" y="1849"/>
                  </a:lnTo>
                  <a:close/>
                </a:path>
              </a:pathLst>
            </a:custGeom>
            <a:solidFill>
              <a:srgbClr val="37455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37" name="Rounded Rectangle">
              <a:extLst>
                <a:ext uri="{FF2B5EF4-FFF2-40B4-BE49-F238E27FC236}">
                  <a16:creationId xmlns:a16="http://schemas.microsoft.com/office/drawing/2014/main" id="{2F711A7C-C7B7-DDC4-C94B-F2E5E0F58009}"/>
                </a:ext>
              </a:extLst>
            </p:cNvPr>
            <p:cNvSpPr/>
            <p:nvPr/>
          </p:nvSpPr>
          <p:spPr>
            <a:xfrm>
              <a:off x="4173398" y="4323607"/>
              <a:ext cx="1076917" cy="16655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" name="Rectangle">
              <a:extLst>
                <a:ext uri="{FF2B5EF4-FFF2-40B4-BE49-F238E27FC236}">
                  <a16:creationId xmlns:a16="http://schemas.microsoft.com/office/drawing/2014/main" id="{6A59D8C8-CE24-9076-1068-EC7AC692B3D3}"/>
                </a:ext>
              </a:extLst>
            </p:cNvPr>
            <p:cNvSpPr/>
            <p:nvPr/>
          </p:nvSpPr>
          <p:spPr>
            <a:xfrm>
              <a:off x="1320027" y="195188"/>
              <a:ext cx="6803235" cy="398681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18783540" rotWithShape="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949FAE2D-EC25-E503-0842-754591CDD8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9" t="18185" r="21141" b="19948"/>
          <a:stretch/>
        </p:blipFill>
        <p:spPr>
          <a:xfrm>
            <a:off x="12420600" y="3541514"/>
            <a:ext cx="3099386" cy="32817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7596256" y="2995729"/>
            <a:ext cx="9609256" cy="5805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04"/>
              </a:lnSpc>
            </a:pPr>
            <a:r>
              <a:rPr lang="en-US" sz="2800" b="1" u="sng" dirty="0">
                <a:solidFill>
                  <a:srgbClr val="404040"/>
                </a:solidFill>
                <a:latin typeface="Montserrat"/>
              </a:rPr>
              <a:t>Machine Learning:</a:t>
            </a:r>
          </a:p>
          <a:p>
            <a:pPr>
              <a:lnSpc>
                <a:spcPts val="3904"/>
              </a:lnSpc>
            </a:pPr>
            <a:endParaRPr lang="en-US" sz="2800" u="sng" dirty="0">
              <a:solidFill>
                <a:srgbClr val="404040"/>
              </a:solidFill>
              <a:latin typeface="Montserrat" pitchFamily="2" charset="77"/>
            </a:endParaRPr>
          </a:p>
          <a:p>
            <a:pPr marL="690880" lvl="1" indent="-34544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"Technologies and algorithms that enable systems to identify patterns, make decisions, and improve themselves through experience and data" [1]</a:t>
            </a:r>
          </a:p>
          <a:p>
            <a:pPr marL="690880" lvl="1" indent="-34544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Machine learning </a:t>
            </a:r>
            <a:r>
              <a:rPr lang="en-US" sz="2800" u="sng" dirty="0">
                <a:solidFill>
                  <a:srgbClr val="404040"/>
                </a:solidFill>
                <a:latin typeface="Montserrat"/>
              </a:rPr>
              <a:t>is methodology</a:t>
            </a:r>
            <a:r>
              <a:rPr lang="en-US" sz="2800" dirty="0">
                <a:solidFill>
                  <a:srgbClr val="404040"/>
                </a:solidFill>
                <a:latin typeface="Montserrat"/>
              </a:rPr>
              <a:t>.</a:t>
            </a:r>
          </a:p>
          <a:p>
            <a:pPr marL="690880" lvl="1" indent="-345440">
              <a:buFont typeface="Arial"/>
              <a:buChar char="•"/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690880" lvl="1" indent="-34544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Currently our most successful way of achieving AI </a:t>
            </a:r>
          </a:p>
          <a:p>
            <a:pPr>
              <a:lnSpc>
                <a:spcPts val="3904"/>
              </a:lnSpc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 </a:t>
            </a: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DCE89ABE-F9C8-87D7-44B7-AAD4B984DCEE}"/>
              </a:ext>
            </a:extLst>
          </p:cNvPr>
          <p:cNvSpPr>
            <a:spLocks noChangeAspect="1"/>
          </p:cNvSpPr>
          <p:nvPr/>
        </p:nvSpPr>
        <p:spPr>
          <a:xfrm>
            <a:off x="1104900" y="2933700"/>
            <a:ext cx="5638800" cy="5638800"/>
          </a:xfrm>
          <a:custGeom>
            <a:avLst/>
            <a:gdLst/>
            <a:ahLst/>
            <a:cxnLst/>
            <a:rect l="l" t="t" r="r" b="b"/>
            <a:pathLst>
              <a:path w="4663358" h="4663358">
                <a:moveTo>
                  <a:pt x="0" y="0"/>
                </a:moveTo>
                <a:lnTo>
                  <a:pt x="4663358" y="0"/>
                </a:lnTo>
                <a:lnTo>
                  <a:pt x="4663358" y="4663357"/>
                </a:lnTo>
                <a:lnTo>
                  <a:pt x="0" y="46633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6C38A13A-FE7D-BD05-52BE-926C169517EA}"/>
              </a:ext>
            </a:extLst>
          </p:cNvPr>
          <p:cNvSpPr/>
          <p:nvPr/>
        </p:nvSpPr>
        <p:spPr>
          <a:xfrm>
            <a:off x="0" y="9029701"/>
            <a:ext cx="18288000" cy="1295400"/>
          </a:xfrm>
          <a:custGeom>
            <a:avLst/>
            <a:gdLst/>
            <a:ahLst/>
            <a:cxnLst/>
            <a:rect l="l" t="t" r="r" b="b"/>
            <a:pathLst>
              <a:path w="4936713" h="227113">
                <a:moveTo>
                  <a:pt x="0" y="0"/>
                </a:moveTo>
                <a:lnTo>
                  <a:pt x="4936713" y="0"/>
                </a:lnTo>
                <a:lnTo>
                  <a:pt x="4936713" y="227113"/>
                </a:lnTo>
                <a:lnTo>
                  <a:pt x="0" y="227113"/>
                </a:lnTo>
                <a:close/>
              </a:path>
            </a:pathLst>
          </a:custGeom>
          <a:solidFill>
            <a:srgbClr val="D3D9E2"/>
          </a:solidFill>
        </p:spPr>
        <p:txBody>
          <a:bodyPr/>
          <a:lstStyle/>
          <a:p>
            <a:endParaRPr lang="en-DK" dirty="0"/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82ED2A75-CA57-6F73-2320-EFF1A5D0BD23}"/>
              </a:ext>
            </a:extLst>
          </p:cNvPr>
          <p:cNvSpPr txBox="1"/>
          <p:nvPr/>
        </p:nvSpPr>
        <p:spPr>
          <a:xfrm>
            <a:off x="180109" y="9403035"/>
            <a:ext cx="6307931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404040"/>
                </a:solidFill>
                <a:latin typeface="Glacial Indifference"/>
              </a:rPr>
              <a:t>1. https://ai.engineering.columbia.edu/ai-vs-machine-learning/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4130E8B-4572-2239-790B-F97A8AB51259}"/>
              </a:ext>
            </a:extLst>
          </p:cNvPr>
          <p:cNvCxnSpPr>
            <a:cxnSpLocks/>
          </p:cNvCxnSpPr>
          <p:nvPr/>
        </p:nvCxnSpPr>
        <p:spPr>
          <a:xfrm>
            <a:off x="1333500" y="2247900"/>
            <a:ext cx="15621000" cy="0"/>
          </a:xfrm>
          <a:prstGeom prst="line">
            <a:avLst/>
          </a:prstGeom>
          <a:ln w="31750">
            <a:solidFill>
              <a:srgbClr val="3B4A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F7B57BA4-E671-D4D3-6031-18BCE5DF32D1}"/>
              </a:ext>
            </a:extLst>
          </p:cNvPr>
          <p:cNvSpPr txBox="1"/>
          <p:nvPr/>
        </p:nvSpPr>
        <p:spPr>
          <a:xfrm>
            <a:off x="3390900" y="958447"/>
            <a:ext cx="11506200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WHAT DO THE WORDS MEAN?</a:t>
            </a:r>
          </a:p>
        </p:txBody>
      </p:sp>
    </p:spTree>
    <p:extLst>
      <p:ext uri="{BB962C8B-B14F-4D97-AF65-F5344CB8AC3E}">
        <p14:creationId xmlns:p14="http://schemas.microsoft.com/office/powerpoint/2010/main" val="8698611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gvswafs34okforxkphh35zp3esj82n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5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2dc4f0-a365-46b3-9e07-9aae8de5ba6f" xsi:nil="true"/>
    <lcf76f155ced4ddcb4097134ff3c332f xmlns="b30be232-03ea-456c-8192-b7ea3ce3ddc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8C0C0DDBC9B742BC44458BFD432381" ma:contentTypeVersion="16" ma:contentTypeDescription="Create a new document." ma:contentTypeScope="" ma:versionID="9e3a3b9664c02b87506af07230493c03">
  <xsd:schema xmlns:xsd="http://www.w3.org/2001/XMLSchema" xmlns:xs="http://www.w3.org/2001/XMLSchema" xmlns:p="http://schemas.microsoft.com/office/2006/metadata/properties" xmlns:ns2="b30be232-03ea-456c-8192-b7ea3ce3ddcd" xmlns:ns3="c12dc4f0-a365-46b3-9e07-9aae8de5ba6f" targetNamespace="http://schemas.microsoft.com/office/2006/metadata/properties" ma:root="true" ma:fieldsID="97668ca7a1f544c2cd9291a5bcfce177" ns2:_="" ns3:_="">
    <xsd:import namespace="b30be232-03ea-456c-8192-b7ea3ce3ddcd"/>
    <xsd:import namespace="c12dc4f0-a365-46b3-9e07-9aae8de5ba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be232-03ea-456c-8192-b7ea3ce3dd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d5578fd-35c2-4d8f-a1bf-4043a6e4e7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dc4f0-a365-46b3-9e07-9aae8de5ba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7dd815e-8d58-4377-b4d0-c0ea7a0d6e39}" ma:internalName="TaxCatchAll" ma:showField="CatchAllData" ma:web="c12dc4f0-a365-46b3-9e07-9aae8de5ba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DE2A51-02EA-4AA8-8B29-AE3416880B26}">
  <ds:schemaRefs>
    <ds:schemaRef ds:uri="b30be232-03ea-456c-8192-b7ea3ce3ddcd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c12dc4f0-a365-46b3-9e07-9aae8de5ba6f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307509C-F6F5-45A5-8F96-BB1A9C2DD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be232-03ea-456c-8192-b7ea3ce3ddcd"/>
    <ds:schemaRef ds:uri="c12dc4f0-a365-46b3-9e07-9aae8de5ba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192324-B2BD-44ED-9189-FD50B4E08E5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6a2630e2-1ac5-455e-8217-0156b1936a76}" enabled="1" method="Standard" siteId="{a3927f91-cda1-4696-af89-8c9f1ceffa9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45397</TotalTime>
  <Words>201</Words>
  <Application>Microsoft Office PowerPoint</Application>
  <PresentationFormat>Custom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Helvetica Neue Medium</vt:lpstr>
      <vt:lpstr>Arial</vt:lpstr>
      <vt:lpstr>Calibri</vt:lpstr>
      <vt:lpstr>Corbel</vt:lpstr>
      <vt:lpstr>Montserrat</vt:lpstr>
      <vt:lpstr>Glacial Indifference</vt:lpstr>
      <vt:lpstr>Now</vt:lpstr>
      <vt:lpstr>Office Theme</vt:lpstr>
      <vt:lpstr>PowerPoint Presentation</vt:lpstr>
      <vt:lpstr>Center for Health Data Science (HeaDS)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Bridge</dc:title>
  <cp:lastModifiedBy>Jubayer Hossain</cp:lastModifiedBy>
  <cp:revision>183</cp:revision>
  <dcterms:created xsi:type="dcterms:W3CDTF">2006-08-16T00:00:00Z</dcterms:created>
  <dcterms:modified xsi:type="dcterms:W3CDTF">2023-12-25T08:13:11Z</dcterms:modified>
  <dc:identifier>DAFnxRXdF5o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2023-08-04T10:48:59Z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8655c045-b6f9-46c7-a004-530799f647df</vt:lpwstr>
  </property>
  <property fmtid="{D5CDD505-2E9C-101B-9397-08002B2CF9AE}" pid="8" name="MSIP_Label_6a2630e2-1ac5-455e-8217-0156b1936a76_ContentBits">
    <vt:lpwstr>0</vt:lpwstr>
  </property>
  <property fmtid="{D5CDD505-2E9C-101B-9397-08002B2CF9AE}" pid="9" name="ContentTypeId">
    <vt:lpwstr>0x010100338C0C0DDBC9B742BC44458BFD432381</vt:lpwstr>
  </property>
  <property fmtid="{D5CDD505-2E9C-101B-9397-08002B2CF9AE}" pid="10" name="MediaServiceImageTags">
    <vt:lpwstr/>
  </property>
</Properties>
</file>