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0" r:id="rId5"/>
    <p:sldId id="269" r:id="rId6"/>
    <p:sldId id="261" r:id="rId7"/>
    <p:sldId id="262" r:id="rId8"/>
    <p:sldId id="267" r:id="rId9"/>
    <p:sldId id="263" r:id="rId10"/>
    <p:sldId id="264" r:id="rId11"/>
    <p:sldId id="268"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am Yadav" userId="0502f96c626fa4e5" providerId="LiveId" clId="{FDE172BE-387F-44DF-B8BC-17D375061226}"/>
    <pc:docChg chg="modSld">
      <pc:chgData name="Soham Yadav" userId="0502f96c626fa4e5" providerId="LiveId" clId="{FDE172BE-387F-44DF-B8BC-17D375061226}" dt="2024-08-27T08:29:07.113" v="0" actId="1036"/>
      <pc:docMkLst>
        <pc:docMk/>
      </pc:docMkLst>
      <pc:sldChg chg="modSp mod">
        <pc:chgData name="Soham Yadav" userId="0502f96c626fa4e5" providerId="LiveId" clId="{FDE172BE-387F-44DF-B8BC-17D375061226}" dt="2024-08-27T08:29:07.113" v="0" actId="1036"/>
        <pc:sldMkLst>
          <pc:docMk/>
          <pc:sldMk cId="3897359295" sldId="269"/>
        </pc:sldMkLst>
        <pc:picChg chg="mod">
          <ac:chgData name="Soham Yadav" userId="0502f96c626fa4e5" providerId="LiveId" clId="{FDE172BE-387F-44DF-B8BC-17D375061226}" dt="2024-08-27T08:29:07.113" v="0" actId="1036"/>
          <ac:picMkLst>
            <pc:docMk/>
            <pc:sldMk cId="3897359295" sldId="269"/>
            <ac:picMk id="4" creationId="{848A6DD8-4656-788B-5FB1-79E3CC855B4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3EFB0C-B576-4587-B889-B7DBB2A033A9}"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D0CD1-6AE4-436E-8E43-20B1ED835323}" type="slidenum">
              <a:rPr lang="en-US" smtClean="0"/>
              <a:t>‹#›</a:t>
            </a:fld>
            <a:endParaRPr lang="en-US"/>
          </a:p>
        </p:txBody>
      </p:sp>
    </p:spTree>
    <p:extLst>
      <p:ext uri="{BB962C8B-B14F-4D97-AF65-F5344CB8AC3E}">
        <p14:creationId xmlns:p14="http://schemas.microsoft.com/office/powerpoint/2010/main" val="1540017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79" name="Google Shape;79;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49553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458A-57D2-3567-D4E1-78926F61D2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C3A101-FF66-20EB-D915-C152C171BE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A3082E-47EB-08B8-345E-E8243661C334}"/>
              </a:ext>
            </a:extLst>
          </p:cNvPr>
          <p:cNvSpPr>
            <a:spLocks noGrp="1"/>
          </p:cNvSpPr>
          <p:nvPr>
            <p:ph type="dt" sz="half" idx="10"/>
          </p:nvPr>
        </p:nvSpPr>
        <p:spPr/>
        <p:txBody>
          <a:bodyPr/>
          <a:lstStyle/>
          <a:p>
            <a:fld id="{B215043E-626F-433B-ABE6-D8541B350965}" type="datetimeFigureOut">
              <a:rPr lang="en-US" smtClean="0"/>
              <a:t>8/27/2024</a:t>
            </a:fld>
            <a:endParaRPr lang="en-US"/>
          </a:p>
        </p:txBody>
      </p:sp>
      <p:sp>
        <p:nvSpPr>
          <p:cNvPr id="5" name="Footer Placeholder 4">
            <a:extLst>
              <a:ext uri="{FF2B5EF4-FFF2-40B4-BE49-F238E27FC236}">
                <a16:creationId xmlns:a16="http://schemas.microsoft.com/office/drawing/2014/main" id="{AE46A01D-1027-C88A-7475-89FA3A1C2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9E45B-1D0B-4C1A-11CA-8C5FCEF5703D}"/>
              </a:ext>
            </a:extLst>
          </p:cNvPr>
          <p:cNvSpPr>
            <a:spLocks noGrp="1"/>
          </p:cNvSpPr>
          <p:nvPr>
            <p:ph type="sldNum" sz="quarter" idx="12"/>
          </p:nvPr>
        </p:nvSpPr>
        <p:spPr/>
        <p:txBody>
          <a:bodyPr/>
          <a:lstStyle/>
          <a:p>
            <a:fld id="{66EA68BA-18FF-4F41-BCA8-1F07710D435E}" type="slidenum">
              <a:rPr lang="en-US" smtClean="0"/>
              <a:t>‹#›</a:t>
            </a:fld>
            <a:endParaRPr lang="en-US"/>
          </a:p>
        </p:txBody>
      </p:sp>
    </p:spTree>
    <p:extLst>
      <p:ext uri="{BB962C8B-B14F-4D97-AF65-F5344CB8AC3E}">
        <p14:creationId xmlns:p14="http://schemas.microsoft.com/office/powerpoint/2010/main" val="2691459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3E8B-AD2F-6FFB-7F60-60DFB591B5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3C9D8C-08FB-59C7-6965-1234357ECB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FB433-F6B7-C7E2-287B-A9CF62340299}"/>
              </a:ext>
            </a:extLst>
          </p:cNvPr>
          <p:cNvSpPr>
            <a:spLocks noGrp="1"/>
          </p:cNvSpPr>
          <p:nvPr>
            <p:ph type="dt" sz="half" idx="10"/>
          </p:nvPr>
        </p:nvSpPr>
        <p:spPr/>
        <p:txBody>
          <a:bodyPr/>
          <a:lstStyle/>
          <a:p>
            <a:fld id="{B215043E-626F-433B-ABE6-D8541B350965}" type="datetimeFigureOut">
              <a:rPr lang="en-US" smtClean="0"/>
              <a:t>8/27/2024</a:t>
            </a:fld>
            <a:endParaRPr lang="en-US"/>
          </a:p>
        </p:txBody>
      </p:sp>
      <p:sp>
        <p:nvSpPr>
          <p:cNvPr id="5" name="Footer Placeholder 4">
            <a:extLst>
              <a:ext uri="{FF2B5EF4-FFF2-40B4-BE49-F238E27FC236}">
                <a16:creationId xmlns:a16="http://schemas.microsoft.com/office/drawing/2014/main" id="{40722EA0-B685-744B-76E7-502578852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629D3-9804-E220-C50C-FE8790236147}"/>
              </a:ext>
            </a:extLst>
          </p:cNvPr>
          <p:cNvSpPr>
            <a:spLocks noGrp="1"/>
          </p:cNvSpPr>
          <p:nvPr>
            <p:ph type="sldNum" sz="quarter" idx="12"/>
          </p:nvPr>
        </p:nvSpPr>
        <p:spPr/>
        <p:txBody>
          <a:bodyPr/>
          <a:lstStyle/>
          <a:p>
            <a:fld id="{66EA68BA-18FF-4F41-BCA8-1F07710D435E}" type="slidenum">
              <a:rPr lang="en-US" smtClean="0"/>
              <a:t>‹#›</a:t>
            </a:fld>
            <a:endParaRPr lang="en-US"/>
          </a:p>
        </p:txBody>
      </p:sp>
    </p:spTree>
    <p:extLst>
      <p:ext uri="{BB962C8B-B14F-4D97-AF65-F5344CB8AC3E}">
        <p14:creationId xmlns:p14="http://schemas.microsoft.com/office/powerpoint/2010/main" val="323352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9E8B9-6659-54EF-138E-E7D2EA634C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141E7E-2644-F377-921C-7593E2C08B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7548B-4F5C-547A-55CF-811C54B5CCBB}"/>
              </a:ext>
            </a:extLst>
          </p:cNvPr>
          <p:cNvSpPr>
            <a:spLocks noGrp="1"/>
          </p:cNvSpPr>
          <p:nvPr>
            <p:ph type="dt" sz="half" idx="10"/>
          </p:nvPr>
        </p:nvSpPr>
        <p:spPr/>
        <p:txBody>
          <a:bodyPr/>
          <a:lstStyle/>
          <a:p>
            <a:fld id="{B215043E-626F-433B-ABE6-D8541B350965}" type="datetimeFigureOut">
              <a:rPr lang="en-US" smtClean="0"/>
              <a:t>8/27/2024</a:t>
            </a:fld>
            <a:endParaRPr lang="en-US"/>
          </a:p>
        </p:txBody>
      </p:sp>
      <p:sp>
        <p:nvSpPr>
          <p:cNvPr id="5" name="Footer Placeholder 4">
            <a:extLst>
              <a:ext uri="{FF2B5EF4-FFF2-40B4-BE49-F238E27FC236}">
                <a16:creationId xmlns:a16="http://schemas.microsoft.com/office/drawing/2014/main" id="{5F71FEF3-E702-2594-9B1D-D682D75DF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4B43C-2651-D3FD-00A7-597C1CCF8CBD}"/>
              </a:ext>
            </a:extLst>
          </p:cNvPr>
          <p:cNvSpPr>
            <a:spLocks noGrp="1"/>
          </p:cNvSpPr>
          <p:nvPr>
            <p:ph type="sldNum" sz="quarter" idx="12"/>
          </p:nvPr>
        </p:nvSpPr>
        <p:spPr/>
        <p:txBody>
          <a:bodyPr/>
          <a:lstStyle/>
          <a:p>
            <a:fld id="{66EA68BA-18FF-4F41-BCA8-1F07710D435E}" type="slidenum">
              <a:rPr lang="en-US" smtClean="0"/>
              <a:t>‹#›</a:t>
            </a:fld>
            <a:endParaRPr lang="en-US"/>
          </a:p>
        </p:txBody>
      </p:sp>
    </p:spTree>
    <p:extLst>
      <p:ext uri="{BB962C8B-B14F-4D97-AF65-F5344CB8AC3E}">
        <p14:creationId xmlns:p14="http://schemas.microsoft.com/office/powerpoint/2010/main" val="3595595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6"/>
        <p:cNvGrpSpPr/>
        <p:nvPr/>
      </p:nvGrpSpPr>
      <p:grpSpPr>
        <a:xfrm>
          <a:off x="0" y="0"/>
          <a:ext cx="0" cy="0"/>
          <a:chOff x="0" y="0"/>
          <a:chExt cx="0" cy="0"/>
        </a:xfrm>
      </p:grpSpPr>
      <p:sp>
        <p:nvSpPr>
          <p:cNvPr id="27" name="Google Shape;27;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0" name="Google Shape;30;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2650547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21"/>
        <p:cNvGrpSpPr/>
        <p:nvPr/>
      </p:nvGrpSpPr>
      <p:grpSpPr>
        <a:xfrm>
          <a:off x="0" y="0"/>
          <a:ext cx="0" cy="0"/>
          <a:chOff x="0" y="0"/>
          <a:chExt cx="0" cy="0"/>
        </a:xfrm>
      </p:grpSpPr>
      <p:sp>
        <p:nvSpPr>
          <p:cNvPr id="22" name="Google Shape;22;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5" name="Google Shape;25;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44571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D3AD9-25CF-DB31-F7D8-5AD7969BE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2014CF-D984-F6A4-604B-5C2CDF7051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F3D360-F051-3804-7598-8E7B44C814AF}"/>
              </a:ext>
            </a:extLst>
          </p:cNvPr>
          <p:cNvSpPr>
            <a:spLocks noGrp="1"/>
          </p:cNvSpPr>
          <p:nvPr>
            <p:ph type="dt" sz="half" idx="10"/>
          </p:nvPr>
        </p:nvSpPr>
        <p:spPr/>
        <p:txBody>
          <a:bodyPr/>
          <a:lstStyle/>
          <a:p>
            <a:fld id="{B215043E-626F-433B-ABE6-D8541B350965}" type="datetimeFigureOut">
              <a:rPr lang="en-US" smtClean="0"/>
              <a:t>8/27/2024</a:t>
            </a:fld>
            <a:endParaRPr lang="en-US"/>
          </a:p>
        </p:txBody>
      </p:sp>
      <p:sp>
        <p:nvSpPr>
          <p:cNvPr id="5" name="Footer Placeholder 4">
            <a:extLst>
              <a:ext uri="{FF2B5EF4-FFF2-40B4-BE49-F238E27FC236}">
                <a16:creationId xmlns:a16="http://schemas.microsoft.com/office/drawing/2014/main" id="{959F1F0E-9520-9AC6-AF99-CBEC8BDBC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0706B-A3C9-0B32-44D3-A223F0087A9B}"/>
              </a:ext>
            </a:extLst>
          </p:cNvPr>
          <p:cNvSpPr>
            <a:spLocks noGrp="1"/>
          </p:cNvSpPr>
          <p:nvPr>
            <p:ph type="sldNum" sz="quarter" idx="12"/>
          </p:nvPr>
        </p:nvSpPr>
        <p:spPr/>
        <p:txBody>
          <a:bodyPr/>
          <a:lstStyle/>
          <a:p>
            <a:fld id="{66EA68BA-18FF-4F41-BCA8-1F07710D435E}" type="slidenum">
              <a:rPr lang="en-US" smtClean="0"/>
              <a:t>‹#›</a:t>
            </a:fld>
            <a:endParaRPr lang="en-US"/>
          </a:p>
        </p:txBody>
      </p:sp>
    </p:spTree>
    <p:extLst>
      <p:ext uri="{BB962C8B-B14F-4D97-AF65-F5344CB8AC3E}">
        <p14:creationId xmlns:p14="http://schemas.microsoft.com/office/powerpoint/2010/main" val="3150218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C5DE-6951-1D97-43CF-A800F30EFF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066B4C-B8AF-3FEF-0D48-D27101040B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EB6B17-C4E9-4C43-20FC-8344411D80C4}"/>
              </a:ext>
            </a:extLst>
          </p:cNvPr>
          <p:cNvSpPr>
            <a:spLocks noGrp="1"/>
          </p:cNvSpPr>
          <p:nvPr>
            <p:ph type="dt" sz="half" idx="10"/>
          </p:nvPr>
        </p:nvSpPr>
        <p:spPr/>
        <p:txBody>
          <a:bodyPr/>
          <a:lstStyle/>
          <a:p>
            <a:fld id="{B215043E-626F-433B-ABE6-D8541B350965}" type="datetimeFigureOut">
              <a:rPr lang="en-US" smtClean="0"/>
              <a:t>8/27/2024</a:t>
            </a:fld>
            <a:endParaRPr lang="en-US"/>
          </a:p>
        </p:txBody>
      </p:sp>
      <p:sp>
        <p:nvSpPr>
          <p:cNvPr id="5" name="Footer Placeholder 4">
            <a:extLst>
              <a:ext uri="{FF2B5EF4-FFF2-40B4-BE49-F238E27FC236}">
                <a16:creationId xmlns:a16="http://schemas.microsoft.com/office/drawing/2014/main" id="{11FF3C33-274F-D2C4-CDF1-4B7EA727D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81E63-E24D-DB5A-63A1-F1CC8CA2FE21}"/>
              </a:ext>
            </a:extLst>
          </p:cNvPr>
          <p:cNvSpPr>
            <a:spLocks noGrp="1"/>
          </p:cNvSpPr>
          <p:nvPr>
            <p:ph type="sldNum" sz="quarter" idx="12"/>
          </p:nvPr>
        </p:nvSpPr>
        <p:spPr/>
        <p:txBody>
          <a:bodyPr/>
          <a:lstStyle/>
          <a:p>
            <a:fld id="{66EA68BA-18FF-4F41-BCA8-1F07710D435E}" type="slidenum">
              <a:rPr lang="en-US" smtClean="0"/>
              <a:t>‹#›</a:t>
            </a:fld>
            <a:endParaRPr lang="en-US"/>
          </a:p>
        </p:txBody>
      </p:sp>
    </p:spTree>
    <p:extLst>
      <p:ext uri="{BB962C8B-B14F-4D97-AF65-F5344CB8AC3E}">
        <p14:creationId xmlns:p14="http://schemas.microsoft.com/office/powerpoint/2010/main" val="196227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56EE-880A-1351-221C-AAD8B1657E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014072-B6EF-2D4A-921B-6D376EEA08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C7C730-3D3D-87DE-4CB8-255993AC12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18881E-C8D3-04CD-64ED-67895A2243AD}"/>
              </a:ext>
            </a:extLst>
          </p:cNvPr>
          <p:cNvSpPr>
            <a:spLocks noGrp="1"/>
          </p:cNvSpPr>
          <p:nvPr>
            <p:ph type="dt" sz="half" idx="10"/>
          </p:nvPr>
        </p:nvSpPr>
        <p:spPr/>
        <p:txBody>
          <a:bodyPr/>
          <a:lstStyle/>
          <a:p>
            <a:fld id="{B215043E-626F-433B-ABE6-D8541B350965}" type="datetimeFigureOut">
              <a:rPr lang="en-US" smtClean="0"/>
              <a:t>8/27/2024</a:t>
            </a:fld>
            <a:endParaRPr lang="en-US"/>
          </a:p>
        </p:txBody>
      </p:sp>
      <p:sp>
        <p:nvSpPr>
          <p:cNvPr id="6" name="Footer Placeholder 5">
            <a:extLst>
              <a:ext uri="{FF2B5EF4-FFF2-40B4-BE49-F238E27FC236}">
                <a16:creationId xmlns:a16="http://schemas.microsoft.com/office/drawing/2014/main" id="{8C27346E-02E8-BD41-5316-D787DDB984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04D25-1A64-8EA9-F63C-6CE9660AE476}"/>
              </a:ext>
            </a:extLst>
          </p:cNvPr>
          <p:cNvSpPr>
            <a:spLocks noGrp="1"/>
          </p:cNvSpPr>
          <p:nvPr>
            <p:ph type="sldNum" sz="quarter" idx="12"/>
          </p:nvPr>
        </p:nvSpPr>
        <p:spPr/>
        <p:txBody>
          <a:bodyPr/>
          <a:lstStyle/>
          <a:p>
            <a:fld id="{66EA68BA-18FF-4F41-BCA8-1F07710D435E}" type="slidenum">
              <a:rPr lang="en-US" smtClean="0"/>
              <a:t>‹#›</a:t>
            </a:fld>
            <a:endParaRPr lang="en-US"/>
          </a:p>
        </p:txBody>
      </p:sp>
    </p:spTree>
    <p:extLst>
      <p:ext uri="{BB962C8B-B14F-4D97-AF65-F5344CB8AC3E}">
        <p14:creationId xmlns:p14="http://schemas.microsoft.com/office/powerpoint/2010/main" val="3698021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D2BC-40F4-176A-F8A5-90B2D12074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1FF065-4634-EACA-6F77-A7557E136C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63C485-C33B-3698-5DF9-FC0A53B5A2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50E62F-8EF7-A105-BB29-E1976A57D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9BA3D9-6B1C-1A49-2E07-46055A4973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A1D9A-8449-6DCD-CAC9-46DAE4DA8A47}"/>
              </a:ext>
            </a:extLst>
          </p:cNvPr>
          <p:cNvSpPr>
            <a:spLocks noGrp="1"/>
          </p:cNvSpPr>
          <p:nvPr>
            <p:ph type="dt" sz="half" idx="10"/>
          </p:nvPr>
        </p:nvSpPr>
        <p:spPr/>
        <p:txBody>
          <a:bodyPr/>
          <a:lstStyle/>
          <a:p>
            <a:fld id="{B215043E-626F-433B-ABE6-D8541B350965}" type="datetimeFigureOut">
              <a:rPr lang="en-US" smtClean="0"/>
              <a:t>8/27/2024</a:t>
            </a:fld>
            <a:endParaRPr lang="en-US"/>
          </a:p>
        </p:txBody>
      </p:sp>
      <p:sp>
        <p:nvSpPr>
          <p:cNvPr id="8" name="Footer Placeholder 7">
            <a:extLst>
              <a:ext uri="{FF2B5EF4-FFF2-40B4-BE49-F238E27FC236}">
                <a16:creationId xmlns:a16="http://schemas.microsoft.com/office/drawing/2014/main" id="{1C0C7F50-5A8B-384B-8184-BB40017970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94F809-05C0-4936-363B-D8E18E71E195}"/>
              </a:ext>
            </a:extLst>
          </p:cNvPr>
          <p:cNvSpPr>
            <a:spLocks noGrp="1"/>
          </p:cNvSpPr>
          <p:nvPr>
            <p:ph type="sldNum" sz="quarter" idx="12"/>
          </p:nvPr>
        </p:nvSpPr>
        <p:spPr/>
        <p:txBody>
          <a:bodyPr/>
          <a:lstStyle/>
          <a:p>
            <a:fld id="{66EA68BA-18FF-4F41-BCA8-1F07710D435E}" type="slidenum">
              <a:rPr lang="en-US" smtClean="0"/>
              <a:t>‹#›</a:t>
            </a:fld>
            <a:endParaRPr lang="en-US"/>
          </a:p>
        </p:txBody>
      </p:sp>
    </p:spTree>
    <p:extLst>
      <p:ext uri="{BB962C8B-B14F-4D97-AF65-F5344CB8AC3E}">
        <p14:creationId xmlns:p14="http://schemas.microsoft.com/office/powerpoint/2010/main" val="356315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3702-A3A3-B39F-9180-627D5A2119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14B074-7B51-35B2-FA85-A93F7C560FF0}"/>
              </a:ext>
            </a:extLst>
          </p:cNvPr>
          <p:cNvSpPr>
            <a:spLocks noGrp="1"/>
          </p:cNvSpPr>
          <p:nvPr>
            <p:ph type="dt" sz="half" idx="10"/>
          </p:nvPr>
        </p:nvSpPr>
        <p:spPr/>
        <p:txBody>
          <a:bodyPr/>
          <a:lstStyle/>
          <a:p>
            <a:fld id="{B215043E-626F-433B-ABE6-D8541B350965}" type="datetimeFigureOut">
              <a:rPr lang="en-US" smtClean="0"/>
              <a:t>8/27/2024</a:t>
            </a:fld>
            <a:endParaRPr lang="en-US"/>
          </a:p>
        </p:txBody>
      </p:sp>
      <p:sp>
        <p:nvSpPr>
          <p:cNvPr id="4" name="Footer Placeholder 3">
            <a:extLst>
              <a:ext uri="{FF2B5EF4-FFF2-40B4-BE49-F238E27FC236}">
                <a16:creationId xmlns:a16="http://schemas.microsoft.com/office/drawing/2014/main" id="{A4CB9991-C5BA-F377-7ECE-BAC8BF3928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C676F7-1DE8-C79C-D434-50DC81CA0E11}"/>
              </a:ext>
            </a:extLst>
          </p:cNvPr>
          <p:cNvSpPr>
            <a:spLocks noGrp="1"/>
          </p:cNvSpPr>
          <p:nvPr>
            <p:ph type="sldNum" sz="quarter" idx="12"/>
          </p:nvPr>
        </p:nvSpPr>
        <p:spPr/>
        <p:txBody>
          <a:bodyPr/>
          <a:lstStyle/>
          <a:p>
            <a:fld id="{66EA68BA-18FF-4F41-BCA8-1F07710D435E}" type="slidenum">
              <a:rPr lang="en-US" smtClean="0"/>
              <a:t>‹#›</a:t>
            </a:fld>
            <a:endParaRPr lang="en-US"/>
          </a:p>
        </p:txBody>
      </p:sp>
    </p:spTree>
    <p:extLst>
      <p:ext uri="{BB962C8B-B14F-4D97-AF65-F5344CB8AC3E}">
        <p14:creationId xmlns:p14="http://schemas.microsoft.com/office/powerpoint/2010/main" val="315903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88DA9E-B8A2-9AFD-DDF6-1A5A61F4CFD3}"/>
              </a:ext>
            </a:extLst>
          </p:cNvPr>
          <p:cNvSpPr>
            <a:spLocks noGrp="1"/>
          </p:cNvSpPr>
          <p:nvPr>
            <p:ph type="dt" sz="half" idx="10"/>
          </p:nvPr>
        </p:nvSpPr>
        <p:spPr/>
        <p:txBody>
          <a:bodyPr/>
          <a:lstStyle/>
          <a:p>
            <a:fld id="{B215043E-626F-433B-ABE6-D8541B350965}" type="datetimeFigureOut">
              <a:rPr lang="en-US" smtClean="0"/>
              <a:t>8/27/2024</a:t>
            </a:fld>
            <a:endParaRPr lang="en-US"/>
          </a:p>
        </p:txBody>
      </p:sp>
      <p:sp>
        <p:nvSpPr>
          <p:cNvPr id="3" name="Footer Placeholder 2">
            <a:extLst>
              <a:ext uri="{FF2B5EF4-FFF2-40B4-BE49-F238E27FC236}">
                <a16:creationId xmlns:a16="http://schemas.microsoft.com/office/drawing/2014/main" id="{4E5CDAB0-B977-C4D9-5D3A-13899BF0D8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752E78-80B0-4407-1547-F062029EF4A9}"/>
              </a:ext>
            </a:extLst>
          </p:cNvPr>
          <p:cNvSpPr>
            <a:spLocks noGrp="1"/>
          </p:cNvSpPr>
          <p:nvPr>
            <p:ph type="sldNum" sz="quarter" idx="12"/>
          </p:nvPr>
        </p:nvSpPr>
        <p:spPr/>
        <p:txBody>
          <a:bodyPr/>
          <a:lstStyle/>
          <a:p>
            <a:fld id="{66EA68BA-18FF-4F41-BCA8-1F07710D435E}" type="slidenum">
              <a:rPr lang="en-US" smtClean="0"/>
              <a:t>‹#›</a:t>
            </a:fld>
            <a:endParaRPr lang="en-US"/>
          </a:p>
        </p:txBody>
      </p:sp>
    </p:spTree>
    <p:extLst>
      <p:ext uri="{BB962C8B-B14F-4D97-AF65-F5344CB8AC3E}">
        <p14:creationId xmlns:p14="http://schemas.microsoft.com/office/powerpoint/2010/main" val="2406860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9F461-2591-6CAD-CC79-2D63A6DD3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F51959-149C-EA68-0077-506B3F8911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213B09-B7F7-D988-5A38-A925CB8E0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BC81C-AA1E-A1E7-D667-78AE072B67BD}"/>
              </a:ext>
            </a:extLst>
          </p:cNvPr>
          <p:cNvSpPr>
            <a:spLocks noGrp="1"/>
          </p:cNvSpPr>
          <p:nvPr>
            <p:ph type="dt" sz="half" idx="10"/>
          </p:nvPr>
        </p:nvSpPr>
        <p:spPr/>
        <p:txBody>
          <a:bodyPr/>
          <a:lstStyle/>
          <a:p>
            <a:fld id="{B215043E-626F-433B-ABE6-D8541B350965}" type="datetimeFigureOut">
              <a:rPr lang="en-US" smtClean="0"/>
              <a:t>8/27/2024</a:t>
            </a:fld>
            <a:endParaRPr lang="en-US"/>
          </a:p>
        </p:txBody>
      </p:sp>
      <p:sp>
        <p:nvSpPr>
          <p:cNvPr id="6" name="Footer Placeholder 5">
            <a:extLst>
              <a:ext uri="{FF2B5EF4-FFF2-40B4-BE49-F238E27FC236}">
                <a16:creationId xmlns:a16="http://schemas.microsoft.com/office/drawing/2014/main" id="{B25B2783-499F-BE12-8D5A-BEB08D449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61FDE0-A23E-EC66-83D6-CB48BE1E0B56}"/>
              </a:ext>
            </a:extLst>
          </p:cNvPr>
          <p:cNvSpPr>
            <a:spLocks noGrp="1"/>
          </p:cNvSpPr>
          <p:nvPr>
            <p:ph type="sldNum" sz="quarter" idx="12"/>
          </p:nvPr>
        </p:nvSpPr>
        <p:spPr/>
        <p:txBody>
          <a:bodyPr/>
          <a:lstStyle/>
          <a:p>
            <a:fld id="{66EA68BA-18FF-4F41-BCA8-1F07710D435E}" type="slidenum">
              <a:rPr lang="en-US" smtClean="0"/>
              <a:t>‹#›</a:t>
            </a:fld>
            <a:endParaRPr lang="en-US"/>
          </a:p>
        </p:txBody>
      </p:sp>
    </p:spTree>
    <p:extLst>
      <p:ext uri="{BB962C8B-B14F-4D97-AF65-F5344CB8AC3E}">
        <p14:creationId xmlns:p14="http://schemas.microsoft.com/office/powerpoint/2010/main" val="272227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9607-5A51-1ED8-1939-F7AE7A876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410D51-87DE-71EC-AC20-3C9FF49D20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778021-912E-148E-08A8-0EF19D03E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EFEC1-0DB2-ED97-2DD3-02340EF93285}"/>
              </a:ext>
            </a:extLst>
          </p:cNvPr>
          <p:cNvSpPr>
            <a:spLocks noGrp="1"/>
          </p:cNvSpPr>
          <p:nvPr>
            <p:ph type="dt" sz="half" idx="10"/>
          </p:nvPr>
        </p:nvSpPr>
        <p:spPr/>
        <p:txBody>
          <a:bodyPr/>
          <a:lstStyle/>
          <a:p>
            <a:fld id="{B215043E-626F-433B-ABE6-D8541B350965}" type="datetimeFigureOut">
              <a:rPr lang="en-US" smtClean="0"/>
              <a:t>8/27/2024</a:t>
            </a:fld>
            <a:endParaRPr lang="en-US"/>
          </a:p>
        </p:txBody>
      </p:sp>
      <p:sp>
        <p:nvSpPr>
          <p:cNvPr id="6" name="Footer Placeholder 5">
            <a:extLst>
              <a:ext uri="{FF2B5EF4-FFF2-40B4-BE49-F238E27FC236}">
                <a16:creationId xmlns:a16="http://schemas.microsoft.com/office/drawing/2014/main" id="{783F0291-D4CF-0019-E2F3-107AD2EA5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9CCC95-CDB5-5F11-2E79-96ADA74C0560}"/>
              </a:ext>
            </a:extLst>
          </p:cNvPr>
          <p:cNvSpPr>
            <a:spLocks noGrp="1"/>
          </p:cNvSpPr>
          <p:nvPr>
            <p:ph type="sldNum" sz="quarter" idx="12"/>
          </p:nvPr>
        </p:nvSpPr>
        <p:spPr/>
        <p:txBody>
          <a:bodyPr/>
          <a:lstStyle/>
          <a:p>
            <a:fld id="{66EA68BA-18FF-4F41-BCA8-1F07710D435E}" type="slidenum">
              <a:rPr lang="en-US" smtClean="0"/>
              <a:t>‹#›</a:t>
            </a:fld>
            <a:endParaRPr lang="en-US"/>
          </a:p>
        </p:txBody>
      </p:sp>
    </p:spTree>
    <p:extLst>
      <p:ext uri="{BB962C8B-B14F-4D97-AF65-F5344CB8AC3E}">
        <p14:creationId xmlns:p14="http://schemas.microsoft.com/office/powerpoint/2010/main" val="97230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1A9954-B37D-960C-196D-D629A8D8C2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63368A-25DD-D787-98EA-3B3D1466F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AA86E-BD86-2272-562F-0AFF7D1397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5043E-626F-433B-ABE6-D8541B350965}" type="datetimeFigureOut">
              <a:rPr lang="en-US" smtClean="0"/>
              <a:t>8/27/2024</a:t>
            </a:fld>
            <a:endParaRPr lang="en-US"/>
          </a:p>
        </p:txBody>
      </p:sp>
      <p:sp>
        <p:nvSpPr>
          <p:cNvPr id="5" name="Footer Placeholder 4">
            <a:extLst>
              <a:ext uri="{FF2B5EF4-FFF2-40B4-BE49-F238E27FC236}">
                <a16:creationId xmlns:a16="http://schemas.microsoft.com/office/drawing/2014/main" id="{92F6CE43-FEB6-640F-D297-E55F5EDD4E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104FED-6D53-0A1E-4BC8-79A18FEAE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A68BA-18FF-4F41-BCA8-1F07710D435E}" type="slidenum">
              <a:rPr lang="en-US" smtClean="0"/>
              <a:t>‹#›</a:t>
            </a:fld>
            <a:endParaRPr lang="en-US"/>
          </a:p>
        </p:txBody>
      </p:sp>
    </p:spTree>
    <p:extLst>
      <p:ext uri="{BB962C8B-B14F-4D97-AF65-F5344CB8AC3E}">
        <p14:creationId xmlns:p14="http://schemas.microsoft.com/office/powerpoint/2010/main" val="3277924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p>
            <a:pPr marL="0" lvl="0" indent="0" algn="ctr" rtl="0">
              <a:lnSpc>
                <a:spcPct val="90000"/>
              </a:lnSpc>
              <a:spcBef>
                <a:spcPts val="0"/>
              </a:spcBef>
              <a:spcAft>
                <a:spcPts val="0"/>
              </a:spcAft>
              <a:buClr>
                <a:schemeClr val="dk1"/>
              </a:buClr>
              <a:buSzPts val="1800"/>
              <a:buNone/>
            </a:pPr>
            <a:r>
              <a:rPr lang="en-US" b="1" dirty="0">
                <a:latin typeface="Times New Roman" panose="02020603050405020304" pitchFamily="18" charset="0"/>
                <a:cs typeface="Times New Roman" panose="02020603050405020304" pitchFamily="18" charset="0"/>
              </a:rPr>
              <a:t>MEDICAL INVENTORY OPTIMIZATION</a:t>
            </a:r>
            <a:endParaRPr b="1" dirty="0">
              <a:latin typeface="Times New Roman" panose="02020603050405020304" pitchFamily="18" charset="0"/>
              <a:cs typeface="Times New Roman" panose="02020603050405020304" pitchFamily="18" charset="0"/>
            </a:endParaRPr>
          </a:p>
        </p:txBody>
      </p:sp>
      <p:sp>
        <p:nvSpPr>
          <p:cNvPr id="73" name="Google Shape;73;p1"/>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p>
            <a:pPr marL="457200" lvl="0" indent="-228600" rtl="0">
              <a:lnSpc>
                <a:spcPct val="100000"/>
              </a:lnSpc>
              <a:spcBef>
                <a:spcPts val="1000"/>
              </a:spcBef>
              <a:spcAft>
                <a:spcPts val="0"/>
              </a:spcAft>
              <a:buClr>
                <a:schemeClr val="dk1"/>
              </a:buClr>
              <a:buSzPts val="180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Medical inventory management is crucial for the many operation of</a:t>
            </a:r>
          </a:p>
          <a:p>
            <a:pPr marL="457200" lvl="0" indent="-228600" rtl="0">
              <a:lnSpc>
                <a:spcPct val="100000"/>
              </a:lnSpc>
              <a:spcBef>
                <a:spcPts val="1000"/>
              </a:spcBef>
              <a:spcAft>
                <a:spcPts val="0"/>
              </a:spcAft>
              <a:buClr>
                <a:schemeClr val="dk1"/>
              </a:buClr>
              <a:buSzPts val="180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healthcare facilities. As the demand for healthcare services grows and</a:t>
            </a:r>
          </a:p>
          <a:p>
            <a:pPr marL="457200" lvl="0" indent="-228600" rtl="0">
              <a:lnSpc>
                <a:spcPct val="100000"/>
              </a:lnSpc>
              <a:spcBef>
                <a:spcPts val="1000"/>
              </a:spcBef>
              <a:spcAft>
                <a:spcPts val="0"/>
              </a:spcAft>
              <a:buClr>
                <a:schemeClr val="dk1"/>
              </a:buClr>
              <a:buSzPts val="180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becomes more complex, the need for optimizing medical inventory</a:t>
            </a:r>
          </a:p>
          <a:p>
            <a:pPr marL="457200" lvl="0" indent="-228600" rtl="0">
              <a:lnSpc>
                <a:spcPct val="100000"/>
              </a:lnSpc>
              <a:spcBef>
                <a:spcPts val="1000"/>
              </a:spcBef>
              <a:spcAft>
                <a:spcPts val="0"/>
              </a:spcAft>
              <a:buClr>
                <a:schemeClr val="dk1"/>
              </a:buClr>
              <a:buSzPts val="180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has never been more pressing. </a:t>
            </a:r>
            <a:r>
              <a:rPr lang="en-US" dirty="0">
                <a:latin typeface="Times New Roman" panose="02020603050405020304" pitchFamily="18" charset="0"/>
                <a:cs typeface="Times New Roman" panose="02020603050405020304" pitchFamily="18" charset="0"/>
              </a:rPr>
              <a:t>Healthcare establishments all over the</a:t>
            </a:r>
          </a:p>
          <a:p>
            <a:pPr marL="457200" lvl="0" indent="-228600" rtl="0">
              <a:lnSpc>
                <a:spcPct val="100000"/>
              </a:lnSpc>
              <a:spcBef>
                <a:spcPts val="1000"/>
              </a:spcBef>
              <a:spcAft>
                <a:spcPts val="0"/>
              </a:spcAft>
              <a:buClr>
                <a:schemeClr val="dk1"/>
              </a:buClr>
              <a:buSzPts val="1800"/>
              <a:buNone/>
            </a:pPr>
            <a:r>
              <a:rPr lang="en-US" dirty="0">
                <a:latin typeface="Times New Roman" panose="02020603050405020304" pitchFamily="18" charset="0"/>
                <a:cs typeface="Times New Roman" panose="02020603050405020304" pitchFamily="18" charset="0"/>
              </a:rPr>
              <a:t>world need to handle their medical inventories effectively. Patient</a:t>
            </a:r>
          </a:p>
          <a:p>
            <a:pPr marL="457200" lvl="0" indent="-228600" rtl="0">
              <a:lnSpc>
                <a:spcPct val="100000"/>
              </a:lnSpc>
              <a:spcBef>
                <a:spcPts val="1000"/>
              </a:spcBef>
              <a:spcAft>
                <a:spcPts val="0"/>
              </a:spcAft>
              <a:buClr>
                <a:schemeClr val="dk1"/>
              </a:buClr>
              <a:buSzPts val="1800"/>
              <a:buNone/>
            </a:pPr>
            <a:r>
              <a:rPr lang="en-US" dirty="0">
                <a:latin typeface="Times New Roman" panose="02020603050405020304" pitchFamily="18" charset="0"/>
                <a:cs typeface="Times New Roman" panose="02020603050405020304" pitchFamily="18" charset="0"/>
              </a:rPr>
              <a:t>care may suffer because of overstocking, stockouts, and higher</a:t>
            </a:r>
          </a:p>
          <a:p>
            <a:pPr marL="457200" lvl="0" indent="-228600" rtl="0">
              <a:lnSpc>
                <a:spcPct val="100000"/>
              </a:lnSpc>
              <a:spcBef>
                <a:spcPts val="1000"/>
              </a:spcBef>
              <a:spcAft>
                <a:spcPts val="0"/>
              </a:spcAft>
              <a:buClr>
                <a:schemeClr val="dk1"/>
              </a:buClr>
              <a:buSzPts val="1800"/>
              <a:buNone/>
            </a:pPr>
            <a:r>
              <a:rPr lang="en-US" dirty="0">
                <a:latin typeface="Times New Roman" panose="02020603050405020304" pitchFamily="18" charset="0"/>
                <a:cs typeface="Times New Roman" panose="02020603050405020304" pitchFamily="18" charset="0"/>
              </a:rPr>
              <a:t>expenses brought on by inaccurate medication demand predictions. </a:t>
            </a:r>
            <a:endParaRPr dirty="0">
              <a:latin typeface="Times New Roman" panose="02020603050405020304" pitchFamily="18" charset="0"/>
              <a:cs typeface="Times New Roman" panose="02020603050405020304" pitchFamily="18" charset="0"/>
            </a:endParaRPr>
          </a:p>
        </p:txBody>
      </p:sp>
      <p:sp>
        <p:nvSpPr>
          <p:cNvPr id="74" name="Google Shape;74;p1"/>
          <p:cNvSpPr txBox="1"/>
          <p:nvPr/>
        </p:nvSpPr>
        <p:spPr>
          <a:xfrm>
            <a:off x="242944" y="870443"/>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p:txBody>
      </p:sp>
      <p:pic>
        <p:nvPicPr>
          <p:cNvPr id="75" name="Google Shape;75;p1"/>
          <p:cNvPicPr preferRelativeResize="0"/>
          <p:nvPr/>
        </p:nvPicPr>
        <p:blipFill rotWithShape="1">
          <a:blip r:embed="rId3">
            <a:alphaModFix/>
          </a:blip>
          <a:srcRect/>
          <a:stretch/>
        </p:blipFill>
        <p:spPr>
          <a:xfrm>
            <a:off x="14086508" y="11637873"/>
            <a:ext cx="158226" cy="163709"/>
          </a:xfrm>
          <a:prstGeom prst="rect">
            <a:avLst/>
          </a:prstGeom>
          <a:noFill/>
          <a:ln>
            <a:noFill/>
          </a:ln>
        </p:spPr>
      </p:pic>
      <p:pic>
        <p:nvPicPr>
          <p:cNvPr id="76" name="Google Shape;76;p1"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 name="TextBox 1">
            <a:extLst>
              <a:ext uri="{FF2B5EF4-FFF2-40B4-BE49-F238E27FC236}">
                <a16:creationId xmlns:a16="http://schemas.microsoft.com/office/drawing/2014/main" id="{5D59A647-0DCB-9ACA-E48C-468F4CEC9E19}"/>
              </a:ext>
            </a:extLst>
          </p:cNvPr>
          <p:cNvSpPr txBox="1"/>
          <p:nvPr/>
        </p:nvSpPr>
        <p:spPr>
          <a:xfrm>
            <a:off x="228600" y="1352550"/>
            <a:ext cx="11799984"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Visualization plays important role in analyzing data. It represents data through graphs such as pie charts, scatterplots, line charts, bar graphs etc. It is used to evaluate relationships between data variables. </a:t>
            </a:r>
          </a:p>
          <a:p>
            <a:r>
              <a:rPr lang="en-US" dirty="0">
                <a:latin typeface="Times New Roman" panose="02020603050405020304" pitchFamily="18" charset="0"/>
                <a:cs typeface="Times New Roman" panose="02020603050405020304" pitchFamily="18" charset="0"/>
              </a:rPr>
              <a:t>Here, Data visualization is performed with python programming using various python libraries such as pandas,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matplotlib, seaborn etc.</a:t>
            </a:r>
          </a:p>
          <a:p>
            <a:r>
              <a:rPr lang="en-US" dirty="0">
                <a:latin typeface="Times New Roman" panose="02020603050405020304" pitchFamily="18" charset="0"/>
                <a:cs typeface="Times New Roman" panose="02020603050405020304" pitchFamily="18" charset="0"/>
              </a:rPr>
              <a:t>Graph presented below represents relation of dept with quantities, return </a:t>
            </a:r>
            <a:r>
              <a:rPr lang="en-US" dirty="0" err="1">
                <a:latin typeface="Times New Roman" panose="02020603050405020304" pitchFamily="18" charset="0"/>
                <a:cs typeface="Times New Roman" panose="02020603050405020304" pitchFamily="18" charset="0"/>
              </a:rPr>
              <a:t>quantites</a:t>
            </a:r>
            <a:r>
              <a:rPr lang="en-US" dirty="0">
                <a:latin typeface="Times New Roman" panose="02020603050405020304" pitchFamily="18" charset="0"/>
                <a:cs typeface="Times New Roman" panose="02020603050405020304" pitchFamily="18" charset="0"/>
              </a:rPr>
              <a:t>, final cost and final sales. </a:t>
            </a:r>
          </a:p>
          <a:p>
            <a:r>
              <a:rPr lang="en-US" dirty="0">
                <a:latin typeface="Times New Roman" panose="02020603050405020304" pitchFamily="18" charset="0"/>
                <a:cs typeface="Times New Roman" panose="02020603050405020304" pitchFamily="18" charset="0"/>
              </a:rPr>
              <a:t>It shows that in department 1 quantity, return quantity, final cost and final sales are more that other departments.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pic>
        <p:nvPicPr>
          <p:cNvPr id="12" name="Picture 11">
            <a:extLst>
              <a:ext uri="{FF2B5EF4-FFF2-40B4-BE49-F238E27FC236}">
                <a16:creationId xmlns:a16="http://schemas.microsoft.com/office/drawing/2014/main" id="{C179C748-9722-EB29-1D5A-65FF93643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72" y="4152123"/>
            <a:ext cx="2982970" cy="1920240"/>
          </a:xfrm>
          <a:prstGeom prst="rect">
            <a:avLst/>
          </a:prstGeom>
        </p:spPr>
      </p:pic>
      <p:pic>
        <p:nvPicPr>
          <p:cNvPr id="14" name="Picture 13">
            <a:extLst>
              <a:ext uri="{FF2B5EF4-FFF2-40B4-BE49-F238E27FC236}">
                <a16:creationId xmlns:a16="http://schemas.microsoft.com/office/drawing/2014/main" id="{8B146094-FE0F-D2E6-1FB0-AFC27600AA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1197" y="4169821"/>
            <a:ext cx="2861865" cy="1828800"/>
          </a:xfrm>
          <a:prstGeom prst="rect">
            <a:avLst/>
          </a:prstGeom>
        </p:spPr>
      </p:pic>
      <p:pic>
        <p:nvPicPr>
          <p:cNvPr id="16" name="Picture 15">
            <a:extLst>
              <a:ext uri="{FF2B5EF4-FFF2-40B4-BE49-F238E27FC236}">
                <a16:creationId xmlns:a16="http://schemas.microsoft.com/office/drawing/2014/main" id="{7CD5CFA5-22B9-42D7-CD06-779B5332ED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9845" y="4152123"/>
            <a:ext cx="2938648" cy="1828800"/>
          </a:xfrm>
          <a:prstGeom prst="rect">
            <a:avLst/>
          </a:prstGeom>
        </p:spPr>
      </p:pic>
      <p:pic>
        <p:nvPicPr>
          <p:cNvPr id="18" name="Picture 17">
            <a:extLst>
              <a:ext uri="{FF2B5EF4-FFF2-40B4-BE49-F238E27FC236}">
                <a16:creationId xmlns:a16="http://schemas.microsoft.com/office/drawing/2014/main" id="{ABFD8A24-EEF0-C881-6C2F-A09DF79365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28493" y="4152123"/>
            <a:ext cx="2938648" cy="1828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4C1C-407A-7E82-E8B8-7654FF4EDD69}"/>
              </a:ext>
            </a:extLst>
          </p:cNvPr>
          <p:cNvSpPr>
            <a:spLocks noGrp="1"/>
          </p:cNvSpPr>
          <p:nvPr>
            <p:ph type="title"/>
          </p:nvPr>
        </p:nvSpPr>
        <p:spPr>
          <a:xfrm>
            <a:off x="228600" y="177814"/>
            <a:ext cx="10515600" cy="535440"/>
          </a:xfrm>
        </p:spPr>
        <p:txBody>
          <a:bodyPr/>
          <a:lstStyle/>
          <a:p>
            <a:r>
              <a:rPr lang="en-US" sz="3200" b="1" dirty="0">
                <a:latin typeface="Times New Roman"/>
                <a:ea typeface="Times New Roman"/>
                <a:cs typeface="Times New Roman"/>
                <a:sym typeface="Times New Roman"/>
              </a:rPr>
              <a:t>Data Visualization</a:t>
            </a:r>
            <a:endParaRPr lang="en-US" sz="3200" dirty="0"/>
          </a:p>
        </p:txBody>
      </p:sp>
      <p:pic>
        <p:nvPicPr>
          <p:cNvPr id="3" name="Google Shape;146;p60" descr="360DigiTMG Reviews - 52 Reviews of 360digitmg.com | Sitejabber">
            <a:extLst>
              <a:ext uri="{FF2B5EF4-FFF2-40B4-BE49-F238E27FC236}">
                <a16:creationId xmlns:a16="http://schemas.microsoft.com/office/drawing/2014/main" id="{A4B8FA36-4CBB-2E7E-26FA-176C73B8CFF0}"/>
              </a:ext>
            </a:extLst>
          </p:cNvPr>
          <p:cNvPicPr preferRelativeResize="0"/>
          <p:nvPr/>
        </p:nvPicPr>
        <p:blipFill rotWithShape="1">
          <a:blip r:embed="rId2">
            <a:alphaModFix/>
          </a:blip>
          <a:srcRect/>
          <a:stretch/>
        </p:blipFill>
        <p:spPr>
          <a:xfrm>
            <a:off x="9723552" y="5952931"/>
            <a:ext cx="2277039" cy="808338"/>
          </a:xfrm>
          <a:prstGeom prst="rect">
            <a:avLst/>
          </a:prstGeom>
          <a:noFill/>
          <a:ln>
            <a:noFill/>
          </a:ln>
        </p:spPr>
      </p:pic>
      <p:pic>
        <p:nvPicPr>
          <p:cNvPr id="5" name="Picture 4">
            <a:extLst>
              <a:ext uri="{FF2B5EF4-FFF2-40B4-BE49-F238E27FC236}">
                <a16:creationId xmlns:a16="http://schemas.microsoft.com/office/drawing/2014/main" id="{39B146E1-C400-E19A-93E1-BCFABB959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94" y="1051560"/>
            <a:ext cx="3790393" cy="2377440"/>
          </a:xfrm>
          <a:prstGeom prst="rect">
            <a:avLst/>
          </a:prstGeom>
        </p:spPr>
      </p:pic>
      <p:sp>
        <p:nvSpPr>
          <p:cNvPr id="7" name="TextBox 6">
            <a:extLst>
              <a:ext uri="{FF2B5EF4-FFF2-40B4-BE49-F238E27FC236}">
                <a16:creationId xmlns:a16="http://schemas.microsoft.com/office/drawing/2014/main" id="{F36BFCF5-CA5C-7A19-E276-86EDCB18A364}"/>
              </a:ext>
            </a:extLst>
          </p:cNvPr>
          <p:cNvSpPr txBox="1"/>
          <p:nvPr/>
        </p:nvSpPr>
        <p:spPr>
          <a:xfrm>
            <a:off x="4441372" y="1360870"/>
            <a:ext cx="684867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Plotting of the two important categorical data formulation and subcat1 (subcategory 1) of the total outcomes using Heatmap (a picture or chart that shows the variations in temperature or infrared radiation that were observed over a certain area or over a certain amount of time). </a:t>
            </a:r>
          </a:p>
        </p:txBody>
      </p:sp>
      <p:pic>
        <p:nvPicPr>
          <p:cNvPr id="9" name="Picture 8">
            <a:extLst>
              <a:ext uri="{FF2B5EF4-FFF2-40B4-BE49-F238E27FC236}">
                <a16:creationId xmlns:a16="http://schemas.microsoft.com/office/drawing/2014/main" id="{52A75452-421A-B302-842E-A2262D8D62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9922" y="3827987"/>
            <a:ext cx="3494188" cy="2286000"/>
          </a:xfrm>
          <a:prstGeom prst="rect">
            <a:avLst/>
          </a:prstGeom>
        </p:spPr>
      </p:pic>
      <p:sp>
        <p:nvSpPr>
          <p:cNvPr id="10" name="TextBox 9">
            <a:extLst>
              <a:ext uri="{FF2B5EF4-FFF2-40B4-BE49-F238E27FC236}">
                <a16:creationId xmlns:a16="http://schemas.microsoft.com/office/drawing/2014/main" id="{966CDF37-B4C3-3928-7CDE-F462F139553A}"/>
              </a:ext>
            </a:extLst>
          </p:cNvPr>
          <p:cNvSpPr txBox="1"/>
          <p:nvPr/>
        </p:nvSpPr>
        <p:spPr>
          <a:xfrm>
            <a:off x="307910" y="4019803"/>
            <a:ext cx="641946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Plotting two correlated (</a:t>
            </a:r>
            <a:r>
              <a:rPr lang="en-US" dirty="0" err="1">
                <a:latin typeface="Times New Roman" panose="02020603050405020304" pitchFamily="18" charset="0"/>
                <a:cs typeface="Times New Roman" panose="02020603050405020304" pitchFamily="18" charset="0"/>
              </a:rPr>
              <a:t>df.corr</a:t>
            </a:r>
            <a:r>
              <a:rPr lang="en-US" dirty="0">
                <a:latin typeface="Times New Roman" panose="02020603050405020304" pitchFamily="18" charset="0"/>
                <a:cs typeface="Times New Roman" panose="02020603050405020304" pitchFamily="18" charset="0"/>
              </a:rPr>
              <a:t>()) numerical data, </a:t>
            </a:r>
            <a:r>
              <a:rPr lang="en-US" dirty="0" err="1">
                <a:latin typeface="Times New Roman" panose="02020603050405020304" pitchFamily="18" charset="0"/>
                <a:cs typeface="Times New Roman" panose="02020603050405020304" pitchFamily="18" charset="0"/>
              </a:rPr>
              <a:t>Final_Sales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Final_Cost</a:t>
            </a:r>
            <a:r>
              <a:rPr lang="en-US" dirty="0">
                <a:latin typeface="Times New Roman" panose="02020603050405020304" pitchFamily="18" charset="0"/>
                <a:cs typeface="Times New Roman" panose="02020603050405020304" pitchFamily="18" charset="0"/>
              </a:rPr>
              <a:t> shows unique values between two variables. </a:t>
            </a:r>
          </a:p>
        </p:txBody>
      </p:sp>
    </p:spTree>
    <p:extLst>
      <p:ext uri="{BB962C8B-B14F-4D97-AF65-F5344CB8AC3E}">
        <p14:creationId xmlns:p14="http://schemas.microsoft.com/office/powerpoint/2010/main" val="137700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146" name="Google Shape;146;p60" descr="360DigiTMG Reviews - 52 Reviews of 360digitmg.com | Sitejabber"/>
          <p:cNvPicPr preferRelativeResize="0"/>
          <p:nvPr/>
        </p:nvPicPr>
        <p:blipFill rotWithShape="1">
          <a:blip r:embed="rId4">
            <a:alphaModFix/>
          </a:blip>
          <a:srcRect/>
          <a:stretch/>
        </p:blipFill>
        <p:spPr>
          <a:xfrm>
            <a:off x="9723552" y="5952931"/>
            <a:ext cx="2277039" cy="808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82" name="Google Shape;82;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83" name="Google Shape;83;gf3a8d4be09_2_180"/>
          <p:cNvSpPr txBox="1"/>
          <p:nvPr/>
        </p:nvSpPr>
        <p:spPr>
          <a:xfrm>
            <a:off x="383125" y="1149375"/>
            <a:ext cx="11034000" cy="2844600"/>
          </a:xfrm>
          <a:prstGeom prst="rect">
            <a:avLst/>
          </a:prstGeom>
          <a:noFill/>
          <a:ln>
            <a:noFill/>
          </a:ln>
        </p:spPr>
        <p:txBody>
          <a:bodyPr spcFirstLastPara="1" wrap="square" lIns="91425" tIns="91425" rIns="91425" bIns="91425" anchor="t" anchorCtr="0">
            <a:spAutoFit/>
          </a:bodyPr>
          <a:lstStyle/>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Objective</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Constraints</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Project Architecture - Data F</a:t>
            </a:r>
            <a:r>
              <a:rPr lang="en-US" sz="3200" dirty="0">
                <a:solidFill>
                  <a:schemeClr val="dk1"/>
                </a:solidFill>
                <a:latin typeface="Times New Roman"/>
                <a:ea typeface="Times New Roman"/>
                <a:cs typeface="Times New Roman"/>
                <a:sym typeface="Times New Roman"/>
              </a:rPr>
              <a:t>low Diagram</a:t>
            </a:r>
            <a:endParaRPr dirty="0"/>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Collection</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Exploratory Data Analysis</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Visualization</a:t>
            </a:r>
            <a:endParaRPr sz="3200" b="0" i="0" u="none" strike="noStrike" cap="none" dirty="0">
              <a:solidFill>
                <a:schemeClr val="dk1"/>
              </a:solidFill>
              <a:latin typeface="Times New Roman"/>
              <a:ea typeface="Times New Roman"/>
              <a:cs typeface="Times New Roman"/>
              <a:sym typeface="Times New Roman"/>
            </a:endParaRPr>
          </a:p>
        </p:txBody>
      </p:sp>
      <p:pic>
        <p:nvPicPr>
          <p:cNvPr id="84" name="Google Shape;84;gf3a8d4be09_2_180"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228600" y="17781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Business</a:t>
            </a:r>
            <a:r>
              <a:rPr lang="en-US" sz="2800" b="1" dirty="0">
                <a:latin typeface="Times New Roman"/>
                <a:ea typeface="Times New Roman"/>
                <a:cs typeface="Times New Roman"/>
                <a:sym typeface="Times New Roman"/>
              </a:rPr>
              <a:t> </a:t>
            </a:r>
            <a:r>
              <a:rPr lang="en-US" sz="3200" b="1" dirty="0">
                <a:latin typeface="Times New Roman"/>
                <a:ea typeface="Times New Roman"/>
                <a:cs typeface="Times New Roman"/>
                <a:sym typeface="Times New Roman"/>
              </a:rPr>
              <a:t>Problem</a:t>
            </a:r>
            <a:endParaRPr sz="3200" b="1" dirty="0">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
        <p:nvSpPr>
          <p:cNvPr id="3" name="TextBox 2">
            <a:extLst>
              <a:ext uri="{FF2B5EF4-FFF2-40B4-BE49-F238E27FC236}">
                <a16:creationId xmlns:a16="http://schemas.microsoft.com/office/drawing/2014/main" id="{AECB2EA8-4CF2-072D-8029-0175B808FA8D}"/>
              </a:ext>
            </a:extLst>
          </p:cNvPr>
          <p:cNvSpPr txBox="1"/>
          <p:nvPr/>
        </p:nvSpPr>
        <p:spPr>
          <a:xfrm>
            <a:off x="391886" y="1250302"/>
            <a:ext cx="11374016"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Business Problem</a:t>
            </a:r>
            <a:r>
              <a:rPr lang="en-US" dirty="0">
                <a:latin typeface="Times New Roman" panose="02020603050405020304" pitchFamily="18" charset="0"/>
                <a:cs typeface="Times New Roman" panose="02020603050405020304" pitchFamily="18" charset="0"/>
              </a:rPr>
              <a:t>: Bounce rate is increasing significantly leading to patient dissatisfaction. </a:t>
            </a:r>
          </a:p>
          <a:p>
            <a:pPr marL="285750" indent="-285750">
              <a:lnSpc>
                <a:spcPct val="150000"/>
              </a:lnSpc>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Business Objective</a:t>
            </a:r>
            <a:r>
              <a:rPr lang="en-US" dirty="0">
                <a:latin typeface="Times New Roman" panose="02020603050405020304" pitchFamily="18" charset="0"/>
                <a:cs typeface="Times New Roman" panose="02020603050405020304" pitchFamily="18" charset="0"/>
              </a:rPr>
              <a:t>: Minimize Bounce Rate </a:t>
            </a:r>
          </a:p>
          <a:p>
            <a:pPr marL="285750" indent="-285750">
              <a:lnSpc>
                <a:spcPct val="150000"/>
              </a:lnSpc>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Business Constraint</a:t>
            </a:r>
            <a:r>
              <a:rPr lang="en-US" dirty="0">
                <a:latin typeface="Times New Roman" panose="02020603050405020304" pitchFamily="18" charset="0"/>
                <a:cs typeface="Times New Roman" panose="02020603050405020304" pitchFamily="18" charset="0"/>
              </a:rPr>
              <a:t>: Minimize Inventory Cost</a:t>
            </a:r>
          </a:p>
          <a:p>
            <a:pPr marL="285750" indent="-285750">
              <a:lnSpc>
                <a:spcPct val="150000"/>
              </a:lnSpc>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Business Success Criteria</a:t>
            </a:r>
            <a:r>
              <a:rPr lang="en-US" dirty="0">
                <a:latin typeface="Times New Roman" panose="02020603050405020304" pitchFamily="18" charset="0"/>
                <a:cs typeface="Times New Roman" panose="02020603050405020304" pitchFamily="18" charset="0"/>
              </a:rPr>
              <a:t>: Reduce bounce rate by at least 30%. </a:t>
            </a:r>
          </a:p>
          <a:p>
            <a:pPr marL="285750" indent="-285750">
              <a:lnSpc>
                <a:spcPct val="150000"/>
              </a:lnSpc>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Economic Success Criteria</a:t>
            </a:r>
            <a:r>
              <a:rPr lang="en-US" dirty="0">
                <a:latin typeface="Times New Roman" panose="02020603050405020304" pitchFamily="18" charset="0"/>
                <a:cs typeface="Times New Roman" panose="02020603050405020304" pitchFamily="18" charset="0"/>
              </a:rPr>
              <a:t>: Increase revenue by at least 20 lac INR by reducing bounce rate.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Project Overview and Scope</a:t>
            </a:r>
            <a:endParaRPr sz="3200" b="1" dirty="0">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97" name="Google Shape;97;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sp>
        <p:nvSpPr>
          <p:cNvPr id="100" name="Google Shape;100;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 name="TextBox 1">
            <a:extLst>
              <a:ext uri="{FF2B5EF4-FFF2-40B4-BE49-F238E27FC236}">
                <a16:creationId xmlns:a16="http://schemas.microsoft.com/office/drawing/2014/main" id="{CA6E3CCF-B927-1F11-4EFA-DCBAFA1F8A81}"/>
              </a:ext>
            </a:extLst>
          </p:cNvPr>
          <p:cNvSpPr txBox="1"/>
          <p:nvPr/>
        </p:nvSpPr>
        <p:spPr>
          <a:xfrm>
            <a:off x="345233" y="1187700"/>
            <a:ext cx="11485983"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future scope of medical inventory optimization and bounce rate is to leverage data-driven approaches and advanced machine learning techniques to forecast drug demand, optimize inventory levels, and reduce waste and costs. Some of the benefits of this approach are: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Minimize drug shortages and stockouts, which can lead to improved patient care and satisfaction, as well as reduced bounce rate.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Maximize the availability and utilization of drugs, which can increase sales and profits, as well as customer loyalty and retention.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 inventory costs and waste, which can improve cash flow and sustainability, as well as reduce the environmental impact of expired or unused drugs.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7A5E-6D31-5016-5524-51BBE0435DBE}"/>
              </a:ext>
            </a:extLst>
          </p:cNvPr>
          <p:cNvSpPr>
            <a:spLocks noGrp="1"/>
          </p:cNvSpPr>
          <p:nvPr>
            <p:ph type="title"/>
          </p:nvPr>
        </p:nvSpPr>
        <p:spPr>
          <a:xfrm>
            <a:off x="228600" y="177836"/>
            <a:ext cx="10515600" cy="535440"/>
          </a:xfrm>
        </p:spPr>
        <p:txBody>
          <a:bodyPr/>
          <a:lstStyle/>
          <a:p>
            <a:r>
              <a:rPr lang="en-US" sz="3200" b="1" dirty="0">
                <a:latin typeface="Times New Roman" panose="02020603050405020304" pitchFamily="18" charset="0"/>
                <a:cs typeface="Times New Roman" panose="02020603050405020304" pitchFamily="18" charset="0"/>
              </a:rPr>
              <a:t>Project Overview and Scope</a:t>
            </a:r>
          </a:p>
        </p:txBody>
      </p:sp>
      <p:pic>
        <p:nvPicPr>
          <p:cNvPr id="4" name="Picture 3">
            <a:extLst>
              <a:ext uri="{FF2B5EF4-FFF2-40B4-BE49-F238E27FC236}">
                <a16:creationId xmlns:a16="http://schemas.microsoft.com/office/drawing/2014/main" id="{848A6DD8-4656-788B-5FB1-79E3CC855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27" y="941368"/>
            <a:ext cx="7830643" cy="5144218"/>
          </a:xfrm>
          <a:prstGeom prst="rect">
            <a:avLst/>
          </a:prstGeom>
        </p:spPr>
      </p:pic>
      <p:sp>
        <p:nvSpPr>
          <p:cNvPr id="5" name="TextBox 4">
            <a:extLst>
              <a:ext uri="{FF2B5EF4-FFF2-40B4-BE49-F238E27FC236}">
                <a16:creationId xmlns:a16="http://schemas.microsoft.com/office/drawing/2014/main" id="{40630666-D7F7-D8A6-3401-0C8C0578DC19}"/>
              </a:ext>
            </a:extLst>
          </p:cNvPr>
          <p:cNvSpPr txBox="1"/>
          <p:nvPr/>
        </p:nvSpPr>
        <p:spPr>
          <a:xfrm>
            <a:off x="8705461" y="1133669"/>
            <a:ext cx="3135086"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architecture defines the flow of  project methodologies.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we use            Python and SQL for data </a:t>
            </a:r>
            <a:r>
              <a:rPr lang="en-US" dirty="0" err="1">
                <a:latin typeface="Times New Roman" panose="02020603050405020304" pitchFamily="18" charset="0"/>
                <a:cs typeface="Times New Roman" panose="02020603050405020304" pitchFamily="18" charset="0"/>
              </a:rPr>
              <a:t>preprpcessing</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we identified business problem, objectives and business constraints.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collected data from research article to provide better data analyzation.</a:t>
            </a:r>
          </a:p>
        </p:txBody>
      </p:sp>
      <p:pic>
        <p:nvPicPr>
          <p:cNvPr id="6" name="Google Shape;90;p6" descr="360DigiTMG Reviews - 52 Reviews of 360digitmg.com | Sitejabber">
            <a:extLst>
              <a:ext uri="{FF2B5EF4-FFF2-40B4-BE49-F238E27FC236}">
                <a16:creationId xmlns:a16="http://schemas.microsoft.com/office/drawing/2014/main" id="{A8A9D89A-8236-2D14-8353-61D4813F2108}"/>
              </a:ext>
            </a:extLst>
          </p:cNvP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extLst>
      <p:ext uri="{BB962C8B-B14F-4D97-AF65-F5344CB8AC3E}">
        <p14:creationId xmlns:p14="http://schemas.microsoft.com/office/powerpoint/2010/main" val="389735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Dictionary </a:t>
            </a:r>
            <a:endParaRPr sz="3200" b="1" dirty="0">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3">
            <a:alphaModFix/>
          </a:blip>
          <a:srcRect/>
          <a:stretch/>
        </p:blipFill>
        <p:spPr>
          <a:xfrm>
            <a:off x="9692919" y="5896947"/>
            <a:ext cx="2277039" cy="808338"/>
          </a:xfrm>
          <a:prstGeom prst="rect">
            <a:avLst/>
          </a:prstGeom>
          <a:noFill/>
          <a:ln>
            <a:noFill/>
          </a:ln>
        </p:spPr>
      </p:pic>
      <p:sp>
        <p:nvSpPr>
          <p:cNvPr id="2" name="TextBox 1">
            <a:extLst>
              <a:ext uri="{FF2B5EF4-FFF2-40B4-BE49-F238E27FC236}">
                <a16:creationId xmlns:a16="http://schemas.microsoft.com/office/drawing/2014/main" id="{4D9CB6BD-ABFB-FB22-D329-50F3FB25A4EF}"/>
              </a:ext>
            </a:extLst>
          </p:cNvPr>
          <p:cNvSpPr txBox="1"/>
          <p:nvPr/>
        </p:nvSpPr>
        <p:spPr>
          <a:xfrm>
            <a:off x="139959" y="1138335"/>
            <a:ext cx="11829999"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There are in total 14 columns defining types of sales, patient ID, Specialization of Doctors, Department, Date of Bill, Quantity, Return Quantity, what is Final Cost and Final Sales of Drugs, MRP of returned Drug, Formulations and Subcategories. </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Typeofsales</a:t>
            </a:r>
            <a:r>
              <a:rPr lang="en-US" dirty="0">
                <a:latin typeface="Times New Roman" panose="02020603050405020304" pitchFamily="18" charset="0"/>
                <a:cs typeface="Times New Roman" panose="02020603050405020304" pitchFamily="18" charset="0"/>
              </a:rPr>
              <a:t>: Type of sale of the drug. Either the drug is sold or returned. </a:t>
            </a:r>
            <a:r>
              <a:rPr lang="en-US" dirty="0" err="1">
                <a:latin typeface="Times New Roman" panose="02020603050405020304" pitchFamily="18" charset="0"/>
                <a:cs typeface="Times New Roman" panose="02020603050405020304" pitchFamily="18" charset="0"/>
              </a:rPr>
              <a:t>Typeofsales</a:t>
            </a:r>
            <a:r>
              <a:rPr lang="en-US" dirty="0">
                <a:latin typeface="Times New Roman" panose="02020603050405020304" pitchFamily="18" charset="0"/>
                <a:cs typeface="Times New Roman" panose="02020603050405020304" pitchFamily="18" charset="0"/>
              </a:rPr>
              <a:t> Type of sale of the drug. Either the drug is sold or returned.  </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Patient_ID</a:t>
            </a:r>
            <a:r>
              <a:rPr lang="en-US" dirty="0">
                <a:latin typeface="Times New Roman" panose="02020603050405020304" pitchFamily="18" charset="0"/>
                <a:cs typeface="Times New Roman" panose="02020603050405020304" pitchFamily="18" charset="0"/>
              </a:rPr>
              <a:t>: ID of a patient. </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Specialisation</a:t>
            </a:r>
            <a:r>
              <a:rPr lang="en-US" dirty="0">
                <a:latin typeface="Times New Roman" panose="02020603050405020304" pitchFamily="18" charset="0"/>
                <a:cs typeface="Times New Roman" panose="02020603050405020304" pitchFamily="18" charset="0"/>
              </a:rPr>
              <a:t>: Name of </a:t>
            </a:r>
            <a:r>
              <a:rPr lang="en-US" dirty="0" err="1">
                <a:latin typeface="Times New Roman" panose="02020603050405020304" pitchFamily="18" charset="0"/>
                <a:cs typeface="Times New Roman" panose="02020603050405020304" pitchFamily="18" charset="0"/>
              </a:rPr>
              <a:t>Specialisation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Child specialist)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Dept: Pharmacy, the formulation is related with. </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Dateofbill</a:t>
            </a:r>
            <a:r>
              <a:rPr lang="en-US" dirty="0">
                <a:latin typeface="Times New Roman" panose="02020603050405020304" pitchFamily="18" charset="0"/>
                <a:cs typeface="Times New Roman" panose="02020603050405020304" pitchFamily="18" charset="0"/>
              </a:rPr>
              <a:t>: Date of purchase of medicine.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Quantity: Quantity of the drug.</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ReturnQuantity</a:t>
            </a:r>
            <a:r>
              <a:rPr lang="en-US" dirty="0">
                <a:latin typeface="Times New Roman" panose="02020603050405020304" pitchFamily="18" charset="0"/>
                <a:cs typeface="Times New Roman" panose="02020603050405020304" pitchFamily="18" charset="0"/>
              </a:rPr>
              <a:t>: Quantity of drug returned by patient to the pharmacy.</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Final_Cost</a:t>
            </a:r>
            <a:r>
              <a:rPr lang="en-US" dirty="0">
                <a:latin typeface="Times New Roman" panose="02020603050405020304" pitchFamily="18" charset="0"/>
                <a:cs typeface="Times New Roman" panose="02020603050405020304" pitchFamily="18" charset="0"/>
              </a:rPr>
              <a:t>: Final Cost of the drug. (Quantity included)</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Final_Sales</a:t>
            </a:r>
            <a:r>
              <a:rPr lang="en-US" dirty="0">
                <a:latin typeface="Times New Roman" panose="02020603050405020304" pitchFamily="18" charset="0"/>
                <a:cs typeface="Times New Roman" panose="02020603050405020304" pitchFamily="18" charset="0"/>
              </a:rPr>
              <a:t>: Final sales of drug.</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RtnMRP</a:t>
            </a:r>
            <a:r>
              <a:rPr lang="en-US" dirty="0">
                <a:latin typeface="Times New Roman" panose="02020603050405020304" pitchFamily="18" charset="0"/>
                <a:cs typeface="Times New Roman" panose="02020603050405020304" pitchFamily="18" charset="0"/>
              </a:rPr>
              <a:t>: MRP of returned drug. (Quantity included)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Formulation Type of formulation.</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DrugName</a:t>
            </a:r>
            <a:r>
              <a:rPr lang="en-US" dirty="0">
                <a:latin typeface="Times New Roman" panose="02020603050405020304" pitchFamily="18" charset="0"/>
                <a:cs typeface="Times New Roman" panose="02020603050405020304" pitchFamily="18" charset="0"/>
              </a:rPr>
              <a:t>: Generic name of the drug.</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SubCat</a:t>
            </a:r>
            <a:r>
              <a:rPr lang="en-US" dirty="0">
                <a:latin typeface="Times New Roman" panose="02020603050405020304" pitchFamily="18" charset="0"/>
                <a:cs typeface="Times New Roman" panose="02020603050405020304" pitchFamily="18" charset="0"/>
              </a:rPr>
              <a:t>: Subcategory (Type) to the category of drugs.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SubCat1: Subcategory (condition) to the category of drugs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14" name="Google Shape;114;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6" name="Google Shape;116;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7" name="Google Shape;117;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5"/>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5"/>
          <p:cNvSpPr txBox="1"/>
          <p:nvPr/>
        </p:nvSpPr>
        <p:spPr>
          <a:xfrm>
            <a:off x="559838" y="1181100"/>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dirty="0">
                <a:solidFill>
                  <a:srgbClr val="000000"/>
                </a:solidFill>
                <a:latin typeface="Arial"/>
                <a:ea typeface="Arial"/>
                <a:cs typeface="Arial"/>
                <a:sym typeface="Arial"/>
              </a:rPr>
              <a:t>Statistical Insights</a:t>
            </a:r>
            <a:endParaRPr sz="1400" b="1" i="0" u="sng" strike="noStrike" cap="none" dirty="0">
              <a:solidFill>
                <a:srgbClr val="000000"/>
              </a:solidFill>
              <a:latin typeface="Arial"/>
              <a:ea typeface="Arial"/>
              <a:cs typeface="Arial"/>
              <a:sym typeface="Arial"/>
            </a:endParaRPr>
          </a:p>
        </p:txBody>
      </p:sp>
      <p:sp>
        <p:nvSpPr>
          <p:cNvPr id="122" name="Google Shape;122;p25"/>
          <p:cNvSpPr txBox="1"/>
          <p:nvPr/>
        </p:nvSpPr>
        <p:spPr>
          <a:xfrm>
            <a:off x="6187475" y="1175021"/>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dirty="0">
                <a:solidFill>
                  <a:srgbClr val="000000"/>
                </a:solidFill>
                <a:latin typeface="Arial"/>
                <a:ea typeface="Arial"/>
                <a:cs typeface="Arial"/>
                <a:sym typeface="Arial"/>
              </a:rPr>
              <a:t>Business Insights</a:t>
            </a:r>
            <a:endParaRPr sz="1400" b="1" i="0" u="sng"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72F0D08-1CCA-92F6-BBFF-FFF28EC7F2C8}"/>
              </a:ext>
            </a:extLst>
          </p:cNvPr>
          <p:cNvSpPr txBox="1"/>
          <p:nvPr/>
        </p:nvSpPr>
        <p:spPr>
          <a:xfrm>
            <a:off x="630093" y="1796700"/>
            <a:ext cx="5221050"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Unprocessed data (secondary) involves noise in all four moment of business decision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Department 1 contains highest final cost, final sales, </a:t>
            </a:r>
            <a:r>
              <a:rPr lang="en-US" dirty="0" err="1">
                <a:latin typeface="Times New Roman" panose="02020603050405020304" pitchFamily="18" charset="0"/>
                <a:cs typeface="Times New Roman" panose="02020603050405020304" pitchFamily="18" charset="0"/>
              </a:rPr>
              <a:t>ReturnQuantity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RtnMRP</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Injections are highly in demand in </a:t>
            </a:r>
            <a:r>
              <a:rPr lang="en-US" dirty="0" err="1">
                <a:latin typeface="Times New Roman" panose="02020603050405020304" pitchFamily="18" charset="0"/>
                <a:cs typeface="Times New Roman" panose="02020603050405020304" pitchFamily="18" charset="0"/>
              </a:rPr>
              <a:t>subcat</a:t>
            </a:r>
            <a:r>
              <a:rPr lang="en-US" dirty="0">
                <a:latin typeface="Times New Roman" panose="02020603050405020304" pitchFamily="18" charset="0"/>
                <a:cs typeface="Times New Roman" panose="02020603050405020304" pitchFamily="18" charset="0"/>
              </a:rPr>
              <a:t> and subcat1</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Final sales are more than final cost</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ReturnQuantity</a:t>
            </a:r>
            <a:r>
              <a:rPr lang="en-US" dirty="0">
                <a:latin typeface="Times New Roman" panose="02020603050405020304" pitchFamily="18" charset="0"/>
                <a:cs typeface="Times New Roman" panose="02020603050405020304" pitchFamily="18" charset="0"/>
              </a:rPr>
              <a:t> are high than Quantity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Form 3 has more Null values.</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Returnquantity</a:t>
            </a:r>
            <a:r>
              <a:rPr lang="en-US" dirty="0">
                <a:latin typeface="Times New Roman" panose="02020603050405020304" pitchFamily="18" charset="0"/>
                <a:cs typeface="Times New Roman" panose="02020603050405020304" pitchFamily="18" charset="0"/>
              </a:rPr>
              <a:t>, final sales and </a:t>
            </a:r>
            <a:r>
              <a:rPr lang="en-US" dirty="0" err="1">
                <a:latin typeface="Times New Roman" panose="02020603050405020304" pitchFamily="18" charset="0"/>
                <a:cs typeface="Times New Roman" panose="02020603050405020304" pitchFamily="18" charset="0"/>
              </a:rPr>
              <a:t>RtnMRP</a:t>
            </a:r>
            <a:r>
              <a:rPr lang="en-US" dirty="0">
                <a:latin typeface="Times New Roman" panose="02020603050405020304" pitchFamily="18" charset="0"/>
                <a:cs typeface="Times New Roman" panose="02020603050405020304" pitchFamily="18" charset="0"/>
              </a:rPr>
              <a:t> has 0 mode that means it contains more null values in counts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8E4FA23-00B7-DE8A-4C78-C373D6C31978}"/>
              </a:ext>
            </a:extLst>
          </p:cNvPr>
          <p:cNvSpPr txBox="1"/>
          <p:nvPr/>
        </p:nvSpPr>
        <p:spPr>
          <a:xfrm>
            <a:off x="6298163" y="1894114"/>
            <a:ext cx="5180616"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Injections are mostly used in medical inventory that means supply of injections is balanced.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most of medicines are returned as per the customer data and demands.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important to reduce bounce rate as it served best customer service.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of the frequent drugs are costly and less in demand.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per the data, final sales are more that means  many customers can be dissatisfied as they face medicine unavailability for certain conditions.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81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p>
        </p:txBody>
      </p:sp>
      <p:sp>
        <p:nvSpPr>
          <p:cNvPr id="129" name="Google Shape;129;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graphicFrame>
        <p:nvGraphicFramePr>
          <p:cNvPr id="3" name="Table 2">
            <a:extLst>
              <a:ext uri="{FF2B5EF4-FFF2-40B4-BE49-F238E27FC236}">
                <a16:creationId xmlns:a16="http://schemas.microsoft.com/office/drawing/2014/main" id="{EDA83186-66EA-65D8-D701-839C88851548}"/>
              </a:ext>
            </a:extLst>
          </p:cNvPr>
          <p:cNvGraphicFramePr>
            <a:graphicFrameLocks noGrp="1"/>
          </p:cNvGraphicFramePr>
          <p:nvPr>
            <p:extLst>
              <p:ext uri="{D42A27DB-BD31-4B8C-83A1-F6EECF244321}">
                <p14:modId xmlns:p14="http://schemas.microsoft.com/office/powerpoint/2010/main" val="2908230532"/>
              </p:ext>
            </p:extLst>
          </p:nvPr>
        </p:nvGraphicFramePr>
        <p:xfrm>
          <a:off x="437248" y="1428750"/>
          <a:ext cx="10878452" cy="2887092"/>
        </p:xfrm>
        <a:graphic>
          <a:graphicData uri="http://schemas.openxmlformats.org/drawingml/2006/table">
            <a:tbl>
              <a:tblPr firstRow="1" bandRow="1">
                <a:tableStyleId>{5C22544A-7EE6-4342-B048-85BDC9FD1C3A}</a:tableStyleId>
              </a:tblPr>
              <a:tblGrid>
                <a:gridCol w="1784235">
                  <a:extLst>
                    <a:ext uri="{9D8B030D-6E8A-4147-A177-3AD203B41FA5}">
                      <a16:colId xmlns:a16="http://schemas.microsoft.com/office/drawing/2014/main" val="3690100470"/>
                    </a:ext>
                  </a:extLst>
                </a:gridCol>
                <a:gridCol w="797297">
                  <a:extLst>
                    <a:ext uri="{9D8B030D-6E8A-4147-A177-3AD203B41FA5}">
                      <a16:colId xmlns:a16="http://schemas.microsoft.com/office/drawing/2014/main" val="2541828337"/>
                    </a:ext>
                  </a:extLst>
                </a:gridCol>
                <a:gridCol w="1012044">
                  <a:extLst>
                    <a:ext uri="{9D8B030D-6E8A-4147-A177-3AD203B41FA5}">
                      <a16:colId xmlns:a16="http://schemas.microsoft.com/office/drawing/2014/main" val="3360671653"/>
                    </a:ext>
                  </a:extLst>
                </a:gridCol>
                <a:gridCol w="839756">
                  <a:extLst>
                    <a:ext uri="{9D8B030D-6E8A-4147-A177-3AD203B41FA5}">
                      <a16:colId xmlns:a16="http://schemas.microsoft.com/office/drawing/2014/main" val="2254729709"/>
                    </a:ext>
                  </a:extLst>
                </a:gridCol>
                <a:gridCol w="1194318">
                  <a:extLst>
                    <a:ext uri="{9D8B030D-6E8A-4147-A177-3AD203B41FA5}">
                      <a16:colId xmlns:a16="http://schemas.microsoft.com/office/drawing/2014/main" val="3668317155"/>
                    </a:ext>
                  </a:extLst>
                </a:gridCol>
                <a:gridCol w="1474237">
                  <a:extLst>
                    <a:ext uri="{9D8B030D-6E8A-4147-A177-3AD203B41FA5}">
                      <a16:colId xmlns:a16="http://schemas.microsoft.com/office/drawing/2014/main" val="799823669"/>
                    </a:ext>
                  </a:extLst>
                </a:gridCol>
                <a:gridCol w="989045">
                  <a:extLst>
                    <a:ext uri="{9D8B030D-6E8A-4147-A177-3AD203B41FA5}">
                      <a16:colId xmlns:a16="http://schemas.microsoft.com/office/drawing/2014/main" val="2311001685"/>
                    </a:ext>
                  </a:extLst>
                </a:gridCol>
                <a:gridCol w="1399591">
                  <a:extLst>
                    <a:ext uri="{9D8B030D-6E8A-4147-A177-3AD203B41FA5}">
                      <a16:colId xmlns:a16="http://schemas.microsoft.com/office/drawing/2014/main" val="1432835668"/>
                    </a:ext>
                  </a:extLst>
                </a:gridCol>
                <a:gridCol w="1387929">
                  <a:extLst>
                    <a:ext uri="{9D8B030D-6E8A-4147-A177-3AD203B41FA5}">
                      <a16:colId xmlns:a16="http://schemas.microsoft.com/office/drawing/2014/main" val="4234701382"/>
                    </a:ext>
                  </a:extLst>
                </a:gridCol>
              </a:tblGrid>
              <a:tr h="370840">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Mean</a:t>
                      </a:r>
                    </a:p>
                  </a:txBody>
                  <a:tcPr/>
                </a:tc>
                <a:tc>
                  <a:txBody>
                    <a:bodyPr/>
                    <a:lstStyle/>
                    <a:p>
                      <a:r>
                        <a:rPr lang="en-US" dirty="0">
                          <a:latin typeface="Times New Roman" panose="02020603050405020304" pitchFamily="18" charset="0"/>
                          <a:cs typeface="Times New Roman" panose="02020603050405020304" pitchFamily="18" charset="0"/>
                        </a:rPr>
                        <a:t>Median</a:t>
                      </a:r>
                    </a:p>
                  </a:txBody>
                  <a:tcPr/>
                </a:tc>
                <a:tc>
                  <a:txBody>
                    <a:bodyPr/>
                    <a:lstStyle/>
                    <a:p>
                      <a:r>
                        <a:rPr lang="en-US" dirty="0">
                          <a:latin typeface="Times New Roman" panose="02020603050405020304" pitchFamily="18" charset="0"/>
                          <a:cs typeface="Times New Roman" panose="02020603050405020304" pitchFamily="18" charset="0"/>
                        </a:rPr>
                        <a:t>Mode</a:t>
                      </a:r>
                    </a:p>
                  </a:txBody>
                  <a:tcPr/>
                </a:tc>
                <a:tc>
                  <a:txBody>
                    <a:bodyPr/>
                    <a:lstStyle/>
                    <a:p>
                      <a:r>
                        <a:rPr lang="en-US" dirty="0">
                          <a:latin typeface="Times New Roman" panose="02020603050405020304" pitchFamily="18" charset="0"/>
                          <a:cs typeface="Times New Roman" panose="02020603050405020304" pitchFamily="18" charset="0"/>
                        </a:rPr>
                        <a:t>Variance</a:t>
                      </a:r>
                    </a:p>
                  </a:txBody>
                  <a:tcPr/>
                </a:tc>
                <a:tc>
                  <a:txBody>
                    <a:bodyPr/>
                    <a:lstStyle/>
                    <a:p>
                      <a:r>
                        <a:rPr lang="en-US" dirty="0">
                          <a:latin typeface="Times New Roman" panose="02020603050405020304" pitchFamily="18" charset="0"/>
                          <a:cs typeface="Times New Roman" panose="02020603050405020304" pitchFamily="18" charset="0"/>
                        </a:rPr>
                        <a:t>Standard Deviation</a:t>
                      </a:r>
                    </a:p>
                  </a:txBody>
                  <a:tcPr/>
                </a:tc>
                <a:tc>
                  <a:txBody>
                    <a:bodyPr/>
                    <a:lstStyle/>
                    <a:p>
                      <a:r>
                        <a:rPr lang="en-US" dirty="0">
                          <a:latin typeface="Times New Roman" panose="02020603050405020304" pitchFamily="18" charset="0"/>
                          <a:cs typeface="Times New Roman" panose="02020603050405020304" pitchFamily="18" charset="0"/>
                        </a:rPr>
                        <a:t>Range</a:t>
                      </a:r>
                    </a:p>
                  </a:txBody>
                  <a:tcPr/>
                </a:tc>
                <a:tc>
                  <a:txBody>
                    <a:bodyPr/>
                    <a:lstStyle/>
                    <a:p>
                      <a:r>
                        <a:rPr lang="en-US" dirty="0">
                          <a:latin typeface="Times New Roman" panose="02020603050405020304" pitchFamily="18" charset="0"/>
                          <a:cs typeface="Times New Roman" panose="02020603050405020304" pitchFamily="18" charset="0"/>
                        </a:rPr>
                        <a:t>Skewness</a:t>
                      </a:r>
                    </a:p>
                  </a:txBody>
                  <a:tcPr/>
                </a:tc>
                <a:tc>
                  <a:txBody>
                    <a:bodyPr/>
                    <a:lstStyle/>
                    <a:p>
                      <a:r>
                        <a:rPr lang="en-US" dirty="0">
                          <a:latin typeface="Times New Roman" panose="02020603050405020304" pitchFamily="18" charset="0"/>
                          <a:cs typeface="Times New Roman" panose="02020603050405020304" pitchFamily="18" charset="0"/>
                        </a:rPr>
                        <a:t>Kurtosis</a:t>
                      </a:r>
                    </a:p>
                  </a:txBody>
                  <a:tcPr/>
                </a:tc>
                <a:extLst>
                  <a:ext uri="{0D108BD9-81ED-4DB2-BD59-A6C34878D82A}">
                    <a16:rowId xmlns:a16="http://schemas.microsoft.com/office/drawing/2014/main" val="1913945699"/>
                  </a:ext>
                </a:extLst>
              </a:tr>
              <a:tr h="370840">
                <a:tc>
                  <a:txBody>
                    <a:bodyPr/>
                    <a:lstStyle/>
                    <a:p>
                      <a:r>
                        <a:rPr lang="en-US" dirty="0">
                          <a:latin typeface="Times New Roman" panose="02020603050405020304" pitchFamily="18" charset="0"/>
                          <a:cs typeface="Times New Roman" panose="02020603050405020304" pitchFamily="18" charset="0"/>
                        </a:rPr>
                        <a:t>Quantity</a:t>
                      </a: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1.879</a:t>
                      </a:r>
                      <a:endParaRPr lang="en-US"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1.0</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tc>
                <a:tc>
                  <a:txBody>
                    <a:bodyPr/>
                    <a:lstStyle/>
                    <a:p>
                      <a:pPr marL="0" marR="0">
                        <a:lnSpc>
                          <a:spcPct val="107000"/>
                        </a:lnSpc>
                        <a:spcBef>
                          <a:spcPts val="0"/>
                        </a:spcBef>
                        <a:spcAft>
                          <a:spcPts val="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12.401</a:t>
                      </a:r>
                    </a:p>
                  </a:txBody>
                  <a:tcPr marL="68580" marR="68580" marT="0" marB="0"/>
                </a:tc>
                <a:tc>
                  <a:txBody>
                    <a:bodyPr/>
                    <a:lstStyle/>
                    <a:p>
                      <a:pPr marL="0" marR="0">
                        <a:lnSpc>
                          <a:spcPct val="107000"/>
                        </a:lnSpc>
                        <a:spcBef>
                          <a:spcPts val="0"/>
                        </a:spcBef>
                        <a:spcAft>
                          <a:spcPts val="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3.521</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150</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17.078</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463.54</a:t>
                      </a:r>
                    </a:p>
                  </a:txBody>
                  <a:tcPr marL="68580" marR="68580" marT="0" marB="0"/>
                </a:tc>
                <a:extLst>
                  <a:ext uri="{0D108BD9-81ED-4DB2-BD59-A6C34878D82A}">
                    <a16:rowId xmlns:a16="http://schemas.microsoft.com/office/drawing/2014/main" val="2408406241"/>
                  </a:ext>
                </a:extLst>
              </a:tr>
              <a:tr h="370840">
                <a:tc>
                  <a:txBody>
                    <a:bodyPr/>
                    <a:lstStyle/>
                    <a:p>
                      <a:r>
                        <a:rPr lang="en-US" dirty="0" err="1">
                          <a:latin typeface="Times New Roman" panose="02020603050405020304" pitchFamily="18" charset="0"/>
                          <a:cs typeface="Times New Roman" panose="02020603050405020304" pitchFamily="18" charset="0"/>
                        </a:rPr>
                        <a:t>ReturnQuantity</a:t>
                      </a:r>
                      <a:endParaRPr lang="en-US"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0.238</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0.0</a:t>
                      </a:r>
                    </a:p>
                  </a:txBody>
                  <a:tcPr marL="68580" marR="68580" marT="0" marB="0"/>
                </a:tc>
                <a:tc>
                  <a:txBody>
                    <a:bodyPr/>
                    <a:lstStyle/>
                    <a:p>
                      <a:pPr marL="0" marR="0">
                        <a:lnSpc>
                          <a:spcPct val="107000"/>
                        </a:lnSpc>
                        <a:spcBef>
                          <a:spcPts val="0"/>
                        </a:spcBef>
                        <a:spcAft>
                          <a:spcPts val="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tc>
                <a:tc>
                  <a:txBody>
                    <a:bodyPr/>
                    <a:lstStyle/>
                    <a:p>
                      <a:pPr marL="0" marR="0">
                        <a:lnSpc>
                          <a:spcPct val="107000"/>
                        </a:lnSpc>
                        <a:spcBef>
                          <a:spcPts val="0"/>
                        </a:spcBef>
                        <a:spcAft>
                          <a:spcPts val="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0.817</a:t>
                      </a:r>
                    </a:p>
                  </a:txBody>
                  <a:tcPr marL="68580" marR="68580" marT="0" marB="0"/>
                </a:tc>
                <a:tc>
                  <a:txBody>
                    <a:bodyPr/>
                    <a:lstStyle/>
                    <a:p>
                      <a:pPr marL="0" marR="0">
                        <a:lnSpc>
                          <a:spcPct val="107000"/>
                        </a:lnSpc>
                        <a:spcBef>
                          <a:spcPts val="0"/>
                        </a:spcBef>
                        <a:spcAft>
                          <a:spcPts val="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0.904</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20</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7.8</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97.1</a:t>
                      </a:r>
                    </a:p>
                  </a:txBody>
                  <a:tcPr marL="68580" marR="68580" marT="0" marB="0"/>
                </a:tc>
                <a:extLst>
                  <a:ext uri="{0D108BD9-81ED-4DB2-BD59-A6C34878D82A}">
                    <a16:rowId xmlns:a16="http://schemas.microsoft.com/office/drawing/2014/main" val="1308880819"/>
                  </a:ext>
                </a:extLst>
              </a:tr>
              <a:tr h="370840">
                <a:tc>
                  <a:txBody>
                    <a:bodyPr/>
                    <a:lstStyle/>
                    <a:p>
                      <a:r>
                        <a:rPr lang="en-US" dirty="0" err="1">
                          <a:latin typeface="Times New Roman" panose="02020603050405020304" pitchFamily="18" charset="0"/>
                          <a:cs typeface="Times New Roman" panose="02020603050405020304" pitchFamily="18" charset="0"/>
                        </a:rPr>
                        <a:t>Final_Cost</a:t>
                      </a:r>
                      <a:endParaRPr lang="en-US"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132.872</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54.292</a:t>
                      </a:r>
                    </a:p>
                  </a:txBody>
                  <a:tcPr marL="68580" marR="68580" marT="0" marB="0"/>
                </a:tc>
                <a:tc>
                  <a:txBody>
                    <a:bodyPr/>
                    <a:lstStyle/>
                    <a:p>
                      <a:pPr marL="0" marR="0">
                        <a:lnSpc>
                          <a:spcPct val="107000"/>
                        </a:lnSpc>
                        <a:spcBef>
                          <a:spcPts val="0"/>
                        </a:spcBef>
                        <a:spcAft>
                          <a:spcPts val="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42.464</a:t>
                      </a:r>
                    </a:p>
                  </a:txBody>
                  <a:tcPr marL="68580" marR="68580" marT="0" marB="0"/>
                </a:tc>
                <a:tc>
                  <a:txBody>
                    <a:bodyPr/>
                    <a:lstStyle/>
                    <a:p>
                      <a:pPr marL="0" marR="0">
                        <a:lnSpc>
                          <a:spcPct val="107000"/>
                        </a:lnSpc>
                        <a:spcBef>
                          <a:spcPts val="0"/>
                        </a:spcBef>
                        <a:spcAft>
                          <a:spcPts val="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243015.231</a:t>
                      </a:r>
                    </a:p>
                  </a:txBody>
                  <a:tcPr marL="68580" marR="68580" marT="0" marB="0"/>
                </a:tc>
                <a:tc>
                  <a:txBody>
                    <a:bodyPr/>
                    <a:lstStyle/>
                    <a:p>
                      <a:pPr marL="0" marR="0">
                        <a:lnSpc>
                          <a:spcPct val="107000"/>
                        </a:lnSpc>
                        <a:spcBef>
                          <a:spcPts val="0"/>
                        </a:spcBef>
                        <a:spcAft>
                          <a:spcPts val="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492.966</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33138.0</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32.73</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1813.45</a:t>
                      </a:r>
                    </a:p>
                  </a:txBody>
                  <a:tcPr marL="68580" marR="68580" marT="0" marB="0"/>
                </a:tc>
                <a:extLst>
                  <a:ext uri="{0D108BD9-81ED-4DB2-BD59-A6C34878D82A}">
                    <a16:rowId xmlns:a16="http://schemas.microsoft.com/office/drawing/2014/main" val="1320826719"/>
                  </a:ext>
                </a:extLst>
              </a:tr>
              <a:tr h="370840">
                <a:tc>
                  <a:txBody>
                    <a:bodyPr/>
                    <a:lstStyle/>
                    <a:p>
                      <a:r>
                        <a:rPr lang="en-US" dirty="0" err="1">
                          <a:latin typeface="Times New Roman" panose="02020603050405020304" pitchFamily="18" charset="0"/>
                          <a:cs typeface="Times New Roman" panose="02020603050405020304" pitchFamily="18" charset="0"/>
                        </a:rPr>
                        <a:t>Final_Sales</a:t>
                      </a:r>
                      <a:endParaRPr lang="en-US"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229.889</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85.812</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0.0</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475084.669</a:t>
                      </a:r>
                    </a:p>
                  </a:txBody>
                  <a:tcPr marL="68580" marR="68580" marT="0" marB="0"/>
                </a:tc>
                <a:tc>
                  <a:txBody>
                    <a:bodyPr/>
                    <a:lstStyle/>
                    <a:p>
                      <a:pPr marL="0" marR="0">
                        <a:lnSpc>
                          <a:spcPct val="107000"/>
                        </a:lnSpc>
                        <a:spcBef>
                          <a:spcPts val="0"/>
                        </a:spcBef>
                        <a:spcAft>
                          <a:spcPts val="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689.264</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39490.0</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21.77</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967.45</a:t>
                      </a:r>
                    </a:p>
                  </a:txBody>
                  <a:tcPr marL="68580" marR="68580" marT="0" marB="0"/>
                </a:tc>
                <a:extLst>
                  <a:ext uri="{0D108BD9-81ED-4DB2-BD59-A6C34878D82A}">
                    <a16:rowId xmlns:a16="http://schemas.microsoft.com/office/drawing/2014/main" val="420634263"/>
                  </a:ext>
                </a:extLst>
              </a:tr>
              <a:tr h="370840">
                <a:tc>
                  <a:txBody>
                    <a:bodyPr/>
                    <a:lstStyle/>
                    <a:p>
                      <a:r>
                        <a:rPr lang="en-US" dirty="0" err="1">
                          <a:latin typeface="Times New Roman" panose="02020603050405020304" pitchFamily="18" charset="0"/>
                          <a:cs typeface="Times New Roman" panose="02020603050405020304" pitchFamily="18" charset="0"/>
                        </a:rPr>
                        <a:t>RtnMRP</a:t>
                      </a:r>
                      <a:endParaRPr lang="en-US"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28.497</a:t>
                      </a:r>
                    </a:p>
                  </a:txBody>
                  <a:tcPr marL="68580" marR="68580" marT="0" marB="0"/>
                </a:tc>
                <a:tc>
                  <a:txBody>
                    <a:bodyPr/>
                    <a:lstStyle/>
                    <a:p>
                      <a:pPr marL="0" marR="0">
                        <a:lnSpc>
                          <a:spcPct val="107000"/>
                        </a:lnSpc>
                        <a:spcBef>
                          <a:spcPts val="0"/>
                        </a:spcBef>
                        <a:spcAft>
                          <a:spcPts val="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0.0</a:t>
                      </a:r>
                    </a:p>
                  </a:txBody>
                  <a:tcPr marL="68580" marR="68580" marT="0" marB="0"/>
                </a:tc>
                <a:tc>
                  <a:txBody>
                    <a:bodyPr/>
                    <a:lstStyle/>
                    <a:p>
                      <a:pPr marL="0" marR="0">
                        <a:lnSpc>
                          <a:spcPct val="107000"/>
                        </a:lnSpc>
                        <a:spcBef>
                          <a:spcPts val="0"/>
                        </a:spcBef>
                        <a:spcAft>
                          <a:spcPts val="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0.0</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33075.687</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181.867</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8014.0</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16.8</a:t>
                      </a:r>
                    </a:p>
                  </a:txBody>
                  <a:tcPr marL="68580" marR="68580" marT="0" marB="0"/>
                </a:tc>
                <a:tc>
                  <a:txBody>
                    <a:bodyPr/>
                    <a:lstStyle/>
                    <a:p>
                      <a:pPr marL="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449.71</a:t>
                      </a:r>
                    </a:p>
                  </a:txBody>
                  <a:tcPr marL="68580" marR="68580" marT="0" marB="0"/>
                </a:tc>
                <a:extLst>
                  <a:ext uri="{0D108BD9-81ED-4DB2-BD59-A6C34878D82A}">
                    <a16:rowId xmlns:a16="http://schemas.microsoft.com/office/drawing/2014/main" val="2077613577"/>
                  </a:ext>
                </a:extLst>
              </a:tr>
            </a:tbl>
          </a:graphicData>
        </a:graphic>
      </p:graphicFrame>
    </p:spTree>
    <p:extLst>
      <p:ext uri="{BB962C8B-B14F-4D97-AF65-F5344CB8AC3E}">
        <p14:creationId xmlns:p14="http://schemas.microsoft.com/office/powerpoint/2010/main" val="1720714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Preprocessing</a:t>
            </a:r>
            <a:endParaRPr dirty="0"/>
          </a:p>
        </p:txBody>
      </p:sp>
      <p:sp>
        <p:nvSpPr>
          <p:cNvPr id="129" name="Google Shape;129;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 name="TextBox 1">
            <a:extLst>
              <a:ext uri="{FF2B5EF4-FFF2-40B4-BE49-F238E27FC236}">
                <a16:creationId xmlns:a16="http://schemas.microsoft.com/office/drawing/2014/main" id="{4F4D2E9A-C8F7-C6F2-79BA-BE38CA3E736C}"/>
              </a:ext>
            </a:extLst>
          </p:cNvPr>
          <p:cNvSpPr txBox="1"/>
          <p:nvPr/>
        </p:nvSpPr>
        <p:spPr>
          <a:xfrm>
            <a:off x="228600" y="1428750"/>
            <a:ext cx="11799984"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preprocessing is a data mining process which involves cleaning, transforming and integration of data to make data ready for analyzing. The goal of data preprocessing is to improve quality of data. </a:t>
            </a:r>
          </a:p>
          <a:p>
            <a:r>
              <a:rPr lang="en-US" dirty="0">
                <a:latin typeface="Times New Roman" panose="02020603050405020304" pitchFamily="18" charset="0"/>
                <a:cs typeface="Times New Roman" panose="02020603050405020304" pitchFamily="18" charset="0"/>
              </a:rPr>
              <a:t>Here, Data preprocessing takes with two approaches. Python programming and Structured Query Language (SQL) programming.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cleaning steps include dealing with missing values, handling duplicate data, and finally removing outliers.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cleaning, data is imported or load in a suitable manner i.e.(Excel or .CSV) for further steps.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transformation is used to standardize data, this includes formatting structure from unstructured data.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data transformation, data enrichment steps were taken in a count to perform feature engineering.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all this data is processed to make a machine learning model.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data transformations, data is send to go through EDA (Exploratory Data Analysis).</a:t>
            </a:r>
          </a:p>
          <a:p>
            <a:r>
              <a:rPr 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1135</Words>
  <Application>Microsoft Office PowerPoint</Application>
  <PresentationFormat>Widescreen</PresentationFormat>
  <Paragraphs>154</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Georgia</vt:lpstr>
      <vt:lpstr>Times New Roman</vt:lpstr>
      <vt:lpstr>Office Theme</vt:lpstr>
      <vt:lpstr>MEDICAL INVENTORY OPTIMIZATION</vt:lpstr>
      <vt:lpstr>Contents</vt:lpstr>
      <vt:lpstr>Business Problem</vt:lpstr>
      <vt:lpstr>Project Overview and Scope</vt:lpstr>
      <vt:lpstr>Project Overview and Scope</vt:lpstr>
      <vt:lpstr>Data Dictionary </vt:lpstr>
      <vt:lpstr>Exploratory Data Analysis [EDA]</vt:lpstr>
      <vt:lpstr>Exploratory Data Analysis [EDA]</vt:lpstr>
      <vt:lpstr>Data Preprocessing</vt:lpstr>
      <vt:lpstr>Data Visualization </vt:lpstr>
      <vt:lpstr>Data Visualization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Soham Yadav</dc:creator>
  <cp:lastModifiedBy>Soham Yadav</cp:lastModifiedBy>
  <cp:revision>5</cp:revision>
  <dcterms:created xsi:type="dcterms:W3CDTF">2024-08-07T09:36:16Z</dcterms:created>
  <dcterms:modified xsi:type="dcterms:W3CDTF">2024-08-27T08:29:17Z</dcterms:modified>
</cp:coreProperties>
</file>