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B963-782D-52B8-E798-579DCD773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43D49-3B3A-509C-A1C3-564D3A0CF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AD5C05-E9E4-7BAC-2777-33BF15C71D48}"/>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5" name="Footer Placeholder 4">
            <a:extLst>
              <a:ext uri="{FF2B5EF4-FFF2-40B4-BE49-F238E27FC236}">
                <a16:creationId xmlns:a16="http://schemas.microsoft.com/office/drawing/2014/main" id="{D0F4B63F-DB6D-BFA4-2146-3C3462C54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B14D-A34A-36EE-EFDB-512745552E48}"/>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326978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1337-12E5-04D0-D62D-665FC8F10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63D04E-B2F1-5D5E-9829-CC726520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35366-DE28-1F87-3456-EA626254087A}"/>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5" name="Footer Placeholder 4">
            <a:extLst>
              <a:ext uri="{FF2B5EF4-FFF2-40B4-BE49-F238E27FC236}">
                <a16:creationId xmlns:a16="http://schemas.microsoft.com/office/drawing/2014/main" id="{26BF1DE8-983E-2905-ED12-BF0D7E3D7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47206-8A53-92B7-BEAB-82637905188E}"/>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290645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799DC-9EF2-33D6-C905-4C827D225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4E886-A638-7A47-B09B-F77468C29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DF59-1CF5-A6CB-4D78-2E64B51BD8D3}"/>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5" name="Footer Placeholder 4">
            <a:extLst>
              <a:ext uri="{FF2B5EF4-FFF2-40B4-BE49-F238E27FC236}">
                <a16:creationId xmlns:a16="http://schemas.microsoft.com/office/drawing/2014/main" id="{05F0235F-0FC3-474E-8C99-98C2995AA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C42D7-93A1-4920-B55B-0147ABB729E9}"/>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311502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16A0-4DD7-DB50-4E55-EF338CC63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C7379-FD80-CEA8-FF61-393AFB20D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04048-0C41-6D9E-E2CF-3AAAA6057CE1}"/>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5" name="Footer Placeholder 4">
            <a:extLst>
              <a:ext uri="{FF2B5EF4-FFF2-40B4-BE49-F238E27FC236}">
                <a16:creationId xmlns:a16="http://schemas.microsoft.com/office/drawing/2014/main" id="{4E0FA5FE-3A5F-0A0B-E497-2B42D3101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08CF7-4DB5-033F-5993-9DF2CBD61949}"/>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370817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AA1B-656B-8F0F-9FBE-5A8103BEC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F9F78-F7ED-F4B4-D893-995DCE5D4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7A068-E2B6-9F66-1535-32B73332BBFF}"/>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5" name="Footer Placeholder 4">
            <a:extLst>
              <a:ext uri="{FF2B5EF4-FFF2-40B4-BE49-F238E27FC236}">
                <a16:creationId xmlns:a16="http://schemas.microsoft.com/office/drawing/2014/main" id="{09D1ACB5-539C-901F-E2B0-5C038F4B2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9E2B0-B63A-22AF-1180-FBA626B0FD6E}"/>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93467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00D6-759C-749D-630A-62C9DD671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2FB14-F3D9-FDA2-8CDC-291F00877A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D8FC8C-D62C-E33E-019D-5AA48C770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2AE082-DD24-9DB7-A5EA-26EA11092E57}"/>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6" name="Footer Placeholder 5">
            <a:extLst>
              <a:ext uri="{FF2B5EF4-FFF2-40B4-BE49-F238E27FC236}">
                <a16:creationId xmlns:a16="http://schemas.microsoft.com/office/drawing/2014/main" id="{30109DC8-BE45-9D6D-0880-C256CED67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420AB-9472-3917-9D97-6E2A79F88ADD}"/>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208309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F137-E6E1-F42F-7452-0A6A79E80A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CD66A-53B5-139F-06A6-63471CE23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799A63-4837-03F4-AD69-F75D89391B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E3F36D-36E1-7F20-92AF-A84EDAB866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68AC2-4837-DEEB-615F-9A28FBD53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2BBCAA-6B62-314C-B4D9-C5CDF6D26DEF}"/>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8" name="Footer Placeholder 7">
            <a:extLst>
              <a:ext uri="{FF2B5EF4-FFF2-40B4-BE49-F238E27FC236}">
                <a16:creationId xmlns:a16="http://schemas.microsoft.com/office/drawing/2014/main" id="{7F8ADD9B-A307-8F42-5CA4-2DC615786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92B570-26C7-F0C1-B87C-EBC664998C47}"/>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143479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8DFD-7F41-5F1D-5AEB-631276D2B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03137-D86E-DB7D-4DCC-66ECE328A77F}"/>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4" name="Footer Placeholder 3">
            <a:extLst>
              <a:ext uri="{FF2B5EF4-FFF2-40B4-BE49-F238E27FC236}">
                <a16:creationId xmlns:a16="http://schemas.microsoft.com/office/drawing/2014/main" id="{CFA1716F-1A4D-25B0-8798-9403D1EA3E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13624-EF93-7287-94C4-17667ED5B86A}"/>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284076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FDDB8-7CB8-204C-1AD6-67215372499A}"/>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3" name="Footer Placeholder 2">
            <a:extLst>
              <a:ext uri="{FF2B5EF4-FFF2-40B4-BE49-F238E27FC236}">
                <a16:creationId xmlns:a16="http://schemas.microsoft.com/office/drawing/2014/main" id="{2F4EB76E-0D07-43E8-AB17-3A22B2BD35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60503-52FD-D110-DA9B-2E8C490808CE}"/>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350096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BC49-3D7F-1947-03C7-929E07D8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B5FA1A-5660-3194-D401-CB6FE1896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AF1FA5-E346-AC5A-A633-1F5F5FCE6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9F76D-E6FB-64B3-E89A-48635AC4FCD2}"/>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6" name="Footer Placeholder 5">
            <a:extLst>
              <a:ext uri="{FF2B5EF4-FFF2-40B4-BE49-F238E27FC236}">
                <a16:creationId xmlns:a16="http://schemas.microsoft.com/office/drawing/2014/main" id="{0097C8D6-94B2-778C-297C-41F030631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EB29A-3067-7C6A-E12B-95F0A9F79DF9}"/>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102015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08B-F6C1-3F6F-2EF2-543CE0793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7699F-F0A9-D399-016B-1AD6E1C11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D6415-7845-8E6A-A090-AE2A41A98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243B4-F186-74B8-061E-F179BF5109E9}"/>
              </a:ext>
            </a:extLst>
          </p:cNvPr>
          <p:cNvSpPr>
            <a:spLocks noGrp="1"/>
          </p:cNvSpPr>
          <p:nvPr>
            <p:ph type="dt" sz="half" idx="10"/>
          </p:nvPr>
        </p:nvSpPr>
        <p:spPr/>
        <p:txBody>
          <a:bodyPr/>
          <a:lstStyle/>
          <a:p>
            <a:fld id="{3F5F7509-896D-4BE3-AB7E-DABA6D24BA70}" type="datetimeFigureOut">
              <a:rPr lang="en-US" smtClean="0"/>
              <a:t>4/26/2024</a:t>
            </a:fld>
            <a:endParaRPr lang="en-US"/>
          </a:p>
        </p:txBody>
      </p:sp>
      <p:sp>
        <p:nvSpPr>
          <p:cNvPr id="6" name="Footer Placeholder 5">
            <a:extLst>
              <a:ext uri="{FF2B5EF4-FFF2-40B4-BE49-F238E27FC236}">
                <a16:creationId xmlns:a16="http://schemas.microsoft.com/office/drawing/2014/main" id="{1F47DAD7-A8D8-B9F4-5A79-406098889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DEB6F-4500-BC79-FCD4-88DA5659A152}"/>
              </a:ext>
            </a:extLst>
          </p:cNvPr>
          <p:cNvSpPr>
            <a:spLocks noGrp="1"/>
          </p:cNvSpPr>
          <p:nvPr>
            <p:ph type="sldNum" sz="quarter" idx="12"/>
          </p:nvPr>
        </p:nvSpPr>
        <p:spPr/>
        <p:txBody>
          <a:bodyPr/>
          <a:lstStyle/>
          <a:p>
            <a:fld id="{873EEDCF-08A8-45C1-AAE2-9731FF5BB971}" type="slidenum">
              <a:rPr lang="en-US" smtClean="0"/>
              <a:t>‹#›</a:t>
            </a:fld>
            <a:endParaRPr lang="en-US"/>
          </a:p>
        </p:txBody>
      </p:sp>
    </p:spTree>
    <p:extLst>
      <p:ext uri="{BB962C8B-B14F-4D97-AF65-F5344CB8AC3E}">
        <p14:creationId xmlns:p14="http://schemas.microsoft.com/office/powerpoint/2010/main" val="200343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56AB2-92ED-B9A9-5715-B9F92484B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1EF29B-36B8-CDEE-5BE3-D5A144845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B14-1E0D-5A2B-7527-0A8C11299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F7509-896D-4BE3-AB7E-DABA6D24BA70}" type="datetimeFigureOut">
              <a:rPr lang="en-US" smtClean="0"/>
              <a:t>4/26/2024</a:t>
            </a:fld>
            <a:endParaRPr lang="en-US"/>
          </a:p>
        </p:txBody>
      </p:sp>
      <p:sp>
        <p:nvSpPr>
          <p:cNvPr id="5" name="Footer Placeholder 4">
            <a:extLst>
              <a:ext uri="{FF2B5EF4-FFF2-40B4-BE49-F238E27FC236}">
                <a16:creationId xmlns:a16="http://schemas.microsoft.com/office/drawing/2014/main" id="{1E5A6467-14B2-AE06-790F-6D15422D1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3E3CB5-57D4-F137-5319-E96BD9E5B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EEDCF-08A8-45C1-AAE2-9731FF5BB971}" type="slidenum">
              <a:rPr lang="en-US" smtClean="0"/>
              <a:t>‹#›</a:t>
            </a:fld>
            <a:endParaRPr lang="en-US"/>
          </a:p>
        </p:txBody>
      </p:sp>
    </p:spTree>
    <p:extLst>
      <p:ext uri="{BB962C8B-B14F-4D97-AF65-F5344CB8AC3E}">
        <p14:creationId xmlns:p14="http://schemas.microsoft.com/office/powerpoint/2010/main" val="204495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cikit-learn.org/stable/modules/generated/sklearn.model_selection.train_test_split.html#sklearn.model_selection.train_test_spl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B217-1D39-60E0-A6D8-4FB57455A1A9}"/>
              </a:ext>
            </a:extLst>
          </p:cNvPr>
          <p:cNvSpPr>
            <a:spLocks noGrp="1"/>
          </p:cNvSpPr>
          <p:nvPr>
            <p:ph type="ctrTitle"/>
          </p:nvPr>
        </p:nvSpPr>
        <p:spPr>
          <a:xfrm>
            <a:off x="1524000" y="295564"/>
            <a:ext cx="9144000" cy="951345"/>
          </a:xfrm>
        </p:spPr>
        <p:txBody>
          <a:bodyPr/>
          <a:lstStyle/>
          <a:p>
            <a:r>
              <a:rPr lang="en-US" dirty="0"/>
              <a:t>Ada Boost</a:t>
            </a:r>
          </a:p>
        </p:txBody>
      </p:sp>
      <p:sp>
        <p:nvSpPr>
          <p:cNvPr id="3" name="Subtitle 2">
            <a:extLst>
              <a:ext uri="{FF2B5EF4-FFF2-40B4-BE49-F238E27FC236}">
                <a16:creationId xmlns:a16="http://schemas.microsoft.com/office/drawing/2014/main" id="{41B26CB0-ED84-A51A-D318-FB08B43C0980}"/>
              </a:ext>
            </a:extLst>
          </p:cNvPr>
          <p:cNvSpPr>
            <a:spLocks noGrp="1"/>
          </p:cNvSpPr>
          <p:nvPr>
            <p:ph type="subTitle" idx="1"/>
          </p:nvPr>
        </p:nvSpPr>
        <p:spPr>
          <a:xfrm>
            <a:off x="508001" y="1385455"/>
            <a:ext cx="7473949" cy="4922981"/>
          </a:xfrm>
        </p:spPr>
        <p:txBody>
          <a:bodyPr>
            <a:normAutofit fontScale="92500" lnSpcReduction="10000"/>
          </a:bodyPr>
          <a:lstStyle/>
          <a:p>
            <a:pPr marL="342900" indent="-342900" algn="l">
              <a:buFont typeface="Arial" panose="020B0604020202020204" pitchFamily="34" charset="0"/>
              <a:buChar char="•"/>
            </a:pPr>
            <a:r>
              <a:rPr lang="en-US" dirty="0"/>
              <a:t>AdaBoost is the first steppingstone in the world of boosting.</a:t>
            </a:r>
          </a:p>
          <a:p>
            <a:pPr marL="342900" indent="-342900" algn="l">
              <a:buFont typeface="Arial" panose="020B0604020202020204" pitchFamily="34" charset="0"/>
              <a:buChar char="•"/>
            </a:pPr>
            <a:r>
              <a:rPr lang="en-US" dirty="0"/>
              <a:t>Adaptive Boosting is termed shortly as “Ada Boost”</a:t>
            </a:r>
          </a:p>
          <a:p>
            <a:pPr marL="342900" indent="-342900" algn="l">
              <a:buFont typeface="Arial" panose="020B0604020202020204" pitchFamily="34" charset="0"/>
              <a:buChar char="•"/>
            </a:pPr>
            <a:r>
              <a:rPr lang="en-US" b="1" u="sng" dirty="0"/>
              <a:t>Facts about AdaBoost.</a:t>
            </a:r>
          </a:p>
          <a:p>
            <a:pPr marL="800100" lvl="1" indent="-342900" algn="l">
              <a:buFont typeface="Arial" panose="020B0604020202020204" pitchFamily="34" charset="0"/>
              <a:buChar char="•"/>
            </a:pPr>
            <a:r>
              <a:rPr lang="en-US" dirty="0"/>
              <a:t>AdaBoost Algorithm can be used for Regression and Classification.</a:t>
            </a:r>
          </a:p>
          <a:p>
            <a:pPr marL="800100" lvl="1" indent="-342900" algn="l">
              <a:buFont typeface="Arial" panose="020B0604020202020204" pitchFamily="34" charset="0"/>
              <a:buChar char="•"/>
            </a:pPr>
            <a:r>
              <a:rPr lang="en-US" dirty="0"/>
              <a:t>AdaBoost is a forest of stump. In which, its a node with two leaves which is called as Stump. [ Random Forest is the one with no maximum depth]</a:t>
            </a:r>
          </a:p>
          <a:p>
            <a:pPr marL="342900" indent="-342900" algn="l">
              <a:buFont typeface="Arial" panose="020B0604020202020204" pitchFamily="34" charset="0"/>
              <a:buChar char="•"/>
            </a:pPr>
            <a:r>
              <a:rPr lang="en-US" b="1" u="sng" dirty="0"/>
              <a:t>How Ada Boost is different from Random Forest</a:t>
            </a:r>
          </a:p>
          <a:p>
            <a:pPr marL="800100" lvl="1" indent="-342900" algn="l">
              <a:buFont typeface="Arial" panose="020B0604020202020204" pitchFamily="34" charset="0"/>
              <a:buChar char="•"/>
            </a:pPr>
            <a:r>
              <a:rPr lang="en-US" dirty="0"/>
              <a:t>AdaBoost helps you to combine multiple “Weak” to “Strong” learners. Each stump result % varies but consolidated % will be perfect.</a:t>
            </a:r>
          </a:p>
          <a:p>
            <a:pPr marL="800100" lvl="1" indent="-342900" algn="l">
              <a:buFont typeface="Arial" panose="020B0604020202020204" pitchFamily="34" charset="0"/>
              <a:buChar char="•"/>
            </a:pPr>
            <a:r>
              <a:rPr lang="en-US" dirty="0"/>
              <a:t>AdaBoost can be done based on Weighted Voting or Weighted Average because some stumps will have more weightage/priority.</a:t>
            </a:r>
          </a:p>
          <a:p>
            <a:pPr marL="800100" lvl="1" indent="-342900" algn="l">
              <a:buFont typeface="Arial" panose="020B0604020202020204" pitchFamily="34" charset="0"/>
              <a:buChar char="•"/>
            </a:pPr>
            <a:r>
              <a:rPr lang="en-US" dirty="0"/>
              <a:t>AdaBoost is a powerful mechanism comparing random forest since RF trees works independently. But AdaBoost will share the error details of certain samples to second tree, and it continues till the last tree.</a:t>
            </a:r>
          </a:p>
          <a:p>
            <a:pPr marL="800100" lvl="1" indent="-342900" algn="l">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EC32164D-7FBC-1FA6-AD10-DD3EC02854F7}"/>
              </a:ext>
            </a:extLst>
          </p:cNvPr>
          <p:cNvPicPr>
            <a:picLocks noChangeAspect="1"/>
          </p:cNvPicPr>
          <p:nvPr/>
        </p:nvPicPr>
        <p:blipFill>
          <a:blip r:embed="rId2"/>
          <a:stretch>
            <a:fillRect/>
          </a:stretch>
        </p:blipFill>
        <p:spPr>
          <a:xfrm>
            <a:off x="8538948" y="1246909"/>
            <a:ext cx="3077004" cy="4639322"/>
          </a:xfrm>
          <a:prstGeom prst="rect">
            <a:avLst/>
          </a:prstGeom>
        </p:spPr>
      </p:pic>
    </p:spTree>
    <p:extLst>
      <p:ext uri="{BB962C8B-B14F-4D97-AF65-F5344CB8AC3E}">
        <p14:creationId xmlns:p14="http://schemas.microsoft.com/office/powerpoint/2010/main" val="262832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C955-2735-F3D9-A551-6B2055EBAF24}"/>
              </a:ext>
            </a:extLst>
          </p:cNvPr>
          <p:cNvSpPr>
            <a:spLocks noGrp="1"/>
          </p:cNvSpPr>
          <p:nvPr>
            <p:ph type="title"/>
          </p:nvPr>
        </p:nvSpPr>
        <p:spPr/>
        <p:txBody>
          <a:bodyPr/>
          <a:lstStyle/>
          <a:p>
            <a:pPr algn="ctr"/>
            <a:r>
              <a:rPr lang="en-US" dirty="0"/>
              <a:t>AdaBoost Regressor in </a:t>
            </a:r>
            <a:r>
              <a:rPr lang="en-US" dirty="0" err="1"/>
              <a:t>SkLearn</a:t>
            </a:r>
            <a:endParaRPr lang="en-US" dirty="0"/>
          </a:p>
        </p:txBody>
      </p:sp>
      <p:sp>
        <p:nvSpPr>
          <p:cNvPr id="3" name="Content Placeholder 2">
            <a:extLst>
              <a:ext uri="{FF2B5EF4-FFF2-40B4-BE49-F238E27FC236}">
                <a16:creationId xmlns:a16="http://schemas.microsoft.com/office/drawing/2014/main" id="{C6217036-1F11-C395-DD7B-06DFE23E9596}"/>
              </a:ext>
            </a:extLst>
          </p:cNvPr>
          <p:cNvSpPr>
            <a:spLocks noGrp="1"/>
          </p:cNvSpPr>
          <p:nvPr>
            <p:ph idx="1"/>
          </p:nvPr>
        </p:nvSpPr>
        <p:spPr/>
        <p:txBody>
          <a:bodyPr/>
          <a:lstStyle/>
          <a:p>
            <a:endParaRPr lang="en-US" dirty="0"/>
          </a:p>
          <a:p>
            <a:pPr marL="457200" lvl="1" indent="0">
              <a:buNone/>
            </a:pPr>
            <a:r>
              <a:rPr lang="en-US" b="0" i="1" dirty="0">
                <a:solidFill>
                  <a:srgbClr val="212529"/>
                </a:solidFill>
                <a:effectLst/>
                <a:latin typeface="-apple-system"/>
              </a:rPr>
              <a:t>class </a:t>
            </a:r>
            <a:r>
              <a:rPr lang="en-US" b="0" i="0" dirty="0" err="1">
                <a:solidFill>
                  <a:srgbClr val="212529"/>
                </a:solidFill>
                <a:effectLst/>
                <a:latin typeface="Courier New" panose="02070309020205020404" pitchFamily="49" charset="0"/>
              </a:rPr>
              <a:t>sklearn.ensemble.</a:t>
            </a:r>
            <a:r>
              <a:rPr lang="en-US" b="1" i="0" dirty="0" err="1">
                <a:solidFill>
                  <a:srgbClr val="212529"/>
                </a:solidFill>
                <a:effectLst/>
                <a:latin typeface="Courier New" panose="02070309020205020404" pitchFamily="49" charset="0"/>
              </a:rPr>
              <a:t>AdaBoostRegressor</a:t>
            </a:r>
            <a:r>
              <a:rPr lang="en-US" b="0" i="0" dirty="0">
                <a:solidFill>
                  <a:srgbClr val="212529"/>
                </a:solidFill>
                <a:effectLst/>
                <a:latin typeface="-apple-system"/>
              </a:rPr>
              <a:t>(</a:t>
            </a:r>
            <a:r>
              <a:rPr lang="en-US" b="0" i="1" dirty="0">
                <a:solidFill>
                  <a:srgbClr val="212529"/>
                </a:solidFill>
                <a:effectLst/>
                <a:latin typeface="-apple-system"/>
              </a:rPr>
              <a:t>estimator=None</a:t>
            </a:r>
            <a:r>
              <a:rPr lang="en-US" b="0" i="0" dirty="0">
                <a:solidFill>
                  <a:srgbClr val="212529"/>
                </a:solidFill>
                <a:effectLst/>
                <a:latin typeface="-apple-system"/>
              </a:rPr>
              <a:t>, </a:t>
            </a:r>
            <a:r>
              <a:rPr lang="en-US" b="0" i="1" dirty="0">
                <a:solidFill>
                  <a:srgbClr val="212529"/>
                </a:solidFill>
                <a:effectLst/>
                <a:latin typeface="-apple-system"/>
              </a:rPr>
              <a:t>*</a:t>
            </a:r>
            <a:r>
              <a:rPr lang="en-US" b="0" i="0" dirty="0">
                <a:solidFill>
                  <a:srgbClr val="212529"/>
                </a:solidFill>
                <a:effectLst/>
                <a:latin typeface="-apple-system"/>
              </a:rPr>
              <a:t>, </a:t>
            </a:r>
            <a:r>
              <a:rPr lang="en-US" b="0" i="1" dirty="0">
                <a:solidFill>
                  <a:srgbClr val="212529"/>
                </a:solidFill>
                <a:effectLst/>
                <a:latin typeface="-apple-system"/>
              </a:rPr>
              <a:t>n_estimators=50</a:t>
            </a:r>
            <a:r>
              <a:rPr lang="en-US" b="0" i="0" dirty="0">
                <a:solidFill>
                  <a:srgbClr val="212529"/>
                </a:solidFill>
                <a:effectLst/>
                <a:latin typeface="-apple-system"/>
              </a:rPr>
              <a:t>, </a:t>
            </a:r>
            <a:r>
              <a:rPr lang="en-US" b="0" i="1" dirty="0" err="1">
                <a:solidFill>
                  <a:srgbClr val="212529"/>
                </a:solidFill>
                <a:effectLst/>
                <a:latin typeface="-apple-system"/>
              </a:rPr>
              <a:t>learning_rate</a:t>
            </a:r>
            <a:r>
              <a:rPr lang="en-US" b="0" i="1" dirty="0">
                <a:solidFill>
                  <a:srgbClr val="212529"/>
                </a:solidFill>
                <a:effectLst/>
                <a:latin typeface="-apple-system"/>
              </a:rPr>
              <a:t>=1.0</a:t>
            </a:r>
            <a:r>
              <a:rPr lang="en-US" b="0" i="0" dirty="0">
                <a:solidFill>
                  <a:srgbClr val="212529"/>
                </a:solidFill>
                <a:effectLst/>
                <a:latin typeface="-apple-system"/>
              </a:rPr>
              <a:t>, </a:t>
            </a:r>
            <a:r>
              <a:rPr lang="en-US" b="0" i="1" dirty="0">
                <a:solidFill>
                  <a:srgbClr val="212529"/>
                </a:solidFill>
                <a:effectLst/>
                <a:latin typeface="-apple-system"/>
              </a:rPr>
              <a:t>loss='linear'</a:t>
            </a:r>
            <a:r>
              <a:rPr lang="en-US" b="0" i="0" dirty="0">
                <a:solidFill>
                  <a:srgbClr val="212529"/>
                </a:solidFill>
                <a:effectLst/>
                <a:latin typeface="-apple-system"/>
              </a:rPr>
              <a:t>, </a:t>
            </a:r>
            <a:r>
              <a:rPr lang="en-US" b="0" i="1" dirty="0" err="1">
                <a:solidFill>
                  <a:srgbClr val="212529"/>
                </a:solidFill>
                <a:effectLst/>
                <a:latin typeface="-apple-system"/>
              </a:rPr>
              <a:t>random_state</a:t>
            </a:r>
            <a:r>
              <a:rPr lang="en-US" b="0" i="1" dirty="0">
                <a:solidFill>
                  <a:srgbClr val="212529"/>
                </a:solidFill>
                <a:effectLst/>
                <a:latin typeface="-apple-system"/>
              </a:rPr>
              <a:t>=None</a:t>
            </a:r>
            <a:r>
              <a:rPr lang="en-US" b="0" i="0" dirty="0">
                <a:solidFill>
                  <a:srgbClr val="212529"/>
                </a:solidFill>
                <a:effectLst/>
                <a:latin typeface="-apple-system"/>
              </a:rPr>
              <a:t>)</a:t>
            </a:r>
          </a:p>
          <a:p>
            <a:pPr marL="457200" lvl="1" indent="0">
              <a:buNone/>
            </a:pPr>
            <a:endParaRPr lang="en-US" dirty="0">
              <a:solidFill>
                <a:srgbClr val="212529"/>
              </a:solidFill>
              <a:latin typeface="-apple-system"/>
            </a:endParaRPr>
          </a:p>
          <a:p>
            <a:pPr lvl="1"/>
            <a:r>
              <a:rPr lang="en-US" dirty="0">
                <a:solidFill>
                  <a:srgbClr val="212529"/>
                </a:solidFill>
                <a:latin typeface="-apple-system"/>
              </a:rPr>
              <a:t>Estimator -&gt; If none, then it's initialized with </a:t>
            </a:r>
            <a:r>
              <a:rPr lang="en-US" dirty="0" err="1">
                <a:solidFill>
                  <a:srgbClr val="212529"/>
                </a:solidFill>
                <a:latin typeface="-apple-system"/>
              </a:rPr>
              <a:t>max_depth</a:t>
            </a:r>
            <a:r>
              <a:rPr lang="en-US" dirty="0">
                <a:solidFill>
                  <a:srgbClr val="212529"/>
                </a:solidFill>
                <a:latin typeface="-apple-system"/>
              </a:rPr>
              <a:t> =3.</a:t>
            </a:r>
          </a:p>
          <a:p>
            <a:pPr lvl="1"/>
            <a:r>
              <a:rPr lang="en-US" dirty="0"/>
              <a:t>n_estimators, default=50</a:t>
            </a:r>
          </a:p>
          <a:p>
            <a:pPr lvl="1"/>
            <a:r>
              <a:rPr lang="en-US" dirty="0" err="1"/>
              <a:t>learning_rate</a:t>
            </a:r>
            <a:r>
              <a:rPr lang="en-US" dirty="0"/>
              <a:t>, default=1.0</a:t>
            </a:r>
          </a:p>
          <a:p>
            <a:pPr lvl="1"/>
            <a:r>
              <a:rPr lang="en-US" dirty="0"/>
              <a:t>loss{‘linear’, ‘square’, ‘exponential’}, default=’linear’</a:t>
            </a:r>
          </a:p>
        </p:txBody>
      </p:sp>
    </p:spTree>
    <p:extLst>
      <p:ext uri="{BB962C8B-B14F-4D97-AF65-F5344CB8AC3E}">
        <p14:creationId xmlns:p14="http://schemas.microsoft.com/office/powerpoint/2010/main" val="362381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B217-1D39-60E0-A6D8-4FB57455A1A9}"/>
              </a:ext>
            </a:extLst>
          </p:cNvPr>
          <p:cNvSpPr>
            <a:spLocks noGrp="1"/>
          </p:cNvSpPr>
          <p:nvPr>
            <p:ph type="ctrTitle"/>
          </p:nvPr>
        </p:nvSpPr>
        <p:spPr>
          <a:xfrm>
            <a:off x="1524000" y="295564"/>
            <a:ext cx="9144000" cy="951345"/>
          </a:xfrm>
        </p:spPr>
        <p:txBody>
          <a:bodyPr/>
          <a:lstStyle/>
          <a:p>
            <a:r>
              <a:rPr lang="en-US" dirty="0"/>
              <a:t>Gradient Boost</a:t>
            </a:r>
          </a:p>
        </p:txBody>
      </p:sp>
      <p:sp>
        <p:nvSpPr>
          <p:cNvPr id="3" name="Subtitle 2">
            <a:extLst>
              <a:ext uri="{FF2B5EF4-FFF2-40B4-BE49-F238E27FC236}">
                <a16:creationId xmlns:a16="http://schemas.microsoft.com/office/drawing/2014/main" id="{41B26CB0-ED84-A51A-D318-FB08B43C0980}"/>
              </a:ext>
            </a:extLst>
          </p:cNvPr>
          <p:cNvSpPr>
            <a:spLocks noGrp="1"/>
          </p:cNvSpPr>
          <p:nvPr>
            <p:ph type="subTitle" idx="1"/>
          </p:nvPr>
        </p:nvSpPr>
        <p:spPr>
          <a:xfrm>
            <a:off x="147783" y="1246909"/>
            <a:ext cx="6511636" cy="4922981"/>
          </a:xfrm>
        </p:spPr>
        <p:txBody>
          <a:bodyPr>
            <a:normAutofit/>
          </a:bodyPr>
          <a:lstStyle/>
          <a:p>
            <a:pPr marL="342900" indent="-342900" algn="l">
              <a:buFont typeface="Arial" panose="020B0604020202020204" pitchFamily="34" charset="0"/>
              <a:buChar char="•"/>
            </a:pPr>
            <a:r>
              <a:rPr lang="en-US" b="1" u="sng" dirty="0"/>
              <a:t>Facts about AdaBoost.</a:t>
            </a:r>
          </a:p>
          <a:p>
            <a:pPr marL="800100" lvl="1" indent="-342900" algn="l">
              <a:buFont typeface="Arial" panose="020B0604020202020204" pitchFamily="34" charset="0"/>
              <a:buChar char="•"/>
            </a:pPr>
            <a:r>
              <a:rPr lang="en-US" dirty="0"/>
              <a:t>Gradient Boosting can be used for Regression and Classification.</a:t>
            </a:r>
          </a:p>
          <a:p>
            <a:pPr marL="800100" lvl="1" indent="-342900" algn="l">
              <a:buFont typeface="Arial" panose="020B0604020202020204" pitchFamily="34" charset="0"/>
              <a:buChar char="•"/>
            </a:pPr>
            <a:r>
              <a:rPr lang="en-US" dirty="0"/>
              <a:t>Results from Gradient Boosting are obtained with least squares loss and 500 regression trees of depth 4</a:t>
            </a:r>
          </a:p>
          <a:p>
            <a:pPr marL="800100" lvl="1" indent="-342900" algn="l">
              <a:buFont typeface="Arial" panose="020B0604020202020204" pitchFamily="34" charset="0"/>
              <a:buChar char="•"/>
            </a:pPr>
            <a:r>
              <a:rPr lang="en-US" dirty="0"/>
              <a:t>Gradient Boosting basics is Residual learning process</a:t>
            </a:r>
          </a:p>
          <a:p>
            <a:pPr marL="800100" lvl="1" indent="-342900" algn="l">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D54E25EF-AD41-D919-6A83-91ED6EA16DDC}"/>
              </a:ext>
            </a:extLst>
          </p:cNvPr>
          <p:cNvPicPr>
            <a:picLocks noChangeAspect="1"/>
          </p:cNvPicPr>
          <p:nvPr/>
        </p:nvPicPr>
        <p:blipFill>
          <a:blip r:embed="rId2"/>
          <a:stretch>
            <a:fillRect/>
          </a:stretch>
        </p:blipFill>
        <p:spPr>
          <a:xfrm>
            <a:off x="6881092" y="1246909"/>
            <a:ext cx="5163126" cy="5321016"/>
          </a:xfrm>
          <a:prstGeom prst="rect">
            <a:avLst/>
          </a:prstGeom>
        </p:spPr>
      </p:pic>
    </p:spTree>
    <p:extLst>
      <p:ext uri="{BB962C8B-B14F-4D97-AF65-F5344CB8AC3E}">
        <p14:creationId xmlns:p14="http://schemas.microsoft.com/office/powerpoint/2010/main" val="372364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C955-2735-F3D9-A551-6B2055EBAF24}"/>
              </a:ext>
            </a:extLst>
          </p:cNvPr>
          <p:cNvSpPr>
            <a:spLocks noGrp="1"/>
          </p:cNvSpPr>
          <p:nvPr>
            <p:ph type="title"/>
          </p:nvPr>
        </p:nvSpPr>
        <p:spPr>
          <a:xfrm>
            <a:off x="838200" y="76200"/>
            <a:ext cx="10515600" cy="604837"/>
          </a:xfrm>
        </p:spPr>
        <p:txBody>
          <a:bodyPr>
            <a:normAutofit fontScale="90000"/>
          </a:bodyPr>
          <a:lstStyle/>
          <a:p>
            <a:pPr algn="ctr"/>
            <a:r>
              <a:rPr lang="en-US" dirty="0"/>
              <a:t>Gradient Regressor in </a:t>
            </a:r>
            <a:r>
              <a:rPr lang="en-US" dirty="0" err="1"/>
              <a:t>SkLearn</a:t>
            </a:r>
            <a:endParaRPr lang="en-US" dirty="0"/>
          </a:p>
        </p:txBody>
      </p:sp>
      <p:sp>
        <p:nvSpPr>
          <p:cNvPr id="3" name="Content Placeholder 2">
            <a:extLst>
              <a:ext uri="{FF2B5EF4-FFF2-40B4-BE49-F238E27FC236}">
                <a16:creationId xmlns:a16="http://schemas.microsoft.com/office/drawing/2014/main" id="{C6217036-1F11-C395-DD7B-06DFE23E9596}"/>
              </a:ext>
            </a:extLst>
          </p:cNvPr>
          <p:cNvSpPr>
            <a:spLocks noGrp="1"/>
          </p:cNvSpPr>
          <p:nvPr>
            <p:ph idx="1"/>
          </p:nvPr>
        </p:nvSpPr>
        <p:spPr>
          <a:xfrm>
            <a:off x="838200" y="681037"/>
            <a:ext cx="10515600" cy="5495926"/>
          </a:xfrm>
        </p:spPr>
        <p:txBody>
          <a:bodyPr>
            <a:normAutofit/>
          </a:bodyPr>
          <a:lstStyle/>
          <a:p>
            <a:r>
              <a:rPr lang="en-US" sz="1600" dirty="0"/>
              <a:t>Load the Data</a:t>
            </a:r>
          </a:p>
          <a:p>
            <a:pPr marL="457200" lvl="1" indent="0">
              <a:buNone/>
            </a:pPr>
            <a:r>
              <a:rPr lang="en-US" sz="1200" dirty="0">
                <a:solidFill>
                  <a:srgbClr val="FF0000"/>
                </a:solidFill>
              </a:rPr>
              <a:t>diabetes = </a:t>
            </a:r>
            <a:r>
              <a:rPr lang="en-US" sz="1200" dirty="0" err="1">
                <a:solidFill>
                  <a:srgbClr val="FF0000"/>
                </a:solidFill>
              </a:rPr>
              <a:t>datasets.load_diabetes</a:t>
            </a:r>
            <a:r>
              <a:rPr lang="en-US" sz="1200" dirty="0">
                <a:solidFill>
                  <a:srgbClr val="FF0000"/>
                </a:solidFill>
              </a:rPr>
              <a:t>()</a:t>
            </a:r>
          </a:p>
          <a:p>
            <a:pPr marL="457200" lvl="1" indent="0">
              <a:buNone/>
            </a:pPr>
            <a:r>
              <a:rPr lang="en-US" sz="1200" dirty="0">
                <a:solidFill>
                  <a:srgbClr val="FF0000"/>
                </a:solidFill>
              </a:rPr>
              <a:t>X, y = </a:t>
            </a:r>
            <a:r>
              <a:rPr lang="en-US" sz="1200" dirty="0" err="1">
                <a:solidFill>
                  <a:srgbClr val="FF0000"/>
                </a:solidFill>
              </a:rPr>
              <a:t>diabetes.data</a:t>
            </a:r>
            <a:r>
              <a:rPr lang="en-US" sz="1200" dirty="0">
                <a:solidFill>
                  <a:srgbClr val="FF0000"/>
                </a:solidFill>
              </a:rPr>
              <a:t>, </a:t>
            </a:r>
            <a:r>
              <a:rPr lang="en-US" sz="1200" dirty="0" err="1">
                <a:solidFill>
                  <a:srgbClr val="FF0000"/>
                </a:solidFill>
              </a:rPr>
              <a:t>diabetes.target</a:t>
            </a:r>
            <a:endParaRPr lang="en-US" sz="1200" dirty="0">
              <a:solidFill>
                <a:srgbClr val="FF0000"/>
              </a:solidFill>
            </a:endParaRPr>
          </a:p>
          <a:p>
            <a:r>
              <a:rPr lang="en-US" sz="1600" dirty="0"/>
              <a:t>Data preprocessing – (90% as Train and Remaining as Test)</a:t>
            </a:r>
          </a:p>
          <a:p>
            <a:pPr marL="457200" lvl="1" indent="0">
              <a:buNone/>
            </a:pPr>
            <a:r>
              <a:rPr lang="en-US" sz="1200" dirty="0">
                <a:solidFill>
                  <a:srgbClr val="FF0000"/>
                </a:solidFill>
              </a:rPr>
              <a:t>n_estimators : the number of boosting stages that will be performed. Later, we will plot deviance against boosting iterations.</a:t>
            </a:r>
          </a:p>
          <a:p>
            <a:pPr marL="457200" lvl="1" indent="0">
              <a:buNone/>
            </a:pPr>
            <a:r>
              <a:rPr lang="en-US" sz="1200" dirty="0" err="1">
                <a:solidFill>
                  <a:srgbClr val="FF0000"/>
                </a:solidFill>
              </a:rPr>
              <a:t>max_depth</a:t>
            </a:r>
            <a:r>
              <a:rPr lang="en-US" sz="1200" dirty="0">
                <a:solidFill>
                  <a:srgbClr val="FF0000"/>
                </a:solidFill>
              </a:rPr>
              <a:t> : limits the number of nodes in the tree. The best value depends on the interaction of the input variables.</a:t>
            </a:r>
          </a:p>
          <a:p>
            <a:pPr marL="457200" lvl="1" indent="0">
              <a:buNone/>
            </a:pPr>
            <a:r>
              <a:rPr lang="en-US" sz="1200" dirty="0" err="1">
                <a:solidFill>
                  <a:srgbClr val="FF0000"/>
                </a:solidFill>
              </a:rPr>
              <a:t>min_samples_split</a:t>
            </a:r>
            <a:r>
              <a:rPr lang="en-US" sz="1200" dirty="0">
                <a:solidFill>
                  <a:srgbClr val="FF0000"/>
                </a:solidFill>
              </a:rPr>
              <a:t> : the minimum number of samples required to split an internal node.</a:t>
            </a:r>
          </a:p>
          <a:p>
            <a:pPr marL="457200" lvl="1" indent="0">
              <a:buNone/>
            </a:pPr>
            <a:r>
              <a:rPr lang="en-US" sz="1200" dirty="0" err="1">
                <a:solidFill>
                  <a:srgbClr val="FF0000"/>
                </a:solidFill>
              </a:rPr>
              <a:t>learning_rate</a:t>
            </a:r>
            <a:r>
              <a:rPr lang="en-US" sz="1200" dirty="0">
                <a:solidFill>
                  <a:srgbClr val="FF0000"/>
                </a:solidFill>
              </a:rPr>
              <a:t> : how much the contribution of each tree will shrink.</a:t>
            </a:r>
          </a:p>
          <a:p>
            <a:pPr marL="457200" lvl="1" indent="0">
              <a:buNone/>
            </a:pPr>
            <a:r>
              <a:rPr lang="en-US" sz="1200" dirty="0">
                <a:solidFill>
                  <a:srgbClr val="FF0000"/>
                </a:solidFill>
              </a:rPr>
              <a:t>loss : loss function to optimize. The least squares function is used in this case however, there are many other options.</a:t>
            </a:r>
          </a:p>
          <a:p>
            <a:pPr marL="457200" lvl="1" indent="0">
              <a:buNone/>
            </a:pPr>
            <a:r>
              <a:rPr kumimoji="0" lang="en-US" altLang="en-US" sz="1200" b="0" i="0" u="none" strike="noStrike" cap="none" normalizeH="0" baseline="0" dirty="0" err="1">
                <a:ln>
                  <a:noFill/>
                </a:ln>
                <a:solidFill>
                  <a:schemeClr val="tx1"/>
                </a:solidFill>
                <a:effectLst/>
                <a:latin typeface="Arial" panose="020B0604020202020204" pitchFamily="34" charset="0"/>
              </a:rPr>
              <a:t>X_train</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err="1">
                <a:ln>
                  <a:noFill/>
                </a:ln>
                <a:solidFill>
                  <a:schemeClr val="tx1"/>
                </a:solidFill>
                <a:effectLst/>
                <a:latin typeface="Arial" panose="020B0604020202020204" pitchFamily="34" charset="0"/>
              </a:rPr>
              <a:t>X_test</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err="1">
                <a:ln>
                  <a:noFill/>
                </a:ln>
                <a:solidFill>
                  <a:schemeClr val="tx1"/>
                </a:solidFill>
                <a:effectLst/>
                <a:latin typeface="Arial" panose="020B0604020202020204" pitchFamily="34" charset="0"/>
              </a:rPr>
              <a:t>y_train</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err="1">
                <a:ln>
                  <a:noFill/>
                </a:ln>
                <a:solidFill>
                  <a:schemeClr val="tx1"/>
                </a:solidFill>
                <a:effectLst/>
                <a:latin typeface="Arial" panose="020B0604020202020204" pitchFamily="34" charset="0"/>
              </a:rPr>
              <a:t>y_test</a:t>
            </a:r>
            <a:r>
              <a:rPr kumimoji="0" lang="en-US" altLang="en-US" sz="10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err="1">
                <a:ln>
                  <a:noFill/>
                </a:ln>
                <a:solidFill>
                  <a:schemeClr val="tx1"/>
                </a:solidFill>
                <a:effectLst/>
                <a:latin typeface="Arial" panose="020B0604020202020204" pitchFamily="34" charset="0"/>
                <a:hlinkClick r:id="rId2" tooltip="sklearn.model_selection.train_test_split"/>
              </a:rPr>
              <a:t>train_test_split</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chemeClr val="tx1"/>
                </a:solidFill>
                <a:effectLst/>
                <a:latin typeface="Arial" panose="020B0604020202020204" pitchFamily="34" charset="0"/>
              </a:rPr>
              <a:t>y</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err="1">
                <a:ln>
                  <a:noFill/>
                </a:ln>
                <a:solidFill>
                  <a:schemeClr val="tx1"/>
                </a:solidFill>
                <a:effectLst/>
                <a:latin typeface="Arial" panose="020B0604020202020204" pitchFamily="34" charset="0"/>
              </a:rPr>
              <a:t>test_size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208050"/>
                </a:solidFill>
                <a:effectLst/>
                <a:latin typeface="SFMono-Regular"/>
              </a:rPr>
              <a:t>0.1</a:t>
            </a:r>
            <a:r>
              <a:rPr kumimoji="0" lang="en-US" altLang="en-US" sz="10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err="1">
                <a:ln>
                  <a:noFill/>
                </a:ln>
                <a:solidFill>
                  <a:schemeClr val="tx1"/>
                </a:solidFill>
                <a:effectLst/>
                <a:latin typeface="Arial" panose="020B0604020202020204" pitchFamily="34" charset="0"/>
              </a:rPr>
              <a:t>random_state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208050"/>
                </a:solidFill>
                <a:effectLst/>
                <a:latin typeface="SFMono-Regular"/>
              </a:rPr>
              <a:t>13</a:t>
            </a:r>
            <a:r>
              <a:rPr kumimoji="0" lang="en-US" altLang="en-US" sz="1000" b="0" i="0" u="none" strike="noStrike" cap="none" normalizeH="0" baseline="0" dirty="0">
                <a:ln>
                  <a:noFill/>
                </a:ln>
                <a:solidFill>
                  <a:srgbClr val="212529"/>
                </a:solidFill>
                <a:effectLst/>
                <a:latin typeface="SFMono-Regular"/>
              </a:rPr>
              <a:t> ) </a:t>
            </a:r>
            <a:r>
              <a:rPr kumimoji="0" lang="en-US" altLang="en-US" sz="1200" b="0" i="0" u="none" strike="noStrike" cap="none" normalizeH="0" baseline="0" dirty="0">
                <a:ln>
                  <a:noFill/>
                </a:ln>
                <a:solidFill>
                  <a:schemeClr val="tx1"/>
                </a:solidFill>
                <a:effectLst/>
                <a:latin typeface="Arial" panose="020B0604020202020204" pitchFamily="34" charset="0"/>
              </a:rPr>
              <a:t>params</a:t>
            </a:r>
            <a:r>
              <a:rPr kumimoji="0" lang="en-US" altLang="en-US" sz="10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212529"/>
                </a:solidFill>
                <a:effectLst/>
                <a:latin typeface="SFMono-Regular"/>
              </a:rPr>
              <a:t> { </a:t>
            </a:r>
            <a:r>
              <a:rPr kumimoji="0" lang="en-US" altLang="en-US" sz="1000" b="0" i="0" u="none" strike="noStrike" cap="none" normalizeH="0" baseline="0" dirty="0">
                <a:ln>
                  <a:noFill/>
                </a:ln>
                <a:solidFill>
                  <a:srgbClr val="4070A0"/>
                </a:solidFill>
                <a:effectLst/>
                <a:latin typeface="SFMono-Regular"/>
              </a:rPr>
              <a:t>"n_estimators"</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208050"/>
                </a:solidFill>
                <a:effectLst/>
                <a:latin typeface="SFMono-Regular"/>
              </a:rPr>
              <a:t>500</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070A0"/>
                </a:solidFill>
                <a:effectLst/>
                <a:latin typeface="SFMono-Regular"/>
              </a:rPr>
              <a:t>"</a:t>
            </a:r>
            <a:r>
              <a:rPr kumimoji="0" lang="en-US" altLang="en-US" sz="1000" b="0" i="0" u="none" strike="noStrike" cap="none" normalizeH="0" baseline="0" dirty="0" err="1">
                <a:ln>
                  <a:noFill/>
                </a:ln>
                <a:solidFill>
                  <a:srgbClr val="4070A0"/>
                </a:solidFill>
                <a:effectLst/>
                <a:latin typeface="SFMono-Regular"/>
              </a:rPr>
              <a:t>max_depth</a:t>
            </a:r>
            <a:r>
              <a:rPr kumimoji="0" lang="en-US" altLang="en-US" sz="1000" b="0" i="0" u="none" strike="noStrike" cap="none" normalizeH="0" baseline="0" dirty="0">
                <a:ln>
                  <a:noFill/>
                </a:ln>
                <a:solidFill>
                  <a:srgbClr val="4070A0"/>
                </a:solidFill>
                <a:effectLst/>
                <a:latin typeface="SFMono-Regular"/>
              </a:rPr>
              <a:t>"</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208050"/>
                </a:solidFill>
                <a:effectLst/>
                <a:latin typeface="SFMono-Regular"/>
              </a:rPr>
              <a:t>4</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070A0"/>
                </a:solidFill>
                <a:effectLst/>
                <a:latin typeface="SFMono-Regular"/>
              </a:rPr>
              <a:t>"</a:t>
            </a:r>
            <a:r>
              <a:rPr kumimoji="0" lang="en-US" altLang="en-US" sz="1000" b="0" i="0" u="none" strike="noStrike" cap="none" normalizeH="0" baseline="0" dirty="0" err="1">
                <a:ln>
                  <a:noFill/>
                </a:ln>
                <a:solidFill>
                  <a:srgbClr val="4070A0"/>
                </a:solidFill>
                <a:effectLst/>
                <a:latin typeface="SFMono-Regular"/>
              </a:rPr>
              <a:t>min_samples_split</a:t>
            </a:r>
            <a:r>
              <a:rPr kumimoji="0" lang="en-US" altLang="en-US" sz="1000" b="0" i="0" u="none" strike="noStrike" cap="none" normalizeH="0" baseline="0" dirty="0">
                <a:ln>
                  <a:noFill/>
                </a:ln>
                <a:solidFill>
                  <a:srgbClr val="4070A0"/>
                </a:solidFill>
                <a:effectLst/>
                <a:latin typeface="SFMono-Regular"/>
              </a:rPr>
              <a:t>"</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208050"/>
                </a:solidFill>
                <a:effectLst/>
                <a:latin typeface="SFMono-Regular"/>
              </a:rPr>
              <a:t>5</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070A0"/>
                </a:solidFill>
                <a:effectLst/>
                <a:latin typeface="SFMono-Regular"/>
              </a:rPr>
              <a:t>"</a:t>
            </a:r>
            <a:r>
              <a:rPr kumimoji="0" lang="en-US" altLang="en-US" sz="1000" b="0" i="0" u="none" strike="noStrike" cap="none" normalizeH="0" baseline="0" dirty="0" err="1">
                <a:ln>
                  <a:noFill/>
                </a:ln>
                <a:solidFill>
                  <a:srgbClr val="4070A0"/>
                </a:solidFill>
                <a:effectLst/>
                <a:latin typeface="SFMono-Regular"/>
              </a:rPr>
              <a:t>learning_rate</a:t>
            </a:r>
            <a:r>
              <a:rPr kumimoji="0" lang="en-US" altLang="en-US" sz="1000" b="0" i="0" u="none" strike="noStrike" cap="none" normalizeH="0" baseline="0" dirty="0">
                <a:ln>
                  <a:noFill/>
                </a:ln>
                <a:solidFill>
                  <a:srgbClr val="4070A0"/>
                </a:solidFill>
                <a:effectLst/>
                <a:latin typeface="SFMono-Regular"/>
              </a:rPr>
              <a:t>"</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208050"/>
                </a:solidFill>
                <a:effectLst/>
                <a:latin typeface="SFMono-Regular"/>
              </a:rPr>
              <a:t>0.01</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070A0"/>
                </a:solidFill>
                <a:effectLst/>
                <a:latin typeface="SFMono-Regular"/>
              </a:rPr>
              <a:t>"loss"</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070A0"/>
                </a:solidFill>
                <a:effectLst/>
                <a:latin typeface="SFMono-Regular"/>
              </a:rPr>
              <a:t>"squared_error"</a:t>
            </a:r>
            <a:r>
              <a:rPr kumimoji="0" lang="en-US" altLang="en-US" sz="1000" b="0" i="0" u="none" strike="noStrike" cap="none" normalizeH="0" baseline="0" dirty="0">
                <a:ln>
                  <a:noFill/>
                </a:ln>
                <a:solidFill>
                  <a:srgbClr val="212529"/>
                </a:solidFill>
                <a:effectLst/>
                <a:latin typeface="SFMono-Regular"/>
              </a:rPr>
              <a:t>, }</a:t>
            </a:r>
            <a:r>
              <a:rPr kumimoji="0" lang="en-US" altLang="en-US" sz="800" b="0" i="0" u="none" strike="noStrike" cap="none" normalizeH="0" baseline="0" dirty="0">
                <a:ln>
                  <a:noFill/>
                </a:ln>
                <a:solidFill>
                  <a:schemeClr val="tx1"/>
                </a:solidFill>
                <a:effectLst/>
              </a:rPr>
              <a:t> </a:t>
            </a:r>
            <a:endParaRPr lang="en-US" sz="1200" dirty="0"/>
          </a:p>
          <a:p>
            <a:r>
              <a:rPr lang="en-US" sz="1600" dirty="0"/>
              <a:t>Fit regression model</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Arial" panose="020B0604020202020204" pitchFamily="34" charset="0"/>
              </a:rPr>
              <a:t>	reg = </a:t>
            </a:r>
            <a:r>
              <a:rPr lang="en-US" altLang="en-US" sz="1200" dirty="0" err="1">
                <a:latin typeface="Arial" panose="020B0604020202020204" pitchFamily="34" charset="0"/>
              </a:rPr>
              <a:t>ensemble.GradientBoostingRegressor</a:t>
            </a:r>
            <a:r>
              <a:rPr lang="en-US" altLang="en-US" sz="1200" dirty="0">
                <a:latin typeface="Arial" panose="020B0604020202020204" pitchFamily="34" charset="0"/>
              </a:rPr>
              <a:t>(**params)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Arial" panose="020B0604020202020204" pitchFamily="34" charset="0"/>
              </a:rPr>
              <a:t>	</a:t>
            </a:r>
            <a:r>
              <a:rPr lang="en-US" altLang="en-US" sz="1200" dirty="0" err="1">
                <a:latin typeface="Arial" panose="020B0604020202020204" pitchFamily="34" charset="0"/>
              </a:rPr>
              <a:t>reg.fit</a:t>
            </a:r>
            <a:r>
              <a:rPr lang="en-US" altLang="en-US" sz="1200" dirty="0">
                <a:latin typeface="Arial" panose="020B0604020202020204" pitchFamily="34" charset="0"/>
              </a:rPr>
              <a:t>(</a:t>
            </a:r>
            <a:r>
              <a:rPr lang="en-US" altLang="en-US" sz="1200" dirty="0" err="1">
                <a:latin typeface="Arial" panose="020B0604020202020204" pitchFamily="34" charset="0"/>
              </a:rPr>
              <a:t>X_train</a:t>
            </a:r>
            <a:r>
              <a:rPr lang="en-US" altLang="en-US" sz="1200" dirty="0">
                <a:latin typeface="Arial" panose="020B0604020202020204" pitchFamily="34" charset="0"/>
              </a:rPr>
              <a:t>, </a:t>
            </a:r>
            <a:r>
              <a:rPr lang="en-US" altLang="en-US" sz="1200" dirty="0" err="1">
                <a:latin typeface="Arial" panose="020B0604020202020204" pitchFamily="34" charset="0"/>
              </a:rPr>
              <a:t>y_train</a:t>
            </a:r>
            <a:r>
              <a:rPr lang="en-US" altLang="en-US" sz="1200" dirty="0">
                <a:latin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Arial" panose="020B0604020202020204" pitchFamily="34" charset="0"/>
              </a:rPr>
              <a:t>	mse = </a:t>
            </a:r>
            <a:r>
              <a:rPr lang="en-US" altLang="en-US" sz="1200" dirty="0" err="1">
                <a:latin typeface="Arial" panose="020B0604020202020204" pitchFamily="34" charset="0"/>
              </a:rPr>
              <a:t>mean_squared_error</a:t>
            </a:r>
            <a:r>
              <a:rPr lang="en-US" altLang="en-US" sz="1200" dirty="0">
                <a:latin typeface="Arial" panose="020B0604020202020204" pitchFamily="34" charset="0"/>
              </a:rPr>
              <a:t>(</a:t>
            </a:r>
            <a:r>
              <a:rPr lang="en-US" altLang="en-US" sz="1200" dirty="0" err="1">
                <a:latin typeface="Arial" panose="020B0604020202020204" pitchFamily="34" charset="0"/>
              </a:rPr>
              <a:t>y_test</a:t>
            </a:r>
            <a:r>
              <a:rPr lang="en-US" altLang="en-US" sz="1200" dirty="0">
                <a:latin typeface="Arial" panose="020B0604020202020204" pitchFamily="34" charset="0"/>
              </a:rPr>
              <a:t>, </a:t>
            </a:r>
            <a:r>
              <a:rPr lang="en-US" altLang="en-US" sz="1200" dirty="0" err="1">
                <a:latin typeface="Arial" panose="020B0604020202020204" pitchFamily="34" charset="0"/>
              </a:rPr>
              <a:t>reg.predict</a:t>
            </a:r>
            <a:r>
              <a:rPr lang="en-US" altLang="en-US" sz="1200" dirty="0">
                <a:latin typeface="Arial" panose="020B0604020202020204" pitchFamily="34" charset="0"/>
              </a:rPr>
              <a:t>(</a:t>
            </a:r>
            <a:r>
              <a:rPr lang="en-US" altLang="en-US" sz="1200" dirty="0" err="1">
                <a:latin typeface="Arial" panose="020B0604020202020204" pitchFamily="34" charset="0"/>
              </a:rPr>
              <a:t>X_test</a:t>
            </a:r>
            <a:r>
              <a:rPr lang="en-US" altLang="en-US" sz="1200" dirty="0">
                <a:latin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Arial" panose="020B0604020202020204" pitchFamily="34" charset="0"/>
              </a:rPr>
              <a:t>	print("The mean squared error (MSE) on test set: {:.4f}".format(mse))</a:t>
            </a:r>
            <a:endParaRPr lang="en-US" sz="1600" dirty="0"/>
          </a:p>
          <a:p>
            <a:r>
              <a:rPr lang="en-US" sz="1600" dirty="0"/>
              <a:t>Plot training deviance – To Visualize the results. First compute the test set deviance and then plot it against </a:t>
            </a:r>
            <a:r>
              <a:rPr lang="en-US" sz="1600"/>
              <a:t>boosting iterations.</a:t>
            </a:r>
            <a:endParaRPr lang="en-US" sz="1600" dirty="0"/>
          </a:p>
        </p:txBody>
      </p:sp>
    </p:spTree>
    <p:extLst>
      <p:ext uri="{BB962C8B-B14F-4D97-AF65-F5344CB8AC3E}">
        <p14:creationId xmlns:p14="http://schemas.microsoft.com/office/powerpoint/2010/main" val="418055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B217-1D39-60E0-A6D8-4FB57455A1A9}"/>
              </a:ext>
            </a:extLst>
          </p:cNvPr>
          <p:cNvSpPr>
            <a:spLocks noGrp="1"/>
          </p:cNvSpPr>
          <p:nvPr>
            <p:ph type="ctrTitle"/>
          </p:nvPr>
        </p:nvSpPr>
        <p:spPr>
          <a:xfrm>
            <a:off x="1524000" y="295564"/>
            <a:ext cx="9144000" cy="951345"/>
          </a:xfrm>
        </p:spPr>
        <p:txBody>
          <a:bodyPr/>
          <a:lstStyle/>
          <a:p>
            <a:r>
              <a:rPr lang="en-US" dirty="0"/>
              <a:t>XG Boosting</a:t>
            </a:r>
          </a:p>
        </p:txBody>
      </p:sp>
      <p:sp>
        <p:nvSpPr>
          <p:cNvPr id="3" name="Subtitle 2">
            <a:extLst>
              <a:ext uri="{FF2B5EF4-FFF2-40B4-BE49-F238E27FC236}">
                <a16:creationId xmlns:a16="http://schemas.microsoft.com/office/drawing/2014/main" id="{41B26CB0-ED84-A51A-D318-FB08B43C0980}"/>
              </a:ext>
            </a:extLst>
          </p:cNvPr>
          <p:cNvSpPr>
            <a:spLocks noGrp="1"/>
          </p:cNvSpPr>
          <p:nvPr>
            <p:ph type="subTitle" idx="1"/>
          </p:nvPr>
        </p:nvSpPr>
        <p:spPr>
          <a:xfrm>
            <a:off x="147783" y="1246909"/>
            <a:ext cx="11773284" cy="4922981"/>
          </a:xfrm>
        </p:spPr>
        <p:txBody>
          <a:bodyPr>
            <a:normAutofit lnSpcReduction="10000"/>
          </a:bodyPr>
          <a:lstStyle/>
          <a:p>
            <a:pPr marL="342900" indent="-342900" algn="l">
              <a:buFont typeface="Arial" panose="020B0604020202020204" pitchFamily="34" charset="0"/>
              <a:buChar char="•"/>
            </a:pPr>
            <a:r>
              <a:rPr lang="en-US" dirty="0" err="1"/>
              <a:t>XGBoost</a:t>
            </a:r>
            <a:r>
              <a:rPr lang="en-US" dirty="0"/>
              <a:t> is a powerful approach for building supervised regression models. </a:t>
            </a:r>
          </a:p>
          <a:p>
            <a:pPr marL="342900" indent="-342900" algn="l">
              <a:buFont typeface="Arial" panose="020B0604020202020204" pitchFamily="34" charset="0"/>
              <a:buChar char="•"/>
            </a:pPr>
            <a:r>
              <a:rPr lang="en-US" dirty="0"/>
              <a:t>Validity of this statement can be inferred by knowing about its (</a:t>
            </a:r>
            <a:r>
              <a:rPr lang="en-US" dirty="0" err="1"/>
              <a:t>XGBoost</a:t>
            </a:r>
            <a:r>
              <a:rPr lang="en-US" dirty="0"/>
              <a:t>) objective function and base learners. </a:t>
            </a:r>
          </a:p>
          <a:p>
            <a:pPr marL="342900" indent="-342900" algn="l">
              <a:buFont typeface="Arial" panose="020B0604020202020204" pitchFamily="34" charset="0"/>
              <a:buChar char="•"/>
            </a:pPr>
            <a:r>
              <a:rPr lang="en-US" dirty="0"/>
              <a:t>The objective function contains loss function and a regularization term. It tells about the difference between actual values and predicted values.</a:t>
            </a:r>
          </a:p>
          <a:p>
            <a:pPr marL="342900" indent="-342900" algn="l">
              <a:buFont typeface="Arial" panose="020B0604020202020204" pitchFamily="34" charset="0"/>
              <a:buChar char="•"/>
            </a:pPr>
            <a:r>
              <a:rPr lang="en-US" dirty="0"/>
              <a:t>The most common loss functions in </a:t>
            </a:r>
            <a:r>
              <a:rPr lang="en-US" dirty="0" err="1"/>
              <a:t>XGBoost</a:t>
            </a:r>
            <a:r>
              <a:rPr lang="en-US" dirty="0"/>
              <a:t> for regression problems is </a:t>
            </a:r>
            <a:r>
              <a:rPr lang="en-US" dirty="0" err="1"/>
              <a:t>reg:linear</a:t>
            </a:r>
            <a:r>
              <a:rPr lang="en-US" dirty="0"/>
              <a:t>, and that for binary classification is </a:t>
            </a:r>
            <a:r>
              <a:rPr lang="en-US" dirty="0" err="1"/>
              <a:t>reg:logistics</a:t>
            </a:r>
            <a:r>
              <a:rPr lang="en-US" dirty="0"/>
              <a:t>. </a:t>
            </a:r>
          </a:p>
          <a:p>
            <a:pPr marL="342900" indent="-342900" algn="l">
              <a:buFont typeface="Arial" panose="020B0604020202020204" pitchFamily="34" charset="0"/>
              <a:buChar char="•"/>
            </a:pPr>
            <a:r>
              <a:rPr lang="en-US" dirty="0"/>
              <a:t>Ensemble learning involves training and combining individual models (known as base learners) to get a single prediction.</a:t>
            </a:r>
          </a:p>
          <a:p>
            <a:pPr marL="342900" indent="-342900" algn="l">
              <a:buFont typeface="Arial" panose="020B0604020202020204" pitchFamily="34" charset="0"/>
              <a:buChar char="•"/>
            </a:pPr>
            <a:r>
              <a:rPr lang="en-US" dirty="0" err="1"/>
              <a:t>XGBoost</a:t>
            </a:r>
            <a:r>
              <a:rPr lang="en-US" dirty="0"/>
              <a:t> is one of the ensemble learning methods.</a:t>
            </a:r>
          </a:p>
          <a:p>
            <a:pPr marL="342900" indent="-342900" algn="l">
              <a:buFont typeface="Arial" panose="020B0604020202020204" pitchFamily="34" charset="0"/>
              <a:buChar char="•"/>
            </a:pPr>
            <a:r>
              <a:rPr lang="en-US" dirty="0" err="1"/>
              <a:t>XGBoost</a:t>
            </a:r>
            <a:r>
              <a:rPr lang="en-US" dirty="0"/>
              <a:t> expects to have the base learners which are uniformly bad at the remainder so that when all the predictions are combined, bad predictions cancels out and better one sums up to form final good predictions.</a:t>
            </a:r>
          </a:p>
        </p:txBody>
      </p:sp>
    </p:spTree>
    <p:extLst>
      <p:ext uri="{BB962C8B-B14F-4D97-AF65-F5344CB8AC3E}">
        <p14:creationId xmlns:p14="http://schemas.microsoft.com/office/powerpoint/2010/main" val="163783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7036-1F11-C395-DD7B-06DFE23E9596}"/>
              </a:ext>
            </a:extLst>
          </p:cNvPr>
          <p:cNvSpPr>
            <a:spLocks noGrp="1"/>
          </p:cNvSpPr>
          <p:nvPr>
            <p:ph idx="1"/>
          </p:nvPr>
        </p:nvSpPr>
        <p:spPr>
          <a:xfrm>
            <a:off x="414867" y="110067"/>
            <a:ext cx="10938933" cy="6066896"/>
          </a:xfrm>
        </p:spPr>
        <p:txBody>
          <a:bodyPr>
            <a:noAutofit/>
          </a:bodyPr>
          <a:lstStyle/>
          <a:p>
            <a:pPr marL="0" indent="0">
              <a:spcBef>
                <a:spcPts val="0"/>
              </a:spcBef>
              <a:buNone/>
            </a:pPr>
            <a:r>
              <a:rPr lang="en-US" sz="1600" b="1" u="sng" dirty="0">
                <a:solidFill>
                  <a:srgbClr val="FF0000"/>
                </a:solidFill>
              </a:rPr>
              <a:t># Necessary imports </a:t>
            </a:r>
          </a:p>
          <a:p>
            <a:pPr marL="0" indent="0">
              <a:spcBef>
                <a:spcPts val="0"/>
              </a:spcBef>
              <a:buNone/>
            </a:pPr>
            <a:r>
              <a:rPr lang="en-US" sz="1600" dirty="0"/>
              <a:t>import </a:t>
            </a:r>
            <a:r>
              <a:rPr lang="en-US" sz="1600" dirty="0" err="1"/>
              <a:t>numpy</a:t>
            </a:r>
            <a:r>
              <a:rPr lang="en-US" sz="1600" dirty="0"/>
              <a:t> as np </a:t>
            </a:r>
          </a:p>
          <a:p>
            <a:pPr marL="0" indent="0">
              <a:spcBef>
                <a:spcPts val="0"/>
              </a:spcBef>
              <a:buNone/>
            </a:pPr>
            <a:r>
              <a:rPr lang="en-US" sz="1600" dirty="0"/>
              <a:t>import pandas as pd </a:t>
            </a:r>
          </a:p>
          <a:p>
            <a:pPr marL="0" indent="0">
              <a:spcBef>
                <a:spcPts val="0"/>
              </a:spcBef>
              <a:buNone/>
            </a:pPr>
            <a:r>
              <a:rPr lang="en-US" sz="1600" dirty="0"/>
              <a:t>import </a:t>
            </a:r>
            <a:r>
              <a:rPr lang="en-US" sz="1600" dirty="0" err="1"/>
              <a:t>xgboost</a:t>
            </a:r>
            <a:r>
              <a:rPr lang="en-US" sz="1600" dirty="0"/>
              <a:t> as </a:t>
            </a:r>
            <a:r>
              <a:rPr lang="en-US" sz="1600" dirty="0" err="1"/>
              <a:t>xg</a:t>
            </a:r>
            <a:r>
              <a:rPr lang="en-US" sz="1600" dirty="0"/>
              <a:t> </a:t>
            </a:r>
          </a:p>
          <a:p>
            <a:pPr marL="0" indent="0">
              <a:spcBef>
                <a:spcPts val="0"/>
              </a:spcBef>
              <a:buNone/>
            </a:pPr>
            <a:r>
              <a:rPr lang="en-US" sz="1600" dirty="0"/>
              <a:t>from </a:t>
            </a:r>
            <a:r>
              <a:rPr lang="en-US" sz="1600" dirty="0" err="1"/>
              <a:t>sklearn.model_selection</a:t>
            </a:r>
            <a:r>
              <a:rPr lang="en-US" sz="1600" dirty="0"/>
              <a:t> import </a:t>
            </a:r>
            <a:r>
              <a:rPr lang="en-US" sz="1600" dirty="0" err="1"/>
              <a:t>train_test_split</a:t>
            </a:r>
            <a:r>
              <a:rPr lang="en-US" sz="1600" dirty="0"/>
              <a:t> </a:t>
            </a:r>
          </a:p>
          <a:p>
            <a:pPr marL="0" indent="0">
              <a:spcBef>
                <a:spcPts val="0"/>
              </a:spcBef>
              <a:buNone/>
            </a:pPr>
            <a:r>
              <a:rPr lang="en-US" sz="1600" dirty="0"/>
              <a:t>from </a:t>
            </a:r>
            <a:r>
              <a:rPr lang="en-US" sz="1600" dirty="0" err="1"/>
              <a:t>sklearn.metrics</a:t>
            </a:r>
            <a:r>
              <a:rPr lang="en-US" sz="1600" dirty="0"/>
              <a:t> import </a:t>
            </a:r>
            <a:r>
              <a:rPr lang="en-US" sz="1600" dirty="0" err="1"/>
              <a:t>mean_squared_error</a:t>
            </a:r>
            <a:r>
              <a:rPr lang="en-US" sz="1600" dirty="0"/>
              <a:t> as MSE </a:t>
            </a:r>
          </a:p>
          <a:p>
            <a:pPr marL="0" indent="0">
              <a:spcBef>
                <a:spcPts val="0"/>
              </a:spcBef>
              <a:buNone/>
            </a:pPr>
            <a:endParaRPr lang="en-US" sz="1600" dirty="0"/>
          </a:p>
          <a:p>
            <a:pPr marL="0" indent="0">
              <a:spcBef>
                <a:spcPts val="0"/>
              </a:spcBef>
              <a:buNone/>
            </a:pPr>
            <a:r>
              <a:rPr lang="en-US" sz="1600" b="1" u="sng" dirty="0">
                <a:solidFill>
                  <a:srgbClr val="FF0000"/>
                </a:solidFill>
              </a:rPr>
              <a:t># Load the data </a:t>
            </a:r>
          </a:p>
          <a:p>
            <a:pPr marL="0" indent="0">
              <a:spcBef>
                <a:spcPts val="0"/>
              </a:spcBef>
              <a:buNone/>
            </a:pPr>
            <a:r>
              <a:rPr lang="en-US" sz="1600" dirty="0"/>
              <a:t>dataset = </a:t>
            </a:r>
            <a:r>
              <a:rPr lang="en-US" sz="1600" dirty="0" err="1"/>
              <a:t>pd.read_csv</a:t>
            </a:r>
            <a:r>
              <a:rPr lang="en-US" sz="1600" dirty="0"/>
              <a:t>(#Input File) </a:t>
            </a:r>
          </a:p>
          <a:p>
            <a:pPr marL="0" indent="0">
              <a:spcBef>
                <a:spcPts val="0"/>
              </a:spcBef>
              <a:buNone/>
            </a:pPr>
            <a:r>
              <a:rPr lang="en-US" sz="1600" dirty="0"/>
              <a:t>X, y = </a:t>
            </a:r>
            <a:r>
              <a:rPr lang="en-US" sz="1600" dirty="0" err="1"/>
              <a:t>dataset.iloc</a:t>
            </a:r>
            <a:r>
              <a:rPr lang="en-US" sz="1600" dirty="0"/>
              <a:t>[:, :-1], </a:t>
            </a:r>
            <a:r>
              <a:rPr lang="en-US" sz="1600" dirty="0" err="1"/>
              <a:t>dataset.iloc</a:t>
            </a:r>
            <a:r>
              <a:rPr lang="en-US" sz="1600" dirty="0"/>
              <a:t>[:, -1] </a:t>
            </a:r>
          </a:p>
          <a:p>
            <a:pPr marL="0" indent="0">
              <a:spcBef>
                <a:spcPts val="0"/>
              </a:spcBef>
              <a:buNone/>
            </a:pPr>
            <a:endParaRPr lang="en-US" sz="1600" dirty="0"/>
          </a:p>
          <a:p>
            <a:pPr marL="0" indent="0">
              <a:spcBef>
                <a:spcPts val="0"/>
              </a:spcBef>
              <a:buNone/>
            </a:pPr>
            <a:r>
              <a:rPr lang="en-US" sz="1600" b="1" u="sng" dirty="0">
                <a:solidFill>
                  <a:srgbClr val="FF0000"/>
                </a:solidFill>
              </a:rPr>
              <a:t># Splitting </a:t>
            </a:r>
          </a:p>
          <a:p>
            <a:pPr marL="0" indent="0">
              <a:spcBef>
                <a:spcPts val="0"/>
              </a:spcBef>
              <a:buNone/>
            </a:pPr>
            <a:r>
              <a:rPr lang="en-US" sz="1600" dirty="0" err="1"/>
              <a:t>train_X</a:t>
            </a:r>
            <a:r>
              <a:rPr lang="en-US" sz="1600" dirty="0"/>
              <a:t>, </a:t>
            </a:r>
            <a:r>
              <a:rPr lang="en-US" sz="1600" dirty="0" err="1"/>
              <a:t>test_X</a:t>
            </a:r>
            <a:r>
              <a:rPr lang="en-US" sz="1600" dirty="0"/>
              <a:t>, </a:t>
            </a:r>
            <a:r>
              <a:rPr lang="en-US" sz="1600" dirty="0" err="1"/>
              <a:t>train_y</a:t>
            </a:r>
            <a:r>
              <a:rPr lang="en-US" sz="1600" dirty="0"/>
              <a:t>, </a:t>
            </a:r>
            <a:r>
              <a:rPr lang="en-US" sz="1600" dirty="0" err="1"/>
              <a:t>test_y</a:t>
            </a:r>
            <a:r>
              <a:rPr lang="en-US" sz="1600" dirty="0"/>
              <a:t> = </a:t>
            </a:r>
            <a:r>
              <a:rPr lang="en-US" sz="1600" dirty="0" err="1"/>
              <a:t>train_test_split</a:t>
            </a:r>
            <a:r>
              <a:rPr lang="en-US" sz="1600" dirty="0"/>
              <a:t>(X, y, </a:t>
            </a:r>
            <a:r>
              <a:rPr lang="en-US" sz="1600" dirty="0" err="1"/>
              <a:t>test_size</a:t>
            </a:r>
            <a:r>
              <a:rPr lang="en-US" sz="1600" dirty="0"/>
              <a:t> = 0.3, </a:t>
            </a:r>
            <a:r>
              <a:rPr lang="en-US" sz="1600" dirty="0" err="1"/>
              <a:t>random_state</a:t>
            </a:r>
            <a:r>
              <a:rPr lang="en-US" sz="1600" dirty="0"/>
              <a:t> = 123) </a:t>
            </a:r>
          </a:p>
          <a:p>
            <a:pPr marL="0" indent="0">
              <a:spcBef>
                <a:spcPts val="0"/>
              </a:spcBef>
              <a:buNone/>
            </a:pPr>
            <a:endParaRPr lang="en-US" sz="1600" dirty="0"/>
          </a:p>
          <a:p>
            <a:pPr marL="0" indent="0">
              <a:spcBef>
                <a:spcPts val="0"/>
              </a:spcBef>
              <a:buNone/>
            </a:pPr>
            <a:r>
              <a:rPr lang="en-US" sz="1600" b="1" u="sng" dirty="0">
                <a:solidFill>
                  <a:srgbClr val="FF0000"/>
                </a:solidFill>
              </a:rPr>
              <a:t># Instantiation </a:t>
            </a:r>
          </a:p>
          <a:p>
            <a:pPr marL="0" indent="0">
              <a:spcBef>
                <a:spcPts val="0"/>
              </a:spcBef>
              <a:buNone/>
            </a:pPr>
            <a:r>
              <a:rPr lang="en-US" sz="1600" dirty="0" err="1"/>
              <a:t>xgb_r</a:t>
            </a:r>
            <a:r>
              <a:rPr lang="en-US" sz="1600" dirty="0"/>
              <a:t> = </a:t>
            </a:r>
            <a:r>
              <a:rPr lang="en-US" sz="1600" dirty="0" err="1"/>
              <a:t>xg.XGBRegressor</a:t>
            </a:r>
            <a:r>
              <a:rPr lang="en-US" sz="1600" dirty="0"/>
              <a:t>(objective ='</a:t>
            </a:r>
            <a:r>
              <a:rPr lang="en-US" sz="1600" dirty="0" err="1"/>
              <a:t>reg:linear</a:t>
            </a:r>
            <a:r>
              <a:rPr lang="en-US" sz="1600" dirty="0"/>
              <a:t>', n_estimators = 10, seed = 123) </a:t>
            </a:r>
          </a:p>
          <a:p>
            <a:pPr marL="0" indent="0">
              <a:spcBef>
                <a:spcPts val="0"/>
              </a:spcBef>
              <a:buNone/>
            </a:pPr>
            <a:endParaRPr lang="en-US" sz="1600" dirty="0"/>
          </a:p>
          <a:p>
            <a:pPr marL="0" indent="0">
              <a:spcBef>
                <a:spcPts val="0"/>
              </a:spcBef>
              <a:buNone/>
            </a:pPr>
            <a:r>
              <a:rPr lang="en-US" sz="1600" b="1" u="sng" dirty="0">
                <a:solidFill>
                  <a:srgbClr val="FF0000"/>
                </a:solidFill>
              </a:rPr>
              <a:t># Fitting the model </a:t>
            </a:r>
          </a:p>
          <a:p>
            <a:pPr marL="0" indent="0">
              <a:spcBef>
                <a:spcPts val="0"/>
              </a:spcBef>
              <a:buNone/>
            </a:pPr>
            <a:r>
              <a:rPr lang="en-US" sz="1600" dirty="0" err="1"/>
              <a:t>xgb_r.fit</a:t>
            </a:r>
            <a:r>
              <a:rPr lang="en-US" sz="1600" dirty="0"/>
              <a:t>(</a:t>
            </a:r>
            <a:r>
              <a:rPr lang="en-US" sz="1600" dirty="0" err="1"/>
              <a:t>train_X</a:t>
            </a:r>
            <a:r>
              <a:rPr lang="en-US" sz="1600" dirty="0"/>
              <a:t>, </a:t>
            </a:r>
            <a:r>
              <a:rPr lang="en-US" sz="1600" dirty="0" err="1"/>
              <a:t>train_y</a:t>
            </a:r>
            <a:r>
              <a:rPr lang="en-US" sz="1600" dirty="0"/>
              <a:t>) </a:t>
            </a:r>
          </a:p>
          <a:p>
            <a:pPr marL="0" indent="0">
              <a:spcBef>
                <a:spcPts val="0"/>
              </a:spcBef>
              <a:buNone/>
            </a:pPr>
            <a:endParaRPr lang="en-US" sz="1600" dirty="0"/>
          </a:p>
          <a:p>
            <a:pPr marL="0" indent="0">
              <a:spcBef>
                <a:spcPts val="0"/>
              </a:spcBef>
              <a:buNone/>
            </a:pPr>
            <a:r>
              <a:rPr lang="en-US" sz="1600" b="1" u="sng" dirty="0">
                <a:solidFill>
                  <a:srgbClr val="FF0000"/>
                </a:solidFill>
              </a:rPr>
              <a:t># Predict the model </a:t>
            </a:r>
          </a:p>
          <a:p>
            <a:pPr marL="0" indent="0">
              <a:spcBef>
                <a:spcPts val="0"/>
              </a:spcBef>
              <a:buNone/>
            </a:pPr>
            <a:r>
              <a:rPr lang="en-US" sz="1600" dirty="0"/>
              <a:t>pred = </a:t>
            </a:r>
            <a:r>
              <a:rPr lang="en-US" sz="1600" dirty="0" err="1"/>
              <a:t>xgb_r.predict</a:t>
            </a:r>
            <a:r>
              <a:rPr lang="en-US" sz="1600" dirty="0"/>
              <a:t>(</a:t>
            </a:r>
            <a:r>
              <a:rPr lang="en-US" sz="1600" dirty="0" err="1"/>
              <a:t>test_X</a:t>
            </a:r>
            <a:r>
              <a:rPr lang="en-US" sz="1600" dirty="0"/>
              <a:t>) </a:t>
            </a:r>
          </a:p>
          <a:p>
            <a:pPr marL="0" indent="0">
              <a:spcBef>
                <a:spcPts val="0"/>
              </a:spcBef>
              <a:buNone/>
            </a:pPr>
            <a:endParaRPr lang="en-US" sz="1600" dirty="0"/>
          </a:p>
          <a:p>
            <a:pPr marL="0" indent="0">
              <a:spcBef>
                <a:spcPts val="0"/>
              </a:spcBef>
              <a:buNone/>
            </a:pPr>
            <a:r>
              <a:rPr lang="en-US" sz="1600" b="1" u="sng" dirty="0">
                <a:solidFill>
                  <a:srgbClr val="FF0000"/>
                </a:solidFill>
              </a:rPr>
              <a:t># RMSE Computation </a:t>
            </a:r>
          </a:p>
          <a:p>
            <a:pPr marL="0" indent="0">
              <a:spcBef>
                <a:spcPts val="0"/>
              </a:spcBef>
              <a:buNone/>
            </a:pPr>
            <a:r>
              <a:rPr lang="en-US" sz="1600" dirty="0" err="1"/>
              <a:t>rmse</a:t>
            </a:r>
            <a:r>
              <a:rPr lang="en-US" sz="1600" dirty="0"/>
              <a:t> = </a:t>
            </a:r>
            <a:r>
              <a:rPr lang="en-US" sz="1600" dirty="0" err="1"/>
              <a:t>np.sqrt</a:t>
            </a:r>
            <a:r>
              <a:rPr lang="en-US" sz="1600" dirty="0"/>
              <a:t>(MSE(</a:t>
            </a:r>
            <a:r>
              <a:rPr lang="en-US" sz="1600" dirty="0" err="1"/>
              <a:t>test_y</a:t>
            </a:r>
            <a:r>
              <a:rPr lang="en-US" sz="1600" dirty="0"/>
              <a:t>, pred)) </a:t>
            </a:r>
          </a:p>
          <a:p>
            <a:pPr marL="0" indent="0">
              <a:spcBef>
                <a:spcPts val="0"/>
              </a:spcBef>
              <a:buNone/>
            </a:pPr>
            <a:r>
              <a:rPr lang="en-US" sz="1600" dirty="0"/>
              <a:t>print("RMSE : % f" %(</a:t>
            </a:r>
            <a:r>
              <a:rPr lang="en-US" sz="1600" dirty="0" err="1"/>
              <a:t>rmse</a:t>
            </a:r>
            <a:r>
              <a:rPr lang="en-US" sz="1600" dirty="0"/>
              <a:t>)) </a:t>
            </a:r>
          </a:p>
        </p:txBody>
      </p:sp>
    </p:spTree>
    <p:extLst>
      <p:ext uri="{BB962C8B-B14F-4D97-AF65-F5344CB8AC3E}">
        <p14:creationId xmlns:p14="http://schemas.microsoft.com/office/powerpoint/2010/main" val="496910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944</Words>
  <Application>Microsoft Office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Courier New</vt:lpstr>
      <vt:lpstr>SFMono-Regular</vt:lpstr>
      <vt:lpstr>Office Theme</vt:lpstr>
      <vt:lpstr>Ada Boost</vt:lpstr>
      <vt:lpstr>AdaBoost Regressor in SkLearn</vt:lpstr>
      <vt:lpstr>Gradient Boost</vt:lpstr>
      <vt:lpstr>Gradient Regressor in SkLearn</vt:lpstr>
      <vt:lpstr>XG Boosting</vt:lpstr>
      <vt:lpstr>PowerPoint Presentation</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 Regression</dc:title>
  <dc:creator>Thimma Chandrasekaran Chiran Jeevee</dc:creator>
  <cp:lastModifiedBy>Thimma Chandrasekaran Chiran Jeevee</cp:lastModifiedBy>
  <cp:revision>49</cp:revision>
  <dcterms:created xsi:type="dcterms:W3CDTF">2024-04-18T04:58:05Z</dcterms:created>
  <dcterms:modified xsi:type="dcterms:W3CDTF">2024-04-26T05:15:11Z</dcterms:modified>
</cp:coreProperties>
</file>