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8" r:id="rId11"/>
    <p:sldId id="270"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648"/>
  </p:normalViewPr>
  <p:slideViewPr>
    <p:cSldViewPr snapToGrid="0" snapToObjects="1">
      <p:cViewPr>
        <p:scale>
          <a:sx n="104" d="100"/>
          <a:sy n="104" d="100"/>
        </p:scale>
        <p:origin x="80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01BBB-5BFA-E347-8EB7-446EF3F6C8ED}" type="datetimeFigureOut">
              <a:rPr lang="en-US" smtClean="0"/>
              <a:t>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1D757-E2C0-4F4C-B75A-0ABFC5FE3D97}" type="slidenum">
              <a:rPr lang="en-US" smtClean="0"/>
              <a:t>‹#›</a:t>
            </a:fld>
            <a:endParaRPr lang="en-US"/>
          </a:p>
        </p:txBody>
      </p:sp>
    </p:spTree>
    <p:extLst>
      <p:ext uri="{BB962C8B-B14F-4D97-AF65-F5344CB8AC3E}">
        <p14:creationId xmlns:p14="http://schemas.microsoft.com/office/powerpoint/2010/main" val="176084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F1D757-E2C0-4F4C-B75A-0ABFC5FE3D97}" type="slidenum">
              <a:rPr lang="en-US" smtClean="0"/>
              <a:t>9</a:t>
            </a:fld>
            <a:endParaRPr lang="en-US"/>
          </a:p>
        </p:txBody>
      </p:sp>
    </p:spTree>
    <p:extLst>
      <p:ext uri="{BB962C8B-B14F-4D97-AF65-F5344CB8AC3E}">
        <p14:creationId xmlns:p14="http://schemas.microsoft.com/office/powerpoint/2010/main" val="937582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3860DCD-9B27-514B-898D-A19BFD25E76A}" type="datetimeFigureOut">
              <a:rPr lang="en-US" smtClean="0"/>
              <a:t>12/8/21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383885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860DCD-9B27-514B-898D-A19BFD25E76A}"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1339169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860DCD-9B27-514B-898D-A19BFD25E76A}"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331750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860DCD-9B27-514B-898D-A19BFD25E76A}"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198981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60DCD-9B27-514B-898D-A19BFD25E76A}"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152541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860DCD-9B27-514B-898D-A19BFD25E76A}" type="datetimeFigureOut">
              <a:rPr lang="en-US" smtClean="0"/>
              <a:t>12/8/21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1811804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860DCD-9B27-514B-898D-A19BFD25E76A}" type="datetimeFigureOut">
              <a:rPr lang="en-US" smtClean="0"/>
              <a:t>12/8/21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2191010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3860DCD-9B27-514B-898D-A19BFD25E76A}"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1720903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3860DCD-9B27-514B-898D-A19BFD25E76A}"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159678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60DCD-9B27-514B-898D-A19BFD25E76A}"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341623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60DCD-9B27-514B-898D-A19BFD25E76A}"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186179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860DCD-9B27-514B-898D-A19BFD25E76A}"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35099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860DCD-9B27-514B-898D-A19BFD25E76A}" type="datetimeFigureOut">
              <a:rPr lang="en-US" smtClean="0"/>
              <a:t>12/8/21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347321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860DCD-9B27-514B-898D-A19BFD25E76A}" type="datetimeFigureOut">
              <a:rPr lang="en-US" smtClean="0"/>
              <a:t>12/8/21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81160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60DCD-9B27-514B-898D-A19BFD25E76A}" type="datetimeFigureOut">
              <a:rPr lang="en-US" smtClean="0"/>
              <a:t>12/8/21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384878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860DCD-9B27-514B-898D-A19BFD25E76A}"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176250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860DCD-9B27-514B-898D-A19BFD25E76A}"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82D38C-B0DA-9E4E-88B8-115EE25A3547}" type="slidenum">
              <a:rPr lang="en-US" smtClean="0"/>
              <a:t>‹#›</a:t>
            </a:fld>
            <a:endParaRPr lang="en-US"/>
          </a:p>
        </p:txBody>
      </p:sp>
    </p:spTree>
    <p:extLst>
      <p:ext uri="{BB962C8B-B14F-4D97-AF65-F5344CB8AC3E}">
        <p14:creationId xmlns:p14="http://schemas.microsoft.com/office/powerpoint/2010/main" val="354698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3860DCD-9B27-514B-898D-A19BFD25E76A}" type="datetimeFigureOut">
              <a:rPr lang="en-US" smtClean="0"/>
              <a:t>12/8/21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82D38C-B0DA-9E4E-88B8-115EE25A3547}" type="slidenum">
              <a:rPr lang="en-US" smtClean="0"/>
              <a:t>‹#›</a:t>
            </a:fld>
            <a:endParaRPr lang="en-US"/>
          </a:p>
        </p:txBody>
      </p:sp>
    </p:spTree>
    <p:extLst>
      <p:ext uri="{BB962C8B-B14F-4D97-AF65-F5344CB8AC3E}">
        <p14:creationId xmlns:p14="http://schemas.microsoft.com/office/powerpoint/2010/main" val="723548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0789-A63B-E74B-84D2-2C765B070EE2}"/>
              </a:ext>
            </a:extLst>
          </p:cNvPr>
          <p:cNvSpPr>
            <a:spLocks noGrp="1"/>
          </p:cNvSpPr>
          <p:nvPr>
            <p:ph type="ctrTitle"/>
          </p:nvPr>
        </p:nvSpPr>
        <p:spPr>
          <a:xfrm>
            <a:off x="2446317" y="2099733"/>
            <a:ext cx="7534295" cy="1329267"/>
          </a:xfrm>
        </p:spPr>
        <p:txBody>
          <a:bodyPr>
            <a:normAutofit/>
          </a:bodyPr>
          <a:lstStyle/>
          <a:p>
            <a:r>
              <a:rPr lang="en-US" dirty="0"/>
              <a:t>Database Systems</a:t>
            </a:r>
          </a:p>
        </p:txBody>
      </p:sp>
      <p:pic>
        <p:nvPicPr>
          <p:cNvPr id="3" name="Audio Recording Dec 8, 2021 at 9:46:22 PM" descr="Audio Recording Dec 8, 2021 at 9:46:22 PM">
            <a:hlinkClick r:id="" action="ppaction://media"/>
            <a:extLst>
              <a:ext uri="{FF2B5EF4-FFF2-40B4-BE49-F238E27FC236}">
                <a16:creationId xmlns:a16="http://schemas.microsoft.com/office/drawing/2014/main" id="{9C232F33-FE3A-D943-A098-4020015937D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980612" y="4887315"/>
            <a:ext cx="812800" cy="812800"/>
          </a:xfrm>
          <a:prstGeom prst="rect">
            <a:avLst/>
          </a:prstGeom>
        </p:spPr>
      </p:pic>
    </p:spTree>
    <p:extLst>
      <p:ext uri="{BB962C8B-B14F-4D97-AF65-F5344CB8AC3E}">
        <p14:creationId xmlns:p14="http://schemas.microsoft.com/office/powerpoint/2010/main" val="217979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2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29E5-F03A-9140-AEF6-F1C6CD3DF89F}"/>
              </a:ext>
            </a:extLst>
          </p:cNvPr>
          <p:cNvSpPr>
            <a:spLocks noGrp="1"/>
          </p:cNvSpPr>
          <p:nvPr>
            <p:ph type="title"/>
          </p:nvPr>
        </p:nvSpPr>
        <p:spPr/>
        <p:txBody>
          <a:bodyPr/>
          <a:lstStyle/>
          <a:p>
            <a:pPr algn="ctr"/>
            <a:r>
              <a:rPr lang="en-US" dirty="0"/>
              <a:t>Stored Procedure-2</a:t>
            </a:r>
          </a:p>
        </p:txBody>
      </p:sp>
      <p:sp>
        <p:nvSpPr>
          <p:cNvPr id="3" name="Content Placeholder 2">
            <a:extLst>
              <a:ext uri="{FF2B5EF4-FFF2-40B4-BE49-F238E27FC236}">
                <a16:creationId xmlns:a16="http://schemas.microsoft.com/office/drawing/2014/main" id="{E775FECE-5E57-9C4D-B66D-CBBAE0467167}"/>
              </a:ext>
            </a:extLst>
          </p:cNvPr>
          <p:cNvSpPr>
            <a:spLocks noGrp="1"/>
          </p:cNvSpPr>
          <p:nvPr>
            <p:ph idx="1"/>
          </p:nvPr>
        </p:nvSpPr>
        <p:spPr>
          <a:xfrm>
            <a:off x="1683170" y="2209800"/>
            <a:ext cx="8825659" cy="4381500"/>
          </a:xfrm>
        </p:spPr>
        <p:txBody>
          <a:bodyPr>
            <a:normAutofit fontScale="25000" lnSpcReduction="20000"/>
          </a:bodyPr>
          <a:lstStyle/>
          <a:p>
            <a:pPr marL="0" indent="0">
              <a:buNone/>
            </a:pPr>
            <a:r>
              <a:rPr lang="en-IN" sz="3600" b="1" dirty="0">
                <a:latin typeface="Times New Roman" panose="02020603050405020304" pitchFamily="18" charset="0"/>
                <a:cs typeface="Times New Roman" panose="02020603050405020304" pitchFamily="18" charset="0"/>
              </a:rPr>
              <a:t>USE campus_eats_fall2020;</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DROP PROCEDURE IF EXISTS max_min_avg_rating_for_each_feature;</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DELIMITER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CREATE PROCEDURE max_min_avg_rating_for_each_feature (IN restaurant_id INT(50), OUT max_food INT, OUT min_food INT, OUT avg_food INT, OUT max_deli INT, OUT min_deli INT, OUT avg_deli INT)</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BEGIN</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    SET max_food = 0;</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    SET min_food = 0;</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    SET avg_food = 0;</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    SET max_deli = 0;</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    SET min_deli = 0;</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    SET avg_deli = 0;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select max(food_rating)</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into max_food</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from order_rating where order_id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 (select order_id from `order` where `order`.restaurant_id = 3);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select min(food_rating)</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into min_food</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from order_rating where order_id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 (select order_id from `order` where `order`.restaurant_id = 5);</a:t>
            </a:r>
            <a:endParaRPr lang="en-US" sz="3600" b="1" dirty="0">
              <a:latin typeface="Times New Roman" panose="02020603050405020304" pitchFamily="18" charset="0"/>
              <a:cs typeface="Times New Roman" panose="02020603050405020304" pitchFamily="18" charset="0"/>
            </a:endParaRPr>
          </a:p>
          <a:p>
            <a:r>
              <a:rPr lang="en-IN" dirty="0"/>
              <a:t>    </a:t>
            </a:r>
            <a:endParaRPr lang="en-US" dirty="0"/>
          </a:p>
          <a:p>
            <a:endParaRPr lang="en-US" dirty="0"/>
          </a:p>
        </p:txBody>
      </p:sp>
      <p:pic>
        <p:nvPicPr>
          <p:cNvPr id="5" name="Audio Recording Dec 8, 2021 at 10:17:14 PM" descr="Audio Recording Dec 8, 2021 at 10:17:14 PM">
            <a:hlinkClick r:id="" action="ppaction://media"/>
            <a:extLst>
              <a:ext uri="{FF2B5EF4-FFF2-40B4-BE49-F238E27FC236}">
                <a16:creationId xmlns:a16="http://schemas.microsoft.com/office/drawing/2014/main" id="{C81FD5C7-7F0A-7448-AA07-82C07D0B12B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629900" y="5435600"/>
            <a:ext cx="812800" cy="812800"/>
          </a:xfrm>
          <a:prstGeom prst="rect">
            <a:avLst/>
          </a:prstGeom>
        </p:spPr>
      </p:pic>
    </p:spTree>
    <p:extLst>
      <p:ext uri="{BB962C8B-B14F-4D97-AF65-F5344CB8AC3E}">
        <p14:creationId xmlns:p14="http://schemas.microsoft.com/office/powerpoint/2010/main" val="109596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0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37E34-966E-324B-B5C6-F69D3AEBDC60}"/>
              </a:ext>
            </a:extLst>
          </p:cNvPr>
          <p:cNvSpPr>
            <a:spLocks noGrp="1"/>
          </p:cNvSpPr>
          <p:nvPr>
            <p:ph idx="1"/>
          </p:nvPr>
        </p:nvSpPr>
        <p:spPr>
          <a:xfrm>
            <a:off x="1683170" y="2095500"/>
            <a:ext cx="8825659" cy="4483100"/>
          </a:xfrm>
        </p:spPr>
        <p:txBody>
          <a:bodyPr>
            <a:normAutofit fontScale="25000" lnSpcReduction="20000"/>
          </a:bodyPr>
          <a:lstStyle/>
          <a:p>
            <a:pPr marL="0" indent="0">
              <a:buNone/>
            </a:pPr>
            <a:r>
              <a:rPr lang="en-IN" sz="3600" b="1" dirty="0">
                <a:latin typeface="Times New Roman" panose="02020603050405020304" pitchFamily="18" charset="0"/>
                <a:cs typeface="Times New Roman" panose="02020603050405020304" pitchFamily="18" charset="0"/>
              </a:rPr>
              <a:t>select </a:t>
            </a:r>
            <a:r>
              <a:rPr lang="en-IN" sz="3600" b="1" dirty="0" err="1">
                <a:latin typeface="Times New Roman" panose="02020603050405020304" pitchFamily="18" charset="0"/>
                <a:cs typeface="Times New Roman" panose="02020603050405020304" pitchFamily="18" charset="0"/>
              </a:rPr>
              <a:t>avg</a:t>
            </a:r>
            <a:r>
              <a:rPr lang="en-IN" sz="3600" b="1" dirty="0">
                <a:latin typeface="Times New Roman" panose="02020603050405020304" pitchFamily="18" charset="0"/>
                <a:cs typeface="Times New Roman" panose="02020603050405020304" pitchFamily="18" charset="0"/>
              </a:rPr>
              <a:t>(food_rating)</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into avg_food</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from order_rating where order_id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 (select order_id from `order` where `order`.restaurant_id = 7);</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select max(delivery_rating)</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into max_deli</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from order_rating where order_id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 (select order_id from `order` where `order`.restaurant_id = 3);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select min(delivery_rating)</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into min_deli</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from order_rating where order_id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 (select order_id from `order` where `order`.restaurant_id = 7)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select </a:t>
            </a:r>
            <a:r>
              <a:rPr lang="en-IN" sz="3600" b="1" dirty="0" err="1">
                <a:latin typeface="Times New Roman" panose="02020603050405020304" pitchFamily="18" charset="0"/>
                <a:cs typeface="Times New Roman" panose="02020603050405020304" pitchFamily="18" charset="0"/>
              </a:rPr>
              <a:t>avg</a:t>
            </a:r>
            <a:r>
              <a:rPr lang="en-IN" sz="3600" b="1" dirty="0">
                <a:latin typeface="Times New Roman" panose="02020603050405020304" pitchFamily="18" charset="0"/>
                <a:cs typeface="Times New Roman" panose="02020603050405020304" pitchFamily="18" charset="0"/>
              </a:rPr>
              <a:t>(delivery_rating)</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into avg_deli</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from order_rating where order_id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IN (select order_id from `order` where `order`.restaurant_id = 9);</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END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DELIMITER ;</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CALL max_min_avg_rating_for_each_feature(2,@Max_Food_Rating,@Min_Food_Rating, @Avg_Food_Rating, @Max_Deli_Rating, @Min_Deli_Rating, @Avg_Deli_Rating);</a:t>
            </a:r>
            <a:endParaRPr lang="en-US" sz="3600" b="1"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SELECT @Max_Food_Rating, @Min_Food_Rating, @Avg_Food_Rating, @Max_Deli_Rating, @Min_Deli_Rating, @Avg_Deli_Rating ;</a:t>
            </a:r>
            <a:endParaRPr lang="en-US" sz="3600" b="1" dirty="0">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184D0259-5AAB-3F42-BF78-FA3A8B89E23F}"/>
              </a:ext>
            </a:extLst>
          </p:cNvPr>
          <p:cNvSpPr txBox="1"/>
          <p:nvPr/>
        </p:nvSpPr>
        <p:spPr>
          <a:xfrm>
            <a:off x="4254500" y="1092200"/>
            <a:ext cx="3363421" cy="584775"/>
          </a:xfrm>
          <a:prstGeom prst="rect">
            <a:avLst/>
          </a:prstGeom>
          <a:noFill/>
        </p:spPr>
        <p:txBody>
          <a:bodyPr wrap="none" rtlCol="0">
            <a:spAutoFit/>
          </a:bodyPr>
          <a:lstStyle/>
          <a:p>
            <a:r>
              <a:rPr lang="en-US" sz="3200" dirty="0">
                <a:solidFill>
                  <a:schemeClr val="bg1"/>
                </a:solidFill>
                <a:latin typeface="Times New Roman" panose="02020603050405020304" pitchFamily="18" charset="0"/>
                <a:cs typeface="Times New Roman" panose="02020603050405020304" pitchFamily="18" charset="0"/>
              </a:rPr>
              <a:t>Stored Procedure-2</a:t>
            </a:r>
          </a:p>
        </p:txBody>
      </p:sp>
      <p:pic>
        <p:nvPicPr>
          <p:cNvPr id="5" name="Audio Recording Dec 8, 2021 at 10:18:47 PM" descr="Audio Recording Dec 8, 2021 at 10:18:47 PM">
            <a:hlinkClick r:id="" action="ppaction://media"/>
            <a:extLst>
              <a:ext uri="{FF2B5EF4-FFF2-40B4-BE49-F238E27FC236}">
                <a16:creationId xmlns:a16="http://schemas.microsoft.com/office/drawing/2014/main" id="{23347697-868D-2240-81EB-89F47985652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604000"/>
            <a:ext cx="812800" cy="812800"/>
          </a:xfrm>
          <a:prstGeom prst="rect">
            <a:avLst/>
          </a:prstGeom>
        </p:spPr>
      </p:pic>
    </p:spTree>
    <p:extLst>
      <p:ext uri="{BB962C8B-B14F-4D97-AF65-F5344CB8AC3E}">
        <p14:creationId xmlns:p14="http://schemas.microsoft.com/office/powerpoint/2010/main" val="345342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7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0602-75C2-0549-9464-E5971F1E09EF}"/>
              </a:ext>
            </a:extLst>
          </p:cNvPr>
          <p:cNvSpPr>
            <a:spLocks noGrp="1"/>
          </p:cNvSpPr>
          <p:nvPr>
            <p:ph type="title"/>
          </p:nvPr>
        </p:nvSpPr>
        <p:spPr/>
        <p:txBody>
          <a:bodyPr/>
          <a:lstStyle/>
          <a:p>
            <a:pPr algn="ctr"/>
            <a:r>
              <a:rPr lang="en-US" dirty="0"/>
              <a:t>Indexes</a:t>
            </a:r>
          </a:p>
        </p:txBody>
      </p:sp>
      <p:sp>
        <p:nvSpPr>
          <p:cNvPr id="3" name="Content Placeholder 2">
            <a:extLst>
              <a:ext uri="{FF2B5EF4-FFF2-40B4-BE49-F238E27FC236}">
                <a16:creationId xmlns:a16="http://schemas.microsoft.com/office/drawing/2014/main" id="{DDCDCCA1-21D5-874B-A833-3E1E5D3F61E8}"/>
              </a:ext>
            </a:extLst>
          </p:cNvPr>
          <p:cNvSpPr>
            <a:spLocks noGrp="1"/>
          </p:cNvSpPr>
          <p:nvPr>
            <p:ph idx="1"/>
          </p:nvPr>
        </p:nvSpPr>
        <p:spPr>
          <a:xfrm>
            <a:off x="1683170" y="2412999"/>
            <a:ext cx="8825659" cy="3678547"/>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CREATE TABLE IF NOT EXISTS `campus_eats_fall2020`.`order_rating` ( `rating_id` INT NOT NULL,</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`order_id` INT NOT NULL,</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`food_rating` INT NULL,</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`delivery_rating` INT NULL,</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`comments` VARCHAR(200) NULL,</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PRIMARY KEY (`rating_id`),</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INDEX `order_id_indx` (`order_id` ASC) VISIBLE, CONSTRAINT `order_id`</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FOREIGN KEY (`order_id`)</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REFERENCES `campus_eats_fall2020`.`order` (`order_id`))</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Audio Recording Dec 8, 2021 at 10:20:10 PM" descr="Audio Recording Dec 8, 2021 at 10:20:10 PM">
            <a:hlinkClick r:id="" action="ppaction://media"/>
            <a:extLst>
              <a:ext uri="{FF2B5EF4-FFF2-40B4-BE49-F238E27FC236}">
                <a16:creationId xmlns:a16="http://schemas.microsoft.com/office/drawing/2014/main" id="{C7F82663-56CA-0147-B692-4F972379586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2242800" y="6845300"/>
            <a:ext cx="812800" cy="812800"/>
          </a:xfrm>
          <a:prstGeom prst="rect">
            <a:avLst/>
          </a:prstGeom>
        </p:spPr>
      </p:pic>
    </p:spTree>
    <p:extLst>
      <p:ext uri="{BB962C8B-B14F-4D97-AF65-F5344CB8AC3E}">
        <p14:creationId xmlns:p14="http://schemas.microsoft.com/office/powerpoint/2010/main" val="183766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47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A145-5B9B-8F43-B3E6-E8AB0FE9781E}"/>
              </a:ext>
            </a:extLst>
          </p:cNvPr>
          <p:cNvSpPr>
            <a:spLocks noGrp="1"/>
          </p:cNvSpPr>
          <p:nvPr>
            <p:ph type="title"/>
          </p:nvPr>
        </p:nvSpPr>
        <p:spPr/>
        <p:txBody>
          <a:bodyPr/>
          <a:lstStyle/>
          <a:p>
            <a:pPr algn="ctr"/>
            <a:r>
              <a:rPr lang="en-US" dirty="0"/>
              <a:t>Views</a:t>
            </a:r>
          </a:p>
        </p:txBody>
      </p:sp>
      <p:sp>
        <p:nvSpPr>
          <p:cNvPr id="3" name="Content Placeholder 2">
            <a:extLst>
              <a:ext uri="{FF2B5EF4-FFF2-40B4-BE49-F238E27FC236}">
                <a16:creationId xmlns:a16="http://schemas.microsoft.com/office/drawing/2014/main" id="{BE2296DC-AA86-5C40-BC09-1C6B9B96D207}"/>
              </a:ext>
            </a:extLst>
          </p:cNvPr>
          <p:cNvSpPr>
            <a:spLocks noGrp="1"/>
          </p:cNvSpPr>
          <p:nvPr>
            <p:ph idx="1"/>
          </p:nvPr>
        </p:nvSpPr>
        <p:spPr>
          <a:xfrm>
            <a:off x="2159841" y="2516414"/>
            <a:ext cx="8825659" cy="3668486"/>
          </a:xfrm>
        </p:spPr>
        <p:txBody>
          <a:bodyPr/>
          <a:lstStyle/>
          <a:p>
            <a:endParaRPr lang="en-IN" dirty="0"/>
          </a:p>
          <a:p>
            <a:pPr marL="0" indent="0">
              <a:buNone/>
            </a:pPr>
            <a:r>
              <a:rPr lang="en-IN" sz="1600" dirty="0">
                <a:latin typeface="Times New Roman" panose="02020603050405020304" pitchFamily="18" charset="0"/>
                <a:cs typeface="Times New Roman" panose="02020603050405020304" pitchFamily="18" charset="0"/>
              </a:rPr>
              <a:t>USE `campus_eats_fall2020;</a:t>
            </a:r>
            <a:endParaRPr lang="en-US"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CREATE  OR REPLACE VIEW order_bill AS</a:t>
            </a:r>
            <a:endParaRPr lang="en-US"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SELECT DISTINCT person_id as customer_id,</a:t>
            </a:r>
            <a:endParaRPr lang="en-US"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ROUND(total_price + delivery_charge) AS order_cost</a:t>
            </a:r>
            <a:endParaRPr lang="en-US"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FROM campus_eats_fall2020.order </a:t>
            </a:r>
            <a:endParaRPr lang="en-US"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GROUP BY person_id;</a:t>
            </a:r>
            <a:endParaRPr lang="en-US"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select * from order_bill;</a:t>
            </a:r>
            <a:endParaRPr lang="en-US" sz="1600" dirty="0">
              <a:latin typeface="Times New Roman" panose="02020603050405020304" pitchFamily="18" charset="0"/>
              <a:cs typeface="Times New Roman" panose="02020603050405020304" pitchFamily="18" charset="0"/>
            </a:endParaRPr>
          </a:p>
          <a:p>
            <a:endParaRPr lang="en-US" dirty="0"/>
          </a:p>
        </p:txBody>
      </p:sp>
      <p:pic>
        <p:nvPicPr>
          <p:cNvPr id="4" name="Audio Recording Dec 8, 2021 at 10:23:36 PM" descr="Audio Recording Dec 8, 2021 at 10:23:36 PM">
            <a:hlinkClick r:id="" action="ppaction://media"/>
            <a:extLst>
              <a:ext uri="{FF2B5EF4-FFF2-40B4-BE49-F238E27FC236}">
                <a16:creationId xmlns:a16="http://schemas.microsoft.com/office/drawing/2014/main" id="{F2171E00-C86E-654B-9460-ECFE145F032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073204" y="5853367"/>
            <a:ext cx="812800" cy="812800"/>
          </a:xfrm>
          <a:prstGeom prst="rect">
            <a:avLst/>
          </a:prstGeom>
        </p:spPr>
      </p:pic>
    </p:spTree>
    <p:extLst>
      <p:ext uri="{BB962C8B-B14F-4D97-AF65-F5344CB8AC3E}">
        <p14:creationId xmlns:p14="http://schemas.microsoft.com/office/powerpoint/2010/main" val="59855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95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A9BB-D939-F04B-946D-C671FF7D49C0}"/>
              </a:ext>
            </a:extLst>
          </p:cNvPr>
          <p:cNvSpPr>
            <a:spLocks noGrp="1"/>
          </p:cNvSpPr>
          <p:nvPr>
            <p:ph type="title"/>
          </p:nvPr>
        </p:nvSpPr>
        <p:spPr/>
        <p:txBody>
          <a:bodyPr/>
          <a:lstStyle/>
          <a:p>
            <a:pPr algn="ctr"/>
            <a:r>
              <a:rPr lang="en-US" dirty="0"/>
              <a:t>Functions</a:t>
            </a:r>
          </a:p>
        </p:txBody>
      </p:sp>
      <p:sp>
        <p:nvSpPr>
          <p:cNvPr id="3" name="Content Placeholder 2">
            <a:extLst>
              <a:ext uri="{FF2B5EF4-FFF2-40B4-BE49-F238E27FC236}">
                <a16:creationId xmlns:a16="http://schemas.microsoft.com/office/drawing/2014/main" id="{1AFAF468-D00D-6742-8D8A-1D28A69AEFA6}"/>
              </a:ext>
            </a:extLst>
          </p:cNvPr>
          <p:cNvSpPr>
            <a:spLocks noGrp="1"/>
          </p:cNvSpPr>
          <p:nvPr>
            <p:ph idx="1"/>
          </p:nvPr>
        </p:nvSpPr>
        <p:spPr>
          <a:xfrm>
            <a:off x="1219200" y="2185060"/>
            <a:ext cx="8825659" cy="4672940"/>
          </a:xfrm>
        </p:spPr>
        <p:txBody>
          <a:bodyPr>
            <a:normAutofit fontScale="47500" lnSpcReduction="20000"/>
          </a:bodyPr>
          <a:lstStyle/>
          <a:p>
            <a:pPr marL="0" indent="0">
              <a:buNone/>
            </a:pPr>
            <a:r>
              <a:rPr lang="en-IN" sz="3600" dirty="0">
                <a:latin typeface="Times New Roman" panose="02020603050405020304" pitchFamily="18" charset="0"/>
                <a:cs typeface="Times New Roman" panose="02020603050405020304" pitchFamily="18" charset="0"/>
              </a:rPr>
              <a:t>DROP FUNCTION IF EXISTS driver_expertise;                      </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DELIMITER //</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CREATE FUNCTION driver_expertise ( rating INT).                 </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RETURNS varchar(150) </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DETERMINISTIC</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BEGIN</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    DECLARE rating_feedback varchar(150);</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    IF rating = 1 THEN</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		SET rating_feedback = "Bad driver";</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	ELSEIF rating = 2 THEN</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		SET rating_feedback = "Moderate driver";</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	ELSEIF rating = 3 THEN</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		SET rating_feedback = "Decent driver";</a:t>
            </a:r>
            <a:endParaRPr lang="en-US"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	</a:t>
            </a:r>
            <a:endParaRPr lang="en-US" dirty="0"/>
          </a:p>
        </p:txBody>
      </p:sp>
      <p:sp>
        <p:nvSpPr>
          <p:cNvPr id="4" name="TextBox 3">
            <a:extLst>
              <a:ext uri="{FF2B5EF4-FFF2-40B4-BE49-F238E27FC236}">
                <a16:creationId xmlns:a16="http://schemas.microsoft.com/office/drawing/2014/main" id="{17EAE13B-5DCA-604B-94C4-E7E2E564B985}"/>
              </a:ext>
            </a:extLst>
          </p:cNvPr>
          <p:cNvSpPr txBox="1"/>
          <p:nvPr/>
        </p:nvSpPr>
        <p:spPr>
          <a:xfrm>
            <a:off x="6997700" y="2857500"/>
            <a:ext cx="4533900" cy="2970044"/>
          </a:xfrm>
          <a:prstGeom prst="rect">
            <a:avLst/>
          </a:prstGeom>
          <a:noFill/>
        </p:spPr>
        <p:txBody>
          <a:bodyPr wrap="square" rtlCol="0">
            <a:spAutoFit/>
          </a:bodyPr>
          <a:lstStyle/>
          <a:p>
            <a:r>
              <a:rPr lang="en-IN" sz="1700" dirty="0">
                <a:latin typeface="Times New Roman" panose="02020603050405020304" pitchFamily="18" charset="0"/>
                <a:cs typeface="Times New Roman" panose="02020603050405020304" pitchFamily="18" charset="0"/>
              </a:rPr>
              <a:t>ELSEIF rating = 4 THEN</a:t>
            </a:r>
            <a:endParaRPr lang="en-US"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		SET </a:t>
            </a:r>
            <a:r>
              <a:rPr lang="en-IN" sz="1700" dirty="0" err="1">
                <a:latin typeface="Times New Roman" panose="02020603050405020304" pitchFamily="18" charset="0"/>
                <a:cs typeface="Times New Roman" panose="02020603050405020304" pitchFamily="18" charset="0"/>
              </a:rPr>
              <a:t>rating_feedback</a:t>
            </a:r>
            <a:r>
              <a:rPr lang="en-IN" sz="1700" dirty="0">
                <a:latin typeface="Times New Roman" panose="02020603050405020304" pitchFamily="18" charset="0"/>
                <a:cs typeface="Times New Roman" panose="02020603050405020304" pitchFamily="18" charset="0"/>
              </a:rPr>
              <a:t> = "Great driver";</a:t>
            </a:r>
            <a:endParaRPr lang="en-US"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	ELSEIF rating = 5 THEN</a:t>
            </a:r>
            <a:endParaRPr lang="en-US"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		SET </a:t>
            </a:r>
            <a:r>
              <a:rPr lang="en-IN" sz="1700" dirty="0" err="1">
                <a:latin typeface="Times New Roman" panose="02020603050405020304" pitchFamily="18" charset="0"/>
                <a:cs typeface="Times New Roman" panose="02020603050405020304" pitchFamily="18" charset="0"/>
              </a:rPr>
              <a:t>rating_feedback</a:t>
            </a:r>
            <a:r>
              <a:rPr lang="en-IN" sz="1700" dirty="0">
                <a:latin typeface="Times New Roman" panose="02020603050405020304" pitchFamily="18" charset="0"/>
                <a:cs typeface="Times New Roman" panose="02020603050405020304" pitchFamily="18" charset="0"/>
              </a:rPr>
              <a:t> = "Excellent driver";</a:t>
            </a:r>
            <a:endParaRPr lang="en-US"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	END IF;</a:t>
            </a:r>
            <a:endParaRPr lang="en-US"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    RETURN </a:t>
            </a:r>
            <a:r>
              <a:rPr lang="en-IN" sz="1700" dirty="0" err="1">
                <a:latin typeface="Times New Roman" panose="02020603050405020304" pitchFamily="18" charset="0"/>
                <a:cs typeface="Times New Roman" panose="02020603050405020304" pitchFamily="18" charset="0"/>
              </a:rPr>
              <a:t>rating_feedback</a:t>
            </a:r>
            <a:r>
              <a:rPr lang="en-IN" sz="1700" dirty="0">
                <a:latin typeface="Times New Roman" panose="02020603050405020304" pitchFamily="18" charset="0"/>
                <a:cs typeface="Times New Roman" panose="02020603050405020304" pitchFamily="18" charset="0"/>
              </a:rPr>
              <a:t>; </a:t>
            </a:r>
            <a:endParaRPr lang="en-US"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END//</a:t>
            </a:r>
            <a:endParaRPr lang="en-US"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DELIMITER ; </a:t>
            </a:r>
            <a:endParaRPr lang="en-US"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 select </a:t>
            </a:r>
            <a:r>
              <a:rPr lang="en-IN" sz="1700" dirty="0" err="1">
                <a:latin typeface="Times New Roman" panose="02020603050405020304" pitchFamily="18" charset="0"/>
                <a:cs typeface="Times New Roman" panose="02020603050405020304" pitchFamily="18" charset="0"/>
              </a:rPr>
              <a:t>driver_id</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driver_expertise</a:t>
            </a:r>
            <a:r>
              <a:rPr lang="en-IN" sz="1700" dirty="0">
                <a:latin typeface="Times New Roman" panose="02020603050405020304" pitchFamily="18" charset="0"/>
                <a:cs typeface="Times New Roman" panose="02020603050405020304" pitchFamily="18" charset="0"/>
              </a:rPr>
              <a:t>(rating) from driver;</a:t>
            </a:r>
            <a:endParaRPr lang="en-US" sz="1700" dirty="0">
              <a:latin typeface="Times New Roman" panose="02020603050405020304" pitchFamily="18" charset="0"/>
              <a:cs typeface="Times New Roman" panose="02020603050405020304" pitchFamily="18" charset="0"/>
            </a:endParaRPr>
          </a:p>
        </p:txBody>
      </p:sp>
      <p:pic>
        <p:nvPicPr>
          <p:cNvPr id="5" name="Audio Recording Dec 8, 2021 at 10:26:08 PM" descr="Audio Recording Dec 8, 2021 at 10:26:08 PM">
            <a:hlinkClick r:id="" action="ppaction://media"/>
            <a:extLst>
              <a:ext uri="{FF2B5EF4-FFF2-40B4-BE49-F238E27FC236}">
                <a16:creationId xmlns:a16="http://schemas.microsoft.com/office/drawing/2014/main" id="{7008DA81-ADCD-0840-A695-9D7AF786054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691402" y="5529972"/>
            <a:ext cx="812800" cy="812800"/>
          </a:xfrm>
          <a:prstGeom prst="rect">
            <a:avLst/>
          </a:prstGeom>
        </p:spPr>
      </p:pic>
    </p:spTree>
    <p:extLst>
      <p:ext uri="{BB962C8B-B14F-4D97-AF65-F5344CB8AC3E}">
        <p14:creationId xmlns:p14="http://schemas.microsoft.com/office/powerpoint/2010/main" val="314528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8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65508-3E89-AA45-9B08-AF620211E0B6}"/>
              </a:ext>
            </a:extLst>
          </p:cNvPr>
          <p:cNvSpPr>
            <a:spLocks noGrp="1"/>
          </p:cNvSpPr>
          <p:nvPr>
            <p:ph idx="1"/>
          </p:nvPr>
        </p:nvSpPr>
        <p:spPr/>
        <p:txBody>
          <a:bodyPr>
            <a:normAutofit/>
          </a:bodyPr>
          <a:lstStyle/>
          <a:p>
            <a:pPr marL="0" indent="0">
              <a:buNone/>
            </a:pPr>
            <a:r>
              <a:rPr lang="en-US" sz="3600" b="1" dirty="0"/>
              <a:t>                      </a:t>
            </a:r>
          </a:p>
          <a:p>
            <a:pPr marL="0" indent="0">
              <a:buNone/>
            </a:pPr>
            <a:endParaRPr lang="en-US" sz="3600" b="1" dirty="0"/>
          </a:p>
          <a:p>
            <a:pPr marL="0" indent="0" algn="ctr">
              <a:buNone/>
            </a:pPr>
            <a:r>
              <a:rPr lang="en-US" sz="3600" b="1" dirty="0"/>
              <a:t>   Thank you </a:t>
            </a:r>
          </a:p>
        </p:txBody>
      </p:sp>
      <p:pic>
        <p:nvPicPr>
          <p:cNvPr id="4" name="Audio Recording Dec 8, 2021 at 10:33:50 PM" descr="Audio Recording Dec 8, 2021 at 10:33:50 PM">
            <a:hlinkClick r:id="" action="ppaction://media"/>
            <a:extLst>
              <a:ext uri="{FF2B5EF4-FFF2-40B4-BE49-F238E27FC236}">
                <a16:creationId xmlns:a16="http://schemas.microsoft.com/office/drawing/2014/main" id="{33E7B21C-7123-4547-B9F6-1C74E9993CA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763206" y="5461686"/>
            <a:ext cx="812800" cy="812800"/>
          </a:xfrm>
          <a:prstGeom prst="rect">
            <a:avLst/>
          </a:prstGeom>
        </p:spPr>
      </p:pic>
    </p:spTree>
    <p:extLst>
      <p:ext uri="{BB962C8B-B14F-4D97-AF65-F5344CB8AC3E}">
        <p14:creationId xmlns:p14="http://schemas.microsoft.com/office/powerpoint/2010/main" val="149527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C939-0862-6C42-BB93-2E558E7E11CC}"/>
              </a:ext>
            </a:extLst>
          </p:cNvPr>
          <p:cNvSpPr>
            <a:spLocks noGrp="1"/>
          </p:cNvSpPr>
          <p:nvPr>
            <p:ph type="title"/>
          </p:nvPr>
        </p:nvSpPr>
        <p:spPr/>
        <p:txBody>
          <a:bodyPr/>
          <a:lstStyle/>
          <a:p>
            <a:pPr algn="ctr"/>
            <a:r>
              <a:rPr lang="en-US" dirty="0"/>
              <a:t>Group Members</a:t>
            </a:r>
          </a:p>
        </p:txBody>
      </p:sp>
      <p:sp>
        <p:nvSpPr>
          <p:cNvPr id="3" name="Content Placeholder 2">
            <a:extLst>
              <a:ext uri="{FF2B5EF4-FFF2-40B4-BE49-F238E27FC236}">
                <a16:creationId xmlns:a16="http://schemas.microsoft.com/office/drawing/2014/main" id="{2E85C047-A9CE-EB43-873F-2649697BBFED}"/>
              </a:ext>
            </a:extLst>
          </p:cNvPr>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Venkata Saketh Vellanki                               - 801254039</a:t>
            </a:r>
          </a:p>
          <a:p>
            <a:pPr>
              <a:buFont typeface="Arial" panose="020B0604020202020204" pitchFamily="34" charset="0"/>
              <a:buChar char="•"/>
            </a:pPr>
            <a:r>
              <a:rPr lang="en-US" dirty="0"/>
              <a:t>Chiranjeevi Venkata Siva Kumar Gorantla - 801259516</a:t>
            </a:r>
          </a:p>
          <a:p>
            <a:pPr>
              <a:buFont typeface="Arial" panose="020B0604020202020204" pitchFamily="34" charset="0"/>
              <a:buChar char="•"/>
            </a:pPr>
            <a:r>
              <a:rPr lang="en-US" dirty="0"/>
              <a:t>Dileep Kumar Komatineni                             - 801261197</a:t>
            </a:r>
          </a:p>
          <a:p>
            <a:pPr>
              <a:buFont typeface="Arial" panose="020B0604020202020204" pitchFamily="34" charset="0"/>
              <a:buChar char="•"/>
            </a:pPr>
            <a:r>
              <a:rPr lang="en-US" dirty="0"/>
              <a:t>Dedeepya Ramineni                                     - 801254831</a:t>
            </a:r>
          </a:p>
        </p:txBody>
      </p:sp>
      <p:pic>
        <p:nvPicPr>
          <p:cNvPr id="4" name="Audio Recording Dec 8, 2021 at 9:47:52 PM" descr="Audio Recording Dec 8, 2021 at 9:47:52 PM">
            <a:hlinkClick r:id="" action="ppaction://media"/>
            <a:extLst>
              <a:ext uri="{FF2B5EF4-FFF2-40B4-BE49-F238E27FC236}">
                <a16:creationId xmlns:a16="http://schemas.microsoft.com/office/drawing/2014/main" id="{CF6422E5-5C84-2049-9499-09478DAC22D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167813" y="5353107"/>
            <a:ext cx="812800" cy="812800"/>
          </a:xfrm>
          <a:prstGeom prst="rect">
            <a:avLst/>
          </a:prstGeom>
        </p:spPr>
      </p:pic>
    </p:spTree>
    <p:extLst>
      <p:ext uri="{BB962C8B-B14F-4D97-AF65-F5344CB8AC3E}">
        <p14:creationId xmlns:p14="http://schemas.microsoft.com/office/powerpoint/2010/main" val="172148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4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0472-793E-FE4E-8181-5E84561FA95C}"/>
              </a:ext>
            </a:extLst>
          </p:cNvPr>
          <p:cNvSpPr>
            <a:spLocks noGrp="1"/>
          </p:cNvSpPr>
          <p:nvPr>
            <p:ph type="title"/>
          </p:nvPr>
        </p:nvSpPr>
        <p:spPr/>
        <p:txBody>
          <a:bodyPr/>
          <a:lstStyle/>
          <a:p>
            <a:pPr algn="ctr"/>
            <a:r>
              <a:rPr lang="en-US" dirty="0"/>
              <a:t>Project Overview</a:t>
            </a:r>
          </a:p>
        </p:txBody>
      </p:sp>
      <p:sp>
        <p:nvSpPr>
          <p:cNvPr id="3" name="Content Placeholder 2">
            <a:extLst>
              <a:ext uri="{FF2B5EF4-FFF2-40B4-BE49-F238E27FC236}">
                <a16:creationId xmlns:a16="http://schemas.microsoft.com/office/drawing/2014/main" id="{A263B376-581A-DA4C-BF7F-002314BEEDAE}"/>
              </a:ext>
            </a:extLst>
          </p:cNvPr>
          <p:cNvSpPr>
            <a:spLocks noGrp="1"/>
          </p:cNvSpPr>
          <p:nvPr>
            <p:ph idx="1"/>
          </p:nvPr>
        </p:nvSpPr>
        <p:spPr/>
        <p:txBody>
          <a:bodyPr>
            <a:normAutofit/>
          </a:bodyPr>
          <a:lstStyle/>
          <a:p>
            <a:pPr marL="0" indent="0">
              <a:buNone/>
            </a:pPr>
            <a:endParaRPr lang="en-US" dirty="0"/>
          </a:p>
          <a:p>
            <a:pPr marL="0" indent="0">
              <a:buNone/>
            </a:pPr>
            <a:r>
              <a:rPr lang="en-US" dirty="0"/>
              <a:t>Food delivery services have become an indispensable part of our life. It’s critical for institutions to maintain track of orders placed. CampusEats database is all about the food delivery system. Each student is considered as a person similarly each staff member is considered as a person. A user first has to create an account for placing an order and ordering the food. All the accepting restaurants are registered in the database with their respective locations and users search for the restaurants and order the food. A delivery person will be associated with the order. Our database holds the record of each staff member. Students can work as drivers to deliver the food if they have a driving licence.</a:t>
            </a:r>
          </a:p>
        </p:txBody>
      </p:sp>
      <p:pic>
        <p:nvPicPr>
          <p:cNvPr id="4" name="Audio Recording Dec 8, 2021 at 10:30:43 PM" descr="Audio Recording Dec 8, 2021 at 10:30:43 PM">
            <a:hlinkClick r:id="" action="ppaction://media"/>
            <a:extLst>
              <a:ext uri="{FF2B5EF4-FFF2-40B4-BE49-F238E27FC236}">
                <a16:creationId xmlns:a16="http://schemas.microsoft.com/office/drawing/2014/main" id="{33CBACC0-BC46-224C-AA5B-4C165A1CEA4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531792" y="5304481"/>
            <a:ext cx="812800" cy="812800"/>
          </a:xfrm>
          <a:prstGeom prst="rect">
            <a:avLst/>
          </a:prstGeom>
        </p:spPr>
      </p:pic>
    </p:spTree>
    <p:extLst>
      <p:ext uri="{BB962C8B-B14F-4D97-AF65-F5344CB8AC3E}">
        <p14:creationId xmlns:p14="http://schemas.microsoft.com/office/powerpoint/2010/main" val="25789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47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375B-4C1F-DB4A-A1F7-D8C7F1456269}"/>
              </a:ext>
            </a:extLst>
          </p:cNvPr>
          <p:cNvSpPr>
            <a:spLocks noGrp="1"/>
          </p:cNvSpPr>
          <p:nvPr>
            <p:ph type="title"/>
          </p:nvPr>
        </p:nvSpPr>
        <p:spPr/>
        <p:txBody>
          <a:bodyPr/>
          <a:lstStyle/>
          <a:p>
            <a:pPr algn="ctr"/>
            <a:r>
              <a:rPr lang="en-US" dirty="0"/>
              <a:t>Business Rules</a:t>
            </a:r>
          </a:p>
        </p:txBody>
      </p:sp>
      <p:sp>
        <p:nvSpPr>
          <p:cNvPr id="3" name="Content Placeholder 2">
            <a:extLst>
              <a:ext uri="{FF2B5EF4-FFF2-40B4-BE49-F238E27FC236}">
                <a16:creationId xmlns:a16="http://schemas.microsoft.com/office/drawing/2014/main" id="{455405C6-C654-054D-92CC-8223F3E6A7E6}"/>
              </a:ext>
            </a:extLst>
          </p:cNvPr>
          <p:cNvSpPr>
            <a:spLocks noGrp="1"/>
          </p:cNvSpPr>
          <p:nvPr>
            <p:ph idx="1"/>
          </p:nvPr>
        </p:nvSpPr>
        <p:spPr>
          <a:xfrm>
            <a:off x="1154954" y="2596896"/>
            <a:ext cx="8825659" cy="3791712"/>
          </a:xfrm>
        </p:spPr>
        <p:txBody>
          <a:bodyPr>
            <a:normAutofit fontScale="70000" lnSpcReduction="20000"/>
          </a:bodyPr>
          <a:lstStyle/>
          <a:p>
            <a:pPr>
              <a:buFont typeface="+mj-lt"/>
              <a:buAutoNum type="arabicPeriod"/>
            </a:pPr>
            <a:r>
              <a:rPr lang="en-US" dirty="0"/>
              <a:t>Only students are acceptable to be drivers.</a:t>
            </a:r>
          </a:p>
          <a:p>
            <a:pPr>
              <a:buFont typeface="+mj-lt"/>
              <a:buAutoNum type="arabicPeriod"/>
            </a:pPr>
            <a:r>
              <a:rPr lang="en-US" dirty="0"/>
              <a:t>Person types are limited to students, faculty, staff, and drivers.</a:t>
            </a:r>
          </a:p>
          <a:p>
            <a:pPr>
              <a:buFont typeface="+mj-lt"/>
              <a:buAutoNum type="arabicPeriod"/>
            </a:pPr>
            <a:r>
              <a:rPr lang="en-US" dirty="0"/>
              <a:t>Only one rating per order is permitted.</a:t>
            </a:r>
          </a:p>
          <a:p>
            <a:pPr>
              <a:buFont typeface="+mj-lt"/>
              <a:buAutoNum type="arabicPeriod"/>
            </a:pPr>
            <a:r>
              <a:rPr lang="en-US" dirty="0"/>
              <a:t>Cash, credit card, or direct deposit are all accepted modes of payment.</a:t>
            </a:r>
          </a:p>
          <a:p>
            <a:pPr>
              <a:buFont typeface="+mj-lt"/>
              <a:buAutoNum type="arabicPeriod"/>
            </a:pPr>
            <a:r>
              <a:rPr lang="en-US" dirty="0"/>
              <a:t>There is no limit to the number of order items that can be placed in a single order.</a:t>
            </a:r>
          </a:p>
          <a:p>
            <a:pPr>
              <a:buFont typeface="+mj-lt"/>
              <a:buAutoNum type="arabicPeriod"/>
            </a:pPr>
            <a:r>
              <a:rPr lang="en-US" dirty="0"/>
              <a:t>Offer types include a restaurant, delivery, referral, or application offers only.</a:t>
            </a:r>
          </a:p>
          <a:p>
            <a:pPr>
              <a:buFont typeface="+mj-lt"/>
              <a:buAutoNum type="arabicPeriod"/>
            </a:pPr>
            <a:r>
              <a:rPr lang="en-US" dirty="0"/>
              <a:t>Ratings are not mandatory.</a:t>
            </a:r>
          </a:p>
          <a:p>
            <a:pPr>
              <a:buFont typeface="+mj-lt"/>
              <a:buAutoNum type="arabicPeriod"/>
            </a:pPr>
            <a:r>
              <a:rPr lang="en-US" dirty="0"/>
              <a:t>An order can have both an overall and a restaurant rating, or both.</a:t>
            </a:r>
          </a:p>
          <a:p>
            <a:pPr>
              <a:buFont typeface="+mj-lt"/>
              <a:buAutoNum type="arabicPeriod"/>
            </a:pPr>
            <a:r>
              <a:rPr lang="en-US" dirty="0"/>
              <a:t>Persons who can order are limited to students, faculty, and/or staff.</a:t>
            </a:r>
          </a:p>
          <a:p>
            <a:pPr>
              <a:buFont typeface="+mj-lt"/>
              <a:buAutoNum type="arabicPeriod"/>
            </a:pPr>
            <a:r>
              <a:rPr lang="en-US" dirty="0"/>
              <a:t>Per individual, only one offer is valid.</a:t>
            </a:r>
          </a:p>
          <a:p>
            <a:pPr>
              <a:buFont typeface="+mj-lt"/>
              <a:buAutoNum type="arabicPeriod"/>
            </a:pPr>
            <a:r>
              <a:rPr lang="en-US" dirty="0"/>
              <a:t>Restaurant deals are only redeemable by students, instructors, employees, and drivers.</a:t>
            </a:r>
          </a:p>
          <a:p>
            <a:pPr>
              <a:buFont typeface="+mj-lt"/>
              <a:buAutoNum type="arabicPeriod"/>
            </a:pPr>
            <a:r>
              <a:rPr lang="en-US" dirty="0"/>
              <a:t>There is a limit of one social media handle per restaurant.</a:t>
            </a:r>
          </a:p>
          <a:p>
            <a:pPr>
              <a:buFont typeface="+mj-lt"/>
              <a:buAutoNum type="arabicPeriod"/>
            </a:pPr>
            <a:r>
              <a:rPr lang="en-US" dirty="0"/>
              <a:t>All of the locations must be on campus.</a:t>
            </a:r>
          </a:p>
          <a:p>
            <a:endParaRPr lang="en-US" dirty="0"/>
          </a:p>
        </p:txBody>
      </p:sp>
      <p:pic>
        <p:nvPicPr>
          <p:cNvPr id="4" name="Audio Recording Dec 8, 2021 at 9:53:26 PM" descr="Audio Recording Dec 8, 2021 at 9:53:26 PM">
            <a:hlinkClick r:id="" action="ppaction://media"/>
            <a:extLst>
              <a:ext uri="{FF2B5EF4-FFF2-40B4-BE49-F238E27FC236}">
                <a16:creationId xmlns:a16="http://schemas.microsoft.com/office/drawing/2014/main" id="{163824C3-4E2C-1B4A-AD45-831CD9B489B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574213" y="5477932"/>
            <a:ext cx="812800" cy="812800"/>
          </a:xfrm>
          <a:prstGeom prst="rect">
            <a:avLst/>
          </a:prstGeom>
        </p:spPr>
      </p:pic>
    </p:spTree>
    <p:extLst>
      <p:ext uri="{BB962C8B-B14F-4D97-AF65-F5344CB8AC3E}">
        <p14:creationId xmlns:p14="http://schemas.microsoft.com/office/powerpoint/2010/main" val="193601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8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C9D4-98DC-7641-8743-D6CE1E9EF96E}"/>
              </a:ext>
            </a:extLst>
          </p:cNvPr>
          <p:cNvSpPr>
            <a:spLocks noGrp="1"/>
          </p:cNvSpPr>
          <p:nvPr>
            <p:ph type="title"/>
          </p:nvPr>
        </p:nvSpPr>
        <p:spPr/>
        <p:txBody>
          <a:bodyPr/>
          <a:lstStyle/>
          <a:p>
            <a:pPr algn="ctr"/>
            <a:r>
              <a:rPr lang="en-US" dirty="0"/>
              <a:t>EERD Diagram</a:t>
            </a:r>
          </a:p>
        </p:txBody>
      </p:sp>
      <p:pic>
        <p:nvPicPr>
          <p:cNvPr id="9" name="Content Placeholder 8">
            <a:extLst>
              <a:ext uri="{FF2B5EF4-FFF2-40B4-BE49-F238E27FC236}">
                <a16:creationId xmlns:a16="http://schemas.microsoft.com/office/drawing/2014/main" id="{AD15E802-076C-1B49-A120-F28C8DD4E2D9}"/>
              </a:ext>
            </a:extLst>
          </p:cNvPr>
          <p:cNvPicPr>
            <a:picLocks noGrp="1" noChangeAspect="1"/>
          </p:cNvPicPr>
          <p:nvPr>
            <p:ph idx="1"/>
          </p:nvPr>
        </p:nvPicPr>
        <p:blipFill>
          <a:blip r:embed="rId4"/>
          <a:stretch>
            <a:fillRect/>
          </a:stretch>
        </p:blipFill>
        <p:spPr>
          <a:xfrm>
            <a:off x="2621349" y="2351903"/>
            <a:ext cx="6489699" cy="4506097"/>
          </a:xfrm>
        </p:spPr>
      </p:pic>
      <p:pic>
        <p:nvPicPr>
          <p:cNvPr id="10" name="Audio Recording Dec 8, 2021 at 9:56:00 PM" descr="Audio Recording Dec 8, 2021 at 9:56:00 PM">
            <a:hlinkClick r:id="" action="ppaction://media"/>
            <a:extLst>
              <a:ext uri="{FF2B5EF4-FFF2-40B4-BE49-F238E27FC236}">
                <a16:creationId xmlns:a16="http://schemas.microsoft.com/office/drawing/2014/main" id="{DFE8727F-5C62-8A44-8420-6DDEE427680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634747" y="5477932"/>
            <a:ext cx="812800" cy="812800"/>
          </a:xfrm>
          <a:prstGeom prst="rect">
            <a:avLst/>
          </a:prstGeom>
        </p:spPr>
      </p:pic>
    </p:spTree>
    <p:extLst>
      <p:ext uri="{BB962C8B-B14F-4D97-AF65-F5344CB8AC3E}">
        <p14:creationId xmlns:p14="http://schemas.microsoft.com/office/powerpoint/2010/main" val="242848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49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E1E9-6586-AC42-9A73-91BE1443D24C}"/>
              </a:ext>
            </a:extLst>
          </p:cNvPr>
          <p:cNvSpPr>
            <a:spLocks noGrp="1"/>
          </p:cNvSpPr>
          <p:nvPr>
            <p:ph type="title"/>
          </p:nvPr>
        </p:nvSpPr>
        <p:spPr/>
        <p:txBody>
          <a:bodyPr/>
          <a:lstStyle/>
          <a:p>
            <a:pPr algn="ctr"/>
            <a:r>
              <a:rPr lang="en-US" dirty="0"/>
              <a:t>Data Dictionary</a:t>
            </a:r>
          </a:p>
        </p:txBody>
      </p:sp>
      <p:pic>
        <p:nvPicPr>
          <p:cNvPr id="5" name="Content Placeholder 4">
            <a:extLst>
              <a:ext uri="{FF2B5EF4-FFF2-40B4-BE49-F238E27FC236}">
                <a16:creationId xmlns:a16="http://schemas.microsoft.com/office/drawing/2014/main" id="{84C97D7C-73B6-A84F-A86F-A393FF87A831}"/>
              </a:ext>
            </a:extLst>
          </p:cNvPr>
          <p:cNvPicPr>
            <a:picLocks noGrp="1" noChangeAspect="1"/>
          </p:cNvPicPr>
          <p:nvPr>
            <p:ph idx="1"/>
          </p:nvPr>
        </p:nvPicPr>
        <p:blipFill>
          <a:blip r:embed="rId4"/>
          <a:stretch>
            <a:fillRect/>
          </a:stretch>
        </p:blipFill>
        <p:spPr>
          <a:xfrm>
            <a:off x="1983179" y="2268187"/>
            <a:ext cx="7979693" cy="4465122"/>
          </a:xfrm>
        </p:spPr>
      </p:pic>
      <p:pic>
        <p:nvPicPr>
          <p:cNvPr id="6" name="Audio Recording Dec 8, 2021 at 9:57:12 PM" descr="Audio Recording Dec 8, 2021 at 9:57:12 PM">
            <a:hlinkClick r:id="" action="ppaction://media"/>
            <a:extLst>
              <a:ext uri="{FF2B5EF4-FFF2-40B4-BE49-F238E27FC236}">
                <a16:creationId xmlns:a16="http://schemas.microsoft.com/office/drawing/2014/main" id="{1289A5F4-3ABC-B243-A5CA-E02C6963BDF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734566" y="5920509"/>
            <a:ext cx="812800" cy="812800"/>
          </a:xfrm>
          <a:prstGeom prst="rect">
            <a:avLst/>
          </a:prstGeom>
        </p:spPr>
      </p:pic>
    </p:spTree>
    <p:extLst>
      <p:ext uri="{BB962C8B-B14F-4D97-AF65-F5344CB8AC3E}">
        <p14:creationId xmlns:p14="http://schemas.microsoft.com/office/powerpoint/2010/main" val="30550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07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16CE-7B43-D44E-B9F5-F073057B271A}"/>
              </a:ext>
            </a:extLst>
          </p:cNvPr>
          <p:cNvSpPr>
            <a:spLocks noGrp="1"/>
          </p:cNvSpPr>
          <p:nvPr>
            <p:ph type="title"/>
          </p:nvPr>
        </p:nvSpPr>
        <p:spPr/>
        <p:txBody>
          <a:bodyPr/>
          <a:lstStyle/>
          <a:p>
            <a:pPr algn="ctr"/>
            <a:r>
              <a:rPr lang="en-US" dirty="0"/>
              <a:t>Data dictionary</a:t>
            </a:r>
          </a:p>
        </p:txBody>
      </p:sp>
      <p:pic>
        <p:nvPicPr>
          <p:cNvPr id="5" name="Content Placeholder 4">
            <a:extLst>
              <a:ext uri="{FF2B5EF4-FFF2-40B4-BE49-F238E27FC236}">
                <a16:creationId xmlns:a16="http://schemas.microsoft.com/office/drawing/2014/main" id="{D59ADAA6-6C46-684C-B95A-9EDFDC32D9B5}"/>
              </a:ext>
            </a:extLst>
          </p:cNvPr>
          <p:cNvPicPr>
            <a:picLocks noGrp="1" noChangeAspect="1"/>
          </p:cNvPicPr>
          <p:nvPr>
            <p:ph idx="1"/>
          </p:nvPr>
        </p:nvPicPr>
        <p:blipFill>
          <a:blip r:embed="rId4"/>
          <a:stretch>
            <a:fillRect/>
          </a:stretch>
        </p:blipFill>
        <p:spPr>
          <a:xfrm>
            <a:off x="2505694" y="2280061"/>
            <a:ext cx="7576457" cy="4346369"/>
          </a:xfrm>
        </p:spPr>
      </p:pic>
      <p:pic>
        <p:nvPicPr>
          <p:cNvPr id="11" name="Audio Recording Dec 8, 2021 at 9:58:24 PM" descr="Audio Recording Dec 8, 2021 at 9:58:24 PM">
            <a:hlinkClick r:id="" action="ppaction://media"/>
            <a:extLst>
              <a:ext uri="{FF2B5EF4-FFF2-40B4-BE49-F238E27FC236}">
                <a16:creationId xmlns:a16="http://schemas.microsoft.com/office/drawing/2014/main" id="{000AF746-731B-CD41-BDF0-593FD55A051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745076" y="5660697"/>
            <a:ext cx="812800" cy="812800"/>
          </a:xfrm>
          <a:prstGeom prst="rect">
            <a:avLst/>
          </a:prstGeom>
        </p:spPr>
      </p:pic>
    </p:spTree>
    <p:extLst>
      <p:ext uri="{BB962C8B-B14F-4D97-AF65-F5344CB8AC3E}">
        <p14:creationId xmlns:p14="http://schemas.microsoft.com/office/powerpoint/2010/main" val="418858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72"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362B6-1A66-AA48-98EF-8D529B62EB6B}"/>
              </a:ext>
            </a:extLst>
          </p:cNvPr>
          <p:cNvSpPr>
            <a:spLocks noGrp="1"/>
          </p:cNvSpPr>
          <p:nvPr>
            <p:ph type="title"/>
          </p:nvPr>
        </p:nvSpPr>
        <p:spPr/>
        <p:txBody>
          <a:bodyPr/>
          <a:lstStyle/>
          <a:p>
            <a:pPr algn="ctr"/>
            <a:r>
              <a:rPr lang="en-US" dirty="0"/>
              <a:t>Data dictionary</a:t>
            </a:r>
          </a:p>
        </p:txBody>
      </p:sp>
      <p:pic>
        <p:nvPicPr>
          <p:cNvPr id="17" name="Content Placeholder 16">
            <a:extLst>
              <a:ext uri="{FF2B5EF4-FFF2-40B4-BE49-F238E27FC236}">
                <a16:creationId xmlns:a16="http://schemas.microsoft.com/office/drawing/2014/main" id="{9055B483-CB63-FD44-B820-8FED3E9B2FA7}"/>
              </a:ext>
            </a:extLst>
          </p:cNvPr>
          <p:cNvPicPr>
            <a:picLocks noGrp="1" noChangeAspect="1"/>
          </p:cNvPicPr>
          <p:nvPr>
            <p:ph idx="1"/>
          </p:nvPr>
        </p:nvPicPr>
        <p:blipFill>
          <a:blip r:embed="rId2"/>
          <a:stretch>
            <a:fillRect/>
          </a:stretch>
        </p:blipFill>
        <p:spPr>
          <a:xfrm>
            <a:off x="1807626" y="2232561"/>
            <a:ext cx="8761413" cy="4476997"/>
          </a:xfrm>
        </p:spPr>
      </p:pic>
    </p:spTree>
    <p:extLst>
      <p:ext uri="{BB962C8B-B14F-4D97-AF65-F5344CB8AC3E}">
        <p14:creationId xmlns:p14="http://schemas.microsoft.com/office/powerpoint/2010/main" val="257259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F592-DAC8-9748-AE1A-E0A4684B6509}"/>
              </a:ext>
            </a:extLst>
          </p:cNvPr>
          <p:cNvSpPr>
            <a:spLocks noGrp="1"/>
          </p:cNvSpPr>
          <p:nvPr>
            <p:ph type="title"/>
          </p:nvPr>
        </p:nvSpPr>
        <p:spPr/>
        <p:txBody>
          <a:bodyPr/>
          <a:lstStyle/>
          <a:p>
            <a:pPr algn="ctr"/>
            <a:r>
              <a:rPr lang="en-US" dirty="0"/>
              <a:t>Stored Procedure-1</a:t>
            </a:r>
          </a:p>
        </p:txBody>
      </p:sp>
      <p:sp>
        <p:nvSpPr>
          <p:cNvPr id="3" name="Content Placeholder 2">
            <a:extLst>
              <a:ext uri="{FF2B5EF4-FFF2-40B4-BE49-F238E27FC236}">
                <a16:creationId xmlns:a16="http://schemas.microsoft.com/office/drawing/2014/main" id="{57FE7F76-2C64-F748-B97F-8DF83E604203}"/>
              </a:ext>
            </a:extLst>
          </p:cNvPr>
          <p:cNvSpPr>
            <a:spLocks noGrp="1"/>
          </p:cNvSpPr>
          <p:nvPr>
            <p:ph idx="1"/>
          </p:nvPr>
        </p:nvSpPr>
        <p:spPr>
          <a:xfrm>
            <a:off x="1676400" y="2315689"/>
            <a:ext cx="8304213" cy="4452974"/>
          </a:xfrm>
        </p:spPr>
        <p:txBody>
          <a:bodyPr>
            <a:normAutofit fontScale="25000" lnSpcReduction="20000"/>
          </a:bodyPr>
          <a:lstStyle/>
          <a:p>
            <a:pPr marL="0" indent="0">
              <a:buNone/>
            </a:pPr>
            <a:r>
              <a:rPr lang="en-IN" sz="3800" b="1" dirty="0">
                <a:latin typeface="Times New Roman" panose="02020603050405020304" pitchFamily="18" charset="0"/>
                <a:cs typeface="Times New Roman" panose="02020603050405020304" pitchFamily="18" charset="0"/>
              </a:rPr>
              <a:t>USE `campus_eats_fall2020`;</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DROP PROCEDURE IF EXISTS order_count;</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DELIMITER //</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CREATE PROCEDURE order_count(IN begin_year INT,IN final_year INT, OUT output_str varchar(100))</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BEGIN</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	  DECLARE number_of_orders Varchar(20);</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	  SELECT count(*) into number_of_orders</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	  FROM `order`</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	  WHERE person_id in ( select person_id from student where graduation_year between begin_year and final_year);</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	  IF number_of_orders &lt; 0 THEN</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		SET output_str = CONCAT("The number of orders are 0");</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	  ELSE</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		SET output_str = CONCAT("The number of orders are ", number_of_orders); </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	  END IF;</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END //</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 DELIMITER ;</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CALL order_count(2015,2019,@output_str);</a:t>
            </a:r>
            <a:endParaRPr lang="en-US" sz="3800" b="1" dirty="0">
              <a:latin typeface="Times New Roman" panose="02020603050405020304" pitchFamily="18" charset="0"/>
              <a:cs typeface="Times New Roman" panose="02020603050405020304" pitchFamily="18" charset="0"/>
            </a:endParaRPr>
          </a:p>
          <a:p>
            <a:pPr marL="0" indent="0">
              <a:buNone/>
            </a:pPr>
            <a:r>
              <a:rPr lang="en-IN" sz="3800" b="1" dirty="0">
                <a:latin typeface="Times New Roman" panose="02020603050405020304" pitchFamily="18" charset="0"/>
                <a:cs typeface="Times New Roman" panose="02020603050405020304" pitchFamily="18" charset="0"/>
              </a:rPr>
              <a:t>Select @output_str</a:t>
            </a:r>
            <a:endParaRPr lang="en-US" sz="3800" b="1" dirty="0">
              <a:latin typeface="Times New Roman" panose="02020603050405020304" pitchFamily="18" charset="0"/>
              <a:cs typeface="Times New Roman" panose="02020603050405020304" pitchFamily="18" charset="0"/>
            </a:endParaRPr>
          </a:p>
          <a:p>
            <a:endParaRPr lang="en-US" dirty="0"/>
          </a:p>
        </p:txBody>
      </p:sp>
      <p:pic>
        <p:nvPicPr>
          <p:cNvPr id="6" name="Audio Recording Dec 8, 2021 at 10:13:28 PM" descr="Audio Recording Dec 8, 2021 at 10:13:28 PM">
            <a:hlinkClick r:id="" action="ppaction://media"/>
            <a:extLst>
              <a:ext uri="{FF2B5EF4-FFF2-40B4-BE49-F238E27FC236}">
                <a16:creationId xmlns:a16="http://schemas.microsoft.com/office/drawing/2014/main" id="{A72B42EE-79F9-D446-BC3E-B9349F68EAA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444480" y="5461000"/>
            <a:ext cx="812800" cy="812800"/>
          </a:xfrm>
          <a:prstGeom prst="rect">
            <a:avLst/>
          </a:prstGeom>
        </p:spPr>
      </p:pic>
    </p:spTree>
    <p:extLst>
      <p:ext uri="{BB962C8B-B14F-4D97-AF65-F5344CB8AC3E}">
        <p14:creationId xmlns:p14="http://schemas.microsoft.com/office/powerpoint/2010/main" val="18928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48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{1F105957-33A4-7148-A96A-1CDD147A8D8B}tf10001076</Template>
  <TotalTime>506</TotalTime>
  <Words>1313</Words>
  <Application>Microsoft Macintosh PowerPoint</Application>
  <PresentationFormat>Widescreen</PresentationFormat>
  <Paragraphs>137</Paragraphs>
  <Slides>15</Slides>
  <Notes>1</Notes>
  <HiddenSlides>0</HiddenSlides>
  <MMClips>14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 Boardroom</vt:lpstr>
      <vt:lpstr>Database Systems</vt:lpstr>
      <vt:lpstr>Group Members</vt:lpstr>
      <vt:lpstr>Project Overview</vt:lpstr>
      <vt:lpstr>Business Rules</vt:lpstr>
      <vt:lpstr>EERD Diagram</vt:lpstr>
      <vt:lpstr>Data Dictionary</vt:lpstr>
      <vt:lpstr>Data dictionary</vt:lpstr>
      <vt:lpstr>Data dictionary</vt:lpstr>
      <vt:lpstr>Stored Procedure-1</vt:lpstr>
      <vt:lpstr>Stored Procedure-2</vt:lpstr>
      <vt:lpstr>PowerPoint Presentation</vt:lpstr>
      <vt:lpstr>Indexes</vt:lpstr>
      <vt:lpstr>Views</vt:lpstr>
      <vt:lpstr>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Microsoft Office User</dc:creator>
  <cp:lastModifiedBy>Microsoft Office User</cp:lastModifiedBy>
  <cp:revision>5</cp:revision>
  <dcterms:created xsi:type="dcterms:W3CDTF">2021-12-08T03:05:33Z</dcterms:created>
  <dcterms:modified xsi:type="dcterms:W3CDTF">2021-12-09T03:35:01Z</dcterms:modified>
</cp:coreProperties>
</file>