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68" r:id="rId3"/>
    <p:sldId id="257" r:id="rId4"/>
    <p:sldId id="258" r:id="rId5"/>
    <p:sldId id="259" r:id="rId6"/>
    <p:sldId id="260" r:id="rId7"/>
    <p:sldId id="261" r:id="rId8"/>
    <p:sldId id="262" r:id="rId9"/>
    <p:sldId id="263" r:id="rId10"/>
    <p:sldId id="265" r:id="rId11"/>
    <p:sldId id="264" r:id="rId12"/>
    <p:sldId id="266" r:id="rId13"/>
    <p:sldId id="270" r:id="rId14"/>
    <p:sldId id="271" r:id="rId15"/>
    <p:sldId id="272" r:id="rId16"/>
    <p:sldId id="267" r:id="rId17"/>
    <p:sldId id="26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64B2012-AC6B-40CB-ABBD-2B1B88A31EF2}">
          <p14:sldIdLst>
            <p14:sldId id="256"/>
            <p14:sldId id="268"/>
            <p14:sldId id="257"/>
            <p14:sldId id="258"/>
            <p14:sldId id="259"/>
            <p14:sldId id="260"/>
            <p14:sldId id="261"/>
            <p14:sldId id="262"/>
            <p14:sldId id="263"/>
            <p14:sldId id="265"/>
            <p14:sldId id="264"/>
            <p14:sldId id="266"/>
            <p14:sldId id="270"/>
            <p14:sldId id="271"/>
            <p14:sldId id="272"/>
            <p14:sldId id="267"/>
            <p14:sldId id="2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50" autoAdjust="0"/>
    <p:restoredTop sz="94660"/>
  </p:normalViewPr>
  <p:slideViewPr>
    <p:cSldViewPr>
      <p:cViewPr varScale="1">
        <p:scale>
          <a:sx n="69" d="100"/>
          <a:sy n="69" d="100"/>
        </p:scale>
        <p:origin x="-138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34D5B3E-F895-40DD-9B89-8135A4AD38DF}" type="datetimeFigureOut">
              <a:rPr lang="en-US" smtClean="0"/>
              <a:t>3/11/2023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100838D-72BF-42C9-9D1D-6DCA35A96E3E}"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4D5B3E-F895-40DD-9B89-8135A4AD38DF}"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0838D-72BF-42C9-9D1D-6DCA35A96E3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D100838D-72BF-42C9-9D1D-6DCA35A96E3E}"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4D5B3E-F895-40DD-9B89-8135A4AD38DF}"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34D5B3E-F895-40DD-9B89-8135A4AD38DF}"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D100838D-72BF-42C9-9D1D-6DCA35A96E3E}"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534D5B3E-F895-40DD-9B89-8135A4AD38DF}" type="datetimeFigureOut">
              <a:rPr lang="en-US" smtClean="0"/>
              <a:t>3/11/2023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100838D-72BF-42C9-9D1D-6DCA35A96E3E}"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534D5B3E-F895-40DD-9B89-8135A4AD38DF}"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0838D-72BF-42C9-9D1D-6DCA35A96E3E}"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34D5B3E-F895-40DD-9B89-8135A4AD38DF}" type="datetimeFigureOut">
              <a:rPr lang="en-US" smtClean="0"/>
              <a:t>3/11/2023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D100838D-72BF-42C9-9D1D-6DCA35A96E3E}"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34D5B3E-F895-40DD-9B89-8135A4AD38DF}" type="datetimeFigureOut">
              <a:rPr lang="en-US" smtClean="0"/>
              <a:t>3/11/2023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D100838D-72BF-42C9-9D1D-6DCA35A96E3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34D5B3E-F895-40DD-9B89-8135A4AD38DF}" type="datetimeFigureOut">
              <a:rPr lang="en-US" smtClean="0"/>
              <a:t>3/11/2023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D100838D-72BF-42C9-9D1D-6DCA35A96E3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D100838D-72BF-42C9-9D1D-6DCA35A96E3E}"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34D5B3E-F895-40DD-9B89-8135A4AD38DF}" type="datetimeFigureOut">
              <a:rPr lang="en-US" smtClean="0"/>
              <a:t>3/11/2023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D100838D-72BF-42C9-9D1D-6DCA35A96E3E}"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534D5B3E-F895-40DD-9B89-8135A4AD38DF}" type="datetimeFigureOut">
              <a:rPr lang="en-US" smtClean="0"/>
              <a:t>3/11/2023</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34D5B3E-F895-40DD-9B89-8135A4AD38DF}" type="datetimeFigureOut">
              <a:rPr lang="en-US" smtClean="0"/>
              <a:t>3/11/2023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D100838D-72BF-42C9-9D1D-6DCA35A96E3E}"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52400"/>
            <a:ext cx="7772400" cy="1752600"/>
          </a:xfrm>
        </p:spPr>
        <p:txBody>
          <a:bodyPr>
            <a:normAutofit/>
          </a:bodyPr>
          <a:lstStyle/>
          <a:p>
            <a:r>
              <a:rPr lang="en-US" sz="3600" b="1" dirty="0" smtClean="0"/>
              <a:t>Hosting a Dynamic Web Site with EC2 and VPC</a:t>
            </a:r>
            <a:endParaRPr lang="en-US" sz="3600" b="1" dirty="0"/>
          </a:p>
        </p:txBody>
      </p:sp>
      <p:sp>
        <p:nvSpPr>
          <p:cNvPr id="5" name="TextBox 4"/>
          <p:cNvSpPr txBox="1"/>
          <p:nvPr/>
        </p:nvSpPr>
        <p:spPr>
          <a:xfrm>
            <a:off x="609600" y="4495800"/>
            <a:ext cx="8077200" cy="646331"/>
          </a:xfrm>
          <a:prstGeom prst="rect">
            <a:avLst/>
          </a:prstGeom>
          <a:noFill/>
        </p:spPr>
        <p:txBody>
          <a:bodyPr wrap="square" rtlCol="0">
            <a:spAutoFit/>
          </a:bodyPr>
          <a:lstStyle/>
          <a:p>
            <a:r>
              <a:rPr lang="en-US" dirty="0" smtClean="0"/>
              <a:t>Submitted to                                                                               Submitted by</a:t>
            </a:r>
          </a:p>
          <a:p>
            <a:r>
              <a:rPr lang="en-US" dirty="0"/>
              <a:t> </a:t>
            </a:r>
            <a:r>
              <a:rPr lang="en-US" dirty="0" smtClean="0"/>
              <a:t>      S Shabana				Yerragoti </a:t>
            </a:r>
            <a:r>
              <a:rPr lang="en-US" dirty="0"/>
              <a:t>C</a:t>
            </a:r>
            <a:r>
              <a:rPr lang="en-US" dirty="0" smtClean="0"/>
              <a:t>hiranjeevi – R171221</a:t>
            </a:r>
            <a:endParaRPr lang="en-US" dirty="0"/>
          </a:p>
        </p:txBody>
      </p:sp>
    </p:spTree>
    <p:extLst>
      <p:ext uri="{BB962C8B-B14F-4D97-AF65-F5344CB8AC3E}">
        <p14:creationId xmlns:p14="http://schemas.microsoft.com/office/powerpoint/2010/main" val="3316334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t>Configuring the EC2 Instance and VPC</a:t>
            </a:r>
            <a:endParaRPr lang="en-US" sz="3600" b="1" dirty="0"/>
          </a:p>
        </p:txBody>
      </p:sp>
      <p:sp>
        <p:nvSpPr>
          <p:cNvPr id="3" name="Content Placeholder 2"/>
          <p:cNvSpPr>
            <a:spLocks noGrp="1"/>
          </p:cNvSpPr>
          <p:nvPr>
            <p:ph sz="quarter" idx="1"/>
          </p:nvPr>
        </p:nvSpPr>
        <p:spPr/>
        <p:txBody>
          <a:bodyPr>
            <a:normAutofit lnSpcReduction="10000"/>
          </a:bodyPr>
          <a:lstStyle/>
          <a:p>
            <a:pPr algn="just"/>
            <a:r>
              <a:rPr lang="en-US" sz="2200" dirty="0" smtClean="0"/>
              <a:t>The next step in hosting a dynamic web site is to configure the EC2 instance and VPC. </a:t>
            </a:r>
          </a:p>
          <a:p>
            <a:pPr algn="just"/>
            <a:r>
              <a:rPr lang="en-US" sz="2200" dirty="0" smtClean="0"/>
              <a:t>The EC2 instance and VPC must be configured with the necessary software and hardware to host the web site. This includes setting up the web server, database server, and any other necessary software and hardware.</a:t>
            </a:r>
          </a:p>
          <a:p>
            <a:pPr algn="just"/>
            <a:r>
              <a:rPr lang="en-US" sz="2200" dirty="0" smtClean="0"/>
              <a:t>The EC2 instance and VPC can be configured using the AWS Management Console. </a:t>
            </a:r>
          </a:p>
          <a:p>
            <a:pPr algn="just"/>
            <a:r>
              <a:rPr lang="en-US" sz="2200" dirty="0" smtClean="0"/>
              <a:t>The user can select the appropriate software and hardware, configure the instance and VPC with the required settings, and then launch the web site. Once the web site is launched, the user can access the web site using the public IP address of the EC2 instance.</a:t>
            </a:r>
          </a:p>
        </p:txBody>
      </p:sp>
    </p:spTree>
    <p:extLst>
      <p:ext uri="{BB962C8B-B14F-4D97-AF65-F5344CB8AC3E}">
        <p14:creationId xmlns:p14="http://schemas.microsoft.com/office/powerpoint/2010/main" val="36277077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t>Configuring the EC2 Instance and VPC</a:t>
            </a:r>
            <a:endParaRPr lang="en-US" sz="3600" b="1" dirty="0"/>
          </a:p>
        </p:txBody>
      </p:sp>
      <p:pic>
        <p:nvPicPr>
          <p:cNvPr id="8" name="Content Placeholder 7"/>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762000" y="1752600"/>
            <a:ext cx="7772399" cy="4343399"/>
          </a:xfrm>
        </p:spPr>
      </p:pic>
    </p:spTree>
    <p:extLst>
      <p:ext uri="{BB962C8B-B14F-4D97-AF65-F5344CB8AC3E}">
        <p14:creationId xmlns:p14="http://schemas.microsoft.com/office/powerpoint/2010/main" val="13580997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t>Managing the EC2 Instance and VPC</a:t>
            </a:r>
            <a:endParaRPr lang="en-US" sz="3600" b="1" dirty="0"/>
          </a:p>
        </p:txBody>
      </p:sp>
      <p:sp>
        <p:nvSpPr>
          <p:cNvPr id="3" name="Content Placeholder 2"/>
          <p:cNvSpPr>
            <a:spLocks noGrp="1"/>
          </p:cNvSpPr>
          <p:nvPr>
            <p:ph sz="quarter" idx="1"/>
          </p:nvPr>
        </p:nvSpPr>
        <p:spPr>
          <a:xfrm>
            <a:off x="457200" y="1600200"/>
            <a:ext cx="8229600" cy="4724400"/>
          </a:xfrm>
        </p:spPr>
        <p:txBody>
          <a:bodyPr>
            <a:normAutofit/>
          </a:bodyPr>
          <a:lstStyle/>
          <a:p>
            <a:pPr algn="just"/>
            <a:r>
              <a:rPr lang="en-US" sz="2200" dirty="0" smtClean="0"/>
              <a:t>The last step in hosting a dynamic web site is to manage the EC2 instance and VPC. </a:t>
            </a:r>
          </a:p>
          <a:p>
            <a:pPr algn="just"/>
            <a:r>
              <a:rPr lang="en-US" sz="2200" dirty="0" smtClean="0"/>
              <a:t>The EC2 instance and VPC must be monitored and managed to ensure the web site is running smoothly. This includes monitoring the web server, database server, and any other necessary software and hardware.</a:t>
            </a:r>
          </a:p>
          <a:p>
            <a:pPr algn="just"/>
            <a:r>
              <a:rPr lang="en-US" sz="2200" dirty="0" smtClean="0"/>
              <a:t>The EC2 instance and VPC can be managed using the AWS Management Console. </a:t>
            </a:r>
          </a:p>
          <a:p>
            <a:pPr algn="just"/>
            <a:r>
              <a:rPr lang="en-US" sz="2200" dirty="0" smtClean="0"/>
              <a:t>The user can monitor the instance and VPC for any performance issues, adjust the settings as necessary, and then launch the web site. </a:t>
            </a:r>
          </a:p>
          <a:p>
            <a:pPr algn="just"/>
            <a:r>
              <a:rPr lang="en-US" sz="2200" dirty="0" smtClean="0"/>
              <a:t>Once the web site is launched, the user can access the web site using the public IP address of the EC2 instance.</a:t>
            </a:r>
          </a:p>
        </p:txBody>
      </p:sp>
    </p:spTree>
    <p:extLst>
      <p:ext uri="{BB962C8B-B14F-4D97-AF65-F5344CB8AC3E}">
        <p14:creationId xmlns:p14="http://schemas.microsoft.com/office/powerpoint/2010/main" val="40652516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a:t>
            </a:r>
            <a:endParaRPr lang="en-US" dirty="0"/>
          </a:p>
        </p:txBody>
      </p:sp>
      <p:sp>
        <p:nvSpPr>
          <p:cNvPr id="3" name="Content Placeholder 2"/>
          <p:cNvSpPr>
            <a:spLocks noGrp="1"/>
          </p:cNvSpPr>
          <p:nvPr>
            <p:ph sz="quarter" idx="1"/>
          </p:nvPr>
        </p:nvSpPr>
        <p:spPr/>
        <p:txBody>
          <a:bodyPr>
            <a:normAutofit/>
          </a:bodyPr>
          <a:lstStyle/>
          <a:p>
            <a:pPr algn="just"/>
            <a:r>
              <a:rPr lang="en-US" sz="2200" b="1" dirty="0"/>
              <a:t>Scalability</a:t>
            </a:r>
            <a:r>
              <a:rPr lang="en-US" sz="2200" dirty="0"/>
              <a:t>: AWS EC2 allows businesses to easily scale up or down their website infrastructure as </a:t>
            </a:r>
            <a:r>
              <a:rPr lang="en-US" sz="2200" dirty="0" smtClean="0"/>
              <a:t>needed</a:t>
            </a:r>
            <a:r>
              <a:rPr lang="en-US" sz="2200" dirty="0"/>
              <a:t>, ensuring that it can handle traffic spikes and fluctuations. </a:t>
            </a:r>
            <a:endParaRPr lang="en-US" sz="2200" dirty="0"/>
          </a:p>
          <a:p>
            <a:pPr algn="just"/>
            <a:r>
              <a:rPr lang="en-US" sz="2200" dirty="0" smtClean="0"/>
              <a:t> </a:t>
            </a:r>
            <a:r>
              <a:rPr lang="en-US" sz="2200" b="1" dirty="0"/>
              <a:t>Security</a:t>
            </a:r>
            <a:r>
              <a:rPr lang="en-US" sz="2200" dirty="0"/>
              <a:t>: VPC provides a secure and isolated environment for the website to operate in, helping to </a:t>
            </a:r>
            <a:r>
              <a:rPr lang="en-US" sz="2200" dirty="0" smtClean="0"/>
              <a:t>protect </a:t>
            </a:r>
            <a:r>
              <a:rPr lang="en-US" sz="2200" dirty="0"/>
              <a:t>sensitive data and applications from external threats. </a:t>
            </a:r>
            <a:endParaRPr lang="en-US" sz="2200" dirty="0"/>
          </a:p>
          <a:p>
            <a:pPr algn="just"/>
            <a:r>
              <a:rPr lang="en-US" sz="2200" b="1" dirty="0" smtClean="0"/>
              <a:t>Customization</a:t>
            </a:r>
            <a:r>
              <a:rPr lang="en-US" sz="2200" dirty="0"/>
              <a:t>: EC2 allows for the creation of virtual machines that can be customized to meet the </a:t>
            </a:r>
            <a:r>
              <a:rPr lang="en-US" sz="2200" dirty="0" smtClean="0"/>
              <a:t>specific </a:t>
            </a:r>
            <a:r>
              <a:rPr lang="en-US" sz="2200" dirty="0"/>
              <a:t>needs of the website, including configuring operating systems, software, and security </a:t>
            </a:r>
            <a:r>
              <a:rPr lang="en-US" sz="2200" dirty="0" smtClean="0"/>
              <a:t>settings .</a:t>
            </a:r>
            <a:endParaRPr lang="en-US" sz="2200" dirty="0"/>
          </a:p>
          <a:p>
            <a:pPr algn="just"/>
            <a:r>
              <a:rPr lang="en-US" sz="2200" b="1" dirty="0" smtClean="0"/>
              <a:t>High </a:t>
            </a:r>
            <a:r>
              <a:rPr lang="en-US" sz="2200" b="1" dirty="0"/>
              <a:t>Availability</a:t>
            </a:r>
            <a:r>
              <a:rPr lang="en-US" sz="2200" dirty="0"/>
              <a:t>: EC2 instances can be distributed across multiple availability </a:t>
            </a:r>
            <a:r>
              <a:rPr lang="en-US" sz="2200" dirty="0" smtClean="0"/>
              <a:t>zones .</a:t>
            </a:r>
            <a:endParaRPr lang="en-US" sz="2200" dirty="0"/>
          </a:p>
        </p:txBody>
      </p:sp>
    </p:spTree>
    <p:extLst>
      <p:ext uri="{BB962C8B-B14F-4D97-AF65-F5344CB8AC3E}">
        <p14:creationId xmlns:p14="http://schemas.microsoft.com/office/powerpoint/2010/main" val="24811560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Disadvantages</a:t>
            </a:r>
            <a:endParaRPr lang="en-US" dirty="0"/>
          </a:p>
        </p:txBody>
      </p:sp>
      <p:sp>
        <p:nvSpPr>
          <p:cNvPr id="3" name="Content Placeholder 2"/>
          <p:cNvSpPr>
            <a:spLocks noGrp="1"/>
          </p:cNvSpPr>
          <p:nvPr>
            <p:ph sz="quarter" idx="1"/>
          </p:nvPr>
        </p:nvSpPr>
        <p:spPr>
          <a:xfrm>
            <a:off x="301752" y="1600200"/>
            <a:ext cx="8503920" cy="4498848"/>
          </a:xfrm>
        </p:spPr>
        <p:txBody>
          <a:bodyPr>
            <a:normAutofit/>
          </a:bodyPr>
          <a:lstStyle/>
          <a:p>
            <a:pPr algn="just"/>
            <a:r>
              <a:rPr lang="en-US" sz="2200" b="1" dirty="0"/>
              <a:t>Technical complexity</a:t>
            </a:r>
            <a:r>
              <a:rPr lang="en-US" sz="2200" dirty="0"/>
              <a:t>: Setting up and managing the infrastructure requires technical </a:t>
            </a:r>
            <a:r>
              <a:rPr lang="en-US" sz="2200" dirty="0" smtClean="0"/>
              <a:t>expertise</a:t>
            </a:r>
            <a:r>
              <a:rPr lang="en-US" sz="2200" dirty="0"/>
              <a:t>, which may be a challenge for some businesses. </a:t>
            </a:r>
            <a:endParaRPr lang="en-US" sz="2200" dirty="0"/>
          </a:p>
          <a:p>
            <a:pPr algn="just"/>
            <a:r>
              <a:rPr lang="en-US" sz="2200" b="1" dirty="0" smtClean="0"/>
              <a:t>Potential </a:t>
            </a:r>
            <a:r>
              <a:rPr lang="en-US" sz="2200" b="1" dirty="0"/>
              <a:t>for cost overruns</a:t>
            </a:r>
            <a:r>
              <a:rPr lang="en-US" sz="2200" dirty="0"/>
              <a:t>: While AWS offers cost-effective solutions, businesses </a:t>
            </a:r>
            <a:r>
              <a:rPr lang="en-US" sz="2200" dirty="0" smtClean="0"/>
              <a:t>must </a:t>
            </a:r>
            <a:r>
              <a:rPr lang="en-US" sz="2200" dirty="0"/>
              <a:t>still carefully manage their usage to avoid unexpected costs. </a:t>
            </a:r>
            <a:endParaRPr lang="en-US" sz="2200" dirty="0"/>
          </a:p>
          <a:p>
            <a:pPr algn="just"/>
            <a:r>
              <a:rPr lang="en-US" sz="2200" b="1" dirty="0" smtClean="0"/>
              <a:t>Reliance </a:t>
            </a:r>
            <a:r>
              <a:rPr lang="en-US" sz="2200" b="1" dirty="0"/>
              <a:t>on third-party services</a:t>
            </a:r>
            <a:r>
              <a:rPr lang="en-US" sz="2200" dirty="0"/>
              <a:t>: Hosting a website on AWS means relying on a </a:t>
            </a:r>
            <a:r>
              <a:rPr lang="en-US" sz="2200" dirty="0" smtClean="0"/>
              <a:t>third-party </a:t>
            </a:r>
            <a:r>
              <a:rPr lang="en-US" sz="2200" dirty="0"/>
              <a:t>service, which can introduce risk and may require additional security and </a:t>
            </a:r>
            <a:r>
              <a:rPr lang="en-US" sz="2200" dirty="0" smtClean="0"/>
              <a:t>compliance </a:t>
            </a:r>
            <a:r>
              <a:rPr lang="en-US" sz="2200" dirty="0"/>
              <a:t>measures. </a:t>
            </a:r>
            <a:endParaRPr lang="en-US" sz="2200" dirty="0"/>
          </a:p>
          <a:p>
            <a:pPr algn="just"/>
            <a:r>
              <a:rPr lang="en-US" sz="2200" b="1" dirty="0" smtClean="0"/>
              <a:t>Network </a:t>
            </a:r>
            <a:r>
              <a:rPr lang="en-US" sz="2200" b="1" dirty="0"/>
              <a:t>issues</a:t>
            </a:r>
            <a:r>
              <a:rPr lang="en-US" sz="2200" dirty="0"/>
              <a:t>: Connectivity issues can occur due to AWS infrastructure, which </a:t>
            </a:r>
            <a:r>
              <a:rPr lang="en-US" sz="2200" dirty="0" smtClean="0"/>
              <a:t>may </a:t>
            </a:r>
            <a:r>
              <a:rPr lang="en-US" sz="2200" dirty="0"/>
              <a:t>require troubleshooting and additional resources to address. </a:t>
            </a:r>
            <a:endParaRPr lang="en-US" sz="2200" dirty="0"/>
          </a:p>
        </p:txBody>
      </p:sp>
    </p:spTree>
    <p:extLst>
      <p:ext uri="{BB962C8B-B14F-4D97-AF65-F5344CB8AC3E}">
        <p14:creationId xmlns:p14="http://schemas.microsoft.com/office/powerpoint/2010/main" val="11006878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Requirement </a:t>
            </a:r>
            <a:r>
              <a:rPr lang="en-US" b="1" dirty="0" smtClean="0"/>
              <a:t>Specification</a:t>
            </a:r>
            <a:endParaRPr lang="en-US" dirty="0"/>
          </a:p>
        </p:txBody>
      </p:sp>
      <p:sp>
        <p:nvSpPr>
          <p:cNvPr id="3" name="Content Placeholder 2"/>
          <p:cNvSpPr>
            <a:spLocks noGrp="1"/>
          </p:cNvSpPr>
          <p:nvPr>
            <p:ph sz="quarter" idx="1"/>
          </p:nvPr>
        </p:nvSpPr>
        <p:spPr>
          <a:xfrm>
            <a:off x="301752" y="1527048"/>
            <a:ext cx="8503920" cy="4721352"/>
          </a:xfrm>
        </p:spPr>
        <p:txBody>
          <a:bodyPr anchor="ctr">
            <a:noAutofit/>
          </a:bodyPr>
          <a:lstStyle/>
          <a:p>
            <a:pPr algn="just"/>
            <a:r>
              <a:rPr lang="en-US" sz="2000" b="1" dirty="0"/>
              <a:t>Hardware Configuration: </a:t>
            </a:r>
            <a:endParaRPr lang="en-US" sz="2000" b="1" dirty="0" smtClean="0"/>
          </a:p>
          <a:p>
            <a:pPr marL="0" indent="0" algn="just">
              <a:buNone/>
            </a:pPr>
            <a:r>
              <a:rPr lang="en-US" sz="2000" dirty="0" smtClean="0"/>
              <a:t>               </a:t>
            </a:r>
            <a:r>
              <a:rPr lang="en-US" sz="2000" b="1" dirty="0" smtClean="0"/>
              <a:t>Ram </a:t>
            </a:r>
            <a:r>
              <a:rPr lang="en-US" sz="2000" dirty="0" smtClean="0"/>
              <a:t>:-  512 </a:t>
            </a:r>
            <a:r>
              <a:rPr lang="en-US" sz="2000" dirty="0"/>
              <a:t>MB </a:t>
            </a:r>
            <a:r>
              <a:rPr lang="en-US" sz="2000" dirty="0" smtClean="0"/>
              <a:t>.</a:t>
            </a:r>
            <a:endParaRPr lang="en-US" sz="2000" dirty="0"/>
          </a:p>
          <a:p>
            <a:pPr marL="0" indent="0" algn="just">
              <a:buNone/>
            </a:pPr>
            <a:r>
              <a:rPr lang="en-US" sz="2000" b="1" dirty="0" smtClean="0"/>
              <a:t>              Hard disk :-</a:t>
            </a:r>
            <a:r>
              <a:rPr lang="en-US" sz="2000" dirty="0" smtClean="0"/>
              <a:t> 4 </a:t>
            </a:r>
            <a:r>
              <a:rPr lang="en-US" sz="2000" dirty="0"/>
              <a:t>GB </a:t>
            </a:r>
            <a:r>
              <a:rPr lang="en-US" sz="2000" dirty="0" smtClean="0"/>
              <a:t>.</a:t>
            </a:r>
          </a:p>
          <a:p>
            <a:pPr marL="0" indent="0" algn="just">
              <a:buNone/>
            </a:pPr>
            <a:r>
              <a:rPr lang="en-US" sz="2000" b="1" dirty="0"/>
              <a:t> </a:t>
            </a:r>
            <a:r>
              <a:rPr lang="en-US" sz="2000" b="1" dirty="0" smtClean="0"/>
              <a:t>             Processor :-  </a:t>
            </a:r>
            <a:r>
              <a:rPr lang="en-US" sz="2000" dirty="0" smtClean="0"/>
              <a:t>1.0 </a:t>
            </a:r>
            <a:r>
              <a:rPr lang="en-US" sz="2000" dirty="0"/>
              <a:t>GHz </a:t>
            </a:r>
            <a:r>
              <a:rPr lang="en-US" sz="2000" dirty="0" smtClean="0"/>
              <a:t>.</a:t>
            </a:r>
          </a:p>
          <a:p>
            <a:pPr algn="just"/>
            <a:endParaRPr lang="en-US" sz="2000" dirty="0"/>
          </a:p>
          <a:p>
            <a:pPr algn="just"/>
            <a:r>
              <a:rPr lang="en-US" sz="2000" b="1" dirty="0"/>
              <a:t>Software </a:t>
            </a:r>
            <a:r>
              <a:rPr lang="en-US" sz="2000" b="1" dirty="0" smtClean="0"/>
              <a:t>Requirement: </a:t>
            </a:r>
          </a:p>
          <a:p>
            <a:pPr marL="0" indent="0" algn="just">
              <a:buNone/>
            </a:pPr>
            <a:r>
              <a:rPr lang="en-US" sz="2000" dirty="0" smtClean="0"/>
              <a:t>               </a:t>
            </a:r>
            <a:r>
              <a:rPr lang="en-US" sz="2000" b="1" dirty="0" smtClean="0"/>
              <a:t>Application :-</a:t>
            </a:r>
            <a:r>
              <a:rPr lang="en-US" sz="2000" dirty="0" smtClean="0"/>
              <a:t> HTML,CSS </a:t>
            </a:r>
            <a:r>
              <a:rPr lang="en-US" sz="2000" dirty="0"/>
              <a:t>,Java </a:t>
            </a:r>
            <a:r>
              <a:rPr lang="en-US" sz="2000" dirty="0" smtClean="0"/>
              <a:t>Script , PHP</a:t>
            </a:r>
            <a:r>
              <a:rPr lang="en-US" sz="2000" dirty="0"/>
              <a:t>. </a:t>
            </a:r>
            <a:endParaRPr lang="en-US" sz="2000" dirty="0"/>
          </a:p>
          <a:p>
            <a:pPr marL="0" indent="0" algn="just">
              <a:buNone/>
            </a:pPr>
            <a:r>
              <a:rPr lang="en-US" sz="2000" b="1" dirty="0" smtClean="0"/>
              <a:t>              Web Browser :- </a:t>
            </a:r>
            <a:r>
              <a:rPr lang="en-US" sz="2000" dirty="0" smtClean="0"/>
              <a:t>Firefox </a:t>
            </a:r>
            <a:r>
              <a:rPr lang="en-US" sz="2000" dirty="0"/>
              <a:t>, Google Chrome or any compatible </a:t>
            </a:r>
            <a:r>
              <a:rPr lang="en-US" sz="2000" dirty="0" smtClean="0"/>
              <a:t>   </a:t>
            </a:r>
          </a:p>
          <a:p>
            <a:pPr marL="0" indent="0" algn="just">
              <a:buNone/>
            </a:pPr>
            <a:r>
              <a:rPr lang="en-US" sz="2000" dirty="0"/>
              <a:t> </a:t>
            </a:r>
            <a:r>
              <a:rPr lang="en-US" sz="2000" dirty="0" smtClean="0"/>
              <a:t>                                               browser .</a:t>
            </a:r>
            <a:endParaRPr lang="en-US" sz="2000" dirty="0"/>
          </a:p>
          <a:p>
            <a:pPr marL="0" indent="0" algn="just">
              <a:buNone/>
            </a:pPr>
            <a:r>
              <a:rPr lang="en-US" sz="2000" b="1" dirty="0" smtClean="0"/>
              <a:t>               Operating </a:t>
            </a:r>
            <a:r>
              <a:rPr lang="en-US" sz="2000" b="1" dirty="0"/>
              <a:t>System </a:t>
            </a:r>
            <a:r>
              <a:rPr lang="en-US" sz="2000" b="1" dirty="0" smtClean="0"/>
              <a:t>:- </a:t>
            </a:r>
            <a:r>
              <a:rPr lang="en-US" sz="2000" dirty="0" smtClean="0"/>
              <a:t>Ubuntu , Windows </a:t>
            </a:r>
            <a:r>
              <a:rPr lang="en-US" sz="2000" dirty="0"/>
              <a:t>or any equivalent OS. </a:t>
            </a:r>
            <a:r>
              <a:rPr lang="en-US" sz="2000" dirty="0" smtClean="0"/>
              <a:t>                       </a:t>
            </a:r>
          </a:p>
          <a:p>
            <a:pPr marL="0" indent="0" algn="just">
              <a:buNone/>
            </a:pPr>
            <a:r>
              <a:rPr lang="en-US" sz="2000" b="1" dirty="0"/>
              <a:t> </a:t>
            </a:r>
            <a:r>
              <a:rPr lang="en-US" sz="2000" b="1" dirty="0" smtClean="0"/>
              <a:t>              Tool :- </a:t>
            </a:r>
            <a:r>
              <a:rPr lang="en-US" sz="2000" dirty="0" smtClean="0"/>
              <a:t>AWS </a:t>
            </a:r>
            <a:r>
              <a:rPr lang="en-US" sz="2000" dirty="0"/>
              <a:t>EC2 &amp; </a:t>
            </a:r>
            <a:r>
              <a:rPr lang="en-US" sz="2000" dirty="0" smtClean="0"/>
              <a:t>VPC .</a:t>
            </a:r>
            <a:endParaRPr lang="en-US" sz="2000" dirty="0"/>
          </a:p>
          <a:p>
            <a:pPr marL="0" indent="0" algn="just">
              <a:buNone/>
            </a:pPr>
            <a:r>
              <a:rPr lang="en-US" sz="2000" b="1" dirty="0" smtClean="0"/>
              <a:t>               Technology :-</a:t>
            </a:r>
            <a:r>
              <a:rPr lang="en-US" sz="2000" dirty="0" smtClean="0"/>
              <a:t>  Cloud Computing .</a:t>
            </a:r>
            <a:endParaRPr lang="en-US" sz="2000" dirty="0"/>
          </a:p>
        </p:txBody>
      </p:sp>
    </p:spTree>
    <p:extLst>
      <p:ext uri="{BB962C8B-B14F-4D97-AF65-F5344CB8AC3E}">
        <p14:creationId xmlns:p14="http://schemas.microsoft.com/office/powerpoint/2010/main" val="11865038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b="1" dirty="0"/>
          </a:p>
        </p:txBody>
      </p:sp>
      <p:sp>
        <p:nvSpPr>
          <p:cNvPr id="3" name="Content Placeholder 2"/>
          <p:cNvSpPr>
            <a:spLocks noGrp="1"/>
          </p:cNvSpPr>
          <p:nvPr>
            <p:ph sz="quarter" idx="1"/>
          </p:nvPr>
        </p:nvSpPr>
        <p:spPr/>
        <p:txBody>
          <a:bodyPr>
            <a:normAutofit/>
          </a:bodyPr>
          <a:lstStyle/>
          <a:p>
            <a:pPr algn="just"/>
            <a:r>
              <a:rPr lang="en-US" sz="2200" dirty="0" smtClean="0"/>
              <a:t>In conclusion, hosting a dynamic web site using EC2 and VPC in AWS is a simple and efficient process. Using EC2 and VPC, one can easily deploy and manage a dynamic web site on the cloud. This presentation has provided an overview of the steps required to host a dynamic web site using AWS .</a:t>
            </a:r>
          </a:p>
          <a:p>
            <a:pPr algn="just"/>
            <a:r>
              <a:rPr lang="en-US" sz="2200" dirty="0" smtClean="0"/>
              <a:t>Using EC2 and VPC, one can easily deploy and manage a dynamic web site on the cloud. With the right configuration and management, a dynamic web site can be hosted on the cloud with minimal effort. Hosting a dynamic web site using EC2 and VPC in AWS is a great way to take advantage of the power of the cloud.</a:t>
            </a:r>
          </a:p>
        </p:txBody>
      </p:sp>
    </p:spTree>
    <p:extLst>
      <p:ext uri="{BB962C8B-B14F-4D97-AF65-F5344CB8AC3E}">
        <p14:creationId xmlns:p14="http://schemas.microsoft.com/office/powerpoint/2010/main" val="29633427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7"/>
          <p:cNvSpPr>
            <a:spLocks noGrp="1"/>
          </p:cNvSpPr>
          <p:nvPr>
            <p:ph sz="quarter" idx="1"/>
          </p:nvPr>
        </p:nvSpPr>
        <p:spPr/>
        <p:txBody>
          <a:bodyPr/>
          <a:lstStyle/>
          <a:p>
            <a:endParaRPr lang="en-US" dirty="0" smtClean="0"/>
          </a:p>
          <a:p>
            <a:endParaRPr lang="en-US" dirty="0"/>
          </a:p>
          <a:p>
            <a:pPr marL="0" indent="0">
              <a:buNone/>
            </a:pPr>
            <a:endParaRPr lang="en-US" dirty="0" smtClean="0"/>
          </a:p>
          <a:p>
            <a:endParaRPr lang="en-US" dirty="0"/>
          </a:p>
          <a:p>
            <a:pPr marL="0" indent="0">
              <a:buNone/>
            </a:pPr>
            <a:r>
              <a:rPr lang="en-US" dirty="0"/>
              <a:t> </a:t>
            </a:r>
            <a:r>
              <a:rPr lang="en-US" dirty="0" smtClean="0"/>
              <a:t>                                      THANK YOU</a:t>
            </a:r>
            <a:endParaRPr lang="en-US" dirty="0"/>
          </a:p>
        </p:txBody>
      </p:sp>
    </p:spTree>
    <p:extLst>
      <p:ext uri="{BB962C8B-B14F-4D97-AF65-F5344CB8AC3E}">
        <p14:creationId xmlns:p14="http://schemas.microsoft.com/office/powerpoint/2010/main" val="3879340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Abstract</a:t>
            </a:r>
            <a:endParaRPr lang="en-US" sz="4000" dirty="0"/>
          </a:p>
        </p:txBody>
      </p:sp>
      <p:sp>
        <p:nvSpPr>
          <p:cNvPr id="3" name="Content Placeholder 2"/>
          <p:cNvSpPr>
            <a:spLocks noGrp="1"/>
          </p:cNvSpPr>
          <p:nvPr>
            <p:ph sz="quarter" idx="1"/>
          </p:nvPr>
        </p:nvSpPr>
        <p:spPr>
          <a:xfrm>
            <a:off x="457200" y="1524000"/>
            <a:ext cx="8229600" cy="4525963"/>
          </a:xfrm>
        </p:spPr>
        <p:txBody>
          <a:bodyPr>
            <a:normAutofit lnSpcReduction="10000"/>
          </a:bodyPr>
          <a:lstStyle/>
          <a:p>
            <a:pPr marL="0" indent="0" algn="just">
              <a:buNone/>
            </a:pPr>
            <a:r>
              <a:rPr lang="en-US" sz="2200" dirty="0" smtClean="0"/>
              <a:t>             This </a:t>
            </a:r>
            <a:r>
              <a:rPr lang="en-US" sz="2200" dirty="0"/>
              <a:t>project is about Hosting a dynamic website using AWS </a:t>
            </a:r>
            <a:r>
              <a:rPr lang="en-US" sz="2200" dirty="0" smtClean="0"/>
              <a:t>EC2 </a:t>
            </a:r>
            <a:r>
              <a:rPr lang="en-US" sz="2200" dirty="0"/>
              <a:t>and VPC is a reliable and scalable solution for businesses that need to serve content to a </a:t>
            </a:r>
            <a:r>
              <a:rPr lang="en-US" sz="2200" dirty="0" smtClean="0"/>
              <a:t>global </a:t>
            </a:r>
            <a:r>
              <a:rPr lang="en-US" sz="2200" dirty="0"/>
              <a:t>audience. EC2 allows for the creation of virtual machines that can be customized to meet </a:t>
            </a:r>
            <a:r>
              <a:rPr lang="en-US" sz="2200" dirty="0" smtClean="0"/>
              <a:t>the </a:t>
            </a:r>
            <a:r>
              <a:rPr lang="en-US" sz="2200" dirty="0"/>
              <a:t>specific needs of the website. VPC provides a secure and isolated environment for the </a:t>
            </a:r>
            <a:r>
              <a:rPr lang="en-US" sz="2200" dirty="0" smtClean="0"/>
              <a:t>website </a:t>
            </a:r>
            <a:r>
              <a:rPr lang="en-US" sz="2200" dirty="0"/>
              <a:t>to operate in, ensuring that sensitive data and applications are protected. By utilizing the  </a:t>
            </a:r>
            <a:r>
              <a:rPr lang="en-US" sz="2200" dirty="0" smtClean="0"/>
              <a:t>flexibility </a:t>
            </a:r>
            <a:r>
              <a:rPr lang="en-US" sz="2200" dirty="0"/>
              <a:t>and power of these two services, businesses can create a dynamic website that is </a:t>
            </a:r>
            <a:r>
              <a:rPr lang="en-US" sz="2200" dirty="0" smtClean="0"/>
              <a:t>highly </a:t>
            </a:r>
            <a:r>
              <a:rPr lang="en-US" sz="2200" dirty="0"/>
              <a:t>available, scalable, and secure. This abstract will explore the benefits and best practices of </a:t>
            </a:r>
            <a:r>
              <a:rPr lang="en-US" sz="2200" dirty="0" smtClean="0"/>
              <a:t>hosting </a:t>
            </a:r>
            <a:r>
              <a:rPr lang="en-US" sz="2200" dirty="0"/>
              <a:t>a dynamic website using AWS EC2 and VPC, including how to configure and manage </a:t>
            </a:r>
            <a:r>
              <a:rPr lang="en-US" sz="2200" dirty="0" smtClean="0"/>
              <a:t>the infrastructure</a:t>
            </a:r>
            <a:r>
              <a:rPr lang="en-US" sz="2200" dirty="0"/>
              <a:t>, how to optimize for performance and cost, and how to ensure high availability </a:t>
            </a:r>
            <a:r>
              <a:rPr lang="en-US" sz="2200" dirty="0" smtClean="0"/>
              <a:t>and </a:t>
            </a:r>
            <a:r>
              <a:rPr lang="en-US" sz="2200" dirty="0"/>
              <a:t>disaster </a:t>
            </a:r>
            <a:r>
              <a:rPr lang="en-US" sz="2200" dirty="0" smtClean="0"/>
              <a:t>recovery.</a:t>
            </a:r>
            <a:endParaRPr lang="en-US" sz="2200" dirty="0"/>
          </a:p>
        </p:txBody>
      </p:sp>
    </p:spTree>
    <p:extLst>
      <p:ext uri="{BB962C8B-B14F-4D97-AF65-F5344CB8AC3E}">
        <p14:creationId xmlns:p14="http://schemas.microsoft.com/office/powerpoint/2010/main" val="29271185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04800"/>
            <a:ext cx="8534400" cy="682752"/>
          </a:xfrm>
        </p:spPr>
        <p:txBody>
          <a:bodyPr>
            <a:noAutofit/>
          </a:bodyPr>
          <a:lstStyle/>
          <a:p>
            <a:r>
              <a:rPr lang="en-US" sz="2400" b="1" dirty="0" smtClean="0"/>
              <a:t>Introduction to Hosting a Dynamic Web Site using EC2 and VPC in AWS</a:t>
            </a:r>
            <a:endParaRPr lang="en-US" sz="2400" b="1" dirty="0"/>
          </a:p>
        </p:txBody>
      </p:sp>
      <p:sp>
        <p:nvSpPr>
          <p:cNvPr id="3" name="Content Placeholder 2"/>
          <p:cNvSpPr>
            <a:spLocks noGrp="1"/>
          </p:cNvSpPr>
          <p:nvPr>
            <p:ph sz="quarter" idx="1"/>
          </p:nvPr>
        </p:nvSpPr>
        <p:spPr>
          <a:xfrm>
            <a:off x="457200" y="2133600"/>
            <a:ext cx="8229600" cy="3992563"/>
          </a:xfrm>
        </p:spPr>
        <p:txBody>
          <a:bodyPr>
            <a:normAutofit/>
          </a:bodyPr>
          <a:lstStyle/>
          <a:p>
            <a:pPr algn="just"/>
            <a:r>
              <a:rPr lang="en-US" sz="2200" dirty="0" smtClean="0"/>
              <a:t>Amazon Web Services (AWS) provides a powerful cloud platform to host dynamic web sites. Using EC2 and VPC, one can easily deploy and manage a dynamic web site on the cloud. This presentation will provide an overview of the steps required to host a dynamic web site using AWS.</a:t>
            </a:r>
          </a:p>
          <a:p>
            <a:pPr algn="just"/>
            <a:r>
              <a:rPr lang="en-US" sz="2200" dirty="0" smtClean="0"/>
              <a:t>EC2 and VPC are two of the core services provided by AWS. EC2 provides compute power and VPC provides the necessary networking infrastructure to host a web site. Both services can be used in combination to host a dynamic web site on the cloud.</a:t>
            </a:r>
          </a:p>
        </p:txBody>
      </p:sp>
    </p:spTree>
    <p:extLst>
      <p:ext uri="{BB962C8B-B14F-4D97-AF65-F5344CB8AC3E}">
        <p14:creationId xmlns:p14="http://schemas.microsoft.com/office/powerpoint/2010/main" val="42151134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About EC2</a:t>
            </a:r>
            <a:endParaRPr lang="en-US" b="1" dirty="0"/>
          </a:p>
        </p:txBody>
      </p:sp>
      <p:sp>
        <p:nvSpPr>
          <p:cNvPr id="3" name="Content Placeholder 2"/>
          <p:cNvSpPr>
            <a:spLocks noGrp="1"/>
          </p:cNvSpPr>
          <p:nvPr>
            <p:ph sz="quarter" idx="1"/>
          </p:nvPr>
        </p:nvSpPr>
        <p:spPr>
          <a:xfrm>
            <a:off x="457200" y="1524000"/>
            <a:ext cx="8229600" cy="4800600"/>
          </a:xfrm>
        </p:spPr>
        <p:txBody>
          <a:bodyPr>
            <a:normAutofit lnSpcReduction="10000"/>
          </a:bodyPr>
          <a:lstStyle/>
          <a:p>
            <a:pPr algn="just"/>
            <a:r>
              <a:rPr lang="en-US" sz="2200" dirty="0"/>
              <a:t>Amazon Elastic Compute Cloud (EC2) is a </a:t>
            </a:r>
          </a:p>
          <a:p>
            <a:pPr marL="0" indent="0" algn="just">
              <a:buNone/>
            </a:pPr>
            <a:r>
              <a:rPr lang="en-US" sz="2200" dirty="0"/>
              <a:t> </a:t>
            </a:r>
            <a:r>
              <a:rPr lang="en-US" sz="2200" dirty="0" smtClean="0"/>
              <a:t>    web </a:t>
            </a:r>
            <a:r>
              <a:rPr lang="en-US" sz="2200" dirty="0"/>
              <a:t>service that provides resizable </a:t>
            </a:r>
            <a:r>
              <a:rPr lang="en-US" sz="2200" dirty="0" smtClean="0"/>
              <a:t>compute </a:t>
            </a:r>
          </a:p>
          <a:p>
            <a:pPr marL="0" indent="0" algn="just">
              <a:buNone/>
            </a:pPr>
            <a:r>
              <a:rPr lang="en-US" sz="2200" dirty="0"/>
              <a:t> </a:t>
            </a:r>
            <a:r>
              <a:rPr lang="en-US" sz="2200" dirty="0" smtClean="0"/>
              <a:t>    capacity </a:t>
            </a:r>
            <a:r>
              <a:rPr lang="en-US" sz="2200" dirty="0"/>
              <a:t>in the cloud. </a:t>
            </a:r>
            <a:endParaRPr lang="en-US" sz="2200" dirty="0" smtClean="0"/>
          </a:p>
          <a:p>
            <a:pPr algn="just"/>
            <a:r>
              <a:rPr lang="en-US" sz="2200" dirty="0" smtClean="0"/>
              <a:t>It </a:t>
            </a:r>
            <a:r>
              <a:rPr lang="en-US" sz="2200" dirty="0"/>
              <a:t>is one of the core components of </a:t>
            </a:r>
            <a:endParaRPr lang="en-US" sz="2200" dirty="0" smtClean="0"/>
          </a:p>
          <a:p>
            <a:pPr marL="0" indent="0" algn="just">
              <a:buNone/>
            </a:pPr>
            <a:r>
              <a:rPr lang="en-US" sz="2200" dirty="0" smtClean="0"/>
              <a:t>     Amazon </a:t>
            </a:r>
            <a:r>
              <a:rPr lang="en-US" sz="2200" dirty="0"/>
              <a:t>Web Services (AWS) and allows </a:t>
            </a:r>
            <a:r>
              <a:rPr lang="en-US" sz="2200" dirty="0" smtClean="0"/>
              <a:t>users </a:t>
            </a:r>
            <a:r>
              <a:rPr lang="en-US" sz="2200" dirty="0"/>
              <a:t>to launch and </a:t>
            </a:r>
            <a:r>
              <a:rPr lang="en-US" sz="2200" dirty="0" smtClean="0"/>
              <a:t>  </a:t>
            </a:r>
          </a:p>
          <a:p>
            <a:pPr marL="0" indent="0" algn="just">
              <a:buNone/>
            </a:pPr>
            <a:r>
              <a:rPr lang="en-US" sz="2200" dirty="0"/>
              <a:t> </a:t>
            </a:r>
            <a:r>
              <a:rPr lang="en-US" sz="2200" dirty="0" smtClean="0"/>
              <a:t>    manage virtual </a:t>
            </a:r>
            <a:r>
              <a:rPr lang="en-US" sz="2200" dirty="0"/>
              <a:t>machines (instances) on demand</a:t>
            </a:r>
            <a:r>
              <a:rPr lang="en-US" sz="2200" dirty="0" smtClean="0"/>
              <a:t>.</a:t>
            </a:r>
          </a:p>
          <a:p>
            <a:pPr algn="just"/>
            <a:r>
              <a:rPr lang="en-US" sz="2200" dirty="0"/>
              <a:t>EC2 instances can be configured with a variety of operating systems, applications, and </a:t>
            </a:r>
            <a:r>
              <a:rPr lang="en-US" sz="2200" dirty="0" smtClean="0"/>
              <a:t>software</a:t>
            </a:r>
            <a:r>
              <a:rPr lang="en-US" sz="2200" dirty="0"/>
              <a:t>, making it a flexible solution for a wide range of use cases. </a:t>
            </a:r>
            <a:endParaRPr lang="en-US" sz="2200" dirty="0" smtClean="0"/>
          </a:p>
          <a:p>
            <a:pPr algn="just"/>
            <a:r>
              <a:rPr lang="en-US" sz="2200" dirty="0" smtClean="0"/>
              <a:t>Users </a:t>
            </a:r>
            <a:r>
              <a:rPr lang="en-US" sz="2200" dirty="0"/>
              <a:t>can also choose from a </a:t>
            </a:r>
            <a:r>
              <a:rPr lang="en-US" sz="2200" dirty="0" smtClean="0"/>
              <a:t>variety </a:t>
            </a:r>
            <a:r>
              <a:rPr lang="en-US" sz="2200" dirty="0"/>
              <a:t>of instance types based on their specific needs, such as compute-optimized instances for </a:t>
            </a:r>
            <a:r>
              <a:rPr lang="en-US" sz="2200" dirty="0" smtClean="0"/>
              <a:t>high-performance </a:t>
            </a:r>
            <a:r>
              <a:rPr lang="en-US" sz="2200" dirty="0"/>
              <a:t>computing, memory-optimized instances for in-memory databases, or </a:t>
            </a:r>
            <a:r>
              <a:rPr lang="en-US" sz="2200" dirty="0" smtClean="0"/>
              <a:t>storage</a:t>
            </a:r>
            <a:r>
              <a:rPr lang="en-US" sz="2200" dirty="0"/>
              <a:t> </a:t>
            </a:r>
            <a:r>
              <a:rPr lang="en-US" sz="2200" dirty="0" smtClean="0"/>
              <a:t>optimized instances </a:t>
            </a:r>
            <a:r>
              <a:rPr lang="en-US" sz="2200" dirty="0"/>
              <a:t>for big data processing. </a:t>
            </a:r>
            <a:endParaRPr lang="en-US" sz="2200" dirty="0" smtClean="0"/>
          </a:p>
          <a:p>
            <a:endParaRPr lang="en-US" sz="2000" dirty="0"/>
          </a:p>
        </p:txBody>
      </p:sp>
      <p:pic>
        <p:nvPicPr>
          <p:cNvPr id="1027" name="Picture 3" descr="C:\Users\91897\Desktop\major project\ec2-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969818"/>
            <a:ext cx="2143125" cy="188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627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About EC2</a:t>
            </a:r>
            <a:endParaRPr lang="en-US" b="1" dirty="0"/>
          </a:p>
        </p:txBody>
      </p:sp>
      <p:sp>
        <p:nvSpPr>
          <p:cNvPr id="3" name="Content Placeholder 2"/>
          <p:cNvSpPr>
            <a:spLocks noGrp="1"/>
          </p:cNvSpPr>
          <p:nvPr>
            <p:ph sz="quarter" idx="1"/>
          </p:nvPr>
        </p:nvSpPr>
        <p:spPr>
          <a:xfrm>
            <a:off x="457200" y="1600200"/>
            <a:ext cx="8229600" cy="4724400"/>
          </a:xfrm>
        </p:spPr>
        <p:txBody>
          <a:bodyPr>
            <a:normAutofit fontScale="92500"/>
          </a:bodyPr>
          <a:lstStyle/>
          <a:p>
            <a:pPr algn="just">
              <a:lnSpc>
                <a:spcPct val="110000"/>
              </a:lnSpc>
            </a:pPr>
            <a:r>
              <a:rPr lang="en-US" sz="2200" dirty="0"/>
              <a:t>One of the key advantages of EC2 is its scalability. </a:t>
            </a:r>
            <a:endParaRPr lang="en-US" sz="2200" dirty="0" smtClean="0"/>
          </a:p>
          <a:p>
            <a:pPr marL="0" indent="0" algn="just">
              <a:lnSpc>
                <a:spcPct val="110000"/>
              </a:lnSpc>
              <a:buNone/>
            </a:pPr>
            <a:r>
              <a:rPr lang="en-US" sz="2200" dirty="0"/>
              <a:t> </a:t>
            </a:r>
            <a:r>
              <a:rPr lang="en-US" sz="2200" dirty="0" smtClean="0"/>
              <a:t>     Users </a:t>
            </a:r>
            <a:r>
              <a:rPr lang="en-US" sz="2200" dirty="0"/>
              <a:t>can quickly launch additional </a:t>
            </a:r>
            <a:r>
              <a:rPr lang="en-US" sz="2200" dirty="0" smtClean="0"/>
              <a:t>instances or </a:t>
            </a:r>
          </a:p>
          <a:p>
            <a:pPr marL="0" indent="0" algn="just">
              <a:lnSpc>
                <a:spcPct val="110000"/>
              </a:lnSpc>
              <a:buNone/>
            </a:pPr>
            <a:r>
              <a:rPr lang="en-US" sz="2200" dirty="0"/>
              <a:t> </a:t>
            </a:r>
            <a:r>
              <a:rPr lang="en-US" sz="2200" dirty="0" smtClean="0"/>
              <a:t>     remove </a:t>
            </a:r>
            <a:r>
              <a:rPr lang="en-US" sz="2200" dirty="0"/>
              <a:t>them as needed to handle </a:t>
            </a:r>
            <a:r>
              <a:rPr lang="en-US" sz="2200" dirty="0" smtClean="0"/>
              <a:t>fluctuating</a:t>
            </a:r>
          </a:p>
          <a:p>
            <a:pPr marL="0" indent="0" algn="just">
              <a:lnSpc>
                <a:spcPct val="110000"/>
              </a:lnSpc>
              <a:buNone/>
            </a:pPr>
            <a:r>
              <a:rPr lang="en-US" sz="2200" dirty="0"/>
              <a:t> </a:t>
            </a:r>
            <a:r>
              <a:rPr lang="en-US" sz="2200" dirty="0" smtClean="0"/>
              <a:t>     </a:t>
            </a:r>
            <a:r>
              <a:rPr lang="en-US" sz="2200" dirty="0"/>
              <a:t>workloads and traffic. </a:t>
            </a:r>
            <a:endParaRPr lang="en-US" sz="2200" dirty="0" smtClean="0"/>
          </a:p>
          <a:p>
            <a:pPr algn="just"/>
            <a:r>
              <a:rPr lang="en-US" sz="2200" dirty="0" smtClean="0"/>
              <a:t>EC2 </a:t>
            </a:r>
            <a:r>
              <a:rPr lang="en-US" sz="2200" dirty="0"/>
              <a:t>also provides </a:t>
            </a:r>
            <a:r>
              <a:rPr lang="en-US" sz="2200" dirty="0" smtClean="0"/>
              <a:t>high </a:t>
            </a:r>
            <a:r>
              <a:rPr lang="en-US" sz="2200" dirty="0"/>
              <a:t>availability by automatically distributing instances across multiple availability zones, ensuring </a:t>
            </a:r>
            <a:r>
              <a:rPr lang="en-US" sz="2200" dirty="0" smtClean="0"/>
              <a:t>that </a:t>
            </a:r>
            <a:r>
              <a:rPr lang="en-US" sz="2200" dirty="0"/>
              <a:t>applications remain available in the event of hardware failures or other disruptions. </a:t>
            </a:r>
            <a:endParaRPr lang="en-US" sz="2200" dirty="0" smtClean="0"/>
          </a:p>
          <a:p>
            <a:pPr algn="just"/>
            <a:r>
              <a:rPr lang="en-US" sz="2200" dirty="0"/>
              <a:t>EC2 instances can be managed through a web-based management console, </a:t>
            </a:r>
            <a:r>
              <a:rPr lang="en-US" sz="2200" dirty="0" smtClean="0"/>
              <a:t>command</a:t>
            </a:r>
            <a:r>
              <a:rPr lang="en-US" sz="2200" dirty="0"/>
              <a:t> </a:t>
            </a:r>
            <a:r>
              <a:rPr lang="en-US" sz="2200" dirty="0" smtClean="0"/>
              <a:t>line </a:t>
            </a:r>
            <a:r>
              <a:rPr lang="en-US" sz="2200" dirty="0"/>
              <a:t>tools, or APIs, making it easy for users to deploy and manage their applications in the cloud. </a:t>
            </a:r>
            <a:endParaRPr lang="en-US" sz="2200" dirty="0" smtClean="0"/>
          </a:p>
          <a:p>
            <a:pPr algn="just"/>
            <a:r>
              <a:rPr lang="en-US" sz="2200" dirty="0" smtClean="0"/>
              <a:t>With </a:t>
            </a:r>
            <a:r>
              <a:rPr lang="en-US" sz="2200" dirty="0"/>
              <a:t>pay-as-you-go pricing and no upfront costs, EC2 is a cost-effective solution for businesses of </a:t>
            </a:r>
            <a:r>
              <a:rPr lang="en-US" sz="2200" dirty="0" smtClean="0"/>
              <a:t>all </a:t>
            </a:r>
            <a:r>
              <a:rPr lang="en-US" sz="2200" dirty="0"/>
              <a:t>sizes.</a:t>
            </a:r>
          </a:p>
        </p:txBody>
      </p:sp>
      <p:pic>
        <p:nvPicPr>
          <p:cNvPr id="2050" name="Picture 2" descr="C:\Users\91897\Desktop\major project\ec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1447800"/>
            <a:ext cx="1228725" cy="161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4962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Creating an EC2 Instance</a:t>
            </a:r>
            <a:endParaRPr lang="en-US" sz="4000" b="1" dirty="0"/>
          </a:p>
        </p:txBody>
      </p:sp>
      <p:sp>
        <p:nvSpPr>
          <p:cNvPr id="3" name="Content Placeholder 2"/>
          <p:cNvSpPr>
            <a:spLocks noGrp="1"/>
          </p:cNvSpPr>
          <p:nvPr>
            <p:ph sz="quarter" idx="1"/>
          </p:nvPr>
        </p:nvSpPr>
        <p:spPr>
          <a:xfrm>
            <a:off x="457200" y="1524000"/>
            <a:ext cx="8229600" cy="4724400"/>
          </a:xfrm>
        </p:spPr>
        <p:txBody>
          <a:bodyPr>
            <a:noAutofit/>
          </a:bodyPr>
          <a:lstStyle/>
          <a:p>
            <a:r>
              <a:rPr lang="en-US" sz="2200" dirty="0" smtClean="0"/>
              <a:t>The first step in hosting a dynamic web site is to create an EC2 instance. An EC2 instance is a virtual machine that provides the compute power for the web site.</a:t>
            </a:r>
          </a:p>
          <a:p>
            <a:r>
              <a:rPr lang="en-US" sz="2200" dirty="0" smtClean="0"/>
              <a:t>The instance can be configured with the necessary software and hardware to host the web site . The EC2 instance can be created using the AWS Management Console. </a:t>
            </a:r>
          </a:p>
          <a:p>
            <a:r>
              <a:rPr lang="en-US" sz="2200" dirty="0" smtClean="0"/>
              <a:t>The user can select the appropriate instance type, configure the instance with the required software and hardware, and then launch the instance.</a:t>
            </a:r>
          </a:p>
          <a:p>
            <a:r>
              <a:rPr lang="en-US" sz="2200" dirty="0" smtClean="0"/>
              <a:t>Once the instance is launched, the user can access the instance using SSH or RDP.</a:t>
            </a:r>
          </a:p>
        </p:txBody>
      </p:sp>
    </p:spTree>
    <p:extLst>
      <p:ext uri="{BB962C8B-B14F-4D97-AF65-F5344CB8AC3E}">
        <p14:creationId xmlns:p14="http://schemas.microsoft.com/office/powerpoint/2010/main" val="9126433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About VPC</a:t>
            </a:r>
            <a:endParaRPr lang="en-US" sz="4000" b="1" dirty="0"/>
          </a:p>
        </p:txBody>
      </p:sp>
      <p:sp>
        <p:nvSpPr>
          <p:cNvPr id="3" name="Content Placeholder 2"/>
          <p:cNvSpPr>
            <a:spLocks noGrp="1"/>
          </p:cNvSpPr>
          <p:nvPr>
            <p:ph sz="quarter" idx="1"/>
          </p:nvPr>
        </p:nvSpPr>
        <p:spPr>
          <a:xfrm>
            <a:off x="259080" y="1600200"/>
            <a:ext cx="8503920" cy="4572000"/>
          </a:xfrm>
        </p:spPr>
        <p:txBody>
          <a:bodyPr>
            <a:normAutofit lnSpcReduction="10000"/>
          </a:bodyPr>
          <a:lstStyle/>
          <a:p>
            <a:pPr algn="just"/>
            <a:r>
              <a:rPr lang="en-US" sz="2200" dirty="0"/>
              <a:t>Amazon Virtual Private Cloud (VPC) is a </a:t>
            </a:r>
            <a:endParaRPr lang="en-US" sz="2200" dirty="0" smtClean="0"/>
          </a:p>
          <a:p>
            <a:pPr marL="0" indent="0" algn="just">
              <a:buNone/>
            </a:pPr>
            <a:r>
              <a:rPr lang="en-US" sz="2200" dirty="0" smtClean="0"/>
              <a:t>    web </a:t>
            </a:r>
            <a:r>
              <a:rPr lang="en-US" sz="2200" dirty="0"/>
              <a:t>service that allows users to create </a:t>
            </a:r>
            <a:endParaRPr lang="en-US" sz="2200" dirty="0" smtClean="0"/>
          </a:p>
          <a:p>
            <a:pPr marL="0" indent="0" algn="just">
              <a:buNone/>
            </a:pPr>
            <a:r>
              <a:rPr lang="en-US" sz="2200" dirty="0"/>
              <a:t> </a:t>
            </a:r>
            <a:r>
              <a:rPr lang="en-US" sz="2200" dirty="0" smtClean="0"/>
              <a:t>   and manage </a:t>
            </a:r>
            <a:r>
              <a:rPr lang="en-US" sz="2200" dirty="0"/>
              <a:t>their own private virtual </a:t>
            </a:r>
            <a:endParaRPr lang="en-US" sz="2200" dirty="0" smtClean="0"/>
          </a:p>
          <a:p>
            <a:pPr marL="0" indent="0" algn="just">
              <a:buNone/>
            </a:pPr>
            <a:r>
              <a:rPr lang="en-US" sz="2200" dirty="0"/>
              <a:t> </a:t>
            </a:r>
            <a:r>
              <a:rPr lang="en-US" sz="2200" dirty="0" smtClean="0"/>
              <a:t>   network </a:t>
            </a:r>
            <a:r>
              <a:rPr lang="en-US" sz="2200" dirty="0"/>
              <a:t>within the AWS cloud. VPC </a:t>
            </a:r>
            <a:endParaRPr lang="en-US" sz="2200" dirty="0" smtClean="0"/>
          </a:p>
          <a:p>
            <a:pPr marL="0" indent="0" algn="just">
              <a:buNone/>
            </a:pPr>
            <a:r>
              <a:rPr lang="en-US" sz="2200" dirty="0"/>
              <a:t> </a:t>
            </a:r>
            <a:r>
              <a:rPr lang="en-US" sz="2200" dirty="0" smtClean="0"/>
              <a:t>   provides </a:t>
            </a:r>
            <a:r>
              <a:rPr lang="en-US" sz="2200" dirty="0"/>
              <a:t>a secure and </a:t>
            </a:r>
            <a:r>
              <a:rPr lang="en-US" sz="2200" dirty="0" smtClean="0"/>
              <a:t>isolated </a:t>
            </a:r>
            <a:r>
              <a:rPr lang="en-US" sz="2200" dirty="0"/>
              <a:t>environment that users can </a:t>
            </a:r>
            <a:r>
              <a:rPr lang="en-US" sz="2200" dirty="0" smtClean="0"/>
              <a:t>        </a:t>
            </a:r>
          </a:p>
          <a:p>
            <a:pPr marL="0" indent="0" algn="just">
              <a:buNone/>
            </a:pPr>
            <a:r>
              <a:rPr lang="en-US" sz="2200" dirty="0"/>
              <a:t> </a:t>
            </a:r>
            <a:r>
              <a:rPr lang="en-US" sz="2200" dirty="0" smtClean="0"/>
              <a:t>   configure </a:t>
            </a:r>
            <a:r>
              <a:rPr lang="en-US" sz="2200" dirty="0"/>
              <a:t>with their own IP address range, subnets, routing </a:t>
            </a:r>
            <a:r>
              <a:rPr lang="en-US" sz="2200" dirty="0" smtClean="0"/>
              <a:t> </a:t>
            </a:r>
          </a:p>
          <a:p>
            <a:pPr marL="0" indent="0" algn="just">
              <a:buNone/>
            </a:pPr>
            <a:r>
              <a:rPr lang="en-US" sz="2200" dirty="0"/>
              <a:t> </a:t>
            </a:r>
            <a:r>
              <a:rPr lang="en-US" sz="2200" dirty="0" smtClean="0"/>
              <a:t>   tables</a:t>
            </a:r>
            <a:r>
              <a:rPr lang="en-US" sz="2200" dirty="0"/>
              <a:t>, and security settings</a:t>
            </a:r>
            <a:r>
              <a:rPr lang="en-US" sz="2200" dirty="0" smtClean="0"/>
              <a:t>.</a:t>
            </a:r>
          </a:p>
          <a:p>
            <a:pPr algn="just"/>
            <a:r>
              <a:rPr lang="en-US" sz="2200" dirty="0" smtClean="0"/>
              <a:t>With </a:t>
            </a:r>
            <a:r>
              <a:rPr lang="en-US" sz="2200" dirty="0"/>
              <a:t>VPC, users can launch EC2 instances and other resources in a private and </a:t>
            </a:r>
            <a:r>
              <a:rPr lang="en-US" sz="2200" dirty="0" smtClean="0"/>
              <a:t>controlled </a:t>
            </a:r>
            <a:r>
              <a:rPr lang="en-US" sz="2200" dirty="0"/>
              <a:t>environment. </a:t>
            </a:r>
            <a:endParaRPr lang="en-US" sz="2200" dirty="0" smtClean="0"/>
          </a:p>
          <a:p>
            <a:pPr algn="just"/>
            <a:r>
              <a:rPr lang="en-US" sz="2200" dirty="0" smtClean="0"/>
              <a:t>They </a:t>
            </a:r>
            <a:r>
              <a:rPr lang="en-US" sz="2200" dirty="0"/>
              <a:t>can also configure a variety of network connectivity options, </a:t>
            </a:r>
            <a:r>
              <a:rPr lang="en-US" sz="2200" dirty="0" smtClean="0"/>
              <a:t>including </a:t>
            </a:r>
            <a:r>
              <a:rPr lang="en-US" sz="2200" dirty="0"/>
              <a:t>private connectivity between VPCs, direct connections to on-premises data centers, and </a:t>
            </a:r>
            <a:r>
              <a:rPr lang="en-US" sz="2200" dirty="0" smtClean="0"/>
              <a:t>VPN </a:t>
            </a:r>
            <a:r>
              <a:rPr lang="en-US" sz="2200" dirty="0"/>
              <a:t>connections to remote networks. </a:t>
            </a:r>
          </a:p>
        </p:txBody>
      </p:sp>
      <p:pic>
        <p:nvPicPr>
          <p:cNvPr id="3074" name="Picture 2" descr="C:\Users\91897\Desktop\major project\vp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295400"/>
            <a:ext cx="2971800"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870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About VPC</a:t>
            </a:r>
            <a:endParaRPr lang="en-US" sz="3600" b="1" dirty="0"/>
          </a:p>
        </p:txBody>
      </p:sp>
      <p:sp>
        <p:nvSpPr>
          <p:cNvPr id="3" name="Content Placeholder 2"/>
          <p:cNvSpPr>
            <a:spLocks noGrp="1"/>
          </p:cNvSpPr>
          <p:nvPr>
            <p:ph sz="quarter" idx="1"/>
          </p:nvPr>
        </p:nvSpPr>
        <p:spPr/>
        <p:txBody>
          <a:bodyPr>
            <a:normAutofit lnSpcReduction="10000"/>
          </a:bodyPr>
          <a:lstStyle/>
          <a:p>
            <a:r>
              <a:rPr lang="en-US" sz="2200" dirty="0"/>
              <a:t>VPC also provides a range of </a:t>
            </a:r>
            <a:r>
              <a:rPr lang="en-US" sz="2200" dirty="0" smtClean="0"/>
              <a:t>security</a:t>
            </a:r>
          </a:p>
          <a:p>
            <a:pPr marL="0" indent="0">
              <a:buNone/>
            </a:pPr>
            <a:r>
              <a:rPr lang="en-US" sz="2200" dirty="0"/>
              <a:t> </a:t>
            </a:r>
            <a:r>
              <a:rPr lang="en-US" sz="2200" dirty="0" smtClean="0"/>
              <a:t>    </a:t>
            </a:r>
            <a:r>
              <a:rPr lang="en-US" sz="2200" dirty="0"/>
              <a:t>features to protect resources within the </a:t>
            </a:r>
            <a:endParaRPr lang="en-US" sz="2200" dirty="0" smtClean="0"/>
          </a:p>
          <a:p>
            <a:pPr marL="0" indent="0">
              <a:buNone/>
            </a:pPr>
            <a:r>
              <a:rPr lang="en-US" sz="2200" dirty="0"/>
              <a:t> </a:t>
            </a:r>
            <a:r>
              <a:rPr lang="en-US" sz="2200" dirty="0" smtClean="0"/>
              <a:t>    virtual network</a:t>
            </a:r>
            <a:r>
              <a:rPr lang="en-US" sz="2200" dirty="0"/>
              <a:t>, including network access </a:t>
            </a:r>
            <a:endParaRPr lang="en-US" sz="2200" dirty="0" smtClean="0"/>
          </a:p>
          <a:p>
            <a:pPr marL="0" indent="0">
              <a:buNone/>
            </a:pPr>
            <a:r>
              <a:rPr lang="en-US" sz="2200" dirty="0"/>
              <a:t> </a:t>
            </a:r>
            <a:r>
              <a:rPr lang="en-US" sz="2200" dirty="0" smtClean="0"/>
              <a:t>    control </a:t>
            </a:r>
            <a:r>
              <a:rPr lang="en-US" sz="2200" dirty="0"/>
              <a:t>lists (ACLs), security groups, and </a:t>
            </a:r>
            <a:endParaRPr lang="en-US" sz="2200" dirty="0" smtClean="0"/>
          </a:p>
          <a:p>
            <a:pPr marL="0" indent="0">
              <a:buNone/>
            </a:pPr>
            <a:r>
              <a:rPr lang="en-US" sz="2200" dirty="0"/>
              <a:t> </a:t>
            </a:r>
            <a:r>
              <a:rPr lang="en-US" sz="2200" dirty="0" smtClean="0"/>
              <a:t>     encrypted communication </a:t>
            </a:r>
            <a:r>
              <a:rPr lang="en-US" sz="2200" dirty="0"/>
              <a:t>options. </a:t>
            </a:r>
            <a:endParaRPr lang="en-US" sz="2200" dirty="0" smtClean="0"/>
          </a:p>
          <a:p>
            <a:r>
              <a:rPr lang="en-US" sz="2200" dirty="0" smtClean="0"/>
              <a:t>Users </a:t>
            </a:r>
            <a:r>
              <a:rPr lang="en-US" sz="2200" dirty="0"/>
              <a:t>can also configure VPC flow logs to capture network traffic for </a:t>
            </a:r>
            <a:r>
              <a:rPr lang="en-US" sz="2200" dirty="0" smtClean="0"/>
              <a:t>analysis </a:t>
            </a:r>
            <a:r>
              <a:rPr lang="en-US" sz="2200" dirty="0"/>
              <a:t>and monitoring. </a:t>
            </a:r>
            <a:endParaRPr lang="en-US" sz="2200" dirty="0" smtClean="0"/>
          </a:p>
          <a:p>
            <a:r>
              <a:rPr lang="en-US" sz="2200" dirty="0"/>
              <a:t>One of the key benefits of VPC is its flexibility. Users can create multiple VPCs within </a:t>
            </a:r>
            <a:r>
              <a:rPr lang="en-US" sz="2200" dirty="0" smtClean="0"/>
              <a:t>their </a:t>
            </a:r>
            <a:r>
              <a:rPr lang="en-US" sz="2200" dirty="0"/>
              <a:t>AWS account and configure them to meet their specific needs</a:t>
            </a:r>
            <a:r>
              <a:rPr lang="en-US" sz="2200" dirty="0" smtClean="0"/>
              <a:t>.</a:t>
            </a:r>
          </a:p>
          <a:p>
            <a:r>
              <a:rPr lang="en-US" sz="2200" dirty="0" smtClean="0"/>
              <a:t> VPC also integrates with other AWS services, such as EC2, RDS, and S3, making it easy to launch and manage resources within a private and secure network.</a:t>
            </a:r>
            <a:endParaRPr lang="en-US" sz="2200" dirty="0"/>
          </a:p>
        </p:txBody>
      </p:sp>
      <p:pic>
        <p:nvPicPr>
          <p:cNvPr id="4098" name="Picture 2" descr="C:\Users\91897\Desktop\major project\vpc-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371600"/>
            <a:ext cx="2362200" cy="1723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13282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Creating a VPC</a:t>
            </a:r>
            <a:endParaRPr lang="en-US" b="1" dirty="0"/>
          </a:p>
        </p:txBody>
      </p:sp>
      <p:sp>
        <p:nvSpPr>
          <p:cNvPr id="3" name="Content Placeholder 2"/>
          <p:cNvSpPr>
            <a:spLocks noGrp="1"/>
          </p:cNvSpPr>
          <p:nvPr>
            <p:ph sz="quarter" idx="1"/>
          </p:nvPr>
        </p:nvSpPr>
        <p:spPr>
          <a:xfrm>
            <a:off x="457200" y="1752600"/>
            <a:ext cx="8229600" cy="4373563"/>
          </a:xfrm>
        </p:spPr>
        <p:txBody>
          <a:bodyPr>
            <a:normAutofit/>
          </a:bodyPr>
          <a:lstStyle/>
          <a:p>
            <a:r>
              <a:rPr lang="en-US" sz="2200" dirty="0" smtClean="0"/>
              <a:t>The next step in hosting a dynamic web site is to create a VPC. </a:t>
            </a:r>
          </a:p>
          <a:p>
            <a:r>
              <a:rPr lang="en-US" sz="2200" dirty="0" smtClean="0"/>
              <a:t>A VPC is a virtual private cloud that provides the networking infrastructure to host the web site. </a:t>
            </a:r>
            <a:endParaRPr lang="en-US" sz="2200" dirty="0"/>
          </a:p>
          <a:p>
            <a:r>
              <a:rPr lang="en-US" sz="2200" dirty="0" smtClean="0"/>
              <a:t>The VPC can be configured with the necessary security groups, subnets, and routing tables to host the web site.</a:t>
            </a:r>
          </a:p>
          <a:p>
            <a:r>
              <a:rPr lang="en-US" sz="2200" dirty="0" smtClean="0"/>
              <a:t>The VPC can be created using the AWS Management Console. </a:t>
            </a:r>
          </a:p>
          <a:p>
            <a:r>
              <a:rPr lang="en-US" sz="2200" dirty="0" smtClean="0"/>
              <a:t>The user can select the appropriate VPC size, configure the VPC with the required security groups, subnets, and routing tables, and then launch the VPC. </a:t>
            </a:r>
          </a:p>
        </p:txBody>
      </p:sp>
    </p:spTree>
    <p:extLst>
      <p:ext uri="{BB962C8B-B14F-4D97-AF65-F5344CB8AC3E}">
        <p14:creationId xmlns:p14="http://schemas.microsoft.com/office/powerpoint/2010/main" val="31363280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1343</TotalTime>
  <Words>1622</Words>
  <Application>Microsoft Office PowerPoint</Application>
  <PresentationFormat>On-screen Show (4:3)</PresentationFormat>
  <Paragraphs>98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Civic</vt:lpstr>
      <vt:lpstr>Hosting a Dynamic Web Site with EC2 and VPC</vt:lpstr>
      <vt:lpstr>Abstract</vt:lpstr>
      <vt:lpstr>Introduction to Hosting a Dynamic Web Site using EC2 and VPC in AWS</vt:lpstr>
      <vt:lpstr>About EC2</vt:lpstr>
      <vt:lpstr>About EC2</vt:lpstr>
      <vt:lpstr>Creating an EC2 Instance</vt:lpstr>
      <vt:lpstr>About VPC</vt:lpstr>
      <vt:lpstr>About VPC</vt:lpstr>
      <vt:lpstr>Creating a VPC</vt:lpstr>
      <vt:lpstr>Configuring the EC2 Instance and VPC</vt:lpstr>
      <vt:lpstr>Configuring the EC2 Instance and VPC</vt:lpstr>
      <vt:lpstr>Managing the EC2 Instance and VPC</vt:lpstr>
      <vt:lpstr>Advantages</vt:lpstr>
      <vt:lpstr>Disadvantages</vt:lpstr>
      <vt:lpstr>Requirement Specification</vt:lpstr>
      <vt:lpstr>Conclusion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Hosting a Dynamic Web Site with EC2 and VPC</dc:title>
  <dc:creator>ismail - [2010]</dc:creator>
  <cp:lastModifiedBy>ismail - [2010]</cp:lastModifiedBy>
  <cp:revision>22</cp:revision>
  <dcterms:created xsi:type="dcterms:W3CDTF">2023-03-11T05:00:47Z</dcterms:created>
  <dcterms:modified xsi:type="dcterms:W3CDTF">2023-03-12T03:24:02Z</dcterms:modified>
</cp:coreProperties>
</file>