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90" autoAdjust="0"/>
    <p:restoredTop sz="94660"/>
  </p:normalViewPr>
  <p:slideViewPr>
    <p:cSldViewPr>
      <p:cViewPr varScale="1">
        <p:scale>
          <a:sx n="82" d="100"/>
          <a:sy n="82" d="100"/>
        </p:scale>
        <p:origin x="-1507"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A87214-29E9-4343-A695-E3AD8B059850}"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2E782-53E9-414D-90C9-A22779B6A2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A87214-29E9-4343-A695-E3AD8B059850}"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2E782-53E9-414D-90C9-A22779B6A2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A87214-29E9-4343-A695-E3AD8B059850}"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2E782-53E9-414D-90C9-A22779B6A2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A87214-29E9-4343-A695-E3AD8B059850}"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2E782-53E9-414D-90C9-A22779B6A2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87214-29E9-4343-A695-E3AD8B059850}"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2E782-53E9-414D-90C9-A22779B6A2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A87214-29E9-4343-A695-E3AD8B059850}"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2E782-53E9-414D-90C9-A22779B6A2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A87214-29E9-4343-A695-E3AD8B059850}" type="datetimeFigureOut">
              <a:rPr lang="en-US" smtClean="0"/>
              <a:pPr/>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D2E782-53E9-414D-90C9-A22779B6A2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A87214-29E9-4343-A695-E3AD8B059850}" type="datetimeFigureOut">
              <a:rPr lang="en-US" smtClean="0"/>
              <a:pPr/>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D2E782-53E9-414D-90C9-A22779B6A2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87214-29E9-4343-A695-E3AD8B059850}"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D2E782-53E9-414D-90C9-A22779B6A2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87214-29E9-4343-A695-E3AD8B059850}"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2E782-53E9-414D-90C9-A22779B6A2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87214-29E9-4343-A695-E3AD8B059850}"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2E782-53E9-414D-90C9-A22779B6A2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87214-29E9-4343-A695-E3AD8B059850}" type="datetimeFigureOut">
              <a:rPr lang="en-US" smtClean="0"/>
              <a:pPr/>
              <a:t>8/12/2024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2E782-53E9-414D-90C9-A22779B6A2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000240"/>
            <a:ext cx="8229600" cy="1143000"/>
          </a:xfrm>
        </p:spPr>
        <p:txBody>
          <a:bodyPr/>
          <a:lstStyle/>
          <a:p>
            <a:r>
              <a:rPr lang="en-US" b="1" dirty="0" smtClean="0">
                <a:latin typeface="Times New Roman" pitchFamily="18" charset="0"/>
                <a:cs typeface="Times New Roman" pitchFamily="18" charset="0"/>
              </a:rPr>
              <a:t>Car Price Prediction Using ML</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715040"/>
          </a:xfrm>
        </p:spPr>
        <p:txBody>
          <a:bodyPr>
            <a:normAutofit fontScale="62500" lnSpcReduction="20000"/>
          </a:bodyPr>
          <a:lstStyle/>
          <a:p>
            <a:pPr algn="just"/>
            <a:r>
              <a:rPr lang="en-US" b="1" dirty="0" smtClean="0"/>
              <a:t>Input Car Names:</a:t>
            </a:r>
            <a:endParaRPr lang="en-US" dirty="0" smtClean="0"/>
          </a:p>
          <a:p>
            <a:pPr lvl="1" algn="just"/>
            <a:r>
              <a:rPr lang="en-US" b="1" dirty="0" smtClean="0"/>
              <a:t>Functionality:</a:t>
            </a:r>
            <a:r>
              <a:rPr lang="en-US" dirty="0" smtClean="0"/>
              <a:t> Users can enter the names of two cars into the provided text fields.</a:t>
            </a:r>
          </a:p>
          <a:p>
            <a:pPr lvl="1" algn="just">
              <a:buNone/>
            </a:pPr>
            <a:endParaRPr lang="en-US" dirty="0" smtClean="0"/>
          </a:p>
          <a:p>
            <a:pPr lvl="1" algn="just"/>
            <a:r>
              <a:rPr lang="en-US" b="1" dirty="0" smtClean="0"/>
              <a:t>Validation:</a:t>
            </a:r>
            <a:r>
              <a:rPr lang="en-US" dirty="0" smtClean="0"/>
              <a:t> The application checks if the entered car names exist in the dataset. If either car name is not found, an error message is displayed.</a:t>
            </a:r>
          </a:p>
          <a:p>
            <a:pPr lvl="1" algn="just"/>
            <a:endParaRPr lang="en-US" dirty="0" smtClean="0"/>
          </a:p>
          <a:p>
            <a:pPr algn="just"/>
            <a:r>
              <a:rPr lang="en-US" b="1" dirty="0" smtClean="0"/>
              <a:t>Visual Comparison:</a:t>
            </a:r>
            <a:endParaRPr lang="en-US" dirty="0" smtClean="0"/>
          </a:p>
          <a:p>
            <a:pPr lvl="1" algn="just"/>
            <a:r>
              <a:rPr lang="en-US" b="1" dirty="0" smtClean="0"/>
              <a:t>Bar Charts:</a:t>
            </a:r>
            <a:r>
              <a:rPr lang="en-US" dirty="0" smtClean="0"/>
              <a:t> After entering valid car names, the application generates bar charts comparing selected features of the two cars. Features compared include:</a:t>
            </a:r>
          </a:p>
          <a:p>
            <a:pPr lvl="2" algn="just"/>
            <a:r>
              <a:rPr lang="en-US" dirty="0" smtClean="0"/>
              <a:t>Price</a:t>
            </a:r>
          </a:p>
          <a:p>
            <a:pPr lvl="2" algn="just"/>
            <a:r>
              <a:rPr lang="en-US" dirty="0" smtClean="0"/>
              <a:t>Engine Size</a:t>
            </a:r>
          </a:p>
          <a:p>
            <a:pPr lvl="2" algn="just"/>
            <a:r>
              <a:rPr lang="en-US" dirty="0" smtClean="0"/>
              <a:t>Horsepower</a:t>
            </a:r>
          </a:p>
          <a:p>
            <a:pPr lvl="2" algn="just"/>
            <a:r>
              <a:rPr lang="en-US" dirty="0" smtClean="0"/>
              <a:t>City MPG</a:t>
            </a:r>
          </a:p>
          <a:p>
            <a:pPr lvl="2" algn="just"/>
            <a:r>
              <a:rPr lang="en-US" dirty="0" smtClean="0"/>
              <a:t>Highway MPG</a:t>
            </a:r>
          </a:p>
          <a:p>
            <a:pPr lvl="2" algn="just"/>
            <a:r>
              <a:rPr lang="en-US" dirty="0" smtClean="0"/>
              <a:t>Cylinder Number</a:t>
            </a:r>
          </a:p>
          <a:p>
            <a:pPr lvl="2" algn="just">
              <a:buNone/>
            </a:pPr>
            <a:endParaRPr lang="en-US" dirty="0" smtClean="0"/>
          </a:p>
          <a:p>
            <a:pPr algn="just"/>
            <a:r>
              <a:rPr lang="en-US" b="1" dirty="0" smtClean="0"/>
              <a:t>Visualization:</a:t>
            </a:r>
            <a:r>
              <a:rPr lang="en-US" dirty="0" smtClean="0"/>
              <a:t> </a:t>
            </a:r>
          </a:p>
          <a:p>
            <a:pPr lvl="1" algn="just"/>
            <a:r>
              <a:rPr lang="en-US" dirty="0" smtClean="0"/>
              <a:t>Charts are dynamically created and displayed on the web page to provide a clear visual comparison between the two cars.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OUTPUT</a:t>
            </a:r>
            <a:endParaRPr lang="en-US" sz="3200" b="1"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US" dirty="0"/>
          </a:p>
        </p:txBody>
      </p:sp>
      <p:pic>
        <p:nvPicPr>
          <p:cNvPr id="4" name="Picture 3" descr="Screenshot_11-8-2024_225339_127.0.0.1.jpeg"/>
          <p:cNvPicPr>
            <a:picLocks noChangeAspect="1"/>
          </p:cNvPicPr>
          <p:nvPr/>
        </p:nvPicPr>
        <p:blipFill>
          <a:blip r:embed="rId2"/>
          <a:stretch>
            <a:fillRect/>
          </a:stretch>
        </p:blipFill>
        <p:spPr>
          <a:xfrm>
            <a:off x="500034" y="1643050"/>
            <a:ext cx="8143932" cy="427963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3200" b="1" dirty="0" smtClean="0">
                <a:latin typeface="Times New Roman" pitchFamily="18" charset="0"/>
                <a:cs typeface="Times New Roman" pitchFamily="18" charset="0"/>
              </a:rPr>
              <a:t>CONCLUSION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71546"/>
            <a:ext cx="8229600" cy="5054617"/>
          </a:xfrm>
        </p:spPr>
        <p:txBody>
          <a:bodyPr>
            <a:noAutofit/>
          </a:bodyPr>
          <a:lstStyle/>
          <a:p>
            <a:r>
              <a:rPr lang="en-US" sz="1600" b="1" dirty="0" smtClean="0"/>
              <a:t>Summary</a:t>
            </a:r>
          </a:p>
          <a:p>
            <a:pPr lvl="1"/>
            <a:r>
              <a:rPr lang="en-US" sz="1600" b="1" dirty="0" smtClean="0"/>
              <a:t>Objectives Recap</a:t>
            </a:r>
            <a:r>
              <a:rPr lang="en-US" sz="1600" dirty="0" smtClean="0"/>
              <a:t>: This project aimed to predict car prices using a variety of machine learning algorithms. We processed and analyzed a dataset of car features and prices, implemented data preprocessing and scaling, and evaluated several regression models.</a:t>
            </a:r>
          </a:p>
          <a:p>
            <a:pPr lvl="1"/>
            <a:r>
              <a:rPr lang="en-US" sz="1600" b="1" dirty="0" smtClean="0"/>
              <a:t>Methodology Recap</a:t>
            </a:r>
            <a:r>
              <a:rPr lang="en-US" sz="1600" dirty="0" smtClean="0"/>
              <a:t>: We employed several regression models including Linear Regression, Decision Tree, Random </a:t>
            </a:r>
            <a:r>
              <a:rPr lang="en-US" sz="1600" dirty="0" smtClean="0"/>
              <a:t>Forest. </a:t>
            </a:r>
            <a:r>
              <a:rPr lang="en-US" sz="1600" dirty="0" smtClean="0"/>
              <a:t>Data preprocessing involved handling missing values, feature encoding, standardization, and dimensionality reduction using PCA.</a:t>
            </a:r>
          </a:p>
          <a:p>
            <a:pPr lvl="1"/>
            <a:r>
              <a:rPr lang="en-US" sz="1600" b="1" dirty="0" smtClean="0"/>
              <a:t>Key Findings</a:t>
            </a:r>
            <a:r>
              <a:rPr lang="en-US" sz="1600" dirty="0" smtClean="0"/>
              <a:t>: The Random Forest model outperformed other algorithms in terms of accuracy, indicating its effectiveness in capturing complex relationships in the data.</a:t>
            </a:r>
          </a:p>
          <a:p>
            <a:r>
              <a:rPr lang="en-US" sz="1600" b="1" dirty="0" smtClean="0"/>
              <a:t>Insights</a:t>
            </a:r>
          </a:p>
          <a:p>
            <a:pPr lvl="1"/>
            <a:r>
              <a:rPr lang="en-US" sz="1600" b="1" dirty="0" smtClean="0"/>
              <a:t>Model Performance</a:t>
            </a:r>
            <a:r>
              <a:rPr lang="en-US" sz="1600" dirty="0" smtClean="0"/>
              <a:t>: Random Forest achieved the highest accuracy, demonstrating its robustness in predicting car prices compared to other models. This highlights the model’s capability to handle a variety of feature interactions and non-linear relationships.</a:t>
            </a:r>
          </a:p>
          <a:p>
            <a:pPr lvl="1"/>
            <a:r>
              <a:rPr lang="en-US" sz="1600" b="1" dirty="0" smtClean="0"/>
              <a:t>Feature Importance</a:t>
            </a:r>
            <a:r>
              <a:rPr lang="en-US" sz="1600" dirty="0" smtClean="0"/>
              <a:t>: The analysis revealed which features most significantly affect car prices, providing valuable insights into the factors that drive price variations.</a:t>
            </a:r>
          </a:p>
          <a:p>
            <a:r>
              <a:rPr lang="en-US" sz="1600" b="1" dirty="0" smtClean="0"/>
              <a:t>Future Work</a:t>
            </a:r>
          </a:p>
          <a:p>
            <a:pPr lvl="1"/>
            <a:r>
              <a:rPr lang="en-US" sz="1600" b="1" dirty="0" smtClean="0"/>
              <a:t>Feature Enhancement</a:t>
            </a:r>
            <a:r>
              <a:rPr lang="en-US" sz="1600" dirty="0" smtClean="0"/>
              <a:t>: Consider incorporating additional features or external datasets (e.g., car condition, location-specific trends) to improve the model’s accuracy.</a:t>
            </a:r>
          </a:p>
          <a:p>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2500306"/>
            <a:ext cx="8229600" cy="11430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a:bodyPr>
          <a:lstStyle/>
          <a:p>
            <a:pPr marL="514350" indent="-514350" algn="just"/>
            <a:r>
              <a:rPr lang="en-US" sz="2400" b="1" dirty="0" smtClean="0">
                <a:latin typeface="Times New Roman" pitchFamily="18" charset="0"/>
                <a:cs typeface="Times New Roman" pitchFamily="18" charset="0"/>
              </a:rPr>
              <a:t>Objective :</a:t>
            </a:r>
          </a:p>
          <a:p>
            <a:pPr marL="914400" lvl="1" indent="-514350" algn="just"/>
            <a:r>
              <a:rPr lang="en-US" sz="2000" dirty="0" smtClean="0">
                <a:latin typeface="Times New Roman" pitchFamily="18" charset="0"/>
                <a:cs typeface="Times New Roman" pitchFamily="18" charset="0"/>
              </a:rPr>
              <a:t>Predict car prices using machine learning techniques to aid in the valuation of cars.</a:t>
            </a:r>
          </a:p>
          <a:p>
            <a:pPr marL="914400" lvl="1" indent="-514350" algn="just"/>
            <a:r>
              <a:rPr lang="en-US" sz="2000" dirty="0" smtClean="0">
                <a:latin typeface="Times New Roman" pitchFamily="18" charset="0"/>
                <a:cs typeface="Times New Roman" pitchFamily="18" charset="0"/>
              </a:rPr>
              <a:t>Help buyers and sellers make informed decisions by providing a reliable price estimation based on various car attributes.</a:t>
            </a:r>
          </a:p>
          <a:p>
            <a:pPr marL="514350" indent="-514350" algn="just"/>
            <a:r>
              <a:rPr lang="en-US" sz="2400" b="1" dirty="0" smtClean="0">
                <a:latin typeface="Times New Roman" pitchFamily="18" charset="0"/>
                <a:cs typeface="Times New Roman" pitchFamily="18" charset="0"/>
              </a:rPr>
              <a:t>Dataset</a:t>
            </a:r>
            <a:r>
              <a:rPr lang="en-US" sz="2400" b="1" dirty="0" smtClean="0">
                <a:latin typeface="Times New Roman" pitchFamily="18" charset="0"/>
                <a:cs typeface="Times New Roman" pitchFamily="18" charset="0"/>
              </a:rPr>
              <a:t>:</a:t>
            </a:r>
          </a:p>
          <a:p>
            <a:pPr marL="914400" lvl="1" indent="-514350" algn="just"/>
            <a:r>
              <a:rPr lang="en-US" sz="1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CarPrice.csv containing car specifications, features, and prices.</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pPr algn="l"/>
            <a:r>
              <a:rPr lang="en-US" dirty="0" smtClean="0">
                <a:latin typeface="Times New Roman" pitchFamily="18" charset="0"/>
                <a:cs typeface="Times New Roman" pitchFamily="18" charset="0"/>
              </a:rPr>
              <a:t>challenges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4911741"/>
          </a:xfrm>
        </p:spPr>
        <p:txBody>
          <a:bodyPr>
            <a:normAutofit fontScale="62500" lnSpcReduction="20000"/>
          </a:bodyPr>
          <a:lstStyle/>
          <a:p>
            <a:r>
              <a:rPr lang="en-US" b="1" dirty="0" smtClean="0">
                <a:latin typeface="Times New Roman" pitchFamily="18" charset="0"/>
                <a:cs typeface="Times New Roman" pitchFamily="18" charset="0"/>
              </a:rPr>
              <a:t>Data Quality</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Missing values in columns and errors in categorical data.</a:t>
            </a:r>
          </a:p>
          <a:p>
            <a:pPr lvl="1"/>
            <a:r>
              <a:rPr lang="en-US" dirty="0" smtClean="0">
                <a:latin typeface="Times New Roman" pitchFamily="18" charset="0"/>
                <a:cs typeface="Times New Roman" pitchFamily="18" charset="0"/>
              </a:rPr>
              <a:t>Correcting typos in company names and ensuring consistency.</a:t>
            </a:r>
          </a:p>
          <a:p>
            <a:pPr lvl="1">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Feature Engineering</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Transforming categorical features into numerical formats.</a:t>
            </a:r>
          </a:p>
          <a:p>
            <a:pPr lvl="1"/>
            <a:r>
              <a:rPr lang="en-US" dirty="0" smtClean="0">
                <a:latin typeface="Times New Roman" pitchFamily="18" charset="0"/>
                <a:cs typeface="Times New Roman" pitchFamily="18" charset="0"/>
              </a:rPr>
              <a:t>Creating meaningful features from existing ones to enhance model performance.</a:t>
            </a:r>
          </a:p>
          <a:p>
            <a:pPr lvl="1">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Feature Selection</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Determining which features are most relevant for predicting car prices.</a:t>
            </a:r>
          </a:p>
          <a:p>
            <a:pPr lvl="1"/>
            <a:r>
              <a:rPr lang="en-US" dirty="0" smtClean="0">
                <a:latin typeface="Times New Roman" pitchFamily="18" charset="0"/>
                <a:cs typeface="Times New Roman" pitchFamily="18" charset="0"/>
              </a:rPr>
              <a:t>Balancing model complexity and interpretability.</a:t>
            </a:r>
          </a:p>
          <a:p>
            <a:pPr lvl="1">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Model Selection</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Choosing the right algorithms and tuning their </a:t>
            </a:r>
            <a:r>
              <a:rPr lang="en-US" dirty="0" err="1" smtClean="0">
                <a:latin typeface="Times New Roman" pitchFamily="18" charset="0"/>
                <a:cs typeface="Times New Roman" pitchFamily="18" charset="0"/>
              </a:rPr>
              <a:t>hyperparameters</a:t>
            </a:r>
            <a:r>
              <a:rPr lang="en-US" dirty="0" smtClean="0">
                <a:latin typeface="Times New Roman" pitchFamily="18" charset="0"/>
                <a:cs typeface="Times New Roman" pitchFamily="18" charset="0"/>
              </a:rPr>
              <a:t> for optimal performance.</a:t>
            </a:r>
          </a:p>
          <a:p>
            <a:pPr lvl="1"/>
            <a:r>
              <a:rPr lang="en-US" dirty="0" smtClean="0">
                <a:latin typeface="Times New Roman" pitchFamily="18" charset="0"/>
                <a:cs typeface="Times New Roman" pitchFamily="18" charset="0"/>
              </a:rPr>
              <a:t>Evaluating different models to find the best fit for the data.</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METHODOLOGY</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smtClean="0">
                <a:latin typeface="Times New Roman" pitchFamily="18" charset="0"/>
                <a:cs typeface="Times New Roman" pitchFamily="18" charset="0"/>
              </a:rPr>
              <a:t>Data Cleaning</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Removed duplicate rows and handled missing values.</a:t>
            </a:r>
          </a:p>
          <a:p>
            <a:pPr lvl="1"/>
            <a:r>
              <a:rPr lang="en-US" dirty="0" smtClean="0">
                <a:latin typeface="Times New Roman" pitchFamily="18" charset="0"/>
                <a:cs typeface="Times New Roman" pitchFamily="18" charset="0"/>
              </a:rPr>
              <a:t>Corrected errors and inconsistencies in data.</a:t>
            </a:r>
          </a:p>
          <a:p>
            <a:pPr lvl="1">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Feature Engineering</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Encoded categorical variables using one-hot encoding.</a:t>
            </a:r>
          </a:p>
          <a:p>
            <a:pPr lvl="1"/>
            <a:r>
              <a:rPr lang="en-US" dirty="0" smtClean="0">
                <a:latin typeface="Times New Roman" pitchFamily="18" charset="0"/>
                <a:cs typeface="Times New Roman" pitchFamily="18" charset="0"/>
              </a:rPr>
              <a:t>Applied log transformation to skewed features like car price.</a:t>
            </a:r>
          </a:p>
          <a:p>
            <a:pPr lvl="1">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Exploratory Data Analysis (EDA)</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Visualized distributions and relationships to understand data better.</a:t>
            </a:r>
          </a:p>
          <a:p>
            <a:pPr lvl="1"/>
            <a:r>
              <a:rPr lang="en-US" dirty="0" smtClean="0">
                <a:latin typeface="Times New Roman" pitchFamily="18" charset="0"/>
                <a:cs typeface="Times New Roman" pitchFamily="18" charset="0"/>
              </a:rPr>
              <a:t>Identified patterns and outliers.</a:t>
            </a:r>
          </a:p>
          <a:p>
            <a:pPr lvl="1">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Model Building</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Selected and trained multiple regression models to predict car prices.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DATA PREPROCESSING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7298"/>
            <a:ext cx="8229600" cy="4768865"/>
          </a:xfrm>
        </p:spPr>
        <p:txBody>
          <a:bodyPr>
            <a:normAutofit fontScale="85000" lnSpcReduction="10000"/>
          </a:bodyPr>
          <a:lstStyle/>
          <a:p>
            <a:r>
              <a:rPr lang="en-US" sz="2400" b="1" dirty="0" smtClean="0">
                <a:latin typeface="Times New Roman" pitchFamily="18" charset="0"/>
                <a:cs typeface="Times New Roman" pitchFamily="18" charset="0"/>
              </a:rPr>
              <a:t>Handling Missing Values</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Techniques used: Imputation or removal of missing data.</a:t>
            </a:r>
          </a:p>
          <a:p>
            <a:pPr lvl="1">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Feature Encoding</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One-hot encoding for categorical variables.</a:t>
            </a:r>
          </a:p>
          <a:p>
            <a:pPr lvl="1"/>
            <a:r>
              <a:rPr lang="en-US" sz="2400" dirty="0" smtClean="0">
                <a:latin typeface="Times New Roman" pitchFamily="18" charset="0"/>
                <a:cs typeface="Times New Roman" pitchFamily="18" charset="0"/>
              </a:rPr>
              <a:t>Conversion of text-based features to numerical values.</a:t>
            </a:r>
          </a:p>
          <a:p>
            <a:pPr lvl="1">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Feature Scaling</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Standardization of features using </a:t>
            </a:r>
            <a:r>
              <a:rPr lang="en-US" sz="2400" dirty="0" err="1" smtClean="0">
                <a:latin typeface="Times New Roman" pitchFamily="18" charset="0"/>
                <a:cs typeface="Times New Roman" pitchFamily="18" charset="0"/>
              </a:rPr>
              <a:t>StandardScaler</a:t>
            </a:r>
            <a:r>
              <a:rPr lang="en-US" sz="2400" dirty="0" smtClean="0">
                <a:latin typeface="Times New Roman" pitchFamily="18" charset="0"/>
                <a:cs typeface="Times New Roman" pitchFamily="18" charset="0"/>
              </a:rPr>
              <a:t> to ensure uniformity.</a:t>
            </a:r>
          </a:p>
          <a:p>
            <a:pPr lvl="1">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Dimensionality Reduction</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Applied Principal Component Analysis (PCA) to reduce the feature space.</a:t>
            </a:r>
          </a:p>
          <a:p>
            <a:pPr lvl="1"/>
            <a:r>
              <a:rPr lang="en-US" sz="2400" dirty="0" smtClean="0">
                <a:latin typeface="Times New Roman" pitchFamily="18" charset="0"/>
                <a:cs typeface="Times New Roman" pitchFamily="18" charset="0"/>
              </a:rPr>
              <a:t>Retained essential components to capture the most variance in the data.</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Exploratory Data Analysis (EDA)</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28596" y="1357298"/>
            <a:ext cx="8229600" cy="4525963"/>
          </a:xfrm>
        </p:spPr>
        <p:txBody>
          <a:bodyPr>
            <a:normAutofit/>
          </a:bodyPr>
          <a:lstStyle/>
          <a:p>
            <a:r>
              <a:rPr lang="en-US" sz="2000" b="1" dirty="0" smtClean="0">
                <a:latin typeface="Times New Roman" pitchFamily="18" charset="0"/>
                <a:cs typeface="Times New Roman" pitchFamily="18" charset="0"/>
              </a:rPr>
              <a:t>Histograms and </a:t>
            </a:r>
            <a:r>
              <a:rPr lang="en-US" sz="2000" b="1" dirty="0" err="1" smtClean="0">
                <a:latin typeface="Times New Roman" pitchFamily="18" charset="0"/>
                <a:cs typeface="Times New Roman" pitchFamily="18" charset="0"/>
              </a:rPr>
              <a:t>Boxplots</a:t>
            </a:r>
            <a:r>
              <a:rPr lang="en-US" sz="2000" dirty="0" smtClean="0">
                <a:latin typeface="Times New Roman" pitchFamily="18" charset="0"/>
                <a:cs typeface="Times New Roman" pitchFamily="18" charset="0"/>
              </a:rPr>
              <a:t>:</a:t>
            </a:r>
          </a:p>
          <a:p>
            <a:pPr lvl="1"/>
            <a:r>
              <a:rPr lang="en-US" sz="2000" dirty="0" smtClean="0">
                <a:latin typeface="Times New Roman" pitchFamily="18" charset="0"/>
                <a:cs typeface="Times New Roman" pitchFamily="18" charset="0"/>
              </a:rPr>
              <a:t>Analyzed the distribution of numerical features like price, horsepower, and engine size.</a:t>
            </a:r>
          </a:p>
          <a:p>
            <a:pPr lvl="1"/>
            <a:r>
              <a:rPr lang="en-US" sz="2000" dirty="0" smtClean="0">
                <a:latin typeface="Times New Roman" pitchFamily="18" charset="0"/>
                <a:cs typeface="Times New Roman" pitchFamily="18" charset="0"/>
              </a:rPr>
              <a:t>Detected outliers and </a:t>
            </a:r>
            <a:r>
              <a:rPr lang="en-US" sz="2000" dirty="0" err="1" smtClean="0">
                <a:latin typeface="Times New Roman" pitchFamily="18" charset="0"/>
                <a:cs typeface="Times New Roman" pitchFamily="18" charset="0"/>
              </a:rPr>
              <a:t>skewness</a:t>
            </a:r>
            <a:r>
              <a:rPr lang="en-US" sz="2000" dirty="0" smtClean="0">
                <a:latin typeface="Times New Roman" pitchFamily="18" charset="0"/>
                <a:cs typeface="Times New Roman" pitchFamily="18" charset="0"/>
              </a:rPr>
              <a:t> in the data.</a:t>
            </a:r>
          </a:p>
          <a:p>
            <a:pPr lvl="1">
              <a:buNone/>
            </a:pP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Correlation Analysis</a:t>
            </a:r>
            <a:r>
              <a:rPr lang="en-US" sz="2000" dirty="0" smtClean="0">
                <a:latin typeface="Times New Roman" pitchFamily="18" charset="0"/>
                <a:cs typeface="Times New Roman" pitchFamily="18" charset="0"/>
              </a:rPr>
              <a:t>:</a:t>
            </a:r>
          </a:p>
          <a:p>
            <a:pPr lvl="1"/>
            <a:r>
              <a:rPr lang="en-US" sz="2000" dirty="0" err="1" smtClean="0">
                <a:latin typeface="Times New Roman" pitchFamily="18" charset="0"/>
                <a:cs typeface="Times New Roman" pitchFamily="18" charset="0"/>
              </a:rPr>
              <a:t>Heatmap</a:t>
            </a:r>
            <a:r>
              <a:rPr lang="en-US" sz="2000" dirty="0" smtClean="0">
                <a:latin typeface="Times New Roman" pitchFamily="18" charset="0"/>
                <a:cs typeface="Times New Roman" pitchFamily="18" charset="0"/>
              </a:rPr>
              <a:t> showing the correlation between features and price.</a:t>
            </a:r>
          </a:p>
          <a:p>
            <a:pPr lvl="1"/>
            <a:r>
              <a:rPr lang="en-US" sz="2000" dirty="0" smtClean="0">
                <a:latin typeface="Times New Roman" pitchFamily="18" charset="0"/>
                <a:cs typeface="Times New Roman" pitchFamily="18" charset="0"/>
              </a:rPr>
              <a:t>Identified strong correlations to understand feature importance.</a:t>
            </a:r>
          </a:p>
          <a:p>
            <a:pPr lvl="1">
              <a:buNone/>
            </a:pP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Categorical Analysis</a:t>
            </a:r>
            <a:r>
              <a:rPr lang="en-US" sz="2000" dirty="0" smtClean="0">
                <a:latin typeface="Times New Roman" pitchFamily="18" charset="0"/>
                <a:cs typeface="Times New Roman" pitchFamily="18" charset="0"/>
              </a:rPr>
              <a:t>:</a:t>
            </a:r>
          </a:p>
          <a:p>
            <a:pPr lvl="1"/>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ie </a:t>
            </a:r>
            <a:r>
              <a:rPr lang="en-US" sz="2000" dirty="0" smtClean="0">
                <a:latin typeface="Times New Roman" pitchFamily="18" charset="0"/>
                <a:cs typeface="Times New Roman" pitchFamily="18" charset="0"/>
              </a:rPr>
              <a:t>charts to visualize the distribution of categorical features like fuel type and car body type.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Model Selection and Training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28596" y="1357298"/>
            <a:ext cx="8229600" cy="4525963"/>
          </a:xfrm>
        </p:spPr>
        <p:txBody>
          <a:bodyPr>
            <a:normAutofit/>
          </a:bodyPr>
          <a:lstStyle/>
          <a:p>
            <a:pPr algn="just"/>
            <a:r>
              <a:rPr lang="en-US" sz="2000" b="1" dirty="0" smtClean="0">
                <a:latin typeface="Times New Roman" pitchFamily="18" charset="0"/>
                <a:cs typeface="Times New Roman" pitchFamily="18" charset="0"/>
              </a:rPr>
              <a:t>Models Used</a:t>
            </a:r>
            <a:r>
              <a:rPr lang="en-US" sz="2000" dirty="0" smtClean="0">
                <a:latin typeface="Times New Roman" pitchFamily="18" charset="0"/>
                <a:cs typeface="Times New Roman" pitchFamily="18" charset="0"/>
              </a:rPr>
              <a:t>:</a:t>
            </a:r>
          </a:p>
          <a:p>
            <a:pPr lvl="1" algn="just"/>
            <a:r>
              <a:rPr lang="en-US" sz="2000" b="1" dirty="0" smtClean="0">
                <a:latin typeface="Times New Roman" pitchFamily="18" charset="0"/>
                <a:cs typeface="Times New Roman" pitchFamily="18" charset="0"/>
              </a:rPr>
              <a:t>Linear Regression</a:t>
            </a:r>
            <a:r>
              <a:rPr lang="en-US" sz="2000" dirty="0" smtClean="0">
                <a:latin typeface="Times New Roman" pitchFamily="18" charset="0"/>
                <a:cs typeface="Times New Roman" pitchFamily="18" charset="0"/>
              </a:rPr>
              <a:t>: Basic model for comparison.</a:t>
            </a:r>
          </a:p>
          <a:p>
            <a:pPr lvl="1" algn="just"/>
            <a:r>
              <a:rPr lang="en-US" sz="2000" b="1" dirty="0" smtClean="0">
                <a:latin typeface="Times New Roman" pitchFamily="18" charset="0"/>
                <a:cs typeface="Times New Roman" pitchFamily="18" charset="0"/>
              </a:rPr>
              <a:t>Decision Tree</a:t>
            </a:r>
            <a:r>
              <a:rPr lang="en-US" sz="2000" dirty="0" smtClean="0">
                <a:latin typeface="Times New Roman" pitchFamily="18" charset="0"/>
                <a:cs typeface="Times New Roman" pitchFamily="18" charset="0"/>
              </a:rPr>
              <a:t>: Captures non-linear relationships.</a:t>
            </a:r>
          </a:p>
          <a:p>
            <a:pPr lvl="1" algn="just"/>
            <a:r>
              <a:rPr lang="en-US" sz="2000" b="1" dirty="0" smtClean="0">
                <a:latin typeface="Times New Roman" pitchFamily="18" charset="0"/>
                <a:cs typeface="Times New Roman" pitchFamily="18" charset="0"/>
              </a:rPr>
              <a:t>Random Forest</a:t>
            </a:r>
            <a:r>
              <a:rPr lang="en-US" sz="2000" dirty="0" smtClean="0">
                <a:latin typeface="Times New Roman" pitchFamily="18" charset="0"/>
                <a:cs typeface="Times New Roman" pitchFamily="18" charset="0"/>
              </a:rPr>
              <a:t>: Ensemble method for better accuracy.</a:t>
            </a:r>
          </a:p>
          <a:p>
            <a:pPr lvl="1" algn="just">
              <a:buNone/>
            </a:pP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Train-Test Split</a:t>
            </a:r>
            <a:r>
              <a:rPr lang="en-US" sz="2000" dirty="0" smtClean="0">
                <a:latin typeface="Times New Roman" pitchFamily="18" charset="0"/>
                <a:cs typeface="Times New Roman" pitchFamily="18" charset="0"/>
              </a:rPr>
              <a:t>:</a:t>
            </a:r>
          </a:p>
          <a:p>
            <a:pPr lvl="1" algn="just"/>
            <a:r>
              <a:rPr lang="en-US" sz="2000" dirty="0" smtClean="0">
                <a:latin typeface="Times New Roman" pitchFamily="18" charset="0"/>
                <a:cs typeface="Times New Roman" pitchFamily="18" charset="0"/>
              </a:rPr>
              <a:t>Data split into 70% training and 30% testing sets.</a:t>
            </a:r>
          </a:p>
          <a:p>
            <a:pPr lvl="1" algn="just"/>
            <a:r>
              <a:rPr lang="en-US" sz="2000" dirty="0" smtClean="0">
                <a:latin typeface="Times New Roman" pitchFamily="18" charset="0"/>
                <a:cs typeface="Times New Roman" pitchFamily="18" charset="0"/>
              </a:rPr>
              <a:t>Ensured proper evaluation of model performance.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RESULTS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57158" y="1357298"/>
            <a:ext cx="8229600" cy="4525963"/>
          </a:xfrm>
        </p:spPr>
        <p:txBody>
          <a:bodyPr>
            <a:normAutofit/>
          </a:bodyPr>
          <a:lstStyle/>
          <a:p>
            <a:r>
              <a:rPr lang="en-US" sz="2000" dirty="0" smtClean="0">
                <a:latin typeface="Times New Roman" pitchFamily="18" charset="0"/>
                <a:cs typeface="Times New Roman" pitchFamily="18" charset="0"/>
              </a:rPr>
              <a:t>Model Performance:</a:t>
            </a:r>
          </a:p>
          <a:p>
            <a:pP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pPr>
              <a:buNone/>
            </a:pPr>
            <a:endParaRPr lang="en-US" sz="2000" dirty="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Final Price Prediction:</a:t>
            </a:r>
          </a:p>
          <a:p>
            <a:pPr>
              <a:buNone/>
            </a:pPr>
            <a:r>
              <a:rPr lang="en-US" sz="2000" dirty="0">
                <a:latin typeface="Times New Roman" pitchFamily="18" charset="0"/>
                <a:cs typeface="Times New Roman" pitchFamily="18" charset="0"/>
              </a:rPr>
              <a:t>	</a:t>
            </a:r>
          </a:p>
        </p:txBody>
      </p:sp>
      <p:pic>
        <p:nvPicPr>
          <p:cNvPr id="4" name="Picture 3" descr="Screenshot_11-8-2024_224857_localhost.jpeg"/>
          <p:cNvPicPr>
            <a:picLocks noChangeAspect="1"/>
          </p:cNvPicPr>
          <p:nvPr/>
        </p:nvPicPr>
        <p:blipFill>
          <a:blip r:embed="rId2"/>
          <a:stretch>
            <a:fillRect/>
          </a:stretch>
        </p:blipFill>
        <p:spPr>
          <a:xfrm>
            <a:off x="928662" y="1857364"/>
            <a:ext cx="6393180" cy="1000132"/>
          </a:xfrm>
          <a:prstGeom prst="rect">
            <a:avLst/>
          </a:prstGeom>
        </p:spPr>
      </p:pic>
      <p:pic>
        <p:nvPicPr>
          <p:cNvPr id="5" name="Picture 4" descr="Screenshot_11-8-2024_224924_localhost.jpeg"/>
          <p:cNvPicPr>
            <a:picLocks noChangeAspect="1"/>
          </p:cNvPicPr>
          <p:nvPr/>
        </p:nvPicPr>
        <p:blipFill>
          <a:blip r:embed="rId3"/>
          <a:stretch>
            <a:fillRect/>
          </a:stretch>
        </p:blipFill>
        <p:spPr>
          <a:xfrm>
            <a:off x="785786" y="3643314"/>
            <a:ext cx="7358114" cy="23012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sz="3200" b="1" dirty="0" smtClean="0">
                <a:latin typeface="Times New Roman" pitchFamily="18" charset="0"/>
                <a:cs typeface="Times New Roman" pitchFamily="18" charset="0"/>
              </a:rPr>
              <a:t>WEB APPLICATION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b="1" dirty="0" smtClean="0">
                <a:latin typeface="Times New Roman" pitchFamily="18" charset="0"/>
                <a:cs typeface="Times New Roman" pitchFamily="18" charset="0"/>
              </a:rPr>
              <a:t>Description:</a:t>
            </a:r>
            <a:endParaRPr lang="en-US" sz="24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FastAPI</a:t>
            </a:r>
            <a:r>
              <a:rPr lang="en-US" sz="2000" dirty="0" smtClean="0">
                <a:latin typeface="Times New Roman" pitchFamily="18" charset="0"/>
                <a:cs typeface="Times New Roman" pitchFamily="18" charset="0"/>
              </a:rPr>
              <a:t> web application is designed to provide users with an interactive platform for comparing car features and prices. This tool leverages the car price prediction model to help users understand how different cars stack up against each other based on various attributes.</a:t>
            </a:r>
          </a:p>
          <a:p>
            <a:pPr algn="just"/>
            <a:r>
              <a:rPr lang="en-US" sz="2400" b="1" dirty="0" smtClean="0">
                <a:latin typeface="Times New Roman" pitchFamily="18" charset="0"/>
                <a:cs typeface="Times New Roman" pitchFamily="18" charset="0"/>
              </a:rPr>
              <a:t>Purpose:</a:t>
            </a:r>
            <a:r>
              <a:rPr lang="en-US" sz="2400" dirty="0" smtClean="0">
                <a:latin typeface="Times New Roman" pitchFamily="18" charset="0"/>
                <a:cs typeface="Times New Roman" pitchFamily="18" charset="0"/>
              </a:rPr>
              <a:t> </a:t>
            </a:r>
          </a:p>
          <a:p>
            <a:pPr lvl="1" algn="just"/>
            <a:r>
              <a:rPr lang="en-US" sz="2000" dirty="0" smtClean="0">
                <a:latin typeface="Times New Roman" pitchFamily="18" charset="0"/>
                <a:cs typeface="Times New Roman" pitchFamily="18" charset="0"/>
              </a:rPr>
              <a:t>The web application allows users to input names of two cars and visualize a side-by-side comparison of selected features such as price, engine size, horsepower, city MPG, and highway MPG.</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821</Words>
  <Application>Microsoft Office PowerPoint</Application>
  <PresentationFormat>On-screen Show (4:3)</PresentationFormat>
  <Paragraphs>113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Car Price Prediction Using ML</vt:lpstr>
      <vt:lpstr>INTRODUCTION</vt:lpstr>
      <vt:lpstr>challenges</vt:lpstr>
      <vt:lpstr>METHODOLOGY</vt:lpstr>
      <vt:lpstr>DATA PREPROCESSING</vt:lpstr>
      <vt:lpstr>Exploratory Data Analysis (EDA)</vt:lpstr>
      <vt:lpstr>Model Selection and Training</vt:lpstr>
      <vt:lpstr>RESULTS</vt:lpstr>
      <vt:lpstr>WEB APPLICATION</vt:lpstr>
      <vt:lpstr>Slide 10</vt:lpstr>
      <vt:lpstr>OUTPUT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Using ML</dc:title>
  <dc:creator>Chiranjeevi c Chiru</dc:creator>
  <cp:lastModifiedBy>Chiranjeevi c Chiru</cp:lastModifiedBy>
  <cp:revision>12</cp:revision>
  <dcterms:created xsi:type="dcterms:W3CDTF">2024-08-11T16:44:47Z</dcterms:created>
  <dcterms:modified xsi:type="dcterms:W3CDTF">2024-08-12T04:49:29Z</dcterms:modified>
</cp:coreProperties>
</file>