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4" r:id="rId3"/>
    <p:sldId id="268" r:id="rId4"/>
    <p:sldId id="265" r:id="rId5"/>
    <p:sldId id="270" r:id="rId6"/>
    <p:sldId id="267" r:id="rId7"/>
    <p:sldId id="271" r:id="rId8"/>
    <p:sldId id="266" r:id="rId9"/>
    <p:sldId id="272" r:id="rId10"/>
    <p:sldId id="269" r:id="rId11"/>
    <p:sldId id="263" r:id="rId12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536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90273" y="3996131"/>
            <a:ext cx="7120153" cy="2172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9DD7D2-8D93-1429-B77D-DE563396D67E}"/>
              </a:ext>
            </a:extLst>
          </p:cNvPr>
          <p:cNvSpPr txBox="1"/>
          <p:nvPr/>
        </p:nvSpPr>
        <p:spPr>
          <a:xfrm>
            <a:off x="5035550" y="3549650"/>
            <a:ext cx="8763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Tw Cen MT" panose="020B0602020104020603" pitchFamily="34" charset="0"/>
              </a:rPr>
              <a:t>HR ANALYTICS DASHBOARD</a:t>
            </a:r>
            <a:endParaRPr lang="en-IN" sz="4000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CC24B2-602B-F6E9-82E9-9952F1171A8E}"/>
              </a:ext>
            </a:extLst>
          </p:cNvPr>
          <p:cNvSpPr txBox="1"/>
          <p:nvPr/>
        </p:nvSpPr>
        <p:spPr>
          <a:xfrm>
            <a:off x="9302750" y="4257536"/>
            <a:ext cx="3657600" cy="587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USING POWER BI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3EF2E-E5B4-7E92-242D-DFEC7DA3F03F}"/>
              </a:ext>
            </a:extLst>
          </p:cNvPr>
          <p:cNvSpPr txBox="1"/>
          <p:nvPr/>
        </p:nvSpPr>
        <p:spPr>
          <a:xfrm>
            <a:off x="11283950" y="5595254"/>
            <a:ext cx="5029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i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Presented by:</a:t>
            </a:r>
          </a:p>
          <a:p>
            <a:pPr algn="l"/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Chiranjeevi </a:t>
            </a:r>
            <a:r>
              <a:rPr lang="en-IN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Markapuram </a:t>
            </a:r>
            <a:endParaRPr lang="en-US" sz="3200" dirty="0">
              <a:solidFill>
                <a:schemeClr val="accent3">
                  <a:lumMod val="20000"/>
                  <a:lumOff val="80000"/>
                </a:schemeClr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CBFB867-C4B7-BD52-7C0A-A672E27CF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9AF1AD09-737F-2B10-18FD-62DCA9AB9B5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69850" y="0"/>
            <a:ext cx="18288000" cy="10286976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2D0406B6-CD02-71E7-4D4B-A910C1EDAC24}"/>
              </a:ext>
            </a:extLst>
          </p:cNvPr>
          <p:cNvSpPr txBox="1"/>
          <p:nvPr/>
        </p:nvSpPr>
        <p:spPr>
          <a:xfrm>
            <a:off x="1611337" y="4839868"/>
            <a:ext cx="4948555" cy="4392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endParaRPr sz="2750" dirty="0">
              <a:latin typeface="Verdana"/>
              <a:cs typeface="Verda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D7C3-6EE6-B201-1F62-044D39F309AC}"/>
              </a:ext>
            </a:extLst>
          </p:cNvPr>
          <p:cNvSpPr txBox="1"/>
          <p:nvPr/>
        </p:nvSpPr>
        <p:spPr>
          <a:xfrm>
            <a:off x="234950" y="1568450"/>
            <a:ext cx="15163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i="0" dirty="0">
                <a:solidFill>
                  <a:srgbClr val="ECECEC"/>
                </a:solidFill>
                <a:effectLst/>
                <a:latin typeface="ui-sans-serif"/>
              </a:rPr>
              <a:t>Conclusion</a:t>
            </a:r>
            <a:r>
              <a:rPr lang="en-US" sz="3600" b="0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</a:p>
          <a:p>
            <a:pPr algn="l"/>
            <a:endParaRPr lang="en-US" sz="3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ECECEC"/>
                </a:solidFill>
                <a:effectLst/>
                <a:latin typeface="ui-sans-serif"/>
              </a:rPr>
              <a:t>The HR Analytics Dashboard provides valuable insights into employee attrition patterns, job satisfaction, and organizational trends.</a:t>
            </a:r>
          </a:p>
          <a:p>
            <a:pPr algn="l"/>
            <a:endParaRPr lang="en-US" sz="3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ECECEC"/>
                </a:solidFill>
                <a:effectLst/>
                <a:latin typeface="ui-sans-serif"/>
              </a:rPr>
              <a:t>By analyzing key metrics such as demographics, job roles, and satisfaction scores, HR teams can make data-driven decisions to enhance employee retention and optimize workforce management.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ECECEC"/>
                </a:solidFill>
                <a:effectLst/>
                <a:latin typeface="ui-sans-serif"/>
              </a:rPr>
              <a:t>The dashboard empowers HR managers to proactively address high-turnover areas and improve overall employee engagement.</a:t>
            </a:r>
          </a:p>
        </p:txBody>
      </p:sp>
    </p:spTree>
    <p:extLst>
      <p:ext uri="{BB962C8B-B14F-4D97-AF65-F5344CB8AC3E}">
        <p14:creationId xmlns:p14="http://schemas.microsoft.com/office/powerpoint/2010/main" val="3961775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69850" y="0"/>
            <a:ext cx="18288000" cy="102869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1337" y="2703614"/>
            <a:ext cx="38385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215" dirty="0"/>
              <a:t>Than</a:t>
            </a:r>
            <a:r>
              <a:rPr sz="7200" spc="-35" dirty="0"/>
              <a:t>k</a:t>
            </a:r>
            <a:r>
              <a:rPr sz="7200" spc="-535" dirty="0"/>
              <a:t>s!</a:t>
            </a:r>
            <a:endParaRPr sz="7200"/>
          </a:p>
        </p:txBody>
      </p:sp>
      <p:sp>
        <p:nvSpPr>
          <p:cNvPr id="4" name="object 4"/>
          <p:cNvSpPr txBox="1"/>
          <p:nvPr/>
        </p:nvSpPr>
        <p:spPr>
          <a:xfrm>
            <a:off x="1611337" y="4839868"/>
            <a:ext cx="4948555" cy="4392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endParaRPr sz="2750" dirty="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24037" y="4315040"/>
            <a:ext cx="5187950" cy="28575"/>
          </a:xfrm>
          <a:custGeom>
            <a:avLst/>
            <a:gdLst/>
            <a:ahLst/>
            <a:cxnLst/>
            <a:rect l="l" t="t" r="r" b="b"/>
            <a:pathLst>
              <a:path w="5187950" h="28575">
                <a:moveTo>
                  <a:pt x="5187632" y="0"/>
                </a:moveTo>
                <a:lnTo>
                  <a:pt x="0" y="0"/>
                </a:lnTo>
                <a:lnTo>
                  <a:pt x="0" y="28575"/>
                </a:lnTo>
                <a:lnTo>
                  <a:pt x="5187632" y="28575"/>
                </a:lnTo>
                <a:lnTo>
                  <a:pt x="5187632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D330174-C1AE-EF90-683D-A27235FD6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8B8C85E0-CFEA-EEDE-C52D-856AC64CFAF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69850" y="0"/>
            <a:ext cx="18288000" cy="10286976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E69E125E-86ED-AF06-3861-7C2702DDCC97}"/>
              </a:ext>
            </a:extLst>
          </p:cNvPr>
          <p:cNvSpPr txBox="1"/>
          <p:nvPr/>
        </p:nvSpPr>
        <p:spPr>
          <a:xfrm>
            <a:off x="1611337" y="4839868"/>
            <a:ext cx="4948555" cy="4392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endParaRPr sz="2750" dirty="0">
              <a:latin typeface="Verdana"/>
              <a:cs typeface="Verdan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9B1D3-82CE-A5C4-399C-532E75BCD6D6}"/>
              </a:ext>
            </a:extLst>
          </p:cNvPr>
          <p:cNvSpPr txBox="1"/>
          <p:nvPr/>
        </p:nvSpPr>
        <p:spPr>
          <a:xfrm>
            <a:off x="920750" y="425451"/>
            <a:ext cx="140970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Introduction to Power BI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Power BI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Power BI</a:t>
            </a:r>
            <a:r>
              <a:rPr lang="en-US" sz="3200" dirty="0">
                <a:solidFill>
                  <a:schemeClr val="bg1"/>
                </a:solidFill>
              </a:rPr>
              <a:t>: A powerful business analytics tool by Microsoft.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Capabilities</a:t>
            </a:r>
            <a:r>
              <a:rPr lang="en-US" sz="3200" dirty="0">
                <a:solidFill>
                  <a:schemeClr val="bg1"/>
                </a:solidFill>
              </a:rPr>
              <a:t>: Visualize data, create interactive dashboards, and generate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Benefits</a:t>
            </a:r>
            <a:r>
              <a:rPr lang="en-US" sz="3200" dirty="0">
                <a:solidFill>
                  <a:schemeClr val="bg1"/>
                </a:solidFill>
              </a:rPr>
              <a:t>: Simplifies data analysis and sharing, empowering better decision-making across organizations.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HR Analytics</a:t>
            </a:r>
            <a:r>
              <a:rPr lang="en-US" sz="3200" dirty="0">
                <a:solidFill>
                  <a:schemeClr val="bg1"/>
                </a:solidFill>
              </a:rPr>
              <a:t>: Uses data and statistical methods to gain insights into workforce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Purpose</a:t>
            </a:r>
            <a:r>
              <a:rPr lang="en-US" sz="3200" dirty="0">
                <a:solidFill>
                  <a:schemeClr val="bg1"/>
                </a:solidFill>
              </a:rPr>
              <a:t>: Improve decision-making in human resource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Dashboard Goal</a:t>
            </a:r>
            <a:r>
              <a:rPr lang="en-US" sz="3200" dirty="0">
                <a:solidFill>
                  <a:schemeClr val="bg1"/>
                </a:solidFill>
              </a:rPr>
              <a:t>: Provide comprehensive insights into employee attrition patterns within the organization.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856977-4243-CB4F-E826-EEE31851C08D}"/>
              </a:ext>
            </a:extLst>
          </p:cNvPr>
          <p:cNvSpPr txBox="1"/>
          <p:nvPr/>
        </p:nvSpPr>
        <p:spPr>
          <a:xfrm>
            <a:off x="920750" y="7089144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/>
            <a:r>
              <a:rPr lang="en-IN" sz="3600" i="1" kern="1200" dirty="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rPr>
              <a:t>Technologies used</a:t>
            </a:r>
            <a:r>
              <a:rPr lang="en-IN" sz="3600" i="1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:</a:t>
            </a:r>
            <a:endParaRPr lang="en-IN" sz="3600" dirty="0">
              <a:solidFill>
                <a:schemeClr val="bg1"/>
              </a:solidFill>
              <a:effectLst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083532-E2AA-CE3D-4D0F-45AEE1F2F5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350" y="7512050"/>
            <a:ext cx="2252984" cy="15010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4B0D1C-D8F6-6A4B-A6C7-14679A80D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951" y="7021718"/>
            <a:ext cx="2655704" cy="24816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B9C2CE7-3E7E-9762-7BA3-303C83241765}"/>
              </a:ext>
            </a:extLst>
          </p:cNvPr>
          <p:cNvSpPr txBox="1"/>
          <p:nvPr/>
        </p:nvSpPr>
        <p:spPr>
          <a:xfrm>
            <a:off x="3968750" y="934085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>
                <a:solidFill>
                  <a:schemeClr val="bg1"/>
                </a:solidFill>
              </a:rPr>
              <a:t> POWER BI                        EXCEL 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99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1C6F4E9-D83F-4DC6-2AA7-525871C57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8267C0FE-843D-2E63-9F71-C30493C8B5E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69850" y="0"/>
            <a:ext cx="18288000" cy="10286976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D8673D47-A442-7310-FE07-655D84F4A512}"/>
              </a:ext>
            </a:extLst>
          </p:cNvPr>
          <p:cNvSpPr txBox="1"/>
          <p:nvPr/>
        </p:nvSpPr>
        <p:spPr>
          <a:xfrm>
            <a:off x="1611337" y="4839868"/>
            <a:ext cx="4948555" cy="4392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endParaRPr sz="2750" dirty="0">
              <a:latin typeface="Verdana"/>
              <a:cs typeface="Verdan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5A81CC-496E-3BAB-12A4-429765669EB6}"/>
              </a:ext>
            </a:extLst>
          </p:cNvPr>
          <p:cNvSpPr txBox="1"/>
          <p:nvPr/>
        </p:nvSpPr>
        <p:spPr>
          <a:xfrm>
            <a:off x="387350" y="425450"/>
            <a:ext cx="13868400" cy="10002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Dataset Overview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Content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Description of the dataset: "The dataset contains 1,470 rows and 38 columns, covering detailed employee information."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Key Features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Key Columns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Attrition</a:t>
            </a:r>
            <a:r>
              <a:rPr lang="en-US" sz="2800" dirty="0">
                <a:solidFill>
                  <a:schemeClr val="bg1"/>
                </a:solidFill>
              </a:rPr>
              <a:t>: Indicates if the employee has left the company (Yes or No).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Business Travel</a:t>
            </a:r>
            <a:r>
              <a:rPr lang="en-US" sz="2800" dirty="0">
                <a:solidFill>
                  <a:schemeClr val="bg1"/>
                </a:solidFill>
              </a:rPr>
              <a:t>: Frequency of business travel.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Department</a:t>
            </a:r>
            <a:r>
              <a:rPr lang="en-US" sz="2800" dirty="0">
                <a:solidFill>
                  <a:schemeClr val="bg1"/>
                </a:solidFill>
              </a:rPr>
              <a:t>: Department of the employee.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bg1"/>
                </a:solidFill>
              </a:rPr>
              <a:t>AgeGroup</a:t>
            </a:r>
            <a:r>
              <a:rPr lang="en-US" sz="2800" b="1" dirty="0">
                <a:solidFill>
                  <a:schemeClr val="bg1"/>
                </a:solidFill>
              </a:rPr>
              <a:t>, Attrition Label, Attrition Count</a:t>
            </a:r>
            <a:r>
              <a:rPr lang="en-US" sz="2800" dirty="0">
                <a:solidFill>
                  <a:schemeClr val="bg1"/>
                </a:solidFill>
              </a:rPr>
              <a:t>: Categorical groupings for age and attrition-related analysis.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Education Field, Job Role, Marital Status, Gender</a:t>
            </a:r>
            <a:r>
              <a:rPr lang="en-US" sz="2800" dirty="0">
                <a:solidFill>
                  <a:schemeClr val="bg1"/>
                </a:solidFill>
              </a:rPr>
              <a:t>: Employee demographics.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Performance Rating, Job Satisfaction, Work-Life Balance, Environment Satisfaction</a:t>
            </a:r>
            <a:r>
              <a:rPr lang="en-US" sz="2800" dirty="0">
                <a:solidFill>
                  <a:schemeClr val="bg1"/>
                </a:solidFill>
              </a:rPr>
              <a:t>: Employee feedback on their job.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Monthly Income, Total Working Years, Years At Company</a:t>
            </a:r>
            <a:r>
              <a:rPr lang="en-US" sz="2800" dirty="0">
                <a:solidFill>
                  <a:schemeClr val="bg1"/>
                </a:solidFill>
              </a:rPr>
              <a:t>: Work and compensation metrics.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Numeric Variables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Metrics like Age, Daily Rate, Monthly Rate, Distance From Home, and Training Times Last Year offer quantitative insights.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Target Variable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Attrition</a:t>
            </a:r>
            <a:r>
              <a:rPr lang="en-US" sz="2800" dirty="0">
                <a:solidFill>
                  <a:schemeClr val="bg1"/>
                </a:solidFill>
              </a:rPr>
              <a:t>: The focus of the dataset, capturing employee churn.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7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52FAA06-3882-33D5-F39C-145274BC3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FDEA0136-E301-57D7-CB74-6AEFAC606BC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69850" y="0"/>
            <a:ext cx="18288000" cy="10286976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DD6F9175-8C6C-3A66-3914-EFCD2E32CAA8}"/>
              </a:ext>
            </a:extLst>
          </p:cNvPr>
          <p:cNvSpPr txBox="1"/>
          <p:nvPr/>
        </p:nvSpPr>
        <p:spPr>
          <a:xfrm>
            <a:off x="1611337" y="4839868"/>
            <a:ext cx="4948555" cy="4392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endParaRPr sz="2750" dirty="0">
              <a:latin typeface="Verdana"/>
              <a:cs typeface="Verdan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90A42-E247-FA00-E013-E156D07F4A92}"/>
              </a:ext>
            </a:extLst>
          </p:cNvPr>
          <p:cNvSpPr txBox="1"/>
          <p:nvPr/>
        </p:nvSpPr>
        <p:spPr>
          <a:xfrm>
            <a:off x="463550" y="349250"/>
            <a:ext cx="8831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ECECEC"/>
                </a:solidFill>
                <a:effectLst/>
                <a:latin typeface="ui-sans-serif"/>
              </a:rPr>
              <a:t>Page 1 - General Overview and Demographics</a:t>
            </a: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A59B3F-1713-7322-0F4E-0213F8FFE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63" y="1625009"/>
            <a:ext cx="16002000" cy="79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6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3405BFC-E167-1DA8-3B69-88DC44A56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AE1A8726-FA88-3E52-F270-D811E540A47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69850" y="0"/>
            <a:ext cx="18288000" cy="10286976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7BDC79D4-C0B7-EDED-5225-F560B90442A1}"/>
              </a:ext>
            </a:extLst>
          </p:cNvPr>
          <p:cNvSpPr txBox="1"/>
          <p:nvPr/>
        </p:nvSpPr>
        <p:spPr>
          <a:xfrm>
            <a:off x="1611337" y="4839868"/>
            <a:ext cx="4948555" cy="4392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endParaRPr sz="2750" dirty="0">
              <a:latin typeface="Verdana"/>
              <a:cs typeface="Verdan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C7E87-577B-636B-1052-10FFFB6DEC4B}"/>
              </a:ext>
            </a:extLst>
          </p:cNvPr>
          <p:cNvSpPr txBox="1"/>
          <p:nvPr/>
        </p:nvSpPr>
        <p:spPr>
          <a:xfrm>
            <a:off x="463550" y="1339850"/>
            <a:ext cx="1036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95332C-5BF7-B68B-E8F1-3101F5B30D7E}"/>
              </a:ext>
            </a:extLst>
          </p:cNvPr>
          <p:cNvSpPr txBox="1"/>
          <p:nvPr/>
        </p:nvSpPr>
        <p:spPr>
          <a:xfrm>
            <a:off x="463550" y="806450"/>
            <a:ext cx="130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aa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0F0F2FE5-F1DB-911E-32A8-21996955A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49" y="815738"/>
            <a:ext cx="16225813" cy="7848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i="0" dirty="0">
                <a:solidFill>
                  <a:srgbClr val="ECECEC"/>
                </a:solidFill>
                <a:effectLst/>
                <a:latin typeface="ui-sans-serif"/>
              </a:rPr>
              <a:t>Key Visualizations:</a:t>
            </a:r>
          </a:p>
          <a:p>
            <a:pPr algn="l"/>
            <a:endParaRPr lang="en-US" sz="36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>
              <a:buFont typeface="+mj-lt"/>
              <a:buAutoNum type="arabicPeriod"/>
            </a:pPr>
            <a:r>
              <a:rPr lang="en-US" sz="3600" b="1" i="0" dirty="0">
                <a:solidFill>
                  <a:srgbClr val="ECECEC"/>
                </a:solidFill>
                <a:effectLst/>
                <a:latin typeface="ui-sans-serif"/>
              </a:rPr>
              <a:t>Job Satisfaction (Gauge)</a:t>
            </a:r>
            <a:r>
              <a:rPr lang="en-US" sz="3600" b="0" i="0" dirty="0">
                <a:solidFill>
                  <a:srgbClr val="ECECEC"/>
                </a:solidFill>
                <a:effectLst/>
                <a:latin typeface="ui-sans-serif"/>
              </a:rPr>
              <a:t>: Displays an average score of 2.73, summarizing employee contentment.</a:t>
            </a:r>
          </a:p>
          <a:p>
            <a:pPr algn="l">
              <a:buFont typeface="+mj-lt"/>
              <a:buAutoNum type="arabicPeriod"/>
            </a:pPr>
            <a:r>
              <a:rPr lang="en-US" sz="3600" b="1" i="0" dirty="0">
                <a:solidFill>
                  <a:srgbClr val="ECECEC"/>
                </a:solidFill>
                <a:effectLst/>
                <a:latin typeface="ui-sans-serif"/>
              </a:rPr>
              <a:t>Employee Count (Card)</a:t>
            </a:r>
            <a:r>
              <a:rPr lang="en-US" sz="3600" b="0" i="0" dirty="0">
                <a:solidFill>
                  <a:srgbClr val="ECECEC"/>
                </a:solidFill>
                <a:effectLst/>
                <a:latin typeface="ui-sans-serif"/>
              </a:rPr>
              <a:t>: Shows the total workforce (1,470).</a:t>
            </a:r>
          </a:p>
          <a:p>
            <a:pPr algn="l">
              <a:buFont typeface="+mj-lt"/>
              <a:buAutoNum type="arabicPeriod"/>
            </a:pPr>
            <a:r>
              <a:rPr lang="en-US" sz="3600" b="1" i="0" dirty="0">
                <a:solidFill>
                  <a:srgbClr val="ECECEC"/>
                </a:solidFill>
                <a:effectLst/>
                <a:latin typeface="ui-sans-serif"/>
              </a:rPr>
              <a:t>Monthly Income (Card)</a:t>
            </a:r>
            <a:r>
              <a:rPr lang="en-US" sz="3600" b="0" i="0" dirty="0">
                <a:solidFill>
                  <a:srgbClr val="ECECEC"/>
                </a:solidFill>
                <a:effectLst/>
                <a:latin typeface="ui-sans-serif"/>
              </a:rPr>
              <a:t>: Average monthly income is ₹6.50K.</a:t>
            </a:r>
          </a:p>
          <a:p>
            <a:pPr algn="l">
              <a:buFont typeface="+mj-lt"/>
              <a:buAutoNum type="arabicPeriod"/>
            </a:pPr>
            <a:r>
              <a:rPr lang="en-US" sz="3600" b="1" i="0" dirty="0">
                <a:solidFill>
                  <a:srgbClr val="ECECEC"/>
                </a:solidFill>
                <a:effectLst/>
                <a:latin typeface="ui-sans-serif"/>
              </a:rPr>
              <a:t>Active Employees (Card)</a:t>
            </a:r>
            <a:r>
              <a:rPr lang="en-US" sz="3600" b="0" i="0" dirty="0">
                <a:solidFill>
                  <a:srgbClr val="ECECEC"/>
                </a:solidFill>
                <a:effectLst/>
                <a:latin typeface="ui-sans-serif"/>
              </a:rPr>
              <a:t>: Highlights 1,233 currently active employees.</a:t>
            </a:r>
          </a:p>
          <a:p>
            <a:pPr algn="l">
              <a:buFont typeface="+mj-lt"/>
              <a:buAutoNum type="arabicPeriod"/>
            </a:pPr>
            <a:r>
              <a:rPr lang="en-US" sz="3600" b="1" i="0" dirty="0">
                <a:solidFill>
                  <a:srgbClr val="ECECEC"/>
                </a:solidFill>
                <a:effectLst/>
                <a:latin typeface="ui-sans-serif"/>
              </a:rPr>
              <a:t>Age Distribution (Bar Chart)</a:t>
            </a:r>
            <a:r>
              <a:rPr lang="en-US" sz="3600" b="0" i="0" dirty="0">
                <a:solidFill>
                  <a:srgbClr val="ECECEC"/>
                </a:solidFill>
                <a:effectLst/>
                <a:latin typeface="ui-sans-serif"/>
              </a:rPr>
              <a:t>: Visualizes employee age demographics.</a:t>
            </a:r>
          </a:p>
          <a:p>
            <a:pPr algn="l">
              <a:buFont typeface="+mj-lt"/>
              <a:buAutoNum type="arabicPeriod"/>
            </a:pPr>
            <a:r>
              <a:rPr lang="en-US" sz="3600" b="1" i="0" dirty="0">
                <a:solidFill>
                  <a:srgbClr val="ECECEC"/>
                </a:solidFill>
                <a:effectLst/>
                <a:latin typeface="ui-sans-serif"/>
              </a:rPr>
              <a:t>Education Field by Job Role (Bar Chart)</a:t>
            </a:r>
            <a:r>
              <a:rPr lang="en-US" sz="3600" b="0" i="0" dirty="0">
                <a:solidFill>
                  <a:srgbClr val="ECECEC"/>
                </a:solidFill>
                <a:effectLst/>
                <a:latin typeface="ui-sans-serif"/>
              </a:rPr>
              <a:t>: Links educational background to job roles.</a:t>
            </a:r>
          </a:p>
          <a:p>
            <a:pPr algn="l">
              <a:buFont typeface="+mj-lt"/>
              <a:buAutoNum type="arabicPeriod"/>
            </a:pPr>
            <a:r>
              <a:rPr lang="en-US" sz="3600" b="1" i="0" dirty="0">
                <a:solidFill>
                  <a:srgbClr val="ECECEC"/>
                </a:solidFill>
                <a:effectLst/>
                <a:latin typeface="ui-sans-serif"/>
              </a:rPr>
              <a:t>Attrition Count (Donut Chart)</a:t>
            </a:r>
            <a:r>
              <a:rPr lang="en-US" sz="3600" b="0" i="0" dirty="0">
                <a:solidFill>
                  <a:srgbClr val="ECECEC"/>
                </a:solidFill>
                <a:effectLst/>
                <a:latin typeface="ui-sans-serif"/>
              </a:rPr>
              <a:t>: Shows 16.12% attrition with 237 employees leaving.</a:t>
            </a:r>
          </a:p>
          <a:p>
            <a:pPr algn="l">
              <a:buFont typeface="+mj-lt"/>
              <a:buAutoNum type="arabicPeriod"/>
            </a:pPr>
            <a:r>
              <a:rPr lang="en-US" sz="3600" b="1" i="0" dirty="0">
                <a:solidFill>
                  <a:srgbClr val="ECECEC"/>
                </a:solidFill>
                <a:effectLst/>
                <a:latin typeface="ui-sans-serif"/>
              </a:rPr>
              <a:t>Attrition by Department (Bar Chart)</a:t>
            </a:r>
            <a:r>
              <a:rPr lang="en-US" sz="3600" b="0" i="0" dirty="0">
                <a:solidFill>
                  <a:srgbClr val="ECECEC"/>
                </a:solidFill>
                <a:effectLst/>
                <a:latin typeface="ui-sans-serif"/>
              </a:rPr>
              <a:t>: Highlights departments with the highest attrition.</a:t>
            </a:r>
          </a:p>
          <a:p>
            <a:pPr algn="l">
              <a:buFont typeface="+mj-lt"/>
              <a:buAutoNum type="arabicPeriod"/>
            </a:pPr>
            <a:r>
              <a:rPr lang="en-US" sz="3600" b="1" i="0" dirty="0">
                <a:solidFill>
                  <a:srgbClr val="ECECEC"/>
                </a:solidFill>
                <a:effectLst/>
                <a:latin typeface="ui-sans-serif"/>
              </a:rPr>
              <a:t>Job Satisfaction by Education Field (Table)</a:t>
            </a:r>
            <a:r>
              <a:rPr lang="en-US" sz="3600" b="0" i="0" dirty="0">
                <a:solidFill>
                  <a:srgbClr val="ECECEC"/>
                </a:solidFill>
                <a:effectLst/>
                <a:latin typeface="ui-sans-serif"/>
              </a:rPr>
              <a:t>: Details satisfaction scores across educational fields.</a:t>
            </a:r>
          </a:p>
        </p:txBody>
      </p:sp>
    </p:spTree>
    <p:extLst>
      <p:ext uri="{BB962C8B-B14F-4D97-AF65-F5344CB8AC3E}">
        <p14:creationId xmlns:p14="http://schemas.microsoft.com/office/powerpoint/2010/main" val="4118117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E22DD38-F707-BFA5-177B-DFD55AE39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C0636B67-233D-3FE0-4FC4-7CED698136B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69850" y="0"/>
            <a:ext cx="18288000" cy="10286976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CC8B0450-CF59-E308-2827-BEE3BAADB84E}"/>
              </a:ext>
            </a:extLst>
          </p:cNvPr>
          <p:cNvSpPr txBox="1"/>
          <p:nvPr/>
        </p:nvSpPr>
        <p:spPr>
          <a:xfrm>
            <a:off x="1611337" y="4839868"/>
            <a:ext cx="4948555" cy="4392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endParaRPr sz="2750" dirty="0">
              <a:latin typeface="Verdana"/>
              <a:cs typeface="Verdan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1ECB9-6C78-D04C-B429-1FB322B8A1B4}"/>
              </a:ext>
            </a:extLst>
          </p:cNvPr>
          <p:cNvSpPr txBox="1"/>
          <p:nvPr/>
        </p:nvSpPr>
        <p:spPr>
          <a:xfrm>
            <a:off x="311150" y="407698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ECECEC"/>
                </a:solidFill>
                <a:effectLst/>
                <a:latin typeface="ui-sans-serif"/>
              </a:rPr>
              <a:t>Page 2 – </a:t>
            </a:r>
            <a:r>
              <a:rPr lang="en-IN" sz="3200" b="1" i="0" dirty="0">
                <a:solidFill>
                  <a:srgbClr val="ECECEC"/>
                </a:solidFill>
                <a:effectLst/>
                <a:latin typeface="ui-sans-serif"/>
              </a:rPr>
              <a:t>Overview 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12256E-5F1F-81E5-8332-240615F1A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0" y="1400171"/>
            <a:ext cx="15925799" cy="832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4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07F91B8-E7D3-9926-EF31-5D28DE09F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C6965DFE-252E-7D95-CA9B-371D92BC1E4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69850" y="0"/>
            <a:ext cx="18288000" cy="10286976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E4A7E0FD-E483-01FC-333F-22547623C35E}"/>
              </a:ext>
            </a:extLst>
          </p:cNvPr>
          <p:cNvSpPr txBox="1"/>
          <p:nvPr/>
        </p:nvSpPr>
        <p:spPr>
          <a:xfrm>
            <a:off x="1611337" y="4839868"/>
            <a:ext cx="4948555" cy="4392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endParaRPr sz="2750" dirty="0">
              <a:latin typeface="Verdana"/>
              <a:cs typeface="Verdan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CCD50D-EF8F-D889-B176-01D1B187E47D}"/>
              </a:ext>
            </a:extLst>
          </p:cNvPr>
          <p:cNvSpPr txBox="1"/>
          <p:nvPr/>
        </p:nvSpPr>
        <p:spPr>
          <a:xfrm>
            <a:off x="234950" y="581330"/>
            <a:ext cx="1691640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Brief Description of Key Visualizations</a:t>
            </a:r>
            <a:r>
              <a:rPr lang="en-US" sz="3200" dirty="0">
                <a:solidFill>
                  <a:schemeClr val="bg1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Sum of </a:t>
            </a:r>
            <a:r>
              <a:rPr lang="en-US" sz="3200" b="1" dirty="0" err="1">
                <a:solidFill>
                  <a:schemeClr val="bg1"/>
                </a:solidFill>
              </a:rPr>
              <a:t>AttritionCount</a:t>
            </a:r>
            <a:r>
              <a:rPr lang="en-US" sz="3200" b="1" dirty="0">
                <a:solidFill>
                  <a:schemeClr val="bg1"/>
                </a:solidFill>
              </a:rPr>
              <a:t> by Job Role</a:t>
            </a:r>
            <a:r>
              <a:rPr lang="en-US" sz="3200" dirty="0">
                <a:solidFill>
                  <a:schemeClr val="bg1"/>
                </a:solidFill>
              </a:rPr>
              <a:t>: A </a:t>
            </a:r>
            <a:r>
              <a:rPr lang="en-US" sz="3200" dirty="0" err="1">
                <a:solidFill>
                  <a:schemeClr val="bg1"/>
                </a:solidFill>
              </a:rPr>
              <a:t>treemap</a:t>
            </a:r>
            <a:r>
              <a:rPr lang="en-US" sz="3200" dirty="0">
                <a:solidFill>
                  <a:schemeClr val="bg1"/>
                </a:solidFill>
              </a:rPr>
              <a:t> showing the number of attrition events for different job roles, helping to identify which roles have higher attrition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Average of </a:t>
            </a:r>
            <a:r>
              <a:rPr lang="en-US" sz="3200" b="1" dirty="0" err="1">
                <a:solidFill>
                  <a:schemeClr val="bg1"/>
                </a:solidFill>
              </a:rPr>
              <a:t>YearsAtCompany</a:t>
            </a:r>
            <a:r>
              <a:rPr lang="en-US" sz="3200" b="1" dirty="0">
                <a:solidFill>
                  <a:schemeClr val="bg1"/>
                </a:solidFill>
              </a:rPr>
              <a:t> by Job Role</a:t>
            </a:r>
            <a:r>
              <a:rPr lang="en-US" sz="3200" dirty="0">
                <a:solidFill>
                  <a:schemeClr val="bg1"/>
                </a:solidFill>
              </a:rPr>
              <a:t>: A line chart depicting the average tenure of employees in various job roles, providing insights into employee retention by role.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Sum of </a:t>
            </a:r>
            <a:r>
              <a:rPr lang="en-US" sz="3200" b="1" dirty="0" err="1">
                <a:solidFill>
                  <a:schemeClr val="bg1"/>
                </a:solidFill>
              </a:rPr>
              <a:t>WorkLifeBalance</a:t>
            </a:r>
            <a:r>
              <a:rPr lang="en-US" sz="3200" b="1" dirty="0">
                <a:solidFill>
                  <a:schemeClr val="bg1"/>
                </a:solidFill>
              </a:rPr>
              <a:t> by </a:t>
            </a:r>
            <a:r>
              <a:rPr lang="en-US" sz="3200" b="1" dirty="0" err="1">
                <a:solidFill>
                  <a:schemeClr val="bg1"/>
                </a:solidFill>
              </a:rPr>
              <a:t>AgeGroup</a:t>
            </a:r>
            <a:r>
              <a:rPr lang="en-US" sz="3200" dirty="0">
                <a:solidFill>
                  <a:schemeClr val="bg1"/>
                </a:solidFill>
              </a:rPr>
              <a:t>: A bar chart showing the sum of work-life balance scores for different age groups, offering a view of how work-life balance varies across age demographics.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Key Influencers for Attrition</a:t>
            </a:r>
            <a:r>
              <a:rPr lang="en-US" sz="3200" dirty="0">
                <a:solidFill>
                  <a:schemeClr val="bg1"/>
                </a:solidFill>
              </a:rPr>
              <a:t>: A visual displaying the factors influencing employee attrition, such as overtime status, years at the company, work-life balance, years with the current manager, job role, monthly income, and environment satisfaction, helping to understand the main drivers of attrition.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Sum of </a:t>
            </a:r>
            <a:r>
              <a:rPr lang="en-US" sz="3200" b="1" dirty="0" err="1">
                <a:solidFill>
                  <a:schemeClr val="bg1"/>
                </a:solidFill>
              </a:rPr>
              <a:t>EnvironmentSatisfaction</a:t>
            </a:r>
            <a:r>
              <a:rPr lang="en-US" sz="3200" dirty="0">
                <a:solidFill>
                  <a:schemeClr val="bg1"/>
                </a:solidFill>
              </a:rPr>
              <a:t>: A gauge showing the total environment satisfaction score of 4001 out of 5000, indicating the overall satisfaction with the work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Attrition Rate</a:t>
            </a:r>
            <a:r>
              <a:rPr lang="en-US" sz="3200" dirty="0">
                <a:solidFill>
                  <a:schemeClr val="bg1"/>
                </a:solidFill>
              </a:rPr>
              <a:t>: A metric showing the overall attrition rate of 16.12%, giving a clear view of the proportion of employees leaving the company.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Average Work-Life Balance</a:t>
            </a:r>
            <a:r>
              <a:rPr lang="en-US" sz="3200" dirty="0">
                <a:solidFill>
                  <a:schemeClr val="bg1"/>
                </a:solidFill>
              </a:rPr>
              <a:t>: A gauge showing the average work-life balance score of 2.76 out of 5, reflecting how employees perceive their work-life balance.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Average Tenure by Department</a:t>
            </a:r>
            <a:r>
              <a:rPr lang="en-US" sz="3200" dirty="0">
                <a:solidFill>
                  <a:schemeClr val="bg1"/>
                </a:solidFill>
              </a:rPr>
              <a:t>: A donut chart displaying the average tenure by department, highlighting the average number of years employees stay in each department.</a:t>
            </a:r>
          </a:p>
        </p:txBody>
      </p:sp>
    </p:spTree>
    <p:extLst>
      <p:ext uri="{BB962C8B-B14F-4D97-AF65-F5344CB8AC3E}">
        <p14:creationId xmlns:p14="http://schemas.microsoft.com/office/powerpoint/2010/main" val="925403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5589BF6-4591-577E-5EB8-999EE9C6F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49C40243-0CF2-3472-A3DA-B0384A7A5DC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724"/>
            <a:ext cx="18288000" cy="10286976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F21FA37C-872B-215B-AB26-E329D9A86A39}"/>
              </a:ext>
            </a:extLst>
          </p:cNvPr>
          <p:cNvSpPr txBox="1"/>
          <p:nvPr/>
        </p:nvSpPr>
        <p:spPr>
          <a:xfrm>
            <a:off x="1611337" y="4839868"/>
            <a:ext cx="4948555" cy="4392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endParaRPr sz="2750" dirty="0">
              <a:latin typeface="Verdana"/>
              <a:cs typeface="Verdan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64BC1-6699-1C27-121C-0815D39EF32C}"/>
              </a:ext>
            </a:extLst>
          </p:cNvPr>
          <p:cNvSpPr txBox="1"/>
          <p:nvPr/>
        </p:nvSpPr>
        <p:spPr>
          <a:xfrm>
            <a:off x="615950" y="120650"/>
            <a:ext cx="14706600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Key Insights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Demographics</a:t>
            </a:r>
            <a:r>
              <a:rPr lang="en-US" sz="3200" dirty="0">
                <a:solidFill>
                  <a:schemeClr val="bg1"/>
                </a:solidFill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Younger employees (&lt;25 years) and single employees have higher attrition rates.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Departmental Trends</a:t>
            </a:r>
            <a:r>
              <a:rPr lang="en-US" sz="3200" dirty="0">
                <a:solidFill>
                  <a:schemeClr val="bg1"/>
                </a:solidFill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Research &amp; Development has the highest attrition and needs targeted retention strategies.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Human Resources exhibits lower attrition and can serve as a benchmark.</a:t>
            </a:r>
          </a:p>
          <a:p>
            <a:pPr lvl="2"/>
            <a:endParaRPr lang="en-US" sz="32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Role and Income</a:t>
            </a:r>
            <a:r>
              <a:rPr lang="en-US" sz="3200" dirty="0">
                <a:solidFill>
                  <a:schemeClr val="bg1"/>
                </a:solidFill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Sales Representatives and Laboratory Technicians face higher attrition due to lower income levels.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Higher-paid employees, such as Managers, are more likely to stay.</a:t>
            </a:r>
          </a:p>
          <a:p>
            <a:pPr lvl="2"/>
            <a:endParaRPr lang="en-US" sz="32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Satisfaction and Travel</a:t>
            </a:r>
            <a:r>
              <a:rPr lang="en-US" sz="3200" dirty="0">
                <a:solidFill>
                  <a:schemeClr val="bg1"/>
                </a:solidFill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Low job satisfaction ratings are strongly linked to higher turnover.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Employees with frequent travel commitments show moderate attrition levels.</a:t>
            </a:r>
          </a:p>
        </p:txBody>
      </p:sp>
    </p:spTree>
    <p:extLst>
      <p:ext uri="{BB962C8B-B14F-4D97-AF65-F5344CB8AC3E}">
        <p14:creationId xmlns:p14="http://schemas.microsoft.com/office/powerpoint/2010/main" val="1410970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ADBCA39-B651-3D01-BD05-5F2CB4AB4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899306F8-2F78-C3AA-E863-88542668EC2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724"/>
            <a:ext cx="18288000" cy="10286976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39B0CC86-CC1E-9809-A849-1A2958B6EFFD}"/>
              </a:ext>
            </a:extLst>
          </p:cNvPr>
          <p:cNvSpPr txBox="1"/>
          <p:nvPr/>
        </p:nvSpPr>
        <p:spPr>
          <a:xfrm>
            <a:off x="1611337" y="4839868"/>
            <a:ext cx="4948555" cy="4392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endParaRPr sz="2750" dirty="0">
              <a:latin typeface="Verdana"/>
              <a:cs typeface="Verdan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ACCFE-23B2-9D24-AFD9-6EE61BBD8985}"/>
              </a:ext>
            </a:extLst>
          </p:cNvPr>
          <p:cNvSpPr txBox="1"/>
          <p:nvPr/>
        </p:nvSpPr>
        <p:spPr>
          <a:xfrm>
            <a:off x="615950" y="120650"/>
            <a:ext cx="15697200" cy="94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Recommendations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Targeted Onboarding Programs</a:t>
            </a:r>
            <a:r>
              <a:rPr lang="en-US" sz="3200" dirty="0">
                <a:solidFill>
                  <a:schemeClr val="bg1"/>
                </a:solidFill>
              </a:rPr>
              <a:t>: Enhance support for new hires through structured mentoring and integration plans.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Tailored Retention Strategies</a:t>
            </a:r>
            <a:r>
              <a:rPr lang="en-US" sz="3200" dirty="0">
                <a:solidFill>
                  <a:schemeClr val="bg1"/>
                </a:solidFill>
              </a:rPr>
              <a:t>: Focus efforts on departments and roles with high attrition, using HR benchmarks for comparison.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Job Satisfaction Improvement</a:t>
            </a:r>
            <a:r>
              <a:rPr lang="en-US" sz="3200" dirty="0">
                <a:solidFill>
                  <a:schemeClr val="bg1"/>
                </a:solidFill>
              </a:rPr>
              <a:t>: Conduct regular surveys to boost engagement, especially for roles with high dissatisfaction.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Work-Life Balance Initiatives</a:t>
            </a:r>
            <a:r>
              <a:rPr lang="en-US" sz="3200" dirty="0">
                <a:solidFill>
                  <a:schemeClr val="bg1"/>
                </a:solidFill>
              </a:rPr>
              <a:t>: Mitigate travel fatigue with policies offering flexible work arrangements.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Compensation Review</a:t>
            </a:r>
            <a:r>
              <a:rPr lang="en-US" sz="3200" dirty="0">
                <a:solidFill>
                  <a:schemeClr val="bg1"/>
                </a:solidFill>
              </a:rPr>
              <a:t>: Adjust salaries for lower-paid roles to align with industry standards.</a:t>
            </a:r>
          </a:p>
        </p:txBody>
      </p:sp>
    </p:spTree>
    <p:extLst>
      <p:ext uri="{BB962C8B-B14F-4D97-AF65-F5344CB8AC3E}">
        <p14:creationId xmlns:p14="http://schemas.microsoft.com/office/powerpoint/2010/main" val="210474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AB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914</Words>
  <Application>Microsoft Office PowerPoint</Application>
  <PresentationFormat>Custom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 Light</vt:lpstr>
      <vt:lpstr>Calibri</vt:lpstr>
      <vt:lpstr>Tw Cen MT</vt:lpstr>
      <vt:lpstr>ui-sans-serif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CHIRANJEEVI MARKAPURAM</dc:creator>
  <cp:lastModifiedBy>CHIRANJEEVI MARKAPURAM</cp:lastModifiedBy>
  <cp:revision>21</cp:revision>
  <dcterms:created xsi:type="dcterms:W3CDTF">2024-12-02T06:03:03Z</dcterms:created>
  <dcterms:modified xsi:type="dcterms:W3CDTF">2024-12-03T11:58:30Z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2024-12-02T00:00:00Z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2024-12-02T00:00:00Z</vt:filetime>
  </property>
</Properties>
</file>