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03"/>
  </p:notesMasterIdLst>
  <p:sldIdLst>
    <p:sldId id="307" r:id="rId2"/>
    <p:sldId id="308"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53" r:id="rId48"/>
    <p:sldId id="354" r:id="rId49"/>
    <p:sldId id="355" r:id="rId50"/>
    <p:sldId id="356" r:id="rId51"/>
    <p:sldId id="357" r:id="rId52"/>
    <p:sldId id="358" r:id="rId53"/>
    <p:sldId id="359" r:id="rId54"/>
    <p:sldId id="360" r:id="rId55"/>
    <p:sldId id="361" r:id="rId56"/>
    <p:sldId id="362" r:id="rId57"/>
    <p:sldId id="363" r:id="rId58"/>
    <p:sldId id="364" r:id="rId59"/>
    <p:sldId id="365" r:id="rId60"/>
    <p:sldId id="366" r:id="rId61"/>
    <p:sldId id="367" r:id="rId62"/>
    <p:sldId id="368" r:id="rId63"/>
    <p:sldId id="369" r:id="rId64"/>
    <p:sldId id="370" r:id="rId65"/>
    <p:sldId id="371" r:id="rId66"/>
    <p:sldId id="372" r:id="rId67"/>
    <p:sldId id="373" r:id="rId68"/>
    <p:sldId id="374" r:id="rId69"/>
    <p:sldId id="375" r:id="rId70"/>
    <p:sldId id="376" r:id="rId71"/>
    <p:sldId id="409" r:id="rId72"/>
    <p:sldId id="378" r:id="rId73"/>
    <p:sldId id="379" r:id="rId74"/>
    <p:sldId id="380" r:id="rId75"/>
    <p:sldId id="381" r:id="rId76"/>
    <p:sldId id="382" r:id="rId77"/>
    <p:sldId id="383" r:id="rId78"/>
    <p:sldId id="384" r:id="rId79"/>
    <p:sldId id="385" r:id="rId80"/>
    <p:sldId id="386" r:id="rId81"/>
    <p:sldId id="387" r:id="rId82"/>
    <p:sldId id="388" r:id="rId83"/>
    <p:sldId id="389" r:id="rId84"/>
    <p:sldId id="390" r:id="rId85"/>
    <p:sldId id="391" r:id="rId86"/>
    <p:sldId id="392" r:id="rId87"/>
    <p:sldId id="393" r:id="rId88"/>
    <p:sldId id="394" r:id="rId89"/>
    <p:sldId id="395" r:id="rId90"/>
    <p:sldId id="396" r:id="rId91"/>
    <p:sldId id="397" r:id="rId92"/>
    <p:sldId id="398" r:id="rId93"/>
    <p:sldId id="399" r:id="rId94"/>
    <p:sldId id="400" r:id="rId95"/>
    <p:sldId id="401" r:id="rId96"/>
    <p:sldId id="402" r:id="rId97"/>
    <p:sldId id="403" r:id="rId98"/>
    <p:sldId id="404" r:id="rId99"/>
    <p:sldId id="405" r:id="rId100"/>
    <p:sldId id="406" r:id="rId101"/>
    <p:sldId id="407"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varScale="1">
        <p:scale>
          <a:sx n="85" d="100"/>
          <a:sy n="85" d="100"/>
        </p:scale>
        <p:origin x="456" y="84"/>
      </p:cViewPr>
      <p:guideLst>
        <p:guide orient="horz" pos="2160"/>
        <p:guide pos="2880"/>
      </p:guideLst>
    </p:cSldViewPr>
  </p:slideViewPr>
  <p:notesTextViewPr>
    <p:cViewPr>
      <p:scale>
        <a:sx n="1" d="1"/>
        <a:sy n="1" d="1"/>
      </p:scale>
      <p:origin x="0" y="0"/>
    </p:cViewPr>
  </p:notesTextViewPr>
  <p:sorterViewPr>
    <p:cViewPr>
      <p:scale>
        <a:sx n="176" d="100"/>
        <a:sy n="176" d="100"/>
      </p:scale>
      <p:origin x="0" y="5462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0-03-24T05:08:26.42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2654 2505,'25'0,"99"75,199-1,-1-24,-74-1,0 1,25-50,25 25,-25-25,-75 0,25 0,-24 0,98-50,1 25,-75 25,-74-24,-74 24,-26 0,1 0,-25 0,-1 0,1 0,50 0,73 0,76 0,297 74,-1 25,349 75,-51-100,-173 1,298-26,-174-24,-273 25,-50-1,1 26,-199-75,-50 24,-74 1,-74-25,-1 0,-24 0,50 0,-26 0,50-49,50-51,-49 100,123 0,347 0,100 0,347 0,-223 0,24 0,-24 0,-298 0,-273 0,-99 0,-74 0,-25 0,-124 50,-125 24,1 1,99-26,-74 1,-26-25,-98-25,24 0,100-50,-25 1,24-26,-98 1,24 24,74 50,26 0,49 0,-50 25,-74 49,-50 75,25-49,75-1,99-50,0 1,49-25,0-25,1 0,-75 0,0 0,-25 0,50 0,24 0,50 0,1 0,24 25,99-1,-25-24,50 25,-25 25,100-1,148 1,-49 49,-75-49,0-1,-49-24,-75-25,-24 0,-26 0,-49 25,0 0,-49 0,-26-25,-24 0,-174 0,50 0,24 0,125 0,0 0,49 0,-25 0,25 24,1-24,24 50,0-25,24-25,1 0,50 0,-1 0,50 0,-50 0,1 0,-1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0-03-24T05:08:40.9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2630 3497,'24'0,"26"0,24 0,-24 0,24 0,-24 0,0 0,24 0,25 0,75 0,24 25,-98-25,-1 0,-25 0,1 0,-1 0,1 0,-1 0,25 0,25 0,-49 0,-1 0,0-25,-24 1,0-1,24 0,0 0,50 0,25-24,-49 24,-1 0,-25 0,1 25,-26 0,26-24,-1 24,50 0,74 0,-49 0,0 0,-50 0,-24 0,-1 0,-24 0,24 0,-24 0,-1 0,26 0,-26 24,-24-24,25 25,-25 0,24-25,-24 0,25 25,-1 0,1-25,0 0,74 0,0 0,-25 0,-25 0,-24 0,-1 0,-24 24,0-24,0 25,0-25,-1 0,1 0,25 0,24 0,-24 0,-1 25,1-25,-25 0,49 25,-24-25,24 0,50 0,-24 0,-26 0,0 0,1 0,-1 0,25 0,1 0,24 0,-50 0,1 0,-51 0,26 0,-25 0,24 0,-24 25,25-25,24 0,25 0,1 0,-1 0,-25 0,1 0,-1 0,-24 0,-26 0,51 0,-50 0,24 0,26 0,-1 0,1 0,-26 0,1 0,-25 0,24 0,-24 0,25 0,-1 24,50-24,-24 0,-1 25,-24-25,-1 25,1-25,-25 25,25-25,-26 25,1-25,50 0,-51 0,26 0,0 0,-26 24,-48-24,-1 0,0 0,-25-24,-24-1,-100 25,-24-25,-25 25,49 0,-24 0,-75 0,25 0,-25 25,99-25,75 0,-75 0,-24 0,-100 0,75 0,25 0,24 0,-25 0,-123 0,49 0,75 0,74 0,24 0,51 0,-1 0,1 0,-1 0,-49 0,0 0,-100-25,50 0,50 25,25 0,24 0,0 0,1 0,-26-25,26 1,-50 24,-75-25,50 0,0 0,50 25,-1-25,26 25,-1 0,-25 0,-24 0,-50 0,50 0,25 0,24 0,25 0,1 0,-1 0,-25 0,25 0,1 0,-1 0,-25 0,25 0,-24 0,-50 0,-1 0,26 0,24 0,1-24,-1 24,-24 0,24-25,-74 25,-25-25,50 0,25 0,24 1,0-1,26 0,-1 25,25-25,0 0,99 25,99 25,-24-25,-50 0,50 0,148 0,25 0,-49 0,25 0,173 0,0 25,-199 0,-73-25,-1 0,74 49,-24-49,-74 25,-50 0,-50 0,25 0,-25-25,25 24,124 1,-25-25,-24 25,-26 0,1 0,-25-1,49-24,75 25,0-25,-75 0,-24 25,-50 0,0 0,-49-1,-1-24,0 25,75-25,-74 0,24 0,-25 0,-24 0,0 0,-1 0,26 0,-26 0,26 0,24 0,0 0,0 0,-49 0,-25 0,-1 0,1 0,0 25,25-25,-26 0,1 25,0-25,0 0,0 0,-1 0,1 0,0 0,-25 25,25-25,0 0,-1 0,1 0,0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0-03-24T05:13:09.31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5309 4192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24E86E-9792-4886-A617-6EEBB927EB5A}" type="datetimeFigureOut">
              <a:rPr lang="en-US" smtClean="0"/>
              <a:t>9/8/2023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EB201C-DC12-4E3B-8F26-3A337B2D1F48}" type="slidenum">
              <a:rPr lang="en-US" smtClean="0"/>
              <a:t>‹#›</a:t>
            </a:fld>
            <a:endParaRPr lang="en-US"/>
          </a:p>
        </p:txBody>
      </p:sp>
    </p:spTree>
    <p:extLst>
      <p:ext uri="{BB962C8B-B14F-4D97-AF65-F5344CB8AC3E}">
        <p14:creationId xmlns:p14="http://schemas.microsoft.com/office/powerpoint/2010/main" val="3910749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xfrm>
            <a:off x="686098" y="4343704"/>
            <a:ext cx="5485805" cy="411389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5DA150-B90D-40A1-B87F-BDA7E10C4AD4}" type="datetime1">
              <a:rPr lang="en-IN" smtClean="0">
                <a:solidFill>
                  <a:prstClr val="black">
                    <a:tint val="75000"/>
                  </a:prstClr>
                </a:solidFill>
              </a:rPr>
              <a:pPr/>
              <a:t>08-09-2023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8CAE0E1-5C16-469C-80A6-45E1950F150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866479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A2BA48C1-F03C-420A-BD7F-6D4838E5CCBA}" type="datetime1">
              <a:rPr lang="en-US"/>
              <a:pPr>
                <a:defRPr/>
              </a:pPr>
              <a:t>9/8/2023</a:t>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Shivakumara Tuppad, Asst. Prof., Dept of MCA, BMSIT</a:t>
            </a:r>
          </a:p>
        </p:txBody>
      </p:sp>
      <p:sp>
        <p:nvSpPr>
          <p:cNvPr id="6" name="Slide Number Placeholder 5"/>
          <p:cNvSpPr>
            <a:spLocks noGrp="1"/>
          </p:cNvSpPr>
          <p:nvPr>
            <p:ph type="sldNum" sz="quarter" idx="12"/>
          </p:nvPr>
        </p:nvSpPr>
        <p:spPr/>
        <p:txBody>
          <a:bodyPr/>
          <a:lstStyle>
            <a:lvl1pPr>
              <a:defRPr/>
            </a:lvl1pPr>
          </a:lstStyle>
          <a:p>
            <a:pPr>
              <a:defRPr/>
            </a:pPr>
            <a:fld id="{DD720638-D6AE-4934-8547-1F0C77268968}" type="slidenum">
              <a:rPr lang="en-IN"/>
              <a:pPr>
                <a:defRPr/>
              </a:pPr>
              <a:t>‹#›</a:t>
            </a:fld>
            <a:endParaRPr lang="en-IN"/>
          </a:p>
        </p:txBody>
      </p:sp>
    </p:spTree>
    <p:extLst>
      <p:ext uri="{BB962C8B-B14F-4D97-AF65-F5344CB8AC3E}">
        <p14:creationId xmlns:p14="http://schemas.microsoft.com/office/powerpoint/2010/main" val="162902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A74C8E1-BDD6-4F5A-98E9-91AA070E13A4}" type="datetime1">
              <a:rPr lang="en-US"/>
              <a:pPr>
                <a:defRPr/>
              </a:pPr>
              <a:t>9/8/2023</a:t>
            </a:fld>
            <a:endParaRPr lang="en-IN"/>
          </a:p>
        </p:txBody>
      </p:sp>
      <p:sp>
        <p:nvSpPr>
          <p:cNvPr id="3" name="Footer Placeholder 4"/>
          <p:cNvSpPr>
            <a:spLocks noGrp="1"/>
          </p:cNvSpPr>
          <p:nvPr>
            <p:ph type="ftr" sz="quarter" idx="11"/>
          </p:nvPr>
        </p:nvSpPr>
        <p:spPr/>
        <p:txBody>
          <a:bodyPr/>
          <a:lstStyle>
            <a:lvl1pPr>
              <a:defRPr/>
            </a:lvl1pPr>
          </a:lstStyle>
          <a:p>
            <a:pPr>
              <a:defRPr/>
            </a:pPr>
            <a:r>
              <a:rPr lang="en-IN"/>
              <a:t>Shivakumara Tuppad, Asst. Prof., Dept of MCA, BMSIT</a:t>
            </a:r>
          </a:p>
        </p:txBody>
      </p:sp>
      <p:sp>
        <p:nvSpPr>
          <p:cNvPr id="4" name="Slide Number Placeholder 5"/>
          <p:cNvSpPr>
            <a:spLocks noGrp="1"/>
          </p:cNvSpPr>
          <p:nvPr>
            <p:ph type="sldNum" sz="quarter" idx="12"/>
          </p:nvPr>
        </p:nvSpPr>
        <p:spPr/>
        <p:txBody>
          <a:bodyPr/>
          <a:lstStyle>
            <a:lvl1pPr>
              <a:defRPr/>
            </a:lvl1pPr>
          </a:lstStyle>
          <a:p>
            <a:pPr>
              <a:defRPr/>
            </a:pPr>
            <a:fld id="{CD87D8A0-B602-4E32-8B35-6435533A9031}" type="slidenum">
              <a:rPr lang="en-IN"/>
              <a:pPr>
                <a:defRPr/>
              </a:pPr>
              <a:t>‹#›</a:t>
            </a:fld>
            <a:endParaRPr lang="en-IN"/>
          </a:p>
        </p:txBody>
      </p:sp>
    </p:spTree>
    <p:extLst>
      <p:ext uri="{BB962C8B-B14F-4D97-AF65-F5344CB8AC3E}">
        <p14:creationId xmlns:p14="http://schemas.microsoft.com/office/powerpoint/2010/main" val="4253895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5EF63215-7D18-43EC-84D1-A84C39C3E40F}" type="datetime1">
              <a:rPr lang="en-US"/>
              <a:pPr>
                <a:defRPr/>
              </a:pPr>
              <a:t>9/8/2023</a:t>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Shivakumara Tuppad, Asst. Prof., Dept of MCA, BMSIT</a:t>
            </a:r>
          </a:p>
        </p:txBody>
      </p:sp>
      <p:sp>
        <p:nvSpPr>
          <p:cNvPr id="6" name="Slide Number Placeholder 5"/>
          <p:cNvSpPr>
            <a:spLocks noGrp="1"/>
          </p:cNvSpPr>
          <p:nvPr>
            <p:ph type="sldNum" sz="quarter" idx="12"/>
          </p:nvPr>
        </p:nvSpPr>
        <p:spPr/>
        <p:txBody>
          <a:bodyPr/>
          <a:lstStyle>
            <a:lvl1pPr>
              <a:defRPr/>
            </a:lvl1pPr>
          </a:lstStyle>
          <a:p>
            <a:pPr>
              <a:defRPr/>
            </a:pPr>
            <a:fld id="{FACD823C-3DAE-4197-BD71-EA26CE2A72E9}" type="slidenum">
              <a:rPr lang="en-IN"/>
              <a:pPr>
                <a:defRPr/>
              </a:pPr>
              <a:t>‹#›</a:t>
            </a:fld>
            <a:endParaRPr lang="en-IN"/>
          </a:p>
        </p:txBody>
      </p:sp>
    </p:spTree>
    <p:extLst>
      <p:ext uri="{BB962C8B-B14F-4D97-AF65-F5344CB8AC3E}">
        <p14:creationId xmlns:p14="http://schemas.microsoft.com/office/powerpoint/2010/main" val="1182452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pPr>
              <a:defRPr/>
            </a:pPr>
            <a:fld id="{13C8B607-5F92-43E7-900E-64CA90CC21B6}" type="datetime1">
              <a:rPr lang="en-US"/>
              <a:pPr>
                <a:defRPr/>
              </a:pPr>
              <a:t>9/8/2023</a:t>
            </a:fld>
            <a:endParaRPr lang="en-IN"/>
          </a:p>
        </p:txBody>
      </p:sp>
      <p:sp>
        <p:nvSpPr>
          <p:cNvPr id="6" name="Footer Placeholder 4"/>
          <p:cNvSpPr>
            <a:spLocks noGrp="1"/>
          </p:cNvSpPr>
          <p:nvPr>
            <p:ph type="ftr" sz="quarter" idx="11"/>
          </p:nvPr>
        </p:nvSpPr>
        <p:spPr/>
        <p:txBody>
          <a:bodyPr/>
          <a:lstStyle>
            <a:lvl1pPr>
              <a:defRPr/>
            </a:lvl1pPr>
          </a:lstStyle>
          <a:p>
            <a:pPr>
              <a:defRPr/>
            </a:pPr>
            <a:r>
              <a:rPr lang="en-IN"/>
              <a:t>Shivakumara Tuppad, Asst. Prof., Dept of MCA, BMSIT</a:t>
            </a:r>
          </a:p>
        </p:txBody>
      </p:sp>
      <p:sp>
        <p:nvSpPr>
          <p:cNvPr id="7" name="Slide Number Placeholder 5"/>
          <p:cNvSpPr>
            <a:spLocks noGrp="1"/>
          </p:cNvSpPr>
          <p:nvPr>
            <p:ph type="sldNum" sz="quarter" idx="12"/>
          </p:nvPr>
        </p:nvSpPr>
        <p:spPr/>
        <p:txBody>
          <a:bodyPr/>
          <a:lstStyle>
            <a:lvl1pPr>
              <a:defRPr/>
            </a:lvl1pPr>
          </a:lstStyle>
          <a:p>
            <a:pPr>
              <a:defRPr/>
            </a:pPr>
            <a:fld id="{49E2852C-F943-45DD-83E3-0F996590FAEE}" type="slidenum">
              <a:rPr lang="en-IN"/>
              <a:pPr>
                <a:defRPr/>
              </a:pPr>
              <a:t>‹#›</a:t>
            </a:fld>
            <a:endParaRPr lang="en-IN"/>
          </a:p>
        </p:txBody>
      </p:sp>
    </p:spTree>
    <p:extLst>
      <p:ext uri="{BB962C8B-B14F-4D97-AF65-F5344CB8AC3E}">
        <p14:creationId xmlns:p14="http://schemas.microsoft.com/office/powerpoint/2010/main" val="1773375817"/>
      </p:ext>
    </p:extLst>
  </p:cSld>
  <p:clrMapOvr>
    <a:masterClrMapping/>
  </p:clrMapOvr>
</p:sldLayout>
</file>

<file path=ppt/slideMasters/_rels/slideMaster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43B2601-30C2-4F1F-9266-C2B80AD05680}" type="datetime1">
              <a:rPr lang="en-IN" smtClean="0">
                <a:solidFill>
                  <a:prstClr val="black">
                    <a:tint val="75000"/>
                  </a:prstClr>
                </a:solidFill>
              </a:rPr>
              <a:pPr/>
              <a:t>08-09-2023</a:t>
            </a:fld>
            <a:endParaRPr lang="en-IN">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CAE0E1-5C16-469C-80A6-45E1950F1503}" type="slidenum">
              <a:rPr lang="en-IN" smtClean="0">
                <a:solidFill>
                  <a:prstClr val="black">
                    <a:tint val="75000"/>
                  </a:prstClr>
                </a:solidFill>
              </a:rPr>
              <a:pPr/>
              <a:t>‹#›</a:t>
            </a:fld>
            <a:endParaRPr lang="en-IN">
              <a:solidFill>
                <a:prstClr val="black">
                  <a:tint val="75000"/>
                </a:prstClr>
              </a:solidFill>
            </a:endParaRPr>
          </a:p>
        </p:txBody>
      </p:sp>
      <p:sp>
        <p:nvSpPr>
          <p:cNvPr id="7" name="Rectangle 6"/>
          <p:cNvSpPr/>
          <p:nvPr userDrawn="1"/>
        </p:nvSpPr>
        <p:spPr>
          <a:xfrm>
            <a:off x="0" y="639157"/>
            <a:ext cx="9144000" cy="6210670"/>
          </a:xfrm>
          <a:prstGeom prst="rect">
            <a:avLst/>
          </a:prstGeom>
          <a:blipFill dpi="0" rotWithShape="1">
            <a:blip r:embed="rId7">
              <a:extLst>
                <a:ext uri="{BEBA8EAE-BF5A-486C-A8C5-ECC9F3942E4B}">
                  <a14:imgProps xmlns:a14="http://schemas.microsoft.com/office/drawing/2010/main">
                    <a14:imgLayer r:embed="rId8">
                      <a14:imgEffect>
                        <a14:sharpenSoften amount="2000"/>
                      </a14:imgEffect>
                      <a14:imgEffect>
                        <a14:saturation sat="0"/>
                      </a14:imgEffect>
                      <a14:imgEffect>
                        <a14:brightnessContrast bright="6000" contrast="32000"/>
                      </a14:imgEffect>
                    </a14:imgLayer>
                  </a14:imgProps>
                </a:ext>
              </a:extLst>
            </a:blip>
            <a:srcRect/>
            <a:tile tx="0" ty="0" sx="100000" sy="100000" flip="none" algn="tl"/>
          </a:blipFill>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9" name="TextBox 8"/>
          <p:cNvSpPr txBox="1">
            <a:spLocks noChangeArrowheads="1"/>
          </p:cNvSpPr>
          <p:nvPr userDrawn="1"/>
        </p:nvSpPr>
        <p:spPr bwMode="auto">
          <a:xfrm>
            <a:off x="0" y="-26713"/>
            <a:ext cx="9144000" cy="646331"/>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spcAft>
                <a:spcPts val="200"/>
              </a:spcAft>
              <a:defRPr/>
            </a:pPr>
            <a:r>
              <a:rPr lang="en-US" sz="3600" b="1" dirty="0" smtClean="0">
                <a:ln w="10541" cmpd="sng">
                  <a:solidFill>
                    <a:srgbClr val="5B9BD5">
                      <a:shade val="88000"/>
                      <a:satMod val="110000"/>
                    </a:srgbClr>
                  </a:solidFill>
                  <a:prstDash val="solid"/>
                </a:ln>
                <a:solidFill>
                  <a:srgbClr val="FF0000"/>
                </a:solidFill>
                <a:latin typeface="Lucida Sans" pitchFamily="34" charset="0"/>
              </a:rPr>
              <a:t>BMS</a:t>
            </a:r>
            <a:r>
              <a:rPr lang="en-US" sz="2700" b="1" dirty="0" smtClean="0">
                <a:ln w="10541" cmpd="sng">
                  <a:solidFill>
                    <a:srgbClr val="5B9BD5">
                      <a:shade val="88000"/>
                      <a:satMod val="110000"/>
                    </a:srgbClr>
                  </a:solidFill>
                  <a:prstDash val="solid"/>
                </a:ln>
                <a:solidFill>
                  <a:srgbClr val="FF0000"/>
                </a:solidFill>
                <a:latin typeface="Lucida Sans" pitchFamily="34" charset="0"/>
              </a:rPr>
              <a:t> </a:t>
            </a:r>
            <a:r>
              <a:rPr lang="en-US" sz="2000" b="1" dirty="0" smtClean="0">
                <a:ln w="10541" cmpd="sng">
                  <a:solidFill>
                    <a:srgbClr val="5B9BD5">
                      <a:shade val="88000"/>
                      <a:satMod val="110000"/>
                    </a:srgbClr>
                  </a:solidFill>
                  <a:prstDash val="solid"/>
                </a:ln>
                <a:solidFill>
                  <a:srgbClr val="002060"/>
                </a:solidFill>
                <a:latin typeface="Lucida Sans" pitchFamily="34" charset="0"/>
              </a:rPr>
              <a:t>INSTITUTE OF TECHNOLOGY AND MANAGEMENT</a:t>
            </a:r>
            <a:endParaRPr lang="en-US" b="1" dirty="0" smtClean="0">
              <a:ln w="10541" cmpd="sng">
                <a:solidFill>
                  <a:srgbClr val="5B9BD5">
                    <a:shade val="88000"/>
                    <a:satMod val="110000"/>
                  </a:srgbClr>
                </a:solidFill>
                <a:prstDash val="solid"/>
              </a:ln>
              <a:solidFill>
                <a:srgbClr val="002060"/>
              </a:solidFill>
              <a:latin typeface="Lucida Sans" pitchFamily="34" charset="0"/>
            </a:endParaRPr>
          </a:p>
        </p:txBody>
      </p:sp>
      <p:pic>
        <p:nvPicPr>
          <p:cNvPr id="10" name="Picture 9" descr="C:\Users\Placement\Downloads\Logos\BMSIT LOGO Sept 2015.jp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39148" y="17783"/>
            <a:ext cx="628128" cy="579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Image result for india"/>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rcRect l="19693" r="16352" b="17179"/>
          <a:stretch/>
        </p:blipFill>
        <p:spPr bwMode="auto">
          <a:xfrm>
            <a:off x="8503509" y="103921"/>
            <a:ext cx="461587" cy="489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20178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7" Type="http://schemas.openxmlformats.org/officeDocument/2006/relationships/image" Target="../media/image6.emf"/><Relationship Id="rId2" Type="http://schemas.openxmlformats.org/officeDocument/2006/relationships/customXml" Target="../ink/ink1.xml"/><Relationship Id="rId1" Type="http://schemas.openxmlformats.org/officeDocument/2006/relationships/slideLayout" Target="../slideLayouts/slideLayout3.xml"/><Relationship Id="rId6" Type="http://schemas.openxmlformats.org/officeDocument/2006/relationships/customXml" Target="../ink/ink2.xml"/><Relationship Id="rId5" Type="http://schemas.openxmlformats.org/officeDocument/2006/relationships/image" Target="../media/image5.e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ustomXml" Target="../ink/ink3.xml"/><Relationship Id="rId1" Type="http://schemas.openxmlformats.org/officeDocument/2006/relationships/slideLayout" Target="../slideLayouts/slideLayout3.xml"/><Relationship Id="rId5" Type="http://schemas.openxmlformats.org/officeDocument/2006/relationships/image" Target="../media/image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4.bin"/><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oleObject" Target="../embeddings/oleObject6.bin"/><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8.bin"/><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9.emf"/><Relationship Id="rId5" Type="http://schemas.openxmlformats.org/officeDocument/2006/relationships/oleObject" Target="../embeddings/oleObject12.bin"/><Relationship Id="rId4" Type="http://schemas.openxmlformats.org/officeDocument/2006/relationships/image" Target="../media/image4.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cs.uccs.edu/~cs301/mvc/beerV1/src/com/example/model/BeerExpert.java" TargetMode="External"/><Relationship Id="rId2" Type="http://schemas.openxmlformats.org/officeDocument/2006/relationships/hyperlink" Target="http://cs.uccs.edu/~cs301/mvc/beerV1/src/com/example/web/BeerSelect.java" TargetMode="External"/><Relationship Id="rId1" Type="http://schemas.openxmlformats.org/officeDocument/2006/relationships/slideLayout" Target="../slideLayouts/slideLayout4.xml"/><Relationship Id="rId4" Type="http://schemas.openxmlformats.org/officeDocument/2006/relationships/hyperlink" Target="http://cs.uccs.edu/~cs301/tomcatChow/webapps/Beer-v1/result.jsp.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hyperlink" Target="codes/Unit-3%20codes/listing%2010-1.java" TargetMode="External"/><Relationship Id="rId7"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hyperlink" Target="codes/Unit-3%20codes/listing%2010-3.java" TargetMode="External"/><Relationship Id="rId5" Type="http://schemas.openxmlformats.org/officeDocument/2006/relationships/image" Target="../media/image10.wmf"/><Relationship Id="rId4" Type="http://schemas.openxmlformats.org/officeDocument/2006/relationships/oleObject" Target="../embeddings/oleObject13.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Java%20EE/Chapter%2011/FirstApp/src/com/kogent/FirstServlet.java" TargetMode="External"/><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12.wmf"/><Relationship Id="rId4" Type="http://schemas.openxmlformats.org/officeDocument/2006/relationships/oleObject" Target="../embeddings/oleObject15.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hyperlink" Target="Java%20EE/Chapter%2011/FirstApp/src/com/kogent/ShowParameters.java" TargetMode="External"/><Relationship Id="rId7" Type="http://schemas.openxmlformats.org/officeDocument/2006/relationships/oleObject" Target="../embeddings/oleObject17.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hyperlink" Target="Java%20EE/Chapter%2011/FirstApp/ShowParameters.html" TargetMode="External"/><Relationship Id="rId5" Type="http://schemas.openxmlformats.org/officeDocument/2006/relationships/image" Target="../media/image13.wmf"/><Relationship Id="rId4" Type="http://schemas.openxmlformats.org/officeDocument/2006/relationships/oleObject" Target="../embeddings/oleObject16.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hyperlink" Target="Java%20EE/Chapter%2011/FirstApp/src/com/kogent/ShowHeaders.java" TargetMode="External"/><Relationship Id="rId2" Type="http://schemas.openxmlformats.org/officeDocument/2006/relationships/slideLayout" Target="../slideLayouts/slideLayout3.xml"/><Relationship Id="rId1" Type="http://schemas.openxmlformats.org/officeDocument/2006/relationships/vmlDrawing" Target="../drawings/vmlDrawing10.vml"/><Relationship Id="rId5" Type="http://schemas.openxmlformats.org/officeDocument/2006/relationships/image" Target="../media/image15.wmf"/><Relationship Id="rId4" Type="http://schemas.openxmlformats.org/officeDocument/2006/relationships/oleObject" Target="../embeddings/oleObject18.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517781">
            <a:off x="-36223" y="1106453"/>
            <a:ext cx="2332037" cy="601416"/>
          </a:xfrm>
        </p:spPr>
        <p:style>
          <a:lnRef idx="1">
            <a:schemeClr val="accent1"/>
          </a:lnRef>
          <a:fillRef idx="2">
            <a:schemeClr val="accent1"/>
          </a:fillRef>
          <a:effectRef idx="1">
            <a:schemeClr val="accent1"/>
          </a:effectRef>
          <a:fontRef idx="minor">
            <a:schemeClr val="dk1"/>
          </a:fontRef>
        </p:style>
        <p:txBody>
          <a:bodyPr rtlCol="0">
            <a:normAutofit/>
          </a:bodyPr>
          <a:lstStyle/>
          <a:p>
            <a:pPr eaLnBrk="1" fontAlgn="auto" hangingPunct="1">
              <a:spcAft>
                <a:spcPts val="0"/>
              </a:spcAft>
              <a:defRPr/>
            </a:pPr>
            <a:r>
              <a:rPr lang="en-US" dirty="0" smtClean="0">
                <a:solidFill>
                  <a:schemeClr val="tx1">
                    <a:lumMod val="75000"/>
                    <a:lumOff val="25000"/>
                  </a:schemeClr>
                </a:solidFill>
              </a:rPr>
              <a:t>Module-1</a:t>
            </a:r>
            <a:endParaRPr lang="en-IN" dirty="0" smtClean="0">
              <a:solidFill>
                <a:schemeClr val="tx1">
                  <a:lumMod val="75000"/>
                  <a:lumOff val="25000"/>
                </a:schemeClr>
              </a:solidFill>
            </a:endParaRPr>
          </a:p>
        </p:txBody>
      </p:sp>
      <p:sp>
        <p:nvSpPr>
          <p:cNvPr id="3" name="Subtitle 2"/>
          <p:cNvSpPr>
            <a:spLocks noGrp="1"/>
          </p:cNvSpPr>
          <p:nvPr>
            <p:ph type="subTitle" idx="1"/>
          </p:nvPr>
        </p:nvSpPr>
        <p:spPr>
          <a:xfrm>
            <a:off x="1500188" y="1428750"/>
            <a:ext cx="7343775" cy="4781550"/>
          </a:xfrm>
        </p:spPr>
        <p:txBody>
          <a:bodyPr rtlCol="0">
            <a:normAutofit/>
          </a:bodyPr>
          <a:lstStyle/>
          <a:p>
            <a:pPr algn="l" eaLnBrk="1" fontAlgn="auto" hangingPunct="1">
              <a:spcAft>
                <a:spcPts val="0"/>
              </a:spcAft>
              <a:buFont typeface="Arial" pitchFamily="34" charset="0"/>
              <a:buChar char="•"/>
              <a:defRPr/>
            </a:pPr>
            <a:r>
              <a:rPr lang="en-US" dirty="0" smtClean="0"/>
              <a:t> </a:t>
            </a:r>
            <a:r>
              <a:rPr lang="en-US" dirty="0" smtClean="0">
                <a:solidFill>
                  <a:srgbClr val="C00000"/>
                </a:solidFill>
              </a:rPr>
              <a:t>Introduction</a:t>
            </a:r>
          </a:p>
          <a:p>
            <a:pPr algn="l" eaLnBrk="1" fontAlgn="auto" hangingPunct="1">
              <a:spcAft>
                <a:spcPts val="0"/>
              </a:spcAft>
              <a:buFont typeface="Arial" pitchFamily="34" charset="0"/>
              <a:buChar char="•"/>
              <a:defRPr/>
            </a:pPr>
            <a:r>
              <a:rPr lang="en-US" dirty="0" smtClean="0"/>
              <a:t> </a:t>
            </a:r>
            <a:r>
              <a:rPr lang="en-US" dirty="0" smtClean="0">
                <a:solidFill>
                  <a:srgbClr val="FF0000"/>
                </a:solidFill>
              </a:rPr>
              <a:t>Advantages of Servlets over CGI</a:t>
            </a:r>
          </a:p>
          <a:p>
            <a:pPr algn="l" eaLnBrk="1" fontAlgn="auto" hangingPunct="1">
              <a:spcAft>
                <a:spcPts val="0"/>
              </a:spcAft>
              <a:buFont typeface="Arial" pitchFamily="34" charset="0"/>
              <a:buChar char="•"/>
              <a:defRPr/>
            </a:pPr>
            <a:r>
              <a:rPr lang="en-US" dirty="0" smtClean="0"/>
              <a:t> </a:t>
            </a:r>
            <a:r>
              <a:rPr lang="en-US" b="1" dirty="0" smtClean="0">
                <a:solidFill>
                  <a:srgbClr val="FFC000"/>
                </a:solidFill>
              </a:rPr>
              <a:t>Installing Servlets</a:t>
            </a:r>
          </a:p>
          <a:p>
            <a:pPr algn="l" eaLnBrk="1" fontAlgn="auto" hangingPunct="1">
              <a:spcAft>
                <a:spcPts val="0"/>
              </a:spcAft>
              <a:buFont typeface="Arial" pitchFamily="34" charset="0"/>
              <a:buChar char="•"/>
              <a:defRPr/>
            </a:pPr>
            <a:r>
              <a:rPr lang="en-US" dirty="0" smtClean="0"/>
              <a:t> </a:t>
            </a:r>
            <a:r>
              <a:rPr lang="en-US" b="1" dirty="0" smtClean="0">
                <a:solidFill>
                  <a:srgbClr val="FF0000"/>
                </a:solidFill>
              </a:rPr>
              <a:t>The Servlets Life Cycle</a:t>
            </a:r>
          </a:p>
          <a:p>
            <a:pPr algn="l" eaLnBrk="1" fontAlgn="auto" hangingPunct="1">
              <a:spcAft>
                <a:spcPts val="0"/>
              </a:spcAft>
              <a:buFont typeface="Arial" pitchFamily="34" charset="0"/>
              <a:buChar char="•"/>
              <a:defRPr/>
            </a:pPr>
            <a:r>
              <a:rPr lang="en-US" dirty="0" smtClean="0"/>
              <a:t> </a:t>
            </a:r>
            <a:r>
              <a:rPr lang="en-US" b="1" dirty="0" smtClean="0">
                <a:solidFill>
                  <a:srgbClr val="92D050"/>
                </a:solidFill>
              </a:rPr>
              <a:t>Servlet API</a:t>
            </a:r>
          </a:p>
          <a:p>
            <a:pPr algn="l" eaLnBrk="1" fontAlgn="auto" hangingPunct="1">
              <a:spcAft>
                <a:spcPts val="0"/>
              </a:spcAft>
              <a:buFont typeface="Arial" pitchFamily="34" charset="0"/>
              <a:buChar char="•"/>
              <a:defRPr/>
            </a:pPr>
            <a:r>
              <a:rPr lang="en-US" dirty="0" smtClean="0"/>
              <a:t> </a:t>
            </a:r>
            <a:r>
              <a:rPr lang="en-US" b="1" dirty="0" smtClean="0">
                <a:solidFill>
                  <a:srgbClr val="00B050"/>
                </a:solidFill>
              </a:rPr>
              <a:t>Handling HTTP GET Request</a:t>
            </a:r>
          </a:p>
          <a:p>
            <a:pPr algn="l" eaLnBrk="1" fontAlgn="auto" hangingPunct="1">
              <a:spcAft>
                <a:spcPts val="0"/>
              </a:spcAft>
              <a:buFont typeface="Arial" pitchFamily="34" charset="0"/>
              <a:buChar char="•"/>
              <a:defRPr/>
            </a:pPr>
            <a:r>
              <a:rPr lang="en-US" dirty="0" smtClean="0"/>
              <a:t> </a:t>
            </a:r>
            <a:r>
              <a:rPr lang="en-US" b="1" dirty="0" smtClean="0">
                <a:solidFill>
                  <a:srgbClr val="00B0F0"/>
                </a:solidFill>
              </a:rPr>
              <a:t>Handling HTTP POST Request</a:t>
            </a:r>
          </a:p>
          <a:p>
            <a:pPr algn="l" eaLnBrk="1" fontAlgn="auto" hangingPunct="1">
              <a:spcAft>
                <a:spcPts val="0"/>
              </a:spcAft>
              <a:buFont typeface="Arial" pitchFamily="34" charset="0"/>
              <a:buChar char="•"/>
              <a:defRPr/>
            </a:pPr>
            <a:r>
              <a:rPr lang="en-US" dirty="0" smtClean="0"/>
              <a:t> </a:t>
            </a:r>
            <a:r>
              <a:rPr lang="en-US" b="1" dirty="0" smtClean="0">
                <a:solidFill>
                  <a:srgbClr val="0070C0"/>
                </a:solidFill>
              </a:rPr>
              <a:t>Http Status Codes</a:t>
            </a:r>
          </a:p>
          <a:p>
            <a:pPr algn="l">
              <a:buFont typeface="Arial" charset="0"/>
              <a:buChar char="•"/>
            </a:pPr>
            <a:r>
              <a:rPr lang="en-US" altLang="en-US" b="1" dirty="0">
                <a:solidFill>
                  <a:srgbClr val="4419F9"/>
                </a:solidFill>
              </a:rPr>
              <a:t>Cookies</a:t>
            </a:r>
          </a:p>
          <a:p>
            <a:pPr algn="l">
              <a:buFont typeface="Arial" charset="0"/>
              <a:buChar char="•"/>
            </a:pPr>
            <a:r>
              <a:rPr lang="en-US" altLang="en-US" b="1" dirty="0">
                <a:solidFill>
                  <a:srgbClr val="C00000"/>
                </a:solidFill>
              </a:rPr>
              <a:t>Session Tracking</a:t>
            </a:r>
          </a:p>
          <a:p>
            <a:pPr algn="l" eaLnBrk="1" fontAlgn="auto" hangingPunct="1">
              <a:spcAft>
                <a:spcPts val="0"/>
              </a:spcAft>
              <a:buFont typeface="Arial" pitchFamily="34" charset="0"/>
              <a:buChar char="•"/>
              <a:defRPr/>
            </a:pPr>
            <a:endParaRPr lang="en-US" b="1" dirty="0" smtClean="0">
              <a:solidFill>
                <a:srgbClr val="0070C0"/>
              </a:solidFill>
            </a:endParaRPr>
          </a:p>
          <a:p>
            <a:pPr algn="l" eaLnBrk="1" fontAlgn="auto" hangingPunct="1">
              <a:spcAft>
                <a:spcPts val="0"/>
              </a:spcAft>
              <a:buFont typeface="Arial" pitchFamily="34" charset="0"/>
              <a:buNone/>
              <a:defRPr/>
            </a:pPr>
            <a:endParaRPr lang="en-IN" dirty="0" smtClean="0"/>
          </a:p>
        </p:txBody>
      </p:sp>
      <p:sp>
        <p:nvSpPr>
          <p:cNvPr id="4" name="Footer Placeholder 3"/>
          <p:cNvSpPr>
            <a:spLocks noGrp="1"/>
          </p:cNvSpPr>
          <p:nvPr>
            <p:ph type="ftr" sz="quarter" idx="11"/>
          </p:nvPr>
        </p:nvSpPr>
        <p:spPr/>
        <p:txBody>
          <a:bodyPr/>
          <a:lstStyle/>
          <a:p>
            <a:pPr>
              <a:defRPr/>
            </a:pPr>
            <a:r>
              <a:rPr lang="en-IN" sz="1050" b="1" dirty="0" smtClean="0">
                <a:solidFill>
                  <a:srgbClr val="C00000"/>
                </a:solidFill>
              </a:rPr>
              <a:t>Shivakumara T, </a:t>
            </a:r>
            <a:r>
              <a:rPr lang="en-IN" sz="1050" b="1" dirty="0">
                <a:solidFill>
                  <a:srgbClr val="C00000"/>
                </a:solidFill>
              </a:rPr>
              <a:t>Asst. </a:t>
            </a:r>
            <a:r>
              <a:rPr lang="en-IN" sz="1050" b="1" dirty="0" err="1">
                <a:solidFill>
                  <a:srgbClr val="C00000"/>
                </a:solidFill>
              </a:rPr>
              <a:t>Prof.</a:t>
            </a:r>
            <a:r>
              <a:rPr lang="en-IN" sz="1050" b="1" dirty="0">
                <a:solidFill>
                  <a:srgbClr val="C00000"/>
                </a:solidFill>
              </a:rPr>
              <a:t>, Dept of MCA, </a:t>
            </a:r>
            <a:r>
              <a:rPr lang="en-IN" sz="1050" b="1" dirty="0" smtClean="0">
                <a:solidFill>
                  <a:srgbClr val="C00000"/>
                </a:solidFill>
              </a:rPr>
              <a:t>BMSITM</a:t>
            </a:r>
            <a:endParaRPr lang="en-IN" sz="1050" b="1" dirty="0">
              <a:solidFill>
                <a:srgbClr val="C00000"/>
              </a:solidFill>
            </a:endParaRPr>
          </a:p>
        </p:txBody>
      </p:sp>
      <p:sp>
        <p:nvSpPr>
          <p:cNvPr id="5" name="Rectangle 4"/>
          <p:cNvSpPr/>
          <p:nvPr/>
        </p:nvSpPr>
        <p:spPr>
          <a:xfrm>
            <a:off x="4143375" y="621348"/>
            <a:ext cx="3286125" cy="785812"/>
          </a:xfrm>
          <a:prstGeom prst="rect">
            <a:avLst/>
          </a:prstGeom>
        </p:spPr>
        <p:style>
          <a:lnRef idx="3">
            <a:schemeClr val="lt1"/>
          </a:lnRef>
          <a:fillRef idx="1">
            <a:schemeClr val="accent6"/>
          </a:fillRef>
          <a:effectRef idx="1">
            <a:schemeClr val="accent6"/>
          </a:effectRef>
          <a:fontRef idx="minor">
            <a:schemeClr val="lt1"/>
          </a:fontRef>
        </p:style>
        <p:txBody>
          <a:bodyPr>
            <a:spAutoFit/>
          </a:bodyPr>
          <a:lstStyle/>
          <a:p>
            <a:pPr fontAlgn="auto">
              <a:spcBef>
                <a:spcPts val="0"/>
              </a:spcBef>
              <a:spcAft>
                <a:spcPts val="0"/>
              </a:spcAft>
              <a:defRPr/>
            </a:pPr>
            <a:r>
              <a:rPr lang="en-US" sz="4400" dirty="0"/>
              <a:t>Java Servlets:</a:t>
            </a:r>
          </a:p>
        </p:txBody>
      </p:sp>
    </p:spTree>
    <p:extLst>
      <p:ext uri="{BB962C8B-B14F-4D97-AF65-F5344CB8AC3E}">
        <p14:creationId xmlns:p14="http://schemas.microsoft.com/office/powerpoint/2010/main" val="115455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11267" name="Rectangle 3"/>
          <p:cNvSpPr>
            <a:spLocks noChangeArrowheads="1"/>
          </p:cNvSpPr>
          <p:nvPr/>
        </p:nvSpPr>
        <p:spPr bwMode="auto">
          <a:xfrm>
            <a:off x="285750" y="661035"/>
            <a:ext cx="8858250" cy="637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dirty="0">
                <a:solidFill>
                  <a:srgbClr val="0070C0"/>
                </a:solidFill>
                <a:latin typeface="Arial" charset="0"/>
              </a:rPr>
              <a:t>10. Once a servlet is loaded into memory, it can run on a single lightweight thread; while CGI scripts must be loaded in a different process for every request.</a:t>
            </a:r>
          </a:p>
          <a:p>
            <a:pPr eaLnBrk="1" hangingPunct="1">
              <a:spcBef>
                <a:spcPct val="0"/>
              </a:spcBef>
              <a:buFontTx/>
              <a:buNone/>
            </a:pPr>
            <a:endParaRPr lang="en-US" altLang="en-US" sz="2400" b="1" dirty="0">
              <a:solidFill>
                <a:srgbClr val="0070C0"/>
              </a:solidFill>
              <a:latin typeface="Arial" charset="0"/>
            </a:endParaRPr>
          </a:p>
          <a:p>
            <a:pPr eaLnBrk="1" hangingPunct="1">
              <a:spcBef>
                <a:spcPct val="0"/>
              </a:spcBef>
              <a:buFontTx/>
              <a:buNone/>
            </a:pPr>
            <a:r>
              <a:rPr lang="en-US" altLang="en-US" sz="2400" b="1" dirty="0">
                <a:solidFill>
                  <a:srgbClr val="0070C0"/>
                </a:solidFill>
                <a:latin typeface="Arial" charset="0"/>
              </a:rPr>
              <a:t>11. </a:t>
            </a:r>
            <a:r>
              <a:rPr lang="en-US" altLang="en-US" sz="2400" b="1" dirty="0">
                <a:solidFill>
                  <a:srgbClr val="00B050"/>
                </a:solidFill>
                <a:latin typeface="Arial" charset="0"/>
              </a:rPr>
              <a:t>Another benefit of Servlets is that a Servlet can maintain and / or pool connections to databases or other necessary Java objects; which saves time in processing requests.</a:t>
            </a:r>
          </a:p>
          <a:p>
            <a:pPr eaLnBrk="1" hangingPunct="1">
              <a:spcBef>
                <a:spcPct val="0"/>
              </a:spcBef>
              <a:buFontTx/>
              <a:buNone/>
            </a:pPr>
            <a:endParaRPr lang="en-US" altLang="en-US" sz="2400" b="1" dirty="0">
              <a:solidFill>
                <a:srgbClr val="0070C0"/>
              </a:solidFill>
              <a:latin typeface="Arial" charset="0"/>
            </a:endParaRPr>
          </a:p>
          <a:p>
            <a:pPr eaLnBrk="1" hangingPunct="1">
              <a:spcBef>
                <a:spcPct val="0"/>
              </a:spcBef>
              <a:buFontTx/>
              <a:buNone/>
            </a:pPr>
            <a:r>
              <a:rPr lang="en-US" altLang="en-US" sz="2400" b="1" dirty="0">
                <a:solidFill>
                  <a:srgbClr val="0070C0"/>
                </a:solidFill>
                <a:latin typeface="Arial" charset="0"/>
              </a:rPr>
              <a:t>12. Servlets eliminate the complexity of retrieving parameters from an HTTP request; components have direct access to parameters because parameters are presented as objects.</a:t>
            </a:r>
          </a:p>
          <a:p>
            <a:pPr eaLnBrk="1" hangingPunct="1">
              <a:spcBef>
                <a:spcPct val="0"/>
              </a:spcBef>
              <a:buFontTx/>
              <a:buNone/>
            </a:pPr>
            <a:endParaRPr lang="en-US" altLang="en-US" sz="2400" b="1" dirty="0">
              <a:solidFill>
                <a:srgbClr val="0070C0"/>
              </a:solidFill>
              <a:latin typeface="Arial" charset="0"/>
            </a:endParaRPr>
          </a:p>
          <a:p>
            <a:pPr eaLnBrk="1" hangingPunct="1">
              <a:spcBef>
                <a:spcPct val="0"/>
              </a:spcBef>
              <a:buFontTx/>
              <a:buNone/>
            </a:pPr>
            <a:r>
              <a:rPr lang="en-US" altLang="en-US" sz="2400" b="1" dirty="0">
                <a:solidFill>
                  <a:srgbClr val="C00000"/>
                </a:solidFill>
                <a:latin typeface="Arial" charset="0"/>
              </a:rPr>
              <a:t>      With the CGI based applications, parameters submitted from a form are converted to environment properties, which must then read into a program</a:t>
            </a:r>
            <a:endParaRPr lang="en-IN" altLang="en-US" sz="2400" dirty="0">
              <a:solidFill>
                <a:srgbClr val="C00000"/>
              </a:solidFill>
              <a:latin typeface="Arial"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955440" y="901800"/>
              <a:ext cx="6429960" cy="750600"/>
            </p14:xfrm>
          </p:contentPart>
        </mc:Choice>
        <mc:Fallback xmlns="">
          <p:pic>
            <p:nvPicPr>
              <p:cNvPr id="4" name="Ink 3"/>
              <p:cNvPicPr/>
              <p:nvPr/>
            </p:nvPicPr>
            <p:blipFill>
              <a:blip r:embed="rId5"/>
              <a:stretch>
                <a:fillRect/>
              </a:stretch>
            </p:blipFill>
            <p:spPr>
              <a:xfrm>
                <a:off x="939600" y="838440"/>
                <a:ext cx="6461640" cy="877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p14:cNvContentPartPr/>
              <p14:nvPr/>
            </p14:nvContentPartPr>
            <p14:xfrm>
              <a:off x="946800" y="1125000"/>
              <a:ext cx="3545280" cy="214920"/>
            </p14:xfrm>
          </p:contentPart>
        </mc:Choice>
        <mc:Fallback xmlns="">
          <p:pic>
            <p:nvPicPr>
              <p:cNvPr id="5" name="Ink 4"/>
              <p:cNvPicPr/>
              <p:nvPr/>
            </p:nvPicPr>
            <p:blipFill>
              <a:blip r:embed="rId7"/>
              <a:stretch>
                <a:fillRect/>
              </a:stretch>
            </p:blipFill>
            <p:spPr>
              <a:xfrm>
                <a:off x="930960" y="1061640"/>
                <a:ext cx="3576960" cy="341640"/>
              </a:xfrm>
              <a:prstGeom prst="rect">
                <a:avLst/>
              </a:prstGeom>
            </p:spPr>
          </p:pic>
        </mc:Fallback>
      </mc:AlternateContent>
    </p:spTree>
    <p:extLst>
      <p:ext uri="{BB962C8B-B14F-4D97-AF65-F5344CB8AC3E}">
        <p14:creationId xmlns:p14="http://schemas.microsoft.com/office/powerpoint/2010/main" val="2996700542"/>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4"/>
          <p:cNvSpPr txBox="1">
            <a:spLocks noChangeArrowheads="1"/>
          </p:cNvSpPr>
          <p:nvPr/>
        </p:nvSpPr>
        <p:spPr bwMode="auto">
          <a:xfrm>
            <a:off x="288924" y="634048"/>
            <a:ext cx="8626475"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800" b="1" dirty="0">
                <a:latin typeface="Arial" charset="0"/>
              </a:rPr>
              <a:t>An </a:t>
            </a:r>
            <a:r>
              <a:rPr lang="en-US" altLang="en-US" sz="2800" b="1" dirty="0" err="1">
                <a:latin typeface="Arial" charset="0"/>
              </a:rPr>
              <a:t>HttpSession</a:t>
            </a:r>
            <a:r>
              <a:rPr lang="en-US" altLang="en-US" sz="2800" b="1" dirty="0">
                <a:latin typeface="Arial" charset="0"/>
              </a:rPr>
              <a:t> object contains a data structure that is used to store keys and a value associated with each key. </a:t>
            </a:r>
          </a:p>
          <a:p>
            <a:pPr eaLnBrk="1" hangingPunct="1">
              <a:spcBef>
                <a:spcPct val="0"/>
              </a:spcBef>
              <a:buFontTx/>
              <a:buNone/>
            </a:pPr>
            <a:endParaRPr lang="en-US" altLang="en-US" sz="2800" b="1" dirty="0">
              <a:latin typeface="Arial" charset="0"/>
            </a:endParaRPr>
          </a:p>
          <a:p>
            <a:pPr eaLnBrk="1" hangingPunct="1">
              <a:spcBef>
                <a:spcPct val="0"/>
              </a:spcBef>
              <a:buFontTx/>
              <a:buNone/>
            </a:pPr>
            <a:r>
              <a:rPr lang="en-US" altLang="en-US" sz="2800" b="1" dirty="0">
                <a:latin typeface="Arial" charset="0"/>
              </a:rPr>
              <a:t>A key is an attribute of the session.</a:t>
            </a:r>
          </a:p>
          <a:p>
            <a:pPr eaLnBrk="1" hangingPunct="1">
              <a:spcBef>
                <a:spcPct val="0"/>
              </a:spcBef>
              <a:buFontTx/>
              <a:buNone/>
            </a:pPr>
            <a:endParaRPr lang="en-US" altLang="en-US" sz="2800" b="1" dirty="0">
              <a:latin typeface="Arial" charset="0"/>
            </a:endParaRPr>
          </a:p>
          <a:p>
            <a:pPr eaLnBrk="1" hangingPunct="1">
              <a:spcBef>
                <a:spcPct val="0"/>
              </a:spcBef>
              <a:buFontTx/>
              <a:buNone/>
            </a:pPr>
            <a:r>
              <a:rPr lang="en-US" altLang="en-US" sz="2800" b="1" dirty="0">
                <a:latin typeface="Arial" charset="0"/>
              </a:rPr>
              <a:t>We can read a value of an attribute by calling the</a:t>
            </a:r>
          </a:p>
          <a:p>
            <a:pPr eaLnBrk="1" hangingPunct="1">
              <a:spcBef>
                <a:spcPct val="0"/>
              </a:spcBef>
              <a:buFontTx/>
              <a:buNone/>
            </a:pPr>
            <a:r>
              <a:rPr lang="en-US" altLang="en-US" sz="2800" b="1" dirty="0" err="1">
                <a:latin typeface="Arial" charset="0"/>
              </a:rPr>
              <a:t>HttpSession</a:t>
            </a:r>
            <a:r>
              <a:rPr lang="en-US" altLang="en-US" sz="2800" b="1" dirty="0">
                <a:latin typeface="Arial" charset="0"/>
              </a:rPr>
              <a:t> object’s </a:t>
            </a:r>
            <a:r>
              <a:rPr lang="en-US" altLang="en-US" sz="2800" b="1" dirty="0" err="1">
                <a:latin typeface="Arial" charset="0"/>
              </a:rPr>
              <a:t>getAttribute</a:t>
            </a:r>
            <a:r>
              <a:rPr lang="en-US" altLang="en-US" sz="2800" b="1" dirty="0">
                <a:latin typeface="Arial" charset="0"/>
              </a:rPr>
              <a:t>() method.</a:t>
            </a:r>
          </a:p>
          <a:p>
            <a:pPr eaLnBrk="1" hangingPunct="1">
              <a:spcBef>
                <a:spcPct val="0"/>
              </a:spcBef>
              <a:buFontTx/>
              <a:buNone/>
            </a:pPr>
            <a:endParaRPr lang="en-US" altLang="en-US" sz="2800" b="1" dirty="0">
              <a:latin typeface="Arial" charset="0"/>
            </a:endParaRPr>
          </a:p>
          <a:p>
            <a:pPr eaLnBrk="1" hangingPunct="1">
              <a:spcBef>
                <a:spcPct val="0"/>
              </a:spcBef>
              <a:buFontTx/>
              <a:buNone/>
            </a:pPr>
            <a:r>
              <a:rPr lang="en-US" altLang="en-US" sz="2800" b="1" dirty="0">
                <a:latin typeface="Arial" charset="0"/>
              </a:rPr>
              <a:t>We can modify the value of an attribute by calling the </a:t>
            </a:r>
            <a:r>
              <a:rPr lang="en-US" altLang="en-US" sz="2800" b="1" dirty="0" err="1">
                <a:latin typeface="Arial" charset="0"/>
              </a:rPr>
              <a:t>setAttribute</a:t>
            </a:r>
            <a:r>
              <a:rPr lang="en-US" altLang="en-US" sz="2800" b="1" dirty="0">
                <a:latin typeface="Arial" charset="0"/>
              </a:rPr>
              <a:t>() method.</a:t>
            </a:r>
          </a:p>
        </p:txBody>
      </p:sp>
    </p:spTree>
    <p:extLst>
      <p:ext uri="{BB962C8B-B14F-4D97-AF65-F5344CB8AC3E}">
        <p14:creationId xmlns:p14="http://schemas.microsoft.com/office/powerpoint/2010/main" val="2905705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A74C8E1-BDD6-4F5A-98E9-91AA070E13A4}" type="datetime1">
              <a:rPr lang="en-US" smtClean="0"/>
              <a:pPr>
                <a:defRPr/>
              </a:pPr>
              <a:t>9/8/2023</a:t>
            </a:fld>
            <a:endParaRPr lang="en-IN"/>
          </a:p>
        </p:txBody>
      </p:sp>
      <p:sp>
        <p:nvSpPr>
          <p:cNvPr id="3" name="Slide Number Placeholder 2"/>
          <p:cNvSpPr>
            <a:spLocks noGrp="1"/>
          </p:cNvSpPr>
          <p:nvPr>
            <p:ph type="sldNum" sz="quarter" idx="12"/>
          </p:nvPr>
        </p:nvSpPr>
        <p:spPr/>
        <p:txBody>
          <a:bodyPr/>
          <a:lstStyle/>
          <a:p>
            <a:pPr>
              <a:defRPr/>
            </a:pPr>
            <a:fld id="{CD87D8A0-B602-4E32-8B35-6435533A9031}" type="slidenum">
              <a:rPr lang="en-IN" smtClean="0"/>
              <a:pPr>
                <a:defRPr/>
              </a:pPr>
              <a:t>101</a:t>
            </a:fld>
            <a:endParaRPr lang="en-IN"/>
          </a:p>
        </p:txBody>
      </p:sp>
      <p:sp>
        <p:nvSpPr>
          <p:cNvPr id="4" name="TextBox 3"/>
          <p:cNvSpPr txBox="1"/>
          <p:nvPr/>
        </p:nvSpPr>
        <p:spPr>
          <a:xfrm>
            <a:off x="3068320" y="3616960"/>
            <a:ext cx="2069797" cy="1015663"/>
          </a:xfrm>
          <a:prstGeom prst="rect">
            <a:avLst/>
          </a:prstGeom>
          <a:noFill/>
        </p:spPr>
        <p:txBody>
          <a:bodyPr wrap="none" rtlCol="0">
            <a:spAutoFit/>
          </a:bodyPr>
          <a:lstStyle/>
          <a:p>
            <a:r>
              <a:rPr lang="en-US" sz="6000" b="1" dirty="0" smtClean="0">
                <a:solidFill>
                  <a:srgbClr val="C00000"/>
                </a:solidFill>
              </a:rPr>
              <a:t>Q &amp; A</a:t>
            </a:r>
            <a:endParaRPr lang="en-US" sz="6000" b="1" dirty="0">
              <a:solidFill>
                <a:srgbClr val="C00000"/>
              </a:solidFill>
            </a:endParaRPr>
          </a:p>
        </p:txBody>
      </p:sp>
    </p:spTree>
    <p:extLst>
      <p:ext uri="{BB962C8B-B14F-4D97-AF65-F5344CB8AC3E}">
        <p14:creationId xmlns:p14="http://schemas.microsoft.com/office/powerpoint/2010/main" val="662771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3" name="TextBox 2"/>
          <p:cNvSpPr txBox="1"/>
          <p:nvPr/>
        </p:nvSpPr>
        <p:spPr>
          <a:xfrm>
            <a:off x="0" y="672148"/>
            <a:ext cx="8929688" cy="5262562"/>
          </a:xfrm>
          <a:prstGeom prst="rect">
            <a:avLst/>
          </a:prstGeom>
          <a:noFill/>
        </p:spPr>
        <p:txBody>
          <a:bodyPr>
            <a:spAutoFit/>
          </a:bodyPr>
          <a:lstStyle/>
          <a:p>
            <a:pPr>
              <a:defRPr/>
            </a:pPr>
            <a:r>
              <a:rPr lang="en-US" sz="2400" dirty="0"/>
              <a:t>13. Servlets provide uniform APIs to maintain the session data throughout a Web application and interact with user requests.</a:t>
            </a:r>
          </a:p>
          <a:p>
            <a:pPr>
              <a:defRPr/>
            </a:pPr>
            <a:endParaRPr lang="en-US" sz="2400" dirty="0"/>
          </a:p>
          <a:p>
            <a:pPr>
              <a:defRPr/>
            </a:pPr>
            <a:r>
              <a:rPr lang="en-US" sz="2400" b="1" dirty="0">
                <a:solidFill>
                  <a:srgbClr val="FF0000"/>
                </a:solidFill>
              </a:rPr>
              <a:t>As we know that, </a:t>
            </a:r>
            <a:r>
              <a:rPr lang="en-US" sz="2400" b="1" dirty="0">
                <a:solidFill>
                  <a:srgbClr val="0070C0"/>
                </a:solidFill>
              </a:rPr>
              <a:t>HTTP is a stateless protocol; means it does not maintain the state of user requests.</a:t>
            </a:r>
          </a:p>
          <a:p>
            <a:pPr>
              <a:defRPr/>
            </a:pPr>
            <a:endParaRPr lang="en-US" sz="2400" b="1" dirty="0">
              <a:solidFill>
                <a:srgbClr val="0070C0"/>
              </a:solidFill>
            </a:endParaRPr>
          </a:p>
          <a:p>
            <a:pPr>
              <a:defRPr/>
            </a:pPr>
            <a:r>
              <a:rPr lang="en-US" sz="2400" b="1" dirty="0">
                <a:solidFill>
                  <a:srgbClr val="0070C0"/>
                </a:solidFill>
              </a:rPr>
              <a:t>To overcome the limitations of Web applications due to the stateless nature of HTTP, we can use session data to maintain the state of user requests.</a:t>
            </a:r>
          </a:p>
          <a:p>
            <a:pPr>
              <a:defRPr/>
            </a:pPr>
            <a:endParaRPr lang="en-US" sz="2400" b="1" dirty="0">
              <a:solidFill>
                <a:srgbClr val="0070C0"/>
              </a:solidFill>
            </a:endParaRPr>
          </a:p>
          <a:p>
            <a:pPr>
              <a:defRPr/>
            </a:pPr>
            <a:endParaRPr lang="en-US" sz="2400" b="1" dirty="0">
              <a:solidFill>
                <a:srgbClr val="0070C0"/>
              </a:solidFill>
            </a:endParaRPr>
          </a:p>
          <a:p>
            <a:pPr>
              <a:defRPr/>
            </a:pPr>
            <a:r>
              <a:rPr lang="en-US" sz="2400" b="1" dirty="0">
                <a:solidFill>
                  <a:schemeClr val="tx1">
                    <a:lumMod val="85000"/>
                    <a:lumOff val="15000"/>
                  </a:schemeClr>
                </a:solidFill>
              </a:rPr>
              <a:t>14. Servlets are accessible with wide range of service API’s available under the Java platform; which allows us to solve complex problems by using a simple API.</a:t>
            </a:r>
            <a:endParaRPr lang="en-IN" sz="2400" b="1" dirty="0">
              <a:solidFill>
                <a:schemeClr val="tx1">
                  <a:lumMod val="85000"/>
                  <a:lumOff val="15000"/>
                </a:schemeClr>
              </a:solidFill>
            </a:endParaRP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1911240" y="1509120"/>
              <a:ext cx="360" cy="360"/>
            </p14:xfrm>
          </p:contentPart>
        </mc:Choice>
        <mc:Fallback xmlns="">
          <p:pic>
            <p:nvPicPr>
              <p:cNvPr id="5" name="Ink 4"/>
              <p:cNvPicPr/>
              <p:nvPr/>
            </p:nvPicPr>
            <p:blipFill>
              <a:blip r:embed="rId5"/>
              <a:stretch>
                <a:fillRect/>
              </a:stretch>
            </p:blipFill>
            <p:spPr>
              <a:xfrm>
                <a:off x="1895040" y="1445760"/>
                <a:ext cx="32400" cy="127080"/>
              </a:xfrm>
              <a:prstGeom prst="rect">
                <a:avLst/>
              </a:prstGeom>
            </p:spPr>
          </p:pic>
        </mc:Fallback>
      </mc:AlternateContent>
    </p:spTree>
    <p:extLst>
      <p:ext uri="{BB962C8B-B14F-4D97-AF65-F5344CB8AC3E}">
        <p14:creationId xmlns:p14="http://schemas.microsoft.com/office/powerpoint/2010/main" val="333283903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28625" y="488315"/>
            <a:ext cx="8229600" cy="725488"/>
          </a:xfrm>
        </p:spPr>
        <p:txBody>
          <a:bodyPr/>
          <a:lstStyle/>
          <a:p>
            <a:r>
              <a:rPr lang="en-US" altLang="en-US" dirty="0" smtClean="0"/>
              <a:t>Servlet</a:t>
            </a:r>
          </a:p>
        </p:txBody>
      </p:sp>
      <p:sp>
        <p:nvSpPr>
          <p:cNvPr id="13315" name="Rectangle 3"/>
          <p:cNvSpPr>
            <a:spLocks noGrp="1" noChangeArrowheads="1"/>
          </p:cNvSpPr>
          <p:nvPr>
            <p:ph type="body" idx="1"/>
          </p:nvPr>
        </p:nvSpPr>
        <p:spPr>
          <a:xfrm>
            <a:off x="357188" y="1071563"/>
            <a:ext cx="8229600" cy="4525962"/>
          </a:xfrm>
        </p:spPr>
        <p:txBody>
          <a:bodyPr/>
          <a:lstStyle/>
          <a:p>
            <a:r>
              <a:rPr lang="en-US" altLang="en-US" sz="2400" dirty="0" smtClean="0">
                <a:latin typeface="Arial" charset="0"/>
                <a:cs typeface="Arial" charset="0"/>
              </a:rPr>
              <a:t>A </a:t>
            </a:r>
            <a:r>
              <a:rPr lang="en-US" altLang="en-US" sz="2400" dirty="0" smtClean="0">
                <a:solidFill>
                  <a:srgbClr val="FF0000"/>
                </a:solidFill>
                <a:latin typeface="Arial" charset="0"/>
                <a:cs typeface="Arial" charset="0"/>
              </a:rPr>
              <a:t>servlet</a:t>
            </a:r>
            <a:r>
              <a:rPr lang="en-US" altLang="en-US" sz="2400" dirty="0" smtClean="0">
                <a:latin typeface="Arial" charset="0"/>
                <a:cs typeface="Arial" charset="0"/>
              </a:rPr>
              <a:t> is a </a:t>
            </a:r>
            <a:r>
              <a:rPr lang="en-US" altLang="en-US" sz="2400" dirty="0" err="1" smtClean="0">
                <a:latin typeface="Arial" charset="0"/>
                <a:cs typeface="Arial" charset="0"/>
              </a:rPr>
              <a:t>JavaTM</a:t>
            </a:r>
            <a:r>
              <a:rPr lang="en-US" altLang="en-US" sz="2400" dirty="0" smtClean="0">
                <a:latin typeface="Arial" charset="0"/>
                <a:cs typeface="Arial" charset="0"/>
              </a:rPr>
              <a:t> technology-based Web component, managed by a container, that generates dynamic content. --- </a:t>
            </a:r>
            <a:r>
              <a:rPr lang="en-US" altLang="en-US" sz="2400" i="1" dirty="0" smtClean="0">
                <a:latin typeface="Arial" charset="0"/>
                <a:cs typeface="Arial" charset="0"/>
              </a:rPr>
              <a:t>Servlet API Specification, Version 2.4</a:t>
            </a:r>
            <a:r>
              <a:rPr lang="en-US" altLang="en-US" sz="2400" dirty="0" smtClean="0">
                <a:latin typeface="Arial" charset="0"/>
                <a:cs typeface="Arial" charset="0"/>
              </a:rPr>
              <a:t> </a:t>
            </a:r>
          </a:p>
          <a:p>
            <a:pPr>
              <a:buFont typeface="Arial" charset="0"/>
              <a:buNone/>
            </a:pPr>
            <a:endParaRPr lang="en-US" altLang="en-US" sz="2400" dirty="0" smtClean="0">
              <a:latin typeface="Arial" charset="0"/>
              <a:cs typeface="Arial" charset="0"/>
            </a:endParaRPr>
          </a:p>
          <a:p>
            <a:r>
              <a:rPr lang="en-US" altLang="en-US" sz="2400" b="1" dirty="0" smtClean="0">
                <a:latin typeface="Arial" charset="0"/>
                <a:cs typeface="Arial" charset="0"/>
              </a:rPr>
              <a:t>The </a:t>
            </a:r>
            <a:r>
              <a:rPr lang="en-US" altLang="en-US" sz="2400" b="1" dirty="0" smtClean="0">
                <a:solidFill>
                  <a:srgbClr val="FF0000"/>
                </a:solidFill>
                <a:latin typeface="Arial" charset="0"/>
                <a:cs typeface="Arial" charset="0"/>
              </a:rPr>
              <a:t>servlet container</a:t>
            </a:r>
            <a:r>
              <a:rPr lang="en-US" altLang="en-US" sz="2400" b="1" dirty="0" smtClean="0">
                <a:latin typeface="Arial" charset="0"/>
                <a:cs typeface="Arial" charset="0"/>
              </a:rPr>
              <a:t> is a part of a Web server or application server that provides the network services over which requests and responses are sent, decodes MIME-based requests, and formats MIME-based responses. A servlet container also </a:t>
            </a:r>
            <a:r>
              <a:rPr lang="en-US" altLang="en-US" sz="2400" b="1" dirty="0" smtClean="0">
                <a:solidFill>
                  <a:srgbClr val="FFCC66"/>
                </a:solidFill>
                <a:latin typeface="Arial" charset="0"/>
                <a:cs typeface="Arial" charset="0"/>
              </a:rPr>
              <a:t>contains and manages</a:t>
            </a:r>
            <a:r>
              <a:rPr lang="en-US" altLang="en-US" sz="2400" b="1" dirty="0" smtClean="0">
                <a:latin typeface="Arial" charset="0"/>
                <a:cs typeface="Arial" charset="0"/>
              </a:rPr>
              <a:t> servlets through their lifecycle</a:t>
            </a:r>
          </a:p>
          <a:p>
            <a:endParaRPr lang="en-US" altLang="en-US" sz="2400" dirty="0" smtClean="0"/>
          </a:p>
          <a:p>
            <a:endParaRPr lang="en-US" altLang="en-US" sz="2400" dirty="0" smtClean="0"/>
          </a:p>
        </p:txBody>
      </p:sp>
    </p:spTree>
    <p:extLst>
      <p:ext uri="{BB962C8B-B14F-4D97-AF65-F5344CB8AC3E}">
        <p14:creationId xmlns:p14="http://schemas.microsoft.com/office/powerpoint/2010/main" val="208603756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Grp="1" noChangeAspect="1"/>
          </p:cNvGraphicFramePr>
          <p:nvPr>
            <p:ph sz="half" idx="1"/>
          </p:nvPr>
        </p:nvGraphicFramePr>
        <p:xfrm>
          <a:off x="382588" y="2255838"/>
          <a:ext cx="8494712" cy="3360737"/>
        </p:xfrm>
        <a:graphic>
          <a:graphicData uri="http://schemas.openxmlformats.org/presentationml/2006/ole">
            <mc:AlternateContent xmlns:mc="http://schemas.openxmlformats.org/markup-compatibility/2006">
              <mc:Choice xmlns:v="urn:schemas-microsoft-com:vml" Requires="v">
                <p:oleObj spid="_x0000_s1084" name="Visio" r:id="rId3" imgW="9386075" imgH="3714381" progId="Visio.Drawing.11">
                  <p:embed/>
                </p:oleObj>
              </mc:Choice>
              <mc:Fallback>
                <p:oleObj name="Visio" r:id="rId3" imgW="9386075" imgH="371438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588" y="2255838"/>
                        <a:ext cx="8494712" cy="336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9" name="Freeform 203"/>
          <p:cNvSpPr>
            <a:spLocks/>
          </p:cNvSpPr>
          <p:nvPr/>
        </p:nvSpPr>
        <p:spPr bwMode="auto">
          <a:xfrm>
            <a:off x="901700" y="3030538"/>
            <a:ext cx="1892300" cy="449262"/>
          </a:xfrm>
          <a:custGeom>
            <a:avLst/>
            <a:gdLst>
              <a:gd name="T0" fmla="*/ 0 w 1400"/>
              <a:gd name="T1" fmla="*/ 2147483647 h 499"/>
              <a:gd name="T2" fmla="*/ 2147483647 w 1400"/>
              <a:gd name="T3" fmla="*/ 2147483647 h 499"/>
              <a:gd name="T4" fmla="*/ 2147483647 w 1400"/>
              <a:gd name="T5" fmla="*/ 2147483647 h 499"/>
              <a:gd name="T6" fmla="*/ 0 60000 65536"/>
              <a:gd name="T7" fmla="*/ 0 60000 65536"/>
              <a:gd name="T8" fmla="*/ 0 60000 65536"/>
              <a:gd name="T9" fmla="*/ 0 w 1400"/>
              <a:gd name="T10" fmla="*/ 0 h 499"/>
              <a:gd name="T11" fmla="*/ 1400 w 1400"/>
              <a:gd name="T12" fmla="*/ 499 h 499"/>
            </a:gdLst>
            <a:ahLst/>
            <a:cxnLst>
              <a:cxn ang="T6">
                <a:pos x="T0" y="T1"/>
              </a:cxn>
              <a:cxn ang="T7">
                <a:pos x="T2" y="T3"/>
              </a:cxn>
              <a:cxn ang="T8">
                <a:pos x="T4" y="T5"/>
              </a:cxn>
            </a:cxnLst>
            <a:rect l="T9" t="T10" r="T11" b="T12"/>
            <a:pathLst>
              <a:path w="1400" h="499">
                <a:moveTo>
                  <a:pt x="0" y="483"/>
                </a:moveTo>
                <a:cubicBezTo>
                  <a:pt x="143" y="241"/>
                  <a:pt x="287" y="0"/>
                  <a:pt x="520" y="3"/>
                </a:cubicBezTo>
                <a:cubicBezTo>
                  <a:pt x="753" y="6"/>
                  <a:pt x="1076" y="252"/>
                  <a:pt x="1400" y="499"/>
                </a:cubicBezTo>
              </a:path>
            </a:pathLst>
          </a:custGeom>
          <a:noFill/>
          <a:ln w="38100">
            <a:solidFill>
              <a:srgbClr val="FF33CC"/>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40" name="Rectangle 2"/>
          <p:cNvSpPr>
            <a:spLocks noGrp="1" noChangeArrowheads="1"/>
          </p:cNvSpPr>
          <p:nvPr>
            <p:ph type="title"/>
          </p:nvPr>
        </p:nvSpPr>
        <p:spPr>
          <a:xfrm>
            <a:off x="457200" y="650558"/>
            <a:ext cx="8229600" cy="1143000"/>
          </a:xfrm>
        </p:spPr>
        <p:txBody>
          <a:bodyPr/>
          <a:lstStyle/>
          <a:p>
            <a:r>
              <a:rPr lang="en-US" altLang="en-US" dirty="0" smtClean="0"/>
              <a:t>Web App Processing with Servlet</a:t>
            </a:r>
          </a:p>
        </p:txBody>
      </p:sp>
      <p:graphicFrame>
        <p:nvGraphicFramePr>
          <p:cNvPr id="14341" name="Object 3"/>
          <p:cNvGraphicFramePr>
            <a:graphicFrameLocks noGrp="1" noChangeAspect="1"/>
          </p:cNvGraphicFramePr>
          <p:nvPr>
            <p:ph sz="half" idx="2"/>
          </p:nvPr>
        </p:nvGraphicFramePr>
        <p:xfrm>
          <a:off x="1347788" y="2851150"/>
          <a:ext cx="1101725" cy="442913"/>
        </p:xfrm>
        <a:graphic>
          <a:graphicData uri="http://schemas.openxmlformats.org/presentationml/2006/ole">
            <mc:AlternateContent xmlns:mc="http://schemas.openxmlformats.org/markup-compatibility/2006">
              <mc:Choice xmlns:v="urn:schemas-microsoft-com:vml" Requires="v">
                <p:oleObj spid="_x0000_s1085" name="Visio" r:id="rId5" imgW="1101611" imgH="443189" progId="Visio.Drawing.11">
                  <p:embed/>
                </p:oleObj>
              </mc:Choice>
              <mc:Fallback>
                <p:oleObj name="Visio" r:id="rId5" imgW="1101611" imgH="443189"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7788" y="2851150"/>
                        <a:ext cx="1101725" cy="442913"/>
                      </a:xfrm>
                      <a:prstGeom prst="rect">
                        <a:avLst/>
                      </a:prstGeom>
                      <a:solidFill>
                        <a:srgbClr val="FF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2" name="Text Box 204"/>
          <p:cNvSpPr txBox="1">
            <a:spLocks noChangeArrowheads="1"/>
          </p:cNvSpPr>
          <p:nvPr/>
        </p:nvSpPr>
        <p:spPr bwMode="auto">
          <a:xfrm>
            <a:off x="1016000" y="2527300"/>
            <a:ext cx="1549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a:solidFill>
                  <a:srgbClr val="FF0000"/>
                </a:solidFill>
                <a:latin typeface="Arial" charset="0"/>
              </a:rPr>
              <a:t>URL</a:t>
            </a:r>
          </a:p>
        </p:txBody>
      </p:sp>
    </p:spTree>
    <p:extLst>
      <p:ext uri="{BB962C8B-B14F-4D97-AF65-F5344CB8AC3E}">
        <p14:creationId xmlns:p14="http://schemas.microsoft.com/office/powerpoint/2010/main" val="111360995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noGrp="1" noChangeAspect="1"/>
          </p:cNvGraphicFramePr>
          <p:nvPr>
            <p:ph sz="half" idx="1"/>
          </p:nvPr>
        </p:nvGraphicFramePr>
        <p:xfrm>
          <a:off x="382588" y="2306638"/>
          <a:ext cx="8494712" cy="3360737"/>
        </p:xfrm>
        <a:graphic>
          <a:graphicData uri="http://schemas.openxmlformats.org/presentationml/2006/ole">
            <mc:AlternateContent xmlns:mc="http://schemas.openxmlformats.org/markup-compatibility/2006">
              <mc:Choice xmlns:v="urn:schemas-microsoft-com:vml" Requires="v">
                <p:oleObj spid="_x0000_s2108" name="Visio" r:id="rId3" imgW="9386075" imgH="3714381" progId="Visio.Drawing.11">
                  <p:embed/>
                </p:oleObj>
              </mc:Choice>
              <mc:Fallback>
                <p:oleObj name="Visio" r:id="rId3" imgW="9386075" imgH="371438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588" y="2306638"/>
                        <a:ext cx="8494712" cy="336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3" name="Freeform 3"/>
          <p:cNvSpPr>
            <a:spLocks/>
          </p:cNvSpPr>
          <p:nvPr/>
        </p:nvSpPr>
        <p:spPr bwMode="auto">
          <a:xfrm>
            <a:off x="2997200" y="2941638"/>
            <a:ext cx="1892300" cy="449262"/>
          </a:xfrm>
          <a:custGeom>
            <a:avLst/>
            <a:gdLst>
              <a:gd name="T0" fmla="*/ 0 w 1400"/>
              <a:gd name="T1" fmla="*/ 2147483647 h 499"/>
              <a:gd name="T2" fmla="*/ 2147483647 w 1400"/>
              <a:gd name="T3" fmla="*/ 2147483647 h 499"/>
              <a:gd name="T4" fmla="*/ 2147483647 w 1400"/>
              <a:gd name="T5" fmla="*/ 2147483647 h 499"/>
              <a:gd name="T6" fmla="*/ 0 60000 65536"/>
              <a:gd name="T7" fmla="*/ 0 60000 65536"/>
              <a:gd name="T8" fmla="*/ 0 60000 65536"/>
              <a:gd name="T9" fmla="*/ 0 w 1400"/>
              <a:gd name="T10" fmla="*/ 0 h 499"/>
              <a:gd name="T11" fmla="*/ 1400 w 1400"/>
              <a:gd name="T12" fmla="*/ 499 h 499"/>
            </a:gdLst>
            <a:ahLst/>
            <a:cxnLst>
              <a:cxn ang="T6">
                <a:pos x="T0" y="T1"/>
              </a:cxn>
              <a:cxn ang="T7">
                <a:pos x="T2" y="T3"/>
              </a:cxn>
              <a:cxn ang="T8">
                <a:pos x="T4" y="T5"/>
              </a:cxn>
            </a:cxnLst>
            <a:rect l="T9" t="T10" r="T11" b="T12"/>
            <a:pathLst>
              <a:path w="1400" h="499">
                <a:moveTo>
                  <a:pt x="0" y="483"/>
                </a:moveTo>
                <a:cubicBezTo>
                  <a:pt x="143" y="241"/>
                  <a:pt x="287" y="0"/>
                  <a:pt x="520" y="3"/>
                </a:cubicBezTo>
                <a:cubicBezTo>
                  <a:pt x="753" y="6"/>
                  <a:pt x="1076" y="252"/>
                  <a:pt x="1400" y="499"/>
                </a:cubicBezTo>
              </a:path>
            </a:pathLst>
          </a:custGeom>
          <a:noFill/>
          <a:ln w="38100">
            <a:solidFill>
              <a:srgbClr val="FF33CC"/>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64" name="Rectangle 4"/>
          <p:cNvSpPr>
            <a:spLocks noGrp="1" noChangeArrowheads="1"/>
          </p:cNvSpPr>
          <p:nvPr>
            <p:ph type="title"/>
          </p:nvPr>
        </p:nvSpPr>
        <p:spPr>
          <a:xfrm>
            <a:off x="457200" y="650558"/>
            <a:ext cx="8229600" cy="1143000"/>
          </a:xfrm>
        </p:spPr>
        <p:txBody>
          <a:bodyPr/>
          <a:lstStyle/>
          <a:p>
            <a:r>
              <a:rPr lang="en-US" altLang="en-US" dirty="0" smtClean="0"/>
              <a:t>Web App Processing with Servlet</a:t>
            </a:r>
          </a:p>
        </p:txBody>
      </p:sp>
      <p:grpSp>
        <p:nvGrpSpPr>
          <p:cNvPr id="15365" name="Group 7"/>
          <p:cNvGrpSpPr>
            <a:grpSpLocks/>
          </p:cNvGrpSpPr>
          <p:nvPr/>
        </p:nvGrpSpPr>
        <p:grpSpPr bwMode="auto">
          <a:xfrm>
            <a:off x="3276600" y="2349500"/>
            <a:ext cx="1549400" cy="741363"/>
            <a:chOff x="2064" y="1312"/>
            <a:chExt cx="976" cy="467"/>
          </a:xfrm>
        </p:grpSpPr>
        <p:graphicFrame>
          <p:nvGraphicFramePr>
            <p:cNvPr id="15367" name="Object 3"/>
            <p:cNvGraphicFramePr>
              <a:graphicFrameLocks noChangeAspect="1"/>
            </p:cNvGraphicFramePr>
            <p:nvPr/>
          </p:nvGraphicFramePr>
          <p:xfrm>
            <a:off x="2161" y="1500"/>
            <a:ext cx="694" cy="279"/>
          </p:xfrm>
          <a:graphic>
            <a:graphicData uri="http://schemas.openxmlformats.org/presentationml/2006/ole">
              <mc:AlternateContent xmlns:mc="http://schemas.openxmlformats.org/markup-compatibility/2006">
                <mc:Choice xmlns:v="urn:schemas-microsoft-com:vml" Requires="v">
                  <p:oleObj spid="_x0000_s2109" name="Visio" r:id="rId5" imgW="1101611" imgH="443189" progId="Visio.Drawing.11">
                    <p:embed/>
                  </p:oleObj>
                </mc:Choice>
                <mc:Fallback>
                  <p:oleObj name="Visio" r:id="rId5" imgW="1101611" imgH="443189"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1" y="1500"/>
                          <a:ext cx="694" cy="279"/>
                        </a:xfrm>
                        <a:prstGeom prst="rect">
                          <a:avLst/>
                        </a:prstGeom>
                        <a:solidFill>
                          <a:srgbClr val="FF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8" name="Text Box 6"/>
            <p:cNvSpPr txBox="1">
              <a:spLocks noChangeArrowheads="1"/>
            </p:cNvSpPr>
            <p:nvPr/>
          </p:nvSpPr>
          <p:spPr bwMode="auto">
            <a:xfrm>
              <a:off x="2064" y="1312"/>
              <a:ext cx="9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a:solidFill>
                    <a:srgbClr val="7030A0"/>
                  </a:solidFill>
                  <a:latin typeface="Arial" charset="0"/>
                </a:rPr>
                <a:t>URL</a:t>
              </a:r>
            </a:p>
          </p:txBody>
        </p:sp>
      </p:grpSp>
      <p:sp>
        <p:nvSpPr>
          <p:cNvPr id="15366" name="Text Box 8"/>
          <p:cNvSpPr txBox="1">
            <a:spLocks noChangeArrowheads="1"/>
          </p:cNvSpPr>
          <p:nvPr/>
        </p:nvSpPr>
        <p:spPr bwMode="auto">
          <a:xfrm>
            <a:off x="2108200" y="1701800"/>
            <a:ext cx="401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a:solidFill>
                  <a:srgbClr val="FF0000"/>
                </a:solidFill>
                <a:latin typeface="Arial" charset="0"/>
              </a:rPr>
              <a:t>Apache forwards HTTP request to Tomcat</a:t>
            </a:r>
          </a:p>
        </p:txBody>
      </p:sp>
    </p:spTree>
    <p:extLst>
      <p:ext uri="{BB962C8B-B14F-4D97-AF65-F5344CB8AC3E}">
        <p14:creationId xmlns:p14="http://schemas.microsoft.com/office/powerpoint/2010/main" val="360432283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noGrp="1" noChangeAspect="1"/>
          </p:cNvGraphicFramePr>
          <p:nvPr>
            <p:ph sz="half" idx="1"/>
          </p:nvPr>
        </p:nvGraphicFramePr>
        <p:xfrm>
          <a:off x="382588" y="2395538"/>
          <a:ext cx="8494712" cy="3360737"/>
        </p:xfrm>
        <a:graphic>
          <a:graphicData uri="http://schemas.openxmlformats.org/presentationml/2006/ole">
            <mc:AlternateContent xmlns:mc="http://schemas.openxmlformats.org/markup-compatibility/2006">
              <mc:Choice xmlns:v="urn:schemas-microsoft-com:vml" Requires="v">
                <p:oleObj spid="_x0000_s3132" name="Visio" r:id="rId3" imgW="9386075" imgH="3714381" progId="Visio.Drawing.11">
                  <p:embed/>
                </p:oleObj>
              </mc:Choice>
              <mc:Fallback>
                <p:oleObj name="Visio" r:id="rId3" imgW="9386075" imgH="371438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588" y="2395538"/>
                        <a:ext cx="8494712" cy="336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7" name="Freeform 3"/>
          <p:cNvSpPr>
            <a:spLocks/>
          </p:cNvSpPr>
          <p:nvPr/>
        </p:nvSpPr>
        <p:spPr bwMode="auto">
          <a:xfrm>
            <a:off x="5334000" y="3221038"/>
            <a:ext cx="1892300" cy="449262"/>
          </a:xfrm>
          <a:custGeom>
            <a:avLst/>
            <a:gdLst>
              <a:gd name="T0" fmla="*/ 0 w 1400"/>
              <a:gd name="T1" fmla="*/ 2147483647 h 499"/>
              <a:gd name="T2" fmla="*/ 2147483647 w 1400"/>
              <a:gd name="T3" fmla="*/ 2147483647 h 499"/>
              <a:gd name="T4" fmla="*/ 2147483647 w 1400"/>
              <a:gd name="T5" fmla="*/ 2147483647 h 499"/>
              <a:gd name="T6" fmla="*/ 0 60000 65536"/>
              <a:gd name="T7" fmla="*/ 0 60000 65536"/>
              <a:gd name="T8" fmla="*/ 0 60000 65536"/>
              <a:gd name="T9" fmla="*/ 0 w 1400"/>
              <a:gd name="T10" fmla="*/ 0 h 499"/>
              <a:gd name="T11" fmla="*/ 1400 w 1400"/>
              <a:gd name="T12" fmla="*/ 499 h 499"/>
            </a:gdLst>
            <a:ahLst/>
            <a:cxnLst>
              <a:cxn ang="T6">
                <a:pos x="T0" y="T1"/>
              </a:cxn>
              <a:cxn ang="T7">
                <a:pos x="T2" y="T3"/>
              </a:cxn>
              <a:cxn ang="T8">
                <a:pos x="T4" y="T5"/>
              </a:cxn>
            </a:cxnLst>
            <a:rect l="T9" t="T10" r="T11" b="T12"/>
            <a:pathLst>
              <a:path w="1400" h="499">
                <a:moveTo>
                  <a:pt x="0" y="483"/>
                </a:moveTo>
                <a:cubicBezTo>
                  <a:pt x="143" y="241"/>
                  <a:pt x="287" y="0"/>
                  <a:pt x="520" y="3"/>
                </a:cubicBezTo>
                <a:cubicBezTo>
                  <a:pt x="753" y="6"/>
                  <a:pt x="1076" y="252"/>
                  <a:pt x="1400" y="499"/>
                </a:cubicBezTo>
              </a:path>
            </a:pathLst>
          </a:custGeom>
          <a:noFill/>
          <a:ln w="381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88" name="Rectangle 4"/>
          <p:cNvSpPr>
            <a:spLocks noGrp="1" noChangeArrowheads="1"/>
          </p:cNvSpPr>
          <p:nvPr>
            <p:ph type="title"/>
          </p:nvPr>
        </p:nvSpPr>
        <p:spPr>
          <a:xfrm>
            <a:off x="436880" y="630238"/>
            <a:ext cx="8229600" cy="1143000"/>
          </a:xfrm>
        </p:spPr>
        <p:txBody>
          <a:bodyPr/>
          <a:lstStyle/>
          <a:p>
            <a:r>
              <a:rPr lang="en-US" altLang="en-US" dirty="0" smtClean="0"/>
              <a:t>Web App Processing with Servlet</a:t>
            </a:r>
          </a:p>
        </p:txBody>
      </p:sp>
      <p:graphicFrame>
        <p:nvGraphicFramePr>
          <p:cNvPr id="16389" name="Object 3"/>
          <p:cNvGraphicFramePr>
            <a:graphicFrameLocks noGrp="1" noChangeAspect="1"/>
          </p:cNvGraphicFramePr>
          <p:nvPr>
            <p:ph sz="half" idx="2"/>
          </p:nvPr>
        </p:nvGraphicFramePr>
        <p:xfrm>
          <a:off x="5665788" y="2927350"/>
          <a:ext cx="1101725" cy="442913"/>
        </p:xfrm>
        <a:graphic>
          <a:graphicData uri="http://schemas.openxmlformats.org/presentationml/2006/ole">
            <mc:AlternateContent xmlns:mc="http://schemas.openxmlformats.org/markup-compatibility/2006">
              <mc:Choice xmlns:v="urn:schemas-microsoft-com:vml" Requires="v">
                <p:oleObj spid="_x0000_s3133" name="Visio" r:id="rId5" imgW="1101611" imgH="443189" progId="Visio.Drawing.11">
                  <p:embed/>
                </p:oleObj>
              </mc:Choice>
              <mc:Fallback>
                <p:oleObj name="Visio" r:id="rId5" imgW="1101611" imgH="443189"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65788" y="2927350"/>
                        <a:ext cx="1101725" cy="442913"/>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0" name="Text Box 8"/>
          <p:cNvSpPr txBox="1">
            <a:spLocks noChangeArrowheads="1"/>
          </p:cNvSpPr>
          <p:nvPr/>
        </p:nvSpPr>
        <p:spPr bwMode="auto">
          <a:xfrm>
            <a:off x="3746500" y="1384300"/>
            <a:ext cx="4013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a:solidFill>
                  <a:srgbClr val="7030A0"/>
                </a:solidFill>
                <a:latin typeface="Arial" charset="0"/>
              </a:rPr>
              <a:t>Tomcat uses the mapping info in a configuration file called web.xml of the web application to find the right servlet </a:t>
            </a:r>
          </a:p>
        </p:txBody>
      </p:sp>
    </p:spTree>
    <p:extLst>
      <p:ext uri="{BB962C8B-B14F-4D97-AF65-F5344CB8AC3E}">
        <p14:creationId xmlns:p14="http://schemas.microsoft.com/office/powerpoint/2010/main" val="7372790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
          <p:cNvGraphicFramePr>
            <a:graphicFrameLocks noGrp="1" noChangeAspect="1"/>
          </p:cNvGraphicFramePr>
          <p:nvPr>
            <p:ph sz="half" idx="1"/>
          </p:nvPr>
        </p:nvGraphicFramePr>
        <p:xfrm>
          <a:off x="382588" y="2395538"/>
          <a:ext cx="8494712" cy="3360737"/>
        </p:xfrm>
        <a:graphic>
          <a:graphicData uri="http://schemas.openxmlformats.org/presentationml/2006/ole">
            <mc:AlternateContent xmlns:mc="http://schemas.openxmlformats.org/markup-compatibility/2006">
              <mc:Choice xmlns:v="urn:schemas-microsoft-com:vml" Requires="v">
                <p:oleObj spid="_x0000_s4156" name="Visio" r:id="rId3" imgW="9386075" imgH="3714381" progId="Visio.Drawing.11">
                  <p:embed/>
                </p:oleObj>
              </mc:Choice>
              <mc:Fallback>
                <p:oleObj name="Visio" r:id="rId3" imgW="9386075" imgH="371438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588" y="2395538"/>
                        <a:ext cx="8494712" cy="336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1" name="Freeform 3"/>
          <p:cNvSpPr>
            <a:spLocks/>
          </p:cNvSpPr>
          <p:nvPr/>
        </p:nvSpPr>
        <p:spPr bwMode="auto">
          <a:xfrm flipH="1" flipV="1">
            <a:off x="5308600" y="4071938"/>
            <a:ext cx="1892300" cy="449262"/>
          </a:xfrm>
          <a:custGeom>
            <a:avLst/>
            <a:gdLst>
              <a:gd name="T0" fmla="*/ 0 w 1400"/>
              <a:gd name="T1" fmla="*/ 2147483647 h 499"/>
              <a:gd name="T2" fmla="*/ 2147483647 w 1400"/>
              <a:gd name="T3" fmla="*/ 2147483647 h 499"/>
              <a:gd name="T4" fmla="*/ 2147483647 w 1400"/>
              <a:gd name="T5" fmla="*/ 2147483647 h 499"/>
              <a:gd name="T6" fmla="*/ 0 60000 65536"/>
              <a:gd name="T7" fmla="*/ 0 60000 65536"/>
              <a:gd name="T8" fmla="*/ 0 60000 65536"/>
              <a:gd name="T9" fmla="*/ 0 w 1400"/>
              <a:gd name="T10" fmla="*/ 0 h 499"/>
              <a:gd name="T11" fmla="*/ 1400 w 1400"/>
              <a:gd name="T12" fmla="*/ 499 h 499"/>
            </a:gdLst>
            <a:ahLst/>
            <a:cxnLst>
              <a:cxn ang="T6">
                <a:pos x="T0" y="T1"/>
              </a:cxn>
              <a:cxn ang="T7">
                <a:pos x="T2" y="T3"/>
              </a:cxn>
              <a:cxn ang="T8">
                <a:pos x="T4" y="T5"/>
              </a:cxn>
            </a:cxnLst>
            <a:rect l="T9" t="T10" r="T11" b="T12"/>
            <a:pathLst>
              <a:path w="1400" h="499">
                <a:moveTo>
                  <a:pt x="0" y="483"/>
                </a:moveTo>
                <a:cubicBezTo>
                  <a:pt x="143" y="241"/>
                  <a:pt x="287" y="0"/>
                  <a:pt x="520" y="3"/>
                </a:cubicBezTo>
                <a:cubicBezTo>
                  <a:pt x="753" y="6"/>
                  <a:pt x="1076" y="252"/>
                  <a:pt x="1400" y="499"/>
                </a:cubicBezTo>
              </a:path>
            </a:pathLst>
          </a:custGeom>
          <a:noFill/>
          <a:ln w="381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12" name="Rectangle 4"/>
          <p:cNvSpPr>
            <a:spLocks noGrp="1" noChangeArrowheads="1"/>
          </p:cNvSpPr>
          <p:nvPr>
            <p:ph type="title"/>
          </p:nvPr>
        </p:nvSpPr>
        <p:spPr>
          <a:xfrm>
            <a:off x="457200" y="609918"/>
            <a:ext cx="8229600" cy="1143000"/>
          </a:xfrm>
        </p:spPr>
        <p:txBody>
          <a:bodyPr/>
          <a:lstStyle/>
          <a:p>
            <a:r>
              <a:rPr lang="en-US" altLang="en-US" dirty="0" smtClean="0"/>
              <a:t>Web App Processing with Servlet</a:t>
            </a:r>
          </a:p>
        </p:txBody>
      </p:sp>
      <p:graphicFrame>
        <p:nvGraphicFramePr>
          <p:cNvPr id="17413" name="Object 3"/>
          <p:cNvGraphicFramePr>
            <a:graphicFrameLocks noGrp="1" noChangeAspect="1"/>
          </p:cNvGraphicFramePr>
          <p:nvPr>
            <p:ph sz="half" idx="2"/>
          </p:nvPr>
        </p:nvGraphicFramePr>
        <p:xfrm>
          <a:off x="5746750" y="4495800"/>
          <a:ext cx="1193800" cy="508000"/>
        </p:xfrm>
        <a:graphic>
          <a:graphicData uri="http://schemas.openxmlformats.org/presentationml/2006/ole">
            <mc:AlternateContent xmlns:mc="http://schemas.openxmlformats.org/markup-compatibility/2006">
              <mc:Choice xmlns:v="urn:schemas-microsoft-com:vml" Requires="v">
                <p:oleObj spid="_x0000_s4157" name="Visio" r:id="rId5" imgW="1234921" imgH="524674" progId="Visio.Drawing.11">
                  <p:embed/>
                </p:oleObj>
              </mc:Choice>
              <mc:Fallback>
                <p:oleObj name="Visio" r:id="rId5" imgW="1234921" imgH="524674"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6750" y="4495800"/>
                        <a:ext cx="1193800" cy="5080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4" name="Text Box 8"/>
          <p:cNvSpPr txBox="1">
            <a:spLocks noChangeArrowheads="1"/>
          </p:cNvSpPr>
          <p:nvPr/>
        </p:nvSpPr>
        <p:spPr bwMode="auto">
          <a:xfrm>
            <a:off x="3746500" y="1384300"/>
            <a:ext cx="4013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a:solidFill>
                  <a:srgbClr val="7030A0"/>
                </a:solidFill>
                <a:latin typeface="Arial" charset="0"/>
              </a:rPr>
              <a:t>Tomcat uses the mapping info in a configuration file called web.xml of the web application to find the right servlet </a:t>
            </a:r>
          </a:p>
        </p:txBody>
      </p:sp>
    </p:spTree>
    <p:extLst>
      <p:ext uri="{BB962C8B-B14F-4D97-AF65-F5344CB8AC3E}">
        <p14:creationId xmlns:p14="http://schemas.microsoft.com/office/powerpoint/2010/main" val="139680966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noGrp="1" noChangeAspect="1"/>
          </p:cNvGraphicFramePr>
          <p:nvPr>
            <p:ph sz="half" idx="1"/>
          </p:nvPr>
        </p:nvGraphicFramePr>
        <p:xfrm>
          <a:off x="382588" y="2395538"/>
          <a:ext cx="8494712" cy="3360737"/>
        </p:xfrm>
        <a:graphic>
          <a:graphicData uri="http://schemas.openxmlformats.org/presentationml/2006/ole">
            <mc:AlternateContent xmlns:mc="http://schemas.openxmlformats.org/markup-compatibility/2006">
              <mc:Choice xmlns:v="urn:schemas-microsoft-com:vml" Requires="v">
                <p:oleObj spid="_x0000_s5180" name="Visio" r:id="rId3" imgW="9386075" imgH="3714381" progId="Visio.Drawing.11">
                  <p:embed/>
                </p:oleObj>
              </mc:Choice>
              <mc:Fallback>
                <p:oleObj name="Visio" r:id="rId3" imgW="9386075" imgH="371438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588" y="2395538"/>
                        <a:ext cx="8494712" cy="336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5" name="Freeform 3"/>
          <p:cNvSpPr>
            <a:spLocks/>
          </p:cNvSpPr>
          <p:nvPr/>
        </p:nvSpPr>
        <p:spPr bwMode="auto">
          <a:xfrm flipH="1" flipV="1">
            <a:off x="3162300" y="4745038"/>
            <a:ext cx="1892300" cy="449262"/>
          </a:xfrm>
          <a:custGeom>
            <a:avLst/>
            <a:gdLst>
              <a:gd name="T0" fmla="*/ 0 w 1400"/>
              <a:gd name="T1" fmla="*/ 2147483647 h 499"/>
              <a:gd name="T2" fmla="*/ 2147483647 w 1400"/>
              <a:gd name="T3" fmla="*/ 2147483647 h 499"/>
              <a:gd name="T4" fmla="*/ 2147483647 w 1400"/>
              <a:gd name="T5" fmla="*/ 2147483647 h 499"/>
              <a:gd name="T6" fmla="*/ 0 60000 65536"/>
              <a:gd name="T7" fmla="*/ 0 60000 65536"/>
              <a:gd name="T8" fmla="*/ 0 60000 65536"/>
              <a:gd name="T9" fmla="*/ 0 w 1400"/>
              <a:gd name="T10" fmla="*/ 0 h 499"/>
              <a:gd name="T11" fmla="*/ 1400 w 1400"/>
              <a:gd name="T12" fmla="*/ 499 h 499"/>
            </a:gdLst>
            <a:ahLst/>
            <a:cxnLst>
              <a:cxn ang="T6">
                <a:pos x="T0" y="T1"/>
              </a:cxn>
              <a:cxn ang="T7">
                <a:pos x="T2" y="T3"/>
              </a:cxn>
              <a:cxn ang="T8">
                <a:pos x="T4" y="T5"/>
              </a:cxn>
            </a:cxnLst>
            <a:rect l="T9" t="T10" r="T11" b="T12"/>
            <a:pathLst>
              <a:path w="1400" h="499">
                <a:moveTo>
                  <a:pt x="0" y="483"/>
                </a:moveTo>
                <a:cubicBezTo>
                  <a:pt x="143" y="241"/>
                  <a:pt x="287" y="0"/>
                  <a:pt x="520" y="3"/>
                </a:cubicBezTo>
                <a:cubicBezTo>
                  <a:pt x="753" y="6"/>
                  <a:pt x="1076" y="252"/>
                  <a:pt x="1400" y="499"/>
                </a:cubicBezTo>
              </a:path>
            </a:pathLst>
          </a:custGeom>
          <a:noFill/>
          <a:ln w="38100">
            <a:solidFill>
              <a:srgbClr val="FF33CC"/>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36" name="Rectangle 4"/>
          <p:cNvSpPr>
            <a:spLocks noGrp="1" noChangeArrowheads="1"/>
          </p:cNvSpPr>
          <p:nvPr>
            <p:ph type="title"/>
          </p:nvPr>
        </p:nvSpPr>
        <p:spPr>
          <a:xfrm>
            <a:off x="436880" y="640398"/>
            <a:ext cx="8229600" cy="1143000"/>
          </a:xfrm>
        </p:spPr>
        <p:txBody>
          <a:bodyPr/>
          <a:lstStyle/>
          <a:p>
            <a:r>
              <a:rPr lang="en-US" altLang="en-US" dirty="0" smtClean="0"/>
              <a:t>Web App Processing with Servlet</a:t>
            </a:r>
          </a:p>
        </p:txBody>
      </p:sp>
      <p:graphicFrame>
        <p:nvGraphicFramePr>
          <p:cNvPr id="18437" name="Object 3"/>
          <p:cNvGraphicFramePr>
            <a:graphicFrameLocks noGrp="1" noChangeAspect="1"/>
          </p:cNvGraphicFramePr>
          <p:nvPr>
            <p:ph sz="half" idx="2"/>
          </p:nvPr>
        </p:nvGraphicFramePr>
        <p:xfrm>
          <a:off x="3511550" y="5118100"/>
          <a:ext cx="1193800" cy="508000"/>
        </p:xfrm>
        <a:graphic>
          <a:graphicData uri="http://schemas.openxmlformats.org/presentationml/2006/ole">
            <mc:AlternateContent xmlns:mc="http://schemas.openxmlformats.org/markup-compatibility/2006">
              <mc:Choice xmlns:v="urn:schemas-microsoft-com:vml" Requires="v">
                <p:oleObj spid="_x0000_s5181" name="Visio" r:id="rId5" imgW="1234921" imgH="524674" progId="Visio.Drawing.11">
                  <p:embed/>
                </p:oleObj>
              </mc:Choice>
              <mc:Fallback>
                <p:oleObj name="Visio" r:id="rId5" imgW="1234921" imgH="524674"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1550" y="5118100"/>
                        <a:ext cx="1193800" cy="5080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4681951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Grp="1" noChangeAspect="1"/>
          </p:cNvGraphicFramePr>
          <p:nvPr>
            <p:ph sz="half" idx="1"/>
          </p:nvPr>
        </p:nvGraphicFramePr>
        <p:xfrm>
          <a:off x="382588" y="2395538"/>
          <a:ext cx="8494712" cy="3360737"/>
        </p:xfrm>
        <a:graphic>
          <a:graphicData uri="http://schemas.openxmlformats.org/presentationml/2006/ole">
            <mc:AlternateContent xmlns:mc="http://schemas.openxmlformats.org/markup-compatibility/2006">
              <mc:Choice xmlns:v="urn:schemas-microsoft-com:vml" Requires="v">
                <p:oleObj spid="_x0000_s6204" name="Visio" r:id="rId3" imgW="9386075" imgH="3714381" progId="Visio.Drawing.11">
                  <p:embed/>
                </p:oleObj>
              </mc:Choice>
              <mc:Fallback>
                <p:oleObj name="Visio" r:id="rId3" imgW="9386075" imgH="371438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588" y="2395538"/>
                        <a:ext cx="8494712" cy="336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59" name="Freeform 3"/>
          <p:cNvSpPr>
            <a:spLocks/>
          </p:cNvSpPr>
          <p:nvPr/>
        </p:nvSpPr>
        <p:spPr bwMode="auto">
          <a:xfrm flipH="1" flipV="1">
            <a:off x="914400" y="4300538"/>
            <a:ext cx="1892300" cy="449262"/>
          </a:xfrm>
          <a:custGeom>
            <a:avLst/>
            <a:gdLst>
              <a:gd name="T0" fmla="*/ 0 w 1400"/>
              <a:gd name="T1" fmla="*/ 2147483647 h 499"/>
              <a:gd name="T2" fmla="*/ 2147483647 w 1400"/>
              <a:gd name="T3" fmla="*/ 2147483647 h 499"/>
              <a:gd name="T4" fmla="*/ 2147483647 w 1400"/>
              <a:gd name="T5" fmla="*/ 2147483647 h 499"/>
              <a:gd name="T6" fmla="*/ 0 60000 65536"/>
              <a:gd name="T7" fmla="*/ 0 60000 65536"/>
              <a:gd name="T8" fmla="*/ 0 60000 65536"/>
              <a:gd name="T9" fmla="*/ 0 w 1400"/>
              <a:gd name="T10" fmla="*/ 0 h 499"/>
              <a:gd name="T11" fmla="*/ 1400 w 1400"/>
              <a:gd name="T12" fmla="*/ 499 h 499"/>
            </a:gdLst>
            <a:ahLst/>
            <a:cxnLst>
              <a:cxn ang="T6">
                <a:pos x="T0" y="T1"/>
              </a:cxn>
              <a:cxn ang="T7">
                <a:pos x="T2" y="T3"/>
              </a:cxn>
              <a:cxn ang="T8">
                <a:pos x="T4" y="T5"/>
              </a:cxn>
            </a:cxnLst>
            <a:rect l="T9" t="T10" r="T11" b="T12"/>
            <a:pathLst>
              <a:path w="1400" h="499">
                <a:moveTo>
                  <a:pt x="0" y="483"/>
                </a:moveTo>
                <a:cubicBezTo>
                  <a:pt x="143" y="241"/>
                  <a:pt x="287" y="0"/>
                  <a:pt x="520" y="3"/>
                </a:cubicBezTo>
                <a:cubicBezTo>
                  <a:pt x="753" y="6"/>
                  <a:pt x="1076" y="252"/>
                  <a:pt x="1400" y="499"/>
                </a:cubicBezTo>
              </a:path>
            </a:pathLst>
          </a:custGeom>
          <a:noFill/>
          <a:ln w="38100">
            <a:solidFill>
              <a:srgbClr val="FF33CC"/>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60" name="Rectangle 4"/>
          <p:cNvSpPr>
            <a:spLocks noGrp="1" noChangeArrowheads="1"/>
          </p:cNvSpPr>
          <p:nvPr>
            <p:ph type="title"/>
          </p:nvPr>
        </p:nvSpPr>
        <p:spPr>
          <a:xfrm>
            <a:off x="416560" y="640398"/>
            <a:ext cx="8229600" cy="1143000"/>
          </a:xfrm>
        </p:spPr>
        <p:txBody>
          <a:bodyPr/>
          <a:lstStyle/>
          <a:p>
            <a:r>
              <a:rPr lang="en-US" altLang="en-US" smtClean="0"/>
              <a:t>Web App Processing with Servlet</a:t>
            </a:r>
          </a:p>
        </p:txBody>
      </p:sp>
      <p:graphicFrame>
        <p:nvGraphicFramePr>
          <p:cNvPr id="19461" name="Object 3"/>
          <p:cNvGraphicFramePr>
            <a:graphicFrameLocks noGrp="1" noChangeAspect="1"/>
          </p:cNvGraphicFramePr>
          <p:nvPr>
            <p:ph sz="half" idx="2"/>
          </p:nvPr>
        </p:nvGraphicFramePr>
        <p:xfrm>
          <a:off x="1162050" y="4711700"/>
          <a:ext cx="1193800" cy="508000"/>
        </p:xfrm>
        <a:graphic>
          <a:graphicData uri="http://schemas.openxmlformats.org/presentationml/2006/ole">
            <mc:AlternateContent xmlns:mc="http://schemas.openxmlformats.org/markup-compatibility/2006">
              <mc:Choice xmlns:v="urn:schemas-microsoft-com:vml" Requires="v">
                <p:oleObj spid="_x0000_s6205" name="Visio" r:id="rId5" imgW="1234921" imgH="524674" progId="Visio.Drawing.11">
                  <p:embed/>
                </p:oleObj>
              </mc:Choice>
              <mc:Fallback>
                <p:oleObj name="Visio" r:id="rId5" imgW="1234921" imgH="524674"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2050" y="4711700"/>
                        <a:ext cx="1193800" cy="5080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5051153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47040" y="620078"/>
            <a:ext cx="8229600" cy="582612"/>
          </a:xfrm>
        </p:spPr>
        <p:txBody>
          <a:bodyPr/>
          <a:lstStyle/>
          <a:p>
            <a:r>
              <a:rPr lang="en-US" altLang="en-US" dirty="0" smtClean="0"/>
              <a:t>What Container Provides?</a:t>
            </a:r>
          </a:p>
        </p:txBody>
      </p:sp>
      <p:sp>
        <p:nvSpPr>
          <p:cNvPr id="20483" name="Rectangle 3"/>
          <p:cNvSpPr>
            <a:spLocks noGrp="1" noChangeArrowheads="1"/>
          </p:cNvSpPr>
          <p:nvPr>
            <p:ph type="body" idx="1"/>
          </p:nvPr>
        </p:nvSpPr>
        <p:spPr>
          <a:xfrm>
            <a:off x="500063" y="1357313"/>
            <a:ext cx="8229600" cy="4500562"/>
          </a:xfrm>
        </p:spPr>
        <p:txBody>
          <a:bodyPr/>
          <a:lstStyle/>
          <a:p>
            <a:pPr>
              <a:lnSpc>
                <a:spcPct val="90000"/>
              </a:lnSpc>
            </a:pPr>
            <a:r>
              <a:rPr lang="en-US" altLang="en-US" sz="2400" smtClean="0">
                <a:latin typeface="Arial" charset="0"/>
                <a:cs typeface="Arial" charset="0"/>
              </a:rPr>
              <a:t>Communication Support  </a:t>
            </a:r>
            <a:br>
              <a:rPr lang="en-US" altLang="en-US" sz="2400" smtClean="0">
                <a:latin typeface="Arial" charset="0"/>
                <a:cs typeface="Arial" charset="0"/>
              </a:rPr>
            </a:br>
            <a:r>
              <a:rPr lang="en-US" altLang="en-US" sz="2400" smtClean="0">
                <a:latin typeface="Arial" charset="0"/>
                <a:cs typeface="Arial" charset="0"/>
              </a:rPr>
              <a:t>(to web server; no socket code)</a:t>
            </a:r>
          </a:p>
          <a:p>
            <a:pPr>
              <a:lnSpc>
                <a:spcPct val="90000"/>
              </a:lnSpc>
            </a:pPr>
            <a:r>
              <a:rPr lang="en-US" altLang="en-US" sz="2400" smtClean="0">
                <a:latin typeface="Arial" charset="0"/>
                <a:cs typeface="Arial" charset="0"/>
              </a:rPr>
              <a:t>Lifecycle Management of Servlet</a:t>
            </a:r>
            <a:br>
              <a:rPr lang="en-US" altLang="en-US" sz="2400" smtClean="0">
                <a:latin typeface="Arial" charset="0"/>
                <a:cs typeface="Arial" charset="0"/>
              </a:rPr>
            </a:br>
            <a:r>
              <a:rPr lang="en-US" altLang="en-US" sz="2400" smtClean="0">
                <a:latin typeface="Arial" charset="0"/>
                <a:cs typeface="Arial" charset="0"/>
              </a:rPr>
              <a:t>(loading; instantiating; initializing; invoking; garbage collection; fault tolerance)</a:t>
            </a:r>
          </a:p>
          <a:p>
            <a:pPr>
              <a:lnSpc>
                <a:spcPct val="90000"/>
              </a:lnSpc>
            </a:pPr>
            <a:r>
              <a:rPr lang="en-US" altLang="en-US" sz="2400" smtClean="0">
                <a:latin typeface="Arial" charset="0"/>
                <a:cs typeface="Arial" charset="0"/>
              </a:rPr>
              <a:t>Multithread Support</a:t>
            </a:r>
            <a:br>
              <a:rPr lang="en-US" altLang="en-US" sz="2400" smtClean="0">
                <a:latin typeface="Arial" charset="0"/>
                <a:cs typeface="Arial" charset="0"/>
              </a:rPr>
            </a:br>
            <a:r>
              <a:rPr lang="en-US" altLang="en-US" sz="2400" smtClean="0">
                <a:latin typeface="Arial" charset="0"/>
                <a:cs typeface="Arial" charset="0"/>
              </a:rPr>
              <a:t>(create threat for each servlet request)</a:t>
            </a:r>
          </a:p>
          <a:p>
            <a:pPr>
              <a:lnSpc>
                <a:spcPct val="90000"/>
              </a:lnSpc>
            </a:pPr>
            <a:r>
              <a:rPr lang="en-US" altLang="en-US" sz="2400" smtClean="0">
                <a:latin typeface="Arial" charset="0"/>
                <a:cs typeface="Arial" charset="0"/>
              </a:rPr>
              <a:t>Declarative Security</a:t>
            </a:r>
            <a:br>
              <a:rPr lang="en-US" altLang="en-US" sz="2400" smtClean="0">
                <a:latin typeface="Arial" charset="0"/>
                <a:cs typeface="Arial" charset="0"/>
              </a:rPr>
            </a:br>
            <a:r>
              <a:rPr lang="en-US" altLang="en-US" sz="2400" smtClean="0">
                <a:latin typeface="Arial" charset="0"/>
                <a:cs typeface="Arial" charset="0"/>
              </a:rPr>
              <a:t>(use XML deployment descriptor to configure/modify security without having to hard-code it into servlet code)</a:t>
            </a:r>
          </a:p>
          <a:p>
            <a:pPr>
              <a:lnSpc>
                <a:spcPct val="90000"/>
              </a:lnSpc>
            </a:pPr>
            <a:r>
              <a:rPr lang="en-US" altLang="en-US" sz="2400" smtClean="0">
                <a:latin typeface="Arial" charset="0"/>
                <a:cs typeface="Arial" charset="0"/>
              </a:rPr>
              <a:t>JSP Support</a:t>
            </a:r>
            <a:br>
              <a:rPr lang="en-US" altLang="en-US" sz="2400" smtClean="0">
                <a:latin typeface="Arial" charset="0"/>
                <a:cs typeface="Arial" charset="0"/>
              </a:rPr>
            </a:br>
            <a:r>
              <a:rPr lang="en-US" altLang="en-US" sz="2400" smtClean="0">
                <a:latin typeface="Arial" charset="0"/>
                <a:cs typeface="Arial" charset="0"/>
              </a:rPr>
              <a:t>(translating that JSP code into real java)</a:t>
            </a:r>
          </a:p>
        </p:txBody>
      </p:sp>
    </p:spTree>
    <p:extLst>
      <p:ext uri="{BB962C8B-B14F-4D97-AF65-F5344CB8AC3E}">
        <p14:creationId xmlns:p14="http://schemas.microsoft.com/office/powerpoint/2010/main" val="362677838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3075" name="Rectangle 2"/>
          <p:cNvSpPr>
            <a:spLocks noChangeArrowheads="1"/>
          </p:cNvSpPr>
          <p:nvPr/>
        </p:nvSpPr>
        <p:spPr bwMode="auto">
          <a:xfrm>
            <a:off x="214313" y="772795"/>
            <a:ext cx="8715375" cy="612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pPr>
            <a:r>
              <a:rPr lang="en-US" altLang="en-US" sz="2400" dirty="0">
                <a:latin typeface="Arial" charset="0"/>
              </a:rPr>
              <a:t> </a:t>
            </a:r>
            <a:r>
              <a:rPr lang="en-US" altLang="en-US" sz="2400" b="1" dirty="0">
                <a:solidFill>
                  <a:srgbClr val="FF0000"/>
                </a:solidFill>
                <a:latin typeface="Arial" charset="0"/>
              </a:rPr>
              <a:t>Introduction:</a:t>
            </a:r>
          </a:p>
          <a:p>
            <a:pPr eaLnBrk="1" hangingPunct="1">
              <a:spcBef>
                <a:spcPct val="0"/>
              </a:spcBef>
              <a:buFontTx/>
              <a:buNone/>
            </a:pPr>
            <a:endParaRPr lang="en-US" altLang="en-US" sz="2400" dirty="0">
              <a:solidFill>
                <a:srgbClr val="C00000"/>
              </a:solidFill>
              <a:latin typeface="Arial" charset="0"/>
            </a:endParaRPr>
          </a:p>
          <a:p>
            <a:pPr eaLnBrk="1" hangingPunct="1">
              <a:spcBef>
                <a:spcPct val="0"/>
              </a:spcBef>
              <a:buFontTx/>
              <a:buNone/>
            </a:pPr>
            <a:r>
              <a:rPr lang="en-US" altLang="en-US" sz="2400" dirty="0">
                <a:solidFill>
                  <a:srgbClr val="C00000"/>
                </a:solidFill>
                <a:latin typeface="Arial" charset="0"/>
              </a:rPr>
              <a:t>In the beginning era of internet, </a:t>
            </a:r>
          </a:p>
          <a:p>
            <a:pPr eaLnBrk="1" hangingPunct="1">
              <a:spcBef>
                <a:spcPct val="0"/>
              </a:spcBef>
              <a:buFontTx/>
              <a:buNone/>
            </a:pPr>
            <a:endParaRPr lang="en-US" altLang="en-US" sz="2400" dirty="0">
              <a:solidFill>
                <a:srgbClr val="C00000"/>
              </a:solidFill>
              <a:latin typeface="Arial" charset="0"/>
            </a:endParaRPr>
          </a:p>
          <a:p>
            <a:pPr eaLnBrk="1" hangingPunct="1">
              <a:spcBef>
                <a:spcPct val="0"/>
              </a:spcBef>
              <a:buFontTx/>
              <a:buNone/>
            </a:pPr>
            <a:r>
              <a:rPr lang="en-US" altLang="en-US" sz="2400" dirty="0">
                <a:solidFill>
                  <a:srgbClr val="C00000"/>
                </a:solidFill>
                <a:latin typeface="Arial" charset="0"/>
              </a:rPr>
              <a:t>we can access simple, static HTML pages by using a Web browser, which sends request to a Web Server.</a:t>
            </a:r>
          </a:p>
          <a:p>
            <a:pPr eaLnBrk="1" hangingPunct="1">
              <a:spcBef>
                <a:spcPct val="0"/>
              </a:spcBef>
              <a:buFontTx/>
              <a:buNone/>
            </a:pPr>
            <a:endParaRPr lang="en-US" altLang="en-US" sz="2400" dirty="0">
              <a:solidFill>
                <a:srgbClr val="C00000"/>
              </a:solidFill>
              <a:latin typeface="Arial" charset="0"/>
            </a:endParaRPr>
          </a:p>
          <a:p>
            <a:pPr eaLnBrk="1" hangingPunct="1">
              <a:spcBef>
                <a:spcPct val="0"/>
              </a:spcBef>
              <a:buFontTx/>
              <a:buNone/>
            </a:pPr>
            <a:r>
              <a:rPr lang="en-US" altLang="en-US" sz="2400" dirty="0">
                <a:solidFill>
                  <a:srgbClr val="C00000"/>
                </a:solidFill>
                <a:latin typeface="Arial" charset="0"/>
              </a:rPr>
              <a:t>The Web Server sends back the requested Web page stored on the server by using HTTP.</a:t>
            </a:r>
          </a:p>
          <a:p>
            <a:pPr eaLnBrk="1" hangingPunct="1">
              <a:spcBef>
                <a:spcPct val="0"/>
              </a:spcBef>
              <a:buFontTx/>
              <a:buNone/>
            </a:pPr>
            <a:endParaRPr lang="en-US" altLang="en-US" sz="2400" dirty="0">
              <a:solidFill>
                <a:srgbClr val="C00000"/>
              </a:solidFill>
              <a:latin typeface="Arial" charset="0"/>
            </a:endParaRPr>
          </a:p>
          <a:p>
            <a:pPr eaLnBrk="1" hangingPunct="1">
              <a:spcBef>
                <a:spcPct val="0"/>
              </a:spcBef>
              <a:buFontTx/>
              <a:buNone/>
            </a:pPr>
            <a:r>
              <a:rPr lang="en-US" altLang="en-US" sz="2400" dirty="0">
                <a:solidFill>
                  <a:srgbClr val="C00000"/>
                </a:solidFill>
                <a:latin typeface="Arial" charset="0"/>
              </a:rPr>
              <a:t>These Web pages are </a:t>
            </a:r>
            <a:r>
              <a:rPr lang="en-US" altLang="en-US" sz="2400" i="1" u="sng" dirty="0">
                <a:solidFill>
                  <a:srgbClr val="C00000"/>
                </a:solidFill>
                <a:latin typeface="Arial" charset="0"/>
              </a:rPr>
              <a:t>Static.</a:t>
            </a:r>
          </a:p>
          <a:p>
            <a:pPr eaLnBrk="1" hangingPunct="1">
              <a:spcBef>
                <a:spcPct val="0"/>
              </a:spcBef>
              <a:buFontTx/>
              <a:buNone/>
            </a:pPr>
            <a:endParaRPr lang="en-US" altLang="en-US" sz="1600" i="1" u="sng" dirty="0">
              <a:solidFill>
                <a:srgbClr val="C00000"/>
              </a:solidFill>
              <a:latin typeface="Arial" charset="0"/>
            </a:endParaRPr>
          </a:p>
          <a:p>
            <a:pPr eaLnBrk="1" hangingPunct="1">
              <a:spcBef>
                <a:spcPct val="0"/>
              </a:spcBef>
              <a:buFontTx/>
              <a:buNone/>
            </a:pPr>
            <a:r>
              <a:rPr lang="en-US" altLang="en-US" sz="2400" dirty="0">
                <a:solidFill>
                  <a:srgbClr val="C00000"/>
                </a:solidFill>
                <a:latin typeface="Arial" charset="0"/>
              </a:rPr>
              <a:t>We now need to design the Web server process the data given by the client and display dynamic content to the client.</a:t>
            </a:r>
          </a:p>
          <a:p>
            <a:pPr eaLnBrk="1" hangingPunct="1">
              <a:spcBef>
                <a:spcPct val="0"/>
              </a:spcBef>
              <a:buFontTx/>
              <a:buNone/>
            </a:pPr>
            <a:endParaRPr lang="en-US" altLang="en-US" sz="1400" dirty="0" smtClean="0">
              <a:solidFill>
                <a:srgbClr val="C00000"/>
              </a:solidFill>
              <a:latin typeface="Arial" charset="0"/>
            </a:endParaRPr>
          </a:p>
          <a:p>
            <a:pPr eaLnBrk="1" hangingPunct="1">
              <a:spcBef>
                <a:spcPct val="0"/>
              </a:spcBef>
              <a:buFontTx/>
              <a:buNone/>
            </a:pPr>
            <a:r>
              <a:rPr lang="en-US" altLang="en-US" sz="2400" dirty="0" smtClean="0">
                <a:solidFill>
                  <a:srgbClr val="C00000"/>
                </a:solidFill>
                <a:latin typeface="Arial" charset="0"/>
              </a:rPr>
              <a:t>To </a:t>
            </a:r>
            <a:r>
              <a:rPr lang="en-US" altLang="en-US" sz="2400" dirty="0">
                <a:solidFill>
                  <a:srgbClr val="C00000"/>
                </a:solidFill>
                <a:latin typeface="Arial" charset="0"/>
              </a:rPr>
              <a:t>add this dynamic behavior, we need to develop applications that can run on the server.</a:t>
            </a:r>
          </a:p>
        </p:txBody>
      </p:sp>
    </p:spTree>
    <p:extLst>
      <p:ext uri="{BB962C8B-B14F-4D97-AF65-F5344CB8AC3E}">
        <p14:creationId xmlns:p14="http://schemas.microsoft.com/office/powerpoint/2010/main" val="358767081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26720" y="579438"/>
            <a:ext cx="8229600" cy="1143000"/>
          </a:xfrm>
        </p:spPr>
        <p:txBody>
          <a:bodyPr/>
          <a:lstStyle/>
          <a:p>
            <a:r>
              <a:rPr lang="en-US" altLang="en-US" sz="3200" dirty="0" smtClean="0"/>
              <a:t>What a Simple Servlet looks Like?</a:t>
            </a:r>
            <a:br>
              <a:rPr lang="en-US" altLang="en-US" sz="3200" dirty="0" smtClean="0"/>
            </a:br>
            <a:endParaRPr lang="en-US" altLang="en-US" sz="3200" dirty="0" smtClean="0"/>
          </a:p>
        </p:txBody>
      </p:sp>
      <p:sp>
        <p:nvSpPr>
          <p:cNvPr id="21507" name="Rectangle 3"/>
          <p:cNvSpPr>
            <a:spLocks noGrp="1" noChangeArrowheads="1"/>
          </p:cNvSpPr>
          <p:nvPr>
            <p:ph type="body" idx="1"/>
          </p:nvPr>
        </p:nvSpPr>
        <p:spPr>
          <a:xfrm>
            <a:off x="469900" y="1270000"/>
            <a:ext cx="8496300" cy="4572000"/>
          </a:xfrm>
        </p:spPr>
        <p:txBody>
          <a:bodyPr/>
          <a:lstStyle/>
          <a:p>
            <a:pPr>
              <a:lnSpc>
                <a:spcPct val="80000"/>
              </a:lnSpc>
              <a:buFont typeface="Wingdings" pitchFamily="2" charset="2"/>
              <a:buNone/>
            </a:pPr>
            <a:r>
              <a:rPr lang="en-US" altLang="en-US" sz="2400" b="1" dirty="0" smtClean="0">
                <a:solidFill>
                  <a:srgbClr val="FF0000"/>
                </a:solidFill>
                <a:latin typeface="Arial" charset="0"/>
                <a:cs typeface="Arial" charset="0"/>
              </a:rPr>
              <a:t>import </a:t>
            </a:r>
            <a:r>
              <a:rPr lang="en-US" altLang="en-US" sz="2400" b="1" dirty="0" err="1" smtClean="0">
                <a:solidFill>
                  <a:srgbClr val="FF0000"/>
                </a:solidFill>
                <a:latin typeface="Arial" charset="0"/>
                <a:cs typeface="Arial" charset="0"/>
              </a:rPr>
              <a:t>javax.servlet</a:t>
            </a:r>
            <a:r>
              <a:rPr lang="en-US" altLang="en-US" sz="2400" b="1" dirty="0" smtClean="0">
                <a:solidFill>
                  <a:srgbClr val="FF0000"/>
                </a:solidFill>
                <a:latin typeface="Arial" charset="0"/>
                <a:cs typeface="Arial" charset="0"/>
              </a:rPr>
              <a:t>.*;</a:t>
            </a:r>
          </a:p>
          <a:p>
            <a:pPr>
              <a:lnSpc>
                <a:spcPct val="80000"/>
              </a:lnSpc>
              <a:buFont typeface="Wingdings" pitchFamily="2" charset="2"/>
              <a:buNone/>
            </a:pPr>
            <a:r>
              <a:rPr lang="en-US" altLang="en-US" sz="2400" b="1" dirty="0" smtClean="0">
                <a:solidFill>
                  <a:srgbClr val="FF0000"/>
                </a:solidFill>
                <a:latin typeface="Arial" charset="0"/>
                <a:cs typeface="Arial" charset="0"/>
              </a:rPr>
              <a:t>import </a:t>
            </a:r>
            <a:r>
              <a:rPr lang="en-US" altLang="en-US" sz="2400" b="1" dirty="0" err="1" smtClean="0">
                <a:solidFill>
                  <a:srgbClr val="FF0000"/>
                </a:solidFill>
                <a:latin typeface="Arial" charset="0"/>
                <a:cs typeface="Arial" charset="0"/>
              </a:rPr>
              <a:t>javax.servlet.http</a:t>
            </a:r>
            <a:r>
              <a:rPr lang="en-US" altLang="en-US" sz="2400" b="1" dirty="0" smtClean="0">
                <a:solidFill>
                  <a:srgbClr val="FF0000"/>
                </a:solidFill>
                <a:latin typeface="Arial" charset="0"/>
                <a:cs typeface="Arial" charset="0"/>
              </a:rPr>
              <a:t>.*;</a:t>
            </a:r>
          </a:p>
          <a:p>
            <a:pPr>
              <a:lnSpc>
                <a:spcPct val="80000"/>
              </a:lnSpc>
              <a:buFont typeface="Wingdings" pitchFamily="2" charset="2"/>
              <a:buNone/>
            </a:pPr>
            <a:r>
              <a:rPr lang="en-US" altLang="en-US" sz="2400" b="1" dirty="0" smtClean="0">
                <a:solidFill>
                  <a:srgbClr val="FF0000"/>
                </a:solidFill>
                <a:latin typeface="Arial" charset="0"/>
                <a:cs typeface="Arial" charset="0"/>
              </a:rPr>
              <a:t>import java.io.*;</a:t>
            </a:r>
          </a:p>
          <a:p>
            <a:pPr>
              <a:lnSpc>
                <a:spcPct val="80000"/>
              </a:lnSpc>
              <a:buFont typeface="Wingdings" pitchFamily="2" charset="2"/>
              <a:buNone/>
            </a:pPr>
            <a:endParaRPr lang="en-US" altLang="en-US" sz="2400" b="1" dirty="0" smtClean="0">
              <a:solidFill>
                <a:srgbClr val="66FFFF"/>
              </a:solidFill>
              <a:latin typeface="Arial" charset="0"/>
              <a:cs typeface="Arial" charset="0"/>
            </a:endParaRPr>
          </a:p>
          <a:p>
            <a:pPr>
              <a:lnSpc>
                <a:spcPct val="80000"/>
              </a:lnSpc>
              <a:buFont typeface="Wingdings" pitchFamily="2" charset="2"/>
              <a:buNone/>
            </a:pPr>
            <a:r>
              <a:rPr lang="en-US" altLang="en-US" sz="2400" b="1" dirty="0" smtClean="0">
                <a:latin typeface="Arial" charset="0"/>
                <a:cs typeface="Arial" charset="0"/>
              </a:rPr>
              <a:t>public class </a:t>
            </a:r>
            <a:r>
              <a:rPr lang="en-US" altLang="en-US" sz="2400" b="1" dirty="0" err="1" smtClean="0">
                <a:latin typeface="Arial" charset="0"/>
                <a:cs typeface="Arial" charset="0"/>
              </a:rPr>
              <a:t>SimpleServlet</a:t>
            </a:r>
            <a:r>
              <a:rPr lang="en-US" altLang="en-US" sz="2400" b="1" dirty="0" smtClean="0">
                <a:latin typeface="Arial" charset="0"/>
                <a:cs typeface="Arial" charset="0"/>
              </a:rPr>
              <a:t> </a:t>
            </a:r>
            <a:r>
              <a:rPr lang="en-US" altLang="en-US" sz="2400" b="1" dirty="0" smtClean="0">
                <a:solidFill>
                  <a:srgbClr val="FF0000"/>
                </a:solidFill>
                <a:latin typeface="Arial" charset="0"/>
                <a:cs typeface="Arial" charset="0"/>
              </a:rPr>
              <a:t>extends </a:t>
            </a:r>
            <a:r>
              <a:rPr lang="en-US" altLang="en-US" sz="2400" b="1" dirty="0" err="1" smtClean="0">
                <a:solidFill>
                  <a:srgbClr val="FF0000"/>
                </a:solidFill>
                <a:latin typeface="Arial" charset="0"/>
                <a:cs typeface="Arial" charset="0"/>
              </a:rPr>
              <a:t>HttpServlet</a:t>
            </a:r>
            <a:r>
              <a:rPr lang="en-US" altLang="en-US" sz="2400" b="1" dirty="0" smtClean="0">
                <a:solidFill>
                  <a:srgbClr val="FF0000"/>
                </a:solidFill>
                <a:latin typeface="Arial" charset="0"/>
                <a:cs typeface="Arial" charset="0"/>
              </a:rPr>
              <a:t> </a:t>
            </a:r>
            <a:r>
              <a:rPr lang="en-US" altLang="en-US" sz="2400" b="1" dirty="0" smtClean="0">
                <a:latin typeface="Arial" charset="0"/>
                <a:cs typeface="Arial" charset="0"/>
              </a:rPr>
              <a:t>{</a:t>
            </a:r>
          </a:p>
          <a:p>
            <a:pPr>
              <a:lnSpc>
                <a:spcPct val="80000"/>
              </a:lnSpc>
              <a:buFont typeface="Wingdings" pitchFamily="2" charset="2"/>
              <a:buNone/>
            </a:pPr>
            <a:r>
              <a:rPr lang="en-US" altLang="en-US" sz="2400" b="1" dirty="0" smtClean="0">
                <a:latin typeface="Arial" charset="0"/>
                <a:cs typeface="Arial" charset="0"/>
              </a:rPr>
              <a:t>   public void </a:t>
            </a:r>
            <a:r>
              <a:rPr lang="en-US" altLang="en-US" sz="2400" b="1" dirty="0" err="1" smtClean="0">
                <a:solidFill>
                  <a:srgbClr val="FF3300"/>
                </a:solidFill>
                <a:latin typeface="Arial" charset="0"/>
                <a:cs typeface="Arial" charset="0"/>
              </a:rPr>
              <a:t>doGet</a:t>
            </a:r>
            <a:r>
              <a:rPr lang="en-US" altLang="en-US" sz="2400" b="1" dirty="0" smtClean="0">
                <a:latin typeface="Arial" charset="0"/>
                <a:cs typeface="Arial" charset="0"/>
              </a:rPr>
              <a:t> (</a:t>
            </a:r>
            <a:r>
              <a:rPr lang="en-US" altLang="en-US" sz="2400" b="1" dirty="0" err="1" smtClean="0">
                <a:solidFill>
                  <a:srgbClr val="C00000"/>
                </a:solidFill>
                <a:latin typeface="Arial" charset="0"/>
                <a:cs typeface="Arial" charset="0"/>
              </a:rPr>
              <a:t>HttpServletRequest</a:t>
            </a:r>
            <a:r>
              <a:rPr lang="en-US" altLang="en-US" sz="2400" b="1" dirty="0" smtClean="0">
                <a:solidFill>
                  <a:srgbClr val="C00000"/>
                </a:solidFill>
                <a:latin typeface="Arial" charset="0"/>
                <a:cs typeface="Arial" charset="0"/>
              </a:rPr>
              <a:t> request, </a:t>
            </a:r>
            <a:r>
              <a:rPr lang="en-US" altLang="en-US" sz="2400" b="1" dirty="0" err="1" smtClean="0">
                <a:solidFill>
                  <a:srgbClr val="C00000"/>
                </a:solidFill>
                <a:latin typeface="Arial" charset="0"/>
                <a:cs typeface="Arial" charset="0"/>
              </a:rPr>
              <a:t>HttpServletResponse</a:t>
            </a:r>
            <a:r>
              <a:rPr lang="en-US" altLang="en-US" sz="2400" b="1" dirty="0" smtClean="0">
                <a:solidFill>
                  <a:srgbClr val="C00000"/>
                </a:solidFill>
                <a:latin typeface="Arial" charset="0"/>
                <a:cs typeface="Arial" charset="0"/>
              </a:rPr>
              <a:t> response</a:t>
            </a:r>
            <a:r>
              <a:rPr lang="en-US" altLang="en-US" sz="2400" b="1" dirty="0" smtClean="0">
                <a:latin typeface="Arial" charset="0"/>
                <a:cs typeface="Arial" charset="0"/>
              </a:rPr>
              <a:t>) throws </a:t>
            </a:r>
            <a:r>
              <a:rPr lang="en-US" altLang="en-US" sz="2400" b="1" dirty="0" err="1" smtClean="0">
                <a:latin typeface="Arial" charset="0"/>
                <a:cs typeface="Arial" charset="0"/>
              </a:rPr>
              <a:t>IOException</a:t>
            </a:r>
            <a:r>
              <a:rPr lang="en-US" altLang="en-US" sz="2400" b="1" dirty="0" smtClean="0">
                <a:latin typeface="Arial" charset="0"/>
                <a:cs typeface="Arial" charset="0"/>
              </a:rPr>
              <a:t> {</a:t>
            </a:r>
          </a:p>
          <a:p>
            <a:pPr>
              <a:lnSpc>
                <a:spcPct val="80000"/>
              </a:lnSpc>
              <a:buFont typeface="Wingdings" pitchFamily="2" charset="2"/>
              <a:buNone/>
            </a:pPr>
            <a:r>
              <a:rPr lang="en-US" altLang="en-US" sz="2400" b="1" dirty="0" smtClean="0">
                <a:latin typeface="Arial" charset="0"/>
                <a:cs typeface="Arial" charset="0"/>
              </a:rPr>
              <a:t>      </a:t>
            </a:r>
            <a:r>
              <a:rPr lang="en-US" altLang="en-US" sz="2400" b="1" dirty="0" err="1" smtClean="0">
                <a:latin typeface="Arial" charset="0"/>
                <a:cs typeface="Arial" charset="0"/>
              </a:rPr>
              <a:t>PrintWriter</a:t>
            </a:r>
            <a:r>
              <a:rPr lang="en-US" altLang="en-US" sz="2400" b="1" dirty="0" smtClean="0">
                <a:latin typeface="Arial" charset="0"/>
                <a:cs typeface="Arial" charset="0"/>
              </a:rPr>
              <a:t> out = </a:t>
            </a:r>
            <a:r>
              <a:rPr lang="en-US" altLang="en-US" sz="2400" b="1" dirty="0" err="1" smtClean="0">
                <a:solidFill>
                  <a:srgbClr val="FF7C80"/>
                </a:solidFill>
                <a:latin typeface="Arial" charset="0"/>
                <a:cs typeface="Arial" charset="0"/>
              </a:rPr>
              <a:t>response.getWriter</a:t>
            </a:r>
            <a:r>
              <a:rPr lang="en-US" altLang="en-US" sz="2400" b="1" dirty="0" smtClean="0">
                <a:solidFill>
                  <a:srgbClr val="FF7C80"/>
                </a:solidFill>
                <a:latin typeface="Arial" charset="0"/>
                <a:cs typeface="Arial" charset="0"/>
              </a:rPr>
              <a:t>();</a:t>
            </a:r>
          </a:p>
          <a:p>
            <a:pPr>
              <a:lnSpc>
                <a:spcPct val="80000"/>
              </a:lnSpc>
              <a:buFont typeface="Wingdings" pitchFamily="2" charset="2"/>
              <a:buNone/>
            </a:pPr>
            <a:r>
              <a:rPr lang="en-US" altLang="en-US" sz="2400" b="1" dirty="0" smtClean="0">
                <a:latin typeface="Arial" charset="0"/>
                <a:cs typeface="Arial" charset="0"/>
              </a:rPr>
              <a:t>      </a:t>
            </a:r>
            <a:r>
              <a:rPr lang="en-US" altLang="en-US" sz="2400" b="1" dirty="0" err="1" smtClean="0">
                <a:latin typeface="Arial" charset="0"/>
                <a:cs typeface="Arial" charset="0"/>
              </a:rPr>
              <a:t>java.util.Date</a:t>
            </a:r>
            <a:r>
              <a:rPr lang="en-US" altLang="en-US" sz="2400" b="1" dirty="0" smtClean="0">
                <a:latin typeface="Arial" charset="0"/>
                <a:cs typeface="Arial" charset="0"/>
              </a:rPr>
              <a:t> today = new </a:t>
            </a:r>
            <a:r>
              <a:rPr lang="en-US" altLang="en-US" sz="2400" b="1" dirty="0" err="1" smtClean="0">
                <a:latin typeface="Arial" charset="0"/>
                <a:cs typeface="Arial" charset="0"/>
              </a:rPr>
              <a:t>java.util.Date</a:t>
            </a:r>
            <a:r>
              <a:rPr lang="en-US" altLang="en-US" sz="2400" b="1" dirty="0" smtClean="0">
                <a:latin typeface="Arial" charset="0"/>
                <a:cs typeface="Arial" charset="0"/>
              </a:rPr>
              <a:t>();</a:t>
            </a:r>
          </a:p>
          <a:p>
            <a:pPr>
              <a:lnSpc>
                <a:spcPct val="80000"/>
              </a:lnSpc>
              <a:buFont typeface="Wingdings" pitchFamily="2" charset="2"/>
              <a:buNone/>
            </a:pPr>
            <a:r>
              <a:rPr lang="en-US" altLang="en-US" sz="2400" b="1" dirty="0" smtClean="0">
                <a:latin typeface="Arial" charset="0"/>
                <a:cs typeface="Arial" charset="0"/>
              </a:rPr>
              <a:t>      </a:t>
            </a:r>
            <a:r>
              <a:rPr lang="en-US" altLang="en-US" sz="2400" b="1" dirty="0" err="1" smtClean="0">
                <a:latin typeface="Arial" charset="0"/>
                <a:cs typeface="Arial" charset="0"/>
              </a:rPr>
              <a:t>out.println</a:t>
            </a:r>
            <a:r>
              <a:rPr lang="en-US" altLang="en-US" sz="2400" b="1" dirty="0" smtClean="0">
                <a:latin typeface="Arial" charset="0"/>
                <a:cs typeface="Arial" charset="0"/>
              </a:rPr>
              <a:t>("&lt;html&gt;&lt;body&gt;&lt;h1&gt;This is a simple web page generated by </a:t>
            </a:r>
            <a:r>
              <a:rPr lang="en-US" altLang="en-US" sz="2400" b="1" dirty="0" err="1" smtClean="0">
                <a:latin typeface="Arial" charset="0"/>
                <a:cs typeface="Arial" charset="0"/>
              </a:rPr>
              <a:t>SimpleServlet</a:t>
            </a:r>
            <a:r>
              <a:rPr lang="en-US" altLang="en-US" sz="2400" b="1" dirty="0" smtClean="0">
                <a:latin typeface="Arial" charset="0"/>
                <a:cs typeface="Arial" charset="0"/>
              </a:rPr>
              <a:t> with date info.&lt;/h1&gt;&lt;</a:t>
            </a:r>
            <a:r>
              <a:rPr lang="en-US" altLang="en-US" sz="2400" b="1" dirty="0" err="1" smtClean="0">
                <a:latin typeface="Arial" charset="0"/>
                <a:cs typeface="Arial" charset="0"/>
              </a:rPr>
              <a:t>br</a:t>
            </a:r>
            <a:r>
              <a:rPr lang="en-US" altLang="en-US" sz="2400" b="1" dirty="0" smtClean="0">
                <a:latin typeface="Arial" charset="0"/>
                <a:cs typeface="Arial" charset="0"/>
              </a:rPr>
              <a:t>&gt;Today is "+today+"&lt;/body&gt;&lt;/html&gt;");</a:t>
            </a:r>
          </a:p>
          <a:p>
            <a:pPr>
              <a:lnSpc>
                <a:spcPct val="80000"/>
              </a:lnSpc>
              <a:buFont typeface="Wingdings" pitchFamily="2" charset="2"/>
              <a:buNone/>
            </a:pPr>
            <a:r>
              <a:rPr lang="en-US" altLang="en-US" sz="2400" b="1" dirty="0" smtClean="0">
                <a:latin typeface="Arial" charset="0"/>
                <a:cs typeface="Arial" charset="0"/>
              </a:rPr>
              <a:t>   }</a:t>
            </a:r>
          </a:p>
          <a:p>
            <a:pPr>
              <a:lnSpc>
                <a:spcPct val="80000"/>
              </a:lnSpc>
              <a:buFont typeface="Wingdings" pitchFamily="2" charset="2"/>
              <a:buNone/>
            </a:pPr>
            <a:r>
              <a:rPr lang="en-US" altLang="en-US" sz="2400" b="1" dirty="0" smtClean="0">
                <a:latin typeface="Arial" charset="0"/>
                <a:cs typeface="Arial" charset="0"/>
              </a:rPr>
              <a:t>}</a:t>
            </a:r>
          </a:p>
          <a:p>
            <a:pPr>
              <a:lnSpc>
                <a:spcPct val="80000"/>
              </a:lnSpc>
              <a:buFont typeface="Wingdings" pitchFamily="2" charset="2"/>
              <a:buNone/>
            </a:pPr>
            <a:endParaRPr lang="en-US" altLang="en-US" sz="2400" b="1" dirty="0" smtClean="0">
              <a:latin typeface="Arial" charset="0"/>
              <a:cs typeface="Arial" charset="0"/>
            </a:endParaRPr>
          </a:p>
          <a:p>
            <a:pPr>
              <a:lnSpc>
                <a:spcPct val="80000"/>
              </a:lnSpc>
              <a:buFont typeface="Wingdings" pitchFamily="2" charset="2"/>
              <a:buNone/>
            </a:pPr>
            <a:endParaRPr lang="en-US" altLang="en-US" sz="2400" b="1" dirty="0" smtClean="0">
              <a:latin typeface="Arial" charset="0"/>
              <a:cs typeface="Arial" charset="0"/>
            </a:endParaRPr>
          </a:p>
        </p:txBody>
      </p:sp>
    </p:spTree>
    <p:extLst>
      <p:ext uri="{BB962C8B-B14F-4D97-AF65-F5344CB8AC3E}">
        <p14:creationId xmlns:p14="http://schemas.microsoft.com/office/powerpoint/2010/main" val="426865786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67360" y="498158"/>
            <a:ext cx="8229600" cy="654050"/>
          </a:xfrm>
        </p:spPr>
        <p:txBody>
          <a:bodyPr/>
          <a:lstStyle/>
          <a:p>
            <a:r>
              <a:rPr lang="en-US" altLang="en-US" sz="3200" dirty="0" smtClean="0"/>
              <a:t>What a Servlet Code looks Like?</a:t>
            </a:r>
          </a:p>
        </p:txBody>
      </p:sp>
      <p:sp>
        <p:nvSpPr>
          <p:cNvPr id="22531" name="Rectangle 3"/>
          <p:cNvSpPr>
            <a:spLocks noGrp="1" noChangeArrowheads="1"/>
          </p:cNvSpPr>
          <p:nvPr>
            <p:ph type="body" idx="1"/>
          </p:nvPr>
        </p:nvSpPr>
        <p:spPr>
          <a:xfrm>
            <a:off x="571500" y="928688"/>
            <a:ext cx="8153400" cy="6230937"/>
          </a:xfrm>
        </p:spPr>
        <p:txBody>
          <a:bodyPr/>
          <a:lstStyle/>
          <a:p>
            <a:pPr>
              <a:lnSpc>
                <a:spcPct val="80000"/>
              </a:lnSpc>
              <a:buFont typeface="Wingdings" pitchFamily="2" charset="2"/>
              <a:buNone/>
            </a:pPr>
            <a:r>
              <a:rPr lang="en-US" altLang="en-US" sz="2400" dirty="0" smtClean="0">
                <a:solidFill>
                  <a:srgbClr val="C00000"/>
                </a:solidFill>
                <a:latin typeface="Arial" charset="0"/>
                <a:cs typeface="Arial" charset="0"/>
              </a:rPr>
              <a:t>import </a:t>
            </a:r>
            <a:r>
              <a:rPr lang="en-US" altLang="en-US" sz="2400" dirty="0" err="1" smtClean="0">
                <a:solidFill>
                  <a:srgbClr val="C00000"/>
                </a:solidFill>
                <a:latin typeface="Arial" charset="0"/>
                <a:cs typeface="Arial" charset="0"/>
              </a:rPr>
              <a:t>javax.servlet</a:t>
            </a:r>
            <a:r>
              <a:rPr lang="en-US" altLang="en-US" sz="2400" dirty="0" smtClean="0">
                <a:solidFill>
                  <a:srgbClr val="C00000"/>
                </a:solidFill>
                <a:latin typeface="Arial" charset="0"/>
                <a:cs typeface="Arial" charset="0"/>
              </a:rPr>
              <a:t>.*;</a:t>
            </a:r>
          </a:p>
          <a:p>
            <a:pPr>
              <a:lnSpc>
                <a:spcPct val="80000"/>
              </a:lnSpc>
              <a:buFont typeface="Wingdings" pitchFamily="2" charset="2"/>
              <a:buNone/>
            </a:pPr>
            <a:r>
              <a:rPr lang="en-US" altLang="en-US" sz="2400" dirty="0" smtClean="0">
                <a:solidFill>
                  <a:srgbClr val="C00000"/>
                </a:solidFill>
                <a:latin typeface="Arial" charset="0"/>
                <a:cs typeface="Arial" charset="0"/>
              </a:rPr>
              <a:t>import </a:t>
            </a:r>
            <a:r>
              <a:rPr lang="en-US" altLang="en-US" sz="2400" dirty="0" err="1" smtClean="0">
                <a:solidFill>
                  <a:srgbClr val="C00000"/>
                </a:solidFill>
                <a:latin typeface="Arial" charset="0"/>
                <a:cs typeface="Arial" charset="0"/>
              </a:rPr>
              <a:t>javax.servlet.http</a:t>
            </a:r>
            <a:r>
              <a:rPr lang="en-US" altLang="en-US" sz="2400" dirty="0" smtClean="0">
                <a:solidFill>
                  <a:srgbClr val="C00000"/>
                </a:solidFill>
                <a:latin typeface="Arial" charset="0"/>
                <a:cs typeface="Arial" charset="0"/>
              </a:rPr>
              <a:t>.*;</a:t>
            </a:r>
          </a:p>
          <a:p>
            <a:pPr>
              <a:lnSpc>
                <a:spcPct val="80000"/>
              </a:lnSpc>
              <a:buFont typeface="Wingdings" pitchFamily="2" charset="2"/>
              <a:buNone/>
            </a:pPr>
            <a:r>
              <a:rPr lang="en-US" altLang="en-US" sz="2400" dirty="0" smtClean="0">
                <a:solidFill>
                  <a:srgbClr val="C00000"/>
                </a:solidFill>
                <a:latin typeface="Arial" charset="0"/>
                <a:cs typeface="Arial" charset="0"/>
              </a:rPr>
              <a:t>import java.io.*;</a:t>
            </a:r>
          </a:p>
          <a:p>
            <a:pPr>
              <a:lnSpc>
                <a:spcPct val="80000"/>
              </a:lnSpc>
              <a:buFont typeface="Wingdings" pitchFamily="2" charset="2"/>
              <a:buNone/>
            </a:pPr>
            <a:r>
              <a:rPr lang="en-US" altLang="en-US" sz="2400" dirty="0" smtClean="0">
                <a:latin typeface="Arial" charset="0"/>
                <a:cs typeface="Arial" charset="0"/>
              </a:rPr>
              <a:t>import </a:t>
            </a:r>
            <a:r>
              <a:rPr lang="en-US" altLang="en-US" sz="2400" dirty="0" err="1" smtClean="0">
                <a:latin typeface="Arial" charset="0"/>
                <a:cs typeface="Arial" charset="0"/>
              </a:rPr>
              <a:t>java.util</a:t>
            </a:r>
            <a:r>
              <a:rPr lang="en-US" altLang="en-US" sz="2400" dirty="0" smtClean="0">
                <a:latin typeface="Arial" charset="0"/>
                <a:cs typeface="Arial" charset="0"/>
              </a:rPr>
              <a:t>.*;</a:t>
            </a:r>
          </a:p>
          <a:p>
            <a:pPr>
              <a:lnSpc>
                <a:spcPct val="80000"/>
              </a:lnSpc>
              <a:buFont typeface="Wingdings" pitchFamily="2" charset="2"/>
              <a:buNone/>
            </a:pPr>
            <a:r>
              <a:rPr lang="en-US" altLang="en-US" sz="2400" dirty="0" smtClean="0">
                <a:latin typeface="Arial" charset="0"/>
                <a:cs typeface="Arial" charset="0"/>
              </a:rPr>
              <a:t>public class </a:t>
            </a:r>
            <a:r>
              <a:rPr lang="en-US" altLang="en-US" sz="2400" dirty="0" err="1" smtClean="0">
                <a:latin typeface="Arial" charset="0"/>
                <a:cs typeface="Arial" charset="0"/>
              </a:rPr>
              <a:t>BeerSelect</a:t>
            </a:r>
            <a:r>
              <a:rPr lang="en-US" altLang="en-US" sz="2400" dirty="0" smtClean="0">
                <a:latin typeface="Arial" charset="0"/>
                <a:cs typeface="Arial" charset="0"/>
              </a:rPr>
              <a:t> extends </a:t>
            </a:r>
            <a:r>
              <a:rPr lang="en-US" altLang="en-US" sz="2400" dirty="0" err="1" smtClean="0">
                <a:solidFill>
                  <a:srgbClr val="C00000"/>
                </a:solidFill>
                <a:latin typeface="Arial" charset="0"/>
                <a:cs typeface="Arial" charset="0"/>
              </a:rPr>
              <a:t>HttpServlet</a:t>
            </a:r>
            <a:r>
              <a:rPr lang="en-US" altLang="en-US" sz="2400" dirty="0" smtClean="0">
                <a:latin typeface="Arial" charset="0"/>
                <a:cs typeface="Arial" charset="0"/>
              </a:rPr>
              <a:t> {</a:t>
            </a:r>
          </a:p>
          <a:p>
            <a:pPr>
              <a:lnSpc>
                <a:spcPct val="80000"/>
              </a:lnSpc>
              <a:buFont typeface="Wingdings" pitchFamily="2" charset="2"/>
              <a:buNone/>
            </a:pPr>
            <a:r>
              <a:rPr lang="en-US" altLang="en-US" sz="2400" dirty="0" smtClean="0">
                <a:latin typeface="Arial" charset="0"/>
                <a:cs typeface="Arial" charset="0"/>
              </a:rPr>
              <a:t>   public void </a:t>
            </a:r>
            <a:r>
              <a:rPr lang="en-US" altLang="en-US" sz="2400" dirty="0" err="1" smtClean="0">
                <a:solidFill>
                  <a:srgbClr val="FF3300"/>
                </a:solidFill>
                <a:latin typeface="Arial" charset="0"/>
                <a:cs typeface="Arial" charset="0"/>
              </a:rPr>
              <a:t>doPost</a:t>
            </a:r>
            <a:r>
              <a:rPr lang="en-US" altLang="en-US" sz="2400" dirty="0" smtClean="0">
                <a:solidFill>
                  <a:srgbClr val="FF3300"/>
                </a:solidFill>
                <a:latin typeface="Arial" charset="0"/>
                <a:cs typeface="Arial" charset="0"/>
              </a:rPr>
              <a:t> </a:t>
            </a:r>
            <a:r>
              <a:rPr lang="en-US" altLang="en-US" sz="2400" dirty="0" smtClean="0">
                <a:latin typeface="Arial" charset="0"/>
                <a:cs typeface="Arial" charset="0"/>
              </a:rPr>
              <a:t>(</a:t>
            </a:r>
            <a:r>
              <a:rPr lang="en-US" altLang="en-US" sz="2400" dirty="0" err="1" smtClean="0">
                <a:solidFill>
                  <a:srgbClr val="C00000"/>
                </a:solidFill>
                <a:latin typeface="Arial" charset="0"/>
                <a:cs typeface="Arial" charset="0"/>
              </a:rPr>
              <a:t>HttpServletRequest</a:t>
            </a:r>
            <a:r>
              <a:rPr lang="en-US" altLang="en-US" sz="2400" dirty="0" smtClean="0">
                <a:solidFill>
                  <a:srgbClr val="C00000"/>
                </a:solidFill>
                <a:latin typeface="Arial" charset="0"/>
                <a:cs typeface="Arial" charset="0"/>
              </a:rPr>
              <a:t> request,</a:t>
            </a:r>
          </a:p>
          <a:p>
            <a:pPr>
              <a:lnSpc>
                <a:spcPct val="80000"/>
              </a:lnSpc>
              <a:buFont typeface="Wingdings" pitchFamily="2" charset="2"/>
              <a:buNone/>
            </a:pPr>
            <a:r>
              <a:rPr lang="en-US" altLang="en-US" sz="2400" dirty="0" smtClean="0">
                <a:solidFill>
                  <a:srgbClr val="C00000"/>
                </a:solidFill>
                <a:latin typeface="Arial" charset="0"/>
                <a:cs typeface="Arial" charset="0"/>
              </a:rPr>
              <a:t>                      </a:t>
            </a:r>
            <a:r>
              <a:rPr lang="en-US" altLang="en-US" sz="2400" dirty="0" err="1" smtClean="0">
                <a:solidFill>
                  <a:srgbClr val="C00000"/>
                </a:solidFill>
                <a:latin typeface="Arial" charset="0"/>
                <a:cs typeface="Arial" charset="0"/>
              </a:rPr>
              <a:t>HttpServletResponse</a:t>
            </a:r>
            <a:r>
              <a:rPr lang="en-US" altLang="en-US" sz="2400" dirty="0" smtClean="0">
                <a:solidFill>
                  <a:srgbClr val="C00000"/>
                </a:solidFill>
                <a:latin typeface="Arial" charset="0"/>
                <a:cs typeface="Arial" charset="0"/>
              </a:rPr>
              <a:t> response</a:t>
            </a:r>
            <a:r>
              <a:rPr lang="en-US" altLang="en-US" sz="2400" dirty="0" smtClean="0">
                <a:latin typeface="Arial" charset="0"/>
                <a:cs typeface="Arial" charset="0"/>
              </a:rPr>
              <a:t>)</a:t>
            </a:r>
          </a:p>
          <a:p>
            <a:pPr>
              <a:lnSpc>
                <a:spcPct val="80000"/>
              </a:lnSpc>
              <a:buFont typeface="Wingdings" pitchFamily="2" charset="2"/>
              <a:buNone/>
            </a:pPr>
            <a:r>
              <a:rPr lang="en-US" altLang="en-US" sz="2400" dirty="0" smtClean="0">
                <a:latin typeface="Arial" charset="0"/>
                <a:cs typeface="Arial" charset="0"/>
              </a:rPr>
              <a:t>          throws </a:t>
            </a:r>
            <a:r>
              <a:rPr lang="en-US" altLang="en-US" sz="2400" dirty="0" err="1" smtClean="0">
                <a:latin typeface="Arial" charset="0"/>
                <a:cs typeface="Arial" charset="0"/>
              </a:rPr>
              <a:t>IOException</a:t>
            </a:r>
            <a:r>
              <a:rPr lang="en-US" altLang="en-US" sz="2400" dirty="0" smtClean="0">
                <a:latin typeface="Arial" charset="0"/>
                <a:cs typeface="Arial" charset="0"/>
              </a:rPr>
              <a:t>, </a:t>
            </a:r>
            <a:r>
              <a:rPr lang="en-US" altLang="en-US" sz="2400" dirty="0" err="1" smtClean="0">
                <a:latin typeface="Arial" charset="0"/>
                <a:cs typeface="Arial" charset="0"/>
              </a:rPr>
              <a:t>ServletException</a:t>
            </a:r>
            <a:r>
              <a:rPr lang="en-US" altLang="en-US" sz="2400" dirty="0" smtClean="0">
                <a:latin typeface="Arial" charset="0"/>
                <a:cs typeface="Arial" charset="0"/>
              </a:rPr>
              <a:t> {</a:t>
            </a:r>
          </a:p>
          <a:p>
            <a:pPr>
              <a:lnSpc>
                <a:spcPct val="80000"/>
              </a:lnSpc>
              <a:buFont typeface="Wingdings" pitchFamily="2" charset="2"/>
              <a:buNone/>
            </a:pPr>
            <a:r>
              <a:rPr lang="en-US" altLang="en-US" sz="2400" dirty="0" smtClean="0">
                <a:latin typeface="Arial" charset="0"/>
                <a:cs typeface="Arial" charset="0"/>
              </a:rPr>
              <a:t>     String c = </a:t>
            </a:r>
            <a:r>
              <a:rPr lang="en-US" altLang="en-US" sz="2400" dirty="0" err="1" smtClean="0">
                <a:latin typeface="Arial" charset="0"/>
                <a:cs typeface="Arial" charset="0"/>
              </a:rPr>
              <a:t>request.getParameter</a:t>
            </a:r>
            <a:r>
              <a:rPr lang="en-US" altLang="en-US" sz="2400" dirty="0" smtClean="0">
                <a:latin typeface="Arial" charset="0"/>
                <a:cs typeface="Arial" charset="0"/>
              </a:rPr>
              <a:t>("color");</a:t>
            </a:r>
          </a:p>
          <a:p>
            <a:pPr>
              <a:lnSpc>
                <a:spcPct val="80000"/>
              </a:lnSpc>
              <a:buFont typeface="Wingdings" pitchFamily="2" charset="2"/>
              <a:buNone/>
            </a:pPr>
            <a:r>
              <a:rPr lang="en-US" altLang="en-US" sz="2400" dirty="0" smtClean="0">
                <a:latin typeface="Arial" charset="0"/>
                <a:cs typeface="Arial" charset="0"/>
              </a:rPr>
              <a:t>     </a:t>
            </a:r>
            <a:r>
              <a:rPr lang="en-US" altLang="en-US" sz="2400" dirty="0" err="1" smtClean="0">
                <a:latin typeface="Arial" charset="0"/>
                <a:cs typeface="Arial" charset="0"/>
              </a:rPr>
              <a:t>BeerExpert</a:t>
            </a:r>
            <a:r>
              <a:rPr lang="en-US" altLang="en-US" sz="2400" dirty="0" smtClean="0">
                <a:latin typeface="Arial" charset="0"/>
                <a:cs typeface="Arial" charset="0"/>
              </a:rPr>
              <a:t> be = new </a:t>
            </a:r>
            <a:r>
              <a:rPr lang="en-US" altLang="en-US" sz="2400" dirty="0" err="1" smtClean="0">
                <a:latin typeface="Arial" charset="0"/>
                <a:cs typeface="Arial" charset="0"/>
              </a:rPr>
              <a:t>BeerExpert</a:t>
            </a:r>
            <a:r>
              <a:rPr lang="en-US" altLang="en-US" sz="2400" dirty="0" smtClean="0">
                <a:latin typeface="Arial" charset="0"/>
                <a:cs typeface="Arial" charset="0"/>
              </a:rPr>
              <a:t>();</a:t>
            </a:r>
          </a:p>
          <a:p>
            <a:pPr>
              <a:lnSpc>
                <a:spcPct val="80000"/>
              </a:lnSpc>
              <a:buFont typeface="Wingdings" pitchFamily="2" charset="2"/>
              <a:buNone/>
            </a:pPr>
            <a:r>
              <a:rPr lang="en-US" altLang="en-US" sz="2400" dirty="0" smtClean="0">
                <a:latin typeface="Arial" charset="0"/>
                <a:cs typeface="Arial" charset="0"/>
              </a:rPr>
              <a:t>     List result = </a:t>
            </a:r>
            <a:r>
              <a:rPr lang="en-US" altLang="en-US" sz="2400" dirty="0" err="1" smtClean="0">
                <a:latin typeface="Arial" charset="0"/>
                <a:cs typeface="Arial" charset="0"/>
              </a:rPr>
              <a:t>be.getBrands</a:t>
            </a:r>
            <a:r>
              <a:rPr lang="en-US" altLang="en-US" sz="2400" dirty="0" smtClean="0">
                <a:latin typeface="Arial" charset="0"/>
                <a:cs typeface="Arial" charset="0"/>
              </a:rPr>
              <a:t>(c);</a:t>
            </a:r>
          </a:p>
          <a:p>
            <a:pPr>
              <a:lnSpc>
                <a:spcPct val="80000"/>
              </a:lnSpc>
              <a:buFont typeface="Wingdings" pitchFamily="2" charset="2"/>
              <a:buNone/>
            </a:pPr>
            <a:r>
              <a:rPr lang="en-US" altLang="en-US" sz="2400" dirty="0" smtClean="0">
                <a:latin typeface="Arial" charset="0"/>
                <a:cs typeface="Arial" charset="0"/>
              </a:rPr>
              <a:t>     </a:t>
            </a:r>
            <a:r>
              <a:rPr lang="en-US" altLang="en-US" sz="2400" dirty="0" err="1" smtClean="0">
                <a:latin typeface="Arial" charset="0"/>
                <a:cs typeface="Arial" charset="0"/>
              </a:rPr>
              <a:t>request.setAttribute</a:t>
            </a:r>
            <a:r>
              <a:rPr lang="en-US" altLang="en-US" sz="2400" dirty="0" smtClean="0">
                <a:latin typeface="Arial" charset="0"/>
                <a:cs typeface="Arial" charset="0"/>
              </a:rPr>
              <a:t>("styles", result);</a:t>
            </a:r>
          </a:p>
          <a:p>
            <a:pPr>
              <a:lnSpc>
                <a:spcPct val="80000"/>
              </a:lnSpc>
              <a:buFont typeface="Wingdings" pitchFamily="2" charset="2"/>
              <a:buNone/>
            </a:pPr>
            <a:r>
              <a:rPr lang="en-US" altLang="en-US" sz="2400" dirty="0" smtClean="0">
                <a:latin typeface="Arial" charset="0"/>
                <a:cs typeface="Arial" charset="0"/>
              </a:rPr>
              <a:t>     </a:t>
            </a:r>
            <a:r>
              <a:rPr lang="en-US" altLang="en-US" sz="2400" dirty="0" err="1" smtClean="0">
                <a:latin typeface="Arial" charset="0"/>
                <a:cs typeface="Arial" charset="0"/>
              </a:rPr>
              <a:t>RequestDispatcher</a:t>
            </a:r>
            <a:r>
              <a:rPr lang="en-US" altLang="en-US" sz="2400" dirty="0" smtClean="0">
                <a:latin typeface="Arial" charset="0"/>
                <a:cs typeface="Arial" charset="0"/>
              </a:rPr>
              <a:t> view =</a:t>
            </a:r>
          </a:p>
          <a:p>
            <a:pPr>
              <a:lnSpc>
                <a:spcPct val="80000"/>
              </a:lnSpc>
              <a:buFont typeface="Wingdings" pitchFamily="2" charset="2"/>
              <a:buNone/>
            </a:pPr>
            <a:r>
              <a:rPr lang="en-US" altLang="en-US" sz="2400" dirty="0" smtClean="0">
                <a:latin typeface="Arial" charset="0"/>
                <a:cs typeface="Arial" charset="0"/>
              </a:rPr>
              <a:t>        </a:t>
            </a:r>
            <a:r>
              <a:rPr lang="en-US" altLang="en-US" sz="2400" dirty="0" err="1" smtClean="0">
                <a:latin typeface="Arial" charset="0"/>
                <a:cs typeface="Arial" charset="0"/>
              </a:rPr>
              <a:t>request.getRequestDispatcher</a:t>
            </a:r>
            <a:r>
              <a:rPr lang="en-US" altLang="en-US" sz="2400" dirty="0" smtClean="0">
                <a:latin typeface="Arial" charset="0"/>
                <a:cs typeface="Arial" charset="0"/>
              </a:rPr>
              <a:t>("</a:t>
            </a:r>
            <a:r>
              <a:rPr lang="en-US" altLang="en-US" sz="2400" dirty="0" err="1" smtClean="0">
                <a:latin typeface="Arial" charset="0"/>
                <a:cs typeface="Arial" charset="0"/>
              </a:rPr>
              <a:t>result.jsp</a:t>
            </a:r>
            <a:r>
              <a:rPr lang="en-US" altLang="en-US" sz="2400" dirty="0" smtClean="0">
                <a:latin typeface="Arial" charset="0"/>
                <a:cs typeface="Arial" charset="0"/>
              </a:rPr>
              <a:t>");</a:t>
            </a:r>
          </a:p>
          <a:p>
            <a:pPr>
              <a:lnSpc>
                <a:spcPct val="80000"/>
              </a:lnSpc>
              <a:buFont typeface="Wingdings" pitchFamily="2" charset="2"/>
              <a:buNone/>
            </a:pPr>
            <a:r>
              <a:rPr lang="en-US" altLang="en-US" sz="2400" dirty="0" smtClean="0">
                <a:latin typeface="Arial" charset="0"/>
                <a:cs typeface="Arial" charset="0"/>
              </a:rPr>
              <a:t>     </a:t>
            </a:r>
            <a:r>
              <a:rPr lang="en-US" altLang="en-US" sz="2400" dirty="0" err="1" smtClean="0">
                <a:latin typeface="Arial" charset="0"/>
                <a:cs typeface="Arial" charset="0"/>
              </a:rPr>
              <a:t>view.forward</a:t>
            </a:r>
            <a:r>
              <a:rPr lang="en-US" altLang="en-US" sz="2400" dirty="0" smtClean="0">
                <a:latin typeface="Arial" charset="0"/>
                <a:cs typeface="Arial" charset="0"/>
              </a:rPr>
              <a:t>(request, response);</a:t>
            </a:r>
          </a:p>
          <a:p>
            <a:pPr>
              <a:lnSpc>
                <a:spcPct val="80000"/>
              </a:lnSpc>
              <a:buFont typeface="Wingdings" pitchFamily="2" charset="2"/>
              <a:buNone/>
            </a:pPr>
            <a:r>
              <a:rPr lang="en-US" altLang="en-US" sz="2400" dirty="0" smtClean="0">
                <a:latin typeface="Arial" charset="0"/>
                <a:cs typeface="Arial" charset="0"/>
              </a:rPr>
              <a:t>   }  }</a:t>
            </a:r>
          </a:p>
          <a:p>
            <a:pPr>
              <a:lnSpc>
                <a:spcPct val="80000"/>
              </a:lnSpc>
              <a:buFont typeface="Wingdings" pitchFamily="2" charset="2"/>
              <a:buNone/>
            </a:pPr>
            <a:endParaRPr lang="en-US" altLang="en-US" sz="2400" dirty="0" smtClean="0">
              <a:latin typeface="Arial" charset="0"/>
              <a:cs typeface="Arial" charset="0"/>
            </a:endParaRPr>
          </a:p>
        </p:txBody>
      </p:sp>
    </p:spTree>
    <p:extLst>
      <p:ext uri="{BB962C8B-B14F-4D97-AF65-F5344CB8AC3E}">
        <p14:creationId xmlns:p14="http://schemas.microsoft.com/office/powerpoint/2010/main" val="117516295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9740" y="685800"/>
            <a:ext cx="7975600" cy="1143000"/>
          </a:xfrm>
        </p:spPr>
        <p:txBody>
          <a:bodyPr/>
          <a:lstStyle/>
          <a:p>
            <a:r>
              <a:rPr lang="en-US" altLang="en-US" sz="2800" dirty="0" smtClean="0"/>
              <a:t>How Does Container Find Right Servlet?</a:t>
            </a:r>
          </a:p>
        </p:txBody>
      </p:sp>
      <p:sp>
        <p:nvSpPr>
          <p:cNvPr id="23555" name="Rectangle 3"/>
          <p:cNvSpPr>
            <a:spLocks noGrp="1" noChangeArrowheads="1"/>
          </p:cNvSpPr>
          <p:nvPr>
            <p:ph type="body" idx="1"/>
          </p:nvPr>
        </p:nvSpPr>
        <p:spPr/>
        <p:txBody>
          <a:bodyPr/>
          <a:lstStyle/>
          <a:p>
            <a:pPr>
              <a:lnSpc>
                <a:spcPct val="90000"/>
              </a:lnSpc>
            </a:pPr>
            <a:r>
              <a:rPr lang="en-US" altLang="en-US" sz="1800" dirty="0" smtClean="0"/>
              <a:t>Using the Deployment Descriptor web.xml</a:t>
            </a:r>
          </a:p>
          <a:p>
            <a:pPr>
              <a:lnSpc>
                <a:spcPct val="90000"/>
              </a:lnSpc>
              <a:buFont typeface="Wingdings" pitchFamily="2" charset="2"/>
              <a:buNone/>
            </a:pPr>
            <a:r>
              <a:rPr lang="en-US" altLang="en-US" sz="1800" dirty="0" smtClean="0"/>
              <a:t>&lt;web-app </a:t>
            </a:r>
            <a:r>
              <a:rPr lang="en-US" altLang="en-US" sz="1800" dirty="0" err="1" smtClean="0"/>
              <a:t>xmlns</a:t>
            </a:r>
            <a:r>
              <a:rPr lang="en-US" altLang="en-US" sz="1800" dirty="0" smtClean="0"/>
              <a:t>="</a:t>
            </a:r>
            <a:r>
              <a:rPr lang="en-US" altLang="en-US" sz="1800" b="1" dirty="0" smtClean="0"/>
              <a:t>http://java.sun.com/xml/ns/j2ee</a:t>
            </a:r>
            <a:r>
              <a:rPr lang="en-US" altLang="en-US" sz="1800" dirty="0" smtClean="0"/>
              <a:t>" </a:t>
            </a:r>
            <a:r>
              <a:rPr lang="en-US" altLang="en-US" sz="1800" dirty="0" err="1" smtClean="0"/>
              <a:t>xmlns:xsi</a:t>
            </a:r>
            <a:r>
              <a:rPr lang="en-US" altLang="en-US" sz="1800" dirty="0" smtClean="0"/>
              <a:t>="</a:t>
            </a:r>
            <a:r>
              <a:rPr lang="en-US" altLang="en-US" sz="1800" b="1" dirty="0" smtClean="0"/>
              <a:t>http://www.w3.org/2001/XMLSchema-instance</a:t>
            </a:r>
            <a:r>
              <a:rPr lang="en-US" altLang="en-US" sz="1800" dirty="0" smtClean="0"/>
              <a:t>" </a:t>
            </a:r>
            <a:r>
              <a:rPr lang="en-US" altLang="en-US" sz="1800" dirty="0" err="1" smtClean="0"/>
              <a:t>xsi:schemaLocation</a:t>
            </a:r>
            <a:r>
              <a:rPr lang="en-US" altLang="en-US" sz="1800" dirty="0" smtClean="0"/>
              <a:t>="</a:t>
            </a:r>
            <a:r>
              <a:rPr lang="en-US" altLang="en-US" sz="1800" b="1" dirty="0" smtClean="0"/>
              <a:t>http://java.sun.com/xml/ns/j2ee http://java.sun.com/xml/ns/j2ee/web-app_2_4.xsd</a:t>
            </a:r>
            <a:r>
              <a:rPr lang="en-US" altLang="en-US" sz="1800" dirty="0" smtClean="0"/>
              <a:t>" version="</a:t>
            </a:r>
            <a:r>
              <a:rPr lang="en-US" altLang="en-US" sz="1800" b="1" dirty="0" smtClean="0"/>
              <a:t>2.4</a:t>
            </a:r>
            <a:r>
              <a:rPr lang="en-US" altLang="en-US" sz="1800" dirty="0" smtClean="0"/>
              <a:t>"&gt;</a:t>
            </a:r>
          </a:p>
          <a:p>
            <a:pPr>
              <a:lnSpc>
                <a:spcPct val="90000"/>
              </a:lnSpc>
              <a:buFont typeface="Wingdings" pitchFamily="2" charset="2"/>
              <a:buNone/>
            </a:pPr>
            <a:r>
              <a:rPr lang="en-US" altLang="en-US" sz="1800" dirty="0" smtClean="0"/>
              <a:t>&lt;servlet&gt;</a:t>
            </a:r>
            <a:endParaRPr lang="en-US" altLang="en-US" sz="1800" b="1" dirty="0" smtClean="0"/>
          </a:p>
          <a:p>
            <a:pPr>
              <a:lnSpc>
                <a:spcPct val="90000"/>
              </a:lnSpc>
              <a:buFont typeface="Wingdings" pitchFamily="2" charset="2"/>
              <a:buNone/>
            </a:pPr>
            <a:r>
              <a:rPr lang="en-US" altLang="en-US" sz="1800" b="1" dirty="0" smtClean="0"/>
              <a:t> </a:t>
            </a:r>
            <a:r>
              <a:rPr lang="en-US" altLang="en-US" sz="1800" dirty="0" smtClean="0"/>
              <a:t> &lt;servlet-name&gt; </a:t>
            </a:r>
            <a:r>
              <a:rPr lang="en-US" altLang="en-US" sz="1800" b="1" dirty="0" smtClean="0">
                <a:solidFill>
                  <a:srgbClr val="7030A0"/>
                </a:solidFill>
              </a:rPr>
              <a:t>MCA Simple Servlet</a:t>
            </a:r>
            <a:r>
              <a:rPr lang="en-US" altLang="en-US" sz="1800" dirty="0" smtClean="0"/>
              <a:t>&lt;/servlet-name&gt; </a:t>
            </a:r>
            <a:endParaRPr lang="en-US" altLang="en-US" sz="1800" b="1" dirty="0" smtClean="0"/>
          </a:p>
          <a:p>
            <a:pPr>
              <a:lnSpc>
                <a:spcPct val="90000"/>
              </a:lnSpc>
              <a:buFont typeface="Wingdings" pitchFamily="2" charset="2"/>
              <a:buNone/>
            </a:pPr>
            <a:r>
              <a:rPr lang="en-US" altLang="en-US" sz="1800" b="1" dirty="0" smtClean="0"/>
              <a:t> </a:t>
            </a:r>
            <a:r>
              <a:rPr lang="en-US" altLang="en-US" sz="1800" dirty="0" smtClean="0"/>
              <a:t> </a:t>
            </a:r>
            <a:r>
              <a:rPr lang="en-US" altLang="en-US" sz="1800" b="1" dirty="0" smtClean="0">
                <a:solidFill>
                  <a:srgbClr val="7030A0"/>
                </a:solidFill>
              </a:rPr>
              <a:t>&lt;servlet-class&gt; </a:t>
            </a:r>
            <a:r>
              <a:rPr lang="en-US" altLang="en-US" sz="1800" b="1" dirty="0" err="1" smtClean="0">
                <a:solidFill>
                  <a:srgbClr val="7030A0"/>
                </a:solidFill>
              </a:rPr>
              <a:t>SimpleServlet</a:t>
            </a:r>
            <a:r>
              <a:rPr lang="en-US" altLang="en-US" sz="1800" b="1" dirty="0" smtClean="0">
                <a:solidFill>
                  <a:srgbClr val="7030A0"/>
                </a:solidFill>
              </a:rPr>
              <a:t>&lt;/servlet-class&gt; </a:t>
            </a:r>
          </a:p>
          <a:p>
            <a:pPr>
              <a:lnSpc>
                <a:spcPct val="90000"/>
              </a:lnSpc>
              <a:buFont typeface="Wingdings" pitchFamily="2" charset="2"/>
              <a:buNone/>
            </a:pPr>
            <a:r>
              <a:rPr lang="en-US" altLang="en-US" sz="1800" b="1" dirty="0" smtClean="0"/>
              <a:t> </a:t>
            </a:r>
            <a:r>
              <a:rPr lang="en-US" altLang="en-US" sz="1800" dirty="0" smtClean="0"/>
              <a:t> &lt;/servlet&gt;</a:t>
            </a:r>
          </a:p>
          <a:p>
            <a:pPr>
              <a:lnSpc>
                <a:spcPct val="90000"/>
              </a:lnSpc>
              <a:buFont typeface="Wingdings" pitchFamily="2" charset="2"/>
              <a:buNone/>
            </a:pPr>
            <a:r>
              <a:rPr lang="en-US" altLang="en-US" sz="1800" dirty="0" smtClean="0"/>
              <a:t>&lt;servlet-mapping&gt;</a:t>
            </a:r>
            <a:endParaRPr lang="en-US" altLang="en-US" sz="1800" b="1" dirty="0" smtClean="0"/>
          </a:p>
          <a:p>
            <a:pPr>
              <a:lnSpc>
                <a:spcPct val="90000"/>
              </a:lnSpc>
              <a:buFont typeface="Wingdings" pitchFamily="2" charset="2"/>
              <a:buNone/>
            </a:pPr>
            <a:r>
              <a:rPr lang="en-US" altLang="en-US" sz="1800" b="1" dirty="0" smtClean="0"/>
              <a:t> </a:t>
            </a:r>
            <a:r>
              <a:rPr lang="en-US" altLang="en-US" sz="1800" dirty="0" smtClean="0"/>
              <a:t> &lt;servlet-name&gt; </a:t>
            </a:r>
            <a:r>
              <a:rPr lang="en-US" altLang="en-US" sz="1800" b="1" dirty="0" smtClean="0">
                <a:solidFill>
                  <a:srgbClr val="7030A0"/>
                </a:solidFill>
              </a:rPr>
              <a:t>MCA Simple Servlet</a:t>
            </a:r>
            <a:r>
              <a:rPr lang="en-US" altLang="en-US" sz="1800" dirty="0" smtClean="0"/>
              <a:t>&lt;/servlet-name&gt; </a:t>
            </a:r>
            <a:endParaRPr lang="en-US" altLang="en-US" sz="1800" b="1" dirty="0" smtClean="0"/>
          </a:p>
          <a:p>
            <a:pPr>
              <a:lnSpc>
                <a:spcPct val="90000"/>
              </a:lnSpc>
              <a:buFont typeface="Wingdings" pitchFamily="2" charset="2"/>
              <a:buNone/>
            </a:pPr>
            <a:r>
              <a:rPr lang="en-US" altLang="en-US" sz="1800" b="1" dirty="0" smtClean="0"/>
              <a:t> </a:t>
            </a:r>
            <a:r>
              <a:rPr lang="en-US" altLang="en-US" sz="1800" dirty="0" smtClean="0"/>
              <a:t> </a:t>
            </a:r>
            <a:r>
              <a:rPr lang="en-US" altLang="en-US" sz="1800" dirty="0" smtClean="0">
                <a:solidFill>
                  <a:srgbClr val="7030A0"/>
                </a:solidFill>
              </a:rPr>
              <a:t>&lt;</a:t>
            </a:r>
            <a:r>
              <a:rPr lang="en-US" altLang="en-US" sz="1800" dirty="0" err="1" smtClean="0">
                <a:solidFill>
                  <a:srgbClr val="7030A0"/>
                </a:solidFill>
              </a:rPr>
              <a:t>url</a:t>
            </a:r>
            <a:r>
              <a:rPr lang="en-US" altLang="en-US" sz="1800" dirty="0" smtClean="0">
                <a:solidFill>
                  <a:srgbClr val="7030A0"/>
                </a:solidFill>
              </a:rPr>
              <a:t>-pattern&gt; </a:t>
            </a:r>
            <a:r>
              <a:rPr lang="en-US" altLang="en-US" sz="1800" b="1" dirty="0" smtClean="0">
                <a:solidFill>
                  <a:srgbClr val="7030A0"/>
                </a:solidFill>
              </a:rPr>
              <a:t>/s1</a:t>
            </a:r>
            <a:r>
              <a:rPr lang="en-US" altLang="en-US" sz="1800" dirty="0" smtClean="0">
                <a:solidFill>
                  <a:srgbClr val="7030A0"/>
                </a:solidFill>
              </a:rPr>
              <a:t>&lt;/</a:t>
            </a:r>
            <a:r>
              <a:rPr lang="en-US" altLang="en-US" sz="1800" dirty="0" err="1" smtClean="0">
                <a:solidFill>
                  <a:srgbClr val="7030A0"/>
                </a:solidFill>
              </a:rPr>
              <a:t>url</a:t>
            </a:r>
            <a:r>
              <a:rPr lang="en-US" altLang="en-US" sz="1800" dirty="0" smtClean="0">
                <a:solidFill>
                  <a:srgbClr val="7030A0"/>
                </a:solidFill>
              </a:rPr>
              <a:t>-pattern&gt; </a:t>
            </a:r>
          </a:p>
          <a:p>
            <a:pPr>
              <a:lnSpc>
                <a:spcPct val="90000"/>
              </a:lnSpc>
              <a:buFont typeface="Wingdings" pitchFamily="2" charset="2"/>
              <a:buNone/>
            </a:pPr>
            <a:r>
              <a:rPr lang="en-US" altLang="en-US" sz="1800" dirty="0" smtClean="0"/>
              <a:t>&lt;/servlet-mapping&gt;</a:t>
            </a:r>
            <a:endParaRPr lang="en-US" altLang="en-US" sz="1800" b="1" dirty="0" smtClean="0"/>
          </a:p>
          <a:p>
            <a:pPr>
              <a:lnSpc>
                <a:spcPct val="90000"/>
              </a:lnSpc>
              <a:buFont typeface="Wingdings" pitchFamily="2" charset="2"/>
              <a:buNone/>
            </a:pPr>
            <a:r>
              <a:rPr lang="en-US" altLang="en-US" sz="1800" dirty="0" smtClean="0"/>
              <a:t>&lt;/web-app&gt;</a:t>
            </a:r>
          </a:p>
        </p:txBody>
      </p:sp>
    </p:spTree>
    <p:extLst>
      <p:ext uri="{BB962C8B-B14F-4D97-AF65-F5344CB8AC3E}">
        <p14:creationId xmlns:p14="http://schemas.microsoft.com/office/powerpoint/2010/main" val="372555118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670878"/>
            <a:ext cx="8229600" cy="1143000"/>
          </a:xfrm>
        </p:spPr>
        <p:txBody>
          <a:bodyPr/>
          <a:lstStyle/>
          <a:p>
            <a:r>
              <a:rPr lang="en-US" altLang="en-US" sz="3200" dirty="0" smtClean="0"/>
              <a:t>A Simple Web Application Following Model-View-Controller  Design Pattern</a:t>
            </a:r>
          </a:p>
        </p:txBody>
      </p:sp>
      <p:sp>
        <p:nvSpPr>
          <p:cNvPr id="24579" name="Oval 4"/>
          <p:cNvSpPr>
            <a:spLocks noChangeArrowheads="1"/>
          </p:cNvSpPr>
          <p:nvPr/>
        </p:nvSpPr>
        <p:spPr bwMode="auto">
          <a:xfrm>
            <a:off x="3644900" y="1892300"/>
            <a:ext cx="2120900" cy="901700"/>
          </a:xfrm>
          <a:prstGeom prst="ellipse">
            <a:avLst/>
          </a:prstGeom>
          <a:solidFill>
            <a:srgbClr val="99FFCC"/>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solidFill>
                  <a:srgbClr val="008080"/>
                </a:solidFill>
                <a:latin typeface="Arial" charset="0"/>
              </a:rPr>
              <a:t>Servlet</a:t>
            </a:r>
          </a:p>
        </p:txBody>
      </p:sp>
      <p:sp>
        <p:nvSpPr>
          <p:cNvPr id="24580" name="Text Box 5"/>
          <p:cNvSpPr txBox="1">
            <a:spLocks noChangeArrowheads="1"/>
          </p:cNvSpPr>
          <p:nvPr/>
        </p:nvSpPr>
        <p:spPr bwMode="auto">
          <a:xfrm>
            <a:off x="3289300" y="2857500"/>
            <a:ext cx="2895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2000">
                <a:solidFill>
                  <a:srgbClr val="66FF33"/>
                </a:solidFill>
                <a:latin typeface="Arial" charset="0"/>
              </a:rPr>
              <a:t>Controller</a:t>
            </a:r>
            <a:br>
              <a:rPr lang="en-US" altLang="en-US" sz="2000">
                <a:solidFill>
                  <a:srgbClr val="66FF33"/>
                </a:solidFill>
                <a:latin typeface="Arial" charset="0"/>
              </a:rPr>
            </a:br>
            <a:r>
              <a:rPr lang="en-US" altLang="en-US" sz="2000">
                <a:solidFill>
                  <a:srgbClr val="66FF33"/>
                </a:solidFill>
                <a:latin typeface="Arial" charset="0"/>
              </a:rPr>
              <a:t>e.g.</a:t>
            </a:r>
            <a:r>
              <a:rPr lang="en-US" altLang="en-US" sz="2000">
                <a:solidFill>
                  <a:srgbClr val="66FF33"/>
                </a:solidFill>
                <a:latin typeface="Arial" charset="0"/>
                <a:hlinkClick r:id="rId2"/>
              </a:rPr>
              <a:t>Select.java</a:t>
            </a:r>
            <a:endParaRPr lang="en-US" altLang="en-US" sz="2000">
              <a:solidFill>
                <a:srgbClr val="66FF33"/>
              </a:solidFill>
              <a:latin typeface="Arial" charset="0"/>
            </a:endParaRPr>
          </a:p>
        </p:txBody>
      </p:sp>
      <p:sp>
        <p:nvSpPr>
          <p:cNvPr id="24581" name="Rectangle 6"/>
          <p:cNvSpPr>
            <a:spLocks noChangeArrowheads="1"/>
          </p:cNvSpPr>
          <p:nvPr/>
        </p:nvSpPr>
        <p:spPr bwMode="auto">
          <a:xfrm>
            <a:off x="2476500" y="3822700"/>
            <a:ext cx="1168400" cy="1816100"/>
          </a:xfrm>
          <a:prstGeom prst="rect">
            <a:avLst/>
          </a:prstGeom>
          <a:solidFill>
            <a:srgbClr val="66FFFF"/>
          </a:solidFill>
          <a:ln w="9525">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dirty="0">
                <a:solidFill>
                  <a:schemeClr val="accent2"/>
                </a:solidFill>
                <a:latin typeface="Arial" charset="0"/>
              </a:rPr>
              <a:t>&lt;%</a:t>
            </a:r>
            <a:br>
              <a:rPr lang="en-US" altLang="en-US" sz="1800" dirty="0">
                <a:solidFill>
                  <a:schemeClr val="accent2"/>
                </a:solidFill>
                <a:latin typeface="Arial" charset="0"/>
              </a:rPr>
            </a:br>
            <a:r>
              <a:rPr lang="en-US" altLang="en-US" sz="1800" dirty="0">
                <a:solidFill>
                  <a:schemeClr val="accent2"/>
                </a:solidFill>
                <a:latin typeface="Arial" charset="0"/>
              </a:rPr>
              <a:t/>
            </a:r>
            <a:br>
              <a:rPr lang="en-US" altLang="en-US" sz="1800" dirty="0">
                <a:solidFill>
                  <a:schemeClr val="accent2"/>
                </a:solidFill>
                <a:latin typeface="Arial" charset="0"/>
              </a:rPr>
            </a:br>
            <a:r>
              <a:rPr lang="en-US" altLang="en-US" sz="1800" dirty="0">
                <a:solidFill>
                  <a:schemeClr val="accent2"/>
                </a:solidFill>
                <a:latin typeface="Arial" charset="0"/>
              </a:rPr>
              <a:t>JSP</a:t>
            </a:r>
          </a:p>
          <a:p>
            <a:pPr eaLnBrk="1" hangingPunct="1">
              <a:spcBef>
                <a:spcPct val="0"/>
              </a:spcBef>
              <a:buFontTx/>
              <a:buNone/>
            </a:pPr>
            <a:endParaRPr lang="en-US" altLang="en-US" sz="1800" dirty="0">
              <a:solidFill>
                <a:schemeClr val="accent2"/>
              </a:solidFill>
              <a:latin typeface="Arial" charset="0"/>
            </a:endParaRPr>
          </a:p>
          <a:p>
            <a:pPr eaLnBrk="1" hangingPunct="1">
              <a:spcBef>
                <a:spcPct val="0"/>
              </a:spcBef>
              <a:buFontTx/>
              <a:buNone/>
            </a:pPr>
            <a:r>
              <a:rPr lang="en-US" altLang="en-US" sz="1800" dirty="0">
                <a:solidFill>
                  <a:schemeClr val="accent2"/>
                </a:solidFill>
                <a:latin typeface="Arial" charset="0"/>
              </a:rPr>
              <a:t>%&gt;</a:t>
            </a:r>
          </a:p>
        </p:txBody>
      </p:sp>
      <p:sp>
        <p:nvSpPr>
          <p:cNvPr id="24582" name="Rectangle 7"/>
          <p:cNvSpPr>
            <a:spLocks noChangeArrowheads="1"/>
          </p:cNvSpPr>
          <p:nvPr/>
        </p:nvSpPr>
        <p:spPr bwMode="auto">
          <a:xfrm>
            <a:off x="5740400" y="3797300"/>
            <a:ext cx="1485900" cy="1778000"/>
          </a:xfrm>
          <a:prstGeom prst="rect">
            <a:avLst/>
          </a:prstGeom>
          <a:solidFill>
            <a:srgbClr val="FFCC99"/>
          </a:solidFill>
          <a:ln w="9525">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solidFill>
                  <a:srgbClr val="FF0000"/>
                </a:solidFill>
                <a:latin typeface="Arial" charset="0"/>
              </a:rPr>
              <a:t>Class Beer{</a:t>
            </a:r>
          </a:p>
          <a:p>
            <a:pPr eaLnBrk="1" hangingPunct="1">
              <a:spcBef>
                <a:spcPct val="0"/>
              </a:spcBef>
              <a:buFontTx/>
              <a:buNone/>
            </a:pPr>
            <a:r>
              <a:rPr lang="en-US" altLang="en-US" sz="1800">
                <a:solidFill>
                  <a:srgbClr val="FF0000"/>
                </a:solidFill>
                <a:latin typeface="Arial" charset="0"/>
              </a:rPr>
              <a:t> </a:t>
            </a:r>
          </a:p>
          <a:p>
            <a:pPr eaLnBrk="1" hangingPunct="1">
              <a:spcBef>
                <a:spcPct val="0"/>
              </a:spcBef>
              <a:buFontTx/>
              <a:buNone/>
            </a:pPr>
            <a:r>
              <a:rPr lang="en-US" altLang="en-US" sz="1800">
                <a:solidFill>
                  <a:srgbClr val="FF0000"/>
                </a:solidFill>
                <a:latin typeface="Arial" charset="0"/>
              </a:rPr>
              <a:t>//Business</a:t>
            </a:r>
            <a:br>
              <a:rPr lang="en-US" altLang="en-US" sz="1800">
                <a:solidFill>
                  <a:srgbClr val="FF0000"/>
                </a:solidFill>
                <a:latin typeface="Arial" charset="0"/>
              </a:rPr>
            </a:br>
            <a:r>
              <a:rPr lang="en-US" altLang="en-US" sz="1800">
                <a:solidFill>
                  <a:srgbClr val="FF0000"/>
                </a:solidFill>
                <a:latin typeface="Arial" charset="0"/>
              </a:rPr>
              <a:t>//Logic</a:t>
            </a:r>
            <a:br>
              <a:rPr lang="en-US" altLang="en-US" sz="1800">
                <a:solidFill>
                  <a:srgbClr val="FF0000"/>
                </a:solidFill>
                <a:latin typeface="Arial" charset="0"/>
              </a:rPr>
            </a:br>
            <a:r>
              <a:rPr lang="en-US" altLang="en-US" sz="1800">
                <a:solidFill>
                  <a:srgbClr val="FF0000"/>
                </a:solidFill>
                <a:latin typeface="Arial" charset="0"/>
              </a:rPr>
              <a:t/>
            </a:r>
            <a:br>
              <a:rPr lang="en-US" altLang="en-US" sz="1800">
                <a:solidFill>
                  <a:srgbClr val="FF0000"/>
                </a:solidFill>
                <a:latin typeface="Arial" charset="0"/>
              </a:rPr>
            </a:br>
            <a:r>
              <a:rPr lang="en-US" altLang="en-US" sz="1800">
                <a:solidFill>
                  <a:srgbClr val="FF0000"/>
                </a:solidFill>
                <a:latin typeface="Arial" charset="0"/>
              </a:rPr>
              <a:t>}</a:t>
            </a:r>
          </a:p>
        </p:txBody>
      </p:sp>
      <p:sp>
        <p:nvSpPr>
          <p:cNvPr id="24583" name="Text Box 8"/>
          <p:cNvSpPr txBox="1">
            <a:spLocks noChangeArrowheads="1"/>
          </p:cNvSpPr>
          <p:nvPr/>
        </p:nvSpPr>
        <p:spPr bwMode="auto">
          <a:xfrm>
            <a:off x="5080000" y="5638800"/>
            <a:ext cx="3149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2000">
                <a:solidFill>
                  <a:srgbClr val="FFCC99"/>
                </a:solidFill>
                <a:latin typeface="Arial" charset="0"/>
              </a:rPr>
              <a:t>Model</a:t>
            </a:r>
          </a:p>
          <a:p>
            <a:pPr eaLnBrk="1" hangingPunct="1">
              <a:spcBef>
                <a:spcPct val="50000"/>
              </a:spcBef>
              <a:buFontTx/>
              <a:buNone/>
            </a:pPr>
            <a:r>
              <a:rPr lang="en-US" altLang="en-US" sz="2000">
                <a:solidFill>
                  <a:srgbClr val="FFCC99"/>
                </a:solidFill>
                <a:latin typeface="Arial" charset="0"/>
              </a:rPr>
              <a:t>e.g., </a:t>
            </a:r>
            <a:r>
              <a:rPr lang="en-US" altLang="en-US" sz="2000">
                <a:solidFill>
                  <a:srgbClr val="FFCC99"/>
                </a:solidFill>
                <a:latin typeface="Arial" charset="0"/>
                <a:hlinkClick r:id="rId3"/>
              </a:rPr>
              <a:t>Expert.java</a:t>
            </a:r>
            <a:endParaRPr lang="en-US" altLang="en-US" sz="2000">
              <a:solidFill>
                <a:srgbClr val="FFCC99"/>
              </a:solidFill>
              <a:latin typeface="Arial" charset="0"/>
            </a:endParaRPr>
          </a:p>
        </p:txBody>
      </p:sp>
      <p:sp>
        <p:nvSpPr>
          <p:cNvPr id="24584" name="Text Box 9"/>
          <p:cNvSpPr txBox="1">
            <a:spLocks noChangeArrowheads="1"/>
          </p:cNvSpPr>
          <p:nvPr/>
        </p:nvSpPr>
        <p:spPr bwMode="auto">
          <a:xfrm>
            <a:off x="2006600" y="5727700"/>
            <a:ext cx="2057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2000" dirty="0">
                <a:solidFill>
                  <a:srgbClr val="66FFFF"/>
                </a:solidFill>
                <a:latin typeface="Arial" charset="0"/>
              </a:rPr>
              <a:t>View</a:t>
            </a:r>
            <a:br>
              <a:rPr lang="en-US" altLang="en-US" sz="2000" dirty="0">
                <a:solidFill>
                  <a:srgbClr val="66FFFF"/>
                </a:solidFill>
                <a:latin typeface="Arial" charset="0"/>
              </a:rPr>
            </a:br>
            <a:r>
              <a:rPr lang="en-US" altLang="en-US" sz="2000" dirty="0">
                <a:solidFill>
                  <a:srgbClr val="66FFFF"/>
                </a:solidFill>
                <a:latin typeface="Arial" charset="0"/>
              </a:rPr>
              <a:t>e.g. </a:t>
            </a:r>
            <a:r>
              <a:rPr lang="en-US" altLang="en-US" sz="2000" dirty="0" err="1">
                <a:solidFill>
                  <a:srgbClr val="66FFFF"/>
                </a:solidFill>
                <a:latin typeface="Arial" charset="0"/>
                <a:hlinkClick r:id="rId4"/>
              </a:rPr>
              <a:t>result.jsp</a:t>
            </a:r>
            <a:endParaRPr lang="en-US" altLang="en-US" sz="2000" dirty="0">
              <a:solidFill>
                <a:srgbClr val="66FFFF"/>
              </a:solidFill>
              <a:latin typeface="Arial" charset="0"/>
            </a:endParaRPr>
          </a:p>
        </p:txBody>
      </p:sp>
    </p:spTree>
    <p:extLst>
      <p:ext uri="{BB962C8B-B14F-4D97-AF65-F5344CB8AC3E}">
        <p14:creationId xmlns:p14="http://schemas.microsoft.com/office/powerpoint/2010/main" val="139044068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3" name="TextBox 2"/>
          <p:cNvSpPr txBox="1"/>
          <p:nvPr/>
        </p:nvSpPr>
        <p:spPr>
          <a:xfrm>
            <a:off x="142875" y="630873"/>
            <a:ext cx="8786813" cy="5262562"/>
          </a:xfrm>
          <a:prstGeom prst="rect">
            <a:avLst/>
          </a:prstGeom>
          <a:noFill/>
        </p:spPr>
        <p:txBody>
          <a:bodyPr>
            <a:spAutoFit/>
          </a:bodyPr>
          <a:lstStyle/>
          <a:p>
            <a:pPr>
              <a:defRPr/>
            </a:pPr>
            <a:r>
              <a:rPr lang="en-US" sz="2400" b="1" dirty="0">
                <a:solidFill>
                  <a:schemeClr val="accent6">
                    <a:lumMod val="50000"/>
                  </a:schemeClr>
                </a:solidFill>
              </a:rPr>
              <a:t>Installing Servlets:</a:t>
            </a:r>
          </a:p>
          <a:p>
            <a:pPr>
              <a:defRPr/>
            </a:pPr>
            <a:endParaRPr lang="en-US" sz="2400" b="1" dirty="0">
              <a:solidFill>
                <a:schemeClr val="accent6">
                  <a:lumMod val="50000"/>
                </a:schemeClr>
              </a:solidFill>
            </a:endParaRPr>
          </a:p>
          <a:p>
            <a:pPr>
              <a:defRPr/>
            </a:pPr>
            <a:r>
              <a:rPr lang="en-US" sz="2400" b="1" dirty="0">
                <a:solidFill>
                  <a:schemeClr val="tx1">
                    <a:lumMod val="95000"/>
                    <a:lumOff val="5000"/>
                  </a:schemeClr>
                </a:solidFill>
              </a:rPr>
              <a:t>The deployment descriptor is a file located in the WEB-INF directory that controls the behavior of a Java servlet and Java Server Pages.</a:t>
            </a:r>
          </a:p>
          <a:p>
            <a:pPr>
              <a:defRPr/>
            </a:pPr>
            <a:endParaRPr lang="en-US" sz="2400" b="1" dirty="0">
              <a:solidFill>
                <a:schemeClr val="tx1">
                  <a:lumMod val="95000"/>
                  <a:lumOff val="5000"/>
                </a:schemeClr>
              </a:solidFill>
            </a:endParaRPr>
          </a:p>
          <a:p>
            <a:pPr>
              <a:defRPr/>
            </a:pPr>
            <a:r>
              <a:rPr lang="en-US" sz="2400" b="1" dirty="0">
                <a:solidFill>
                  <a:srgbClr val="FF0000"/>
                </a:solidFill>
              </a:rPr>
              <a:t>The file web.xml contains the XML header, DOCTYPE, and a web-app element.</a:t>
            </a:r>
          </a:p>
          <a:p>
            <a:pPr>
              <a:defRPr/>
            </a:pPr>
            <a:endParaRPr lang="en-US" sz="2400" b="1" dirty="0">
              <a:solidFill>
                <a:schemeClr val="tx1">
                  <a:lumMod val="95000"/>
                  <a:lumOff val="5000"/>
                </a:schemeClr>
              </a:solidFill>
            </a:endParaRPr>
          </a:p>
          <a:p>
            <a:pPr>
              <a:defRPr/>
            </a:pPr>
            <a:r>
              <a:rPr lang="en-US" sz="2400" b="1" dirty="0">
                <a:solidFill>
                  <a:schemeClr val="tx1">
                    <a:lumMod val="95000"/>
                    <a:lumOff val="5000"/>
                  </a:schemeClr>
                </a:solidFill>
              </a:rPr>
              <a:t>The web-app element should contain a servlet element with three sub elements.</a:t>
            </a:r>
          </a:p>
          <a:p>
            <a:pPr>
              <a:defRPr/>
            </a:pPr>
            <a:endParaRPr lang="en-US" sz="2400" b="1" dirty="0">
              <a:solidFill>
                <a:schemeClr val="tx1">
                  <a:lumMod val="95000"/>
                  <a:lumOff val="5000"/>
                </a:schemeClr>
              </a:solidFill>
            </a:endParaRPr>
          </a:p>
          <a:p>
            <a:pPr marL="457200" indent="-457200">
              <a:buFontTx/>
              <a:buAutoNum type="arabicPeriod"/>
              <a:defRPr/>
            </a:pPr>
            <a:r>
              <a:rPr lang="en-US" sz="2400" b="1" dirty="0">
                <a:solidFill>
                  <a:srgbClr val="FF0000"/>
                </a:solidFill>
              </a:rPr>
              <a:t>servlet-name: </a:t>
            </a:r>
            <a:r>
              <a:rPr lang="en-US" sz="2400" b="1" dirty="0">
                <a:solidFill>
                  <a:srgbClr val="C00000"/>
                </a:solidFill>
              </a:rPr>
              <a:t>Element contains the name used to access the java Servlet</a:t>
            </a:r>
          </a:p>
        </p:txBody>
      </p:sp>
    </p:spTree>
    <p:extLst>
      <p:ext uri="{BB962C8B-B14F-4D97-AF65-F5344CB8AC3E}">
        <p14:creationId xmlns:p14="http://schemas.microsoft.com/office/powerpoint/2010/main" val="424260659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26627" name="TextBox 6"/>
          <p:cNvSpPr txBox="1">
            <a:spLocks noChangeArrowheads="1"/>
          </p:cNvSpPr>
          <p:nvPr/>
        </p:nvSpPr>
        <p:spPr bwMode="auto">
          <a:xfrm>
            <a:off x="0" y="569913"/>
            <a:ext cx="9001125" cy="600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dirty="0">
                <a:latin typeface="Arial" charset="0"/>
              </a:rPr>
              <a:t>2</a:t>
            </a:r>
            <a:r>
              <a:rPr lang="en-US" altLang="en-US" sz="2400" b="1" dirty="0">
                <a:solidFill>
                  <a:srgbClr val="FF0000"/>
                </a:solidFill>
                <a:latin typeface="Arial" charset="0"/>
              </a:rPr>
              <a:t>. servlet-class</a:t>
            </a:r>
            <a:r>
              <a:rPr lang="en-US" altLang="en-US" sz="2400" dirty="0">
                <a:solidFill>
                  <a:srgbClr val="C00000"/>
                </a:solidFill>
                <a:latin typeface="Arial" charset="0"/>
              </a:rPr>
              <a:t>: Is the class name of the Java Servlet</a:t>
            </a:r>
          </a:p>
          <a:p>
            <a:pPr eaLnBrk="1" hangingPunct="1">
              <a:spcBef>
                <a:spcPct val="0"/>
              </a:spcBef>
              <a:buFontTx/>
              <a:buNone/>
            </a:pPr>
            <a:endParaRPr lang="en-US" altLang="en-US" sz="2400" dirty="0">
              <a:latin typeface="Arial" charset="0"/>
            </a:endParaRPr>
          </a:p>
          <a:p>
            <a:pPr eaLnBrk="1" hangingPunct="1">
              <a:spcBef>
                <a:spcPct val="0"/>
              </a:spcBef>
              <a:buFontTx/>
              <a:buNone/>
            </a:pPr>
            <a:r>
              <a:rPr lang="en-US" altLang="en-US" sz="2400" dirty="0">
                <a:latin typeface="Arial" charset="0"/>
              </a:rPr>
              <a:t>3. </a:t>
            </a:r>
            <a:r>
              <a:rPr lang="en-US" altLang="en-US" sz="2400" b="1" dirty="0" err="1">
                <a:solidFill>
                  <a:srgbClr val="FF0000"/>
                </a:solidFill>
                <a:latin typeface="Arial" charset="0"/>
              </a:rPr>
              <a:t>init-param</a:t>
            </a:r>
            <a:r>
              <a:rPr lang="en-US" altLang="en-US" sz="2400" b="1" dirty="0">
                <a:solidFill>
                  <a:srgbClr val="FF0000"/>
                </a:solidFill>
                <a:latin typeface="Arial" charset="0"/>
              </a:rPr>
              <a:t>: </a:t>
            </a:r>
            <a:r>
              <a:rPr lang="en-US" altLang="en-US" sz="2400" dirty="0">
                <a:solidFill>
                  <a:srgbClr val="C00000"/>
                </a:solidFill>
                <a:latin typeface="Arial" charset="0"/>
              </a:rPr>
              <a:t>is the name of an initialization parameter that is used whenever a request is made to the Java servlet</a:t>
            </a:r>
            <a:r>
              <a:rPr lang="en-US" altLang="en-US" sz="2400" dirty="0">
                <a:latin typeface="Arial" charset="0"/>
              </a:rPr>
              <a:t>.</a:t>
            </a:r>
          </a:p>
          <a:p>
            <a:pPr eaLnBrk="1" hangingPunct="1">
              <a:spcBef>
                <a:spcPct val="0"/>
              </a:spcBef>
              <a:buFontTx/>
              <a:buNone/>
            </a:pPr>
            <a:endParaRPr lang="en-US" altLang="en-US" sz="2400" dirty="0">
              <a:latin typeface="Arial" charset="0"/>
            </a:endParaRPr>
          </a:p>
          <a:p>
            <a:pPr eaLnBrk="1" hangingPunct="1">
              <a:spcBef>
                <a:spcPct val="0"/>
              </a:spcBef>
              <a:buFontTx/>
              <a:buNone/>
            </a:pPr>
            <a:endParaRPr lang="en-US" altLang="en-US" sz="2400" dirty="0">
              <a:latin typeface="Arial" charset="0"/>
            </a:endParaRPr>
          </a:p>
          <a:p>
            <a:pPr eaLnBrk="1" hangingPunct="1">
              <a:spcBef>
                <a:spcPct val="0"/>
              </a:spcBef>
              <a:buFontTx/>
              <a:buNone/>
            </a:pPr>
            <a:endParaRPr lang="en-US" altLang="en-US" sz="2400" dirty="0">
              <a:latin typeface="Arial" charset="0"/>
            </a:endParaRPr>
          </a:p>
          <a:p>
            <a:pPr eaLnBrk="1" hangingPunct="1">
              <a:spcBef>
                <a:spcPct val="0"/>
              </a:spcBef>
              <a:buFontTx/>
              <a:buNone/>
            </a:pPr>
            <a:endParaRPr lang="en-US" altLang="en-US" sz="2400" dirty="0">
              <a:latin typeface="Arial" charset="0"/>
            </a:endParaRPr>
          </a:p>
          <a:p>
            <a:pPr eaLnBrk="1" hangingPunct="1">
              <a:spcBef>
                <a:spcPct val="0"/>
              </a:spcBef>
              <a:buFontTx/>
              <a:buNone/>
            </a:pPr>
            <a:r>
              <a:rPr lang="en-US" altLang="en-US" sz="2400" dirty="0">
                <a:latin typeface="Arial" charset="0"/>
              </a:rPr>
              <a:t>Servlet – </a:t>
            </a:r>
            <a:r>
              <a:rPr lang="en-US" altLang="en-US" sz="2400" b="1" dirty="0">
                <a:solidFill>
                  <a:srgbClr val="FF0000"/>
                </a:solidFill>
                <a:latin typeface="Arial" charset="0"/>
              </a:rPr>
              <a:t>A Request and Response Model</a:t>
            </a:r>
          </a:p>
          <a:p>
            <a:pPr eaLnBrk="1" hangingPunct="1">
              <a:spcBef>
                <a:spcPct val="0"/>
              </a:spcBef>
              <a:buFontTx/>
              <a:buNone/>
            </a:pPr>
            <a:endParaRPr lang="en-US" altLang="en-US" sz="2400" dirty="0">
              <a:latin typeface="Arial" charset="0"/>
            </a:endParaRPr>
          </a:p>
          <a:p>
            <a:pPr eaLnBrk="1" hangingPunct="1">
              <a:spcBef>
                <a:spcPct val="0"/>
              </a:spcBef>
              <a:buFontTx/>
              <a:buNone/>
            </a:pPr>
            <a:r>
              <a:rPr lang="en-US" altLang="en-US" sz="2400" dirty="0">
                <a:latin typeface="Arial" charset="0"/>
              </a:rPr>
              <a:t>Servlets are based on the programming model that accepts requests and generates responses accordingly.</a:t>
            </a:r>
          </a:p>
          <a:p>
            <a:pPr eaLnBrk="1" hangingPunct="1">
              <a:spcBef>
                <a:spcPct val="0"/>
              </a:spcBef>
              <a:buFontTx/>
              <a:buNone/>
            </a:pPr>
            <a:endParaRPr lang="en-US" altLang="en-US" sz="2400" dirty="0">
              <a:latin typeface="Arial" charset="0"/>
            </a:endParaRPr>
          </a:p>
          <a:p>
            <a:pPr eaLnBrk="1" hangingPunct="1">
              <a:spcBef>
                <a:spcPct val="0"/>
              </a:spcBef>
              <a:buFontTx/>
              <a:buNone/>
            </a:pPr>
            <a:r>
              <a:rPr lang="en-US" altLang="en-US" sz="2400" b="1" dirty="0">
                <a:solidFill>
                  <a:srgbClr val="FF0000"/>
                </a:solidFill>
                <a:latin typeface="Arial" charset="0"/>
              </a:rPr>
              <a:t>Developer extends the </a:t>
            </a:r>
            <a:r>
              <a:rPr lang="en-US" altLang="en-US" sz="2400" b="1" dirty="0" err="1">
                <a:solidFill>
                  <a:srgbClr val="FF0000"/>
                </a:solidFill>
                <a:latin typeface="Arial" charset="0"/>
              </a:rPr>
              <a:t>GenericServlet</a:t>
            </a:r>
            <a:r>
              <a:rPr lang="en-US" altLang="en-US" sz="2400" b="1" dirty="0">
                <a:solidFill>
                  <a:srgbClr val="FF0000"/>
                </a:solidFill>
                <a:latin typeface="Arial" charset="0"/>
              </a:rPr>
              <a:t> or </a:t>
            </a:r>
            <a:r>
              <a:rPr lang="en-US" altLang="en-US" sz="2400" b="1" dirty="0" err="1">
                <a:solidFill>
                  <a:srgbClr val="FF0000"/>
                </a:solidFill>
                <a:latin typeface="Arial" charset="0"/>
              </a:rPr>
              <a:t>HTTPServlet</a:t>
            </a:r>
            <a:r>
              <a:rPr lang="en-US" altLang="en-US" sz="2400" b="1" dirty="0">
                <a:solidFill>
                  <a:srgbClr val="FF0000"/>
                </a:solidFill>
                <a:latin typeface="Arial" charset="0"/>
              </a:rPr>
              <a:t> class to create a servlet.</a:t>
            </a:r>
          </a:p>
          <a:p>
            <a:pPr eaLnBrk="1" hangingPunct="1">
              <a:spcBef>
                <a:spcPct val="0"/>
              </a:spcBef>
              <a:buFontTx/>
              <a:buNone/>
            </a:pPr>
            <a:endParaRPr lang="en-IN" altLang="en-US" sz="2400" dirty="0">
              <a:latin typeface="Arial" charset="0"/>
            </a:endParaRPr>
          </a:p>
        </p:txBody>
      </p:sp>
      <p:graphicFrame>
        <p:nvGraphicFramePr>
          <p:cNvPr id="26628" name="Object 7">
            <a:hlinkClick r:id="rId3" action="ppaction://hlinkfile"/>
          </p:cNvPr>
          <p:cNvGraphicFramePr>
            <a:graphicFrameLocks noChangeAspect="1"/>
          </p:cNvGraphicFramePr>
          <p:nvPr/>
        </p:nvGraphicFramePr>
        <p:xfrm>
          <a:off x="1177925" y="2195513"/>
          <a:ext cx="1308100" cy="685800"/>
        </p:xfrm>
        <a:graphic>
          <a:graphicData uri="http://schemas.openxmlformats.org/presentationml/2006/ole">
            <mc:AlternateContent xmlns:mc="http://schemas.openxmlformats.org/markup-compatibility/2006">
              <mc:Choice xmlns:v="urn:schemas-microsoft-com:vml" Requires="v">
                <p:oleObj spid="_x0000_s7228" name="Packager Shell Object" showAsIcon="1" r:id="rId4" imgW="1313645" imgH="682580" progId="Package">
                  <p:embed/>
                </p:oleObj>
              </mc:Choice>
              <mc:Fallback>
                <p:oleObj name="Packager Shell Object" showAsIcon="1" r:id="rId4" imgW="1313645" imgH="682580" progId="Packag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7925" y="2195513"/>
                        <a:ext cx="13081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9" name="Object 8">
            <a:hlinkClick r:id="rId6" action="ppaction://hlinkfile"/>
          </p:cNvPr>
          <p:cNvGraphicFramePr>
            <a:graphicFrameLocks noChangeAspect="1"/>
          </p:cNvGraphicFramePr>
          <p:nvPr/>
        </p:nvGraphicFramePr>
        <p:xfrm>
          <a:off x="4249738" y="2243138"/>
          <a:ext cx="1308100" cy="685800"/>
        </p:xfrm>
        <a:graphic>
          <a:graphicData uri="http://schemas.openxmlformats.org/presentationml/2006/ole">
            <mc:AlternateContent xmlns:mc="http://schemas.openxmlformats.org/markup-compatibility/2006">
              <mc:Choice xmlns:v="urn:schemas-microsoft-com:vml" Requires="v">
                <p:oleObj spid="_x0000_s7229" name="Packager Shell Object" showAsIcon="1" r:id="rId7" imgW="1313645" imgH="682580" progId="Package">
                  <p:embed/>
                </p:oleObj>
              </mc:Choice>
              <mc:Fallback>
                <p:oleObj name="Packager Shell Object" showAsIcon="1" r:id="rId7" imgW="1313645" imgH="682580" progId="Packag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9738" y="2243138"/>
                        <a:ext cx="13081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5156242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27651" name="TextBox 2"/>
          <p:cNvSpPr txBox="1">
            <a:spLocks noChangeArrowheads="1"/>
          </p:cNvSpPr>
          <p:nvPr/>
        </p:nvSpPr>
        <p:spPr bwMode="auto">
          <a:xfrm>
            <a:off x="142875" y="609600"/>
            <a:ext cx="8715375" cy="637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dirty="0">
                <a:latin typeface="Arial" charset="0"/>
              </a:rPr>
              <a:t>The </a:t>
            </a:r>
            <a:r>
              <a:rPr lang="en-US" altLang="en-US" sz="2400" b="1" dirty="0">
                <a:solidFill>
                  <a:srgbClr val="FF0000"/>
                </a:solidFill>
                <a:latin typeface="Arial" charset="0"/>
              </a:rPr>
              <a:t>service() </a:t>
            </a:r>
            <a:r>
              <a:rPr lang="en-US" altLang="en-US" sz="2400" dirty="0">
                <a:latin typeface="Arial" charset="0"/>
              </a:rPr>
              <a:t>method in a servlet is defined to handle requests and responses.</a:t>
            </a:r>
          </a:p>
          <a:p>
            <a:pPr eaLnBrk="1" hangingPunct="1">
              <a:spcBef>
                <a:spcPct val="0"/>
              </a:spcBef>
              <a:buFontTx/>
              <a:buNone/>
            </a:pPr>
            <a:endParaRPr lang="en-US" altLang="en-US" sz="2400" dirty="0">
              <a:latin typeface="Arial" charset="0"/>
            </a:endParaRPr>
          </a:p>
          <a:p>
            <a:pPr eaLnBrk="1" hangingPunct="1">
              <a:spcBef>
                <a:spcPct val="0"/>
              </a:spcBef>
              <a:buFontTx/>
              <a:buNone/>
            </a:pPr>
            <a:r>
              <a:rPr lang="en-US" altLang="en-US" sz="2400" dirty="0">
                <a:latin typeface="Arial" charset="0"/>
              </a:rPr>
              <a:t>import </a:t>
            </a:r>
            <a:r>
              <a:rPr lang="en-US" altLang="en-US" sz="2400" dirty="0" err="1">
                <a:latin typeface="Arial" charset="0"/>
              </a:rPr>
              <a:t>javax.servlet</a:t>
            </a:r>
            <a:r>
              <a:rPr lang="en-US" altLang="en-US" sz="2400" dirty="0">
                <a:latin typeface="Arial" charset="0"/>
              </a:rPr>
              <a:t>.*;</a:t>
            </a:r>
          </a:p>
          <a:p>
            <a:pPr eaLnBrk="1" hangingPunct="1">
              <a:spcBef>
                <a:spcPct val="0"/>
              </a:spcBef>
              <a:buFontTx/>
              <a:buNone/>
            </a:pPr>
            <a:r>
              <a:rPr lang="en-US" altLang="en-US" sz="2400" dirty="0">
                <a:latin typeface="Arial" charset="0"/>
              </a:rPr>
              <a:t>public class </a:t>
            </a:r>
            <a:r>
              <a:rPr lang="en-US" altLang="en-US" sz="2400" dirty="0" err="1">
                <a:latin typeface="Arial" charset="0"/>
              </a:rPr>
              <a:t>MyServlet</a:t>
            </a:r>
            <a:r>
              <a:rPr lang="en-US" altLang="en-US" sz="2400" dirty="0">
                <a:latin typeface="Arial" charset="0"/>
              </a:rPr>
              <a:t> extends </a:t>
            </a:r>
            <a:r>
              <a:rPr lang="en-US" altLang="en-US" sz="2400" dirty="0" err="1">
                <a:solidFill>
                  <a:srgbClr val="7030A0"/>
                </a:solidFill>
                <a:latin typeface="Arial" charset="0"/>
              </a:rPr>
              <a:t>GenericServlet</a:t>
            </a:r>
            <a:r>
              <a:rPr lang="en-US" altLang="en-US" sz="2400" dirty="0">
                <a:solidFill>
                  <a:srgbClr val="7030A0"/>
                </a:solidFill>
                <a:latin typeface="Arial" charset="0"/>
              </a:rPr>
              <a:t>/</a:t>
            </a:r>
            <a:r>
              <a:rPr lang="en-US" altLang="en-US" sz="2400" dirty="0" err="1">
                <a:solidFill>
                  <a:srgbClr val="7030A0"/>
                </a:solidFill>
                <a:latin typeface="Arial" charset="0"/>
              </a:rPr>
              <a:t>HttpServlet</a:t>
            </a:r>
            <a:endParaRPr lang="en-US" altLang="en-US" sz="2400" dirty="0">
              <a:solidFill>
                <a:srgbClr val="7030A0"/>
              </a:solidFill>
              <a:latin typeface="Arial" charset="0"/>
            </a:endParaRPr>
          </a:p>
          <a:p>
            <a:pPr eaLnBrk="1" hangingPunct="1">
              <a:spcBef>
                <a:spcPct val="0"/>
              </a:spcBef>
              <a:buFontTx/>
              <a:buNone/>
            </a:pPr>
            <a:r>
              <a:rPr lang="en-US" altLang="en-US" sz="2400" dirty="0">
                <a:latin typeface="Arial" charset="0"/>
              </a:rPr>
              <a:t>{</a:t>
            </a:r>
          </a:p>
          <a:p>
            <a:pPr eaLnBrk="1" hangingPunct="1">
              <a:spcBef>
                <a:spcPct val="0"/>
              </a:spcBef>
              <a:buFontTx/>
              <a:buNone/>
            </a:pPr>
            <a:r>
              <a:rPr lang="en-US" altLang="en-US" sz="2400" dirty="0">
                <a:latin typeface="Arial" charset="0"/>
              </a:rPr>
              <a:t>public void </a:t>
            </a:r>
            <a:r>
              <a:rPr lang="en-US" altLang="en-US" sz="2400" b="1" dirty="0">
                <a:solidFill>
                  <a:srgbClr val="FF0000"/>
                </a:solidFill>
                <a:latin typeface="Arial" charset="0"/>
              </a:rPr>
              <a:t>service(</a:t>
            </a:r>
            <a:r>
              <a:rPr lang="en-US" altLang="en-US" sz="2400" b="1" dirty="0" err="1">
                <a:solidFill>
                  <a:srgbClr val="FF0000"/>
                </a:solidFill>
                <a:latin typeface="Arial" charset="0"/>
              </a:rPr>
              <a:t>ServletRequest</a:t>
            </a:r>
            <a:r>
              <a:rPr lang="en-US" altLang="en-US" sz="2400" b="1" dirty="0">
                <a:solidFill>
                  <a:srgbClr val="FF0000"/>
                </a:solidFill>
                <a:latin typeface="Arial" charset="0"/>
              </a:rPr>
              <a:t> request, </a:t>
            </a:r>
            <a:r>
              <a:rPr lang="en-US" altLang="en-US" sz="2400" b="1" dirty="0" err="1">
                <a:solidFill>
                  <a:srgbClr val="FF0000"/>
                </a:solidFill>
                <a:latin typeface="Arial" charset="0"/>
              </a:rPr>
              <a:t>ServletResponse</a:t>
            </a:r>
            <a:r>
              <a:rPr lang="en-US" altLang="en-US" sz="2400" b="1" dirty="0">
                <a:solidFill>
                  <a:srgbClr val="FF0000"/>
                </a:solidFill>
                <a:latin typeface="Arial" charset="0"/>
              </a:rPr>
              <a:t> response)</a:t>
            </a:r>
            <a:r>
              <a:rPr lang="en-US" altLang="en-US" sz="2400" dirty="0">
                <a:latin typeface="Arial" charset="0"/>
              </a:rPr>
              <a:t> throws </a:t>
            </a:r>
            <a:r>
              <a:rPr lang="en-US" altLang="en-US" sz="2400" dirty="0" err="1">
                <a:latin typeface="Arial" charset="0"/>
              </a:rPr>
              <a:t>ServletException</a:t>
            </a:r>
            <a:r>
              <a:rPr lang="en-US" altLang="en-US" sz="2400" dirty="0">
                <a:latin typeface="Arial" charset="0"/>
              </a:rPr>
              <a:t>, </a:t>
            </a:r>
            <a:r>
              <a:rPr lang="en-US" altLang="en-US" sz="2400" dirty="0" err="1">
                <a:latin typeface="Arial" charset="0"/>
              </a:rPr>
              <a:t>IOException</a:t>
            </a:r>
            <a:endParaRPr lang="en-US" altLang="en-US" sz="2400" dirty="0">
              <a:latin typeface="Arial" charset="0"/>
            </a:endParaRPr>
          </a:p>
          <a:p>
            <a:pPr eaLnBrk="1" hangingPunct="1">
              <a:spcBef>
                <a:spcPct val="0"/>
              </a:spcBef>
              <a:buFontTx/>
              <a:buNone/>
            </a:pPr>
            <a:r>
              <a:rPr lang="en-US" altLang="en-US" sz="2400" dirty="0">
                <a:latin typeface="Arial" charset="0"/>
              </a:rPr>
              <a:t>{</a:t>
            </a:r>
          </a:p>
          <a:p>
            <a:pPr eaLnBrk="1" hangingPunct="1">
              <a:spcBef>
                <a:spcPct val="0"/>
              </a:spcBef>
              <a:buFontTx/>
              <a:buNone/>
            </a:pPr>
            <a:r>
              <a:rPr lang="en-US" altLang="en-US" sz="2400" dirty="0">
                <a:latin typeface="Arial" charset="0"/>
              </a:rPr>
              <a:t>……………</a:t>
            </a:r>
          </a:p>
          <a:p>
            <a:pPr eaLnBrk="1" hangingPunct="1">
              <a:spcBef>
                <a:spcPct val="0"/>
              </a:spcBef>
              <a:buFontTx/>
              <a:buNone/>
            </a:pPr>
            <a:r>
              <a:rPr lang="en-US" altLang="en-US" sz="2400" dirty="0">
                <a:latin typeface="Arial" charset="0"/>
              </a:rPr>
              <a:t>}</a:t>
            </a:r>
          </a:p>
          <a:p>
            <a:pPr eaLnBrk="1" hangingPunct="1">
              <a:spcBef>
                <a:spcPct val="0"/>
              </a:spcBef>
              <a:buFontTx/>
              <a:buNone/>
            </a:pPr>
            <a:r>
              <a:rPr lang="en-US" altLang="en-US" sz="2400" dirty="0">
                <a:latin typeface="Arial" charset="0"/>
              </a:rPr>
              <a:t>……</a:t>
            </a:r>
          </a:p>
          <a:p>
            <a:pPr eaLnBrk="1" hangingPunct="1">
              <a:spcBef>
                <a:spcPct val="0"/>
              </a:spcBef>
              <a:buFontTx/>
              <a:buNone/>
            </a:pPr>
            <a:r>
              <a:rPr lang="en-US" altLang="en-US" sz="2400" dirty="0">
                <a:latin typeface="Arial" charset="0"/>
              </a:rPr>
              <a:t>}</a:t>
            </a:r>
          </a:p>
          <a:p>
            <a:pPr eaLnBrk="1" hangingPunct="1">
              <a:spcBef>
                <a:spcPct val="0"/>
              </a:spcBef>
              <a:buFontTx/>
              <a:buNone/>
            </a:pPr>
            <a:endParaRPr lang="en-US" altLang="en-US" sz="2400" dirty="0">
              <a:latin typeface="Arial" charset="0"/>
            </a:endParaRPr>
          </a:p>
          <a:p>
            <a:pPr eaLnBrk="1" hangingPunct="1">
              <a:spcBef>
                <a:spcPct val="0"/>
              </a:spcBef>
              <a:buFontTx/>
              <a:buNone/>
            </a:pPr>
            <a:r>
              <a:rPr lang="en-US" altLang="en-US" sz="2400" dirty="0">
                <a:latin typeface="Arial" charset="0"/>
              </a:rPr>
              <a:t>The service() method is provided with request and response parameters.</a:t>
            </a:r>
            <a:endParaRPr lang="en-IN" altLang="en-US" sz="2400" dirty="0">
              <a:latin typeface="Arial" charset="0"/>
            </a:endParaRPr>
          </a:p>
        </p:txBody>
      </p:sp>
    </p:spTree>
    <p:extLst>
      <p:ext uri="{BB962C8B-B14F-4D97-AF65-F5344CB8AC3E}">
        <p14:creationId xmlns:p14="http://schemas.microsoft.com/office/powerpoint/2010/main" val="340314640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28675" name="TextBox 2"/>
          <p:cNvSpPr txBox="1">
            <a:spLocks noChangeArrowheads="1"/>
          </p:cNvSpPr>
          <p:nvPr/>
        </p:nvSpPr>
        <p:spPr bwMode="auto">
          <a:xfrm>
            <a:off x="214313" y="722630"/>
            <a:ext cx="8572500" cy="637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dirty="0">
                <a:latin typeface="Arial" charset="0"/>
              </a:rPr>
              <a:t>These parameters encapsulate the data sent by a client, which provides access to the parameters and allows Servlets to generate responses.</a:t>
            </a:r>
          </a:p>
          <a:p>
            <a:pPr eaLnBrk="1" hangingPunct="1">
              <a:spcBef>
                <a:spcPct val="0"/>
              </a:spcBef>
              <a:buFontTx/>
              <a:buNone/>
            </a:pPr>
            <a:endParaRPr lang="en-US" altLang="en-US" sz="2400" dirty="0">
              <a:latin typeface="Arial" charset="0"/>
            </a:endParaRPr>
          </a:p>
          <a:p>
            <a:pPr eaLnBrk="1" hangingPunct="1">
              <a:spcBef>
                <a:spcPct val="0"/>
              </a:spcBef>
              <a:buFontTx/>
              <a:buNone/>
            </a:pPr>
            <a:r>
              <a:rPr lang="en-US" altLang="en-US" sz="2400" dirty="0">
                <a:latin typeface="Arial" charset="0"/>
              </a:rPr>
              <a:t>Servlets normally use an </a:t>
            </a:r>
            <a:r>
              <a:rPr lang="en-US" altLang="en-US" sz="2400" dirty="0">
                <a:solidFill>
                  <a:srgbClr val="7030A0"/>
                </a:solidFill>
                <a:latin typeface="Arial" charset="0"/>
              </a:rPr>
              <a:t>input stream </a:t>
            </a:r>
            <a:r>
              <a:rPr lang="en-US" altLang="en-US" sz="2400" dirty="0">
                <a:latin typeface="Arial" charset="0"/>
              </a:rPr>
              <a:t>to retrieve most of their parameters.</a:t>
            </a:r>
          </a:p>
          <a:p>
            <a:pPr eaLnBrk="1" hangingPunct="1">
              <a:spcBef>
                <a:spcPct val="0"/>
              </a:spcBef>
              <a:buFontTx/>
              <a:buNone/>
            </a:pPr>
            <a:endParaRPr lang="en-US" altLang="en-US" sz="2400" dirty="0">
              <a:latin typeface="Arial" charset="0"/>
            </a:endParaRPr>
          </a:p>
          <a:p>
            <a:pPr eaLnBrk="1" hangingPunct="1">
              <a:spcBef>
                <a:spcPct val="0"/>
              </a:spcBef>
              <a:buFontTx/>
              <a:buNone/>
            </a:pPr>
            <a:r>
              <a:rPr lang="en-US" altLang="en-US" sz="2400" dirty="0">
                <a:latin typeface="Arial" charset="0"/>
              </a:rPr>
              <a:t>An </a:t>
            </a:r>
            <a:r>
              <a:rPr lang="en-US" altLang="en-US" sz="2400" dirty="0">
                <a:solidFill>
                  <a:srgbClr val="7030A0"/>
                </a:solidFill>
                <a:latin typeface="Arial" charset="0"/>
              </a:rPr>
              <a:t>output stream</a:t>
            </a:r>
            <a:r>
              <a:rPr lang="en-US" altLang="en-US" sz="2400" dirty="0">
                <a:latin typeface="Arial" charset="0"/>
              </a:rPr>
              <a:t> is used to </a:t>
            </a:r>
            <a:r>
              <a:rPr lang="en-US" altLang="en-US" sz="2400" dirty="0">
                <a:solidFill>
                  <a:srgbClr val="7030A0"/>
                </a:solidFill>
                <a:latin typeface="Arial" charset="0"/>
              </a:rPr>
              <a:t>send responses.</a:t>
            </a:r>
          </a:p>
          <a:p>
            <a:pPr eaLnBrk="1" hangingPunct="1">
              <a:spcBef>
                <a:spcPct val="0"/>
              </a:spcBef>
              <a:buFontTx/>
              <a:buNone/>
            </a:pPr>
            <a:endParaRPr lang="en-US" altLang="en-US" sz="2400" dirty="0">
              <a:solidFill>
                <a:srgbClr val="7030A0"/>
              </a:solidFill>
              <a:latin typeface="Arial" charset="0"/>
            </a:endParaRPr>
          </a:p>
          <a:p>
            <a:pPr eaLnBrk="1" hangingPunct="1">
              <a:spcBef>
                <a:spcPct val="0"/>
              </a:spcBef>
              <a:buFontTx/>
              <a:buNone/>
            </a:pPr>
            <a:r>
              <a:rPr lang="en-US" altLang="en-US" sz="2400" dirty="0">
                <a:solidFill>
                  <a:srgbClr val="7030A0"/>
                </a:solidFill>
                <a:latin typeface="Arial" charset="0"/>
              </a:rPr>
              <a:t>The </a:t>
            </a:r>
            <a:r>
              <a:rPr lang="en-US" altLang="en-US" sz="2400" dirty="0" err="1">
                <a:solidFill>
                  <a:srgbClr val="7030A0"/>
                </a:solidFill>
                <a:latin typeface="Arial" charset="0"/>
              </a:rPr>
              <a:t>getInputStream</a:t>
            </a:r>
            <a:r>
              <a:rPr lang="en-US" altLang="en-US" sz="2400" dirty="0">
                <a:solidFill>
                  <a:srgbClr val="7030A0"/>
                </a:solidFill>
                <a:latin typeface="Arial" charset="0"/>
              </a:rPr>
              <a:t>() method is used to get the request parameter.</a:t>
            </a:r>
          </a:p>
          <a:p>
            <a:pPr eaLnBrk="1" hangingPunct="1">
              <a:spcBef>
                <a:spcPct val="0"/>
              </a:spcBef>
              <a:buFontTx/>
              <a:buNone/>
            </a:pPr>
            <a:endParaRPr lang="en-US" altLang="en-US" sz="2400" dirty="0">
              <a:solidFill>
                <a:srgbClr val="7030A0"/>
              </a:solidFill>
              <a:latin typeface="Arial" charset="0"/>
            </a:endParaRPr>
          </a:p>
          <a:p>
            <a:pPr eaLnBrk="1" hangingPunct="1">
              <a:spcBef>
                <a:spcPct val="0"/>
              </a:spcBef>
              <a:buFontTx/>
              <a:buNone/>
            </a:pPr>
            <a:r>
              <a:rPr lang="en-US" altLang="en-US" sz="2400" dirty="0" err="1">
                <a:solidFill>
                  <a:srgbClr val="7030A0"/>
                </a:solidFill>
                <a:latin typeface="Arial" charset="0"/>
              </a:rPr>
              <a:t>ServletInputStream</a:t>
            </a:r>
            <a:r>
              <a:rPr lang="en-US" altLang="en-US" sz="2400" dirty="0">
                <a:solidFill>
                  <a:srgbClr val="7030A0"/>
                </a:solidFill>
                <a:latin typeface="Arial" charset="0"/>
              </a:rPr>
              <a:t> input = </a:t>
            </a:r>
            <a:r>
              <a:rPr lang="en-US" altLang="en-US" sz="2400" dirty="0" err="1">
                <a:solidFill>
                  <a:srgbClr val="7030A0"/>
                </a:solidFill>
                <a:latin typeface="Arial" charset="0"/>
              </a:rPr>
              <a:t>request.getInputStream</a:t>
            </a:r>
            <a:r>
              <a:rPr lang="en-US" altLang="en-US" sz="2400" dirty="0">
                <a:solidFill>
                  <a:srgbClr val="7030A0"/>
                </a:solidFill>
                <a:latin typeface="Arial" charset="0"/>
              </a:rPr>
              <a:t>();</a:t>
            </a:r>
          </a:p>
          <a:p>
            <a:pPr eaLnBrk="1" hangingPunct="1">
              <a:spcBef>
                <a:spcPct val="0"/>
              </a:spcBef>
              <a:buFontTx/>
              <a:buNone/>
            </a:pPr>
            <a:r>
              <a:rPr lang="en-US" altLang="en-US" sz="2400" dirty="0" err="1">
                <a:solidFill>
                  <a:srgbClr val="7030A0"/>
                </a:solidFill>
                <a:latin typeface="Arial" charset="0"/>
              </a:rPr>
              <a:t>ServletOutputStream</a:t>
            </a:r>
            <a:r>
              <a:rPr lang="en-US" altLang="en-US" sz="2400" dirty="0">
                <a:solidFill>
                  <a:srgbClr val="7030A0"/>
                </a:solidFill>
                <a:latin typeface="Arial" charset="0"/>
              </a:rPr>
              <a:t> output = </a:t>
            </a:r>
            <a:r>
              <a:rPr lang="en-US" altLang="en-US" sz="2400" dirty="0" err="1">
                <a:solidFill>
                  <a:srgbClr val="7030A0"/>
                </a:solidFill>
                <a:latin typeface="Arial" charset="0"/>
              </a:rPr>
              <a:t>response.getOutputStream</a:t>
            </a:r>
            <a:r>
              <a:rPr lang="en-US" altLang="en-US" sz="2400" dirty="0">
                <a:solidFill>
                  <a:srgbClr val="7030A0"/>
                </a:solidFill>
                <a:latin typeface="Arial" charset="0"/>
              </a:rPr>
              <a:t>();</a:t>
            </a:r>
          </a:p>
          <a:p>
            <a:pPr eaLnBrk="1" hangingPunct="1">
              <a:spcBef>
                <a:spcPct val="0"/>
              </a:spcBef>
              <a:buFontTx/>
              <a:buNone/>
            </a:pPr>
            <a:endParaRPr lang="en-US" altLang="en-US" sz="2400" dirty="0">
              <a:latin typeface="Arial" charset="0"/>
            </a:endParaRPr>
          </a:p>
          <a:p>
            <a:pPr eaLnBrk="1" hangingPunct="1">
              <a:spcBef>
                <a:spcPct val="0"/>
              </a:spcBef>
              <a:buFontTx/>
              <a:buNone/>
            </a:pPr>
            <a:endParaRPr lang="en-US" altLang="en-US" sz="2400" dirty="0">
              <a:latin typeface="Arial" charset="0"/>
            </a:endParaRPr>
          </a:p>
          <a:p>
            <a:pPr eaLnBrk="1" hangingPunct="1">
              <a:spcBef>
                <a:spcPct val="0"/>
              </a:spcBef>
              <a:buFontTx/>
              <a:buNone/>
            </a:pPr>
            <a:endParaRPr lang="en-IN" altLang="en-US" sz="2400" dirty="0">
              <a:latin typeface="Arial" charset="0"/>
            </a:endParaRPr>
          </a:p>
        </p:txBody>
      </p:sp>
    </p:spTree>
    <p:extLst>
      <p:ext uri="{BB962C8B-B14F-4D97-AF65-F5344CB8AC3E}">
        <p14:creationId xmlns:p14="http://schemas.microsoft.com/office/powerpoint/2010/main" val="170720724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29699" name="TextBox 2"/>
          <p:cNvSpPr txBox="1">
            <a:spLocks noChangeArrowheads="1"/>
          </p:cNvSpPr>
          <p:nvPr/>
        </p:nvSpPr>
        <p:spPr bwMode="auto">
          <a:xfrm>
            <a:off x="214313" y="600710"/>
            <a:ext cx="8643937"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dirty="0">
                <a:solidFill>
                  <a:srgbClr val="7030A0"/>
                </a:solidFill>
                <a:latin typeface="Arial" charset="0"/>
              </a:rPr>
              <a:t>Servlets Usage Modes:</a:t>
            </a:r>
          </a:p>
          <a:p>
            <a:pPr eaLnBrk="1" hangingPunct="1">
              <a:spcBef>
                <a:spcPct val="0"/>
              </a:spcBef>
              <a:buFontTx/>
              <a:buNone/>
            </a:pPr>
            <a:endParaRPr lang="en-US" altLang="en-US" sz="2400" dirty="0">
              <a:latin typeface="Arial" charset="0"/>
            </a:endParaRPr>
          </a:p>
          <a:p>
            <a:pPr eaLnBrk="1" hangingPunct="1">
              <a:spcBef>
                <a:spcPct val="0"/>
              </a:spcBef>
            </a:pPr>
            <a:r>
              <a:rPr lang="en-US" altLang="en-US" sz="2400" dirty="0">
                <a:latin typeface="Arial" charset="0"/>
              </a:rPr>
              <a:t> Servlets can be chained together into filter chains by the servers.</a:t>
            </a:r>
          </a:p>
          <a:p>
            <a:pPr eaLnBrk="1" hangingPunct="1">
              <a:spcBef>
                <a:spcPct val="0"/>
              </a:spcBef>
              <a:buFontTx/>
              <a:buNone/>
            </a:pPr>
            <a:endParaRPr lang="en-US" altLang="en-US" sz="2400" dirty="0">
              <a:latin typeface="Arial" charset="0"/>
            </a:endParaRPr>
          </a:p>
          <a:p>
            <a:pPr eaLnBrk="1" hangingPunct="1">
              <a:spcBef>
                <a:spcPct val="0"/>
              </a:spcBef>
            </a:pPr>
            <a:r>
              <a:rPr lang="en-US" altLang="en-US" sz="2400" dirty="0">
                <a:latin typeface="Arial" charset="0"/>
              </a:rPr>
              <a:t> </a:t>
            </a:r>
            <a:r>
              <a:rPr lang="en-US" altLang="en-US" sz="2400" b="1" dirty="0">
                <a:solidFill>
                  <a:srgbClr val="00B050"/>
                </a:solidFill>
                <a:latin typeface="Arial" charset="0"/>
              </a:rPr>
              <a:t>Servlets can support protocols, such as HTTP</a:t>
            </a:r>
          </a:p>
          <a:p>
            <a:pPr eaLnBrk="1" hangingPunct="1">
              <a:spcBef>
                <a:spcPct val="0"/>
              </a:spcBef>
              <a:buFontTx/>
              <a:buNone/>
            </a:pPr>
            <a:endParaRPr lang="en-US" altLang="en-US" sz="2400" dirty="0">
              <a:latin typeface="Arial" charset="0"/>
            </a:endParaRPr>
          </a:p>
          <a:p>
            <a:pPr eaLnBrk="1" hangingPunct="1">
              <a:spcBef>
                <a:spcPct val="0"/>
              </a:spcBef>
            </a:pPr>
            <a:r>
              <a:rPr lang="en-US" altLang="en-US" sz="2400" dirty="0">
                <a:latin typeface="Arial" charset="0"/>
              </a:rPr>
              <a:t> Servlets serve as a complete, efficient, and portable replacement for CGI-based extensions in HTTP-based applications.</a:t>
            </a:r>
          </a:p>
          <a:p>
            <a:pPr eaLnBrk="1" hangingPunct="1">
              <a:spcBef>
                <a:spcPct val="0"/>
              </a:spcBef>
              <a:buFontTx/>
              <a:buNone/>
            </a:pPr>
            <a:endParaRPr lang="en-US" altLang="en-US" sz="2400" dirty="0">
              <a:latin typeface="Arial" charset="0"/>
            </a:endParaRPr>
          </a:p>
          <a:p>
            <a:pPr eaLnBrk="1" hangingPunct="1">
              <a:spcBef>
                <a:spcPct val="0"/>
              </a:spcBef>
            </a:pPr>
            <a:r>
              <a:rPr lang="en-US" altLang="en-US" sz="2400" dirty="0">
                <a:latin typeface="Arial" charset="0"/>
              </a:rPr>
              <a:t> </a:t>
            </a:r>
            <a:r>
              <a:rPr lang="en-US" altLang="en-US" sz="2400" dirty="0">
                <a:solidFill>
                  <a:srgbClr val="00B050"/>
                </a:solidFill>
                <a:latin typeface="Arial" charset="0"/>
              </a:rPr>
              <a:t>Servlets can be used with HTML to dynamically generate some parts of a Web document in HTTP-based applications.</a:t>
            </a:r>
            <a:endParaRPr lang="en-IN" altLang="en-US" sz="2400" dirty="0">
              <a:solidFill>
                <a:srgbClr val="00B050"/>
              </a:solidFill>
              <a:latin typeface="Arial" charset="0"/>
            </a:endParaRPr>
          </a:p>
        </p:txBody>
      </p:sp>
    </p:spTree>
    <p:extLst>
      <p:ext uri="{BB962C8B-B14F-4D97-AF65-F5344CB8AC3E}">
        <p14:creationId xmlns:p14="http://schemas.microsoft.com/office/powerpoint/2010/main" val="349792537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15363" name="Rectangle 2"/>
          <p:cNvSpPr>
            <a:spLocks noChangeArrowheads="1"/>
          </p:cNvSpPr>
          <p:nvPr/>
        </p:nvSpPr>
        <p:spPr bwMode="auto">
          <a:xfrm>
            <a:off x="285750" y="609600"/>
            <a:ext cx="8572500" cy="6248400"/>
          </a:xfrm>
          <a:prstGeom prst="rect">
            <a:avLst/>
          </a:prstGeom>
          <a:noFill/>
          <a:ln w="9525">
            <a:noFill/>
            <a:miter lim="800000"/>
            <a:headEnd/>
            <a:tailEnd/>
          </a:ln>
        </p:spPr>
        <p:txBody>
          <a:bodyPr>
            <a:spAutoFit/>
          </a:bodyPr>
          <a:lstStyle/>
          <a:p>
            <a:pPr>
              <a:defRPr/>
            </a:pPr>
            <a:r>
              <a:rPr lang="en-US" sz="3200" b="1" dirty="0">
                <a:solidFill>
                  <a:srgbClr val="FF0000"/>
                </a:solidFill>
              </a:rPr>
              <a:t>The Servlets Life Cycle</a:t>
            </a:r>
          </a:p>
          <a:p>
            <a:pPr>
              <a:defRPr/>
            </a:pPr>
            <a:endParaRPr lang="en-US" sz="3200" b="1" dirty="0">
              <a:solidFill>
                <a:srgbClr val="FFFF00"/>
              </a:solidFill>
            </a:endParaRPr>
          </a:p>
          <a:p>
            <a:pPr>
              <a:defRPr/>
            </a:pPr>
            <a:r>
              <a:rPr lang="en-US" sz="2400" b="1" dirty="0">
                <a:solidFill>
                  <a:schemeClr val="accent6">
                    <a:lumMod val="50000"/>
                  </a:schemeClr>
                </a:solidFill>
              </a:rPr>
              <a:t>Whenever a server loads a servlet, the</a:t>
            </a:r>
            <a:r>
              <a:rPr lang="en-US" sz="2400" b="1" dirty="0">
                <a:solidFill>
                  <a:srgbClr val="00B0F0"/>
                </a:solidFill>
              </a:rPr>
              <a:t> init() </a:t>
            </a:r>
            <a:r>
              <a:rPr lang="en-US" sz="2400" b="1" dirty="0">
                <a:solidFill>
                  <a:schemeClr val="accent6">
                    <a:lumMod val="50000"/>
                  </a:schemeClr>
                </a:solidFill>
              </a:rPr>
              <a:t>method of the servlet is executed.</a:t>
            </a:r>
          </a:p>
          <a:p>
            <a:pPr>
              <a:defRPr/>
            </a:pPr>
            <a:endParaRPr lang="en-US" sz="2400" b="1" dirty="0">
              <a:solidFill>
                <a:schemeClr val="accent6">
                  <a:lumMod val="50000"/>
                </a:schemeClr>
              </a:solidFill>
            </a:endParaRPr>
          </a:p>
          <a:p>
            <a:pPr>
              <a:defRPr/>
            </a:pPr>
            <a:r>
              <a:rPr lang="en-US" sz="2400" b="1" dirty="0">
                <a:solidFill>
                  <a:schemeClr val="accent6">
                    <a:lumMod val="50000"/>
                  </a:schemeClr>
                </a:solidFill>
              </a:rPr>
              <a:t>The servlet initialization process is completed before any client request is addressed or before the servlet is destroyed.</a:t>
            </a:r>
          </a:p>
          <a:p>
            <a:pPr>
              <a:defRPr/>
            </a:pPr>
            <a:endParaRPr lang="en-US" sz="2400" b="1" dirty="0">
              <a:solidFill>
                <a:schemeClr val="accent6">
                  <a:lumMod val="50000"/>
                </a:schemeClr>
              </a:solidFill>
            </a:endParaRPr>
          </a:p>
          <a:p>
            <a:pPr>
              <a:defRPr/>
            </a:pPr>
            <a:r>
              <a:rPr lang="en-US" sz="2400" b="1" dirty="0">
                <a:solidFill>
                  <a:schemeClr val="accent6">
                    <a:lumMod val="50000"/>
                  </a:schemeClr>
                </a:solidFill>
              </a:rPr>
              <a:t>The server calls the init() method once, when the server loads the servlet. It represents the creation and initialization of the resources the servlet may need in response to service requests.</a:t>
            </a:r>
          </a:p>
          <a:p>
            <a:pPr>
              <a:defRPr/>
            </a:pPr>
            <a:endParaRPr lang="en-US" sz="2400" b="1" dirty="0">
              <a:solidFill>
                <a:schemeClr val="accent6">
                  <a:lumMod val="50000"/>
                </a:schemeClr>
              </a:solidFill>
            </a:endParaRPr>
          </a:p>
          <a:p>
            <a:pPr>
              <a:defRPr/>
            </a:pPr>
            <a:r>
              <a:rPr lang="en-US" sz="2400" b="1" dirty="0">
                <a:solidFill>
                  <a:srgbClr val="00B0F0"/>
                </a:solidFill>
              </a:rPr>
              <a:t>And does not call the method again unless the server reloads the servlet.</a:t>
            </a:r>
          </a:p>
        </p:txBody>
      </p:sp>
    </p:spTree>
    <p:extLst>
      <p:ext uri="{BB962C8B-B14F-4D97-AF65-F5344CB8AC3E}">
        <p14:creationId xmlns:p14="http://schemas.microsoft.com/office/powerpoint/2010/main" val="294151299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4099" name="Rectangle 2"/>
          <p:cNvSpPr>
            <a:spLocks noChangeArrowheads="1"/>
          </p:cNvSpPr>
          <p:nvPr/>
        </p:nvSpPr>
        <p:spPr bwMode="auto">
          <a:xfrm>
            <a:off x="142875" y="214313"/>
            <a:ext cx="8786813" cy="600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400">
              <a:solidFill>
                <a:srgbClr val="C00000"/>
              </a:solidFill>
              <a:latin typeface="Arial" charset="0"/>
            </a:endParaRPr>
          </a:p>
          <a:p>
            <a:pPr eaLnBrk="1" hangingPunct="1">
              <a:spcBef>
                <a:spcPct val="0"/>
              </a:spcBef>
              <a:buFontTx/>
              <a:buNone/>
            </a:pPr>
            <a:r>
              <a:rPr lang="en-US" altLang="en-US" sz="2400">
                <a:solidFill>
                  <a:srgbClr val="C00000"/>
                </a:solidFill>
                <a:latin typeface="Arial" charset="0"/>
              </a:rPr>
              <a:t>While building the server-side web applications, we separate the presentation and the logic.</a:t>
            </a:r>
          </a:p>
          <a:p>
            <a:pPr eaLnBrk="1" hangingPunct="1">
              <a:spcBef>
                <a:spcPct val="0"/>
              </a:spcBef>
              <a:buFontTx/>
              <a:buNone/>
            </a:pPr>
            <a:endParaRPr lang="en-US" altLang="en-US" sz="2400">
              <a:solidFill>
                <a:srgbClr val="C00000"/>
              </a:solidFill>
              <a:latin typeface="Arial" charset="0"/>
            </a:endParaRPr>
          </a:p>
          <a:p>
            <a:pPr eaLnBrk="1" hangingPunct="1">
              <a:spcBef>
                <a:spcPct val="0"/>
              </a:spcBef>
              <a:buFontTx/>
              <a:buNone/>
            </a:pPr>
            <a:r>
              <a:rPr lang="en-US" altLang="en-US" sz="2400">
                <a:solidFill>
                  <a:srgbClr val="C00000"/>
                </a:solidFill>
                <a:latin typeface="Arial" charset="0"/>
              </a:rPr>
              <a:t>Earlier, web applications faced maintenance problems.</a:t>
            </a:r>
          </a:p>
          <a:p>
            <a:pPr eaLnBrk="1" hangingPunct="1">
              <a:spcBef>
                <a:spcPct val="0"/>
              </a:spcBef>
              <a:buFontTx/>
              <a:buNone/>
            </a:pPr>
            <a:endParaRPr lang="en-US" altLang="en-US" sz="2400">
              <a:solidFill>
                <a:srgbClr val="C00000"/>
              </a:solidFill>
              <a:latin typeface="Arial" charset="0"/>
            </a:endParaRPr>
          </a:p>
          <a:p>
            <a:pPr eaLnBrk="1" hangingPunct="1">
              <a:spcBef>
                <a:spcPct val="0"/>
              </a:spcBef>
              <a:buFontTx/>
              <a:buNone/>
            </a:pPr>
            <a:r>
              <a:rPr lang="en-US" altLang="en-US" sz="2400">
                <a:solidFill>
                  <a:srgbClr val="C00000"/>
                </a:solidFill>
                <a:latin typeface="Arial" charset="0"/>
              </a:rPr>
              <a:t>Using the Model/View/Controller (MVC) paradigm for building user interfaces has solved this problem.</a:t>
            </a:r>
          </a:p>
          <a:p>
            <a:pPr eaLnBrk="1" hangingPunct="1">
              <a:spcBef>
                <a:spcPct val="0"/>
              </a:spcBef>
              <a:buFontTx/>
              <a:buNone/>
            </a:pPr>
            <a:endParaRPr lang="en-US" altLang="en-US" sz="2400">
              <a:solidFill>
                <a:srgbClr val="C00000"/>
              </a:solidFill>
              <a:latin typeface="Arial" charset="0"/>
            </a:endParaRPr>
          </a:p>
          <a:p>
            <a:pPr eaLnBrk="1" hangingPunct="1">
              <a:spcBef>
                <a:spcPct val="0"/>
              </a:spcBef>
              <a:buFontTx/>
              <a:buNone/>
            </a:pPr>
            <a:r>
              <a:rPr lang="en-US" altLang="en-US" sz="2400">
                <a:solidFill>
                  <a:srgbClr val="C00000"/>
                </a:solidFill>
                <a:latin typeface="Arial" charset="0"/>
              </a:rPr>
              <a:t>In MVC –</a:t>
            </a:r>
          </a:p>
          <a:p>
            <a:pPr eaLnBrk="1" hangingPunct="1">
              <a:spcBef>
                <a:spcPct val="0"/>
              </a:spcBef>
              <a:buFontTx/>
              <a:buNone/>
            </a:pPr>
            <a:r>
              <a:rPr lang="en-US" altLang="en-US" sz="2400">
                <a:solidFill>
                  <a:srgbClr val="002060"/>
                </a:solidFill>
                <a:latin typeface="Arial" charset="0"/>
              </a:rPr>
              <a:t>Model</a:t>
            </a:r>
            <a:r>
              <a:rPr lang="en-US" altLang="en-US" sz="2400">
                <a:solidFill>
                  <a:srgbClr val="C00000"/>
                </a:solidFill>
                <a:latin typeface="Arial" charset="0"/>
              </a:rPr>
              <a:t> – The backend system is the model</a:t>
            </a:r>
          </a:p>
          <a:p>
            <a:pPr eaLnBrk="1" hangingPunct="1">
              <a:spcBef>
                <a:spcPct val="0"/>
              </a:spcBef>
              <a:buFontTx/>
              <a:buNone/>
            </a:pPr>
            <a:r>
              <a:rPr lang="en-US" altLang="en-US" sz="2400">
                <a:solidFill>
                  <a:srgbClr val="002060"/>
                </a:solidFill>
                <a:latin typeface="Arial" charset="0"/>
              </a:rPr>
              <a:t>View</a:t>
            </a:r>
            <a:r>
              <a:rPr lang="en-US" altLang="en-US" sz="2400">
                <a:solidFill>
                  <a:srgbClr val="C00000"/>
                </a:solidFill>
                <a:latin typeface="Arial" charset="0"/>
              </a:rPr>
              <a:t> – The templates for creating the look and feel of the </a:t>
            </a:r>
          </a:p>
          <a:p>
            <a:pPr eaLnBrk="1" hangingPunct="1">
              <a:spcBef>
                <a:spcPct val="0"/>
              </a:spcBef>
              <a:buFontTx/>
              <a:buNone/>
            </a:pPr>
            <a:r>
              <a:rPr lang="en-US" altLang="en-US" sz="2400">
                <a:solidFill>
                  <a:srgbClr val="C00000"/>
                </a:solidFill>
                <a:latin typeface="Arial" charset="0"/>
              </a:rPr>
              <a:t>	  response is the View.</a:t>
            </a:r>
          </a:p>
          <a:p>
            <a:pPr eaLnBrk="1" hangingPunct="1">
              <a:spcBef>
                <a:spcPct val="0"/>
              </a:spcBef>
              <a:buFontTx/>
              <a:buNone/>
            </a:pPr>
            <a:r>
              <a:rPr lang="en-US" altLang="en-US" sz="2400">
                <a:solidFill>
                  <a:srgbClr val="002060"/>
                </a:solidFill>
                <a:latin typeface="Arial" charset="0"/>
              </a:rPr>
              <a:t>Controller</a:t>
            </a:r>
            <a:r>
              <a:rPr lang="en-US" altLang="en-US" sz="2400">
                <a:solidFill>
                  <a:srgbClr val="C00000"/>
                </a:solidFill>
                <a:latin typeface="Arial" charset="0"/>
              </a:rPr>
              <a:t> – The code that combines them all together is the </a:t>
            </a:r>
          </a:p>
          <a:p>
            <a:pPr eaLnBrk="1" hangingPunct="1">
              <a:spcBef>
                <a:spcPct val="0"/>
              </a:spcBef>
              <a:buFontTx/>
              <a:buNone/>
            </a:pPr>
            <a:r>
              <a:rPr lang="en-US" altLang="en-US" sz="2400">
                <a:solidFill>
                  <a:srgbClr val="C00000"/>
                </a:solidFill>
                <a:latin typeface="Arial" charset="0"/>
              </a:rPr>
              <a:t>	          Controller.</a:t>
            </a:r>
          </a:p>
          <a:p>
            <a:pPr eaLnBrk="1" hangingPunct="1">
              <a:spcBef>
                <a:spcPct val="0"/>
              </a:spcBef>
              <a:buFontTx/>
              <a:buNone/>
            </a:pPr>
            <a:endParaRPr lang="en-US" altLang="en-US" sz="2400">
              <a:solidFill>
                <a:srgbClr val="C00000"/>
              </a:solidFill>
              <a:latin typeface="Arial" charset="0"/>
            </a:endParaRPr>
          </a:p>
        </p:txBody>
      </p:sp>
    </p:spTree>
    <p:extLst>
      <p:ext uri="{BB962C8B-B14F-4D97-AF65-F5344CB8AC3E}">
        <p14:creationId xmlns:p14="http://schemas.microsoft.com/office/powerpoint/2010/main" val="374160769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3" name="Rectangle 2"/>
          <p:cNvSpPr/>
          <p:nvPr/>
        </p:nvSpPr>
        <p:spPr>
          <a:xfrm>
            <a:off x="214313" y="681673"/>
            <a:ext cx="8786812" cy="5632450"/>
          </a:xfrm>
          <a:prstGeom prst="rect">
            <a:avLst/>
          </a:prstGeom>
        </p:spPr>
        <p:txBody>
          <a:bodyPr>
            <a:spAutoFit/>
          </a:bodyPr>
          <a:lstStyle/>
          <a:p>
            <a:pPr>
              <a:defRPr/>
            </a:pPr>
            <a:r>
              <a:rPr lang="en-US" sz="2400" b="1" dirty="0" err="1">
                <a:solidFill>
                  <a:srgbClr val="00B050"/>
                </a:solidFill>
              </a:rPr>
              <a:t>javax.servlet.Servlet</a:t>
            </a:r>
            <a:r>
              <a:rPr lang="en-US" sz="2400" b="1" dirty="0">
                <a:solidFill>
                  <a:schemeClr val="accent6">
                    <a:lumMod val="75000"/>
                  </a:schemeClr>
                </a:solidFill>
              </a:rPr>
              <a:t> interface, which defines the init() method that corresponds to the initialization phase of a servlet life cycle.</a:t>
            </a:r>
          </a:p>
          <a:p>
            <a:pPr>
              <a:defRPr/>
            </a:pPr>
            <a:endParaRPr lang="en-US" sz="2400" b="1" dirty="0">
              <a:solidFill>
                <a:schemeClr val="accent6">
                  <a:lumMod val="75000"/>
                </a:schemeClr>
              </a:solidFill>
            </a:endParaRPr>
          </a:p>
          <a:p>
            <a:pPr>
              <a:defRPr/>
            </a:pPr>
            <a:r>
              <a:rPr lang="en-US" sz="2400" b="1" dirty="0">
                <a:solidFill>
                  <a:schemeClr val="accent6">
                    <a:lumMod val="75000"/>
                  </a:schemeClr>
                </a:solidFill>
              </a:rPr>
              <a:t>The service phase of a servlet life cycle corresponds to the service() method of the Servlet interface.</a:t>
            </a:r>
          </a:p>
          <a:p>
            <a:pPr>
              <a:defRPr/>
            </a:pPr>
            <a:endParaRPr lang="en-US" sz="2400" b="1" dirty="0">
              <a:solidFill>
                <a:schemeClr val="accent6">
                  <a:lumMod val="75000"/>
                </a:schemeClr>
              </a:solidFill>
            </a:endParaRPr>
          </a:p>
          <a:p>
            <a:pPr>
              <a:defRPr/>
            </a:pPr>
            <a:r>
              <a:rPr lang="en-US" sz="2400" b="1" dirty="0">
                <a:solidFill>
                  <a:schemeClr val="accent6">
                    <a:lumMod val="75000"/>
                  </a:schemeClr>
                </a:solidFill>
              </a:rPr>
              <a:t>The service() method takes two parameters,</a:t>
            </a:r>
          </a:p>
          <a:p>
            <a:pPr>
              <a:defRPr/>
            </a:pPr>
            <a:endParaRPr lang="en-US" sz="2400" b="1" dirty="0">
              <a:solidFill>
                <a:schemeClr val="accent6">
                  <a:lumMod val="75000"/>
                </a:schemeClr>
              </a:solidFill>
            </a:endParaRPr>
          </a:p>
          <a:p>
            <a:pPr>
              <a:defRPr/>
            </a:pPr>
            <a:r>
              <a:rPr lang="en-US" sz="2400" b="1" dirty="0" err="1">
                <a:solidFill>
                  <a:srgbClr val="00B050"/>
                </a:solidFill>
              </a:rPr>
              <a:t>javax.servlet.ServletRequest</a:t>
            </a:r>
            <a:r>
              <a:rPr lang="en-US" sz="2400" b="1" dirty="0">
                <a:solidFill>
                  <a:srgbClr val="00B050"/>
                </a:solidFill>
              </a:rPr>
              <a:t> and </a:t>
            </a:r>
            <a:r>
              <a:rPr lang="en-US" sz="2400" b="1" dirty="0" err="1">
                <a:solidFill>
                  <a:srgbClr val="00B050"/>
                </a:solidFill>
              </a:rPr>
              <a:t>javax.servlet.ServletResponse</a:t>
            </a:r>
            <a:r>
              <a:rPr lang="en-US" sz="2400" b="1" dirty="0">
                <a:solidFill>
                  <a:srgbClr val="00B050"/>
                </a:solidFill>
              </a:rPr>
              <a:t>.</a:t>
            </a:r>
          </a:p>
          <a:p>
            <a:pPr>
              <a:defRPr/>
            </a:pPr>
            <a:endParaRPr lang="en-US" sz="2400" b="1" dirty="0">
              <a:solidFill>
                <a:srgbClr val="00B050"/>
              </a:solidFill>
            </a:endParaRPr>
          </a:p>
          <a:p>
            <a:pPr>
              <a:defRPr/>
            </a:pPr>
            <a:r>
              <a:rPr lang="en-US" sz="2400" b="1" dirty="0">
                <a:solidFill>
                  <a:schemeClr val="accent6">
                    <a:lumMod val="75000"/>
                  </a:schemeClr>
                </a:solidFill>
              </a:rPr>
              <a:t>These two objects represent a request for dynamic resource from a client and a response sent by a servlet to the client, respectively.</a:t>
            </a:r>
          </a:p>
        </p:txBody>
      </p:sp>
    </p:spTree>
    <p:extLst>
      <p:ext uri="{BB962C8B-B14F-4D97-AF65-F5344CB8AC3E}">
        <p14:creationId xmlns:p14="http://schemas.microsoft.com/office/powerpoint/2010/main" val="267828154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3" name="Rectangle 2"/>
          <p:cNvSpPr>
            <a:spLocks noChangeArrowheads="1"/>
          </p:cNvSpPr>
          <p:nvPr/>
        </p:nvSpPr>
        <p:spPr bwMode="auto">
          <a:xfrm>
            <a:off x="357188" y="571500"/>
            <a:ext cx="8572500" cy="4894263"/>
          </a:xfrm>
          <a:prstGeom prst="rect">
            <a:avLst/>
          </a:prstGeom>
          <a:noFill/>
          <a:ln w="9525">
            <a:noFill/>
            <a:miter lim="800000"/>
            <a:headEnd/>
            <a:tailEnd/>
          </a:ln>
        </p:spPr>
        <p:txBody>
          <a:bodyPr>
            <a:spAutoFit/>
          </a:bodyPr>
          <a:lstStyle/>
          <a:p>
            <a:pPr>
              <a:defRPr/>
            </a:pPr>
            <a:r>
              <a:rPr lang="en-US" sz="2400" b="1" dirty="0">
                <a:solidFill>
                  <a:schemeClr val="accent6">
                    <a:lumMod val="75000"/>
                  </a:schemeClr>
                </a:solidFill>
              </a:rPr>
              <a:t>A server cannot reload a servlet after the servlet is destroyed.</a:t>
            </a:r>
          </a:p>
          <a:p>
            <a:pPr>
              <a:defRPr/>
            </a:pPr>
            <a:endParaRPr lang="en-US" sz="2400" b="1" dirty="0">
              <a:solidFill>
                <a:schemeClr val="accent6">
                  <a:lumMod val="75000"/>
                </a:schemeClr>
              </a:solidFill>
            </a:endParaRPr>
          </a:p>
          <a:p>
            <a:pPr>
              <a:defRPr/>
            </a:pPr>
            <a:r>
              <a:rPr lang="en-US" sz="2400" b="1" dirty="0">
                <a:solidFill>
                  <a:schemeClr val="accent6">
                    <a:lumMod val="75000"/>
                  </a:schemeClr>
                </a:solidFill>
              </a:rPr>
              <a:t>After initialization, the servlet handles client requests and generates responses.</a:t>
            </a:r>
          </a:p>
          <a:p>
            <a:pPr>
              <a:defRPr/>
            </a:pPr>
            <a:endParaRPr lang="en-US" sz="2400" b="1" dirty="0">
              <a:solidFill>
                <a:schemeClr val="accent6">
                  <a:lumMod val="75000"/>
                </a:schemeClr>
              </a:solidFill>
            </a:endParaRPr>
          </a:p>
          <a:p>
            <a:pPr>
              <a:defRPr/>
            </a:pPr>
            <a:r>
              <a:rPr lang="en-US" sz="2400" b="1" dirty="0">
                <a:solidFill>
                  <a:schemeClr val="accent6">
                    <a:lumMod val="75000"/>
                  </a:schemeClr>
                </a:solidFill>
              </a:rPr>
              <a:t>Finally, the </a:t>
            </a:r>
            <a:r>
              <a:rPr lang="en-US" sz="2400" b="1" dirty="0">
                <a:solidFill>
                  <a:srgbClr val="00B050"/>
                </a:solidFill>
              </a:rPr>
              <a:t>destroy() </a:t>
            </a:r>
            <a:r>
              <a:rPr lang="en-US" sz="2400" b="1" dirty="0">
                <a:solidFill>
                  <a:schemeClr val="accent6">
                    <a:lumMod val="75000"/>
                  </a:schemeClr>
                </a:solidFill>
              </a:rPr>
              <a:t>method is invoked, to destroy the servlet.</a:t>
            </a:r>
          </a:p>
          <a:p>
            <a:pPr>
              <a:defRPr/>
            </a:pPr>
            <a:endParaRPr lang="en-US" sz="2400" b="1" dirty="0">
              <a:solidFill>
                <a:schemeClr val="accent6">
                  <a:lumMod val="75000"/>
                </a:schemeClr>
              </a:solidFill>
            </a:endParaRPr>
          </a:p>
          <a:p>
            <a:pPr>
              <a:defRPr/>
            </a:pPr>
            <a:r>
              <a:rPr lang="en-US" sz="2400" b="1" dirty="0">
                <a:solidFill>
                  <a:srgbClr val="FF0000"/>
                </a:solidFill>
              </a:rPr>
              <a:t>Possible Sources of Servlets:</a:t>
            </a:r>
          </a:p>
          <a:p>
            <a:pPr>
              <a:buFont typeface="Arial" pitchFamily="34" charset="0"/>
              <a:buChar char="•"/>
              <a:defRPr/>
            </a:pPr>
            <a:r>
              <a:rPr lang="en-US" sz="2400" b="1" dirty="0">
                <a:solidFill>
                  <a:srgbClr val="00B050"/>
                </a:solidFill>
              </a:rPr>
              <a:t> Individually administered locations</a:t>
            </a:r>
          </a:p>
          <a:p>
            <a:pPr>
              <a:buFont typeface="Arial" pitchFamily="34" charset="0"/>
              <a:buChar char="•"/>
              <a:defRPr/>
            </a:pPr>
            <a:r>
              <a:rPr lang="en-US" sz="2400" b="1" dirty="0">
                <a:solidFill>
                  <a:srgbClr val="00B050"/>
                </a:solidFill>
              </a:rPr>
              <a:t> Directory of servlets that are shared between servers.</a:t>
            </a:r>
          </a:p>
          <a:p>
            <a:pPr>
              <a:buFont typeface="Arial" pitchFamily="34" charset="0"/>
              <a:buChar char="•"/>
              <a:defRPr/>
            </a:pPr>
            <a:r>
              <a:rPr lang="en-US" sz="2400" b="1" dirty="0">
                <a:solidFill>
                  <a:srgbClr val="00B050"/>
                </a:solidFill>
              </a:rPr>
              <a:t> Authorized clients.</a:t>
            </a:r>
          </a:p>
        </p:txBody>
      </p:sp>
    </p:spTree>
    <p:extLst>
      <p:ext uri="{BB962C8B-B14F-4D97-AF65-F5344CB8AC3E}">
        <p14:creationId xmlns:p14="http://schemas.microsoft.com/office/powerpoint/2010/main" val="254327002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3" name="TextBox 2"/>
          <p:cNvSpPr txBox="1"/>
          <p:nvPr/>
        </p:nvSpPr>
        <p:spPr>
          <a:xfrm>
            <a:off x="357188" y="590868"/>
            <a:ext cx="8286750" cy="6002337"/>
          </a:xfrm>
          <a:prstGeom prst="rect">
            <a:avLst/>
          </a:prstGeom>
          <a:noFill/>
        </p:spPr>
        <p:txBody>
          <a:bodyPr>
            <a:spAutoFit/>
          </a:bodyPr>
          <a:lstStyle/>
          <a:p>
            <a:pPr>
              <a:defRPr/>
            </a:pPr>
            <a:r>
              <a:rPr lang="en-US" sz="2400" b="1" dirty="0">
                <a:solidFill>
                  <a:schemeClr val="accent6">
                    <a:lumMod val="75000"/>
                  </a:schemeClr>
                </a:solidFill>
              </a:rPr>
              <a:t>The init() method:</a:t>
            </a:r>
          </a:p>
          <a:p>
            <a:pPr>
              <a:defRPr/>
            </a:pPr>
            <a:endParaRPr lang="en-US" sz="2400" b="1" dirty="0">
              <a:solidFill>
                <a:schemeClr val="accent6">
                  <a:lumMod val="75000"/>
                </a:schemeClr>
              </a:solidFill>
            </a:endParaRPr>
          </a:p>
          <a:p>
            <a:pPr>
              <a:defRPr/>
            </a:pPr>
            <a:r>
              <a:rPr lang="en-US" sz="2400" dirty="0">
                <a:solidFill>
                  <a:schemeClr val="accent6">
                    <a:lumMod val="75000"/>
                  </a:schemeClr>
                </a:solidFill>
              </a:rPr>
              <a:t>The servlet is loaded on the server when a Servlet container maps the user request to the servlet.</a:t>
            </a:r>
          </a:p>
          <a:p>
            <a:pPr>
              <a:defRPr/>
            </a:pPr>
            <a:endParaRPr lang="en-US" sz="2400" dirty="0">
              <a:solidFill>
                <a:schemeClr val="accent6">
                  <a:lumMod val="75000"/>
                </a:schemeClr>
              </a:solidFill>
            </a:endParaRPr>
          </a:p>
          <a:p>
            <a:pPr>
              <a:defRPr/>
            </a:pPr>
            <a:r>
              <a:rPr lang="en-US" sz="2400" dirty="0">
                <a:solidFill>
                  <a:srgbClr val="FF0000"/>
                </a:solidFill>
              </a:rPr>
              <a:t>public void init() throws </a:t>
            </a:r>
            <a:r>
              <a:rPr lang="en-US" sz="2400" dirty="0" err="1">
                <a:solidFill>
                  <a:srgbClr val="FF0000"/>
                </a:solidFill>
              </a:rPr>
              <a:t>ServletException</a:t>
            </a:r>
            <a:endParaRPr lang="en-US" sz="2400" dirty="0">
              <a:solidFill>
                <a:srgbClr val="FF0000"/>
              </a:solidFill>
            </a:endParaRPr>
          </a:p>
          <a:p>
            <a:pPr>
              <a:defRPr/>
            </a:pPr>
            <a:r>
              <a:rPr lang="en-US" sz="2400" dirty="0">
                <a:solidFill>
                  <a:srgbClr val="FF0000"/>
                </a:solidFill>
              </a:rPr>
              <a:t>{</a:t>
            </a:r>
          </a:p>
          <a:p>
            <a:pPr>
              <a:defRPr/>
            </a:pPr>
            <a:r>
              <a:rPr lang="en-US" sz="2400" dirty="0">
                <a:solidFill>
                  <a:srgbClr val="FF0000"/>
                </a:solidFill>
              </a:rPr>
              <a:t>//Initialization code….</a:t>
            </a:r>
          </a:p>
          <a:p>
            <a:pPr>
              <a:defRPr/>
            </a:pPr>
            <a:r>
              <a:rPr lang="en-US" sz="2400" dirty="0">
                <a:solidFill>
                  <a:srgbClr val="FF0000"/>
                </a:solidFill>
              </a:rPr>
              <a:t>}</a:t>
            </a:r>
          </a:p>
          <a:p>
            <a:pPr>
              <a:defRPr/>
            </a:pPr>
            <a:endParaRPr lang="en-US" sz="2400" dirty="0">
              <a:solidFill>
                <a:schemeClr val="accent6">
                  <a:lumMod val="75000"/>
                </a:schemeClr>
              </a:solidFill>
            </a:endParaRPr>
          </a:p>
          <a:p>
            <a:pPr>
              <a:defRPr/>
            </a:pPr>
            <a:r>
              <a:rPr lang="en-US" sz="2400" dirty="0">
                <a:solidFill>
                  <a:schemeClr val="accent6">
                    <a:lumMod val="75000"/>
                  </a:schemeClr>
                </a:solidFill>
              </a:rPr>
              <a:t>Reading server-specific initialization parameters is one of the most common tasks that the init() method performance parameters.</a:t>
            </a:r>
          </a:p>
          <a:p>
            <a:pPr>
              <a:defRPr/>
            </a:pPr>
            <a:r>
              <a:rPr lang="en-US" sz="2400" dirty="0">
                <a:solidFill>
                  <a:schemeClr val="accent6">
                    <a:lumMod val="75000"/>
                  </a:schemeClr>
                </a:solidFill>
              </a:rPr>
              <a:t>Such as,</a:t>
            </a:r>
          </a:p>
          <a:p>
            <a:pPr>
              <a:defRPr/>
            </a:pPr>
            <a:r>
              <a:rPr lang="en-US" sz="2400" dirty="0">
                <a:solidFill>
                  <a:srgbClr val="FF0000"/>
                </a:solidFill>
              </a:rPr>
              <a:t>Database Settings, password files, hit count files, serialized cookie data from previous requests.</a:t>
            </a:r>
            <a:endParaRPr lang="en-IN" sz="2400" dirty="0">
              <a:solidFill>
                <a:srgbClr val="FF0000"/>
              </a:solidFill>
            </a:endParaRPr>
          </a:p>
        </p:txBody>
      </p:sp>
    </p:spTree>
    <p:extLst>
      <p:ext uri="{BB962C8B-B14F-4D97-AF65-F5344CB8AC3E}">
        <p14:creationId xmlns:p14="http://schemas.microsoft.com/office/powerpoint/2010/main" val="323110389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34819" name="TextBox 2"/>
          <p:cNvSpPr txBox="1">
            <a:spLocks noChangeArrowheads="1"/>
          </p:cNvSpPr>
          <p:nvPr/>
        </p:nvSpPr>
        <p:spPr bwMode="auto">
          <a:xfrm>
            <a:off x="357188" y="672148"/>
            <a:ext cx="8286750" cy="600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dirty="0">
                <a:solidFill>
                  <a:srgbClr val="00B050"/>
                </a:solidFill>
                <a:latin typeface="Arial" charset="0"/>
              </a:rPr>
              <a:t>When you need to read the initialization parameters, first obtain a </a:t>
            </a:r>
            <a:r>
              <a:rPr lang="en-US" altLang="en-US" sz="2400" b="1" dirty="0" err="1">
                <a:solidFill>
                  <a:srgbClr val="FF0000"/>
                </a:solidFill>
                <a:latin typeface="Arial" charset="0"/>
              </a:rPr>
              <a:t>ServletConfig</a:t>
            </a:r>
            <a:r>
              <a:rPr lang="en-US" altLang="en-US" sz="2400" b="1" dirty="0">
                <a:solidFill>
                  <a:srgbClr val="00B050"/>
                </a:solidFill>
                <a:latin typeface="Arial" charset="0"/>
              </a:rPr>
              <a:t> object by using the </a:t>
            </a:r>
            <a:r>
              <a:rPr lang="en-US" altLang="en-US" sz="2400" b="1" dirty="0" err="1">
                <a:solidFill>
                  <a:srgbClr val="FF0000"/>
                </a:solidFill>
                <a:latin typeface="Arial" charset="0"/>
              </a:rPr>
              <a:t>getServletConfig</a:t>
            </a:r>
            <a:r>
              <a:rPr lang="en-US" altLang="en-US" sz="2400" b="1" dirty="0">
                <a:solidFill>
                  <a:srgbClr val="FF0000"/>
                </a:solidFill>
                <a:latin typeface="Arial" charset="0"/>
              </a:rPr>
              <a:t>() </a:t>
            </a:r>
            <a:r>
              <a:rPr lang="en-US" altLang="en-US" sz="2400" b="1" dirty="0">
                <a:solidFill>
                  <a:srgbClr val="00B050"/>
                </a:solidFill>
                <a:latin typeface="Arial" charset="0"/>
              </a:rPr>
              <a:t>method and then call the </a:t>
            </a:r>
            <a:r>
              <a:rPr lang="en-US" altLang="en-US" sz="2400" b="1" dirty="0" err="1">
                <a:solidFill>
                  <a:srgbClr val="0070C0"/>
                </a:solidFill>
                <a:latin typeface="Arial" charset="0"/>
              </a:rPr>
              <a:t>getInitParameter</a:t>
            </a:r>
            <a:r>
              <a:rPr lang="en-US" altLang="en-US" sz="2400" b="1" dirty="0">
                <a:solidFill>
                  <a:srgbClr val="0070C0"/>
                </a:solidFill>
                <a:latin typeface="Arial" charset="0"/>
              </a:rPr>
              <a:t>()</a:t>
            </a:r>
            <a:r>
              <a:rPr lang="en-US" altLang="en-US" sz="2400" b="1" dirty="0">
                <a:solidFill>
                  <a:srgbClr val="00B050"/>
                </a:solidFill>
                <a:latin typeface="Arial" charset="0"/>
              </a:rPr>
              <a:t> method on the result.</a:t>
            </a:r>
          </a:p>
          <a:p>
            <a:pPr eaLnBrk="1" hangingPunct="1">
              <a:spcBef>
                <a:spcPct val="0"/>
              </a:spcBef>
              <a:buFontTx/>
              <a:buNone/>
            </a:pPr>
            <a:endParaRPr lang="en-US" altLang="en-US" sz="2400" b="1" dirty="0">
              <a:solidFill>
                <a:srgbClr val="00B050"/>
              </a:solidFill>
              <a:latin typeface="Arial" charset="0"/>
            </a:endParaRPr>
          </a:p>
          <a:p>
            <a:pPr eaLnBrk="1" hangingPunct="1">
              <a:spcBef>
                <a:spcPct val="0"/>
              </a:spcBef>
              <a:buFontTx/>
              <a:buNone/>
            </a:pPr>
            <a:r>
              <a:rPr lang="en-US" altLang="en-US" sz="2400" b="1" dirty="0">
                <a:solidFill>
                  <a:srgbClr val="FF0000"/>
                </a:solidFill>
                <a:latin typeface="Arial" charset="0"/>
              </a:rPr>
              <a:t>public void </a:t>
            </a:r>
            <a:r>
              <a:rPr lang="en-US" altLang="en-US" sz="2400" b="1" dirty="0" err="1">
                <a:solidFill>
                  <a:srgbClr val="FF0000"/>
                </a:solidFill>
                <a:latin typeface="Arial" charset="0"/>
              </a:rPr>
              <a:t>init</a:t>
            </a:r>
            <a:r>
              <a:rPr lang="en-US" altLang="en-US" sz="2400" b="1" dirty="0">
                <a:solidFill>
                  <a:srgbClr val="FF0000"/>
                </a:solidFill>
                <a:latin typeface="Arial" charset="0"/>
              </a:rPr>
              <a:t>() throws </a:t>
            </a:r>
            <a:r>
              <a:rPr lang="en-US" altLang="en-US" sz="2400" b="1" dirty="0" err="1">
                <a:solidFill>
                  <a:srgbClr val="FF0000"/>
                </a:solidFill>
                <a:latin typeface="Arial" charset="0"/>
              </a:rPr>
              <a:t>ServletException</a:t>
            </a:r>
            <a:endParaRPr lang="en-US" altLang="en-US" sz="2400" b="1" dirty="0">
              <a:solidFill>
                <a:srgbClr val="FF0000"/>
              </a:solidFill>
              <a:latin typeface="Arial" charset="0"/>
            </a:endParaRPr>
          </a:p>
          <a:p>
            <a:pPr eaLnBrk="1" hangingPunct="1">
              <a:spcBef>
                <a:spcPct val="0"/>
              </a:spcBef>
              <a:buFontTx/>
              <a:buNone/>
            </a:pPr>
            <a:r>
              <a:rPr lang="en-US" altLang="en-US" sz="2400" b="1" dirty="0">
                <a:solidFill>
                  <a:srgbClr val="FF0000"/>
                </a:solidFill>
                <a:latin typeface="Arial" charset="0"/>
              </a:rPr>
              <a:t>{</a:t>
            </a:r>
          </a:p>
          <a:p>
            <a:pPr eaLnBrk="1" hangingPunct="1">
              <a:spcBef>
                <a:spcPct val="0"/>
              </a:spcBef>
              <a:buFontTx/>
              <a:buNone/>
            </a:pPr>
            <a:r>
              <a:rPr lang="en-US" altLang="en-US" sz="2400" b="1" dirty="0" err="1">
                <a:solidFill>
                  <a:srgbClr val="FF0000"/>
                </a:solidFill>
                <a:latin typeface="Arial" charset="0"/>
              </a:rPr>
              <a:t>ServletConfig</a:t>
            </a:r>
            <a:r>
              <a:rPr lang="en-US" altLang="en-US" sz="2400" b="1" dirty="0">
                <a:solidFill>
                  <a:srgbClr val="FF0000"/>
                </a:solidFill>
                <a:latin typeface="Arial" charset="0"/>
              </a:rPr>
              <a:t> </a:t>
            </a:r>
            <a:r>
              <a:rPr lang="en-US" altLang="en-US" sz="2400" b="1" dirty="0" err="1">
                <a:solidFill>
                  <a:srgbClr val="FF0000"/>
                </a:solidFill>
                <a:latin typeface="Arial" charset="0"/>
              </a:rPr>
              <a:t>config</a:t>
            </a:r>
            <a:r>
              <a:rPr lang="en-US" altLang="en-US" sz="2400" b="1" dirty="0">
                <a:solidFill>
                  <a:srgbClr val="FF0000"/>
                </a:solidFill>
                <a:latin typeface="Arial" charset="0"/>
              </a:rPr>
              <a:t>=</a:t>
            </a:r>
            <a:r>
              <a:rPr lang="en-US" altLang="en-US" sz="2400" b="1" dirty="0" err="1">
                <a:solidFill>
                  <a:srgbClr val="FF0000"/>
                </a:solidFill>
                <a:latin typeface="Arial" charset="0"/>
              </a:rPr>
              <a:t>getServletConfig</a:t>
            </a:r>
            <a:r>
              <a:rPr lang="en-US" altLang="en-US" sz="2400" b="1" dirty="0">
                <a:solidFill>
                  <a:srgbClr val="FF0000"/>
                </a:solidFill>
                <a:latin typeface="Arial" charset="0"/>
              </a:rPr>
              <a:t>();</a:t>
            </a:r>
          </a:p>
          <a:p>
            <a:pPr eaLnBrk="1" hangingPunct="1">
              <a:spcBef>
                <a:spcPct val="0"/>
              </a:spcBef>
              <a:buFontTx/>
              <a:buNone/>
            </a:pPr>
            <a:r>
              <a:rPr lang="en-US" altLang="en-US" sz="2400" b="1" dirty="0">
                <a:solidFill>
                  <a:srgbClr val="FF0000"/>
                </a:solidFill>
                <a:latin typeface="Arial" charset="0"/>
              </a:rPr>
              <a:t>String param1 = </a:t>
            </a:r>
            <a:r>
              <a:rPr lang="en-US" altLang="en-US" sz="2400" b="1" dirty="0" err="1">
                <a:solidFill>
                  <a:srgbClr val="FF0000"/>
                </a:solidFill>
                <a:latin typeface="Arial" charset="0"/>
              </a:rPr>
              <a:t>config.getInitParameter</a:t>
            </a:r>
            <a:r>
              <a:rPr lang="en-US" altLang="en-US" sz="2400" b="1" dirty="0">
                <a:solidFill>
                  <a:srgbClr val="FF0000"/>
                </a:solidFill>
                <a:latin typeface="Arial" charset="0"/>
              </a:rPr>
              <a:t>(“parameter1”);</a:t>
            </a:r>
          </a:p>
          <a:p>
            <a:pPr eaLnBrk="1" hangingPunct="1">
              <a:spcBef>
                <a:spcPct val="0"/>
              </a:spcBef>
              <a:buFontTx/>
              <a:buNone/>
            </a:pPr>
            <a:r>
              <a:rPr lang="en-US" altLang="en-US" sz="2400" b="1" dirty="0">
                <a:solidFill>
                  <a:srgbClr val="FF0000"/>
                </a:solidFill>
                <a:latin typeface="Arial" charset="0"/>
              </a:rPr>
              <a:t>}</a:t>
            </a:r>
          </a:p>
          <a:p>
            <a:pPr eaLnBrk="1" hangingPunct="1">
              <a:spcBef>
                <a:spcPct val="0"/>
              </a:spcBef>
              <a:buFontTx/>
              <a:buNone/>
            </a:pPr>
            <a:endParaRPr lang="en-US" altLang="en-US" sz="2400" b="1" dirty="0">
              <a:solidFill>
                <a:srgbClr val="00B050"/>
              </a:solidFill>
              <a:latin typeface="Arial" charset="0"/>
            </a:endParaRPr>
          </a:p>
          <a:p>
            <a:pPr eaLnBrk="1" hangingPunct="1">
              <a:spcBef>
                <a:spcPct val="0"/>
              </a:spcBef>
              <a:buFontTx/>
              <a:buNone/>
            </a:pPr>
            <a:r>
              <a:rPr lang="en-US" altLang="en-US" sz="2400" b="1" dirty="0">
                <a:solidFill>
                  <a:srgbClr val="00B050"/>
                </a:solidFill>
                <a:latin typeface="Arial" charset="0"/>
              </a:rPr>
              <a:t>Note: </a:t>
            </a:r>
            <a:r>
              <a:rPr lang="en-US" altLang="en-US" sz="2400" b="1" dirty="0">
                <a:solidFill>
                  <a:srgbClr val="0070C0"/>
                </a:solidFill>
                <a:latin typeface="Arial" charset="0"/>
              </a:rPr>
              <a:t>Setting up these initialization parameters is the job of the </a:t>
            </a:r>
            <a:r>
              <a:rPr lang="en-US" altLang="en-US" sz="2400" b="1" dirty="0">
                <a:solidFill>
                  <a:srgbClr val="FF0000"/>
                </a:solidFill>
                <a:latin typeface="Arial" charset="0"/>
              </a:rPr>
              <a:t>web.xml</a:t>
            </a:r>
            <a:r>
              <a:rPr lang="en-US" altLang="en-US" sz="2400" b="1" dirty="0">
                <a:solidFill>
                  <a:srgbClr val="0070C0"/>
                </a:solidFill>
                <a:latin typeface="Arial" charset="0"/>
              </a:rPr>
              <a:t> file, which is called </a:t>
            </a:r>
            <a:r>
              <a:rPr lang="en-US" altLang="en-US" sz="2400" b="1" dirty="0">
                <a:solidFill>
                  <a:srgbClr val="FF0000"/>
                </a:solidFill>
                <a:latin typeface="Arial" charset="0"/>
              </a:rPr>
              <a:t>Deployment Descriptor</a:t>
            </a:r>
          </a:p>
          <a:p>
            <a:pPr eaLnBrk="1" hangingPunct="1">
              <a:spcBef>
                <a:spcPct val="0"/>
              </a:spcBef>
              <a:buFontTx/>
              <a:buNone/>
            </a:pPr>
            <a:endParaRPr lang="en-US" altLang="en-US" sz="2400" b="1" dirty="0">
              <a:solidFill>
                <a:srgbClr val="00B050"/>
              </a:solidFill>
              <a:latin typeface="Arial" charset="0"/>
            </a:endParaRPr>
          </a:p>
          <a:p>
            <a:pPr eaLnBrk="1" hangingPunct="1">
              <a:spcBef>
                <a:spcPct val="0"/>
              </a:spcBef>
              <a:buFontTx/>
              <a:buNone/>
            </a:pPr>
            <a:endParaRPr lang="en-IN" altLang="en-US" sz="2400" dirty="0">
              <a:solidFill>
                <a:srgbClr val="00B050"/>
              </a:solidFill>
              <a:latin typeface="Arial" charset="0"/>
            </a:endParaRPr>
          </a:p>
        </p:txBody>
      </p:sp>
    </p:spTree>
    <p:extLst>
      <p:ext uri="{BB962C8B-B14F-4D97-AF65-F5344CB8AC3E}">
        <p14:creationId xmlns:p14="http://schemas.microsoft.com/office/powerpoint/2010/main" val="74717982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3" name="TextBox 2"/>
          <p:cNvSpPr txBox="1"/>
          <p:nvPr/>
        </p:nvSpPr>
        <p:spPr>
          <a:xfrm>
            <a:off x="357188" y="621348"/>
            <a:ext cx="8286750" cy="6370637"/>
          </a:xfrm>
          <a:prstGeom prst="rect">
            <a:avLst/>
          </a:prstGeom>
          <a:noFill/>
        </p:spPr>
        <p:txBody>
          <a:bodyPr>
            <a:spAutoFit/>
          </a:bodyPr>
          <a:lstStyle/>
          <a:p>
            <a:pPr>
              <a:defRPr/>
            </a:pPr>
            <a:r>
              <a:rPr lang="en-US" sz="2400" b="1" dirty="0">
                <a:solidFill>
                  <a:srgbClr val="00B050"/>
                </a:solidFill>
              </a:rPr>
              <a:t>The Service() Method:</a:t>
            </a:r>
          </a:p>
          <a:p>
            <a:pPr>
              <a:defRPr/>
            </a:pPr>
            <a:endParaRPr lang="en-US" sz="2400" b="1" dirty="0">
              <a:solidFill>
                <a:srgbClr val="00B050"/>
              </a:solidFill>
            </a:endParaRPr>
          </a:p>
          <a:p>
            <a:pPr>
              <a:defRPr/>
            </a:pPr>
            <a:r>
              <a:rPr lang="en-US" sz="2400" b="1" dirty="0">
                <a:solidFill>
                  <a:schemeClr val="accent4">
                    <a:lumMod val="75000"/>
                  </a:schemeClr>
                </a:solidFill>
              </a:rPr>
              <a:t>Each time a server receives a request for a servlet, the server spawns a new thread by reusing an idle thread from a thread pool.</a:t>
            </a:r>
          </a:p>
          <a:p>
            <a:pPr>
              <a:defRPr/>
            </a:pPr>
            <a:endParaRPr lang="en-US" sz="2400" b="1" dirty="0">
              <a:solidFill>
                <a:schemeClr val="accent4">
                  <a:lumMod val="75000"/>
                </a:schemeClr>
              </a:solidFill>
            </a:endParaRPr>
          </a:p>
          <a:p>
            <a:pPr>
              <a:defRPr/>
            </a:pPr>
            <a:r>
              <a:rPr lang="en-US" sz="2400" b="1" dirty="0">
                <a:solidFill>
                  <a:schemeClr val="accent4">
                    <a:lumMod val="75000"/>
                  </a:schemeClr>
                </a:solidFill>
              </a:rPr>
              <a:t>The service() method verifies the </a:t>
            </a:r>
            <a:r>
              <a:rPr lang="en-US" sz="2400" b="1" dirty="0">
                <a:solidFill>
                  <a:srgbClr val="FF0000"/>
                </a:solidFill>
              </a:rPr>
              <a:t>HTTP request type</a:t>
            </a:r>
            <a:r>
              <a:rPr lang="en-US" sz="2400" b="1" dirty="0">
                <a:solidFill>
                  <a:schemeClr val="accent4">
                    <a:lumMod val="75000"/>
                  </a:schemeClr>
                </a:solidFill>
              </a:rPr>
              <a:t>, such as </a:t>
            </a:r>
            <a:r>
              <a:rPr lang="en-US" sz="2400" b="1" dirty="0">
                <a:solidFill>
                  <a:srgbClr val="FF0000"/>
                </a:solidFill>
              </a:rPr>
              <a:t>GET, POST, PUT, DELETE </a:t>
            </a:r>
            <a:r>
              <a:rPr lang="en-US" sz="2400" b="1" dirty="0">
                <a:solidFill>
                  <a:schemeClr val="accent4">
                    <a:lumMod val="75000"/>
                  </a:schemeClr>
                </a:solidFill>
              </a:rPr>
              <a:t>and accordingly calls the </a:t>
            </a:r>
            <a:r>
              <a:rPr lang="en-US" sz="2400" b="1" dirty="0" err="1">
                <a:solidFill>
                  <a:srgbClr val="FF0000"/>
                </a:solidFill>
              </a:rPr>
              <a:t>doGet</a:t>
            </a:r>
            <a:r>
              <a:rPr lang="en-US" sz="2400" b="1" dirty="0">
                <a:solidFill>
                  <a:srgbClr val="FF0000"/>
                </a:solidFill>
              </a:rPr>
              <a:t>(), </a:t>
            </a:r>
            <a:r>
              <a:rPr lang="en-US" sz="2400" b="1" dirty="0" err="1">
                <a:solidFill>
                  <a:srgbClr val="FF0000"/>
                </a:solidFill>
              </a:rPr>
              <a:t>doPost</a:t>
            </a:r>
            <a:r>
              <a:rPr lang="en-US" sz="2400" b="1" dirty="0">
                <a:solidFill>
                  <a:srgbClr val="FF0000"/>
                </a:solidFill>
              </a:rPr>
              <a:t>(), </a:t>
            </a:r>
            <a:r>
              <a:rPr lang="en-US" sz="2400" b="1" dirty="0" err="1">
                <a:solidFill>
                  <a:srgbClr val="FF0000"/>
                </a:solidFill>
              </a:rPr>
              <a:t>doPut</a:t>
            </a:r>
            <a:r>
              <a:rPr lang="en-US" sz="2400" b="1" dirty="0">
                <a:solidFill>
                  <a:srgbClr val="FF0000"/>
                </a:solidFill>
              </a:rPr>
              <a:t>(), </a:t>
            </a:r>
            <a:r>
              <a:rPr lang="en-US" sz="2400" b="1" dirty="0" err="1">
                <a:solidFill>
                  <a:srgbClr val="FF0000"/>
                </a:solidFill>
              </a:rPr>
              <a:t>doDelete</a:t>
            </a:r>
            <a:r>
              <a:rPr lang="en-US" sz="2400" b="1" dirty="0">
                <a:solidFill>
                  <a:srgbClr val="FF0000"/>
                </a:solidFill>
              </a:rPr>
              <a:t>() </a:t>
            </a:r>
            <a:r>
              <a:rPr lang="en-US" sz="2400" b="1" dirty="0">
                <a:solidFill>
                  <a:schemeClr val="accent4">
                    <a:lumMod val="75000"/>
                  </a:schemeClr>
                </a:solidFill>
              </a:rPr>
              <a:t>methods.</a:t>
            </a:r>
          </a:p>
          <a:p>
            <a:pPr>
              <a:defRPr/>
            </a:pPr>
            <a:endParaRPr lang="en-US" sz="2400" b="1" dirty="0">
              <a:solidFill>
                <a:schemeClr val="accent4">
                  <a:lumMod val="75000"/>
                </a:schemeClr>
              </a:solidFill>
            </a:endParaRPr>
          </a:p>
          <a:p>
            <a:pPr>
              <a:defRPr/>
            </a:pPr>
            <a:r>
              <a:rPr lang="en-US" sz="2400" b="1" dirty="0">
                <a:solidFill>
                  <a:srgbClr val="FF0000"/>
                </a:solidFill>
              </a:rPr>
              <a:t>A normal request for a URL or a request from an HTML form that has no METHOD specified, results in a </a:t>
            </a:r>
            <a:r>
              <a:rPr lang="en-US" sz="2400" b="1" dirty="0">
                <a:solidFill>
                  <a:schemeClr val="accent4">
                    <a:lumMod val="75000"/>
                  </a:schemeClr>
                </a:solidFill>
              </a:rPr>
              <a:t>GET request.</a:t>
            </a:r>
          </a:p>
          <a:p>
            <a:pPr>
              <a:defRPr/>
            </a:pPr>
            <a:r>
              <a:rPr lang="en-US" sz="2400" b="1" dirty="0">
                <a:solidFill>
                  <a:schemeClr val="accent4">
                    <a:lumMod val="75000"/>
                  </a:schemeClr>
                </a:solidFill>
              </a:rPr>
              <a:t>Apart from the GET request, an HTML form can also specify POST as the request method type.</a:t>
            </a:r>
          </a:p>
          <a:p>
            <a:pPr>
              <a:defRPr/>
            </a:pPr>
            <a:endParaRPr lang="en-US" sz="2400" b="1" dirty="0">
              <a:solidFill>
                <a:srgbClr val="00B050"/>
              </a:solidFill>
            </a:endParaRPr>
          </a:p>
          <a:p>
            <a:pPr>
              <a:defRPr/>
            </a:pPr>
            <a:endParaRPr lang="en-IN" sz="2400" dirty="0">
              <a:solidFill>
                <a:srgbClr val="00B050"/>
              </a:solidFill>
            </a:endParaRPr>
          </a:p>
        </p:txBody>
      </p:sp>
    </p:spTree>
    <p:extLst>
      <p:ext uri="{BB962C8B-B14F-4D97-AF65-F5344CB8AC3E}">
        <p14:creationId xmlns:p14="http://schemas.microsoft.com/office/powerpoint/2010/main" val="358473038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36867" name="TextBox 2"/>
          <p:cNvSpPr txBox="1">
            <a:spLocks noChangeArrowheads="1"/>
          </p:cNvSpPr>
          <p:nvPr/>
        </p:nvSpPr>
        <p:spPr bwMode="auto">
          <a:xfrm>
            <a:off x="285750" y="620713"/>
            <a:ext cx="8286750" cy="600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dirty="0">
                <a:solidFill>
                  <a:srgbClr val="FF0000"/>
                </a:solidFill>
                <a:latin typeface="Arial" charset="0"/>
              </a:rPr>
              <a:t>&lt;html&gt;</a:t>
            </a:r>
          </a:p>
          <a:p>
            <a:pPr eaLnBrk="1" hangingPunct="1">
              <a:spcBef>
                <a:spcPct val="0"/>
              </a:spcBef>
              <a:buFontTx/>
              <a:buNone/>
            </a:pPr>
            <a:r>
              <a:rPr lang="en-US" altLang="en-US" sz="2400" dirty="0">
                <a:solidFill>
                  <a:srgbClr val="FF0000"/>
                </a:solidFill>
                <a:latin typeface="Arial" charset="0"/>
              </a:rPr>
              <a:t>&lt;form name=“</a:t>
            </a:r>
            <a:r>
              <a:rPr lang="en-US" altLang="en-US" sz="2400" dirty="0" err="1">
                <a:solidFill>
                  <a:srgbClr val="FF0000"/>
                </a:solidFill>
                <a:latin typeface="Arial" charset="0"/>
              </a:rPr>
              <a:t>greetForm</a:t>
            </a:r>
            <a:r>
              <a:rPr lang="en-US" altLang="en-US" sz="2400" dirty="0">
                <a:solidFill>
                  <a:srgbClr val="FF0000"/>
                </a:solidFill>
                <a:latin typeface="Arial" charset="0"/>
              </a:rPr>
              <a:t>” method=“post”&gt;</a:t>
            </a:r>
          </a:p>
          <a:p>
            <a:pPr eaLnBrk="1" hangingPunct="1">
              <a:spcBef>
                <a:spcPct val="0"/>
              </a:spcBef>
              <a:buFontTx/>
              <a:buNone/>
            </a:pPr>
            <a:r>
              <a:rPr lang="en-US" altLang="en-US" sz="2400" dirty="0">
                <a:solidFill>
                  <a:srgbClr val="FF0000"/>
                </a:solidFill>
                <a:latin typeface="Arial" charset="0"/>
              </a:rPr>
              <a:t>&lt;/html&gt;</a:t>
            </a:r>
          </a:p>
          <a:p>
            <a:pPr eaLnBrk="1" hangingPunct="1">
              <a:spcBef>
                <a:spcPct val="0"/>
              </a:spcBef>
              <a:buFontTx/>
              <a:buNone/>
            </a:pPr>
            <a:endParaRPr lang="en-US" altLang="en-US" sz="2400" dirty="0">
              <a:latin typeface="Arial" charset="0"/>
            </a:endParaRPr>
          </a:p>
          <a:p>
            <a:pPr eaLnBrk="1" hangingPunct="1">
              <a:spcBef>
                <a:spcPct val="0"/>
              </a:spcBef>
            </a:pPr>
            <a:r>
              <a:rPr lang="en-US" altLang="en-US" sz="2400" dirty="0">
                <a:latin typeface="Arial" charset="0"/>
              </a:rPr>
              <a:t>The </a:t>
            </a:r>
            <a:r>
              <a:rPr lang="en-US" altLang="en-US" sz="2400" dirty="0" err="1">
                <a:latin typeface="Arial" charset="0"/>
              </a:rPr>
              <a:t>doDelete</a:t>
            </a:r>
            <a:r>
              <a:rPr lang="en-US" altLang="en-US" sz="2400" dirty="0">
                <a:latin typeface="Arial" charset="0"/>
              </a:rPr>
              <a:t>() method for DELETE requests</a:t>
            </a:r>
          </a:p>
          <a:p>
            <a:pPr eaLnBrk="1" hangingPunct="1">
              <a:spcBef>
                <a:spcPct val="0"/>
              </a:spcBef>
              <a:buFontTx/>
              <a:buNone/>
            </a:pPr>
            <a:endParaRPr lang="en-US" altLang="en-US" sz="2400" dirty="0">
              <a:latin typeface="Arial" charset="0"/>
            </a:endParaRPr>
          </a:p>
          <a:p>
            <a:pPr eaLnBrk="1" hangingPunct="1">
              <a:spcBef>
                <a:spcPct val="0"/>
              </a:spcBef>
            </a:pPr>
            <a:r>
              <a:rPr lang="en-US" altLang="en-US" sz="2400" dirty="0">
                <a:latin typeface="Arial" charset="0"/>
              </a:rPr>
              <a:t>The </a:t>
            </a:r>
            <a:r>
              <a:rPr lang="en-US" altLang="en-US" sz="2400" dirty="0" err="1">
                <a:latin typeface="Arial" charset="0"/>
              </a:rPr>
              <a:t>doPut</a:t>
            </a:r>
            <a:r>
              <a:rPr lang="en-US" altLang="en-US" sz="2400" dirty="0">
                <a:latin typeface="Arial" charset="0"/>
              </a:rPr>
              <a:t>() method for PUT requests</a:t>
            </a:r>
          </a:p>
          <a:p>
            <a:pPr eaLnBrk="1" hangingPunct="1">
              <a:spcBef>
                <a:spcPct val="0"/>
              </a:spcBef>
              <a:buFontTx/>
              <a:buNone/>
            </a:pPr>
            <a:endParaRPr lang="en-US" altLang="en-US" sz="2400" dirty="0">
              <a:latin typeface="Arial" charset="0"/>
            </a:endParaRPr>
          </a:p>
          <a:p>
            <a:pPr eaLnBrk="1" hangingPunct="1">
              <a:spcBef>
                <a:spcPct val="0"/>
              </a:spcBef>
            </a:pPr>
            <a:r>
              <a:rPr lang="en-US" altLang="en-US" sz="2400" dirty="0">
                <a:latin typeface="Arial" charset="0"/>
              </a:rPr>
              <a:t>The </a:t>
            </a:r>
            <a:r>
              <a:rPr lang="en-US" altLang="en-US" sz="2400" dirty="0" err="1">
                <a:latin typeface="Arial" charset="0"/>
              </a:rPr>
              <a:t>doOptions</a:t>
            </a:r>
            <a:r>
              <a:rPr lang="en-US" altLang="en-US" sz="2400" dirty="0">
                <a:latin typeface="Arial" charset="0"/>
              </a:rPr>
              <a:t>() method for OPTIONS requests</a:t>
            </a:r>
          </a:p>
          <a:p>
            <a:pPr eaLnBrk="1" hangingPunct="1">
              <a:spcBef>
                <a:spcPct val="0"/>
              </a:spcBef>
              <a:buFontTx/>
              <a:buNone/>
            </a:pPr>
            <a:endParaRPr lang="en-US" altLang="en-US" sz="2400" dirty="0">
              <a:latin typeface="Arial" charset="0"/>
            </a:endParaRPr>
          </a:p>
          <a:p>
            <a:pPr eaLnBrk="1" hangingPunct="1">
              <a:spcBef>
                <a:spcPct val="0"/>
              </a:spcBef>
            </a:pPr>
            <a:r>
              <a:rPr lang="en-US" altLang="en-US" sz="2400" dirty="0">
                <a:latin typeface="Arial" charset="0"/>
              </a:rPr>
              <a:t>The </a:t>
            </a:r>
            <a:r>
              <a:rPr lang="en-US" altLang="en-US" sz="2400" dirty="0" err="1">
                <a:latin typeface="Arial" charset="0"/>
              </a:rPr>
              <a:t>doTrace</a:t>
            </a:r>
            <a:r>
              <a:rPr lang="en-US" altLang="en-US" sz="2400" dirty="0">
                <a:latin typeface="Arial" charset="0"/>
              </a:rPr>
              <a:t>() method for TRACE requests.</a:t>
            </a:r>
          </a:p>
          <a:p>
            <a:pPr eaLnBrk="1" hangingPunct="1">
              <a:spcBef>
                <a:spcPct val="0"/>
              </a:spcBef>
              <a:buFontTx/>
              <a:buNone/>
            </a:pPr>
            <a:endParaRPr lang="en-US" altLang="en-US" sz="2400" dirty="0">
              <a:latin typeface="Arial" charset="0"/>
            </a:endParaRPr>
          </a:p>
          <a:p>
            <a:pPr eaLnBrk="1" hangingPunct="1">
              <a:spcBef>
                <a:spcPct val="0"/>
              </a:spcBef>
            </a:pPr>
            <a:r>
              <a:rPr lang="en-US" altLang="en-US" sz="2400" dirty="0">
                <a:latin typeface="Arial" charset="0"/>
              </a:rPr>
              <a:t>The </a:t>
            </a:r>
            <a:r>
              <a:rPr lang="en-US" altLang="en-US" sz="2400" dirty="0" err="1">
                <a:latin typeface="Arial" charset="0"/>
              </a:rPr>
              <a:t>doHead</a:t>
            </a:r>
            <a:r>
              <a:rPr lang="en-US" altLang="en-US" sz="2400" dirty="0">
                <a:latin typeface="Arial" charset="0"/>
              </a:rPr>
              <a:t>() method enable the generation of responses to HEAD requests.</a:t>
            </a:r>
          </a:p>
          <a:p>
            <a:pPr eaLnBrk="1" hangingPunct="1">
              <a:spcBef>
                <a:spcPct val="0"/>
              </a:spcBef>
              <a:buFontTx/>
              <a:buNone/>
            </a:pPr>
            <a:endParaRPr lang="en-US" altLang="en-US" sz="2400" dirty="0">
              <a:latin typeface="Arial" charset="0"/>
            </a:endParaRPr>
          </a:p>
          <a:p>
            <a:pPr eaLnBrk="1" hangingPunct="1">
              <a:spcBef>
                <a:spcPct val="0"/>
              </a:spcBef>
              <a:buFontTx/>
              <a:buNone/>
            </a:pPr>
            <a:r>
              <a:rPr lang="en-US" altLang="en-US" sz="2400" dirty="0">
                <a:latin typeface="Arial" charset="0"/>
              </a:rPr>
              <a:t>Note: The automatic support for OPTIONS and TRACE</a:t>
            </a:r>
            <a:endParaRPr lang="en-IN" altLang="en-US" sz="2400" dirty="0">
              <a:latin typeface="Arial" charset="0"/>
            </a:endParaRPr>
          </a:p>
        </p:txBody>
      </p:sp>
    </p:spTree>
    <p:extLst>
      <p:ext uri="{BB962C8B-B14F-4D97-AF65-F5344CB8AC3E}">
        <p14:creationId xmlns:p14="http://schemas.microsoft.com/office/powerpoint/2010/main" val="292184970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37891" name="TextBox 2"/>
          <p:cNvSpPr txBox="1">
            <a:spLocks noChangeArrowheads="1"/>
          </p:cNvSpPr>
          <p:nvPr/>
        </p:nvSpPr>
        <p:spPr bwMode="auto">
          <a:xfrm>
            <a:off x="214313" y="702945"/>
            <a:ext cx="8643937"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dirty="0">
                <a:solidFill>
                  <a:srgbClr val="FF0000"/>
                </a:solidFill>
                <a:latin typeface="Arial" charset="0"/>
              </a:rPr>
              <a:t>The destroy() method:</a:t>
            </a:r>
          </a:p>
          <a:p>
            <a:pPr eaLnBrk="1" hangingPunct="1">
              <a:spcBef>
                <a:spcPct val="0"/>
              </a:spcBef>
              <a:buFontTx/>
              <a:buNone/>
            </a:pPr>
            <a:endParaRPr lang="en-US" altLang="en-US" sz="2400" dirty="0">
              <a:latin typeface="Arial" charset="0"/>
            </a:endParaRPr>
          </a:p>
          <a:p>
            <a:pPr eaLnBrk="1" hangingPunct="1">
              <a:spcBef>
                <a:spcPct val="0"/>
              </a:spcBef>
              <a:buFontTx/>
              <a:buNone/>
            </a:pPr>
            <a:r>
              <a:rPr lang="en-US" altLang="en-US" sz="2400" dirty="0">
                <a:latin typeface="Arial" charset="0"/>
              </a:rPr>
              <a:t>The destroy() method runs only once during the lifetime of a servlet, and signals the end of the servlet instance.</a:t>
            </a:r>
          </a:p>
          <a:p>
            <a:pPr eaLnBrk="1" hangingPunct="1">
              <a:spcBef>
                <a:spcPct val="0"/>
              </a:spcBef>
              <a:buFontTx/>
              <a:buNone/>
            </a:pPr>
            <a:endParaRPr lang="en-US" altLang="en-US" sz="2400" dirty="0">
              <a:latin typeface="Arial" charset="0"/>
            </a:endParaRPr>
          </a:p>
          <a:p>
            <a:pPr eaLnBrk="1" hangingPunct="1">
              <a:spcBef>
                <a:spcPct val="0"/>
              </a:spcBef>
              <a:buFontTx/>
              <a:buNone/>
            </a:pPr>
            <a:r>
              <a:rPr lang="en-US" altLang="en-US" sz="2400" dirty="0">
                <a:latin typeface="Arial" charset="0"/>
              </a:rPr>
              <a:t>A servlet container holds a servlet instance till the servlet is active or its destroy() method is called.</a:t>
            </a:r>
          </a:p>
          <a:p>
            <a:pPr eaLnBrk="1" hangingPunct="1">
              <a:spcBef>
                <a:spcPct val="0"/>
              </a:spcBef>
              <a:buFontTx/>
              <a:buNone/>
            </a:pPr>
            <a:endParaRPr lang="en-US" altLang="en-US" sz="2400" dirty="0">
              <a:latin typeface="Arial" charset="0"/>
            </a:endParaRPr>
          </a:p>
          <a:p>
            <a:pPr eaLnBrk="1" hangingPunct="1">
              <a:spcBef>
                <a:spcPct val="0"/>
              </a:spcBef>
              <a:buFontTx/>
              <a:buNone/>
            </a:pPr>
            <a:r>
              <a:rPr lang="en-US" altLang="en-US" sz="2400" dirty="0">
                <a:solidFill>
                  <a:srgbClr val="FF0000"/>
                </a:solidFill>
                <a:latin typeface="Arial" charset="0"/>
              </a:rPr>
              <a:t>public void destroy();</a:t>
            </a:r>
          </a:p>
          <a:p>
            <a:pPr eaLnBrk="1" hangingPunct="1">
              <a:spcBef>
                <a:spcPct val="0"/>
              </a:spcBef>
              <a:buFontTx/>
              <a:buNone/>
            </a:pPr>
            <a:endParaRPr lang="en-US" altLang="en-US" sz="2400" dirty="0">
              <a:latin typeface="Arial" charset="0"/>
            </a:endParaRPr>
          </a:p>
          <a:p>
            <a:pPr eaLnBrk="1" hangingPunct="1">
              <a:spcBef>
                <a:spcPct val="0"/>
              </a:spcBef>
              <a:buFontTx/>
              <a:buNone/>
            </a:pPr>
            <a:r>
              <a:rPr lang="en-US" altLang="en-US" sz="2400" dirty="0">
                <a:latin typeface="Arial" charset="0"/>
              </a:rPr>
              <a:t>As soon as the destroy() method is activated, the Servlet container releases the servlet instance.</a:t>
            </a:r>
          </a:p>
          <a:p>
            <a:pPr eaLnBrk="1" hangingPunct="1">
              <a:spcBef>
                <a:spcPct val="0"/>
              </a:spcBef>
              <a:buFontTx/>
              <a:buNone/>
            </a:pPr>
            <a:endParaRPr lang="en-US" altLang="en-US" sz="2400" dirty="0">
              <a:latin typeface="Arial" charset="0"/>
            </a:endParaRPr>
          </a:p>
        </p:txBody>
      </p:sp>
      <p:sp>
        <p:nvSpPr>
          <p:cNvPr id="3" name="TextBox 2"/>
          <p:cNvSpPr txBox="1"/>
          <p:nvPr/>
        </p:nvSpPr>
        <p:spPr>
          <a:xfrm>
            <a:off x="711200" y="5791200"/>
            <a:ext cx="7230697" cy="369332"/>
          </a:xfrm>
          <a:prstGeom prst="rect">
            <a:avLst/>
          </a:prstGeom>
          <a:noFill/>
        </p:spPr>
        <p:txBody>
          <a:bodyPr wrap="none" rtlCol="0">
            <a:spAutoFit/>
          </a:bodyPr>
          <a:lstStyle/>
          <a:p>
            <a:r>
              <a:rPr lang="en-US" dirty="0" smtClean="0"/>
              <a:t>Note: Can Also Implement </a:t>
            </a:r>
            <a:r>
              <a:rPr lang="en-US" dirty="0" err="1" smtClean="0"/>
              <a:t>SingleThreadModel</a:t>
            </a:r>
            <a:r>
              <a:rPr lang="en-US" dirty="0" smtClean="0"/>
              <a:t> to prevent multi-user access</a:t>
            </a:r>
            <a:endParaRPr lang="en-US" dirty="0"/>
          </a:p>
        </p:txBody>
      </p:sp>
    </p:spTree>
    <p:extLst>
      <p:ext uri="{BB962C8B-B14F-4D97-AF65-F5344CB8AC3E}">
        <p14:creationId xmlns:p14="http://schemas.microsoft.com/office/powerpoint/2010/main" val="175276036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38915" name="TextBox 2"/>
          <p:cNvSpPr txBox="1">
            <a:spLocks noChangeArrowheads="1"/>
          </p:cNvSpPr>
          <p:nvPr/>
        </p:nvSpPr>
        <p:spPr bwMode="auto">
          <a:xfrm>
            <a:off x="285750" y="600393"/>
            <a:ext cx="8501063"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dirty="0">
                <a:solidFill>
                  <a:srgbClr val="FF0000"/>
                </a:solidFill>
                <a:latin typeface="Arial" charset="0"/>
              </a:rPr>
              <a:t>Servlet API:</a:t>
            </a:r>
          </a:p>
          <a:p>
            <a:pPr eaLnBrk="1" hangingPunct="1">
              <a:spcBef>
                <a:spcPct val="0"/>
              </a:spcBef>
            </a:pPr>
            <a:endParaRPr lang="en-US" altLang="en-US" sz="2400" b="1" dirty="0">
              <a:solidFill>
                <a:srgbClr val="FF0000"/>
              </a:solidFill>
              <a:latin typeface="Arial" charset="0"/>
            </a:endParaRPr>
          </a:p>
          <a:p>
            <a:pPr eaLnBrk="1" hangingPunct="1">
              <a:spcBef>
                <a:spcPct val="0"/>
              </a:spcBef>
            </a:pPr>
            <a:r>
              <a:rPr lang="en-US" altLang="en-US" sz="2400" b="1" dirty="0">
                <a:solidFill>
                  <a:srgbClr val="0070C0"/>
                </a:solidFill>
                <a:latin typeface="Arial" charset="0"/>
              </a:rPr>
              <a:t>The Servlet API is a part of the Java </a:t>
            </a:r>
            <a:r>
              <a:rPr lang="en-IN" altLang="en-US" sz="2400" b="1" dirty="0">
                <a:solidFill>
                  <a:srgbClr val="0070C0"/>
                </a:solidFill>
                <a:latin typeface="Arial" charset="0"/>
              </a:rPr>
              <a:t>Servlet specification.</a:t>
            </a:r>
          </a:p>
          <a:p>
            <a:pPr eaLnBrk="1" hangingPunct="1">
              <a:spcBef>
                <a:spcPct val="0"/>
              </a:spcBef>
            </a:pPr>
            <a:endParaRPr lang="en-US" altLang="en-US" sz="2400" b="1" dirty="0">
              <a:solidFill>
                <a:srgbClr val="0070C0"/>
              </a:solidFill>
              <a:latin typeface="Arial" charset="0"/>
            </a:endParaRPr>
          </a:p>
          <a:p>
            <a:pPr eaLnBrk="1" hangingPunct="1">
              <a:spcBef>
                <a:spcPct val="0"/>
              </a:spcBef>
            </a:pPr>
            <a:r>
              <a:rPr lang="en-US" altLang="en-US" sz="2400" b="1" dirty="0">
                <a:solidFill>
                  <a:srgbClr val="0070C0"/>
                </a:solidFill>
                <a:latin typeface="Arial" charset="0"/>
              </a:rPr>
              <a:t>API is supported by all servlet containers, such as </a:t>
            </a:r>
            <a:r>
              <a:rPr lang="en-US" altLang="en-US" sz="2400" b="1" dirty="0">
                <a:solidFill>
                  <a:srgbClr val="FF0000"/>
                </a:solidFill>
                <a:latin typeface="Arial" charset="0"/>
              </a:rPr>
              <a:t>Tomcat </a:t>
            </a:r>
            <a:r>
              <a:rPr lang="en-US" altLang="en-US" sz="2400" b="1" dirty="0">
                <a:solidFill>
                  <a:srgbClr val="0070C0"/>
                </a:solidFill>
                <a:latin typeface="Arial" charset="0"/>
              </a:rPr>
              <a:t>and </a:t>
            </a:r>
            <a:r>
              <a:rPr lang="en-US" altLang="en-US" sz="2400" b="1" dirty="0">
                <a:solidFill>
                  <a:srgbClr val="FF0000"/>
                </a:solidFill>
                <a:latin typeface="Arial" charset="0"/>
              </a:rPr>
              <a:t>WebLogic</a:t>
            </a:r>
            <a:r>
              <a:rPr lang="en-US" altLang="en-US" sz="2400" b="1" dirty="0">
                <a:solidFill>
                  <a:srgbClr val="0070C0"/>
                </a:solidFill>
                <a:latin typeface="Arial" charset="0"/>
              </a:rPr>
              <a:t>.</a:t>
            </a:r>
          </a:p>
          <a:p>
            <a:pPr eaLnBrk="1" hangingPunct="1">
              <a:spcBef>
                <a:spcPct val="0"/>
              </a:spcBef>
            </a:pPr>
            <a:endParaRPr lang="en-US" altLang="en-US" sz="2400" b="1" dirty="0">
              <a:solidFill>
                <a:srgbClr val="0070C0"/>
              </a:solidFill>
              <a:latin typeface="Arial" charset="0"/>
            </a:endParaRPr>
          </a:p>
          <a:p>
            <a:pPr eaLnBrk="1" hangingPunct="1">
              <a:spcBef>
                <a:spcPct val="0"/>
              </a:spcBef>
            </a:pPr>
            <a:r>
              <a:rPr lang="en-US" altLang="en-US" sz="2400" b="1" dirty="0">
                <a:solidFill>
                  <a:srgbClr val="0070C0"/>
                </a:solidFill>
                <a:latin typeface="Arial" charset="0"/>
              </a:rPr>
              <a:t>The Servlet API contains classes and interfaces that define a standard contract between a </a:t>
            </a:r>
            <a:r>
              <a:rPr lang="en-US" altLang="en-US" sz="2400" b="1" dirty="0">
                <a:solidFill>
                  <a:srgbClr val="FF0000"/>
                </a:solidFill>
                <a:latin typeface="Arial" charset="0"/>
              </a:rPr>
              <a:t>servlet class</a:t>
            </a:r>
            <a:r>
              <a:rPr lang="en-US" altLang="en-US" sz="2400" b="1" dirty="0">
                <a:solidFill>
                  <a:srgbClr val="0070C0"/>
                </a:solidFill>
                <a:latin typeface="Arial" charset="0"/>
              </a:rPr>
              <a:t> &amp; </a:t>
            </a:r>
            <a:r>
              <a:rPr lang="en-US" altLang="en-US" sz="2400" b="1" dirty="0">
                <a:solidFill>
                  <a:srgbClr val="FF0000"/>
                </a:solidFill>
                <a:latin typeface="Arial" charset="0"/>
              </a:rPr>
              <a:t>Servlet Container </a:t>
            </a:r>
            <a:r>
              <a:rPr lang="en-US" altLang="en-US" sz="2400" b="1" dirty="0">
                <a:solidFill>
                  <a:srgbClr val="0070C0"/>
                </a:solidFill>
                <a:latin typeface="Arial" charset="0"/>
              </a:rPr>
              <a:t>(or Servlet engine). </a:t>
            </a:r>
          </a:p>
          <a:p>
            <a:pPr eaLnBrk="1" hangingPunct="1">
              <a:spcBef>
                <a:spcPct val="0"/>
              </a:spcBef>
            </a:pPr>
            <a:endParaRPr lang="en-US" altLang="en-US" sz="2400" b="1" dirty="0">
              <a:solidFill>
                <a:srgbClr val="0070C0"/>
              </a:solidFill>
              <a:latin typeface="Arial" charset="0"/>
            </a:endParaRPr>
          </a:p>
          <a:p>
            <a:pPr eaLnBrk="1" hangingPunct="1">
              <a:spcBef>
                <a:spcPct val="0"/>
              </a:spcBef>
            </a:pPr>
            <a:r>
              <a:rPr lang="en-US" altLang="en-US" sz="2400" b="1" dirty="0">
                <a:solidFill>
                  <a:srgbClr val="0070C0"/>
                </a:solidFill>
                <a:latin typeface="Arial" charset="0"/>
              </a:rPr>
              <a:t>These classes and interfaces are available in the following two packages of the servlet API.</a:t>
            </a:r>
          </a:p>
        </p:txBody>
      </p:sp>
    </p:spTree>
    <p:extLst>
      <p:ext uri="{BB962C8B-B14F-4D97-AF65-F5344CB8AC3E}">
        <p14:creationId xmlns:p14="http://schemas.microsoft.com/office/powerpoint/2010/main" val="267111411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39939" name="TextBox 2"/>
          <p:cNvSpPr txBox="1">
            <a:spLocks noChangeArrowheads="1"/>
          </p:cNvSpPr>
          <p:nvPr/>
        </p:nvSpPr>
        <p:spPr bwMode="auto">
          <a:xfrm>
            <a:off x="285749" y="600393"/>
            <a:ext cx="8501063" cy="674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pPr>
            <a:r>
              <a:rPr lang="en-US" altLang="en-US" sz="2400" b="1" dirty="0">
                <a:solidFill>
                  <a:srgbClr val="0070C0"/>
                </a:solidFill>
                <a:latin typeface="Arial" charset="0"/>
              </a:rPr>
              <a:t> </a:t>
            </a:r>
            <a:r>
              <a:rPr lang="en-US" altLang="en-US" sz="2400" b="1" dirty="0" err="1">
                <a:solidFill>
                  <a:srgbClr val="0070C0"/>
                </a:solidFill>
                <a:latin typeface="Arial" charset="0"/>
              </a:rPr>
              <a:t>javax.servlet</a:t>
            </a:r>
            <a:endParaRPr lang="en-US" altLang="en-US" sz="2400" b="1" dirty="0">
              <a:solidFill>
                <a:srgbClr val="0070C0"/>
              </a:solidFill>
              <a:latin typeface="Arial" charset="0"/>
            </a:endParaRPr>
          </a:p>
          <a:p>
            <a:pPr eaLnBrk="1" hangingPunct="1">
              <a:spcBef>
                <a:spcPct val="0"/>
              </a:spcBef>
            </a:pPr>
            <a:r>
              <a:rPr lang="en-US" altLang="en-US" sz="2400" b="1" dirty="0">
                <a:solidFill>
                  <a:srgbClr val="0070C0"/>
                </a:solidFill>
                <a:latin typeface="Arial" charset="0"/>
              </a:rPr>
              <a:t> </a:t>
            </a:r>
            <a:r>
              <a:rPr lang="en-US" altLang="en-US" sz="2400" b="1" dirty="0" err="1">
                <a:solidFill>
                  <a:srgbClr val="0070C0"/>
                </a:solidFill>
                <a:latin typeface="Arial" charset="0"/>
              </a:rPr>
              <a:t>javax.servlet.http</a:t>
            </a:r>
            <a:endParaRPr lang="en-US" altLang="en-US" sz="2400" b="1" dirty="0">
              <a:solidFill>
                <a:srgbClr val="0070C0"/>
              </a:solidFill>
              <a:latin typeface="Arial" charset="0"/>
            </a:endParaRPr>
          </a:p>
          <a:p>
            <a:pPr eaLnBrk="1" hangingPunct="1">
              <a:spcBef>
                <a:spcPct val="0"/>
              </a:spcBef>
            </a:pPr>
            <a:endParaRPr lang="en-US" altLang="en-US" sz="2400" b="1" dirty="0">
              <a:solidFill>
                <a:srgbClr val="0070C0"/>
              </a:solidFill>
              <a:latin typeface="Arial" charset="0"/>
            </a:endParaRPr>
          </a:p>
          <a:p>
            <a:pPr eaLnBrk="1" hangingPunct="1">
              <a:spcBef>
                <a:spcPct val="0"/>
              </a:spcBef>
              <a:buFontTx/>
              <a:buNone/>
            </a:pPr>
            <a:r>
              <a:rPr lang="en-US" altLang="en-US" sz="2400" b="1" dirty="0">
                <a:solidFill>
                  <a:srgbClr val="FF0000"/>
                </a:solidFill>
                <a:latin typeface="Arial" charset="0"/>
              </a:rPr>
              <a:t>The </a:t>
            </a:r>
            <a:r>
              <a:rPr lang="en-US" altLang="en-US" sz="2400" b="1" dirty="0" err="1">
                <a:solidFill>
                  <a:srgbClr val="FF0000"/>
                </a:solidFill>
                <a:latin typeface="Arial" charset="0"/>
              </a:rPr>
              <a:t>javax.servlet</a:t>
            </a:r>
            <a:r>
              <a:rPr lang="en-US" altLang="en-US" sz="2400" b="1" dirty="0">
                <a:solidFill>
                  <a:srgbClr val="FF0000"/>
                </a:solidFill>
                <a:latin typeface="Arial" charset="0"/>
              </a:rPr>
              <a:t> package:</a:t>
            </a:r>
          </a:p>
          <a:p>
            <a:pPr eaLnBrk="1" hangingPunct="1">
              <a:spcBef>
                <a:spcPct val="0"/>
              </a:spcBef>
            </a:pPr>
            <a:endParaRPr lang="en-US" altLang="en-US" sz="2400" b="1" dirty="0">
              <a:solidFill>
                <a:srgbClr val="FF0000"/>
              </a:solidFill>
              <a:latin typeface="Arial" charset="0"/>
            </a:endParaRPr>
          </a:p>
          <a:p>
            <a:pPr eaLnBrk="1" hangingPunct="1">
              <a:spcBef>
                <a:spcPct val="0"/>
              </a:spcBef>
            </a:pPr>
            <a:r>
              <a:rPr lang="en-US" altLang="en-US" sz="2400" b="1" dirty="0">
                <a:solidFill>
                  <a:srgbClr val="C00000"/>
                </a:solidFill>
                <a:latin typeface="Arial" charset="0"/>
              </a:rPr>
              <a:t>This package contains some interfaces and classes that allow a servlet to access the basic services provided by a Servlet container.</a:t>
            </a:r>
          </a:p>
          <a:p>
            <a:pPr eaLnBrk="1" hangingPunct="1">
              <a:spcBef>
                <a:spcPct val="0"/>
              </a:spcBef>
            </a:pPr>
            <a:endParaRPr lang="en-US" altLang="en-US" sz="2400" b="1" dirty="0">
              <a:solidFill>
                <a:srgbClr val="C00000"/>
              </a:solidFill>
              <a:latin typeface="Arial" charset="0"/>
            </a:endParaRPr>
          </a:p>
          <a:p>
            <a:pPr eaLnBrk="1" hangingPunct="1">
              <a:spcBef>
                <a:spcPct val="0"/>
              </a:spcBef>
            </a:pPr>
            <a:r>
              <a:rPr lang="en-US" altLang="en-US" sz="2400" b="1" dirty="0">
                <a:solidFill>
                  <a:srgbClr val="C00000"/>
                </a:solidFill>
                <a:latin typeface="Arial" charset="0"/>
              </a:rPr>
              <a:t>The two classes in the Servlet API that implement the Servlet interface are,</a:t>
            </a:r>
          </a:p>
          <a:p>
            <a:pPr eaLnBrk="1" hangingPunct="1">
              <a:spcBef>
                <a:spcPct val="0"/>
              </a:spcBef>
            </a:pPr>
            <a:endParaRPr lang="en-US" altLang="en-US" sz="2400" b="1" dirty="0">
              <a:solidFill>
                <a:srgbClr val="C00000"/>
              </a:solidFill>
              <a:latin typeface="Arial" charset="0"/>
            </a:endParaRPr>
          </a:p>
          <a:p>
            <a:pPr eaLnBrk="1" hangingPunct="1">
              <a:spcBef>
                <a:spcPct val="0"/>
              </a:spcBef>
            </a:pPr>
            <a:r>
              <a:rPr lang="en-US" altLang="en-US" sz="2400" b="1" dirty="0">
                <a:solidFill>
                  <a:srgbClr val="00B050"/>
                </a:solidFill>
                <a:latin typeface="Arial" charset="0"/>
              </a:rPr>
              <a:t> </a:t>
            </a:r>
            <a:r>
              <a:rPr lang="en-US" altLang="en-US" sz="2400" b="1" dirty="0" err="1">
                <a:solidFill>
                  <a:srgbClr val="00B050"/>
                </a:solidFill>
                <a:latin typeface="Arial" charset="0"/>
              </a:rPr>
              <a:t>GenericServlet</a:t>
            </a:r>
            <a:r>
              <a:rPr lang="en-US" altLang="en-US" sz="2400" b="1" dirty="0">
                <a:solidFill>
                  <a:srgbClr val="00B050"/>
                </a:solidFill>
                <a:latin typeface="Arial" charset="0"/>
              </a:rPr>
              <a:t> and</a:t>
            </a:r>
          </a:p>
          <a:p>
            <a:pPr eaLnBrk="1" hangingPunct="1">
              <a:spcBef>
                <a:spcPct val="0"/>
              </a:spcBef>
            </a:pPr>
            <a:r>
              <a:rPr lang="en-US" altLang="en-US" sz="2400" b="1" dirty="0">
                <a:solidFill>
                  <a:srgbClr val="00B050"/>
                </a:solidFill>
                <a:latin typeface="Arial" charset="0"/>
              </a:rPr>
              <a:t> </a:t>
            </a:r>
            <a:r>
              <a:rPr lang="en-US" altLang="en-US" sz="2400" b="1" dirty="0" err="1">
                <a:solidFill>
                  <a:srgbClr val="00B050"/>
                </a:solidFill>
                <a:latin typeface="Arial" charset="0"/>
              </a:rPr>
              <a:t>HttpServlet</a:t>
            </a:r>
            <a:endParaRPr lang="en-US" altLang="en-US" sz="2400" b="1" dirty="0">
              <a:solidFill>
                <a:srgbClr val="00B050"/>
              </a:solidFill>
              <a:latin typeface="Arial" charset="0"/>
            </a:endParaRPr>
          </a:p>
          <a:p>
            <a:pPr eaLnBrk="1" hangingPunct="1">
              <a:spcBef>
                <a:spcPct val="0"/>
              </a:spcBef>
            </a:pPr>
            <a:endParaRPr lang="en-US" altLang="en-US" sz="2400" b="1" dirty="0">
              <a:solidFill>
                <a:srgbClr val="00B050"/>
              </a:solidFill>
              <a:latin typeface="Arial" charset="0"/>
            </a:endParaRPr>
          </a:p>
          <a:p>
            <a:pPr eaLnBrk="1" hangingPunct="1">
              <a:spcBef>
                <a:spcPct val="0"/>
              </a:spcBef>
            </a:pPr>
            <a:r>
              <a:rPr lang="en-US" altLang="en-US" sz="2400" b="1" dirty="0">
                <a:solidFill>
                  <a:srgbClr val="00B050"/>
                </a:solidFill>
                <a:latin typeface="Arial" charset="0"/>
              </a:rPr>
              <a:t>Note:</a:t>
            </a:r>
            <a:r>
              <a:rPr lang="en-US" altLang="en-US" sz="2400" b="1" dirty="0">
                <a:solidFill>
                  <a:srgbClr val="7030A0"/>
                </a:solidFill>
                <a:latin typeface="Arial" charset="0"/>
              </a:rPr>
              <a:t> generally , developers implement the </a:t>
            </a:r>
            <a:r>
              <a:rPr lang="en-US" altLang="en-US" sz="2400" b="1" dirty="0" err="1">
                <a:solidFill>
                  <a:srgbClr val="7030A0"/>
                </a:solidFill>
                <a:latin typeface="Arial" charset="0"/>
              </a:rPr>
              <a:t>HttpServlet</a:t>
            </a:r>
            <a:r>
              <a:rPr lang="en-US" altLang="en-US" sz="2400" b="1" dirty="0">
                <a:solidFill>
                  <a:srgbClr val="7030A0"/>
                </a:solidFill>
                <a:latin typeface="Arial" charset="0"/>
              </a:rPr>
              <a:t> interface to create their servlets for web applications that employ the HTTP protocol.</a:t>
            </a:r>
            <a:endParaRPr lang="en-US" altLang="en-US" sz="2400" b="1" dirty="0">
              <a:solidFill>
                <a:srgbClr val="00B050"/>
              </a:solidFill>
              <a:latin typeface="Arial" charset="0"/>
            </a:endParaRPr>
          </a:p>
        </p:txBody>
      </p:sp>
    </p:spTree>
    <p:extLst>
      <p:ext uri="{BB962C8B-B14F-4D97-AF65-F5344CB8AC3E}">
        <p14:creationId xmlns:p14="http://schemas.microsoft.com/office/powerpoint/2010/main" val="182746883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40963" name="TextBox 2"/>
          <p:cNvSpPr txBox="1">
            <a:spLocks noChangeArrowheads="1"/>
          </p:cNvSpPr>
          <p:nvPr/>
        </p:nvSpPr>
        <p:spPr bwMode="auto">
          <a:xfrm>
            <a:off x="0" y="672148"/>
            <a:ext cx="9001125"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pPr>
            <a:r>
              <a:rPr lang="en-US" altLang="en-US" sz="2400" dirty="0">
                <a:latin typeface="Arial" charset="0"/>
              </a:rPr>
              <a:t>The basic servlet interface defines a service() method to handle client requests.</a:t>
            </a:r>
          </a:p>
          <a:p>
            <a:pPr eaLnBrk="1" hangingPunct="1">
              <a:spcBef>
                <a:spcPct val="0"/>
              </a:spcBef>
            </a:pPr>
            <a:endParaRPr lang="en-US" altLang="en-US" sz="2400" dirty="0">
              <a:latin typeface="Arial" charset="0"/>
            </a:endParaRPr>
          </a:p>
          <a:p>
            <a:pPr eaLnBrk="1" hangingPunct="1">
              <a:spcBef>
                <a:spcPct val="0"/>
              </a:spcBef>
            </a:pPr>
            <a:r>
              <a:rPr lang="en-US" altLang="en-US" sz="2400" dirty="0">
                <a:solidFill>
                  <a:srgbClr val="7030A0"/>
                </a:solidFill>
                <a:latin typeface="Arial" charset="0"/>
              </a:rPr>
              <a:t>The </a:t>
            </a:r>
            <a:r>
              <a:rPr lang="en-US" altLang="en-US" sz="2400" dirty="0">
                <a:solidFill>
                  <a:srgbClr val="FF0000"/>
                </a:solidFill>
                <a:latin typeface="Arial" charset="0"/>
              </a:rPr>
              <a:t>contract</a:t>
            </a:r>
            <a:r>
              <a:rPr lang="en-US" altLang="en-US" sz="2400" dirty="0">
                <a:solidFill>
                  <a:srgbClr val="7030A0"/>
                </a:solidFill>
                <a:latin typeface="Arial" charset="0"/>
              </a:rPr>
              <a:t> between a </a:t>
            </a:r>
            <a:r>
              <a:rPr lang="en-US" altLang="en-US" sz="2400" dirty="0">
                <a:solidFill>
                  <a:srgbClr val="FF0000"/>
                </a:solidFill>
                <a:latin typeface="Arial" charset="0"/>
              </a:rPr>
              <a:t>web application </a:t>
            </a:r>
            <a:r>
              <a:rPr lang="en-US" altLang="en-US" sz="2400" dirty="0">
                <a:solidFill>
                  <a:srgbClr val="7030A0"/>
                </a:solidFill>
                <a:latin typeface="Arial" charset="0"/>
              </a:rPr>
              <a:t>and a </a:t>
            </a:r>
            <a:r>
              <a:rPr lang="en-US" altLang="en-US" sz="2400" dirty="0">
                <a:solidFill>
                  <a:srgbClr val="FF0000"/>
                </a:solidFill>
                <a:latin typeface="Arial" charset="0"/>
              </a:rPr>
              <a:t>web container </a:t>
            </a:r>
            <a:r>
              <a:rPr lang="en-US" altLang="en-US" sz="2400" dirty="0">
                <a:solidFill>
                  <a:srgbClr val="7030A0"/>
                </a:solidFill>
                <a:latin typeface="Arial" charset="0"/>
              </a:rPr>
              <a:t>is provided by the </a:t>
            </a:r>
            <a:r>
              <a:rPr lang="en-US" altLang="en-US" sz="2400" dirty="0" err="1">
                <a:solidFill>
                  <a:srgbClr val="FF0000"/>
                </a:solidFill>
                <a:latin typeface="Arial" charset="0"/>
              </a:rPr>
              <a:t>javax.servlet</a:t>
            </a:r>
            <a:r>
              <a:rPr lang="en-US" altLang="en-US" sz="2400" dirty="0">
                <a:solidFill>
                  <a:srgbClr val="FF0000"/>
                </a:solidFill>
                <a:latin typeface="Arial" charset="0"/>
              </a:rPr>
              <a:t> </a:t>
            </a:r>
            <a:r>
              <a:rPr lang="en-US" altLang="en-US" sz="2400" dirty="0">
                <a:solidFill>
                  <a:srgbClr val="7030A0"/>
                </a:solidFill>
                <a:latin typeface="Arial" charset="0"/>
              </a:rPr>
              <a:t>package.</a:t>
            </a:r>
          </a:p>
          <a:p>
            <a:pPr eaLnBrk="1" hangingPunct="1">
              <a:spcBef>
                <a:spcPct val="0"/>
              </a:spcBef>
            </a:pPr>
            <a:endParaRPr lang="en-US" altLang="en-US" sz="2400" dirty="0">
              <a:solidFill>
                <a:srgbClr val="7030A0"/>
              </a:solidFill>
              <a:latin typeface="Arial" charset="0"/>
            </a:endParaRPr>
          </a:p>
          <a:p>
            <a:pPr eaLnBrk="1" hangingPunct="1">
              <a:spcBef>
                <a:spcPct val="0"/>
              </a:spcBef>
            </a:pPr>
            <a:r>
              <a:rPr lang="en-US" altLang="en-US" sz="2400" dirty="0">
                <a:solidFill>
                  <a:srgbClr val="7030A0"/>
                </a:solidFill>
                <a:latin typeface="Arial" charset="0"/>
              </a:rPr>
              <a:t>The package provides a standard library to process client requests and develop servlet-based applications.</a:t>
            </a:r>
          </a:p>
          <a:p>
            <a:pPr eaLnBrk="1" hangingPunct="1">
              <a:spcBef>
                <a:spcPct val="0"/>
              </a:spcBef>
            </a:pPr>
            <a:endParaRPr lang="en-US" altLang="en-US" sz="2400" dirty="0">
              <a:solidFill>
                <a:srgbClr val="7030A0"/>
              </a:solidFill>
              <a:latin typeface="Arial" charset="0"/>
            </a:endParaRPr>
          </a:p>
          <a:p>
            <a:pPr eaLnBrk="1" hangingPunct="1">
              <a:spcBef>
                <a:spcPct val="0"/>
              </a:spcBef>
            </a:pPr>
            <a:r>
              <a:rPr lang="en-US" altLang="en-US" sz="2400" dirty="0">
                <a:solidFill>
                  <a:srgbClr val="7030A0"/>
                </a:solidFill>
                <a:latin typeface="Arial" charset="0"/>
              </a:rPr>
              <a:t>The classes and interfaces, such as </a:t>
            </a:r>
            <a:r>
              <a:rPr lang="en-US" altLang="en-US" sz="2400" dirty="0" err="1">
                <a:solidFill>
                  <a:srgbClr val="FF0000"/>
                </a:solidFill>
                <a:latin typeface="Arial" charset="0"/>
              </a:rPr>
              <a:t>ServletConfig</a:t>
            </a:r>
            <a:r>
              <a:rPr lang="en-US" altLang="en-US" sz="2400" dirty="0">
                <a:solidFill>
                  <a:srgbClr val="7030A0"/>
                </a:solidFill>
                <a:latin typeface="Arial" charset="0"/>
              </a:rPr>
              <a:t> and </a:t>
            </a:r>
            <a:r>
              <a:rPr lang="en-US" altLang="en-US" sz="2400" dirty="0" err="1">
                <a:solidFill>
                  <a:srgbClr val="FF0000"/>
                </a:solidFill>
                <a:latin typeface="Arial" charset="0"/>
              </a:rPr>
              <a:t>ServletContext</a:t>
            </a:r>
            <a:r>
              <a:rPr lang="en-US" altLang="en-US" sz="2400" dirty="0">
                <a:solidFill>
                  <a:srgbClr val="FF0000"/>
                </a:solidFill>
                <a:latin typeface="Arial" charset="0"/>
              </a:rPr>
              <a:t>, </a:t>
            </a:r>
            <a:r>
              <a:rPr lang="en-US" altLang="en-US" sz="2400" dirty="0">
                <a:solidFill>
                  <a:srgbClr val="7030A0"/>
                </a:solidFill>
                <a:latin typeface="Arial" charset="0"/>
              </a:rPr>
              <a:t>provide additional services to a developer.</a:t>
            </a:r>
          </a:p>
          <a:p>
            <a:pPr eaLnBrk="1" hangingPunct="1">
              <a:spcBef>
                <a:spcPct val="0"/>
              </a:spcBef>
            </a:pPr>
            <a:endParaRPr lang="en-US" altLang="en-US" sz="2400" dirty="0">
              <a:solidFill>
                <a:srgbClr val="7030A0"/>
              </a:solidFill>
              <a:latin typeface="Arial" charset="0"/>
            </a:endParaRPr>
          </a:p>
          <a:p>
            <a:pPr eaLnBrk="1" hangingPunct="1">
              <a:spcBef>
                <a:spcPct val="0"/>
              </a:spcBef>
            </a:pPr>
            <a:r>
              <a:rPr lang="en-US" altLang="en-US" sz="2400" dirty="0">
                <a:solidFill>
                  <a:srgbClr val="7030A0"/>
                </a:solidFill>
                <a:latin typeface="Arial" charset="0"/>
              </a:rPr>
              <a:t>Additionally, you need the </a:t>
            </a:r>
            <a:r>
              <a:rPr lang="en-US" altLang="en-US" sz="2400" dirty="0" err="1">
                <a:solidFill>
                  <a:srgbClr val="7030A0"/>
                </a:solidFill>
                <a:latin typeface="Arial" charset="0"/>
              </a:rPr>
              <a:t>javax.servlet</a:t>
            </a:r>
            <a:r>
              <a:rPr lang="en-US" altLang="en-US" sz="2400" dirty="0">
                <a:solidFill>
                  <a:srgbClr val="7030A0"/>
                </a:solidFill>
                <a:latin typeface="Arial" charset="0"/>
              </a:rPr>
              <a:t> package to build servlet implementations that use a non-HTTP protocol.</a:t>
            </a:r>
            <a:endParaRPr lang="en-US" altLang="en-US" sz="2400" dirty="0">
              <a:solidFill>
                <a:srgbClr val="FF0000"/>
              </a:solidFill>
              <a:latin typeface="Arial" charset="0"/>
            </a:endParaRPr>
          </a:p>
        </p:txBody>
      </p:sp>
    </p:spTree>
    <p:extLst>
      <p:ext uri="{BB962C8B-B14F-4D97-AF65-F5344CB8AC3E}">
        <p14:creationId xmlns:p14="http://schemas.microsoft.com/office/powerpoint/2010/main" val="126065956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3" name="Rectangle 2"/>
          <p:cNvSpPr/>
          <p:nvPr/>
        </p:nvSpPr>
        <p:spPr>
          <a:xfrm>
            <a:off x="142874" y="610553"/>
            <a:ext cx="8786813" cy="6370637"/>
          </a:xfrm>
          <a:prstGeom prst="rect">
            <a:avLst/>
          </a:prstGeom>
        </p:spPr>
        <p:txBody>
          <a:bodyPr>
            <a:spAutoFit/>
          </a:bodyPr>
          <a:lstStyle/>
          <a:p>
            <a:pPr fontAlgn="auto">
              <a:spcAft>
                <a:spcPts val="0"/>
              </a:spcAft>
              <a:defRPr/>
            </a:pPr>
            <a:r>
              <a:rPr lang="en-US" sz="2400" dirty="0">
                <a:solidFill>
                  <a:srgbClr val="C00000"/>
                </a:solidFill>
              </a:rPr>
              <a:t>Sun Microsystems introduced two solid technologies for implementing </a:t>
            </a:r>
            <a:r>
              <a:rPr lang="en-US" sz="2400" dirty="0">
                <a:solidFill>
                  <a:srgbClr val="002060"/>
                </a:solidFill>
              </a:rPr>
              <a:t>MVC architecture</a:t>
            </a:r>
            <a:r>
              <a:rPr lang="en-US" sz="2400" dirty="0">
                <a:solidFill>
                  <a:srgbClr val="C00000"/>
                </a:solidFill>
              </a:rPr>
              <a:t>, which are</a:t>
            </a:r>
          </a:p>
          <a:p>
            <a:pPr fontAlgn="auto">
              <a:spcAft>
                <a:spcPts val="0"/>
              </a:spcAft>
              <a:defRPr/>
            </a:pPr>
            <a:endParaRPr lang="en-US" sz="2400" dirty="0">
              <a:solidFill>
                <a:srgbClr val="C00000"/>
              </a:solidFill>
            </a:endParaRPr>
          </a:p>
          <a:p>
            <a:pPr marL="514350" indent="-514350" fontAlgn="auto">
              <a:spcAft>
                <a:spcPts val="0"/>
              </a:spcAft>
              <a:buFontTx/>
              <a:buAutoNum type="romanLcPeriod"/>
              <a:defRPr/>
            </a:pPr>
            <a:r>
              <a:rPr lang="en-US" sz="2400" dirty="0">
                <a:solidFill>
                  <a:srgbClr val="C00000"/>
                </a:solidFill>
              </a:rPr>
              <a:t>Java Servlets</a:t>
            </a:r>
          </a:p>
          <a:p>
            <a:pPr marL="514350" indent="-514350" fontAlgn="auto">
              <a:spcAft>
                <a:spcPts val="0"/>
              </a:spcAft>
              <a:buFontTx/>
              <a:buAutoNum type="romanLcPeriod"/>
              <a:defRPr/>
            </a:pPr>
            <a:r>
              <a:rPr lang="en-US" sz="2400" dirty="0">
                <a:solidFill>
                  <a:srgbClr val="C00000"/>
                </a:solidFill>
              </a:rPr>
              <a:t>Java Server Pages (JSP’s)</a:t>
            </a:r>
          </a:p>
          <a:p>
            <a:pPr marL="514350" indent="-514350" fontAlgn="auto">
              <a:spcAft>
                <a:spcPts val="0"/>
              </a:spcAft>
              <a:defRPr/>
            </a:pPr>
            <a:endParaRPr lang="en-US" sz="2400" dirty="0">
              <a:solidFill>
                <a:srgbClr val="C00000"/>
              </a:solidFill>
            </a:endParaRPr>
          </a:p>
          <a:p>
            <a:pPr marL="514350" indent="-514350" fontAlgn="auto">
              <a:spcAft>
                <a:spcPts val="0"/>
              </a:spcAft>
              <a:defRPr/>
            </a:pPr>
            <a:r>
              <a:rPr lang="en-US" sz="2400" dirty="0">
                <a:solidFill>
                  <a:srgbClr val="002060"/>
                </a:solidFill>
              </a:rPr>
              <a:t>JSP’s</a:t>
            </a:r>
            <a:r>
              <a:rPr lang="en-US" sz="2400" dirty="0">
                <a:solidFill>
                  <a:srgbClr val="C00000"/>
                </a:solidFill>
              </a:rPr>
              <a:t> fit perfectly into this solution as a way of creating a </a:t>
            </a:r>
            <a:r>
              <a:rPr lang="en-US" sz="2400" dirty="0">
                <a:solidFill>
                  <a:srgbClr val="002060"/>
                </a:solidFill>
              </a:rPr>
              <a:t>dynamic response or View.</a:t>
            </a:r>
          </a:p>
          <a:p>
            <a:pPr marL="514350" indent="-514350" fontAlgn="auto">
              <a:spcAft>
                <a:spcPts val="0"/>
              </a:spcAft>
              <a:defRPr/>
            </a:pPr>
            <a:endParaRPr lang="en-US" sz="2400" dirty="0">
              <a:solidFill>
                <a:srgbClr val="C00000"/>
              </a:solidFill>
            </a:endParaRPr>
          </a:p>
          <a:p>
            <a:pPr marL="514350" indent="-514350" fontAlgn="auto">
              <a:spcAft>
                <a:spcPts val="0"/>
              </a:spcAft>
              <a:defRPr/>
            </a:pPr>
            <a:r>
              <a:rPr lang="en-US" sz="2400" dirty="0">
                <a:solidFill>
                  <a:srgbClr val="002060"/>
                </a:solidFill>
              </a:rPr>
              <a:t>Servlets </a:t>
            </a:r>
            <a:r>
              <a:rPr lang="en-US" sz="2400" dirty="0">
                <a:solidFill>
                  <a:srgbClr val="C00000"/>
                </a:solidFill>
              </a:rPr>
              <a:t>contain the logic for managing </a:t>
            </a:r>
            <a:r>
              <a:rPr lang="en-US" sz="2400" dirty="0">
                <a:solidFill>
                  <a:srgbClr val="002060"/>
                </a:solidFill>
              </a:rPr>
              <a:t>requests and act as the controller,</a:t>
            </a:r>
          </a:p>
          <a:p>
            <a:pPr marL="514350" indent="-514350" fontAlgn="auto">
              <a:spcAft>
                <a:spcPts val="0"/>
              </a:spcAft>
              <a:defRPr/>
            </a:pPr>
            <a:endParaRPr lang="en-US" sz="2400" dirty="0">
              <a:solidFill>
                <a:srgbClr val="C00000"/>
              </a:solidFill>
            </a:endParaRPr>
          </a:p>
          <a:p>
            <a:pPr marL="514350" indent="-514350" fontAlgn="auto">
              <a:spcAft>
                <a:spcPts val="0"/>
              </a:spcAft>
              <a:defRPr/>
            </a:pPr>
            <a:r>
              <a:rPr lang="en-US" sz="2400" dirty="0">
                <a:solidFill>
                  <a:srgbClr val="C00000"/>
                </a:solidFill>
              </a:rPr>
              <a:t>While the </a:t>
            </a:r>
            <a:r>
              <a:rPr lang="en-US" sz="2400" dirty="0">
                <a:solidFill>
                  <a:srgbClr val="002060"/>
                </a:solidFill>
              </a:rPr>
              <a:t>existing business rules </a:t>
            </a:r>
            <a:r>
              <a:rPr lang="en-US" sz="2400" dirty="0">
                <a:solidFill>
                  <a:srgbClr val="C00000"/>
                </a:solidFill>
              </a:rPr>
              <a:t>act as the </a:t>
            </a:r>
            <a:r>
              <a:rPr lang="en-US" sz="2400" dirty="0">
                <a:solidFill>
                  <a:srgbClr val="002060"/>
                </a:solidFill>
              </a:rPr>
              <a:t>model.</a:t>
            </a:r>
          </a:p>
          <a:p>
            <a:pPr marL="514350" indent="-514350" fontAlgn="auto">
              <a:spcAft>
                <a:spcPts val="0"/>
              </a:spcAft>
              <a:defRPr/>
            </a:pPr>
            <a:endParaRPr lang="en-US" sz="2400" dirty="0">
              <a:solidFill>
                <a:srgbClr val="C00000"/>
              </a:solidFill>
            </a:endParaRPr>
          </a:p>
          <a:p>
            <a:pPr marL="514350" indent="-514350" fontAlgn="auto">
              <a:spcAft>
                <a:spcPts val="0"/>
              </a:spcAft>
              <a:defRPr/>
            </a:pPr>
            <a:r>
              <a:rPr lang="en-US" sz="2400" dirty="0">
                <a:solidFill>
                  <a:srgbClr val="C00000"/>
                </a:solidFill>
              </a:rPr>
              <a:t>Note: </a:t>
            </a:r>
            <a:r>
              <a:rPr lang="en-US" sz="2400" dirty="0">
                <a:solidFill>
                  <a:srgbClr val="002060"/>
                </a:solidFill>
              </a:rPr>
              <a:t>Both Servlets and JSP use JDBC for handling database operations in Web applications.</a:t>
            </a:r>
          </a:p>
          <a:p>
            <a:pPr fontAlgn="auto">
              <a:spcAft>
                <a:spcPts val="0"/>
              </a:spcAft>
              <a:defRPr/>
            </a:pPr>
            <a:endParaRPr lang="en-US" sz="2400" dirty="0">
              <a:solidFill>
                <a:srgbClr val="C00000"/>
              </a:solidFill>
            </a:endParaRPr>
          </a:p>
        </p:txBody>
      </p:sp>
    </p:spTree>
    <p:extLst>
      <p:ext uri="{BB962C8B-B14F-4D97-AF65-F5344CB8AC3E}">
        <p14:creationId xmlns:p14="http://schemas.microsoft.com/office/powerpoint/2010/main" val="394135788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3" name="Rectangle 2"/>
          <p:cNvSpPr/>
          <p:nvPr/>
        </p:nvSpPr>
        <p:spPr>
          <a:xfrm>
            <a:off x="214312" y="621030"/>
            <a:ext cx="8715375" cy="7848600"/>
          </a:xfrm>
          <a:prstGeom prst="rect">
            <a:avLst/>
          </a:prstGeom>
        </p:spPr>
        <p:txBody>
          <a:bodyPr>
            <a:spAutoFit/>
          </a:bodyPr>
          <a:lstStyle/>
          <a:p>
            <a:pPr>
              <a:defRPr/>
            </a:pPr>
            <a:r>
              <a:rPr lang="en-US" sz="2400" dirty="0">
                <a:solidFill>
                  <a:srgbClr val="7030A0"/>
                </a:solidFill>
              </a:rPr>
              <a:t> For example, you can extend classes from the </a:t>
            </a:r>
            <a:r>
              <a:rPr lang="en-US" sz="2400" dirty="0" err="1">
                <a:solidFill>
                  <a:srgbClr val="7030A0"/>
                </a:solidFill>
              </a:rPr>
              <a:t>javax.servlet</a:t>
            </a:r>
            <a:r>
              <a:rPr lang="en-US" sz="2400" dirty="0">
                <a:solidFill>
                  <a:srgbClr val="7030A0"/>
                </a:solidFill>
              </a:rPr>
              <a:t> package to implement a </a:t>
            </a:r>
            <a:r>
              <a:rPr lang="en-US" sz="2400" dirty="0">
                <a:solidFill>
                  <a:srgbClr val="C00000"/>
                </a:solidFill>
              </a:rPr>
              <a:t>Simple Mail Transfer Protocol </a:t>
            </a:r>
            <a:r>
              <a:rPr lang="en-US" sz="2400" dirty="0">
                <a:solidFill>
                  <a:srgbClr val="7030A0"/>
                </a:solidFill>
              </a:rPr>
              <a:t>(SMTP) servlet that provides </a:t>
            </a:r>
            <a:r>
              <a:rPr lang="en-US" sz="2400" dirty="0">
                <a:solidFill>
                  <a:srgbClr val="C00000"/>
                </a:solidFill>
              </a:rPr>
              <a:t>an e-mail service to clients</a:t>
            </a:r>
            <a:r>
              <a:rPr lang="en-US" sz="2400" dirty="0">
                <a:solidFill>
                  <a:srgbClr val="7030A0"/>
                </a:solidFill>
              </a:rPr>
              <a:t>.</a:t>
            </a:r>
          </a:p>
          <a:p>
            <a:pPr>
              <a:defRPr/>
            </a:pPr>
            <a:endParaRPr lang="en-US" sz="2400" dirty="0">
              <a:solidFill>
                <a:srgbClr val="7030A0"/>
              </a:solidFill>
            </a:endParaRPr>
          </a:p>
          <a:p>
            <a:pPr>
              <a:defRPr/>
            </a:pPr>
            <a:r>
              <a:rPr lang="en-US" sz="2400" dirty="0" err="1">
                <a:solidFill>
                  <a:srgbClr val="7030A0"/>
                </a:solidFill>
              </a:rPr>
              <a:t>Javax.servlet</a:t>
            </a:r>
            <a:r>
              <a:rPr lang="en-US" sz="2400" dirty="0">
                <a:solidFill>
                  <a:srgbClr val="7030A0"/>
                </a:solidFill>
              </a:rPr>
              <a:t> package comprises of </a:t>
            </a:r>
            <a:r>
              <a:rPr lang="en-US" sz="2400" dirty="0">
                <a:solidFill>
                  <a:srgbClr val="C00000"/>
                </a:solidFill>
              </a:rPr>
              <a:t>fourteen</a:t>
            </a:r>
            <a:r>
              <a:rPr lang="en-US" sz="2400" dirty="0">
                <a:solidFill>
                  <a:srgbClr val="7030A0"/>
                </a:solidFill>
              </a:rPr>
              <a:t> interfaces:</a:t>
            </a:r>
          </a:p>
          <a:p>
            <a:pPr>
              <a:defRPr/>
            </a:pPr>
            <a:endParaRPr lang="en-US" sz="2400" dirty="0">
              <a:solidFill>
                <a:srgbClr val="7030A0"/>
              </a:solidFill>
            </a:endParaRPr>
          </a:p>
          <a:p>
            <a:pPr>
              <a:defRPr/>
            </a:pPr>
            <a:r>
              <a:rPr lang="en-US" sz="2400" dirty="0">
                <a:solidFill>
                  <a:srgbClr val="7030A0"/>
                </a:solidFill>
              </a:rPr>
              <a:t>While </a:t>
            </a:r>
            <a:r>
              <a:rPr lang="en-US" sz="2400" dirty="0">
                <a:solidFill>
                  <a:srgbClr val="C00000"/>
                </a:solidFill>
              </a:rPr>
              <a:t>building an applications</a:t>
            </a:r>
            <a:r>
              <a:rPr lang="en-US" sz="2400" dirty="0">
                <a:solidFill>
                  <a:srgbClr val="7030A0"/>
                </a:solidFill>
              </a:rPr>
              <a:t>, a programmer can implement </a:t>
            </a:r>
            <a:r>
              <a:rPr lang="en-US" sz="2400" dirty="0">
                <a:solidFill>
                  <a:srgbClr val="C00000"/>
                </a:solidFill>
              </a:rPr>
              <a:t>seven interfaces</a:t>
            </a:r>
            <a:r>
              <a:rPr lang="en-US" sz="2400" dirty="0">
                <a:solidFill>
                  <a:srgbClr val="7030A0"/>
                </a:solidFill>
              </a:rPr>
              <a:t>. Such as </a:t>
            </a:r>
            <a:r>
              <a:rPr lang="en-US" sz="2400" b="1" dirty="0">
                <a:solidFill>
                  <a:srgbClr val="00B050"/>
                </a:solidFill>
              </a:rPr>
              <a:t>Servlet</a:t>
            </a:r>
            <a:r>
              <a:rPr lang="en-US" sz="2400" dirty="0">
                <a:solidFill>
                  <a:srgbClr val="7030A0"/>
                </a:solidFill>
              </a:rPr>
              <a:t>, &amp; </a:t>
            </a:r>
            <a:r>
              <a:rPr lang="en-US" sz="2400" b="1" dirty="0" err="1">
                <a:solidFill>
                  <a:srgbClr val="00B050"/>
                </a:solidFill>
              </a:rPr>
              <a:t>ServletRequestListener</a:t>
            </a:r>
            <a:endParaRPr lang="en-US" sz="2400" b="1" dirty="0">
              <a:solidFill>
                <a:srgbClr val="0070C0"/>
              </a:solidFill>
            </a:endParaRPr>
          </a:p>
          <a:p>
            <a:pPr>
              <a:defRPr/>
            </a:pPr>
            <a:endParaRPr lang="en-US" sz="2400" b="1" dirty="0">
              <a:solidFill>
                <a:srgbClr val="0070C0"/>
              </a:solidFill>
            </a:endParaRPr>
          </a:p>
          <a:p>
            <a:pPr>
              <a:defRPr/>
            </a:pPr>
            <a:r>
              <a:rPr lang="en-US" sz="2400" b="1" dirty="0">
                <a:solidFill>
                  <a:srgbClr val="0070C0"/>
                </a:solidFill>
              </a:rPr>
              <a:t>A servlet container provides the implementation for the following seven interfaces:</a:t>
            </a:r>
          </a:p>
          <a:p>
            <a:pPr>
              <a:defRPr/>
            </a:pPr>
            <a:endParaRPr lang="en-US" sz="2400" b="1" dirty="0">
              <a:solidFill>
                <a:srgbClr val="0070C0"/>
              </a:solidFill>
            </a:endParaRPr>
          </a:p>
          <a:p>
            <a:pPr marL="457200" indent="-457200">
              <a:buFontTx/>
              <a:buAutoNum type="arabicPeriod"/>
              <a:defRPr/>
            </a:pPr>
            <a:r>
              <a:rPr lang="en-US" sz="2400" b="1" dirty="0" err="1">
                <a:solidFill>
                  <a:srgbClr val="0070C0"/>
                </a:solidFill>
              </a:rPr>
              <a:t>ServletConfig</a:t>
            </a:r>
            <a:r>
              <a:rPr lang="en-US" sz="2400" b="1" dirty="0">
                <a:solidFill>
                  <a:srgbClr val="0070C0"/>
                </a:solidFill>
              </a:rPr>
              <a:t>                5. </a:t>
            </a:r>
            <a:r>
              <a:rPr lang="en-US" sz="2400" b="1" dirty="0" err="1">
                <a:solidFill>
                  <a:srgbClr val="0070C0"/>
                </a:solidFill>
              </a:rPr>
              <a:t>RequestDispatcher</a:t>
            </a:r>
            <a:endParaRPr lang="en-US" sz="2400" b="1" dirty="0">
              <a:solidFill>
                <a:srgbClr val="0070C0"/>
              </a:solidFill>
            </a:endParaRPr>
          </a:p>
          <a:p>
            <a:pPr marL="457200" indent="-457200">
              <a:buFontTx/>
              <a:buAutoNum type="arabicPeriod"/>
              <a:defRPr/>
            </a:pPr>
            <a:r>
              <a:rPr lang="en-US" sz="2400" b="1" dirty="0" err="1">
                <a:solidFill>
                  <a:srgbClr val="0070C0"/>
                </a:solidFill>
              </a:rPr>
              <a:t>ServletContext</a:t>
            </a:r>
            <a:r>
              <a:rPr lang="en-US" sz="2400" b="1" dirty="0">
                <a:solidFill>
                  <a:srgbClr val="0070C0"/>
                </a:solidFill>
              </a:rPr>
              <a:t>              6. </a:t>
            </a:r>
            <a:r>
              <a:rPr lang="en-US" sz="2400" b="1" dirty="0" err="1">
                <a:solidFill>
                  <a:srgbClr val="0070C0"/>
                </a:solidFill>
              </a:rPr>
              <a:t>FilterChain</a:t>
            </a:r>
            <a:r>
              <a:rPr lang="en-US" sz="2400" b="1" dirty="0">
                <a:solidFill>
                  <a:srgbClr val="0070C0"/>
                </a:solidFill>
              </a:rPr>
              <a:t>       </a:t>
            </a:r>
          </a:p>
          <a:p>
            <a:pPr marL="457200" indent="-457200">
              <a:buFontTx/>
              <a:buAutoNum type="arabicPeriod"/>
              <a:defRPr/>
            </a:pPr>
            <a:r>
              <a:rPr lang="en-US" sz="2400" b="1" dirty="0" err="1">
                <a:solidFill>
                  <a:srgbClr val="0070C0"/>
                </a:solidFill>
              </a:rPr>
              <a:t>ServletRequest</a:t>
            </a:r>
            <a:r>
              <a:rPr lang="en-US" sz="2400" b="1" dirty="0">
                <a:solidFill>
                  <a:srgbClr val="0070C0"/>
                </a:solidFill>
              </a:rPr>
              <a:t>             7. </a:t>
            </a:r>
            <a:r>
              <a:rPr lang="en-US" sz="2400" b="1" dirty="0" err="1">
                <a:solidFill>
                  <a:srgbClr val="0070C0"/>
                </a:solidFill>
              </a:rPr>
              <a:t>FilterConfig</a:t>
            </a:r>
            <a:endParaRPr lang="en-US" sz="2400" b="1" dirty="0">
              <a:solidFill>
                <a:srgbClr val="0070C0"/>
              </a:solidFill>
            </a:endParaRPr>
          </a:p>
          <a:p>
            <a:pPr marL="457200" indent="-457200">
              <a:buFontTx/>
              <a:buAutoNum type="arabicPeriod"/>
              <a:defRPr/>
            </a:pPr>
            <a:r>
              <a:rPr lang="en-US" sz="2400" b="1" dirty="0" err="1">
                <a:solidFill>
                  <a:srgbClr val="0070C0"/>
                </a:solidFill>
              </a:rPr>
              <a:t>ServletResponse</a:t>
            </a:r>
            <a:endParaRPr lang="en-US" sz="2400" dirty="0">
              <a:solidFill>
                <a:srgbClr val="0070C0"/>
              </a:solidFill>
            </a:endParaRPr>
          </a:p>
          <a:p>
            <a:pPr>
              <a:defRPr/>
            </a:pPr>
            <a:endParaRPr lang="en-US" sz="2400" dirty="0">
              <a:solidFill>
                <a:srgbClr val="7030A0"/>
              </a:solidFill>
            </a:endParaRPr>
          </a:p>
          <a:p>
            <a:pPr>
              <a:defRPr/>
            </a:pPr>
            <a:endParaRPr lang="en-US" sz="2400" dirty="0">
              <a:solidFill>
                <a:srgbClr val="7030A0"/>
              </a:solidFill>
            </a:endParaRPr>
          </a:p>
          <a:p>
            <a:pPr>
              <a:defRPr/>
            </a:pPr>
            <a:endParaRPr lang="en-US" sz="2400" dirty="0">
              <a:solidFill>
                <a:srgbClr val="7030A0"/>
              </a:solidFill>
            </a:endParaRPr>
          </a:p>
          <a:p>
            <a:pPr>
              <a:defRPr/>
            </a:pPr>
            <a:endParaRPr lang="en-US" sz="2400" dirty="0">
              <a:solidFill>
                <a:srgbClr val="7030A0"/>
              </a:solidFill>
            </a:endParaRPr>
          </a:p>
          <a:p>
            <a:pPr>
              <a:defRPr/>
            </a:pPr>
            <a:endParaRPr lang="en-IN" sz="2400" dirty="0"/>
          </a:p>
        </p:txBody>
      </p:sp>
    </p:spTree>
    <p:extLst>
      <p:ext uri="{BB962C8B-B14F-4D97-AF65-F5344CB8AC3E}">
        <p14:creationId xmlns:p14="http://schemas.microsoft.com/office/powerpoint/2010/main" val="214404650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4"/>
          <p:cNvSpPr txBox="1">
            <a:spLocks noChangeArrowheads="1"/>
          </p:cNvSpPr>
          <p:nvPr/>
        </p:nvSpPr>
        <p:spPr bwMode="auto">
          <a:xfrm>
            <a:off x="152400" y="619760"/>
            <a:ext cx="87630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dirty="0">
                <a:latin typeface="Arial" charset="0"/>
              </a:rPr>
              <a:t>The </a:t>
            </a:r>
            <a:r>
              <a:rPr lang="en-US" altLang="en-US" sz="2400" dirty="0">
                <a:solidFill>
                  <a:schemeClr val="accent2"/>
                </a:solidFill>
                <a:latin typeface="Arial" charset="0"/>
              </a:rPr>
              <a:t>servlet container</a:t>
            </a:r>
            <a:r>
              <a:rPr lang="en-US" altLang="en-US" sz="2400" dirty="0">
                <a:latin typeface="Arial" charset="0"/>
              </a:rPr>
              <a:t> must provide an object for the preceding interfaces to a servlet.</a:t>
            </a:r>
          </a:p>
          <a:p>
            <a:pPr eaLnBrk="1" hangingPunct="1">
              <a:spcBef>
                <a:spcPct val="0"/>
              </a:spcBef>
              <a:buFontTx/>
              <a:buNone/>
            </a:pPr>
            <a:r>
              <a:rPr lang="en-US" altLang="en-US" sz="2400" dirty="0">
                <a:latin typeface="Arial" charset="0"/>
              </a:rPr>
              <a:t>The </a:t>
            </a:r>
            <a:r>
              <a:rPr lang="en-US" altLang="en-US" sz="2400" b="1" dirty="0" err="1">
                <a:solidFill>
                  <a:srgbClr val="FF0000"/>
                </a:solidFill>
                <a:latin typeface="Arial" charset="0"/>
              </a:rPr>
              <a:t>getServletContext</a:t>
            </a:r>
            <a:r>
              <a:rPr lang="en-US" altLang="en-US" sz="2400" b="1" dirty="0">
                <a:solidFill>
                  <a:srgbClr val="FF0000"/>
                </a:solidFill>
                <a:latin typeface="Arial" charset="0"/>
              </a:rPr>
              <a:t>()</a:t>
            </a:r>
            <a:r>
              <a:rPr lang="en-US" altLang="en-US" sz="2400" dirty="0">
                <a:latin typeface="Arial" charset="0"/>
              </a:rPr>
              <a:t> method is probably the most important method of the </a:t>
            </a:r>
            <a:r>
              <a:rPr lang="en-US" altLang="en-US" sz="2400" b="1" dirty="0" err="1">
                <a:solidFill>
                  <a:srgbClr val="FF0000"/>
                </a:solidFill>
                <a:latin typeface="Arial" charset="0"/>
              </a:rPr>
              <a:t>ServletConfig</a:t>
            </a:r>
            <a:r>
              <a:rPr lang="en-US" altLang="en-US" sz="2400" dirty="0">
                <a:latin typeface="Arial" charset="0"/>
              </a:rPr>
              <a:t> interface.</a:t>
            </a:r>
          </a:p>
          <a:p>
            <a:pPr eaLnBrk="1" hangingPunct="1">
              <a:spcBef>
                <a:spcPct val="0"/>
              </a:spcBef>
              <a:buFontTx/>
              <a:buNone/>
            </a:pPr>
            <a:endParaRPr lang="en-US" altLang="en-US" sz="2400" dirty="0">
              <a:latin typeface="Arial" charset="0"/>
            </a:endParaRPr>
          </a:p>
          <a:p>
            <a:pPr eaLnBrk="1" hangingPunct="1">
              <a:spcBef>
                <a:spcPct val="0"/>
              </a:spcBef>
              <a:buFontTx/>
              <a:buNone/>
            </a:pPr>
            <a:r>
              <a:rPr lang="en-US" altLang="en-US" sz="2400" dirty="0">
                <a:latin typeface="Arial" charset="0"/>
              </a:rPr>
              <a:t>This method returns the </a:t>
            </a:r>
            <a:r>
              <a:rPr lang="en-US" altLang="en-US" sz="2400" b="1" dirty="0" err="1">
                <a:solidFill>
                  <a:srgbClr val="FF0000"/>
                </a:solidFill>
                <a:latin typeface="Arial" charset="0"/>
              </a:rPr>
              <a:t>ServletContext</a:t>
            </a:r>
            <a:r>
              <a:rPr lang="en-US" altLang="en-US" sz="2400" b="1" dirty="0">
                <a:solidFill>
                  <a:srgbClr val="FF0000"/>
                </a:solidFill>
                <a:latin typeface="Arial" charset="0"/>
              </a:rPr>
              <a:t> object</a:t>
            </a:r>
            <a:r>
              <a:rPr lang="en-US" altLang="en-US" sz="2400" dirty="0">
                <a:latin typeface="Arial" charset="0"/>
              </a:rPr>
              <a:t>, which communicates with the Servlet container when you to perform some action, such as </a:t>
            </a:r>
            <a:r>
              <a:rPr lang="en-US" altLang="en-US" sz="2400" b="1" dirty="0">
                <a:solidFill>
                  <a:srgbClr val="FF0000"/>
                </a:solidFill>
                <a:latin typeface="Arial" charset="0"/>
              </a:rPr>
              <a:t>writing to a log file</a:t>
            </a:r>
            <a:r>
              <a:rPr lang="en-US" altLang="en-US" sz="2400" dirty="0">
                <a:latin typeface="Arial" charset="0"/>
              </a:rPr>
              <a:t> or </a:t>
            </a:r>
            <a:r>
              <a:rPr lang="en-US" altLang="en-US" sz="2400" b="1" dirty="0">
                <a:solidFill>
                  <a:srgbClr val="FF0000"/>
                </a:solidFill>
                <a:latin typeface="Arial" charset="0"/>
              </a:rPr>
              <a:t>dispatching requests.</a:t>
            </a:r>
          </a:p>
          <a:p>
            <a:pPr eaLnBrk="1" hangingPunct="1">
              <a:spcBef>
                <a:spcPct val="0"/>
              </a:spcBef>
              <a:buFontTx/>
              <a:buNone/>
            </a:pPr>
            <a:endParaRPr lang="en-US" altLang="en-US" sz="2400" b="1" dirty="0">
              <a:solidFill>
                <a:srgbClr val="FF0000"/>
              </a:solidFill>
              <a:latin typeface="Arial" charset="0"/>
            </a:endParaRPr>
          </a:p>
          <a:p>
            <a:pPr eaLnBrk="1" hangingPunct="1">
              <a:spcBef>
                <a:spcPct val="0"/>
              </a:spcBef>
              <a:buFontTx/>
              <a:buNone/>
            </a:pPr>
            <a:r>
              <a:rPr lang="en-US" altLang="en-US" sz="2400" dirty="0">
                <a:latin typeface="Arial" charset="0"/>
              </a:rPr>
              <a:t>Note: There is only one </a:t>
            </a:r>
            <a:r>
              <a:rPr lang="en-US" altLang="en-US" sz="2400" dirty="0" err="1">
                <a:solidFill>
                  <a:srgbClr val="FF0000"/>
                </a:solidFill>
                <a:latin typeface="Arial" charset="0"/>
              </a:rPr>
              <a:t>ServletContext</a:t>
            </a:r>
            <a:r>
              <a:rPr lang="en-US" altLang="en-US" sz="2400" dirty="0">
                <a:solidFill>
                  <a:srgbClr val="FF0000"/>
                </a:solidFill>
                <a:latin typeface="Arial" charset="0"/>
              </a:rPr>
              <a:t> object</a:t>
            </a:r>
            <a:r>
              <a:rPr lang="en-US" altLang="en-US" sz="2400" dirty="0">
                <a:latin typeface="Arial" charset="0"/>
              </a:rPr>
              <a:t> per </a:t>
            </a:r>
            <a:r>
              <a:rPr lang="en-US" altLang="en-US" sz="2400" b="1" dirty="0">
                <a:solidFill>
                  <a:srgbClr val="0033CC"/>
                </a:solidFill>
                <a:latin typeface="Arial" charset="0"/>
              </a:rPr>
              <a:t>Web application per JVM</a:t>
            </a:r>
            <a:r>
              <a:rPr lang="en-US" altLang="en-US" sz="2400" dirty="0">
                <a:latin typeface="Arial" charset="0"/>
              </a:rPr>
              <a:t>. This object is initialized when the Web application starts, and is destroyed when the Web applications shuts down.</a:t>
            </a:r>
          </a:p>
        </p:txBody>
      </p:sp>
    </p:spTree>
    <p:extLst>
      <p:ext uri="{BB962C8B-B14F-4D97-AF65-F5344CB8AC3E}">
        <p14:creationId xmlns:p14="http://schemas.microsoft.com/office/powerpoint/2010/main" val="315800026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4"/>
          <p:cNvSpPr txBox="1">
            <a:spLocks noChangeArrowheads="1"/>
          </p:cNvSpPr>
          <p:nvPr/>
        </p:nvSpPr>
        <p:spPr bwMode="auto">
          <a:xfrm>
            <a:off x="152400" y="660400"/>
            <a:ext cx="87630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Char char="•"/>
            </a:pPr>
            <a:r>
              <a:rPr lang="en-US" altLang="en-US" sz="2400" dirty="0">
                <a:latin typeface="Arial" charset="0"/>
              </a:rPr>
              <a:t>One useful application of the </a:t>
            </a:r>
            <a:r>
              <a:rPr lang="en-US" altLang="en-US" sz="2400" dirty="0" err="1">
                <a:latin typeface="Arial" charset="0"/>
              </a:rPr>
              <a:t>ServletContext</a:t>
            </a:r>
            <a:r>
              <a:rPr lang="en-US" altLang="en-US" sz="2400" dirty="0">
                <a:latin typeface="Arial" charset="0"/>
              </a:rPr>
              <a:t> object is as a </a:t>
            </a:r>
            <a:r>
              <a:rPr lang="en-US" altLang="en-US" sz="2400" b="1" dirty="0">
                <a:solidFill>
                  <a:srgbClr val="0033CC"/>
                </a:solidFill>
                <a:latin typeface="Arial" charset="0"/>
              </a:rPr>
              <a:t>persistence mechanism</a:t>
            </a:r>
            <a:r>
              <a:rPr lang="en-US" altLang="en-US" sz="2400" dirty="0">
                <a:latin typeface="Arial" charset="0"/>
              </a:rPr>
              <a:t>.</a:t>
            </a:r>
          </a:p>
          <a:p>
            <a:pPr eaLnBrk="1" hangingPunct="1">
              <a:spcBef>
                <a:spcPct val="0"/>
              </a:spcBef>
              <a:buFontTx/>
              <a:buChar char="•"/>
            </a:pPr>
            <a:r>
              <a:rPr lang="en-US" altLang="en-US" sz="2400" dirty="0">
                <a:latin typeface="Arial" charset="0"/>
              </a:rPr>
              <a:t>A programmer may store attributes in the </a:t>
            </a:r>
            <a:r>
              <a:rPr lang="en-US" altLang="en-US" sz="2400" dirty="0" err="1">
                <a:latin typeface="Arial" charset="0"/>
              </a:rPr>
              <a:t>ServletContext</a:t>
            </a:r>
            <a:r>
              <a:rPr lang="en-US" altLang="en-US" sz="2400" dirty="0">
                <a:latin typeface="Arial" charset="0"/>
              </a:rPr>
              <a:t> interface so that they are available throughout the execution of an application and not just for the duration of a request for a resource.</a:t>
            </a:r>
          </a:p>
          <a:p>
            <a:pPr eaLnBrk="1" hangingPunct="1">
              <a:spcBef>
                <a:spcPct val="0"/>
              </a:spcBef>
              <a:buFontTx/>
              <a:buChar char="•"/>
            </a:pPr>
            <a:r>
              <a:rPr lang="en-US" altLang="en-US" sz="2400" dirty="0">
                <a:latin typeface="Arial" charset="0"/>
              </a:rPr>
              <a:t>The </a:t>
            </a:r>
            <a:r>
              <a:rPr lang="en-US" altLang="en-US" sz="2400" b="1" dirty="0">
                <a:solidFill>
                  <a:srgbClr val="0033CC"/>
                </a:solidFill>
                <a:latin typeface="Arial" charset="0"/>
              </a:rPr>
              <a:t>Servlet container provides</a:t>
            </a:r>
            <a:r>
              <a:rPr lang="en-US" altLang="en-US" sz="2400" dirty="0">
                <a:latin typeface="Arial" charset="0"/>
              </a:rPr>
              <a:t> the classes that implement the </a:t>
            </a:r>
            <a:r>
              <a:rPr lang="en-US" altLang="en-US" sz="2400" b="1" dirty="0" err="1">
                <a:solidFill>
                  <a:srgbClr val="0033CC"/>
                </a:solidFill>
                <a:latin typeface="Arial" charset="0"/>
              </a:rPr>
              <a:t>ServletRequest</a:t>
            </a:r>
            <a:r>
              <a:rPr lang="en-US" altLang="en-US" sz="2400" dirty="0">
                <a:latin typeface="Arial" charset="0"/>
              </a:rPr>
              <a:t> and </a:t>
            </a:r>
            <a:r>
              <a:rPr lang="en-US" altLang="en-US" sz="2400" b="1" dirty="0" err="1">
                <a:solidFill>
                  <a:srgbClr val="0033CC"/>
                </a:solidFill>
                <a:latin typeface="Arial" charset="0"/>
              </a:rPr>
              <a:t>ServletResponse</a:t>
            </a:r>
            <a:r>
              <a:rPr lang="en-US" altLang="en-US" sz="2400" dirty="0">
                <a:latin typeface="Arial" charset="0"/>
              </a:rPr>
              <a:t> interfaces.</a:t>
            </a:r>
          </a:p>
          <a:p>
            <a:pPr eaLnBrk="1" hangingPunct="1">
              <a:spcBef>
                <a:spcPct val="0"/>
              </a:spcBef>
              <a:buFontTx/>
              <a:buChar char="•"/>
            </a:pPr>
            <a:r>
              <a:rPr lang="en-US" altLang="en-US" sz="2400" dirty="0">
                <a:latin typeface="Arial" charset="0"/>
              </a:rPr>
              <a:t>An object defined by the </a:t>
            </a:r>
            <a:r>
              <a:rPr lang="en-US" altLang="en-US" sz="2400" b="1" dirty="0" err="1">
                <a:solidFill>
                  <a:srgbClr val="0033CC"/>
                </a:solidFill>
                <a:latin typeface="Arial" charset="0"/>
              </a:rPr>
              <a:t>RequestDispatcher</a:t>
            </a:r>
            <a:r>
              <a:rPr lang="en-US" altLang="en-US" sz="2400" dirty="0">
                <a:latin typeface="Arial" charset="0"/>
              </a:rPr>
              <a:t> interface manages client requests by </a:t>
            </a:r>
            <a:r>
              <a:rPr lang="en-US" altLang="en-US" sz="2400" b="1" dirty="0">
                <a:solidFill>
                  <a:srgbClr val="FF0000"/>
                </a:solidFill>
                <a:latin typeface="Arial" charset="0"/>
              </a:rPr>
              <a:t>directing them to an appropriate resource on the server.</a:t>
            </a:r>
          </a:p>
          <a:p>
            <a:pPr eaLnBrk="1" hangingPunct="1">
              <a:spcBef>
                <a:spcPct val="0"/>
              </a:spcBef>
              <a:buFontTx/>
              <a:buChar char="•"/>
            </a:pPr>
            <a:r>
              <a:rPr lang="en-US" altLang="en-US" sz="2400" dirty="0">
                <a:latin typeface="Arial" charset="0"/>
              </a:rPr>
              <a:t>The </a:t>
            </a:r>
            <a:r>
              <a:rPr lang="en-US" altLang="en-US" sz="2400" b="1" dirty="0" err="1">
                <a:solidFill>
                  <a:srgbClr val="FF0000"/>
                </a:solidFill>
                <a:latin typeface="Arial" charset="0"/>
              </a:rPr>
              <a:t>FilterChain</a:t>
            </a:r>
            <a:r>
              <a:rPr lang="en-US" altLang="en-US" sz="2400" dirty="0">
                <a:latin typeface="Arial" charset="0"/>
              </a:rPr>
              <a:t>, </a:t>
            </a:r>
            <a:r>
              <a:rPr lang="en-US" altLang="en-US" sz="2400" b="1" dirty="0" err="1">
                <a:solidFill>
                  <a:srgbClr val="FF0000"/>
                </a:solidFill>
                <a:latin typeface="Arial" charset="0"/>
              </a:rPr>
              <a:t>FilterConfig</a:t>
            </a:r>
            <a:r>
              <a:rPr lang="en-US" altLang="en-US" sz="2400" dirty="0">
                <a:latin typeface="Arial" charset="0"/>
              </a:rPr>
              <a:t>, and </a:t>
            </a:r>
            <a:r>
              <a:rPr lang="en-US" altLang="en-US" sz="2400" b="1" dirty="0">
                <a:solidFill>
                  <a:srgbClr val="FF0000"/>
                </a:solidFill>
                <a:latin typeface="Arial" charset="0"/>
              </a:rPr>
              <a:t>Filter </a:t>
            </a:r>
            <a:r>
              <a:rPr lang="en-US" altLang="en-US" sz="2400" dirty="0">
                <a:latin typeface="Arial" charset="0"/>
              </a:rPr>
              <a:t>interfaces are used to implement the </a:t>
            </a:r>
            <a:r>
              <a:rPr lang="en-US" altLang="en-US" sz="2400" b="1" dirty="0">
                <a:solidFill>
                  <a:srgbClr val="FF0000"/>
                </a:solidFill>
                <a:latin typeface="Arial" charset="0"/>
              </a:rPr>
              <a:t>filtering functionality</a:t>
            </a:r>
            <a:r>
              <a:rPr lang="en-US" altLang="en-US" sz="2400" dirty="0">
                <a:latin typeface="Arial" charset="0"/>
              </a:rPr>
              <a:t> in an application.</a:t>
            </a:r>
          </a:p>
        </p:txBody>
      </p:sp>
    </p:spTree>
    <p:extLst>
      <p:ext uri="{BB962C8B-B14F-4D97-AF65-F5344CB8AC3E}">
        <p14:creationId xmlns:p14="http://schemas.microsoft.com/office/powerpoint/2010/main" val="147321130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4"/>
          <p:cNvSpPr txBox="1">
            <a:spLocks noChangeArrowheads="1"/>
          </p:cNvSpPr>
          <p:nvPr/>
        </p:nvSpPr>
        <p:spPr bwMode="auto">
          <a:xfrm>
            <a:off x="152400" y="304800"/>
            <a:ext cx="87630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Char char="•"/>
            </a:pPr>
            <a:endParaRPr lang="en-US" altLang="en-US" sz="1800">
              <a:latin typeface="Arial" charset="0"/>
            </a:endParaRPr>
          </a:p>
          <a:p>
            <a:pPr eaLnBrk="1" hangingPunct="1">
              <a:spcBef>
                <a:spcPct val="0"/>
              </a:spcBef>
              <a:buFontTx/>
              <a:buChar char="•"/>
            </a:pPr>
            <a:endParaRPr lang="en-US" altLang="en-US" sz="1800" b="1">
              <a:solidFill>
                <a:srgbClr val="FF0000"/>
              </a:solidFill>
              <a:latin typeface="Arial" charset="0"/>
            </a:endParaRPr>
          </a:p>
        </p:txBody>
      </p:sp>
      <p:sp>
        <p:nvSpPr>
          <p:cNvPr id="45059" name="Rectangle 5"/>
          <p:cNvSpPr>
            <a:spLocks noChangeArrowheads="1"/>
          </p:cNvSpPr>
          <p:nvPr/>
        </p:nvSpPr>
        <p:spPr bwMode="auto">
          <a:xfrm>
            <a:off x="228600" y="670560"/>
            <a:ext cx="8686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800" b="1" dirty="0">
                <a:solidFill>
                  <a:srgbClr val="008000"/>
                </a:solidFill>
                <a:latin typeface="Arial" charset="0"/>
              </a:rPr>
              <a:t>A programmer building a Web application implements the following seven interfaces.</a:t>
            </a:r>
          </a:p>
          <a:p>
            <a:pPr eaLnBrk="1" hangingPunct="1">
              <a:spcBef>
                <a:spcPct val="0"/>
              </a:spcBef>
              <a:buFontTx/>
              <a:buAutoNum type="arabicPeriod"/>
            </a:pPr>
            <a:r>
              <a:rPr lang="en-US" altLang="en-US" sz="2800" dirty="0">
                <a:solidFill>
                  <a:srgbClr val="FF0000"/>
                </a:solidFill>
                <a:latin typeface="Arial" charset="0"/>
              </a:rPr>
              <a:t>Servlet</a:t>
            </a:r>
          </a:p>
          <a:p>
            <a:pPr eaLnBrk="1" hangingPunct="1">
              <a:spcBef>
                <a:spcPct val="0"/>
              </a:spcBef>
              <a:buFontTx/>
              <a:buAutoNum type="arabicPeriod"/>
            </a:pPr>
            <a:r>
              <a:rPr lang="en-US" altLang="en-US" sz="2800" dirty="0" err="1">
                <a:solidFill>
                  <a:srgbClr val="0033CC"/>
                </a:solidFill>
                <a:latin typeface="Arial" charset="0"/>
              </a:rPr>
              <a:t>ServletRequestListener</a:t>
            </a:r>
            <a:endParaRPr lang="en-US" altLang="en-US" sz="2800" dirty="0">
              <a:solidFill>
                <a:srgbClr val="0033CC"/>
              </a:solidFill>
              <a:latin typeface="Arial" charset="0"/>
            </a:endParaRPr>
          </a:p>
          <a:p>
            <a:pPr eaLnBrk="1" hangingPunct="1">
              <a:spcBef>
                <a:spcPct val="0"/>
              </a:spcBef>
              <a:buFontTx/>
              <a:buAutoNum type="arabicPeriod"/>
            </a:pPr>
            <a:r>
              <a:rPr lang="en-US" altLang="en-US" sz="2800" dirty="0" err="1">
                <a:solidFill>
                  <a:srgbClr val="008000"/>
                </a:solidFill>
                <a:latin typeface="Arial" charset="0"/>
              </a:rPr>
              <a:t>ServletRequestAttributeListener</a:t>
            </a:r>
            <a:endParaRPr lang="en-US" altLang="en-US" sz="2800" dirty="0">
              <a:solidFill>
                <a:srgbClr val="008000"/>
              </a:solidFill>
              <a:latin typeface="Arial" charset="0"/>
            </a:endParaRPr>
          </a:p>
          <a:p>
            <a:pPr eaLnBrk="1" hangingPunct="1">
              <a:spcBef>
                <a:spcPct val="0"/>
              </a:spcBef>
              <a:buFontTx/>
              <a:buAutoNum type="arabicPeriod"/>
            </a:pPr>
            <a:r>
              <a:rPr lang="en-US" altLang="en-US" sz="2800" dirty="0" err="1">
                <a:latin typeface="Arial" charset="0"/>
              </a:rPr>
              <a:t>ServletContextListener</a:t>
            </a:r>
            <a:endParaRPr lang="en-US" altLang="en-US" sz="2800" dirty="0">
              <a:latin typeface="Arial" charset="0"/>
            </a:endParaRPr>
          </a:p>
          <a:p>
            <a:pPr eaLnBrk="1" hangingPunct="1">
              <a:spcBef>
                <a:spcPct val="0"/>
              </a:spcBef>
              <a:buFontTx/>
              <a:buAutoNum type="arabicPeriod"/>
            </a:pPr>
            <a:r>
              <a:rPr lang="en-US" altLang="en-US" sz="2800" dirty="0" err="1">
                <a:solidFill>
                  <a:srgbClr val="008000"/>
                </a:solidFill>
                <a:latin typeface="Arial" charset="0"/>
              </a:rPr>
              <a:t>ServletContextAttributeListener</a:t>
            </a:r>
            <a:endParaRPr lang="en-US" altLang="en-US" sz="2800" dirty="0">
              <a:solidFill>
                <a:srgbClr val="008000"/>
              </a:solidFill>
              <a:latin typeface="Arial" charset="0"/>
            </a:endParaRPr>
          </a:p>
          <a:p>
            <a:pPr eaLnBrk="1" hangingPunct="1">
              <a:spcBef>
                <a:spcPct val="0"/>
              </a:spcBef>
              <a:buFontTx/>
              <a:buAutoNum type="arabicPeriod"/>
            </a:pPr>
            <a:r>
              <a:rPr lang="en-US" altLang="en-US" sz="2800" dirty="0" err="1">
                <a:solidFill>
                  <a:srgbClr val="FF0000"/>
                </a:solidFill>
                <a:latin typeface="Arial" charset="0"/>
              </a:rPr>
              <a:t>SingleThreadModel</a:t>
            </a:r>
            <a:endParaRPr lang="en-US" altLang="en-US" sz="2800" dirty="0">
              <a:solidFill>
                <a:srgbClr val="FF0000"/>
              </a:solidFill>
              <a:latin typeface="Arial" charset="0"/>
            </a:endParaRPr>
          </a:p>
          <a:p>
            <a:pPr eaLnBrk="1" hangingPunct="1">
              <a:spcBef>
                <a:spcPct val="0"/>
              </a:spcBef>
              <a:buFontTx/>
              <a:buAutoNum type="arabicPeriod"/>
            </a:pPr>
            <a:r>
              <a:rPr lang="en-US" altLang="en-US" sz="2800" dirty="0">
                <a:latin typeface="Arial" charset="0"/>
              </a:rPr>
              <a:t>Filter</a:t>
            </a:r>
          </a:p>
        </p:txBody>
      </p:sp>
    </p:spTree>
    <p:extLst>
      <p:ext uri="{BB962C8B-B14F-4D97-AF65-F5344CB8AC3E}">
        <p14:creationId xmlns:p14="http://schemas.microsoft.com/office/powerpoint/2010/main" val="421628648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ChangeArrowheads="1"/>
          </p:cNvSpPr>
          <p:nvPr/>
        </p:nvSpPr>
        <p:spPr bwMode="auto">
          <a:xfrm>
            <a:off x="228600" y="701040"/>
            <a:ext cx="8686800"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Char char="•"/>
            </a:pPr>
            <a:r>
              <a:rPr lang="en-US" altLang="en-US" sz="2800" dirty="0">
                <a:latin typeface="Arial" charset="0"/>
              </a:rPr>
              <a:t>The event classes used to notify the changes made to the </a:t>
            </a:r>
            <a:r>
              <a:rPr lang="en-US" altLang="en-US" sz="2800" b="1" dirty="0" err="1">
                <a:solidFill>
                  <a:srgbClr val="FF0000"/>
                </a:solidFill>
                <a:latin typeface="Arial" charset="0"/>
              </a:rPr>
              <a:t>ServletContext</a:t>
            </a:r>
            <a:r>
              <a:rPr lang="en-US" altLang="en-US" sz="2800" b="1" dirty="0">
                <a:solidFill>
                  <a:srgbClr val="FF0000"/>
                </a:solidFill>
                <a:latin typeface="Arial" charset="0"/>
              </a:rPr>
              <a:t> </a:t>
            </a:r>
            <a:r>
              <a:rPr lang="en-US" altLang="en-US" sz="2800" dirty="0">
                <a:latin typeface="Arial" charset="0"/>
              </a:rPr>
              <a:t>object and its attributes are </a:t>
            </a:r>
            <a:r>
              <a:rPr lang="en-US" altLang="en-US" sz="2800" b="1" dirty="0" err="1">
                <a:solidFill>
                  <a:srgbClr val="FF0000"/>
                </a:solidFill>
                <a:latin typeface="Arial" charset="0"/>
              </a:rPr>
              <a:t>ServletContextEvent</a:t>
            </a:r>
            <a:r>
              <a:rPr lang="en-US" altLang="en-US" sz="2800" b="1" dirty="0">
                <a:solidFill>
                  <a:srgbClr val="FF0000"/>
                </a:solidFill>
                <a:latin typeface="Arial" charset="0"/>
              </a:rPr>
              <a:t> </a:t>
            </a:r>
            <a:r>
              <a:rPr lang="en-US" altLang="en-US" sz="2800" dirty="0">
                <a:latin typeface="Arial" charset="0"/>
              </a:rPr>
              <a:t>&amp; </a:t>
            </a:r>
            <a:r>
              <a:rPr lang="en-US" altLang="en-US" sz="2800" b="1" dirty="0" err="1">
                <a:solidFill>
                  <a:srgbClr val="FF0000"/>
                </a:solidFill>
                <a:latin typeface="Arial" charset="0"/>
              </a:rPr>
              <a:t>ServletContextAttributeEvent</a:t>
            </a:r>
            <a:r>
              <a:rPr lang="en-US" altLang="en-US" sz="2800" b="1" dirty="0">
                <a:solidFill>
                  <a:srgbClr val="FF0000"/>
                </a:solidFill>
                <a:latin typeface="Arial" charset="0"/>
              </a:rPr>
              <a:t> </a:t>
            </a:r>
            <a:r>
              <a:rPr lang="en-US" altLang="en-US" sz="2800" dirty="0">
                <a:latin typeface="Arial" charset="0"/>
              </a:rPr>
              <a:t>respectively.</a:t>
            </a:r>
          </a:p>
          <a:p>
            <a:pPr eaLnBrk="1" hangingPunct="1">
              <a:spcBef>
                <a:spcPct val="0"/>
              </a:spcBef>
              <a:buFontTx/>
              <a:buChar char="•"/>
            </a:pPr>
            <a:r>
              <a:rPr lang="en-US" altLang="en-US" sz="2800" dirty="0">
                <a:latin typeface="Arial" charset="0"/>
              </a:rPr>
              <a:t>The system creates a single instance of a servlet. If a new request is received while the previous one is being processed, a new thread is created for each new user request, with multiple threads running concurrently.</a:t>
            </a:r>
          </a:p>
          <a:p>
            <a:pPr eaLnBrk="1" hangingPunct="1">
              <a:spcBef>
                <a:spcPct val="0"/>
              </a:spcBef>
              <a:buFontTx/>
              <a:buChar char="•"/>
            </a:pPr>
            <a:r>
              <a:rPr lang="en-US" altLang="en-US" sz="2800" dirty="0">
                <a:latin typeface="Arial" charset="0"/>
              </a:rPr>
              <a:t>To read or send binary data to or from a client, the </a:t>
            </a:r>
            <a:r>
              <a:rPr lang="en-US" altLang="en-US" sz="2800" b="1" dirty="0" err="1">
                <a:solidFill>
                  <a:srgbClr val="FF0000"/>
                </a:solidFill>
                <a:latin typeface="Arial" charset="0"/>
              </a:rPr>
              <a:t>ServletInputStream</a:t>
            </a:r>
            <a:r>
              <a:rPr lang="en-US" altLang="en-US" sz="2800" dirty="0">
                <a:latin typeface="Arial" charset="0"/>
              </a:rPr>
              <a:t> and </a:t>
            </a:r>
            <a:r>
              <a:rPr lang="en-US" altLang="en-US" sz="2800" b="1" dirty="0" err="1">
                <a:solidFill>
                  <a:srgbClr val="FF0000"/>
                </a:solidFill>
                <a:latin typeface="Arial" charset="0"/>
              </a:rPr>
              <a:t>ServletOutputStream</a:t>
            </a:r>
            <a:r>
              <a:rPr lang="en-US" altLang="en-US" sz="2800" b="1" dirty="0">
                <a:solidFill>
                  <a:srgbClr val="FF0000"/>
                </a:solidFill>
                <a:latin typeface="Arial" charset="0"/>
              </a:rPr>
              <a:t> </a:t>
            </a:r>
            <a:r>
              <a:rPr lang="en-US" altLang="en-US" sz="2800" b="1" dirty="0">
                <a:latin typeface="Arial" charset="0"/>
              </a:rPr>
              <a:t>classes provide input and output streams, respectively.</a:t>
            </a:r>
            <a:endParaRPr lang="en-US" altLang="en-US" sz="2800" b="1" dirty="0">
              <a:solidFill>
                <a:srgbClr val="FF0000"/>
              </a:solidFill>
              <a:latin typeface="Arial" charset="0"/>
            </a:endParaRPr>
          </a:p>
        </p:txBody>
      </p:sp>
    </p:spTree>
    <p:extLst>
      <p:ext uri="{BB962C8B-B14F-4D97-AF65-F5344CB8AC3E}">
        <p14:creationId xmlns:p14="http://schemas.microsoft.com/office/powerpoint/2010/main" val="194473742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ChangeArrowheads="1"/>
          </p:cNvSpPr>
          <p:nvPr/>
        </p:nvSpPr>
        <p:spPr bwMode="auto">
          <a:xfrm>
            <a:off x="228600" y="721360"/>
            <a:ext cx="8686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800" b="1" dirty="0">
                <a:solidFill>
                  <a:srgbClr val="FF0000"/>
                </a:solidFill>
                <a:latin typeface="Arial" charset="0"/>
              </a:rPr>
              <a:t>Exception Classes of the </a:t>
            </a:r>
            <a:r>
              <a:rPr lang="en-US" altLang="en-US" sz="2800" b="1" dirty="0" err="1">
                <a:solidFill>
                  <a:srgbClr val="FF0000"/>
                </a:solidFill>
                <a:latin typeface="Arial" charset="0"/>
              </a:rPr>
              <a:t>javax.servlet</a:t>
            </a:r>
            <a:r>
              <a:rPr lang="en-US" altLang="en-US" sz="2800" b="1" dirty="0">
                <a:solidFill>
                  <a:srgbClr val="FF0000"/>
                </a:solidFill>
                <a:latin typeface="Arial" charset="0"/>
              </a:rPr>
              <a:t> package:</a:t>
            </a:r>
          </a:p>
          <a:p>
            <a:pPr eaLnBrk="1" hangingPunct="1">
              <a:spcBef>
                <a:spcPct val="0"/>
              </a:spcBef>
              <a:buFontTx/>
              <a:buChar char="•"/>
            </a:pPr>
            <a:r>
              <a:rPr lang="en-US" altLang="en-US" sz="2800" b="1" dirty="0" err="1">
                <a:solidFill>
                  <a:srgbClr val="0033CC"/>
                </a:solidFill>
                <a:latin typeface="Arial" charset="0"/>
              </a:rPr>
              <a:t>ServletException</a:t>
            </a:r>
            <a:endParaRPr lang="en-US" altLang="en-US" sz="2800" b="1" dirty="0">
              <a:solidFill>
                <a:srgbClr val="0033CC"/>
              </a:solidFill>
              <a:latin typeface="Arial" charset="0"/>
            </a:endParaRPr>
          </a:p>
          <a:p>
            <a:pPr eaLnBrk="1" hangingPunct="1">
              <a:spcBef>
                <a:spcPct val="0"/>
              </a:spcBef>
              <a:buFontTx/>
              <a:buChar char="•"/>
            </a:pPr>
            <a:r>
              <a:rPr lang="en-US" altLang="en-US" sz="2800" b="1" dirty="0" err="1">
                <a:solidFill>
                  <a:srgbClr val="0033CC"/>
                </a:solidFill>
                <a:latin typeface="Arial" charset="0"/>
              </a:rPr>
              <a:t>UnavailableException</a:t>
            </a:r>
            <a:endParaRPr lang="en-US" altLang="en-US" sz="2800" b="1" dirty="0">
              <a:solidFill>
                <a:srgbClr val="0033CC"/>
              </a:solidFill>
              <a:latin typeface="Arial" charset="0"/>
            </a:endParaRPr>
          </a:p>
          <a:p>
            <a:pPr eaLnBrk="1" hangingPunct="1">
              <a:spcBef>
                <a:spcPct val="0"/>
              </a:spcBef>
              <a:buFontTx/>
              <a:buNone/>
            </a:pPr>
            <a:endParaRPr lang="en-US" altLang="en-US" sz="2800" b="1" dirty="0">
              <a:solidFill>
                <a:srgbClr val="0033CC"/>
              </a:solidFill>
              <a:latin typeface="Arial" charset="0"/>
            </a:endParaRPr>
          </a:p>
          <a:p>
            <a:pPr eaLnBrk="1" hangingPunct="1">
              <a:spcBef>
                <a:spcPct val="0"/>
              </a:spcBef>
              <a:buFontTx/>
              <a:buNone/>
            </a:pPr>
            <a:r>
              <a:rPr lang="en-US" altLang="en-US" sz="2800" b="1" dirty="0" err="1">
                <a:solidFill>
                  <a:srgbClr val="008000"/>
                </a:solidFill>
                <a:latin typeface="Arial" charset="0"/>
              </a:rPr>
              <a:t>javax.servlet.http</a:t>
            </a:r>
            <a:r>
              <a:rPr lang="en-US" altLang="en-US" sz="2800" b="1" dirty="0">
                <a:solidFill>
                  <a:srgbClr val="008000"/>
                </a:solidFill>
                <a:latin typeface="Arial" charset="0"/>
              </a:rPr>
              <a:t> package:</a:t>
            </a:r>
          </a:p>
          <a:p>
            <a:pPr eaLnBrk="1" hangingPunct="1">
              <a:spcBef>
                <a:spcPct val="0"/>
              </a:spcBef>
              <a:buFontTx/>
              <a:buChar char="•"/>
            </a:pPr>
            <a:r>
              <a:rPr lang="en-US" altLang="en-US" sz="2800" b="1" dirty="0">
                <a:solidFill>
                  <a:srgbClr val="FF0000"/>
                </a:solidFill>
                <a:latin typeface="Arial" charset="0"/>
              </a:rPr>
              <a:t>This package contains some interfaces and classes that enhance the basic functionality of a </a:t>
            </a:r>
            <a:r>
              <a:rPr lang="en-US" altLang="en-US" sz="2800" b="1" dirty="0">
                <a:solidFill>
                  <a:srgbClr val="0033CC"/>
                </a:solidFill>
                <a:latin typeface="Arial" charset="0"/>
              </a:rPr>
              <a:t>servlet to support</a:t>
            </a:r>
            <a:r>
              <a:rPr lang="en-US" altLang="en-US" sz="2800" b="1" dirty="0">
                <a:solidFill>
                  <a:srgbClr val="FF0000"/>
                </a:solidFill>
                <a:latin typeface="Arial" charset="0"/>
              </a:rPr>
              <a:t> </a:t>
            </a:r>
            <a:r>
              <a:rPr lang="en-US" altLang="en-US" sz="2800" b="1" dirty="0">
                <a:solidFill>
                  <a:srgbClr val="0033CC"/>
                </a:solidFill>
                <a:latin typeface="Arial" charset="0"/>
              </a:rPr>
              <a:t>HTTP-specific</a:t>
            </a:r>
            <a:r>
              <a:rPr lang="en-US" altLang="en-US" sz="2800" b="1" dirty="0">
                <a:solidFill>
                  <a:srgbClr val="FF0000"/>
                </a:solidFill>
                <a:latin typeface="Arial" charset="0"/>
              </a:rPr>
              <a:t> features, such </a:t>
            </a:r>
            <a:r>
              <a:rPr lang="en-US" altLang="en-US" sz="2800" b="1" dirty="0">
                <a:solidFill>
                  <a:srgbClr val="0033CC"/>
                </a:solidFill>
                <a:latin typeface="Arial" charset="0"/>
              </a:rPr>
              <a:t>as request</a:t>
            </a:r>
            <a:r>
              <a:rPr lang="en-US" altLang="en-US" sz="2800" b="1" dirty="0">
                <a:solidFill>
                  <a:srgbClr val="FF0000"/>
                </a:solidFill>
                <a:latin typeface="Arial" charset="0"/>
              </a:rPr>
              <a:t> and </a:t>
            </a:r>
            <a:r>
              <a:rPr lang="en-US" altLang="en-US" sz="2800" b="1" dirty="0">
                <a:solidFill>
                  <a:srgbClr val="0033CC"/>
                </a:solidFill>
                <a:latin typeface="Arial" charset="0"/>
              </a:rPr>
              <a:t>response headers</a:t>
            </a:r>
            <a:r>
              <a:rPr lang="en-US" altLang="en-US" sz="2800" b="1" dirty="0">
                <a:solidFill>
                  <a:srgbClr val="FF0000"/>
                </a:solidFill>
                <a:latin typeface="Arial" charset="0"/>
              </a:rPr>
              <a:t>, </a:t>
            </a:r>
            <a:r>
              <a:rPr lang="en-US" altLang="en-US" sz="2800" b="1" dirty="0">
                <a:solidFill>
                  <a:srgbClr val="0033CC"/>
                </a:solidFill>
                <a:latin typeface="Arial" charset="0"/>
              </a:rPr>
              <a:t>different request methods,</a:t>
            </a:r>
            <a:r>
              <a:rPr lang="en-US" altLang="en-US" sz="2800" b="1" dirty="0">
                <a:solidFill>
                  <a:srgbClr val="FF0000"/>
                </a:solidFill>
                <a:latin typeface="Arial" charset="0"/>
              </a:rPr>
              <a:t> &amp; </a:t>
            </a:r>
            <a:r>
              <a:rPr lang="en-US" altLang="en-US" sz="2800" b="1" dirty="0">
                <a:solidFill>
                  <a:srgbClr val="0033CC"/>
                </a:solidFill>
                <a:latin typeface="Arial" charset="0"/>
              </a:rPr>
              <a:t>cookies.</a:t>
            </a:r>
          </a:p>
        </p:txBody>
      </p:sp>
    </p:spTree>
    <p:extLst>
      <p:ext uri="{BB962C8B-B14F-4D97-AF65-F5344CB8AC3E}">
        <p14:creationId xmlns:p14="http://schemas.microsoft.com/office/powerpoint/2010/main" val="191183120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ChangeArrowheads="1"/>
          </p:cNvSpPr>
          <p:nvPr/>
        </p:nvSpPr>
        <p:spPr bwMode="auto">
          <a:xfrm>
            <a:off x="228600" y="680720"/>
            <a:ext cx="86868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dirty="0">
                <a:solidFill>
                  <a:srgbClr val="008000"/>
                </a:solidFill>
                <a:latin typeface="Arial" charset="0"/>
              </a:rPr>
              <a:t>Interfaces of the </a:t>
            </a:r>
            <a:r>
              <a:rPr lang="en-US" altLang="en-US" sz="2400" b="1" dirty="0" err="1">
                <a:solidFill>
                  <a:srgbClr val="008000"/>
                </a:solidFill>
                <a:latin typeface="Arial" charset="0"/>
              </a:rPr>
              <a:t>javax.servlet.http</a:t>
            </a:r>
            <a:r>
              <a:rPr lang="en-US" altLang="en-US" sz="2400" b="1" dirty="0">
                <a:solidFill>
                  <a:srgbClr val="008000"/>
                </a:solidFill>
                <a:latin typeface="Arial" charset="0"/>
              </a:rPr>
              <a:t> package:</a:t>
            </a:r>
          </a:p>
          <a:p>
            <a:pPr eaLnBrk="1" hangingPunct="1">
              <a:spcBef>
                <a:spcPct val="0"/>
              </a:spcBef>
              <a:buFontTx/>
              <a:buNone/>
            </a:pPr>
            <a:endParaRPr lang="en-US" altLang="en-US" sz="2400" b="1" dirty="0">
              <a:solidFill>
                <a:srgbClr val="008000"/>
              </a:solidFill>
              <a:latin typeface="Arial" charset="0"/>
            </a:endParaRPr>
          </a:p>
          <a:p>
            <a:pPr eaLnBrk="1" hangingPunct="1">
              <a:spcBef>
                <a:spcPct val="0"/>
              </a:spcBef>
              <a:buFontTx/>
              <a:buAutoNum type="arabicPeriod"/>
            </a:pPr>
            <a:r>
              <a:rPr lang="en-US" altLang="en-US" sz="2400" b="1" dirty="0" err="1">
                <a:solidFill>
                  <a:srgbClr val="FF0000"/>
                </a:solidFill>
                <a:latin typeface="Arial" charset="0"/>
              </a:rPr>
              <a:t>HttpServletRequest</a:t>
            </a:r>
            <a:endParaRPr lang="en-US" altLang="en-US" sz="2400" b="1" dirty="0">
              <a:solidFill>
                <a:srgbClr val="FF0000"/>
              </a:solidFill>
              <a:latin typeface="Arial" charset="0"/>
            </a:endParaRPr>
          </a:p>
          <a:p>
            <a:pPr eaLnBrk="1" hangingPunct="1">
              <a:spcBef>
                <a:spcPct val="0"/>
              </a:spcBef>
              <a:buFontTx/>
              <a:buNone/>
            </a:pPr>
            <a:r>
              <a:rPr lang="en-US" altLang="en-US" sz="2400" b="1" dirty="0">
                <a:solidFill>
                  <a:srgbClr val="FF0000"/>
                </a:solidFill>
                <a:latin typeface="Arial" charset="0"/>
              </a:rPr>
              <a:t>2. </a:t>
            </a:r>
            <a:r>
              <a:rPr lang="en-US" altLang="en-US" sz="2400" b="1" dirty="0" err="1">
                <a:solidFill>
                  <a:srgbClr val="FF0000"/>
                </a:solidFill>
                <a:latin typeface="Arial" charset="0"/>
              </a:rPr>
              <a:t>HttpServletResponse</a:t>
            </a:r>
            <a:endParaRPr lang="en-US" altLang="en-US" sz="2400" b="1" dirty="0">
              <a:solidFill>
                <a:srgbClr val="FF0000"/>
              </a:solidFill>
              <a:latin typeface="Arial" charset="0"/>
            </a:endParaRPr>
          </a:p>
          <a:p>
            <a:pPr eaLnBrk="1" hangingPunct="1">
              <a:spcBef>
                <a:spcPct val="0"/>
              </a:spcBef>
              <a:buFontTx/>
              <a:buNone/>
            </a:pPr>
            <a:r>
              <a:rPr lang="en-US" altLang="en-US" sz="2400" b="1" dirty="0">
                <a:solidFill>
                  <a:srgbClr val="FF0000"/>
                </a:solidFill>
                <a:latin typeface="Arial" charset="0"/>
              </a:rPr>
              <a:t>3. </a:t>
            </a:r>
            <a:r>
              <a:rPr lang="en-US" altLang="en-US" sz="2400" b="1" dirty="0" err="1">
                <a:solidFill>
                  <a:srgbClr val="FF0000"/>
                </a:solidFill>
                <a:latin typeface="Arial" charset="0"/>
              </a:rPr>
              <a:t>HttpSession</a:t>
            </a:r>
            <a:endParaRPr lang="en-US" altLang="en-US" sz="2400" b="1" dirty="0">
              <a:solidFill>
                <a:srgbClr val="FF0000"/>
              </a:solidFill>
              <a:latin typeface="Arial" charset="0"/>
            </a:endParaRPr>
          </a:p>
          <a:p>
            <a:pPr eaLnBrk="1" hangingPunct="1">
              <a:spcBef>
                <a:spcPct val="0"/>
              </a:spcBef>
              <a:buFontTx/>
              <a:buNone/>
            </a:pPr>
            <a:r>
              <a:rPr lang="en-US" altLang="en-US" sz="2400" b="1" dirty="0">
                <a:solidFill>
                  <a:srgbClr val="FF0000"/>
                </a:solidFill>
                <a:latin typeface="Arial" charset="0"/>
              </a:rPr>
              <a:t>4. </a:t>
            </a:r>
            <a:r>
              <a:rPr lang="en-US" altLang="en-US" sz="2400" b="1" dirty="0" err="1">
                <a:solidFill>
                  <a:srgbClr val="FF0000"/>
                </a:solidFill>
                <a:latin typeface="Arial" charset="0"/>
              </a:rPr>
              <a:t>HttpSessionBindingListener</a:t>
            </a:r>
            <a:endParaRPr lang="en-US" altLang="en-US" sz="2400" b="1" dirty="0">
              <a:solidFill>
                <a:srgbClr val="FF0000"/>
              </a:solidFill>
              <a:latin typeface="Arial" charset="0"/>
            </a:endParaRPr>
          </a:p>
          <a:p>
            <a:pPr eaLnBrk="1" hangingPunct="1">
              <a:spcBef>
                <a:spcPct val="0"/>
              </a:spcBef>
              <a:buFontTx/>
              <a:buNone/>
            </a:pPr>
            <a:r>
              <a:rPr lang="en-US" altLang="en-US" sz="2400" b="1" dirty="0">
                <a:solidFill>
                  <a:srgbClr val="FF0000"/>
                </a:solidFill>
                <a:latin typeface="Arial" charset="0"/>
              </a:rPr>
              <a:t>5. </a:t>
            </a:r>
            <a:r>
              <a:rPr lang="en-US" altLang="en-US" sz="2400" b="1" dirty="0" err="1">
                <a:solidFill>
                  <a:srgbClr val="FF0000"/>
                </a:solidFill>
                <a:latin typeface="Arial" charset="0"/>
              </a:rPr>
              <a:t>HttpSessionContext</a:t>
            </a:r>
            <a:endParaRPr lang="en-US" altLang="en-US" sz="2400" b="1" dirty="0">
              <a:solidFill>
                <a:srgbClr val="FF0000"/>
              </a:solidFill>
              <a:latin typeface="Arial" charset="0"/>
            </a:endParaRPr>
          </a:p>
          <a:p>
            <a:pPr eaLnBrk="1" hangingPunct="1">
              <a:spcBef>
                <a:spcPct val="0"/>
              </a:spcBef>
              <a:buFontTx/>
              <a:buNone/>
            </a:pPr>
            <a:r>
              <a:rPr lang="en-US" altLang="en-US" sz="2400" b="1" dirty="0">
                <a:solidFill>
                  <a:srgbClr val="FF0000"/>
                </a:solidFill>
                <a:latin typeface="Arial" charset="0"/>
              </a:rPr>
              <a:t>6. </a:t>
            </a:r>
            <a:r>
              <a:rPr lang="en-US" altLang="en-US" sz="2400" b="1" dirty="0" err="1">
                <a:solidFill>
                  <a:srgbClr val="FF0000"/>
                </a:solidFill>
                <a:latin typeface="Arial" charset="0"/>
              </a:rPr>
              <a:t>HttpSessionActivationListener</a:t>
            </a:r>
            <a:endParaRPr lang="en-US" altLang="en-US" sz="2400" b="1" dirty="0">
              <a:solidFill>
                <a:srgbClr val="FF0000"/>
              </a:solidFill>
              <a:latin typeface="Arial" charset="0"/>
            </a:endParaRPr>
          </a:p>
          <a:p>
            <a:pPr eaLnBrk="1" hangingPunct="1">
              <a:spcBef>
                <a:spcPct val="0"/>
              </a:spcBef>
              <a:buFontTx/>
              <a:buNone/>
            </a:pPr>
            <a:r>
              <a:rPr lang="en-US" altLang="en-US" sz="2400" b="1" dirty="0">
                <a:solidFill>
                  <a:srgbClr val="FF0000"/>
                </a:solidFill>
                <a:latin typeface="Arial" charset="0"/>
              </a:rPr>
              <a:t>7. </a:t>
            </a:r>
            <a:r>
              <a:rPr lang="en-US" altLang="en-US" sz="2400" b="1" dirty="0" err="1">
                <a:solidFill>
                  <a:srgbClr val="FF0000"/>
                </a:solidFill>
                <a:latin typeface="Arial" charset="0"/>
              </a:rPr>
              <a:t>HttpSessionAttributeListener</a:t>
            </a:r>
            <a:endParaRPr lang="en-US" altLang="en-US" sz="2400" b="1" dirty="0">
              <a:solidFill>
                <a:srgbClr val="FF0000"/>
              </a:solidFill>
              <a:latin typeface="Arial" charset="0"/>
            </a:endParaRPr>
          </a:p>
          <a:p>
            <a:pPr eaLnBrk="1" hangingPunct="1">
              <a:spcBef>
                <a:spcPct val="0"/>
              </a:spcBef>
              <a:buFontTx/>
              <a:buNone/>
            </a:pPr>
            <a:r>
              <a:rPr lang="en-US" altLang="en-US" sz="2400" b="1" dirty="0">
                <a:solidFill>
                  <a:srgbClr val="FF0000"/>
                </a:solidFill>
                <a:latin typeface="Arial" charset="0"/>
              </a:rPr>
              <a:t>8. </a:t>
            </a:r>
            <a:r>
              <a:rPr lang="en-US" altLang="en-US" sz="2400" b="1" dirty="0" err="1">
                <a:solidFill>
                  <a:srgbClr val="FF0000"/>
                </a:solidFill>
                <a:latin typeface="Arial" charset="0"/>
              </a:rPr>
              <a:t>HttpSessionListener</a:t>
            </a:r>
            <a:endParaRPr lang="en-US" altLang="en-US" sz="2400" b="1" dirty="0">
              <a:solidFill>
                <a:srgbClr val="FF0000"/>
              </a:solidFill>
              <a:latin typeface="Arial" charset="0"/>
            </a:endParaRPr>
          </a:p>
          <a:p>
            <a:pPr eaLnBrk="1" hangingPunct="1">
              <a:spcBef>
                <a:spcPct val="0"/>
              </a:spcBef>
              <a:buFontTx/>
              <a:buNone/>
            </a:pPr>
            <a:endParaRPr lang="en-US" altLang="en-US" sz="2400" b="1" dirty="0">
              <a:solidFill>
                <a:srgbClr val="0033CC"/>
              </a:solidFill>
              <a:latin typeface="Arial" charset="0"/>
            </a:endParaRPr>
          </a:p>
          <a:p>
            <a:pPr eaLnBrk="1" hangingPunct="1">
              <a:spcBef>
                <a:spcPct val="0"/>
              </a:spcBef>
              <a:buFontTx/>
              <a:buAutoNum type="arabicPeriod"/>
            </a:pPr>
            <a:endParaRPr lang="en-US" altLang="en-US" sz="2400" b="1" dirty="0">
              <a:solidFill>
                <a:srgbClr val="0033CC"/>
              </a:solidFill>
              <a:latin typeface="Arial" charset="0"/>
            </a:endParaRPr>
          </a:p>
        </p:txBody>
      </p:sp>
    </p:spTree>
    <p:extLst>
      <p:ext uri="{BB962C8B-B14F-4D97-AF65-F5344CB8AC3E}">
        <p14:creationId xmlns:p14="http://schemas.microsoft.com/office/powerpoint/2010/main" val="2342968133"/>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Box 1"/>
          <p:cNvSpPr txBox="1">
            <a:spLocks noChangeArrowheads="1"/>
          </p:cNvSpPr>
          <p:nvPr/>
        </p:nvSpPr>
        <p:spPr bwMode="auto">
          <a:xfrm>
            <a:off x="0" y="630873"/>
            <a:ext cx="9001125"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dirty="0">
                <a:latin typeface="Arial" charset="0"/>
              </a:rPr>
              <a:t>The </a:t>
            </a:r>
            <a:r>
              <a:rPr lang="en-US" altLang="en-US" sz="2000" dirty="0" err="1">
                <a:solidFill>
                  <a:srgbClr val="FF0000"/>
                </a:solidFill>
                <a:latin typeface="Arial" charset="0"/>
              </a:rPr>
              <a:t>HttpServletRequest</a:t>
            </a:r>
            <a:r>
              <a:rPr lang="en-US" altLang="en-US" sz="2000" dirty="0">
                <a:latin typeface="Arial" charset="0"/>
              </a:rPr>
              <a:t> interface retrieves data from a client to a servlet for use in the </a:t>
            </a:r>
            <a:r>
              <a:rPr lang="en-US" altLang="en-US" sz="2000" dirty="0" err="1">
                <a:solidFill>
                  <a:srgbClr val="FF0000"/>
                </a:solidFill>
                <a:latin typeface="Arial" charset="0"/>
              </a:rPr>
              <a:t>HttpServlet.</a:t>
            </a:r>
            <a:r>
              <a:rPr lang="en-US" altLang="en-US" sz="2000" dirty="0" err="1">
                <a:solidFill>
                  <a:srgbClr val="0070C0"/>
                </a:solidFill>
                <a:latin typeface="Arial" charset="0"/>
              </a:rPr>
              <a:t>service</a:t>
            </a:r>
            <a:r>
              <a:rPr lang="en-US" altLang="en-US" sz="2000" dirty="0">
                <a:solidFill>
                  <a:srgbClr val="0070C0"/>
                </a:solidFill>
                <a:latin typeface="Arial" charset="0"/>
              </a:rPr>
              <a:t>()</a:t>
            </a:r>
            <a:r>
              <a:rPr lang="en-US" altLang="en-US" sz="2000" dirty="0">
                <a:latin typeface="Arial" charset="0"/>
              </a:rPr>
              <a:t> method.</a:t>
            </a:r>
          </a:p>
          <a:p>
            <a:pPr eaLnBrk="1" hangingPunct="1">
              <a:spcBef>
                <a:spcPct val="0"/>
              </a:spcBef>
              <a:buFontTx/>
              <a:buNone/>
            </a:pPr>
            <a:endParaRPr lang="en-US" altLang="en-US" sz="2000" dirty="0">
              <a:latin typeface="Arial" charset="0"/>
            </a:endParaRPr>
          </a:p>
          <a:p>
            <a:pPr eaLnBrk="1" hangingPunct="1">
              <a:spcBef>
                <a:spcPct val="0"/>
              </a:spcBef>
              <a:buFontTx/>
              <a:buNone/>
            </a:pPr>
            <a:r>
              <a:rPr lang="en-US" altLang="en-US" sz="2000" dirty="0">
                <a:latin typeface="Arial" charset="0"/>
              </a:rPr>
              <a:t>This interface allows the </a:t>
            </a:r>
            <a:r>
              <a:rPr lang="en-US" altLang="en-US" sz="2000" dirty="0">
                <a:solidFill>
                  <a:srgbClr val="FF0000"/>
                </a:solidFill>
                <a:latin typeface="Arial" charset="0"/>
              </a:rPr>
              <a:t>service() </a:t>
            </a:r>
            <a:r>
              <a:rPr lang="en-US" altLang="en-US" sz="2000" dirty="0">
                <a:latin typeface="Arial" charset="0"/>
              </a:rPr>
              <a:t>method to access the HTTP protocol specified header information.</a:t>
            </a:r>
          </a:p>
          <a:p>
            <a:pPr eaLnBrk="1" hangingPunct="1">
              <a:spcBef>
                <a:spcPct val="0"/>
              </a:spcBef>
              <a:buFontTx/>
              <a:buNone/>
            </a:pPr>
            <a:endParaRPr lang="en-US" altLang="en-US" sz="2000" dirty="0">
              <a:latin typeface="Arial" charset="0"/>
            </a:endParaRPr>
          </a:p>
          <a:p>
            <a:pPr eaLnBrk="1" hangingPunct="1">
              <a:spcBef>
                <a:spcPct val="0"/>
              </a:spcBef>
              <a:buFontTx/>
              <a:buNone/>
            </a:pPr>
            <a:r>
              <a:rPr lang="en-US" altLang="en-US" sz="2000" dirty="0">
                <a:latin typeface="Arial" charset="0"/>
              </a:rPr>
              <a:t>The </a:t>
            </a:r>
            <a:r>
              <a:rPr lang="en-US" altLang="en-US" sz="2000" dirty="0" err="1">
                <a:solidFill>
                  <a:srgbClr val="FF0000"/>
                </a:solidFill>
                <a:latin typeface="Arial" charset="0"/>
              </a:rPr>
              <a:t>HttpServletResponse</a:t>
            </a:r>
            <a:r>
              <a:rPr lang="en-US" altLang="en-US" sz="2000" dirty="0">
                <a:latin typeface="Arial" charset="0"/>
              </a:rPr>
              <a:t> interface allows the </a:t>
            </a:r>
            <a:r>
              <a:rPr lang="en-US" altLang="en-US" sz="2000" dirty="0">
                <a:solidFill>
                  <a:srgbClr val="FF0000"/>
                </a:solidFill>
                <a:latin typeface="Arial" charset="0"/>
              </a:rPr>
              <a:t>service() </a:t>
            </a:r>
            <a:r>
              <a:rPr lang="en-US" altLang="en-US" sz="2000" dirty="0">
                <a:latin typeface="Arial" charset="0"/>
              </a:rPr>
              <a:t>method of a servlet to manipulate the HTTP protocol specified header information.</a:t>
            </a:r>
          </a:p>
          <a:p>
            <a:pPr eaLnBrk="1" hangingPunct="1">
              <a:spcBef>
                <a:spcPct val="0"/>
              </a:spcBef>
              <a:buFontTx/>
              <a:buNone/>
            </a:pPr>
            <a:endParaRPr lang="en-US" altLang="en-US" sz="2000" dirty="0">
              <a:latin typeface="Arial" charset="0"/>
            </a:endParaRPr>
          </a:p>
          <a:p>
            <a:pPr eaLnBrk="1" hangingPunct="1">
              <a:spcBef>
                <a:spcPct val="0"/>
              </a:spcBef>
              <a:buFontTx/>
              <a:buNone/>
            </a:pPr>
            <a:r>
              <a:rPr lang="en-US" altLang="en-US" sz="2000" dirty="0">
                <a:latin typeface="Arial" charset="0"/>
              </a:rPr>
              <a:t>This interface also returns the data to its client.</a:t>
            </a:r>
          </a:p>
          <a:p>
            <a:pPr eaLnBrk="1" hangingPunct="1">
              <a:spcBef>
                <a:spcPct val="0"/>
              </a:spcBef>
              <a:buFontTx/>
              <a:buNone/>
            </a:pPr>
            <a:endParaRPr lang="en-US" altLang="en-US" sz="2000" dirty="0">
              <a:latin typeface="Arial" charset="0"/>
            </a:endParaRPr>
          </a:p>
          <a:p>
            <a:pPr eaLnBrk="1" hangingPunct="1">
              <a:spcBef>
                <a:spcPct val="0"/>
              </a:spcBef>
              <a:buFontTx/>
              <a:buNone/>
            </a:pPr>
            <a:r>
              <a:rPr lang="en-US" altLang="en-US" sz="2000" dirty="0">
                <a:latin typeface="Arial" charset="0"/>
              </a:rPr>
              <a:t>The </a:t>
            </a:r>
            <a:r>
              <a:rPr lang="en-US" altLang="en-US" sz="2000" dirty="0" err="1">
                <a:solidFill>
                  <a:srgbClr val="FF0000"/>
                </a:solidFill>
                <a:latin typeface="Arial" charset="0"/>
              </a:rPr>
              <a:t>HttpSession</a:t>
            </a:r>
            <a:r>
              <a:rPr lang="en-US" altLang="en-US" sz="2000" dirty="0">
                <a:latin typeface="Arial" charset="0"/>
              </a:rPr>
              <a:t> interface is used to maintain a session between an HTTP client and HTTP server.</a:t>
            </a:r>
          </a:p>
          <a:p>
            <a:pPr eaLnBrk="1" hangingPunct="1">
              <a:spcBef>
                <a:spcPct val="0"/>
              </a:spcBef>
              <a:buFontTx/>
              <a:buNone/>
            </a:pPr>
            <a:endParaRPr lang="en-US" altLang="en-US" sz="2000" dirty="0">
              <a:latin typeface="Arial" charset="0"/>
            </a:endParaRPr>
          </a:p>
          <a:p>
            <a:pPr eaLnBrk="1" hangingPunct="1">
              <a:spcBef>
                <a:spcPct val="0"/>
              </a:spcBef>
              <a:buFontTx/>
              <a:buNone/>
            </a:pPr>
            <a:r>
              <a:rPr lang="en-US" altLang="en-US" sz="2000" dirty="0">
                <a:latin typeface="Arial" charset="0"/>
              </a:rPr>
              <a:t>This session is used to maintain the state and user identity across multiple connections or requests during a given period.</a:t>
            </a:r>
            <a:endParaRPr lang="en-IN" altLang="en-US" sz="2000" dirty="0">
              <a:latin typeface="Arial" charset="0"/>
            </a:endParaRPr>
          </a:p>
        </p:txBody>
      </p:sp>
    </p:spTree>
    <p:extLst>
      <p:ext uri="{BB962C8B-B14F-4D97-AF65-F5344CB8AC3E}">
        <p14:creationId xmlns:p14="http://schemas.microsoft.com/office/powerpoint/2010/main" val="3898956908"/>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50179" name="TextBox 3"/>
          <p:cNvSpPr txBox="1">
            <a:spLocks noChangeArrowheads="1"/>
          </p:cNvSpPr>
          <p:nvPr/>
        </p:nvSpPr>
        <p:spPr bwMode="auto">
          <a:xfrm>
            <a:off x="0" y="590233"/>
            <a:ext cx="8929688"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dirty="0">
                <a:latin typeface="Arial" charset="0"/>
              </a:rPr>
              <a:t>The </a:t>
            </a:r>
            <a:r>
              <a:rPr lang="en-US" altLang="en-US" sz="2000" dirty="0" err="1">
                <a:solidFill>
                  <a:srgbClr val="FF0000"/>
                </a:solidFill>
                <a:latin typeface="Arial" charset="0"/>
              </a:rPr>
              <a:t>HttpSessionContext</a:t>
            </a:r>
            <a:r>
              <a:rPr lang="en-US" altLang="en-US" sz="2000" dirty="0">
                <a:latin typeface="Arial" charset="0"/>
              </a:rPr>
              <a:t> interface provides a group of the </a:t>
            </a:r>
            <a:r>
              <a:rPr lang="en-US" altLang="en-US" sz="2000" dirty="0" err="1">
                <a:solidFill>
                  <a:srgbClr val="FF0000"/>
                </a:solidFill>
                <a:latin typeface="Arial" charset="0"/>
              </a:rPr>
              <a:t>HttpSessions</a:t>
            </a:r>
            <a:r>
              <a:rPr lang="en-US" altLang="en-US" sz="2000" dirty="0">
                <a:latin typeface="Arial" charset="0"/>
              </a:rPr>
              <a:t> objects associated with a single session.</a:t>
            </a:r>
          </a:p>
          <a:p>
            <a:pPr eaLnBrk="1" hangingPunct="1">
              <a:spcBef>
                <a:spcPct val="0"/>
              </a:spcBef>
              <a:buFontTx/>
              <a:buNone/>
            </a:pPr>
            <a:endParaRPr lang="en-US" altLang="en-US" sz="2000" dirty="0">
              <a:latin typeface="Arial" charset="0"/>
            </a:endParaRPr>
          </a:p>
          <a:p>
            <a:pPr eaLnBrk="1" hangingPunct="1">
              <a:spcBef>
                <a:spcPct val="0"/>
              </a:spcBef>
              <a:buFontTx/>
              <a:buNone/>
            </a:pPr>
            <a:r>
              <a:rPr lang="en-US" altLang="en-US" sz="2000" dirty="0">
                <a:latin typeface="Arial" charset="0"/>
              </a:rPr>
              <a:t>The </a:t>
            </a:r>
            <a:r>
              <a:rPr lang="en-US" altLang="en-US" sz="2000" dirty="0" err="1">
                <a:solidFill>
                  <a:srgbClr val="FF0000"/>
                </a:solidFill>
                <a:latin typeface="Arial" charset="0"/>
              </a:rPr>
              <a:t>getSessionContext</a:t>
            </a:r>
            <a:r>
              <a:rPr lang="en-US" altLang="en-US" sz="2000" dirty="0">
                <a:solidFill>
                  <a:srgbClr val="FF0000"/>
                </a:solidFill>
                <a:latin typeface="Arial" charset="0"/>
              </a:rPr>
              <a:t>() </a:t>
            </a:r>
            <a:r>
              <a:rPr lang="en-US" altLang="en-US" sz="2000" dirty="0">
                <a:latin typeface="Arial" charset="0"/>
              </a:rPr>
              <a:t>method is used by a servlet to get the </a:t>
            </a:r>
            <a:r>
              <a:rPr lang="en-US" altLang="en-US" sz="2000" dirty="0" err="1">
                <a:solidFill>
                  <a:srgbClr val="FF0000"/>
                </a:solidFill>
                <a:latin typeface="Arial" charset="0"/>
              </a:rPr>
              <a:t>HttpSessionContext</a:t>
            </a:r>
            <a:r>
              <a:rPr lang="en-US" altLang="en-US" sz="2000" dirty="0">
                <a:latin typeface="Arial" charset="0"/>
              </a:rPr>
              <a:t> object.</a:t>
            </a:r>
          </a:p>
          <a:p>
            <a:pPr eaLnBrk="1" hangingPunct="1">
              <a:spcBef>
                <a:spcPct val="0"/>
              </a:spcBef>
              <a:buFontTx/>
              <a:buNone/>
            </a:pPr>
            <a:endParaRPr lang="en-US" altLang="en-US" sz="2000" dirty="0">
              <a:latin typeface="Arial" charset="0"/>
            </a:endParaRPr>
          </a:p>
          <a:p>
            <a:pPr eaLnBrk="1" hangingPunct="1">
              <a:spcBef>
                <a:spcPct val="0"/>
              </a:spcBef>
              <a:buFontTx/>
              <a:buNone/>
            </a:pPr>
            <a:r>
              <a:rPr lang="en-US" altLang="en-US" sz="2000" dirty="0">
                <a:latin typeface="Arial" charset="0"/>
              </a:rPr>
              <a:t>This interface also provides various methods to servlets to list the IDs or retrieve a session based on the ID.</a:t>
            </a:r>
          </a:p>
          <a:p>
            <a:pPr eaLnBrk="1" hangingPunct="1">
              <a:spcBef>
                <a:spcPct val="0"/>
              </a:spcBef>
              <a:buFontTx/>
              <a:buNone/>
            </a:pPr>
            <a:endParaRPr lang="en-US" altLang="en-US" sz="2000" dirty="0">
              <a:latin typeface="Arial" charset="0"/>
            </a:endParaRPr>
          </a:p>
          <a:p>
            <a:pPr eaLnBrk="1" hangingPunct="1">
              <a:spcBef>
                <a:spcPct val="0"/>
              </a:spcBef>
              <a:buFontTx/>
              <a:buNone/>
            </a:pPr>
            <a:r>
              <a:rPr lang="en-US" altLang="en-US" sz="2000" dirty="0">
                <a:latin typeface="Arial" charset="0"/>
              </a:rPr>
              <a:t>The </a:t>
            </a:r>
            <a:r>
              <a:rPr lang="en-US" altLang="en-US" sz="2000" dirty="0" err="1">
                <a:solidFill>
                  <a:srgbClr val="FF0000"/>
                </a:solidFill>
                <a:latin typeface="Arial" charset="0"/>
              </a:rPr>
              <a:t>HttpSessionActivationListener</a:t>
            </a:r>
            <a:r>
              <a:rPr lang="en-US" altLang="en-US" sz="2000" dirty="0">
                <a:latin typeface="Arial" charset="0"/>
              </a:rPr>
              <a:t> interface notifies a Web container about the activation or passivation of a session </a:t>
            </a:r>
            <a:r>
              <a:rPr lang="en-US" altLang="en-US" sz="2000" dirty="0" err="1">
                <a:latin typeface="Arial" charset="0"/>
              </a:rPr>
              <a:t>obect</a:t>
            </a:r>
            <a:r>
              <a:rPr lang="en-US" altLang="en-US" sz="2000" dirty="0">
                <a:latin typeface="Arial" charset="0"/>
              </a:rPr>
              <a:t>.</a:t>
            </a:r>
          </a:p>
          <a:p>
            <a:pPr eaLnBrk="1" hangingPunct="1">
              <a:spcBef>
                <a:spcPct val="0"/>
              </a:spcBef>
              <a:buFontTx/>
              <a:buNone/>
            </a:pPr>
            <a:endParaRPr lang="en-US" altLang="en-US" sz="2000" dirty="0">
              <a:latin typeface="Arial" charset="0"/>
            </a:endParaRPr>
          </a:p>
          <a:p>
            <a:pPr eaLnBrk="1" hangingPunct="1">
              <a:spcBef>
                <a:spcPct val="0"/>
              </a:spcBef>
              <a:buFontTx/>
              <a:buNone/>
            </a:pPr>
            <a:r>
              <a:rPr lang="en-US" altLang="en-US" sz="2000" dirty="0">
                <a:latin typeface="Arial" charset="0"/>
              </a:rPr>
              <a:t>The </a:t>
            </a:r>
            <a:r>
              <a:rPr lang="en-US" altLang="en-US" sz="2000" dirty="0" err="1">
                <a:solidFill>
                  <a:srgbClr val="FF0000"/>
                </a:solidFill>
                <a:latin typeface="Arial" charset="0"/>
              </a:rPr>
              <a:t>HttpSessionAttribute</a:t>
            </a:r>
            <a:r>
              <a:rPr lang="en-US" altLang="en-US" sz="2000" dirty="0">
                <a:latin typeface="Arial" charset="0"/>
              </a:rPr>
              <a:t> interface is implemented to receive the notifications of changes in the attribute lists of sessions within a web application.</a:t>
            </a:r>
            <a:endParaRPr lang="en-IN" altLang="en-US" sz="2000" dirty="0">
              <a:latin typeface="Arial" charset="0"/>
            </a:endParaRPr>
          </a:p>
        </p:txBody>
      </p:sp>
    </p:spTree>
    <p:extLst>
      <p:ext uri="{BB962C8B-B14F-4D97-AF65-F5344CB8AC3E}">
        <p14:creationId xmlns:p14="http://schemas.microsoft.com/office/powerpoint/2010/main" val="80816929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51203" name="TextBox 2"/>
          <p:cNvSpPr txBox="1">
            <a:spLocks noChangeArrowheads="1"/>
          </p:cNvSpPr>
          <p:nvPr/>
        </p:nvSpPr>
        <p:spPr bwMode="auto">
          <a:xfrm>
            <a:off x="0" y="671195"/>
            <a:ext cx="8643938" cy="5016758"/>
          </a:xfrm>
          <a:prstGeom prst="rect">
            <a:avLst/>
          </a:prstGeom>
          <a:noFill/>
          <a:ln w="9525">
            <a:noFill/>
            <a:miter lim="800000"/>
            <a:headEnd/>
            <a:tailEnd/>
          </a:ln>
        </p:spPr>
        <p:txBody>
          <a:bodyPr>
            <a:spAutoFit/>
          </a:bodyPr>
          <a:lstStyle/>
          <a:p>
            <a:pPr>
              <a:defRPr/>
            </a:pPr>
            <a:r>
              <a:rPr lang="en-US" sz="2000" dirty="0"/>
              <a:t>The </a:t>
            </a:r>
            <a:r>
              <a:rPr lang="en-US" sz="2000" dirty="0" err="1">
                <a:solidFill>
                  <a:srgbClr val="FF0000"/>
                </a:solidFill>
              </a:rPr>
              <a:t>HttpSessionListener</a:t>
            </a:r>
            <a:r>
              <a:rPr lang="en-US" sz="2000" dirty="0"/>
              <a:t> interface notifies the changes made in the active sessions in a Web application.</a:t>
            </a:r>
          </a:p>
          <a:p>
            <a:pPr>
              <a:defRPr/>
            </a:pPr>
            <a:endParaRPr lang="en-US" sz="2000" dirty="0"/>
          </a:p>
          <a:p>
            <a:pPr>
              <a:defRPr/>
            </a:pPr>
            <a:r>
              <a:rPr lang="en-US" sz="2000" dirty="0"/>
              <a:t>The </a:t>
            </a:r>
            <a:r>
              <a:rPr lang="en-US" sz="2000" dirty="0" err="1">
                <a:solidFill>
                  <a:srgbClr val="FF0000"/>
                </a:solidFill>
              </a:rPr>
              <a:t>HttpSessionBindingListener</a:t>
            </a:r>
            <a:r>
              <a:rPr lang="en-US" sz="2000" dirty="0"/>
              <a:t> interface has the </a:t>
            </a:r>
            <a:r>
              <a:rPr lang="en-US" sz="2000" dirty="0" err="1">
                <a:solidFill>
                  <a:srgbClr val="FF0000"/>
                </a:solidFill>
              </a:rPr>
              <a:t>valueBound</a:t>
            </a:r>
            <a:r>
              <a:rPr lang="en-US" sz="2000" dirty="0">
                <a:solidFill>
                  <a:srgbClr val="FF0000"/>
                </a:solidFill>
              </a:rPr>
              <a:t>() </a:t>
            </a:r>
            <a:r>
              <a:rPr lang="en-US" sz="2000" dirty="0"/>
              <a:t>and </a:t>
            </a:r>
            <a:r>
              <a:rPr lang="en-US" sz="2000" dirty="0" err="1">
                <a:solidFill>
                  <a:srgbClr val="FF0000"/>
                </a:solidFill>
              </a:rPr>
              <a:t>valueUnbound</a:t>
            </a:r>
            <a:r>
              <a:rPr lang="en-US" sz="2000" dirty="0">
                <a:solidFill>
                  <a:srgbClr val="FF0000"/>
                </a:solidFill>
              </a:rPr>
              <a:t>() </a:t>
            </a:r>
            <a:r>
              <a:rPr lang="en-US" sz="2000" dirty="0"/>
              <a:t>methods to notify a listener that it is being bound to a session or unbound from a session.</a:t>
            </a:r>
          </a:p>
          <a:p>
            <a:pPr>
              <a:defRPr/>
            </a:pPr>
            <a:endParaRPr lang="en-US" sz="2000" dirty="0"/>
          </a:p>
          <a:p>
            <a:pPr marL="342900" indent="-342900">
              <a:defRPr/>
            </a:pPr>
            <a:r>
              <a:rPr lang="en-US" sz="2000" b="1" dirty="0">
                <a:solidFill>
                  <a:srgbClr val="008000"/>
                </a:solidFill>
              </a:rPr>
              <a:t>Classes of the </a:t>
            </a:r>
            <a:r>
              <a:rPr lang="en-US" sz="2000" b="1" dirty="0" err="1">
                <a:solidFill>
                  <a:srgbClr val="008000"/>
                </a:solidFill>
              </a:rPr>
              <a:t>javax.servlet.http</a:t>
            </a:r>
            <a:r>
              <a:rPr lang="en-US" sz="2000" b="1" dirty="0">
                <a:solidFill>
                  <a:srgbClr val="008000"/>
                </a:solidFill>
              </a:rPr>
              <a:t> package:</a:t>
            </a:r>
          </a:p>
          <a:p>
            <a:pPr marL="342900" indent="-342900">
              <a:buFontTx/>
              <a:buAutoNum type="arabicPeriod"/>
              <a:defRPr/>
            </a:pPr>
            <a:r>
              <a:rPr lang="en-US" sz="2000" b="1" dirty="0">
                <a:solidFill>
                  <a:srgbClr val="0033CC"/>
                </a:solidFill>
              </a:rPr>
              <a:t>Cookie</a:t>
            </a:r>
          </a:p>
          <a:p>
            <a:pPr marL="342900" indent="-342900">
              <a:buFontTx/>
              <a:buAutoNum type="arabicPeriod"/>
              <a:defRPr/>
            </a:pPr>
            <a:r>
              <a:rPr lang="en-US" sz="2000" b="1" dirty="0" err="1">
                <a:solidFill>
                  <a:srgbClr val="0033CC"/>
                </a:solidFill>
              </a:rPr>
              <a:t>HttpServlet</a:t>
            </a:r>
            <a:endParaRPr lang="en-US" sz="2000" b="1" dirty="0">
              <a:solidFill>
                <a:srgbClr val="0033CC"/>
              </a:solidFill>
            </a:endParaRPr>
          </a:p>
          <a:p>
            <a:pPr marL="342900" indent="-342900">
              <a:buFontTx/>
              <a:buAutoNum type="arabicPeriod"/>
              <a:defRPr/>
            </a:pPr>
            <a:r>
              <a:rPr lang="en-US" sz="2000" b="1" dirty="0" err="1">
                <a:solidFill>
                  <a:srgbClr val="0033CC"/>
                </a:solidFill>
              </a:rPr>
              <a:t>HttpServletRequestWrapper</a:t>
            </a:r>
            <a:endParaRPr lang="en-US" sz="2000" b="1" dirty="0">
              <a:solidFill>
                <a:srgbClr val="0033CC"/>
              </a:solidFill>
            </a:endParaRPr>
          </a:p>
          <a:p>
            <a:pPr marL="342900" indent="-342900">
              <a:buFontTx/>
              <a:buAutoNum type="arabicPeriod"/>
              <a:defRPr/>
            </a:pPr>
            <a:r>
              <a:rPr lang="en-US" sz="2000" b="1" dirty="0" err="1">
                <a:solidFill>
                  <a:srgbClr val="0033CC"/>
                </a:solidFill>
              </a:rPr>
              <a:t>HttpServletResponseWrapper</a:t>
            </a:r>
            <a:endParaRPr lang="en-US" sz="2000" b="1" dirty="0">
              <a:solidFill>
                <a:srgbClr val="0033CC"/>
              </a:solidFill>
            </a:endParaRPr>
          </a:p>
          <a:p>
            <a:pPr marL="342900" indent="-342900">
              <a:buFontTx/>
              <a:buAutoNum type="arabicPeriod"/>
              <a:defRPr/>
            </a:pPr>
            <a:r>
              <a:rPr lang="en-US" sz="2000" b="1" dirty="0" err="1">
                <a:solidFill>
                  <a:srgbClr val="0033CC"/>
                </a:solidFill>
              </a:rPr>
              <a:t>HttpSessionBindingEvent</a:t>
            </a:r>
            <a:endParaRPr lang="en-US" sz="2000" b="1" dirty="0">
              <a:solidFill>
                <a:srgbClr val="0033CC"/>
              </a:solidFill>
            </a:endParaRPr>
          </a:p>
          <a:p>
            <a:pPr marL="342900" indent="-342900">
              <a:buFontTx/>
              <a:buAutoNum type="arabicPeriod"/>
              <a:defRPr/>
            </a:pPr>
            <a:r>
              <a:rPr lang="en-US" sz="2000" b="1" dirty="0" err="1">
                <a:solidFill>
                  <a:srgbClr val="0033CC"/>
                </a:solidFill>
              </a:rPr>
              <a:t>HttpSessionEvent</a:t>
            </a:r>
            <a:r>
              <a:rPr lang="en-US" sz="2000" b="1" dirty="0">
                <a:solidFill>
                  <a:srgbClr val="0033CC"/>
                </a:solidFill>
              </a:rPr>
              <a:t> </a:t>
            </a:r>
          </a:p>
          <a:p>
            <a:pPr>
              <a:defRPr/>
            </a:pPr>
            <a:endParaRPr lang="en-US" sz="2000" dirty="0"/>
          </a:p>
          <a:p>
            <a:pPr>
              <a:defRPr/>
            </a:pPr>
            <a:endParaRPr lang="en-US" sz="2000" dirty="0"/>
          </a:p>
        </p:txBody>
      </p:sp>
    </p:spTree>
    <p:extLst>
      <p:ext uri="{BB962C8B-B14F-4D97-AF65-F5344CB8AC3E}">
        <p14:creationId xmlns:p14="http://schemas.microsoft.com/office/powerpoint/2010/main" val="10607546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3" name="Rectangle 2"/>
          <p:cNvSpPr/>
          <p:nvPr/>
        </p:nvSpPr>
        <p:spPr>
          <a:xfrm>
            <a:off x="142875" y="569913"/>
            <a:ext cx="8786813" cy="7478712"/>
          </a:xfrm>
          <a:prstGeom prst="rect">
            <a:avLst/>
          </a:prstGeom>
        </p:spPr>
        <p:txBody>
          <a:bodyPr>
            <a:spAutoFit/>
          </a:bodyPr>
          <a:lstStyle/>
          <a:p>
            <a:pPr fontAlgn="auto">
              <a:spcAft>
                <a:spcPts val="0"/>
              </a:spcAft>
              <a:defRPr/>
            </a:pPr>
            <a:r>
              <a:rPr lang="en-US" sz="2400" b="1" dirty="0">
                <a:solidFill>
                  <a:schemeClr val="accent6">
                    <a:lumMod val="75000"/>
                  </a:schemeClr>
                </a:solidFill>
              </a:rPr>
              <a:t>Common Gateway Interface (CGI):</a:t>
            </a:r>
          </a:p>
          <a:p>
            <a:pPr fontAlgn="auto">
              <a:spcAft>
                <a:spcPts val="0"/>
              </a:spcAft>
              <a:defRPr/>
            </a:pPr>
            <a:endParaRPr lang="en-US" sz="2400" b="1" dirty="0">
              <a:solidFill>
                <a:srgbClr val="002060"/>
              </a:solidFill>
            </a:endParaRPr>
          </a:p>
          <a:p>
            <a:pPr fontAlgn="auto">
              <a:spcAft>
                <a:spcPts val="0"/>
              </a:spcAft>
              <a:defRPr/>
            </a:pPr>
            <a:r>
              <a:rPr lang="en-US" sz="2400" dirty="0">
                <a:solidFill>
                  <a:srgbClr val="002060"/>
                </a:solidFill>
              </a:rPr>
              <a:t>CGI is an open standard abstraction between HTTP adapter (Web Server) and an external application written by using any of the programming language such as C or C++.</a:t>
            </a:r>
          </a:p>
          <a:p>
            <a:pPr fontAlgn="auto">
              <a:spcAft>
                <a:spcPts val="0"/>
              </a:spcAft>
              <a:defRPr/>
            </a:pPr>
            <a:endParaRPr lang="en-US" sz="2400" dirty="0">
              <a:solidFill>
                <a:srgbClr val="002060"/>
              </a:solidFill>
            </a:endParaRPr>
          </a:p>
          <a:p>
            <a:pPr fontAlgn="auto">
              <a:spcAft>
                <a:spcPts val="0"/>
              </a:spcAft>
              <a:defRPr/>
            </a:pPr>
            <a:r>
              <a:rPr lang="en-US" sz="2400" dirty="0">
                <a:solidFill>
                  <a:srgbClr val="002060"/>
                </a:solidFill>
              </a:rPr>
              <a:t>This external application is known as </a:t>
            </a:r>
            <a:r>
              <a:rPr lang="en-US" sz="2400" b="1" dirty="0">
                <a:solidFill>
                  <a:schemeClr val="accent6">
                    <a:lumMod val="75000"/>
                  </a:schemeClr>
                </a:solidFill>
              </a:rPr>
              <a:t>CGI application </a:t>
            </a:r>
            <a:r>
              <a:rPr lang="en-US" sz="2400" dirty="0">
                <a:solidFill>
                  <a:srgbClr val="002060"/>
                </a:solidFill>
              </a:rPr>
              <a:t>and is </a:t>
            </a:r>
            <a:r>
              <a:rPr lang="en-US" sz="2400" b="1" dirty="0">
                <a:solidFill>
                  <a:schemeClr val="accent6">
                    <a:lumMod val="75000"/>
                  </a:schemeClr>
                </a:solidFill>
              </a:rPr>
              <a:t>responsible to process client requests and generate dynamic content.</a:t>
            </a:r>
          </a:p>
          <a:p>
            <a:pPr fontAlgn="auto">
              <a:spcAft>
                <a:spcPts val="0"/>
              </a:spcAft>
              <a:defRPr/>
            </a:pPr>
            <a:endParaRPr lang="en-US" sz="2400" b="1" dirty="0">
              <a:solidFill>
                <a:schemeClr val="accent6">
                  <a:lumMod val="75000"/>
                </a:schemeClr>
              </a:solidFill>
            </a:endParaRPr>
          </a:p>
          <a:p>
            <a:pPr fontAlgn="auto">
              <a:spcAft>
                <a:spcPts val="0"/>
              </a:spcAft>
              <a:defRPr/>
            </a:pPr>
            <a:r>
              <a:rPr lang="en-US" sz="2400" b="1" dirty="0">
                <a:solidFill>
                  <a:schemeClr val="tx2">
                    <a:lumMod val="50000"/>
                  </a:schemeClr>
                </a:solidFill>
              </a:rPr>
              <a:t>Benefits of CGI are:</a:t>
            </a:r>
          </a:p>
          <a:p>
            <a:pPr marL="457200" indent="-457200" fontAlgn="auto">
              <a:spcAft>
                <a:spcPts val="0"/>
              </a:spcAft>
              <a:buFontTx/>
              <a:buAutoNum type="arabicPeriod"/>
              <a:defRPr/>
            </a:pPr>
            <a:r>
              <a:rPr lang="en-US" sz="2400" b="1" dirty="0">
                <a:solidFill>
                  <a:schemeClr val="tx2">
                    <a:lumMod val="50000"/>
                  </a:schemeClr>
                </a:solidFill>
              </a:rPr>
              <a:t>Simplicity</a:t>
            </a:r>
          </a:p>
          <a:p>
            <a:pPr marL="457200" indent="-457200" fontAlgn="auto">
              <a:spcAft>
                <a:spcPts val="0"/>
              </a:spcAft>
              <a:buFontTx/>
              <a:buAutoNum type="arabicPeriod"/>
              <a:defRPr/>
            </a:pPr>
            <a:r>
              <a:rPr lang="en-US" sz="2400" b="1" dirty="0">
                <a:solidFill>
                  <a:schemeClr val="tx2">
                    <a:lumMod val="50000"/>
                  </a:schemeClr>
                </a:solidFill>
              </a:rPr>
              <a:t>Open Standards</a:t>
            </a:r>
          </a:p>
          <a:p>
            <a:pPr marL="457200" indent="-457200" fontAlgn="auto">
              <a:spcAft>
                <a:spcPts val="0"/>
              </a:spcAft>
              <a:buFontTx/>
              <a:buAutoNum type="arabicPeriod"/>
              <a:defRPr/>
            </a:pPr>
            <a:r>
              <a:rPr lang="en-US" sz="2400" b="1" dirty="0">
                <a:solidFill>
                  <a:schemeClr val="tx2">
                    <a:lumMod val="50000"/>
                  </a:schemeClr>
                </a:solidFill>
              </a:rPr>
              <a:t>Architecture Independent</a:t>
            </a:r>
          </a:p>
          <a:p>
            <a:pPr marL="457200" indent="-457200" fontAlgn="auto">
              <a:spcAft>
                <a:spcPts val="0"/>
              </a:spcAft>
              <a:buFontTx/>
              <a:buAutoNum type="arabicPeriod"/>
              <a:defRPr/>
            </a:pPr>
            <a:r>
              <a:rPr lang="en-US" sz="2400" b="1" dirty="0">
                <a:solidFill>
                  <a:schemeClr val="tx2">
                    <a:lumMod val="50000"/>
                  </a:schemeClr>
                </a:solidFill>
              </a:rPr>
              <a:t>Language Independent</a:t>
            </a:r>
          </a:p>
          <a:p>
            <a:pPr marL="457200" indent="-457200" fontAlgn="auto">
              <a:spcAft>
                <a:spcPts val="0"/>
              </a:spcAft>
              <a:buFontTx/>
              <a:buAutoNum type="arabicPeriod"/>
              <a:defRPr/>
            </a:pPr>
            <a:r>
              <a:rPr lang="en-US" sz="2400" b="1" dirty="0">
                <a:solidFill>
                  <a:schemeClr val="tx2">
                    <a:lumMod val="50000"/>
                  </a:schemeClr>
                </a:solidFill>
              </a:rPr>
              <a:t>Process Isolation</a:t>
            </a:r>
          </a:p>
          <a:p>
            <a:pPr marL="457200" indent="-457200" fontAlgn="auto">
              <a:spcAft>
                <a:spcPts val="0"/>
              </a:spcAft>
              <a:defRPr/>
            </a:pPr>
            <a:endParaRPr lang="en-US" sz="2400" b="1" dirty="0">
              <a:solidFill>
                <a:schemeClr val="tx2">
                  <a:lumMod val="50000"/>
                </a:schemeClr>
              </a:solidFill>
            </a:endParaRPr>
          </a:p>
          <a:p>
            <a:pPr fontAlgn="auto">
              <a:spcAft>
                <a:spcPts val="0"/>
              </a:spcAft>
              <a:defRPr/>
            </a:pPr>
            <a:endParaRPr lang="en-US" sz="2400" b="1" dirty="0">
              <a:solidFill>
                <a:schemeClr val="accent6">
                  <a:lumMod val="75000"/>
                </a:schemeClr>
              </a:solidFill>
            </a:endParaRPr>
          </a:p>
          <a:p>
            <a:pPr fontAlgn="auto">
              <a:spcAft>
                <a:spcPts val="0"/>
              </a:spcAft>
              <a:defRPr/>
            </a:pPr>
            <a:endParaRPr lang="en-US" sz="2400" b="1" dirty="0">
              <a:solidFill>
                <a:schemeClr val="accent6">
                  <a:lumMod val="75000"/>
                </a:schemeClr>
              </a:solidFill>
            </a:endParaRPr>
          </a:p>
          <a:p>
            <a:pPr fontAlgn="auto">
              <a:spcAft>
                <a:spcPts val="0"/>
              </a:spcAft>
              <a:defRPr/>
            </a:pPr>
            <a:endParaRPr lang="en-US" sz="2400" dirty="0">
              <a:solidFill>
                <a:srgbClr val="C00000"/>
              </a:solidFill>
            </a:endParaRPr>
          </a:p>
        </p:txBody>
      </p:sp>
    </p:spTree>
    <p:extLst>
      <p:ext uri="{BB962C8B-B14F-4D97-AF65-F5344CB8AC3E}">
        <p14:creationId xmlns:p14="http://schemas.microsoft.com/office/powerpoint/2010/main" val="95830226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85750" y="928688"/>
          <a:ext cx="8572500" cy="5076825"/>
        </p:xfrm>
        <a:graphic>
          <a:graphicData uri="http://schemas.openxmlformats.org/drawingml/2006/table">
            <a:tbl>
              <a:tblPr firstRow="1" bandRow="1">
                <a:tableStyleId>{5C22544A-7EE6-4342-B048-85BDC9FD1C3A}</a:tableStyleId>
              </a:tblPr>
              <a:tblGrid>
                <a:gridCol w="4286250">
                  <a:extLst>
                    <a:ext uri="{9D8B030D-6E8A-4147-A177-3AD203B41FA5}">
                      <a16:colId xmlns:a16="http://schemas.microsoft.com/office/drawing/2014/main" val="20000"/>
                    </a:ext>
                  </a:extLst>
                </a:gridCol>
                <a:gridCol w="4286250">
                  <a:extLst>
                    <a:ext uri="{9D8B030D-6E8A-4147-A177-3AD203B41FA5}">
                      <a16:colId xmlns:a16="http://schemas.microsoft.com/office/drawing/2014/main" val="20001"/>
                    </a:ext>
                  </a:extLst>
                </a:gridCol>
              </a:tblGrid>
              <a:tr h="596226">
                <a:tc>
                  <a:txBody>
                    <a:bodyPr/>
                    <a:lstStyle/>
                    <a:p>
                      <a:pPr algn="ctr"/>
                      <a:r>
                        <a:rPr lang="en-US" sz="2400" dirty="0" err="1" smtClean="0"/>
                        <a:t>ServletConfig</a:t>
                      </a:r>
                      <a:endParaRPr lang="en-IN" sz="2400" dirty="0"/>
                    </a:p>
                  </a:txBody>
                  <a:tcPr marL="91439" marR="91439"/>
                </a:tc>
                <a:tc>
                  <a:txBody>
                    <a:bodyPr/>
                    <a:lstStyle/>
                    <a:p>
                      <a:pPr algn="ctr"/>
                      <a:r>
                        <a:rPr lang="en-US" sz="2400" dirty="0" err="1" smtClean="0"/>
                        <a:t>ServletContext</a:t>
                      </a:r>
                      <a:endParaRPr lang="en-IN" sz="2400" dirty="0"/>
                    </a:p>
                  </a:txBody>
                  <a:tcPr marL="91439" marR="91439"/>
                </a:tc>
                <a:extLst>
                  <a:ext uri="{0D108BD9-81ED-4DB2-BD59-A6C34878D82A}">
                    <a16:rowId xmlns:a16="http://schemas.microsoft.com/office/drawing/2014/main" val="10000"/>
                  </a:ext>
                </a:extLst>
              </a:tr>
              <a:tr h="4480599">
                <a:tc>
                  <a:txBody>
                    <a:bodyPr/>
                    <a:lstStyle/>
                    <a:p>
                      <a:pPr>
                        <a:buFont typeface="Arial" pitchFamily="34" charset="0"/>
                        <a:buChar char="•"/>
                      </a:pPr>
                      <a:r>
                        <a:rPr lang="en-US" sz="2400" dirty="0" smtClean="0"/>
                        <a:t> </a:t>
                      </a:r>
                      <a:r>
                        <a:rPr lang="en-US" sz="2400" dirty="0" err="1" smtClean="0"/>
                        <a:t>ServletConfig</a:t>
                      </a:r>
                      <a:r>
                        <a:rPr lang="en-US" sz="2400" baseline="0" dirty="0" smtClean="0"/>
                        <a:t>, which is a servlet configuration object , Is passed to the servlet by the container when the servlet is initialized.</a:t>
                      </a:r>
                    </a:p>
                    <a:p>
                      <a:pPr>
                        <a:buFont typeface="Arial" pitchFamily="34" charset="0"/>
                        <a:buNone/>
                      </a:pPr>
                      <a:endParaRPr lang="en-US" sz="2400" baseline="0" dirty="0" smtClean="0"/>
                    </a:p>
                    <a:p>
                      <a:pPr>
                        <a:buFont typeface="Arial" pitchFamily="34" charset="0"/>
                        <a:buChar char="•"/>
                      </a:pPr>
                      <a:r>
                        <a:rPr lang="en-US" sz="2400" baseline="0" dirty="0" smtClean="0"/>
                        <a:t> A </a:t>
                      </a:r>
                      <a:r>
                        <a:rPr lang="en-US" sz="2400" baseline="0" dirty="0" err="1" smtClean="0"/>
                        <a:t>ServletConfig</a:t>
                      </a:r>
                      <a:r>
                        <a:rPr lang="en-US" sz="2400" baseline="0" dirty="0" smtClean="0"/>
                        <a:t> object contains a </a:t>
                      </a:r>
                      <a:r>
                        <a:rPr lang="en-US" sz="2400" baseline="0" dirty="0" err="1" smtClean="0"/>
                        <a:t>ServletContext</a:t>
                      </a:r>
                      <a:r>
                        <a:rPr lang="en-US" sz="2400" baseline="0" dirty="0" smtClean="0"/>
                        <a:t> object specifies the parameters for an entire Web application</a:t>
                      </a:r>
                      <a:endParaRPr lang="en-IN" sz="2400" dirty="0"/>
                    </a:p>
                  </a:txBody>
                  <a:tcPr marL="91439" marR="91439"/>
                </a:tc>
                <a:tc>
                  <a:txBody>
                    <a:bodyPr/>
                    <a:lstStyle/>
                    <a:p>
                      <a:pPr>
                        <a:buFont typeface="Arial" pitchFamily="34" charset="0"/>
                        <a:buChar char="•"/>
                      </a:pPr>
                      <a:r>
                        <a:rPr lang="en-US" sz="2400" dirty="0" smtClean="0"/>
                        <a:t> </a:t>
                      </a:r>
                      <a:r>
                        <a:rPr lang="en-US" sz="2400" dirty="0" err="1" smtClean="0"/>
                        <a:t>ServletContext</a:t>
                      </a:r>
                      <a:r>
                        <a:rPr lang="en-US" sz="2400" baseline="0" dirty="0" smtClean="0"/>
                        <a:t> objects help to provide context information in a Servlet container.</a:t>
                      </a:r>
                    </a:p>
                    <a:p>
                      <a:pPr>
                        <a:buFont typeface="Arial" pitchFamily="34" charset="0"/>
                        <a:buNone/>
                      </a:pPr>
                      <a:endParaRPr lang="en-US" sz="2400" baseline="0" dirty="0" smtClean="0"/>
                    </a:p>
                    <a:p>
                      <a:pPr>
                        <a:buFont typeface="Arial" pitchFamily="34" charset="0"/>
                        <a:buChar char="•"/>
                      </a:pPr>
                      <a:r>
                        <a:rPr lang="en-US" sz="2400" baseline="0" dirty="0" smtClean="0"/>
                        <a:t> A </a:t>
                      </a:r>
                      <a:r>
                        <a:rPr lang="en-US" sz="2400" baseline="0" dirty="0" err="1" smtClean="0"/>
                        <a:t>ServletContext</a:t>
                      </a:r>
                      <a:r>
                        <a:rPr lang="en-US" sz="2400" baseline="0" dirty="0" smtClean="0"/>
                        <a:t> object is used to communicate with the Servlet container.</a:t>
                      </a:r>
                    </a:p>
                    <a:p>
                      <a:pPr>
                        <a:buFont typeface="Arial" pitchFamily="34" charset="0"/>
                        <a:buNone/>
                      </a:pPr>
                      <a:endParaRPr lang="en-US" sz="2400" baseline="0" dirty="0" smtClean="0"/>
                    </a:p>
                    <a:p>
                      <a:pPr>
                        <a:buFont typeface="Arial" pitchFamily="34" charset="0"/>
                        <a:buChar char="•"/>
                      </a:pPr>
                      <a:r>
                        <a:rPr lang="en-US" sz="2400" baseline="0" dirty="0" smtClean="0"/>
                        <a:t> </a:t>
                      </a:r>
                      <a:r>
                        <a:rPr lang="en-US" sz="2400" baseline="0" dirty="0" err="1" smtClean="0"/>
                        <a:t>ServletContext</a:t>
                      </a:r>
                      <a:r>
                        <a:rPr lang="en-US" sz="2400" baseline="0" dirty="0" smtClean="0"/>
                        <a:t> object parameters are available to all the other servlets in that application.</a:t>
                      </a:r>
                      <a:endParaRPr lang="en-IN" sz="2400" dirty="0"/>
                    </a:p>
                  </a:txBody>
                  <a:tcPr marL="91439" marR="91439"/>
                </a:tc>
                <a:extLst>
                  <a:ext uri="{0D108BD9-81ED-4DB2-BD59-A6C34878D82A}">
                    <a16:rowId xmlns:a16="http://schemas.microsoft.com/office/drawing/2014/main" val="10001"/>
                  </a:ext>
                </a:extLst>
              </a:tr>
            </a:tbl>
          </a:graphicData>
        </a:graphic>
      </p:graphicFrame>
      <p:sp>
        <p:nvSpPr>
          <p:cNvPr id="52237" name="TextBox 3"/>
          <p:cNvSpPr txBox="1">
            <a:spLocks noChangeArrowheads="1"/>
          </p:cNvSpPr>
          <p:nvPr/>
        </p:nvSpPr>
        <p:spPr bwMode="auto">
          <a:xfrm>
            <a:off x="357188" y="486887"/>
            <a:ext cx="85010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dirty="0">
                <a:solidFill>
                  <a:srgbClr val="FF0000"/>
                </a:solidFill>
                <a:latin typeface="Arial" charset="0"/>
              </a:rPr>
              <a:t>Difference between </a:t>
            </a:r>
            <a:r>
              <a:rPr lang="en-US" altLang="en-US" sz="2400" b="1" dirty="0" err="1">
                <a:solidFill>
                  <a:srgbClr val="FF0000"/>
                </a:solidFill>
                <a:latin typeface="Arial" charset="0"/>
              </a:rPr>
              <a:t>ServletConfig</a:t>
            </a:r>
            <a:r>
              <a:rPr lang="en-US" altLang="en-US" sz="2400" b="1" dirty="0">
                <a:solidFill>
                  <a:srgbClr val="FF0000"/>
                </a:solidFill>
                <a:latin typeface="Arial" charset="0"/>
              </a:rPr>
              <a:t> &amp; </a:t>
            </a:r>
            <a:r>
              <a:rPr lang="en-US" altLang="en-US" sz="2400" b="1" dirty="0" err="1">
                <a:solidFill>
                  <a:srgbClr val="FF0000"/>
                </a:solidFill>
                <a:latin typeface="Arial" charset="0"/>
              </a:rPr>
              <a:t>ServletContext</a:t>
            </a:r>
            <a:r>
              <a:rPr lang="en-US" altLang="en-US" sz="2400" b="1" dirty="0">
                <a:solidFill>
                  <a:srgbClr val="FF0000"/>
                </a:solidFill>
                <a:latin typeface="Arial" charset="0"/>
              </a:rPr>
              <a:t>:</a:t>
            </a:r>
            <a:endParaRPr lang="en-IN" altLang="en-US" sz="2400" b="1" dirty="0">
              <a:solidFill>
                <a:srgbClr val="FF0000"/>
              </a:solidFill>
              <a:latin typeface="Arial" charset="0"/>
            </a:endParaRPr>
          </a:p>
        </p:txBody>
      </p:sp>
    </p:spTree>
    <p:extLst>
      <p:ext uri="{BB962C8B-B14F-4D97-AF65-F5344CB8AC3E}">
        <p14:creationId xmlns:p14="http://schemas.microsoft.com/office/powerpoint/2010/main" val="209499922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3" name="Rectangle 2"/>
          <p:cNvSpPr/>
          <p:nvPr/>
        </p:nvSpPr>
        <p:spPr>
          <a:xfrm>
            <a:off x="285750" y="610870"/>
            <a:ext cx="8358188" cy="5632450"/>
          </a:xfrm>
          <a:prstGeom prst="rect">
            <a:avLst/>
          </a:prstGeom>
        </p:spPr>
        <p:txBody>
          <a:bodyPr>
            <a:spAutoFit/>
          </a:bodyPr>
          <a:lstStyle/>
          <a:p>
            <a:pPr>
              <a:buFont typeface="Arial" pitchFamily="34" charset="0"/>
              <a:buNone/>
              <a:defRPr/>
            </a:pPr>
            <a:r>
              <a:rPr lang="en-US" sz="2400" b="1" dirty="0">
                <a:solidFill>
                  <a:srgbClr val="FF0000"/>
                </a:solidFill>
              </a:rPr>
              <a:t>The following code snippet sets an attribute named name with the value </a:t>
            </a:r>
            <a:r>
              <a:rPr lang="en-US" sz="2400" b="1" dirty="0" err="1">
                <a:solidFill>
                  <a:srgbClr val="FF0000"/>
                </a:solidFill>
              </a:rPr>
              <a:t>skt</a:t>
            </a:r>
            <a:r>
              <a:rPr lang="en-US" sz="2400" b="1" dirty="0">
                <a:solidFill>
                  <a:srgbClr val="FF0000"/>
                </a:solidFill>
              </a:rPr>
              <a:t>.</a:t>
            </a:r>
          </a:p>
          <a:p>
            <a:pPr>
              <a:buFont typeface="Arial" pitchFamily="34" charset="0"/>
              <a:buNone/>
              <a:defRPr/>
            </a:pPr>
            <a:endParaRPr lang="en-US" sz="2400" dirty="0"/>
          </a:p>
          <a:p>
            <a:pPr>
              <a:buFont typeface="Arial" pitchFamily="34" charset="0"/>
              <a:buNone/>
              <a:defRPr/>
            </a:pPr>
            <a:r>
              <a:rPr lang="en-US" sz="2400" dirty="0"/>
              <a:t>public void init(</a:t>
            </a:r>
            <a:r>
              <a:rPr lang="en-US" sz="2400" dirty="0" err="1"/>
              <a:t>ServletConfig</a:t>
            </a:r>
            <a:r>
              <a:rPr lang="en-US" sz="2400" dirty="0"/>
              <a:t> </a:t>
            </a:r>
            <a:r>
              <a:rPr lang="en-US" sz="2400" dirty="0" err="1"/>
              <a:t>config</a:t>
            </a:r>
            <a:r>
              <a:rPr lang="en-US" sz="2400" dirty="0"/>
              <a:t>) throws </a:t>
            </a:r>
            <a:r>
              <a:rPr lang="en-US" sz="2400" dirty="0" err="1"/>
              <a:t>ServletException</a:t>
            </a:r>
            <a:endParaRPr lang="en-US" sz="2400" dirty="0"/>
          </a:p>
          <a:p>
            <a:pPr>
              <a:buFont typeface="Arial" pitchFamily="34" charset="0"/>
              <a:buNone/>
              <a:defRPr/>
            </a:pPr>
            <a:r>
              <a:rPr lang="en-US" sz="2400" dirty="0"/>
              <a:t>{ </a:t>
            </a:r>
          </a:p>
          <a:p>
            <a:pPr>
              <a:buFont typeface="Arial" pitchFamily="34" charset="0"/>
              <a:buNone/>
              <a:defRPr/>
            </a:pPr>
            <a:r>
              <a:rPr lang="en-US" sz="2400" dirty="0"/>
              <a:t> </a:t>
            </a:r>
            <a:r>
              <a:rPr lang="en-US" sz="2400" dirty="0" err="1"/>
              <a:t>super.init</a:t>
            </a:r>
            <a:r>
              <a:rPr lang="en-US" sz="2400" dirty="0"/>
              <a:t>(</a:t>
            </a:r>
            <a:r>
              <a:rPr lang="en-US" sz="2400" dirty="0" err="1"/>
              <a:t>config</a:t>
            </a:r>
            <a:r>
              <a:rPr lang="en-US" sz="2400" dirty="0"/>
              <a:t>);</a:t>
            </a:r>
          </a:p>
          <a:p>
            <a:pPr>
              <a:buFont typeface="Arial" pitchFamily="34" charset="0"/>
              <a:buNone/>
              <a:defRPr/>
            </a:pPr>
            <a:r>
              <a:rPr lang="en-US" sz="2400" dirty="0" err="1"/>
              <a:t>config.getServletContext</a:t>
            </a:r>
            <a:r>
              <a:rPr lang="en-US" sz="2400" dirty="0"/>
              <a:t>().</a:t>
            </a:r>
            <a:r>
              <a:rPr lang="en-US" sz="2400" dirty="0" err="1"/>
              <a:t>setAttribute</a:t>
            </a:r>
            <a:r>
              <a:rPr lang="en-US" sz="2400" dirty="0"/>
              <a:t>(“</a:t>
            </a:r>
            <a:r>
              <a:rPr lang="en-US" sz="2400" dirty="0" err="1"/>
              <a:t>name”,”skt</a:t>
            </a:r>
            <a:r>
              <a:rPr lang="en-US" sz="2400" dirty="0"/>
              <a:t>”);</a:t>
            </a:r>
          </a:p>
          <a:p>
            <a:pPr>
              <a:buFont typeface="Arial" pitchFamily="34" charset="0"/>
              <a:buNone/>
              <a:defRPr/>
            </a:pPr>
            <a:r>
              <a:rPr lang="en-US" sz="2400" dirty="0"/>
              <a:t>}</a:t>
            </a:r>
          </a:p>
          <a:p>
            <a:pPr>
              <a:buFont typeface="Arial" pitchFamily="34" charset="0"/>
              <a:buNone/>
              <a:defRPr/>
            </a:pPr>
            <a:endParaRPr lang="en-US" sz="2400" dirty="0"/>
          </a:p>
          <a:p>
            <a:pPr>
              <a:buFont typeface="Arial" pitchFamily="34" charset="0"/>
              <a:buNone/>
              <a:defRPr/>
            </a:pPr>
            <a:r>
              <a:rPr lang="en-US" sz="2400" dirty="0"/>
              <a:t>Note:</a:t>
            </a:r>
          </a:p>
          <a:p>
            <a:pPr marL="457200" indent="-457200">
              <a:buFont typeface="Arial" pitchFamily="34" charset="0"/>
              <a:buAutoNum type="arabicPeriod"/>
              <a:defRPr/>
            </a:pPr>
            <a:r>
              <a:rPr lang="en-US" sz="2400" dirty="0"/>
              <a:t>The </a:t>
            </a:r>
            <a:r>
              <a:rPr lang="en-US" sz="2400" b="1" dirty="0" err="1">
                <a:solidFill>
                  <a:srgbClr val="00B050"/>
                </a:solidFill>
              </a:rPr>
              <a:t>setAttribute</a:t>
            </a:r>
            <a:r>
              <a:rPr lang="en-US" sz="2400" b="1" dirty="0">
                <a:solidFill>
                  <a:srgbClr val="00B050"/>
                </a:solidFill>
              </a:rPr>
              <a:t>() </a:t>
            </a:r>
            <a:r>
              <a:rPr lang="en-US" sz="2400" dirty="0"/>
              <a:t>method is used to set the value of the name attribute.</a:t>
            </a:r>
          </a:p>
          <a:p>
            <a:pPr marL="457200" indent="-457200">
              <a:buFont typeface="Arial" pitchFamily="34" charset="0"/>
              <a:buAutoNum type="arabicPeriod"/>
              <a:defRPr/>
            </a:pPr>
            <a:r>
              <a:rPr lang="en-US" sz="2400" dirty="0"/>
              <a:t>The value of this attribute is accessed with the help of the </a:t>
            </a:r>
            <a:r>
              <a:rPr lang="en-US" sz="2400" b="1" dirty="0" err="1">
                <a:solidFill>
                  <a:srgbClr val="0070C0"/>
                </a:solidFill>
              </a:rPr>
              <a:t>getAttribute</a:t>
            </a:r>
            <a:r>
              <a:rPr lang="en-US" sz="2400" b="1" dirty="0">
                <a:solidFill>
                  <a:srgbClr val="0070C0"/>
                </a:solidFill>
              </a:rPr>
              <a:t>() </a:t>
            </a:r>
            <a:r>
              <a:rPr lang="en-US" sz="2400" dirty="0"/>
              <a:t>method.</a:t>
            </a:r>
          </a:p>
        </p:txBody>
      </p:sp>
      <p:graphicFrame>
        <p:nvGraphicFramePr>
          <p:cNvPr id="53252" name="Object 3">
            <a:hlinkClick r:id="rId3" action="ppaction://hlinkfile"/>
          </p:cNvPr>
          <p:cNvGraphicFramePr>
            <a:graphicFrameLocks noChangeAspect="1"/>
          </p:cNvGraphicFramePr>
          <p:nvPr/>
        </p:nvGraphicFramePr>
        <p:xfrm>
          <a:off x="6924675" y="3409950"/>
          <a:ext cx="1295400" cy="685800"/>
        </p:xfrm>
        <a:graphic>
          <a:graphicData uri="http://schemas.openxmlformats.org/presentationml/2006/ole">
            <mc:AlternateContent xmlns:mc="http://schemas.openxmlformats.org/markup-compatibility/2006">
              <mc:Choice xmlns:v="urn:schemas-microsoft-com:vml" Requires="v">
                <p:oleObj spid="_x0000_s8223" name="Packager Shell Object" showAsIcon="1" r:id="rId4" imgW="1300766" imgH="682580" progId="Package">
                  <p:embed/>
                </p:oleObj>
              </mc:Choice>
              <mc:Fallback>
                <p:oleObj name="Packager Shell Object" showAsIcon="1" r:id="rId4" imgW="1300766" imgH="682580" progId="Packag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4675" y="3409950"/>
                        <a:ext cx="1295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27343969"/>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3" name="TextBox 2"/>
          <p:cNvSpPr txBox="1"/>
          <p:nvPr/>
        </p:nvSpPr>
        <p:spPr>
          <a:xfrm>
            <a:off x="0" y="518795"/>
            <a:ext cx="9144000" cy="6556375"/>
          </a:xfrm>
          <a:prstGeom prst="rect">
            <a:avLst/>
          </a:prstGeom>
          <a:noFill/>
        </p:spPr>
        <p:txBody>
          <a:bodyPr>
            <a:spAutoFit/>
          </a:bodyPr>
          <a:lstStyle/>
          <a:p>
            <a:pPr>
              <a:defRPr/>
            </a:pPr>
            <a:r>
              <a:rPr lang="en-US" sz="2800" b="1" dirty="0">
                <a:solidFill>
                  <a:srgbClr val="00B050"/>
                </a:solidFill>
              </a:rPr>
              <a:t>Configuring the Servlet:</a:t>
            </a:r>
          </a:p>
          <a:p>
            <a:pPr>
              <a:defRPr/>
            </a:pPr>
            <a:r>
              <a:rPr lang="en-US" sz="2400" b="1" dirty="0">
                <a:solidFill>
                  <a:srgbClr val="C00000"/>
                </a:solidFill>
              </a:rPr>
              <a:t>Configuration implies mapping a servlet and providing the initialization parameter values for it.</a:t>
            </a:r>
          </a:p>
          <a:p>
            <a:pPr>
              <a:defRPr/>
            </a:pPr>
            <a:r>
              <a:rPr lang="en-US" sz="2400" b="1" dirty="0">
                <a:solidFill>
                  <a:srgbClr val="FF0000"/>
                </a:solidFill>
              </a:rPr>
              <a:t>Servlet configuration for any Web application is done in the </a:t>
            </a:r>
            <a:r>
              <a:rPr lang="en-US" sz="2400" b="1" dirty="0">
                <a:solidFill>
                  <a:srgbClr val="7030A0"/>
                </a:solidFill>
              </a:rPr>
              <a:t>web.xml</a:t>
            </a:r>
            <a:r>
              <a:rPr lang="en-US" sz="2400" b="1" dirty="0">
                <a:solidFill>
                  <a:srgbClr val="C00000"/>
                </a:solidFill>
              </a:rPr>
              <a:t> </a:t>
            </a:r>
            <a:r>
              <a:rPr lang="en-US" sz="2400" b="1" dirty="0">
                <a:solidFill>
                  <a:srgbClr val="FF0000"/>
                </a:solidFill>
              </a:rPr>
              <a:t>file.</a:t>
            </a:r>
          </a:p>
          <a:p>
            <a:pPr>
              <a:defRPr/>
            </a:pPr>
            <a:endParaRPr lang="en-US" sz="2400" b="1" dirty="0">
              <a:solidFill>
                <a:srgbClr val="FF0000"/>
              </a:solidFill>
            </a:endParaRPr>
          </a:p>
          <a:p>
            <a:pPr>
              <a:defRPr/>
            </a:pPr>
            <a:r>
              <a:rPr lang="en-US" sz="2800" b="1" dirty="0">
                <a:solidFill>
                  <a:srgbClr val="FF0000"/>
                </a:solidFill>
              </a:rPr>
              <a:t>&lt;web-app&gt;</a:t>
            </a:r>
          </a:p>
          <a:p>
            <a:pPr>
              <a:defRPr/>
            </a:pPr>
            <a:r>
              <a:rPr lang="en-US" sz="2800" b="1" dirty="0"/>
              <a:t>&lt;servlet&gt;</a:t>
            </a:r>
          </a:p>
          <a:p>
            <a:pPr>
              <a:defRPr/>
            </a:pPr>
            <a:r>
              <a:rPr lang="en-US" sz="2800" b="1" dirty="0">
                <a:solidFill>
                  <a:schemeClr val="tx2"/>
                </a:solidFill>
              </a:rPr>
              <a:t>&lt;servlet-name&gt; </a:t>
            </a:r>
            <a:r>
              <a:rPr lang="en-US" sz="2800" b="1" dirty="0" err="1">
                <a:solidFill>
                  <a:schemeClr val="tx2"/>
                </a:solidFill>
              </a:rPr>
              <a:t>FirstServlet</a:t>
            </a:r>
            <a:r>
              <a:rPr lang="en-US" sz="2800" b="1" dirty="0">
                <a:solidFill>
                  <a:schemeClr val="tx2"/>
                </a:solidFill>
              </a:rPr>
              <a:t>&lt;/servlet-name&gt;</a:t>
            </a:r>
          </a:p>
          <a:p>
            <a:pPr>
              <a:defRPr/>
            </a:pPr>
            <a:r>
              <a:rPr lang="en-US" sz="2800" b="1" dirty="0">
                <a:solidFill>
                  <a:schemeClr val="bg2">
                    <a:lumMod val="25000"/>
                  </a:schemeClr>
                </a:solidFill>
              </a:rPr>
              <a:t>&lt;servlet-class&gt;</a:t>
            </a:r>
            <a:r>
              <a:rPr lang="en-US" sz="2800" b="1" dirty="0" err="1">
                <a:solidFill>
                  <a:schemeClr val="bg2">
                    <a:lumMod val="25000"/>
                  </a:schemeClr>
                </a:solidFill>
              </a:rPr>
              <a:t>FirstServlet</a:t>
            </a:r>
            <a:r>
              <a:rPr lang="en-US" sz="2800" b="1" dirty="0">
                <a:solidFill>
                  <a:schemeClr val="bg2">
                    <a:lumMod val="25000"/>
                  </a:schemeClr>
                </a:solidFill>
              </a:rPr>
              <a:t>&lt;/servlet-class&gt;</a:t>
            </a:r>
          </a:p>
          <a:p>
            <a:pPr>
              <a:defRPr/>
            </a:pPr>
            <a:r>
              <a:rPr lang="en-US" sz="2800" b="1" dirty="0">
                <a:solidFill>
                  <a:srgbClr val="FF0000"/>
                </a:solidFill>
              </a:rPr>
              <a:t>&lt;init-</a:t>
            </a:r>
            <a:r>
              <a:rPr lang="en-US" sz="2800" b="1" dirty="0" err="1">
                <a:solidFill>
                  <a:srgbClr val="FF0000"/>
                </a:solidFill>
              </a:rPr>
              <a:t>param</a:t>
            </a:r>
            <a:r>
              <a:rPr lang="en-US" sz="2800" b="1" dirty="0">
                <a:solidFill>
                  <a:srgbClr val="FF0000"/>
                </a:solidFill>
              </a:rPr>
              <a:t>&gt;</a:t>
            </a:r>
          </a:p>
          <a:p>
            <a:pPr>
              <a:defRPr/>
            </a:pPr>
            <a:r>
              <a:rPr lang="en-US" sz="2800" b="1" dirty="0">
                <a:solidFill>
                  <a:schemeClr val="accent1">
                    <a:lumMod val="75000"/>
                  </a:schemeClr>
                </a:solidFill>
              </a:rPr>
              <a:t>&lt;</a:t>
            </a:r>
            <a:r>
              <a:rPr lang="en-US" sz="2800" b="1" dirty="0" err="1">
                <a:solidFill>
                  <a:schemeClr val="accent1">
                    <a:lumMod val="75000"/>
                  </a:schemeClr>
                </a:solidFill>
              </a:rPr>
              <a:t>param</a:t>
            </a:r>
            <a:r>
              <a:rPr lang="en-US" sz="2800" b="1" dirty="0">
                <a:solidFill>
                  <a:schemeClr val="accent1">
                    <a:lumMod val="75000"/>
                  </a:schemeClr>
                </a:solidFill>
              </a:rPr>
              <a:t>-name&gt;greeting&lt;/</a:t>
            </a:r>
            <a:r>
              <a:rPr lang="en-US" sz="2800" b="1" dirty="0" err="1">
                <a:solidFill>
                  <a:schemeClr val="accent1">
                    <a:lumMod val="75000"/>
                  </a:schemeClr>
                </a:solidFill>
              </a:rPr>
              <a:t>param</a:t>
            </a:r>
            <a:r>
              <a:rPr lang="en-US" sz="2800" b="1" dirty="0">
                <a:solidFill>
                  <a:schemeClr val="accent1">
                    <a:lumMod val="75000"/>
                  </a:schemeClr>
                </a:solidFill>
              </a:rPr>
              <a:t>-name&gt;</a:t>
            </a:r>
          </a:p>
          <a:p>
            <a:pPr>
              <a:defRPr/>
            </a:pPr>
            <a:r>
              <a:rPr lang="en-US" sz="2800" b="1" dirty="0">
                <a:solidFill>
                  <a:srgbClr val="FF0000"/>
                </a:solidFill>
              </a:rPr>
              <a:t>&lt;</a:t>
            </a:r>
            <a:r>
              <a:rPr lang="en-US" sz="2800" b="1" dirty="0" err="1">
                <a:solidFill>
                  <a:srgbClr val="FF0000"/>
                </a:solidFill>
              </a:rPr>
              <a:t>param</a:t>
            </a:r>
            <a:r>
              <a:rPr lang="en-US" sz="2800" b="1" dirty="0">
                <a:solidFill>
                  <a:srgbClr val="FF0000"/>
                </a:solidFill>
              </a:rPr>
              <a:t>-value&gt;Welcome&lt;/</a:t>
            </a:r>
            <a:r>
              <a:rPr lang="en-US" sz="2800" b="1" dirty="0" err="1">
                <a:solidFill>
                  <a:srgbClr val="FF0000"/>
                </a:solidFill>
              </a:rPr>
              <a:t>param</a:t>
            </a:r>
            <a:r>
              <a:rPr lang="en-US" sz="2800" b="1" dirty="0">
                <a:solidFill>
                  <a:srgbClr val="FF0000"/>
                </a:solidFill>
              </a:rPr>
              <a:t>-value&gt;</a:t>
            </a:r>
          </a:p>
          <a:p>
            <a:pPr>
              <a:defRPr/>
            </a:pPr>
            <a:r>
              <a:rPr lang="en-US" sz="2800" b="1" dirty="0">
                <a:solidFill>
                  <a:schemeClr val="accent3">
                    <a:lumMod val="75000"/>
                  </a:schemeClr>
                </a:solidFill>
              </a:rPr>
              <a:t>&lt;/init-</a:t>
            </a:r>
            <a:r>
              <a:rPr lang="en-US" sz="2800" b="1" dirty="0" err="1">
                <a:solidFill>
                  <a:schemeClr val="accent3">
                    <a:lumMod val="75000"/>
                  </a:schemeClr>
                </a:solidFill>
              </a:rPr>
              <a:t>param</a:t>
            </a:r>
            <a:r>
              <a:rPr lang="en-US" sz="2800" b="1" dirty="0">
                <a:solidFill>
                  <a:schemeClr val="accent3">
                    <a:lumMod val="75000"/>
                  </a:schemeClr>
                </a:solidFill>
              </a:rPr>
              <a:t>&gt;</a:t>
            </a:r>
          </a:p>
          <a:p>
            <a:pPr>
              <a:defRPr/>
            </a:pPr>
            <a:r>
              <a:rPr lang="en-US" sz="2800" b="1" dirty="0">
                <a:solidFill>
                  <a:srgbClr val="FF0000"/>
                </a:solidFill>
              </a:rPr>
              <a:t>&lt;/servlet&gt;</a:t>
            </a:r>
          </a:p>
          <a:p>
            <a:pPr>
              <a:defRPr/>
            </a:pPr>
            <a:endParaRPr lang="en-IN" sz="2000" b="1" dirty="0">
              <a:solidFill>
                <a:srgbClr val="FF0000"/>
              </a:solidFill>
            </a:endParaRPr>
          </a:p>
        </p:txBody>
      </p:sp>
    </p:spTree>
    <p:extLst>
      <p:ext uri="{BB962C8B-B14F-4D97-AF65-F5344CB8AC3E}">
        <p14:creationId xmlns:p14="http://schemas.microsoft.com/office/powerpoint/2010/main" val="3484931705"/>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3" name="TextBox 2"/>
          <p:cNvSpPr txBox="1"/>
          <p:nvPr/>
        </p:nvSpPr>
        <p:spPr>
          <a:xfrm>
            <a:off x="0" y="580390"/>
            <a:ext cx="9144000" cy="5016500"/>
          </a:xfrm>
          <a:prstGeom prst="rect">
            <a:avLst/>
          </a:prstGeom>
          <a:noFill/>
        </p:spPr>
        <p:txBody>
          <a:bodyPr>
            <a:spAutoFit/>
          </a:bodyPr>
          <a:lstStyle/>
          <a:p>
            <a:pPr>
              <a:defRPr/>
            </a:pPr>
            <a:r>
              <a:rPr lang="en-US" sz="2800" b="1" dirty="0">
                <a:solidFill>
                  <a:srgbClr val="00B050"/>
                </a:solidFill>
              </a:rPr>
              <a:t>Configuring the Servlet continued:</a:t>
            </a:r>
          </a:p>
          <a:p>
            <a:pPr>
              <a:defRPr/>
            </a:pPr>
            <a:endParaRPr lang="en-US" sz="2400" b="1" dirty="0">
              <a:solidFill>
                <a:srgbClr val="FF0000"/>
              </a:solidFill>
            </a:endParaRPr>
          </a:p>
          <a:p>
            <a:pPr>
              <a:defRPr/>
            </a:pPr>
            <a:endParaRPr lang="en-US" sz="2400" b="1" dirty="0">
              <a:solidFill>
                <a:srgbClr val="FF0000"/>
              </a:solidFill>
            </a:endParaRPr>
          </a:p>
          <a:p>
            <a:pPr>
              <a:defRPr/>
            </a:pPr>
            <a:r>
              <a:rPr lang="en-US" sz="2400" b="1" dirty="0">
                <a:solidFill>
                  <a:srgbClr val="FF0000"/>
                </a:solidFill>
              </a:rPr>
              <a:t>&lt;servlet-mapping&gt;</a:t>
            </a:r>
          </a:p>
          <a:p>
            <a:pPr>
              <a:defRPr/>
            </a:pPr>
            <a:r>
              <a:rPr lang="en-US" sz="2400" b="1" dirty="0">
                <a:solidFill>
                  <a:schemeClr val="tx2"/>
                </a:solidFill>
              </a:rPr>
              <a:t>&lt;servlet-name&gt; </a:t>
            </a:r>
            <a:r>
              <a:rPr lang="en-US" sz="2400" b="1" dirty="0" err="1">
                <a:solidFill>
                  <a:schemeClr val="tx2"/>
                </a:solidFill>
              </a:rPr>
              <a:t>FirstServlet</a:t>
            </a:r>
            <a:r>
              <a:rPr lang="en-US" sz="2400" b="1" dirty="0">
                <a:solidFill>
                  <a:schemeClr val="tx2"/>
                </a:solidFill>
              </a:rPr>
              <a:t>&lt;/servlet-name&gt;</a:t>
            </a:r>
          </a:p>
          <a:p>
            <a:pPr>
              <a:defRPr/>
            </a:pPr>
            <a:r>
              <a:rPr lang="en-US" sz="2400" b="1" dirty="0">
                <a:solidFill>
                  <a:schemeClr val="bg2">
                    <a:lumMod val="25000"/>
                  </a:schemeClr>
                </a:solidFill>
              </a:rPr>
              <a:t>&lt;</a:t>
            </a:r>
            <a:r>
              <a:rPr lang="en-US" sz="2400" b="1" dirty="0" err="1">
                <a:solidFill>
                  <a:schemeClr val="bg2">
                    <a:lumMod val="25000"/>
                  </a:schemeClr>
                </a:solidFill>
              </a:rPr>
              <a:t>url</a:t>
            </a:r>
            <a:r>
              <a:rPr lang="en-US" sz="2400" b="1" dirty="0">
                <a:solidFill>
                  <a:schemeClr val="bg2">
                    <a:lumMod val="25000"/>
                  </a:schemeClr>
                </a:solidFill>
              </a:rPr>
              <a:t>-pattern&gt;</a:t>
            </a:r>
            <a:r>
              <a:rPr lang="en-US" sz="2400" b="1" dirty="0" err="1">
                <a:solidFill>
                  <a:schemeClr val="bg2">
                    <a:lumMod val="25000"/>
                  </a:schemeClr>
                </a:solidFill>
              </a:rPr>
              <a:t>FirstServlet</a:t>
            </a:r>
            <a:r>
              <a:rPr lang="en-US" sz="2400" b="1" dirty="0">
                <a:solidFill>
                  <a:schemeClr val="bg2">
                    <a:lumMod val="25000"/>
                  </a:schemeClr>
                </a:solidFill>
              </a:rPr>
              <a:t>&lt;/</a:t>
            </a:r>
            <a:r>
              <a:rPr lang="en-US" sz="2400" b="1" dirty="0" err="1">
                <a:solidFill>
                  <a:schemeClr val="bg2">
                    <a:lumMod val="25000"/>
                  </a:schemeClr>
                </a:solidFill>
              </a:rPr>
              <a:t>url</a:t>
            </a:r>
            <a:r>
              <a:rPr lang="en-US" sz="2400" b="1" dirty="0">
                <a:solidFill>
                  <a:schemeClr val="bg2">
                    <a:lumMod val="25000"/>
                  </a:schemeClr>
                </a:solidFill>
              </a:rPr>
              <a:t>-pattern&gt;</a:t>
            </a:r>
          </a:p>
          <a:p>
            <a:pPr>
              <a:defRPr/>
            </a:pPr>
            <a:r>
              <a:rPr lang="en-US" sz="2400" b="1" dirty="0">
                <a:solidFill>
                  <a:srgbClr val="FF0000"/>
                </a:solidFill>
              </a:rPr>
              <a:t>&lt;/servlet-mapping&gt;</a:t>
            </a:r>
          </a:p>
          <a:p>
            <a:pPr>
              <a:defRPr/>
            </a:pPr>
            <a:r>
              <a:rPr lang="en-US" sz="2400" b="1" dirty="0">
                <a:solidFill>
                  <a:srgbClr val="7030A0"/>
                </a:solidFill>
              </a:rPr>
              <a:t>&lt;session-</a:t>
            </a:r>
            <a:r>
              <a:rPr lang="en-US" sz="2400" b="1" dirty="0" err="1">
                <a:solidFill>
                  <a:srgbClr val="7030A0"/>
                </a:solidFill>
              </a:rPr>
              <a:t>config</a:t>
            </a:r>
            <a:r>
              <a:rPr lang="en-US" sz="2400" b="1" dirty="0">
                <a:solidFill>
                  <a:srgbClr val="7030A0"/>
                </a:solidFill>
              </a:rPr>
              <a:t>&gt;</a:t>
            </a:r>
          </a:p>
          <a:p>
            <a:pPr>
              <a:defRPr/>
            </a:pPr>
            <a:r>
              <a:rPr lang="en-US" sz="2400" b="1" dirty="0">
                <a:solidFill>
                  <a:srgbClr val="FF0000"/>
                </a:solidFill>
              </a:rPr>
              <a:t>&lt;session-timeout&gt; 30 &lt;/session-timeout&gt;</a:t>
            </a:r>
          </a:p>
          <a:p>
            <a:pPr>
              <a:defRPr/>
            </a:pPr>
            <a:r>
              <a:rPr lang="en-US" sz="2400" b="1" dirty="0">
                <a:solidFill>
                  <a:srgbClr val="7030A0"/>
                </a:solidFill>
              </a:rPr>
              <a:t>&lt;/session-</a:t>
            </a:r>
            <a:r>
              <a:rPr lang="en-US" sz="2400" b="1" dirty="0" err="1">
                <a:solidFill>
                  <a:srgbClr val="7030A0"/>
                </a:solidFill>
              </a:rPr>
              <a:t>config</a:t>
            </a:r>
            <a:r>
              <a:rPr lang="en-US" sz="2400" b="1" dirty="0">
                <a:solidFill>
                  <a:srgbClr val="7030A0"/>
                </a:solidFill>
              </a:rPr>
              <a:t>&gt;</a:t>
            </a:r>
            <a:endParaRPr lang="en-US" sz="2400" dirty="0">
              <a:solidFill>
                <a:srgbClr val="7030A0"/>
              </a:solidFill>
            </a:endParaRPr>
          </a:p>
          <a:p>
            <a:pPr>
              <a:defRPr/>
            </a:pPr>
            <a:r>
              <a:rPr lang="en-US" sz="2800" b="1" dirty="0">
                <a:solidFill>
                  <a:srgbClr val="FF0000"/>
                </a:solidFill>
              </a:rPr>
              <a:t>&lt;/web-app&gt;</a:t>
            </a:r>
          </a:p>
          <a:p>
            <a:pPr>
              <a:defRPr/>
            </a:pPr>
            <a:endParaRPr lang="en-US" sz="2800" b="1" dirty="0">
              <a:solidFill>
                <a:schemeClr val="bg2">
                  <a:lumMod val="25000"/>
                </a:schemeClr>
              </a:solidFill>
            </a:endParaRPr>
          </a:p>
          <a:p>
            <a:pPr>
              <a:defRPr/>
            </a:pPr>
            <a:endParaRPr lang="en-IN" sz="2000" b="1" dirty="0">
              <a:solidFill>
                <a:srgbClr val="FF0000"/>
              </a:solidFill>
            </a:endParaRPr>
          </a:p>
        </p:txBody>
      </p:sp>
    </p:spTree>
    <p:extLst>
      <p:ext uri="{BB962C8B-B14F-4D97-AF65-F5344CB8AC3E}">
        <p14:creationId xmlns:p14="http://schemas.microsoft.com/office/powerpoint/2010/main" val="2532310268"/>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4" name="TextBox 3"/>
          <p:cNvSpPr txBox="1"/>
          <p:nvPr/>
        </p:nvSpPr>
        <p:spPr>
          <a:xfrm>
            <a:off x="142875" y="661670"/>
            <a:ext cx="8715375" cy="6370638"/>
          </a:xfrm>
          <a:prstGeom prst="rect">
            <a:avLst/>
          </a:prstGeom>
          <a:noFill/>
        </p:spPr>
        <p:txBody>
          <a:bodyPr>
            <a:spAutoFit/>
          </a:bodyPr>
          <a:lstStyle/>
          <a:p>
            <a:pPr>
              <a:defRPr/>
            </a:pPr>
            <a:r>
              <a:rPr lang="en-US" sz="2400" b="1" dirty="0">
                <a:solidFill>
                  <a:srgbClr val="7030A0"/>
                </a:solidFill>
              </a:rPr>
              <a:t>Working with </a:t>
            </a:r>
            <a:r>
              <a:rPr lang="en-US" sz="2400" b="1" dirty="0" err="1">
                <a:solidFill>
                  <a:srgbClr val="7030A0"/>
                </a:solidFill>
              </a:rPr>
              <a:t>HttpServletRequest</a:t>
            </a:r>
            <a:r>
              <a:rPr lang="en-US" sz="2400" b="1" dirty="0">
                <a:solidFill>
                  <a:srgbClr val="7030A0"/>
                </a:solidFill>
              </a:rPr>
              <a:t> Interface:</a:t>
            </a:r>
          </a:p>
          <a:p>
            <a:pPr>
              <a:defRPr/>
            </a:pPr>
            <a:endParaRPr lang="en-US" sz="2400" b="1" dirty="0">
              <a:solidFill>
                <a:srgbClr val="7030A0"/>
              </a:solidFill>
            </a:endParaRPr>
          </a:p>
          <a:p>
            <a:pPr>
              <a:buFont typeface="Arial" pitchFamily="34" charset="0"/>
              <a:buChar char="•"/>
              <a:defRPr/>
            </a:pPr>
            <a:r>
              <a:rPr lang="en-US" sz="2400" b="1" dirty="0">
                <a:solidFill>
                  <a:schemeClr val="tx2">
                    <a:lumMod val="75000"/>
                  </a:schemeClr>
                </a:solidFill>
              </a:rPr>
              <a:t> An </a:t>
            </a:r>
            <a:r>
              <a:rPr lang="en-US" sz="2400" b="1" dirty="0" err="1">
                <a:solidFill>
                  <a:schemeClr val="tx2">
                    <a:lumMod val="75000"/>
                  </a:schemeClr>
                </a:solidFill>
              </a:rPr>
              <a:t>HttpServletRequest</a:t>
            </a:r>
            <a:r>
              <a:rPr lang="en-US" sz="2400" b="1" dirty="0">
                <a:solidFill>
                  <a:schemeClr val="tx2">
                    <a:lumMod val="75000"/>
                  </a:schemeClr>
                </a:solidFill>
              </a:rPr>
              <a:t> object always represents a client’s HTTP request.</a:t>
            </a:r>
          </a:p>
          <a:p>
            <a:pPr>
              <a:buFont typeface="Arial" pitchFamily="34" charset="0"/>
              <a:buChar char="•"/>
              <a:defRPr/>
            </a:pPr>
            <a:endParaRPr lang="en-US" sz="2400" b="1" dirty="0">
              <a:solidFill>
                <a:schemeClr val="tx2">
                  <a:lumMod val="75000"/>
                </a:schemeClr>
              </a:solidFill>
            </a:endParaRPr>
          </a:p>
          <a:p>
            <a:pPr>
              <a:buFont typeface="Arial" pitchFamily="34" charset="0"/>
              <a:buChar char="•"/>
              <a:defRPr/>
            </a:pPr>
            <a:r>
              <a:rPr lang="en-US" sz="2400" b="1" dirty="0">
                <a:solidFill>
                  <a:schemeClr val="tx2">
                    <a:lumMod val="75000"/>
                  </a:schemeClr>
                </a:solidFill>
              </a:rPr>
              <a:t> </a:t>
            </a:r>
            <a:r>
              <a:rPr lang="en-US" sz="2400" b="1" dirty="0" err="1">
                <a:solidFill>
                  <a:schemeClr val="tx2">
                    <a:lumMod val="75000"/>
                  </a:schemeClr>
                </a:solidFill>
              </a:rPr>
              <a:t>HttpServletRequest</a:t>
            </a:r>
            <a:r>
              <a:rPr lang="en-US" sz="2400" b="1" dirty="0">
                <a:solidFill>
                  <a:schemeClr val="tx2">
                    <a:lumMod val="75000"/>
                  </a:schemeClr>
                </a:solidFill>
              </a:rPr>
              <a:t> is an interface and a subtype of the </a:t>
            </a:r>
            <a:r>
              <a:rPr lang="en-US" sz="2400" b="1" dirty="0" err="1">
                <a:solidFill>
                  <a:schemeClr val="tx2">
                    <a:lumMod val="75000"/>
                  </a:schemeClr>
                </a:solidFill>
              </a:rPr>
              <a:t>ServletRequest</a:t>
            </a:r>
            <a:r>
              <a:rPr lang="en-US" sz="2400" b="1" dirty="0">
                <a:solidFill>
                  <a:schemeClr val="tx2">
                    <a:lumMod val="75000"/>
                  </a:schemeClr>
                </a:solidFill>
              </a:rPr>
              <a:t> interface.</a:t>
            </a:r>
          </a:p>
          <a:p>
            <a:pPr>
              <a:buFont typeface="Arial" pitchFamily="34" charset="0"/>
              <a:buChar char="•"/>
              <a:defRPr/>
            </a:pPr>
            <a:endParaRPr lang="en-US" sz="2400" b="1" dirty="0">
              <a:solidFill>
                <a:schemeClr val="tx2">
                  <a:lumMod val="75000"/>
                </a:schemeClr>
              </a:solidFill>
            </a:endParaRPr>
          </a:p>
          <a:p>
            <a:pPr>
              <a:buFont typeface="Arial" pitchFamily="34" charset="0"/>
              <a:buChar char="•"/>
              <a:defRPr/>
            </a:pPr>
            <a:r>
              <a:rPr lang="en-US" sz="2400" b="1" dirty="0">
                <a:solidFill>
                  <a:schemeClr val="tx2">
                    <a:lumMod val="75000"/>
                  </a:schemeClr>
                </a:solidFill>
              </a:rPr>
              <a:t>The Web container provider implements this interface to encapsulate all HTTP-based request information, including headers and request methods.</a:t>
            </a:r>
          </a:p>
          <a:p>
            <a:pPr>
              <a:buFont typeface="Arial" pitchFamily="34" charset="0"/>
              <a:buChar char="•"/>
              <a:defRPr/>
            </a:pPr>
            <a:endParaRPr lang="en-US" sz="2400" b="1" dirty="0">
              <a:solidFill>
                <a:schemeClr val="tx2">
                  <a:lumMod val="75000"/>
                </a:schemeClr>
              </a:solidFill>
            </a:endParaRPr>
          </a:p>
          <a:p>
            <a:pPr>
              <a:buFont typeface="Arial" pitchFamily="34" charset="0"/>
              <a:buChar char="•"/>
              <a:defRPr/>
            </a:pPr>
            <a:r>
              <a:rPr lang="en-US" sz="2400" b="1" dirty="0">
                <a:solidFill>
                  <a:schemeClr val="tx2">
                    <a:lumMod val="75000"/>
                  </a:schemeClr>
                </a:solidFill>
              </a:rPr>
              <a:t> </a:t>
            </a:r>
            <a:r>
              <a:rPr lang="en-US" sz="2400" b="1" dirty="0">
                <a:solidFill>
                  <a:schemeClr val="accent4">
                    <a:lumMod val="75000"/>
                  </a:schemeClr>
                </a:solidFill>
              </a:rPr>
              <a:t>All properties such as request parameters and attributes of the </a:t>
            </a:r>
            <a:r>
              <a:rPr lang="en-US" sz="2400" b="1" dirty="0" err="1">
                <a:solidFill>
                  <a:schemeClr val="accent4">
                    <a:lumMod val="75000"/>
                  </a:schemeClr>
                </a:solidFill>
              </a:rPr>
              <a:t>ServletRequest</a:t>
            </a:r>
            <a:r>
              <a:rPr lang="en-US" sz="2400" b="1" dirty="0">
                <a:solidFill>
                  <a:schemeClr val="accent4">
                    <a:lumMod val="75000"/>
                  </a:schemeClr>
                </a:solidFill>
              </a:rPr>
              <a:t> interface are also accessible through the </a:t>
            </a:r>
            <a:r>
              <a:rPr lang="en-US" sz="2400" b="1" dirty="0" err="1">
                <a:solidFill>
                  <a:schemeClr val="accent4">
                    <a:lumMod val="75000"/>
                  </a:schemeClr>
                </a:solidFill>
              </a:rPr>
              <a:t>HttpServletRequest</a:t>
            </a:r>
            <a:r>
              <a:rPr lang="en-US" sz="2400" b="1" dirty="0">
                <a:solidFill>
                  <a:schemeClr val="accent4">
                    <a:lumMod val="75000"/>
                  </a:schemeClr>
                </a:solidFill>
              </a:rPr>
              <a:t> interface.</a:t>
            </a:r>
          </a:p>
          <a:p>
            <a:pPr>
              <a:defRPr/>
            </a:pPr>
            <a:endParaRPr lang="en-US" sz="2400" dirty="0"/>
          </a:p>
          <a:p>
            <a:pPr>
              <a:defRPr/>
            </a:pPr>
            <a:endParaRPr lang="en-IN" sz="2400" dirty="0"/>
          </a:p>
        </p:txBody>
      </p:sp>
    </p:spTree>
    <p:extLst>
      <p:ext uri="{BB962C8B-B14F-4D97-AF65-F5344CB8AC3E}">
        <p14:creationId xmlns:p14="http://schemas.microsoft.com/office/powerpoint/2010/main" val="1142441374"/>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graphicFrame>
        <p:nvGraphicFramePr>
          <p:cNvPr id="3" name="Table 2"/>
          <p:cNvGraphicFramePr>
            <a:graphicFrameLocks noGrp="1"/>
          </p:cNvGraphicFramePr>
          <p:nvPr>
            <p:extLst>
              <p:ext uri="{D42A27DB-BD31-4B8C-83A1-F6EECF244321}">
                <p14:modId xmlns:p14="http://schemas.microsoft.com/office/powerpoint/2010/main" val="2664776496"/>
              </p:ext>
            </p:extLst>
          </p:nvPr>
        </p:nvGraphicFramePr>
        <p:xfrm>
          <a:off x="274955" y="834708"/>
          <a:ext cx="8786813" cy="4682172"/>
        </p:xfrm>
        <a:graphic>
          <a:graphicData uri="http://schemas.openxmlformats.org/drawingml/2006/table">
            <a:tbl>
              <a:tblPr firstRow="1" bandRow="1">
                <a:tableStyleId>{5C22544A-7EE6-4342-B048-85BDC9FD1C3A}</a:tableStyleId>
              </a:tblPr>
              <a:tblGrid>
                <a:gridCol w="4214813">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944982">
                <a:tc gridSpan="2">
                  <a:txBody>
                    <a:bodyPr/>
                    <a:lstStyle/>
                    <a:p>
                      <a:r>
                        <a:rPr lang="en-US" sz="2400" dirty="0" err="1" smtClean="0"/>
                        <a:t>HttpServletRequest</a:t>
                      </a:r>
                      <a:r>
                        <a:rPr lang="en-US" sz="2400" baseline="0" dirty="0" smtClean="0"/>
                        <a:t>  object includes the following methods to access request parameters</a:t>
                      </a:r>
                      <a:endParaRPr lang="en-IN" sz="2400" dirty="0"/>
                    </a:p>
                  </a:txBody>
                  <a:tcPr marL="91439" marR="91439" marT="45725" marB="45725"/>
                </a:tc>
                <a:tc hMerge="1">
                  <a:txBody>
                    <a:bodyPr/>
                    <a:lstStyle/>
                    <a:p>
                      <a:endParaRPr lang="en-IN" dirty="0"/>
                    </a:p>
                  </a:txBody>
                  <a:tcPr/>
                </a:tc>
                <a:extLst>
                  <a:ext uri="{0D108BD9-81ED-4DB2-BD59-A6C34878D82A}">
                    <a16:rowId xmlns:a16="http://schemas.microsoft.com/office/drawing/2014/main" val="10000"/>
                  </a:ext>
                </a:extLst>
              </a:tr>
              <a:tr h="1735670">
                <a:tc>
                  <a:txBody>
                    <a:bodyPr/>
                    <a:lstStyle/>
                    <a:p>
                      <a:r>
                        <a:rPr lang="en-US" sz="2000" b="1" dirty="0" err="1" smtClean="0">
                          <a:solidFill>
                            <a:srgbClr val="FF0000"/>
                          </a:solidFill>
                        </a:rPr>
                        <a:t>getParameter</a:t>
                      </a:r>
                      <a:r>
                        <a:rPr lang="en-US" sz="2000" b="1" dirty="0" smtClean="0">
                          <a:solidFill>
                            <a:srgbClr val="FF0000"/>
                          </a:solidFill>
                        </a:rPr>
                        <a:t>(</a:t>
                      </a:r>
                      <a:r>
                        <a:rPr lang="en-US" sz="2000" b="1" dirty="0" err="1" smtClean="0">
                          <a:solidFill>
                            <a:srgbClr val="FF0000"/>
                          </a:solidFill>
                        </a:rPr>
                        <a:t>java.lang.String</a:t>
                      </a:r>
                      <a:r>
                        <a:rPr lang="en-US" sz="2000" b="1" baseline="0" dirty="0" smtClean="0">
                          <a:solidFill>
                            <a:srgbClr val="FF0000"/>
                          </a:solidFill>
                        </a:rPr>
                        <a:t> </a:t>
                      </a:r>
                      <a:r>
                        <a:rPr lang="en-US" sz="2000" b="1" baseline="0" dirty="0" err="1" smtClean="0">
                          <a:solidFill>
                            <a:srgbClr val="FF0000"/>
                          </a:solidFill>
                        </a:rPr>
                        <a:t>parameterName</a:t>
                      </a:r>
                      <a:r>
                        <a:rPr lang="en-US" sz="2000" b="1" baseline="0" dirty="0" smtClean="0">
                          <a:solidFill>
                            <a:srgbClr val="FF0000"/>
                          </a:solidFill>
                        </a:rPr>
                        <a:t>)</a:t>
                      </a:r>
                      <a:endParaRPr lang="en-IN" sz="2000" b="1" dirty="0">
                        <a:solidFill>
                          <a:srgbClr val="FF0000"/>
                        </a:solidFill>
                      </a:endParaRPr>
                    </a:p>
                  </a:txBody>
                  <a:tcPr marL="91439" marR="91439" marT="45725" marB="45725"/>
                </a:tc>
                <a:tc>
                  <a:txBody>
                    <a:bodyPr/>
                    <a:lstStyle/>
                    <a:p>
                      <a:r>
                        <a:rPr lang="en-US" sz="2000" b="1" dirty="0" smtClean="0"/>
                        <a:t>Takes a parameter name as a parameter</a:t>
                      </a:r>
                      <a:r>
                        <a:rPr lang="en-US" sz="2000" b="1" baseline="0" dirty="0" smtClean="0"/>
                        <a:t> and returns a String object representing the corresponding value. Returns null when it does not find a parameter of the given name</a:t>
                      </a:r>
                      <a:endParaRPr lang="en-IN" sz="2000" b="1" dirty="0"/>
                    </a:p>
                  </a:txBody>
                  <a:tcPr marL="91439" marR="91439" marT="45725" marB="45725"/>
                </a:tc>
                <a:extLst>
                  <a:ext uri="{0D108BD9-81ED-4DB2-BD59-A6C34878D82A}">
                    <a16:rowId xmlns:a16="http://schemas.microsoft.com/office/drawing/2014/main" val="10001"/>
                  </a:ext>
                </a:extLst>
              </a:tr>
              <a:tr h="2001520">
                <a:tc>
                  <a:txBody>
                    <a:bodyPr/>
                    <a:lstStyle/>
                    <a:p>
                      <a:r>
                        <a:rPr lang="en-US" sz="2000" b="1" dirty="0" err="1" smtClean="0">
                          <a:solidFill>
                            <a:srgbClr val="FF0000"/>
                          </a:solidFill>
                        </a:rPr>
                        <a:t>getParameters</a:t>
                      </a:r>
                      <a:r>
                        <a:rPr lang="en-US" sz="2000" b="1" dirty="0" smtClean="0">
                          <a:solidFill>
                            <a:srgbClr val="FF0000"/>
                          </a:solidFill>
                        </a:rPr>
                        <a:t>(</a:t>
                      </a:r>
                      <a:r>
                        <a:rPr lang="en-US" sz="2000" b="1" dirty="0" err="1" smtClean="0">
                          <a:solidFill>
                            <a:srgbClr val="FF0000"/>
                          </a:solidFill>
                        </a:rPr>
                        <a:t>java.lang.String</a:t>
                      </a:r>
                      <a:r>
                        <a:rPr lang="en-US" sz="2000" b="1" dirty="0" smtClean="0">
                          <a:solidFill>
                            <a:srgbClr val="FF0000"/>
                          </a:solidFill>
                        </a:rPr>
                        <a:t> </a:t>
                      </a:r>
                      <a:r>
                        <a:rPr lang="en-US" sz="2000" b="1" dirty="0" err="1" smtClean="0">
                          <a:solidFill>
                            <a:srgbClr val="FF0000"/>
                          </a:solidFill>
                        </a:rPr>
                        <a:t>parameterName</a:t>
                      </a:r>
                      <a:r>
                        <a:rPr lang="en-US" sz="2000" b="1" dirty="0" smtClean="0">
                          <a:solidFill>
                            <a:srgbClr val="FF0000"/>
                          </a:solidFill>
                        </a:rPr>
                        <a:t>)</a:t>
                      </a:r>
                      <a:endParaRPr lang="en-IN" sz="2000" b="1" dirty="0">
                        <a:solidFill>
                          <a:srgbClr val="FF0000"/>
                        </a:solidFill>
                      </a:endParaRPr>
                    </a:p>
                  </a:txBody>
                  <a:tcPr marL="91439" marR="91439" marT="45725" marB="45725"/>
                </a:tc>
                <a:tc>
                  <a:txBody>
                    <a:bodyPr/>
                    <a:lstStyle/>
                    <a:p>
                      <a:r>
                        <a:rPr lang="en-US" sz="2000" b="1" dirty="0" smtClean="0"/>
                        <a:t>Allows you to get all the parameter</a:t>
                      </a:r>
                      <a:r>
                        <a:rPr lang="en-US" sz="2000" b="1" baseline="0" dirty="0" smtClean="0"/>
                        <a:t> values for the same parameter name returned as an array of Strings.</a:t>
                      </a:r>
                    </a:p>
                    <a:p>
                      <a:r>
                        <a:rPr lang="en-US" sz="2000" b="1" baseline="0" dirty="0" smtClean="0"/>
                        <a:t>Often, an HTML form check box or combo box sends multiple values for the same parameter name.</a:t>
                      </a:r>
                      <a:endParaRPr lang="en-IN" sz="2000" b="1" dirty="0"/>
                    </a:p>
                  </a:txBody>
                  <a:tcPr marL="91439" marR="91439" marT="45725" marB="457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23870327"/>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graphicFrame>
        <p:nvGraphicFramePr>
          <p:cNvPr id="3" name="Table 2"/>
          <p:cNvGraphicFramePr>
            <a:graphicFrameLocks noGrp="1"/>
          </p:cNvGraphicFramePr>
          <p:nvPr>
            <p:extLst>
              <p:ext uri="{D42A27DB-BD31-4B8C-83A1-F6EECF244321}">
                <p14:modId xmlns:p14="http://schemas.microsoft.com/office/powerpoint/2010/main" val="1521670686"/>
              </p:ext>
            </p:extLst>
          </p:nvPr>
        </p:nvGraphicFramePr>
        <p:xfrm>
          <a:off x="173355" y="702628"/>
          <a:ext cx="8786813" cy="4328108"/>
        </p:xfrm>
        <a:graphic>
          <a:graphicData uri="http://schemas.openxmlformats.org/drawingml/2006/table">
            <a:tbl>
              <a:tblPr firstRow="1" bandRow="1">
                <a:tableStyleId>{5C22544A-7EE6-4342-B048-85BDC9FD1C3A}</a:tableStyleId>
              </a:tblPr>
              <a:tblGrid>
                <a:gridCol w="4214813">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944733">
                <a:tc gridSpan="2">
                  <a:txBody>
                    <a:bodyPr/>
                    <a:lstStyle/>
                    <a:p>
                      <a:r>
                        <a:rPr lang="en-US" sz="2800" dirty="0" err="1" smtClean="0"/>
                        <a:t>HttpServletRequest</a:t>
                      </a:r>
                      <a:r>
                        <a:rPr lang="en-US" sz="2800" baseline="0" dirty="0" smtClean="0"/>
                        <a:t>  object includes the following methods to access request parameters contd….2</a:t>
                      </a:r>
                      <a:endParaRPr lang="en-IN" sz="2800" dirty="0"/>
                    </a:p>
                  </a:txBody>
                  <a:tcPr marL="91439" marR="91439" marT="45707" marB="45707"/>
                </a:tc>
                <a:tc hMerge="1">
                  <a:txBody>
                    <a:bodyPr/>
                    <a:lstStyle/>
                    <a:p>
                      <a:endParaRPr lang="en-IN" dirty="0"/>
                    </a:p>
                  </a:txBody>
                  <a:tcPr/>
                </a:tc>
                <a:extLst>
                  <a:ext uri="{0D108BD9-81ED-4DB2-BD59-A6C34878D82A}">
                    <a16:rowId xmlns:a16="http://schemas.microsoft.com/office/drawing/2014/main" val="10000"/>
                  </a:ext>
                </a:extLst>
              </a:tr>
              <a:tr h="3382792">
                <a:tc>
                  <a:txBody>
                    <a:bodyPr/>
                    <a:lstStyle/>
                    <a:p>
                      <a:r>
                        <a:rPr lang="en-US" sz="2400" b="1" dirty="0" err="1" smtClean="0">
                          <a:solidFill>
                            <a:srgbClr val="FF0000"/>
                          </a:solidFill>
                        </a:rPr>
                        <a:t>getParameterNames</a:t>
                      </a:r>
                      <a:r>
                        <a:rPr lang="en-US" sz="2400" b="1" dirty="0" smtClean="0">
                          <a:solidFill>
                            <a:srgbClr val="FF0000"/>
                          </a:solidFill>
                        </a:rPr>
                        <a:t>(</a:t>
                      </a:r>
                      <a:r>
                        <a:rPr lang="en-US" sz="2400" b="1" dirty="0" err="1" smtClean="0">
                          <a:solidFill>
                            <a:srgbClr val="FF0000"/>
                          </a:solidFill>
                        </a:rPr>
                        <a:t>java.lang.String</a:t>
                      </a:r>
                      <a:r>
                        <a:rPr lang="en-US" sz="2400" b="1" baseline="0" dirty="0" smtClean="0">
                          <a:solidFill>
                            <a:srgbClr val="FF0000"/>
                          </a:solidFill>
                        </a:rPr>
                        <a:t> </a:t>
                      </a:r>
                      <a:r>
                        <a:rPr lang="en-US" sz="2400" b="1" baseline="0" dirty="0" err="1" smtClean="0">
                          <a:solidFill>
                            <a:srgbClr val="FF0000"/>
                          </a:solidFill>
                        </a:rPr>
                        <a:t>parameterName</a:t>
                      </a:r>
                      <a:r>
                        <a:rPr lang="en-US" sz="2400" b="1" baseline="0" dirty="0" smtClean="0">
                          <a:solidFill>
                            <a:srgbClr val="FF0000"/>
                          </a:solidFill>
                        </a:rPr>
                        <a:t>)</a:t>
                      </a:r>
                      <a:endParaRPr lang="en-IN" sz="2400" b="1" dirty="0">
                        <a:solidFill>
                          <a:srgbClr val="FF0000"/>
                        </a:solidFill>
                      </a:endParaRPr>
                    </a:p>
                  </a:txBody>
                  <a:tcPr marL="91439" marR="91439" marT="45707" marB="45707"/>
                </a:tc>
                <a:tc>
                  <a:txBody>
                    <a:bodyPr/>
                    <a:lstStyle/>
                    <a:p>
                      <a:r>
                        <a:rPr lang="en-US" sz="2400" b="1" dirty="0" smtClean="0"/>
                        <a:t>Returns the parameter names</a:t>
                      </a:r>
                      <a:r>
                        <a:rPr lang="en-US" sz="2400" b="1" baseline="0" dirty="0" smtClean="0"/>
                        <a:t> in the form of an enumeration, which are used in a request. </a:t>
                      </a:r>
                    </a:p>
                    <a:p>
                      <a:r>
                        <a:rPr lang="en-US" sz="2400" b="1" baseline="0" dirty="0" smtClean="0"/>
                        <a:t>This method can be used with the </a:t>
                      </a:r>
                      <a:r>
                        <a:rPr lang="en-US" sz="2400" b="1" baseline="0" dirty="0" err="1" smtClean="0"/>
                        <a:t>getParameter</a:t>
                      </a:r>
                      <a:r>
                        <a:rPr lang="en-US" sz="2400" b="1" baseline="0" dirty="0" smtClean="0"/>
                        <a:t>() and </a:t>
                      </a:r>
                      <a:r>
                        <a:rPr lang="en-US" sz="2400" b="1" baseline="0" dirty="0" err="1" smtClean="0"/>
                        <a:t>getParameters</a:t>
                      </a:r>
                      <a:r>
                        <a:rPr lang="en-US" sz="2400" b="1" baseline="0" dirty="0" smtClean="0"/>
                        <a:t>() methods, to obtain a list of names and values of all the parameters included with a request.</a:t>
                      </a:r>
                      <a:endParaRPr lang="en-IN" sz="2400" b="1" dirty="0"/>
                    </a:p>
                  </a:txBody>
                  <a:tcPr marL="91439" marR="91439" marT="45707" marB="45707"/>
                </a:tc>
                <a:extLst>
                  <a:ext uri="{0D108BD9-81ED-4DB2-BD59-A6C34878D82A}">
                    <a16:rowId xmlns:a16="http://schemas.microsoft.com/office/drawing/2014/main" val="10001"/>
                  </a:ext>
                </a:extLst>
              </a:tr>
            </a:tbl>
          </a:graphicData>
        </a:graphic>
      </p:graphicFrame>
      <p:graphicFrame>
        <p:nvGraphicFramePr>
          <p:cNvPr id="58381" name="Object 3">
            <a:hlinkClick r:id="rId3" action="ppaction://hlinkfile"/>
          </p:cNvPr>
          <p:cNvGraphicFramePr>
            <a:graphicFrameLocks noChangeAspect="1"/>
          </p:cNvGraphicFramePr>
          <p:nvPr>
            <p:extLst>
              <p:ext uri="{D42A27DB-BD31-4B8C-83A1-F6EECF244321}">
                <p14:modId xmlns:p14="http://schemas.microsoft.com/office/powerpoint/2010/main" val="2207884038"/>
              </p:ext>
            </p:extLst>
          </p:nvPr>
        </p:nvGraphicFramePr>
        <p:xfrm>
          <a:off x="2152650" y="4015555"/>
          <a:ext cx="1333500" cy="517525"/>
        </p:xfrm>
        <a:graphic>
          <a:graphicData uri="http://schemas.openxmlformats.org/presentationml/2006/ole">
            <mc:AlternateContent xmlns:mc="http://schemas.openxmlformats.org/markup-compatibility/2006">
              <mc:Choice xmlns:v="urn:schemas-microsoft-com:vml" Requires="v">
                <p:oleObj spid="_x0000_s9278" name="Packager Shell Object" showAsIcon="1" r:id="rId4" imgW="1343520" imgH="513720" progId="Package">
                  <p:embed/>
                </p:oleObj>
              </mc:Choice>
              <mc:Fallback>
                <p:oleObj name="Packager Shell Object" showAsIcon="1" r:id="rId4" imgW="1343520" imgH="513720" progId="Package">
                  <p:embed/>
                  <p:pic>
                    <p:nvPicPr>
                      <p:cNvPr id="0" name=""/>
                      <p:cNvPicPr>
                        <a:picLocks noChangeAspect="1" noChangeArrowheads="1"/>
                      </p:cNvPicPr>
                      <p:nvPr/>
                    </p:nvPicPr>
                    <p:blipFill>
                      <a:blip r:embed="rId5"/>
                      <a:srcRect/>
                      <a:stretch>
                        <a:fillRect/>
                      </a:stretch>
                    </p:blipFill>
                    <p:spPr bwMode="auto">
                      <a:xfrm>
                        <a:off x="2152650" y="4015555"/>
                        <a:ext cx="13335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382" name="Object 4">
            <a:hlinkClick r:id="rId6" action="ppaction://hlinkfile"/>
          </p:cNvPr>
          <p:cNvGraphicFramePr>
            <a:graphicFrameLocks noChangeAspect="1"/>
          </p:cNvGraphicFramePr>
          <p:nvPr>
            <p:extLst>
              <p:ext uri="{D42A27DB-BD31-4B8C-83A1-F6EECF244321}">
                <p14:modId xmlns:p14="http://schemas.microsoft.com/office/powerpoint/2010/main" val="1674507945"/>
              </p:ext>
            </p:extLst>
          </p:nvPr>
        </p:nvGraphicFramePr>
        <p:xfrm>
          <a:off x="839788" y="5195888"/>
          <a:ext cx="1852612" cy="685800"/>
        </p:xfrm>
        <a:graphic>
          <a:graphicData uri="http://schemas.openxmlformats.org/presentationml/2006/ole">
            <mc:AlternateContent xmlns:mc="http://schemas.openxmlformats.org/markup-compatibility/2006">
              <mc:Choice xmlns:v="urn:schemas-microsoft-com:vml" Requires="v">
                <p:oleObj spid="_x0000_s9279" name="Packager Shell Object" showAsIcon="1" r:id="rId7" imgW="1867320" imgH="682560" progId="Package">
                  <p:embed/>
                </p:oleObj>
              </mc:Choice>
              <mc:Fallback>
                <p:oleObj name="Packager Shell Object" showAsIcon="1" r:id="rId7" imgW="1867320" imgH="682560" progId="Package">
                  <p:embed/>
                  <p:pic>
                    <p:nvPicPr>
                      <p:cNvPr id="0" name=""/>
                      <p:cNvPicPr>
                        <a:picLocks noChangeAspect="1" noChangeArrowheads="1"/>
                      </p:cNvPicPr>
                      <p:nvPr/>
                    </p:nvPicPr>
                    <p:blipFill>
                      <a:blip r:embed="rId8"/>
                      <a:srcRect/>
                      <a:stretch>
                        <a:fillRect/>
                      </a:stretch>
                    </p:blipFill>
                    <p:spPr bwMode="auto">
                      <a:xfrm>
                        <a:off x="839788" y="5195888"/>
                        <a:ext cx="185261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35331199"/>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59395" name="TextBox 2"/>
          <p:cNvSpPr txBox="1">
            <a:spLocks noChangeArrowheads="1"/>
          </p:cNvSpPr>
          <p:nvPr/>
        </p:nvSpPr>
        <p:spPr bwMode="auto">
          <a:xfrm>
            <a:off x="214313" y="579755"/>
            <a:ext cx="85725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b="1" dirty="0">
                <a:solidFill>
                  <a:srgbClr val="FF0000"/>
                </a:solidFill>
                <a:latin typeface="Arial" charset="0"/>
              </a:rPr>
              <a:t>HTTP Headers:</a:t>
            </a:r>
          </a:p>
          <a:p>
            <a:pPr eaLnBrk="1" hangingPunct="1">
              <a:spcBef>
                <a:spcPct val="0"/>
              </a:spcBef>
              <a:buFontTx/>
              <a:buNone/>
            </a:pPr>
            <a:endParaRPr lang="en-US" altLang="en-US" sz="2000" b="1" dirty="0">
              <a:solidFill>
                <a:srgbClr val="FF0000"/>
              </a:solidFill>
              <a:latin typeface="Arial" charset="0"/>
            </a:endParaRPr>
          </a:p>
          <a:p>
            <a:pPr eaLnBrk="1" hangingPunct="1">
              <a:spcBef>
                <a:spcPct val="0"/>
              </a:spcBef>
              <a:buFontTx/>
              <a:buNone/>
            </a:pPr>
            <a:r>
              <a:rPr lang="en-US" altLang="en-US" sz="2000" b="1" dirty="0">
                <a:solidFill>
                  <a:srgbClr val="002060"/>
                </a:solidFill>
                <a:latin typeface="Arial" charset="0"/>
              </a:rPr>
              <a:t>HTTP Headers are set by a client to give information to a server about software that the client is using and how the client wants a server to send back the requested information.</a:t>
            </a:r>
          </a:p>
        </p:txBody>
      </p:sp>
      <p:graphicFrame>
        <p:nvGraphicFramePr>
          <p:cNvPr id="4" name="Table 3"/>
          <p:cNvGraphicFramePr>
            <a:graphicFrameLocks noGrp="1"/>
          </p:cNvGraphicFramePr>
          <p:nvPr/>
        </p:nvGraphicFramePr>
        <p:xfrm>
          <a:off x="357188" y="2571750"/>
          <a:ext cx="8786812" cy="3962400"/>
        </p:xfrm>
        <a:graphic>
          <a:graphicData uri="http://schemas.openxmlformats.org/drawingml/2006/table">
            <a:tbl>
              <a:tblPr firstRow="1" bandRow="1">
                <a:tableStyleId>{5C22544A-7EE6-4342-B048-85BDC9FD1C3A}</a:tableStyleId>
              </a:tblPr>
              <a:tblGrid>
                <a:gridCol w="4214812">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678662">
                <a:tc gridSpan="2">
                  <a:txBody>
                    <a:bodyPr/>
                    <a:lstStyle/>
                    <a:p>
                      <a:r>
                        <a:rPr lang="en-US" sz="2800" b="1" dirty="0" smtClean="0">
                          <a:solidFill>
                            <a:srgbClr val="002060"/>
                          </a:solidFill>
                        </a:rPr>
                        <a:t>HTTP request headers can be accessed from a servlet by calling different methods, which are as follows:</a:t>
                      </a:r>
                      <a:endParaRPr lang="en-IN" sz="2800" dirty="0"/>
                    </a:p>
                  </a:txBody>
                  <a:tcPr marL="91439" marR="91439"/>
                </a:tc>
                <a:tc hMerge="1">
                  <a:txBody>
                    <a:bodyPr/>
                    <a:lstStyle/>
                    <a:p>
                      <a:endParaRPr lang="en-IN" dirty="0"/>
                    </a:p>
                  </a:txBody>
                  <a:tcPr/>
                </a:tc>
                <a:extLst>
                  <a:ext uri="{0D108BD9-81ED-4DB2-BD59-A6C34878D82A}">
                    <a16:rowId xmlns:a16="http://schemas.microsoft.com/office/drawing/2014/main" val="10000"/>
                  </a:ext>
                </a:extLst>
              </a:tr>
              <a:tr h="678662">
                <a:tc>
                  <a:txBody>
                    <a:bodyPr/>
                    <a:lstStyle/>
                    <a:p>
                      <a:r>
                        <a:rPr lang="en-US" sz="2400" b="1" dirty="0" err="1" smtClean="0">
                          <a:solidFill>
                            <a:srgbClr val="FF0000"/>
                          </a:solidFill>
                        </a:rPr>
                        <a:t>getHeader</a:t>
                      </a:r>
                      <a:r>
                        <a:rPr lang="en-US" sz="2400" b="1" dirty="0" smtClean="0">
                          <a:solidFill>
                            <a:srgbClr val="FF0000"/>
                          </a:solidFill>
                        </a:rPr>
                        <a:t>(</a:t>
                      </a:r>
                      <a:r>
                        <a:rPr lang="en-US" sz="2400" b="1" dirty="0" err="1" smtClean="0">
                          <a:solidFill>
                            <a:srgbClr val="FF0000"/>
                          </a:solidFill>
                        </a:rPr>
                        <a:t>java.lang.String</a:t>
                      </a:r>
                      <a:r>
                        <a:rPr lang="en-US" sz="2400" b="1" baseline="0" dirty="0" smtClean="0">
                          <a:solidFill>
                            <a:srgbClr val="FF0000"/>
                          </a:solidFill>
                        </a:rPr>
                        <a:t> name)</a:t>
                      </a:r>
                      <a:endParaRPr lang="en-IN" sz="2400" b="1" dirty="0">
                        <a:solidFill>
                          <a:srgbClr val="FF0000"/>
                        </a:solidFill>
                      </a:endParaRPr>
                    </a:p>
                  </a:txBody>
                  <a:tcPr marL="91439" marR="91439"/>
                </a:tc>
                <a:tc>
                  <a:txBody>
                    <a:bodyPr/>
                    <a:lstStyle/>
                    <a:p>
                      <a:r>
                        <a:rPr lang="en-US" sz="2400" b="1" dirty="0" smtClean="0"/>
                        <a:t>Returns the specified request header value as a String. This method returns null if the request does not include</a:t>
                      </a:r>
                      <a:r>
                        <a:rPr lang="en-US" sz="2400" b="1" baseline="0" dirty="0" smtClean="0"/>
                        <a:t> a header of the specified name. The header name is case insensitive. A user can use this method with any request header.</a:t>
                      </a:r>
                      <a:endParaRPr lang="en-IN" sz="2400" b="1" dirty="0"/>
                    </a:p>
                  </a:txBody>
                  <a:tcPr marL="91439" marR="91439"/>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92382456"/>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graphicFrame>
        <p:nvGraphicFramePr>
          <p:cNvPr id="3" name="Table 2"/>
          <p:cNvGraphicFramePr>
            <a:graphicFrameLocks noGrp="1"/>
          </p:cNvGraphicFramePr>
          <p:nvPr>
            <p:extLst>
              <p:ext uri="{D42A27DB-BD31-4B8C-83A1-F6EECF244321}">
                <p14:modId xmlns:p14="http://schemas.microsoft.com/office/powerpoint/2010/main" val="3509198512"/>
              </p:ext>
            </p:extLst>
          </p:nvPr>
        </p:nvGraphicFramePr>
        <p:xfrm>
          <a:off x="174308" y="1088073"/>
          <a:ext cx="8786812" cy="4527558"/>
        </p:xfrm>
        <a:graphic>
          <a:graphicData uri="http://schemas.openxmlformats.org/drawingml/2006/table">
            <a:tbl>
              <a:tblPr firstRow="1" bandRow="1">
                <a:tableStyleId>{5C22544A-7EE6-4342-B048-85BDC9FD1C3A}</a:tableStyleId>
              </a:tblPr>
              <a:tblGrid>
                <a:gridCol w="4214812">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944868">
                <a:tc gridSpan="2">
                  <a:txBody>
                    <a:bodyPr/>
                    <a:lstStyle/>
                    <a:p>
                      <a:r>
                        <a:rPr lang="en-US" sz="2800" b="1" dirty="0" smtClean="0">
                          <a:solidFill>
                            <a:srgbClr val="002060"/>
                          </a:solidFill>
                        </a:rPr>
                        <a:t>HTTP request headers can be accessed from a servlet by calling different methods</a:t>
                      </a:r>
                      <a:r>
                        <a:rPr lang="en-US" sz="2800" b="1" baseline="0" dirty="0" smtClean="0">
                          <a:solidFill>
                            <a:srgbClr val="002060"/>
                          </a:solidFill>
                        </a:rPr>
                        <a:t> contd….2</a:t>
                      </a:r>
                      <a:endParaRPr lang="en-IN" sz="2800" dirty="0"/>
                    </a:p>
                  </a:txBody>
                  <a:tcPr marL="91439" marR="91439" marT="45718" marB="45718"/>
                </a:tc>
                <a:tc hMerge="1">
                  <a:txBody>
                    <a:bodyPr/>
                    <a:lstStyle/>
                    <a:p>
                      <a:endParaRPr lang="en-IN" dirty="0"/>
                    </a:p>
                  </a:txBody>
                  <a:tcPr/>
                </a:tc>
                <a:extLst>
                  <a:ext uri="{0D108BD9-81ED-4DB2-BD59-A6C34878D82A}">
                    <a16:rowId xmlns:a16="http://schemas.microsoft.com/office/drawing/2014/main" val="10000"/>
                  </a:ext>
                </a:extLst>
              </a:tr>
              <a:tr h="3582682">
                <a:tc>
                  <a:txBody>
                    <a:bodyPr/>
                    <a:lstStyle/>
                    <a:p>
                      <a:r>
                        <a:rPr lang="en-US" sz="2400" b="1" dirty="0" err="1" smtClean="0">
                          <a:solidFill>
                            <a:srgbClr val="FF0000"/>
                          </a:solidFill>
                        </a:rPr>
                        <a:t>getHeaders</a:t>
                      </a:r>
                      <a:r>
                        <a:rPr lang="en-US" sz="2400" b="1" dirty="0" smtClean="0">
                          <a:solidFill>
                            <a:srgbClr val="FF0000"/>
                          </a:solidFill>
                        </a:rPr>
                        <a:t>(</a:t>
                      </a:r>
                      <a:r>
                        <a:rPr lang="en-US" sz="2400" b="1" dirty="0" err="1" smtClean="0">
                          <a:solidFill>
                            <a:srgbClr val="FF0000"/>
                          </a:solidFill>
                        </a:rPr>
                        <a:t>java.lang.String</a:t>
                      </a:r>
                      <a:r>
                        <a:rPr lang="en-US" sz="2400" b="1" baseline="0" dirty="0" smtClean="0">
                          <a:solidFill>
                            <a:srgbClr val="FF0000"/>
                          </a:solidFill>
                        </a:rPr>
                        <a:t> name)</a:t>
                      </a:r>
                      <a:endParaRPr lang="en-IN" sz="2400" b="1" dirty="0">
                        <a:solidFill>
                          <a:srgbClr val="FF0000"/>
                        </a:solidFill>
                      </a:endParaRPr>
                    </a:p>
                  </a:txBody>
                  <a:tcPr marL="91439" marR="91439" marT="45718" marB="45718"/>
                </a:tc>
                <a:tc>
                  <a:txBody>
                    <a:bodyPr/>
                    <a:lstStyle/>
                    <a:p>
                      <a:r>
                        <a:rPr lang="en-US" sz="2400" b="1" dirty="0" smtClean="0"/>
                        <a:t>Returns the specified request header values as an enumeration</a:t>
                      </a:r>
                      <a:r>
                        <a:rPr lang="en-US" sz="2400" b="1" baseline="0" dirty="0" smtClean="0"/>
                        <a:t> of </a:t>
                      </a:r>
                      <a:r>
                        <a:rPr lang="en-US" sz="2400" b="1" dirty="0" smtClean="0"/>
                        <a:t> String objects. This method returns null if the request does not include</a:t>
                      </a:r>
                      <a:r>
                        <a:rPr lang="en-US" sz="2400" b="1" baseline="0" dirty="0" smtClean="0"/>
                        <a:t> a header of the specified name. The header name is case insensitive. A user can use this method with any request header.</a:t>
                      </a:r>
                      <a:endParaRPr lang="en-IN" sz="2400" b="1" dirty="0"/>
                    </a:p>
                  </a:txBody>
                  <a:tcPr marL="91439" marR="91439" marT="45718" marB="45718"/>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24828631"/>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graphicFrame>
        <p:nvGraphicFramePr>
          <p:cNvPr id="3" name="Table 2"/>
          <p:cNvGraphicFramePr>
            <a:graphicFrameLocks noGrp="1"/>
          </p:cNvGraphicFramePr>
          <p:nvPr>
            <p:extLst>
              <p:ext uri="{D42A27DB-BD31-4B8C-83A1-F6EECF244321}">
                <p14:modId xmlns:p14="http://schemas.microsoft.com/office/powerpoint/2010/main" val="223916682"/>
              </p:ext>
            </p:extLst>
          </p:nvPr>
        </p:nvGraphicFramePr>
        <p:xfrm>
          <a:off x="235268" y="854393"/>
          <a:ext cx="8786812" cy="5426075"/>
        </p:xfrm>
        <a:graphic>
          <a:graphicData uri="http://schemas.openxmlformats.org/drawingml/2006/table">
            <a:tbl>
              <a:tblPr firstRow="1" bandRow="1">
                <a:tableStyleId>{5C22544A-7EE6-4342-B048-85BDC9FD1C3A}</a:tableStyleId>
              </a:tblPr>
              <a:tblGrid>
                <a:gridCol w="4214812">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944991">
                <a:tc gridSpan="2">
                  <a:txBody>
                    <a:bodyPr/>
                    <a:lstStyle/>
                    <a:p>
                      <a:r>
                        <a:rPr lang="en-US" sz="2400" b="1" dirty="0" smtClean="0">
                          <a:solidFill>
                            <a:srgbClr val="002060"/>
                          </a:solidFill>
                        </a:rPr>
                        <a:t>HTTP request headers can be accessed from a servlet by calling different methods</a:t>
                      </a:r>
                      <a:r>
                        <a:rPr lang="en-US" sz="2400" b="1" baseline="0" dirty="0" smtClean="0">
                          <a:solidFill>
                            <a:srgbClr val="002060"/>
                          </a:solidFill>
                        </a:rPr>
                        <a:t> contd….3</a:t>
                      </a:r>
                      <a:endParaRPr lang="en-IN" sz="2400" dirty="0"/>
                    </a:p>
                  </a:txBody>
                  <a:tcPr marL="91439" marR="91439" marT="45725" marB="45725"/>
                </a:tc>
                <a:tc hMerge="1">
                  <a:txBody>
                    <a:bodyPr/>
                    <a:lstStyle/>
                    <a:p>
                      <a:endParaRPr lang="en-IN" dirty="0"/>
                    </a:p>
                  </a:txBody>
                  <a:tcPr/>
                </a:tc>
                <a:extLst>
                  <a:ext uri="{0D108BD9-81ED-4DB2-BD59-A6C34878D82A}">
                    <a16:rowId xmlns:a16="http://schemas.microsoft.com/office/drawing/2014/main" val="10000"/>
                  </a:ext>
                </a:extLst>
              </a:tr>
              <a:tr h="4481084">
                <a:tc>
                  <a:txBody>
                    <a:bodyPr/>
                    <a:lstStyle/>
                    <a:p>
                      <a:r>
                        <a:rPr lang="en-US" sz="2000" b="1" dirty="0" err="1" smtClean="0">
                          <a:solidFill>
                            <a:srgbClr val="FF0000"/>
                          </a:solidFill>
                        </a:rPr>
                        <a:t>getHeaderNames</a:t>
                      </a:r>
                      <a:r>
                        <a:rPr lang="en-US" sz="2000" b="1" dirty="0" smtClean="0">
                          <a:solidFill>
                            <a:srgbClr val="FF0000"/>
                          </a:solidFill>
                        </a:rPr>
                        <a:t>(</a:t>
                      </a:r>
                      <a:r>
                        <a:rPr lang="en-US" sz="2000" b="1" dirty="0" err="1" smtClean="0">
                          <a:solidFill>
                            <a:srgbClr val="FF0000"/>
                          </a:solidFill>
                        </a:rPr>
                        <a:t>java.lang.String</a:t>
                      </a:r>
                      <a:r>
                        <a:rPr lang="en-US" sz="2000" b="1" baseline="0" dirty="0" smtClean="0">
                          <a:solidFill>
                            <a:srgbClr val="FF0000"/>
                          </a:solidFill>
                        </a:rPr>
                        <a:t> name)</a:t>
                      </a:r>
                      <a:endParaRPr lang="en-IN" sz="2000" b="1" dirty="0">
                        <a:solidFill>
                          <a:srgbClr val="FF0000"/>
                        </a:solidFill>
                      </a:endParaRPr>
                    </a:p>
                  </a:txBody>
                  <a:tcPr marL="91439" marR="91439" marT="45725" marB="45725"/>
                </a:tc>
                <a:tc>
                  <a:txBody>
                    <a:bodyPr/>
                    <a:lstStyle/>
                    <a:p>
                      <a:r>
                        <a:rPr lang="en-US" sz="2000" b="1" dirty="0" smtClean="0"/>
                        <a:t>Returns an enumeration</a:t>
                      </a:r>
                      <a:r>
                        <a:rPr lang="en-US" sz="2000" b="1" baseline="0" dirty="0" smtClean="0"/>
                        <a:t> of the names of all the headers sent by a request. In combination with </a:t>
                      </a:r>
                      <a:r>
                        <a:rPr lang="en-US" sz="2000" b="1" baseline="0" dirty="0" err="1" smtClean="0"/>
                        <a:t>getHeader</a:t>
                      </a:r>
                      <a:r>
                        <a:rPr lang="en-US" sz="2000" b="1" baseline="0" dirty="0" smtClean="0"/>
                        <a:t>() and </a:t>
                      </a:r>
                      <a:r>
                        <a:rPr lang="en-US" sz="2000" b="1" baseline="0" dirty="0" err="1" smtClean="0"/>
                        <a:t>getHeaders</a:t>
                      </a:r>
                      <a:r>
                        <a:rPr lang="en-US" sz="2000" b="1" baseline="0" dirty="0" smtClean="0"/>
                        <a:t>() methods, the </a:t>
                      </a:r>
                      <a:r>
                        <a:rPr lang="en-US" sz="2000" b="1" baseline="0" dirty="0" err="1" smtClean="0"/>
                        <a:t>getHeaderNames</a:t>
                      </a:r>
                      <a:r>
                        <a:rPr lang="en-US" sz="2000" b="1" baseline="0" dirty="0" smtClean="0"/>
                        <a:t>() method can be used to retrieve the names and values of all the headers sent with a request</a:t>
                      </a:r>
                    </a:p>
                    <a:p>
                      <a:endParaRPr lang="en-US" sz="2000" b="1" baseline="0" dirty="0" smtClean="0"/>
                    </a:p>
                    <a:p>
                      <a:r>
                        <a:rPr lang="en-US" sz="2000" b="1" baseline="0" dirty="0" smtClean="0"/>
                        <a:t>Note: Some containers do not allow access to HTTP headers. In that case, null is returned.</a:t>
                      </a:r>
                      <a:endParaRPr lang="en-IN" sz="2000" b="1" dirty="0"/>
                    </a:p>
                  </a:txBody>
                  <a:tcPr marL="91439" marR="91439" marT="45725" marB="457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8707243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3" name="Rectangle 2"/>
          <p:cNvSpPr/>
          <p:nvPr/>
        </p:nvSpPr>
        <p:spPr>
          <a:xfrm>
            <a:off x="142875" y="600393"/>
            <a:ext cx="8786813" cy="7108825"/>
          </a:xfrm>
          <a:prstGeom prst="rect">
            <a:avLst/>
          </a:prstGeom>
        </p:spPr>
        <p:txBody>
          <a:bodyPr>
            <a:spAutoFit/>
          </a:bodyPr>
          <a:lstStyle/>
          <a:p>
            <a:pPr fontAlgn="auto">
              <a:spcAft>
                <a:spcPts val="0"/>
              </a:spcAft>
              <a:defRPr/>
            </a:pPr>
            <a:r>
              <a:rPr lang="en-US" sz="2400" b="1" dirty="0">
                <a:solidFill>
                  <a:srgbClr val="FF0000"/>
                </a:solidFill>
              </a:rPr>
              <a:t>In CGI approach,</a:t>
            </a:r>
          </a:p>
          <a:p>
            <a:pPr fontAlgn="auto">
              <a:spcAft>
                <a:spcPts val="0"/>
              </a:spcAft>
              <a:defRPr/>
            </a:pPr>
            <a:endParaRPr lang="en-US" sz="2400" dirty="0">
              <a:solidFill>
                <a:srgbClr val="002060"/>
              </a:solidFill>
            </a:endParaRPr>
          </a:p>
          <a:p>
            <a:pPr fontAlgn="auto">
              <a:spcAft>
                <a:spcPts val="0"/>
              </a:spcAft>
              <a:defRPr/>
            </a:pPr>
            <a:r>
              <a:rPr lang="en-US" sz="2400" dirty="0">
                <a:solidFill>
                  <a:srgbClr val="002060"/>
                </a:solidFill>
              </a:rPr>
              <a:t>The server creates and destroys the process for every request, which increases the workload on the server and the time taken to process the requests.</a:t>
            </a:r>
          </a:p>
          <a:p>
            <a:pPr fontAlgn="auto">
              <a:spcAft>
                <a:spcPts val="0"/>
              </a:spcAft>
              <a:defRPr/>
            </a:pPr>
            <a:endParaRPr lang="en-US" sz="2400" b="1" dirty="0">
              <a:solidFill>
                <a:srgbClr val="002060"/>
              </a:solidFill>
            </a:endParaRPr>
          </a:p>
          <a:p>
            <a:pPr fontAlgn="auto">
              <a:spcAft>
                <a:spcPts val="0"/>
              </a:spcAft>
              <a:defRPr/>
            </a:pPr>
            <a:r>
              <a:rPr lang="en-US" sz="2400" dirty="0">
                <a:solidFill>
                  <a:srgbClr val="002060"/>
                </a:solidFill>
              </a:rPr>
              <a:t>This, in turn, reduces the availability of the web applications. </a:t>
            </a:r>
          </a:p>
          <a:p>
            <a:pPr fontAlgn="auto">
              <a:spcAft>
                <a:spcPts val="0"/>
              </a:spcAft>
              <a:defRPr/>
            </a:pPr>
            <a:endParaRPr lang="en-US" sz="2400" dirty="0">
              <a:solidFill>
                <a:srgbClr val="002060"/>
              </a:solidFill>
            </a:endParaRPr>
          </a:p>
          <a:p>
            <a:pPr fontAlgn="auto">
              <a:spcAft>
                <a:spcPts val="0"/>
              </a:spcAft>
              <a:defRPr/>
            </a:pPr>
            <a:r>
              <a:rPr lang="en-US" sz="2400" dirty="0">
                <a:solidFill>
                  <a:srgbClr val="002060"/>
                </a:solidFill>
              </a:rPr>
              <a:t>This approach works well for few clients, but </a:t>
            </a:r>
            <a:r>
              <a:rPr lang="en-US" sz="2400" dirty="0">
                <a:solidFill>
                  <a:srgbClr val="FF0000"/>
                </a:solidFill>
              </a:rPr>
              <a:t>as the number of clients increase</a:t>
            </a:r>
            <a:r>
              <a:rPr lang="en-US" sz="2400" dirty="0">
                <a:solidFill>
                  <a:srgbClr val="002060"/>
                </a:solidFill>
              </a:rPr>
              <a:t>, the web server using the CGI applications is not able to solve the clients.</a:t>
            </a:r>
          </a:p>
          <a:p>
            <a:pPr fontAlgn="auto">
              <a:spcAft>
                <a:spcPts val="0"/>
              </a:spcAft>
              <a:defRPr/>
            </a:pPr>
            <a:endParaRPr lang="en-US" sz="2400" dirty="0">
              <a:solidFill>
                <a:srgbClr val="002060"/>
              </a:solidFill>
            </a:endParaRPr>
          </a:p>
          <a:p>
            <a:pPr fontAlgn="auto">
              <a:spcAft>
                <a:spcPts val="0"/>
              </a:spcAft>
              <a:defRPr/>
            </a:pPr>
            <a:r>
              <a:rPr lang="en-US" sz="2400" dirty="0">
                <a:solidFill>
                  <a:srgbClr val="FF0000"/>
                </a:solidFill>
              </a:rPr>
              <a:t>CGI has the following problems:</a:t>
            </a:r>
          </a:p>
          <a:p>
            <a:pPr marL="457200" indent="-457200" fontAlgn="auto">
              <a:spcAft>
                <a:spcPts val="0"/>
              </a:spcAft>
              <a:buFontTx/>
              <a:buAutoNum type="arabicPeriod"/>
              <a:defRPr/>
            </a:pPr>
            <a:r>
              <a:rPr lang="en-US" sz="2400" dirty="0">
                <a:solidFill>
                  <a:srgbClr val="002060"/>
                </a:solidFill>
              </a:rPr>
              <a:t>Low performance</a:t>
            </a:r>
          </a:p>
          <a:p>
            <a:pPr marL="457200" indent="-457200" fontAlgn="auto">
              <a:spcAft>
                <a:spcPts val="0"/>
              </a:spcAft>
              <a:buFontTx/>
              <a:buAutoNum type="arabicPeriod"/>
              <a:defRPr/>
            </a:pPr>
            <a:r>
              <a:rPr lang="en-US" sz="2400" dirty="0">
                <a:solidFill>
                  <a:srgbClr val="002060"/>
                </a:solidFill>
              </a:rPr>
              <a:t>Poor Efficiency</a:t>
            </a:r>
          </a:p>
          <a:p>
            <a:pPr marL="457200" indent="-457200" fontAlgn="auto">
              <a:spcAft>
                <a:spcPts val="0"/>
              </a:spcAft>
              <a:buFontTx/>
              <a:buAutoNum type="arabicPeriod"/>
              <a:defRPr/>
            </a:pPr>
            <a:r>
              <a:rPr lang="en-US" sz="2400" dirty="0">
                <a:solidFill>
                  <a:srgbClr val="002060"/>
                </a:solidFill>
              </a:rPr>
              <a:t>Stateless Support</a:t>
            </a:r>
          </a:p>
          <a:p>
            <a:pPr fontAlgn="auto">
              <a:spcAft>
                <a:spcPts val="0"/>
              </a:spcAft>
              <a:defRPr/>
            </a:pPr>
            <a:endParaRPr lang="en-US" sz="2400" dirty="0">
              <a:solidFill>
                <a:srgbClr val="002060"/>
              </a:solidFill>
            </a:endParaRPr>
          </a:p>
          <a:p>
            <a:pPr fontAlgn="auto">
              <a:spcAft>
                <a:spcPts val="0"/>
              </a:spcAft>
              <a:defRPr/>
            </a:pPr>
            <a:endParaRPr lang="en-US" sz="2400" dirty="0">
              <a:solidFill>
                <a:schemeClr val="accent6">
                  <a:lumMod val="75000"/>
                </a:schemeClr>
              </a:solidFill>
            </a:endParaRPr>
          </a:p>
          <a:p>
            <a:pPr fontAlgn="auto">
              <a:spcAft>
                <a:spcPts val="0"/>
              </a:spcAft>
              <a:defRPr/>
            </a:pPr>
            <a:endParaRPr lang="en-US" sz="2400" dirty="0">
              <a:solidFill>
                <a:srgbClr val="C00000"/>
              </a:solidFill>
            </a:endParaRPr>
          </a:p>
        </p:txBody>
      </p:sp>
    </p:spTree>
    <p:extLst>
      <p:ext uri="{BB962C8B-B14F-4D97-AF65-F5344CB8AC3E}">
        <p14:creationId xmlns:p14="http://schemas.microsoft.com/office/powerpoint/2010/main" val="3102019608"/>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graphicFrame>
        <p:nvGraphicFramePr>
          <p:cNvPr id="3" name="Table 2"/>
          <p:cNvGraphicFramePr>
            <a:graphicFrameLocks noGrp="1"/>
          </p:cNvGraphicFramePr>
          <p:nvPr>
            <p:extLst>
              <p:ext uri="{D42A27DB-BD31-4B8C-83A1-F6EECF244321}">
                <p14:modId xmlns:p14="http://schemas.microsoft.com/office/powerpoint/2010/main" val="789306351"/>
              </p:ext>
            </p:extLst>
          </p:nvPr>
        </p:nvGraphicFramePr>
        <p:xfrm>
          <a:off x="123508" y="661353"/>
          <a:ext cx="8786812" cy="4694237"/>
        </p:xfrm>
        <a:graphic>
          <a:graphicData uri="http://schemas.openxmlformats.org/drawingml/2006/table">
            <a:tbl>
              <a:tblPr firstRow="1" bandRow="1">
                <a:tableStyleId>{5C22544A-7EE6-4342-B048-85BDC9FD1C3A}</a:tableStyleId>
              </a:tblPr>
              <a:tblGrid>
                <a:gridCol w="4214812">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944944">
                <a:tc gridSpan="2">
                  <a:txBody>
                    <a:bodyPr/>
                    <a:lstStyle/>
                    <a:p>
                      <a:r>
                        <a:rPr lang="en-US" sz="2800" b="1" dirty="0" smtClean="0">
                          <a:solidFill>
                            <a:srgbClr val="002060"/>
                          </a:solidFill>
                        </a:rPr>
                        <a:t>HTTP request headers can be accessed from a servlet by calling different methods</a:t>
                      </a:r>
                      <a:r>
                        <a:rPr lang="en-US" sz="2800" b="1" baseline="0" dirty="0" smtClean="0">
                          <a:solidFill>
                            <a:srgbClr val="002060"/>
                          </a:solidFill>
                        </a:rPr>
                        <a:t> contd….4</a:t>
                      </a:r>
                      <a:endParaRPr lang="en-IN" sz="2800" dirty="0"/>
                    </a:p>
                  </a:txBody>
                  <a:tcPr marL="91439" marR="91439" marT="45723" marB="45723"/>
                </a:tc>
                <a:tc hMerge="1">
                  <a:txBody>
                    <a:bodyPr/>
                    <a:lstStyle/>
                    <a:p>
                      <a:endParaRPr lang="en-IN" dirty="0"/>
                    </a:p>
                  </a:txBody>
                  <a:tcPr/>
                </a:tc>
                <a:extLst>
                  <a:ext uri="{0D108BD9-81ED-4DB2-BD59-A6C34878D82A}">
                    <a16:rowId xmlns:a16="http://schemas.microsoft.com/office/drawing/2014/main" val="10000"/>
                  </a:ext>
                </a:extLst>
              </a:tr>
              <a:tr h="3749293">
                <a:tc>
                  <a:txBody>
                    <a:bodyPr/>
                    <a:lstStyle/>
                    <a:p>
                      <a:r>
                        <a:rPr lang="en-US" sz="2400" b="1" dirty="0" err="1" smtClean="0">
                          <a:solidFill>
                            <a:srgbClr val="FF0000"/>
                          </a:solidFill>
                        </a:rPr>
                        <a:t>getIntHeader</a:t>
                      </a:r>
                      <a:r>
                        <a:rPr lang="en-US" sz="2400" b="1" dirty="0" smtClean="0">
                          <a:solidFill>
                            <a:srgbClr val="FF0000"/>
                          </a:solidFill>
                        </a:rPr>
                        <a:t>(</a:t>
                      </a:r>
                      <a:r>
                        <a:rPr lang="en-US" sz="2400" b="1" dirty="0" err="1" smtClean="0">
                          <a:solidFill>
                            <a:srgbClr val="FF0000"/>
                          </a:solidFill>
                        </a:rPr>
                        <a:t>java.lang.String</a:t>
                      </a:r>
                      <a:r>
                        <a:rPr lang="en-US" sz="2400" b="1" baseline="0" dirty="0" smtClean="0">
                          <a:solidFill>
                            <a:srgbClr val="FF0000"/>
                          </a:solidFill>
                        </a:rPr>
                        <a:t> name)</a:t>
                      </a:r>
                      <a:endParaRPr lang="en-IN" sz="2400" b="1" dirty="0">
                        <a:solidFill>
                          <a:srgbClr val="FF0000"/>
                        </a:solidFill>
                      </a:endParaRPr>
                    </a:p>
                  </a:txBody>
                  <a:tcPr marL="91439" marR="91439" marT="45723" marB="45723"/>
                </a:tc>
                <a:tc>
                  <a:txBody>
                    <a:bodyPr/>
                    <a:lstStyle/>
                    <a:p>
                      <a:r>
                        <a:rPr lang="en-US" sz="2400" b="1" dirty="0" smtClean="0"/>
                        <a:t>Returns the value of the specified</a:t>
                      </a:r>
                      <a:r>
                        <a:rPr lang="en-US" sz="2400" b="1" baseline="0" dirty="0" smtClean="0"/>
                        <a:t> request header  as an </a:t>
                      </a:r>
                      <a:r>
                        <a:rPr lang="en-US" sz="2400" b="1" baseline="0" dirty="0" err="1" smtClean="0"/>
                        <a:t>int</a:t>
                      </a:r>
                      <a:r>
                        <a:rPr lang="en-US" sz="2400" b="1" baseline="0" dirty="0" smtClean="0"/>
                        <a:t> type. </a:t>
                      </a:r>
                      <a:br>
                        <a:rPr lang="en-US" sz="2400" b="1" baseline="0" dirty="0" smtClean="0"/>
                      </a:br>
                      <a:r>
                        <a:rPr lang="en-US" sz="2400" b="1" baseline="0" dirty="0" smtClean="0"/>
                        <a:t>A value of -1 is returned by this method if the request does not contain a header of the specified name.</a:t>
                      </a:r>
                    </a:p>
                    <a:p>
                      <a:endParaRPr lang="en-US" sz="2400" b="1" baseline="0" dirty="0" smtClean="0"/>
                    </a:p>
                    <a:p>
                      <a:r>
                        <a:rPr lang="en-US" sz="2400" b="1" baseline="0" dirty="0" smtClean="0"/>
                        <a:t>A </a:t>
                      </a:r>
                      <a:r>
                        <a:rPr lang="en-US" sz="2400" b="1" baseline="0" dirty="0" err="1" smtClean="0"/>
                        <a:t>NumberFormatException</a:t>
                      </a:r>
                      <a:r>
                        <a:rPr lang="en-US" sz="2400" b="1" baseline="0" dirty="0" smtClean="0"/>
                        <a:t> exception is thrown if the header cannot be converted to an integer.</a:t>
                      </a:r>
                      <a:endParaRPr lang="en-IN" sz="2400" b="1" dirty="0"/>
                    </a:p>
                  </a:txBody>
                  <a:tcPr marL="91439" marR="91439" marT="45723" marB="45723"/>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62787451"/>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graphicFrame>
        <p:nvGraphicFramePr>
          <p:cNvPr id="3" name="Table 2"/>
          <p:cNvGraphicFramePr>
            <a:graphicFrameLocks noGrp="1"/>
          </p:cNvGraphicFramePr>
          <p:nvPr>
            <p:extLst>
              <p:ext uri="{D42A27DB-BD31-4B8C-83A1-F6EECF244321}">
                <p14:modId xmlns:p14="http://schemas.microsoft.com/office/powerpoint/2010/main" val="4163319703"/>
              </p:ext>
            </p:extLst>
          </p:nvPr>
        </p:nvGraphicFramePr>
        <p:xfrm>
          <a:off x="0" y="619760"/>
          <a:ext cx="8786812" cy="6156920"/>
        </p:xfrm>
        <a:graphic>
          <a:graphicData uri="http://schemas.openxmlformats.org/drawingml/2006/table">
            <a:tbl>
              <a:tblPr firstRow="1" bandRow="1">
                <a:tableStyleId>{5C22544A-7EE6-4342-B048-85BDC9FD1C3A}</a:tableStyleId>
              </a:tblPr>
              <a:tblGrid>
                <a:gridCol w="4214812">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874693">
                <a:tc gridSpan="2">
                  <a:txBody>
                    <a:bodyPr/>
                    <a:lstStyle/>
                    <a:p>
                      <a:r>
                        <a:rPr lang="en-US" sz="2800" b="1" dirty="0" smtClean="0">
                          <a:solidFill>
                            <a:srgbClr val="002060"/>
                          </a:solidFill>
                        </a:rPr>
                        <a:t>HTTP request headers can be accessed from a servlet by calling different methods</a:t>
                      </a:r>
                      <a:r>
                        <a:rPr lang="en-US" sz="2800" b="1" baseline="0" dirty="0" smtClean="0">
                          <a:solidFill>
                            <a:srgbClr val="002060"/>
                          </a:solidFill>
                        </a:rPr>
                        <a:t> contd….5</a:t>
                      </a:r>
                      <a:endParaRPr lang="en-IN" sz="2800" dirty="0"/>
                    </a:p>
                  </a:txBody>
                  <a:tcPr marL="91439" marR="91439" marT="45710" marB="45710"/>
                </a:tc>
                <a:tc hMerge="1">
                  <a:txBody>
                    <a:bodyPr/>
                    <a:lstStyle/>
                    <a:p>
                      <a:endParaRPr lang="en-IN" dirty="0"/>
                    </a:p>
                  </a:txBody>
                  <a:tcPr/>
                </a:tc>
                <a:extLst>
                  <a:ext uri="{0D108BD9-81ED-4DB2-BD59-A6C34878D82A}">
                    <a16:rowId xmlns:a16="http://schemas.microsoft.com/office/drawing/2014/main" val="10000"/>
                  </a:ext>
                </a:extLst>
              </a:tr>
              <a:tr h="5211549">
                <a:tc>
                  <a:txBody>
                    <a:bodyPr/>
                    <a:lstStyle/>
                    <a:p>
                      <a:r>
                        <a:rPr lang="en-US" sz="2400" b="1" dirty="0" err="1" smtClean="0">
                          <a:solidFill>
                            <a:srgbClr val="FF0000"/>
                          </a:solidFill>
                        </a:rPr>
                        <a:t>getDateHeader</a:t>
                      </a:r>
                      <a:r>
                        <a:rPr lang="en-US" sz="2400" b="1" dirty="0" smtClean="0">
                          <a:solidFill>
                            <a:srgbClr val="FF0000"/>
                          </a:solidFill>
                        </a:rPr>
                        <a:t>(</a:t>
                      </a:r>
                      <a:r>
                        <a:rPr lang="en-US" sz="2400" b="1" dirty="0" err="1" smtClean="0">
                          <a:solidFill>
                            <a:srgbClr val="FF0000"/>
                          </a:solidFill>
                        </a:rPr>
                        <a:t>java.lang.String</a:t>
                      </a:r>
                      <a:r>
                        <a:rPr lang="en-US" sz="2400" b="1" baseline="0" dirty="0" smtClean="0">
                          <a:solidFill>
                            <a:srgbClr val="FF0000"/>
                          </a:solidFill>
                        </a:rPr>
                        <a:t> name)</a:t>
                      </a:r>
                    </a:p>
                    <a:p>
                      <a:endParaRPr lang="en-US" sz="2400" b="1" baseline="0" dirty="0" smtClean="0">
                        <a:solidFill>
                          <a:srgbClr val="FF0000"/>
                        </a:solidFill>
                      </a:endParaRPr>
                    </a:p>
                    <a:p>
                      <a:endParaRPr lang="en-US" sz="2400" b="1" baseline="0" dirty="0" smtClean="0">
                        <a:solidFill>
                          <a:srgbClr val="FF0000"/>
                        </a:solidFill>
                      </a:endParaRPr>
                    </a:p>
                    <a:p>
                      <a:endParaRPr lang="en-US" sz="2400" b="1" baseline="0" dirty="0" smtClean="0">
                        <a:solidFill>
                          <a:srgbClr val="FF0000"/>
                        </a:solidFill>
                      </a:endParaRPr>
                    </a:p>
                    <a:p>
                      <a:endParaRPr lang="en-IN" sz="2400" b="1" dirty="0">
                        <a:solidFill>
                          <a:srgbClr val="FF0000"/>
                        </a:solidFill>
                      </a:endParaRPr>
                    </a:p>
                  </a:txBody>
                  <a:tcPr marL="91439" marR="91439" marT="45710" marB="45710"/>
                </a:tc>
                <a:tc>
                  <a:txBody>
                    <a:bodyPr/>
                    <a:lstStyle/>
                    <a:p>
                      <a:r>
                        <a:rPr lang="en-US" sz="2400" b="1" dirty="0" smtClean="0"/>
                        <a:t>Returns the specified</a:t>
                      </a:r>
                      <a:r>
                        <a:rPr lang="en-US" sz="2400" b="1" baseline="0" dirty="0" smtClean="0"/>
                        <a:t> request header  value as a long value representing a Date object. The returned date is counted as the number of milliseconds since the epoch. The header name is case insensitive. </a:t>
                      </a:r>
                    </a:p>
                    <a:p>
                      <a:r>
                        <a:rPr lang="en-US" sz="2400" b="1" baseline="0" dirty="0" smtClean="0"/>
                        <a:t>A value -1 is returned if a request header of the specified name is not found.</a:t>
                      </a:r>
                    </a:p>
                    <a:p>
                      <a:endParaRPr lang="en-US" sz="2400" b="1" baseline="0" dirty="0" smtClean="0"/>
                    </a:p>
                    <a:p>
                      <a:r>
                        <a:rPr lang="en-US" sz="2400" b="1" baseline="0" dirty="0" smtClean="0"/>
                        <a:t>An </a:t>
                      </a:r>
                      <a:r>
                        <a:rPr lang="en-US" sz="2400" b="1" baseline="0" dirty="0" err="1" smtClean="0"/>
                        <a:t>IllegalArgumentException</a:t>
                      </a:r>
                      <a:r>
                        <a:rPr lang="en-US" sz="2400" b="1" baseline="0" dirty="0" smtClean="0"/>
                        <a:t> exception is thrown if the header cannot be converted to a date.</a:t>
                      </a:r>
                      <a:endParaRPr lang="en-IN" sz="2400" b="1" dirty="0"/>
                    </a:p>
                  </a:txBody>
                  <a:tcPr marL="91439" marR="91439" marT="45710" marB="45710"/>
                </a:tc>
                <a:extLst>
                  <a:ext uri="{0D108BD9-81ED-4DB2-BD59-A6C34878D82A}">
                    <a16:rowId xmlns:a16="http://schemas.microsoft.com/office/drawing/2014/main" val="10001"/>
                  </a:ext>
                </a:extLst>
              </a:tr>
            </a:tbl>
          </a:graphicData>
        </a:graphic>
      </p:graphicFrame>
      <p:graphicFrame>
        <p:nvGraphicFramePr>
          <p:cNvPr id="63501" name="Object 3">
            <a:hlinkClick r:id="rId3" action="ppaction://hlinkfile"/>
          </p:cNvPr>
          <p:cNvGraphicFramePr>
            <a:graphicFrameLocks noChangeAspect="1"/>
          </p:cNvGraphicFramePr>
          <p:nvPr>
            <p:extLst>
              <p:ext uri="{D42A27DB-BD31-4B8C-83A1-F6EECF244321}">
                <p14:modId xmlns:p14="http://schemas.microsoft.com/office/powerpoint/2010/main" val="2877369441"/>
              </p:ext>
            </p:extLst>
          </p:nvPr>
        </p:nvGraphicFramePr>
        <p:xfrm>
          <a:off x="1604963" y="3695700"/>
          <a:ext cx="1536700" cy="685800"/>
        </p:xfrm>
        <a:graphic>
          <a:graphicData uri="http://schemas.openxmlformats.org/presentationml/2006/ole">
            <mc:AlternateContent xmlns:mc="http://schemas.openxmlformats.org/markup-compatibility/2006">
              <mc:Choice xmlns:v="urn:schemas-microsoft-com:vml" Requires="v">
                <p:oleObj spid="_x0000_s10271" name="Packager Shell Object" showAsIcon="1" r:id="rId4" imgW="1545480" imgH="682560" progId="Package">
                  <p:embed/>
                </p:oleObj>
              </mc:Choice>
              <mc:Fallback>
                <p:oleObj name="Packager Shell Object" showAsIcon="1" r:id="rId4" imgW="1545480" imgH="682560" progId="Package">
                  <p:embed/>
                  <p:pic>
                    <p:nvPicPr>
                      <p:cNvPr id="0" name=""/>
                      <p:cNvPicPr>
                        <a:picLocks noChangeAspect="1" noChangeArrowheads="1"/>
                      </p:cNvPicPr>
                      <p:nvPr/>
                    </p:nvPicPr>
                    <p:blipFill>
                      <a:blip r:embed="rId5"/>
                      <a:srcRect/>
                      <a:stretch>
                        <a:fillRect/>
                      </a:stretch>
                    </p:blipFill>
                    <p:spPr bwMode="auto">
                      <a:xfrm>
                        <a:off x="1604963" y="3695700"/>
                        <a:ext cx="15367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93710367"/>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64515" name="TextBox 2"/>
          <p:cNvSpPr txBox="1">
            <a:spLocks noChangeArrowheads="1"/>
          </p:cNvSpPr>
          <p:nvPr/>
        </p:nvSpPr>
        <p:spPr bwMode="auto">
          <a:xfrm>
            <a:off x="0" y="528956"/>
            <a:ext cx="9001125" cy="637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dirty="0" err="1">
                <a:solidFill>
                  <a:srgbClr val="7030A0"/>
                </a:solidFill>
                <a:latin typeface="Arial" charset="0"/>
              </a:rPr>
              <a:t>HttpServletResponse</a:t>
            </a:r>
            <a:r>
              <a:rPr lang="en-US" altLang="en-US" sz="2400" b="1" dirty="0">
                <a:solidFill>
                  <a:srgbClr val="7030A0"/>
                </a:solidFill>
                <a:latin typeface="Arial" charset="0"/>
              </a:rPr>
              <a:t> Interface:</a:t>
            </a:r>
          </a:p>
          <a:p>
            <a:pPr eaLnBrk="1" hangingPunct="1">
              <a:spcBef>
                <a:spcPct val="0"/>
              </a:spcBef>
              <a:buFontTx/>
              <a:buNone/>
            </a:pPr>
            <a:endParaRPr lang="en-US" altLang="en-US" sz="2400" dirty="0">
              <a:latin typeface="Arial" charset="0"/>
            </a:endParaRPr>
          </a:p>
          <a:p>
            <a:pPr eaLnBrk="1" hangingPunct="1">
              <a:spcBef>
                <a:spcPct val="0"/>
              </a:spcBef>
              <a:buFontTx/>
              <a:buNone/>
            </a:pPr>
            <a:r>
              <a:rPr lang="en-US" altLang="en-US" sz="2400" dirty="0">
                <a:latin typeface="Arial" charset="0"/>
              </a:rPr>
              <a:t>This object helps to set an HTTP response header, </a:t>
            </a:r>
            <a:r>
              <a:rPr lang="en-US" altLang="en-US" sz="2400" dirty="0">
                <a:solidFill>
                  <a:srgbClr val="FF0000"/>
                </a:solidFill>
                <a:latin typeface="Arial" charset="0"/>
              </a:rPr>
              <a:t>set the content type</a:t>
            </a:r>
            <a:r>
              <a:rPr lang="en-US" altLang="en-US" sz="2400" dirty="0">
                <a:latin typeface="Arial" charset="0"/>
              </a:rPr>
              <a:t> of the response, or </a:t>
            </a:r>
            <a:r>
              <a:rPr lang="en-US" altLang="en-US" sz="2400" dirty="0">
                <a:solidFill>
                  <a:srgbClr val="FF0000"/>
                </a:solidFill>
                <a:latin typeface="Arial" charset="0"/>
              </a:rPr>
              <a:t>redirect an HTTP</a:t>
            </a:r>
            <a:r>
              <a:rPr lang="en-US" altLang="en-US" sz="2400" dirty="0">
                <a:latin typeface="Arial" charset="0"/>
              </a:rPr>
              <a:t> request to </a:t>
            </a:r>
            <a:r>
              <a:rPr lang="en-US" altLang="en-US" sz="2400" dirty="0">
                <a:solidFill>
                  <a:srgbClr val="FF0000"/>
                </a:solidFill>
                <a:latin typeface="Arial" charset="0"/>
              </a:rPr>
              <a:t>another URL.</a:t>
            </a:r>
          </a:p>
          <a:p>
            <a:pPr eaLnBrk="1" hangingPunct="1">
              <a:spcBef>
                <a:spcPct val="0"/>
              </a:spcBef>
              <a:buFontTx/>
              <a:buNone/>
            </a:pPr>
            <a:endParaRPr lang="en-US" altLang="en-US" sz="2400" dirty="0">
              <a:solidFill>
                <a:srgbClr val="FF0000"/>
              </a:solidFill>
              <a:latin typeface="Arial" charset="0"/>
            </a:endParaRPr>
          </a:p>
          <a:p>
            <a:pPr eaLnBrk="1" hangingPunct="1">
              <a:spcBef>
                <a:spcPct val="0"/>
              </a:spcBef>
              <a:buFontTx/>
              <a:buNone/>
            </a:pPr>
            <a:r>
              <a:rPr lang="en-US" altLang="en-US" sz="2400" dirty="0">
                <a:latin typeface="Arial" charset="0"/>
              </a:rPr>
              <a:t>The </a:t>
            </a:r>
            <a:r>
              <a:rPr lang="en-US" altLang="en-US" sz="2400" dirty="0" err="1">
                <a:latin typeface="Arial" charset="0"/>
              </a:rPr>
              <a:t>HttpServletResponse</a:t>
            </a:r>
            <a:r>
              <a:rPr lang="en-US" altLang="en-US" sz="2400" dirty="0">
                <a:latin typeface="Arial" charset="0"/>
              </a:rPr>
              <a:t> object is responsible for send </a:t>
            </a:r>
            <a:r>
              <a:rPr lang="en-US" altLang="en-US" sz="2400" dirty="0">
                <a:solidFill>
                  <a:srgbClr val="C00000"/>
                </a:solidFill>
                <a:latin typeface="Arial" charset="0"/>
              </a:rPr>
              <a:t>information back to a client</a:t>
            </a:r>
            <a:r>
              <a:rPr lang="en-US" altLang="en-US" sz="2400" dirty="0">
                <a:latin typeface="Arial" charset="0"/>
              </a:rPr>
              <a:t>, which creates an empty HTTP response.</a:t>
            </a:r>
          </a:p>
          <a:p>
            <a:pPr eaLnBrk="1" hangingPunct="1">
              <a:spcBef>
                <a:spcPct val="0"/>
              </a:spcBef>
              <a:buFontTx/>
              <a:buNone/>
            </a:pPr>
            <a:endParaRPr lang="en-US" altLang="en-US" sz="2400" dirty="0">
              <a:latin typeface="Arial" charset="0"/>
            </a:endParaRPr>
          </a:p>
          <a:p>
            <a:pPr eaLnBrk="1" hangingPunct="1">
              <a:spcBef>
                <a:spcPct val="0"/>
              </a:spcBef>
              <a:buFontTx/>
              <a:buNone/>
            </a:pPr>
            <a:r>
              <a:rPr lang="en-US" altLang="en-US" sz="2400" dirty="0">
                <a:latin typeface="Arial" charset="0"/>
              </a:rPr>
              <a:t>Custom content can be sent back by obtaining an output stream by using either the </a:t>
            </a:r>
            <a:r>
              <a:rPr lang="en-US" altLang="en-US" sz="2400" dirty="0" err="1">
                <a:solidFill>
                  <a:srgbClr val="C00000"/>
                </a:solidFill>
                <a:latin typeface="Arial" charset="0"/>
              </a:rPr>
              <a:t>getWriter</a:t>
            </a:r>
            <a:r>
              <a:rPr lang="en-US" altLang="en-US" sz="2400" dirty="0">
                <a:solidFill>
                  <a:srgbClr val="C00000"/>
                </a:solidFill>
                <a:latin typeface="Arial" charset="0"/>
              </a:rPr>
              <a:t>() </a:t>
            </a:r>
            <a:r>
              <a:rPr lang="en-US" altLang="en-US" sz="2400" dirty="0">
                <a:latin typeface="Arial" charset="0"/>
              </a:rPr>
              <a:t>or </a:t>
            </a:r>
            <a:r>
              <a:rPr lang="en-US" altLang="en-US" sz="2400" dirty="0" err="1">
                <a:solidFill>
                  <a:srgbClr val="C00000"/>
                </a:solidFill>
                <a:latin typeface="Arial" charset="0"/>
              </a:rPr>
              <a:t>getOutputStream</a:t>
            </a:r>
            <a:r>
              <a:rPr lang="en-US" altLang="en-US" sz="2400" dirty="0">
                <a:solidFill>
                  <a:srgbClr val="C00000"/>
                </a:solidFill>
                <a:latin typeface="Arial" charset="0"/>
              </a:rPr>
              <a:t>() </a:t>
            </a:r>
            <a:r>
              <a:rPr lang="en-US" altLang="en-US" sz="2400" dirty="0">
                <a:latin typeface="Arial" charset="0"/>
              </a:rPr>
              <a:t>method to write the content.</a:t>
            </a:r>
          </a:p>
          <a:p>
            <a:pPr eaLnBrk="1" hangingPunct="1">
              <a:spcBef>
                <a:spcPct val="0"/>
              </a:spcBef>
              <a:buFontTx/>
              <a:buNone/>
            </a:pPr>
            <a:endParaRPr lang="en-US" altLang="en-US" sz="2400" dirty="0">
              <a:latin typeface="Arial" charset="0"/>
            </a:endParaRPr>
          </a:p>
          <a:p>
            <a:pPr eaLnBrk="1" hangingPunct="1">
              <a:spcBef>
                <a:spcPct val="0"/>
              </a:spcBef>
              <a:buFontTx/>
              <a:buNone/>
            </a:pPr>
            <a:r>
              <a:rPr lang="en-US" altLang="en-US" sz="2400" dirty="0">
                <a:latin typeface="Arial" charset="0"/>
              </a:rPr>
              <a:t>These two methods to send either text or binary content to a client.</a:t>
            </a:r>
          </a:p>
          <a:p>
            <a:pPr eaLnBrk="1" hangingPunct="1">
              <a:spcBef>
                <a:spcPct val="0"/>
              </a:spcBef>
              <a:buFontTx/>
              <a:buNone/>
            </a:pPr>
            <a:endParaRPr lang="en-IN" altLang="en-US" sz="2400" dirty="0">
              <a:latin typeface="Arial" charset="0"/>
            </a:endParaRPr>
          </a:p>
        </p:txBody>
      </p:sp>
    </p:spTree>
    <p:extLst>
      <p:ext uri="{BB962C8B-B14F-4D97-AF65-F5344CB8AC3E}">
        <p14:creationId xmlns:p14="http://schemas.microsoft.com/office/powerpoint/2010/main" val="16452852"/>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3" name="TextBox 2"/>
          <p:cNvSpPr txBox="1"/>
          <p:nvPr/>
        </p:nvSpPr>
        <p:spPr>
          <a:xfrm>
            <a:off x="214313" y="569913"/>
            <a:ext cx="8572500" cy="5262562"/>
          </a:xfrm>
          <a:prstGeom prst="rect">
            <a:avLst/>
          </a:prstGeom>
          <a:noFill/>
        </p:spPr>
        <p:txBody>
          <a:bodyPr>
            <a:spAutoFit/>
          </a:bodyPr>
          <a:lstStyle/>
          <a:p>
            <a:pPr>
              <a:defRPr/>
            </a:pPr>
            <a:r>
              <a:rPr lang="en-US" sz="2400" dirty="0"/>
              <a:t>Snippet:</a:t>
            </a:r>
          </a:p>
          <a:p>
            <a:pPr>
              <a:defRPr/>
            </a:pPr>
            <a:endParaRPr lang="en-US" sz="2400" dirty="0"/>
          </a:p>
          <a:p>
            <a:pPr>
              <a:defRPr/>
            </a:pPr>
            <a:r>
              <a:rPr lang="en-US" sz="2400" dirty="0" err="1">
                <a:solidFill>
                  <a:srgbClr val="C00000"/>
                </a:solidFill>
              </a:rPr>
              <a:t>PrintWriter</a:t>
            </a:r>
            <a:r>
              <a:rPr lang="en-US" sz="2400" dirty="0">
                <a:solidFill>
                  <a:srgbClr val="C00000"/>
                </a:solidFill>
              </a:rPr>
              <a:t> out = </a:t>
            </a:r>
            <a:r>
              <a:rPr lang="en-US" sz="2400" dirty="0" err="1">
                <a:solidFill>
                  <a:srgbClr val="C00000"/>
                </a:solidFill>
              </a:rPr>
              <a:t>response.getWriter</a:t>
            </a:r>
            <a:r>
              <a:rPr lang="en-US" sz="2400" dirty="0">
                <a:solidFill>
                  <a:srgbClr val="C00000"/>
                </a:solidFill>
              </a:rPr>
              <a:t>();</a:t>
            </a:r>
          </a:p>
          <a:p>
            <a:pPr>
              <a:defRPr/>
            </a:pPr>
            <a:r>
              <a:rPr lang="en-US" sz="2400" dirty="0" err="1">
                <a:solidFill>
                  <a:srgbClr val="C00000"/>
                </a:solidFill>
              </a:rPr>
              <a:t>out.println</a:t>
            </a:r>
            <a:r>
              <a:rPr lang="en-US" sz="2400" dirty="0">
                <a:solidFill>
                  <a:srgbClr val="C00000"/>
                </a:solidFill>
              </a:rPr>
              <a:t>(“&lt;html&gt;”);</a:t>
            </a:r>
          </a:p>
          <a:p>
            <a:pPr>
              <a:defRPr/>
            </a:pPr>
            <a:r>
              <a:rPr lang="en-US" sz="2400" dirty="0" err="1">
                <a:solidFill>
                  <a:srgbClr val="C00000"/>
                </a:solidFill>
              </a:rPr>
              <a:t>out.println</a:t>
            </a:r>
            <a:r>
              <a:rPr lang="en-US" sz="2400" dirty="0">
                <a:solidFill>
                  <a:srgbClr val="C00000"/>
                </a:solidFill>
              </a:rPr>
              <a:t>(“&lt;head&gt; “);</a:t>
            </a:r>
          </a:p>
          <a:p>
            <a:pPr>
              <a:defRPr/>
            </a:pPr>
            <a:r>
              <a:rPr lang="en-US" sz="2400" dirty="0" err="1">
                <a:solidFill>
                  <a:srgbClr val="C00000"/>
                </a:solidFill>
              </a:rPr>
              <a:t>out.println</a:t>
            </a:r>
            <a:r>
              <a:rPr lang="en-US" sz="2400" dirty="0">
                <a:solidFill>
                  <a:srgbClr val="C00000"/>
                </a:solidFill>
              </a:rPr>
              <a:t>(“ &lt;title&gt; Welcome message &lt;/title&gt;“);</a:t>
            </a:r>
          </a:p>
          <a:p>
            <a:pPr>
              <a:defRPr/>
            </a:pPr>
            <a:r>
              <a:rPr lang="en-US" sz="2400" dirty="0" err="1">
                <a:solidFill>
                  <a:srgbClr val="C00000"/>
                </a:solidFill>
              </a:rPr>
              <a:t>out.println</a:t>
            </a:r>
            <a:r>
              <a:rPr lang="en-US" sz="2400" dirty="0">
                <a:solidFill>
                  <a:srgbClr val="C00000"/>
                </a:solidFill>
              </a:rPr>
              <a:t>(“ &lt;/head&gt;“);</a:t>
            </a:r>
          </a:p>
          <a:p>
            <a:pPr>
              <a:defRPr/>
            </a:pPr>
            <a:r>
              <a:rPr lang="en-US" sz="2400" dirty="0" err="1">
                <a:solidFill>
                  <a:srgbClr val="C00000"/>
                </a:solidFill>
              </a:rPr>
              <a:t>out.println</a:t>
            </a:r>
            <a:r>
              <a:rPr lang="en-US" sz="2400" dirty="0">
                <a:solidFill>
                  <a:srgbClr val="C00000"/>
                </a:solidFill>
              </a:rPr>
              <a:t>(“ &lt;body&gt;“);</a:t>
            </a:r>
          </a:p>
          <a:p>
            <a:pPr>
              <a:defRPr/>
            </a:pPr>
            <a:r>
              <a:rPr lang="en-US" sz="2400" dirty="0" err="1">
                <a:solidFill>
                  <a:srgbClr val="C00000"/>
                </a:solidFill>
              </a:rPr>
              <a:t>out.println</a:t>
            </a:r>
            <a:r>
              <a:rPr lang="en-US" sz="2400" dirty="0">
                <a:solidFill>
                  <a:srgbClr val="C00000"/>
                </a:solidFill>
              </a:rPr>
              <a:t>(“&lt;p&gt;Welcome to the users&lt;/p&gt;“);</a:t>
            </a:r>
          </a:p>
          <a:p>
            <a:pPr>
              <a:defRPr/>
            </a:pPr>
            <a:endParaRPr lang="en-US" sz="2400" dirty="0"/>
          </a:p>
          <a:p>
            <a:pPr>
              <a:defRPr/>
            </a:pPr>
            <a:endParaRPr lang="en-US" sz="2400" dirty="0"/>
          </a:p>
          <a:p>
            <a:pPr>
              <a:defRPr/>
            </a:pPr>
            <a:r>
              <a:rPr lang="en-US" sz="2400" b="1" dirty="0">
                <a:solidFill>
                  <a:schemeClr val="accent3">
                    <a:lumMod val="50000"/>
                  </a:schemeClr>
                </a:solidFill>
              </a:rPr>
              <a:t>The </a:t>
            </a:r>
            <a:r>
              <a:rPr lang="en-US" sz="2400" b="1" dirty="0" err="1">
                <a:solidFill>
                  <a:schemeClr val="accent3">
                    <a:lumMod val="50000"/>
                  </a:schemeClr>
                </a:solidFill>
              </a:rPr>
              <a:t>getWriter</a:t>
            </a:r>
            <a:r>
              <a:rPr lang="en-US" sz="2400" b="1" dirty="0">
                <a:solidFill>
                  <a:schemeClr val="accent3">
                    <a:lumMod val="50000"/>
                  </a:schemeClr>
                </a:solidFill>
              </a:rPr>
              <a:t>() method is used to get an output stream to send the HTML markup.</a:t>
            </a:r>
          </a:p>
          <a:p>
            <a:pPr>
              <a:defRPr/>
            </a:pPr>
            <a:endParaRPr lang="en-IN" sz="2400" dirty="0"/>
          </a:p>
        </p:txBody>
      </p:sp>
    </p:spTree>
    <p:extLst>
      <p:ext uri="{BB962C8B-B14F-4D97-AF65-F5344CB8AC3E}">
        <p14:creationId xmlns:p14="http://schemas.microsoft.com/office/powerpoint/2010/main" val="1866796747"/>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3" name="TextBox 2"/>
          <p:cNvSpPr txBox="1"/>
          <p:nvPr/>
        </p:nvSpPr>
        <p:spPr>
          <a:xfrm>
            <a:off x="142875" y="610870"/>
            <a:ext cx="9001125" cy="6002338"/>
          </a:xfrm>
          <a:prstGeom prst="rect">
            <a:avLst/>
          </a:prstGeom>
          <a:noFill/>
          <a:ln>
            <a:solidFill>
              <a:schemeClr val="accent1"/>
            </a:solidFill>
          </a:ln>
        </p:spPr>
        <p:txBody>
          <a:bodyPr>
            <a:spAutoFit/>
          </a:bodyPr>
          <a:lstStyle/>
          <a:p>
            <a:pPr>
              <a:defRPr/>
            </a:pPr>
            <a:r>
              <a:rPr lang="en-US" sz="2400" b="1" dirty="0">
                <a:solidFill>
                  <a:srgbClr val="7030A0"/>
                </a:solidFill>
              </a:rPr>
              <a:t>Response Header:</a:t>
            </a:r>
          </a:p>
          <a:p>
            <a:pPr>
              <a:defRPr/>
            </a:pPr>
            <a:endParaRPr lang="en-US" sz="2400" b="1" dirty="0">
              <a:solidFill>
                <a:schemeClr val="accent3">
                  <a:lumMod val="50000"/>
                </a:schemeClr>
              </a:solidFill>
            </a:endParaRPr>
          </a:p>
          <a:p>
            <a:pPr>
              <a:defRPr/>
            </a:pPr>
            <a:r>
              <a:rPr lang="en-US" sz="2400" b="1" dirty="0">
                <a:solidFill>
                  <a:schemeClr val="accent3">
                    <a:lumMod val="50000"/>
                  </a:schemeClr>
                </a:solidFill>
              </a:rPr>
              <a:t>HTTP response headers inform a client the type and amount of content being sent, and the type of server sending the content.</a:t>
            </a:r>
          </a:p>
          <a:p>
            <a:pPr>
              <a:defRPr/>
            </a:pPr>
            <a:endParaRPr lang="en-US" sz="2400" b="1" dirty="0">
              <a:solidFill>
                <a:schemeClr val="accent3">
                  <a:lumMod val="50000"/>
                </a:schemeClr>
              </a:solidFill>
            </a:endParaRPr>
          </a:p>
          <a:p>
            <a:pPr>
              <a:defRPr/>
            </a:pPr>
            <a:r>
              <a:rPr lang="en-US" sz="2400" b="1" dirty="0">
                <a:solidFill>
                  <a:srgbClr val="7030A0"/>
                </a:solidFill>
              </a:rPr>
              <a:t>The </a:t>
            </a:r>
            <a:r>
              <a:rPr lang="en-US" sz="2400" b="1" dirty="0" err="1">
                <a:solidFill>
                  <a:srgbClr val="7030A0"/>
                </a:solidFill>
              </a:rPr>
              <a:t>HttpServletResponse</a:t>
            </a:r>
            <a:r>
              <a:rPr lang="en-US" sz="2400" b="1" dirty="0">
                <a:solidFill>
                  <a:srgbClr val="7030A0"/>
                </a:solidFill>
              </a:rPr>
              <a:t> object includes the following methods to manipulate HTTP response headers.</a:t>
            </a:r>
          </a:p>
          <a:p>
            <a:pPr>
              <a:defRPr/>
            </a:pPr>
            <a:endParaRPr lang="en-US" sz="2400" b="1" dirty="0">
              <a:solidFill>
                <a:srgbClr val="7030A0"/>
              </a:solidFill>
            </a:endParaRPr>
          </a:p>
          <a:p>
            <a:pPr marL="457200" indent="-457200">
              <a:buFontTx/>
              <a:buAutoNum type="arabicPeriod"/>
              <a:defRPr/>
            </a:pPr>
            <a:r>
              <a:rPr lang="en-US" sz="2400" b="1" dirty="0" err="1">
                <a:solidFill>
                  <a:srgbClr val="C00000"/>
                </a:solidFill>
              </a:rPr>
              <a:t>addHeader</a:t>
            </a:r>
            <a:r>
              <a:rPr lang="en-US" sz="2400" b="1" dirty="0">
                <a:solidFill>
                  <a:srgbClr val="C00000"/>
                </a:solidFill>
              </a:rPr>
              <a:t>(</a:t>
            </a:r>
            <a:r>
              <a:rPr lang="en-US" sz="2400" b="1" dirty="0" err="1">
                <a:solidFill>
                  <a:srgbClr val="C00000"/>
                </a:solidFill>
              </a:rPr>
              <a:t>java.lang.String</a:t>
            </a:r>
            <a:r>
              <a:rPr lang="en-US" sz="2400" b="1" dirty="0">
                <a:solidFill>
                  <a:srgbClr val="C00000"/>
                </a:solidFill>
              </a:rPr>
              <a:t> </a:t>
            </a:r>
            <a:r>
              <a:rPr lang="en-US" sz="2400" b="1" dirty="0">
                <a:solidFill>
                  <a:srgbClr val="7030A0"/>
                </a:solidFill>
              </a:rPr>
              <a:t>name</a:t>
            </a:r>
            <a:r>
              <a:rPr lang="en-US" sz="2400" b="1" dirty="0">
                <a:solidFill>
                  <a:srgbClr val="C00000"/>
                </a:solidFill>
              </a:rPr>
              <a:t>, </a:t>
            </a:r>
            <a:r>
              <a:rPr lang="en-US" sz="2400" b="1" dirty="0" err="1">
                <a:solidFill>
                  <a:srgbClr val="C00000"/>
                </a:solidFill>
              </a:rPr>
              <a:t>java.lang.String</a:t>
            </a:r>
            <a:r>
              <a:rPr lang="en-US" sz="2400" b="1" dirty="0">
                <a:solidFill>
                  <a:srgbClr val="C00000"/>
                </a:solidFill>
              </a:rPr>
              <a:t> </a:t>
            </a:r>
            <a:r>
              <a:rPr lang="en-US" sz="2400" b="1" dirty="0">
                <a:solidFill>
                  <a:srgbClr val="7030A0"/>
                </a:solidFill>
              </a:rPr>
              <a:t>value</a:t>
            </a:r>
            <a:r>
              <a:rPr lang="en-US" sz="2400" b="1" dirty="0">
                <a:solidFill>
                  <a:srgbClr val="C00000"/>
                </a:solidFill>
              </a:rPr>
              <a:t>) – </a:t>
            </a:r>
            <a:r>
              <a:rPr lang="en-US" sz="2400" b="1" dirty="0">
                <a:solidFill>
                  <a:srgbClr val="0070C0"/>
                </a:solidFill>
              </a:rPr>
              <a:t>Adds a response header having the given name and value. This method can be used to create response headers with multiple values.</a:t>
            </a:r>
          </a:p>
          <a:p>
            <a:pPr marL="457200" indent="-457200">
              <a:buFontTx/>
              <a:buAutoNum type="arabicPeriod"/>
              <a:defRPr/>
            </a:pPr>
            <a:r>
              <a:rPr lang="en-US" sz="2400" b="1" dirty="0" err="1">
                <a:solidFill>
                  <a:srgbClr val="C00000"/>
                </a:solidFill>
              </a:rPr>
              <a:t>containsHeader</a:t>
            </a:r>
            <a:r>
              <a:rPr lang="en-US" sz="2400" b="1" dirty="0">
                <a:solidFill>
                  <a:srgbClr val="C00000"/>
                </a:solidFill>
              </a:rPr>
              <a:t>(</a:t>
            </a:r>
            <a:r>
              <a:rPr lang="en-US" sz="2400" b="1" dirty="0" err="1">
                <a:solidFill>
                  <a:srgbClr val="C00000"/>
                </a:solidFill>
              </a:rPr>
              <a:t>java.lang.String</a:t>
            </a:r>
            <a:r>
              <a:rPr lang="en-US" sz="2400" b="1" dirty="0">
                <a:solidFill>
                  <a:srgbClr val="C00000"/>
                </a:solidFill>
              </a:rPr>
              <a:t> </a:t>
            </a:r>
            <a:r>
              <a:rPr lang="en-US" sz="2400" b="1" dirty="0">
                <a:solidFill>
                  <a:srgbClr val="7030A0"/>
                </a:solidFill>
              </a:rPr>
              <a:t>name</a:t>
            </a:r>
            <a:r>
              <a:rPr lang="en-US" sz="2400" b="1" dirty="0">
                <a:solidFill>
                  <a:srgbClr val="C00000"/>
                </a:solidFill>
              </a:rPr>
              <a:t>) – </a:t>
            </a:r>
            <a:r>
              <a:rPr lang="en-US" sz="2400" b="1" dirty="0">
                <a:solidFill>
                  <a:srgbClr val="0070C0"/>
                </a:solidFill>
              </a:rPr>
              <a:t>Returns a Boolean value that indicates whether the named response header is already been set or not.</a:t>
            </a:r>
            <a:endParaRPr lang="en-IN" sz="2400" b="1" dirty="0">
              <a:solidFill>
                <a:schemeClr val="accent3">
                  <a:lumMod val="50000"/>
                </a:schemeClr>
              </a:solidFill>
            </a:endParaRPr>
          </a:p>
        </p:txBody>
      </p:sp>
    </p:spTree>
    <p:extLst>
      <p:ext uri="{BB962C8B-B14F-4D97-AF65-F5344CB8AC3E}">
        <p14:creationId xmlns:p14="http://schemas.microsoft.com/office/powerpoint/2010/main" val="2327312727"/>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3" name="TextBox 2"/>
          <p:cNvSpPr txBox="1"/>
          <p:nvPr/>
        </p:nvSpPr>
        <p:spPr>
          <a:xfrm>
            <a:off x="142875" y="641350"/>
            <a:ext cx="9001125" cy="6002338"/>
          </a:xfrm>
          <a:prstGeom prst="rect">
            <a:avLst/>
          </a:prstGeom>
          <a:noFill/>
        </p:spPr>
        <p:txBody>
          <a:bodyPr>
            <a:spAutoFit/>
          </a:bodyPr>
          <a:lstStyle/>
          <a:p>
            <a:pPr>
              <a:defRPr/>
            </a:pPr>
            <a:r>
              <a:rPr lang="en-US" sz="2400" b="1" dirty="0">
                <a:solidFill>
                  <a:schemeClr val="accent3">
                    <a:lumMod val="50000"/>
                  </a:schemeClr>
                </a:solidFill>
              </a:rPr>
              <a:t>3. </a:t>
            </a:r>
            <a:r>
              <a:rPr lang="en-US" sz="2400" b="1" dirty="0" err="1">
                <a:solidFill>
                  <a:schemeClr val="accent3">
                    <a:lumMod val="50000"/>
                  </a:schemeClr>
                </a:solidFill>
              </a:rPr>
              <a:t>setHeader</a:t>
            </a:r>
            <a:r>
              <a:rPr lang="en-US" sz="2400" b="1" dirty="0">
                <a:solidFill>
                  <a:schemeClr val="accent3">
                    <a:lumMod val="50000"/>
                  </a:schemeClr>
                </a:solidFill>
              </a:rPr>
              <a:t>(</a:t>
            </a:r>
            <a:r>
              <a:rPr lang="en-US" sz="2400" b="1" dirty="0" err="1">
                <a:solidFill>
                  <a:srgbClr val="C00000"/>
                </a:solidFill>
              </a:rPr>
              <a:t>java.lang.String</a:t>
            </a:r>
            <a:r>
              <a:rPr lang="en-US" sz="2400" b="1" dirty="0">
                <a:solidFill>
                  <a:srgbClr val="C00000"/>
                </a:solidFill>
              </a:rPr>
              <a:t> </a:t>
            </a:r>
            <a:r>
              <a:rPr lang="en-US" sz="2400" b="1" dirty="0">
                <a:solidFill>
                  <a:srgbClr val="7030A0"/>
                </a:solidFill>
              </a:rPr>
              <a:t>name</a:t>
            </a:r>
            <a:r>
              <a:rPr lang="en-US" sz="2400" b="1" dirty="0">
                <a:solidFill>
                  <a:srgbClr val="C00000"/>
                </a:solidFill>
              </a:rPr>
              <a:t>, </a:t>
            </a:r>
            <a:r>
              <a:rPr lang="en-US" sz="2400" b="1" dirty="0" err="1">
                <a:solidFill>
                  <a:srgbClr val="C00000"/>
                </a:solidFill>
              </a:rPr>
              <a:t>java.lang.String</a:t>
            </a:r>
            <a:r>
              <a:rPr lang="en-US" sz="2400" b="1" dirty="0">
                <a:solidFill>
                  <a:srgbClr val="C00000"/>
                </a:solidFill>
              </a:rPr>
              <a:t> </a:t>
            </a:r>
            <a:r>
              <a:rPr lang="en-US" sz="2400" b="1" dirty="0">
                <a:solidFill>
                  <a:srgbClr val="7030A0"/>
                </a:solidFill>
              </a:rPr>
              <a:t>value</a:t>
            </a:r>
            <a:r>
              <a:rPr lang="en-US" sz="2400" b="1" dirty="0">
                <a:solidFill>
                  <a:schemeClr val="accent3">
                    <a:lumMod val="50000"/>
                  </a:schemeClr>
                </a:solidFill>
              </a:rPr>
              <a:t>) –</a:t>
            </a:r>
          </a:p>
          <a:p>
            <a:pPr>
              <a:defRPr/>
            </a:pPr>
            <a:r>
              <a:rPr lang="en-US" sz="2400" b="1" dirty="0">
                <a:solidFill>
                  <a:schemeClr val="accent3">
                    <a:lumMod val="50000"/>
                  </a:schemeClr>
                </a:solidFill>
              </a:rPr>
              <a:t>Sets the name and value of a response header as specified in the arguments. </a:t>
            </a:r>
          </a:p>
          <a:p>
            <a:pPr>
              <a:defRPr/>
            </a:pPr>
            <a:endParaRPr lang="en-US" sz="2400" b="1" dirty="0">
              <a:solidFill>
                <a:schemeClr val="accent3">
                  <a:lumMod val="50000"/>
                </a:schemeClr>
              </a:solidFill>
            </a:endParaRPr>
          </a:p>
          <a:p>
            <a:pPr>
              <a:defRPr/>
            </a:pPr>
            <a:r>
              <a:rPr lang="en-US" sz="2400" b="1" dirty="0">
                <a:solidFill>
                  <a:schemeClr val="accent3">
                    <a:lumMod val="50000"/>
                  </a:schemeClr>
                </a:solidFill>
              </a:rPr>
              <a:t>4. </a:t>
            </a:r>
            <a:r>
              <a:rPr lang="en-US" sz="2400" b="1" dirty="0" err="1">
                <a:solidFill>
                  <a:schemeClr val="accent3">
                    <a:lumMod val="50000"/>
                  </a:schemeClr>
                </a:solidFill>
              </a:rPr>
              <a:t>setIntHeader</a:t>
            </a:r>
            <a:r>
              <a:rPr lang="en-US" sz="2400" b="1" dirty="0">
                <a:solidFill>
                  <a:schemeClr val="accent3">
                    <a:lumMod val="50000"/>
                  </a:schemeClr>
                </a:solidFill>
              </a:rPr>
              <a:t>(</a:t>
            </a:r>
            <a:r>
              <a:rPr lang="en-US" sz="2400" b="1" dirty="0" err="1">
                <a:solidFill>
                  <a:srgbClr val="C00000"/>
                </a:solidFill>
              </a:rPr>
              <a:t>java.lang.String</a:t>
            </a:r>
            <a:r>
              <a:rPr lang="en-US" sz="2400" b="1" dirty="0">
                <a:solidFill>
                  <a:srgbClr val="C00000"/>
                </a:solidFill>
              </a:rPr>
              <a:t> </a:t>
            </a:r>
            <a:r>
              <a:rPr lang="en-US" sz="2400" b="1" dirty="0">
                <a:solidFill>
                  <a:srgbClr val="7030A0"/>
                </a:solidFill>
              </a:rPr>
              <a:t>name</a:t>
            </a:r>
            <a:r>
              <a:rPr lang="en-US" sz="2400" b="1" dirty="0">
                <a:solidFill>
                  <a:srgbClr val="C00000"/>
                </a:solidFill>
              </a:rPr>
              <a:t>, </a:t>
            </a:r>
            <a:r>
              <a:rPr lang="en-US" sz="2400" b="1" dirty="0" err="1">
                <a:solidFill>
                  <a:srgbClr val="C00000"/>
                </a:solidFill>
              </a:rPr>
              <a:t>int</a:t>
            </a:r>
            <a:r>
              <a:rPr lang="en-US" sz="2400" b="1" dirty="0">
                <a:solidFill>
                  <a:srgbClr val="C00000"/>
                </a:solidFill>
              </a:rPr>
              <a:t> </a:t>
            </a:r>
            <a:r>
              <a:rPr lang="en-US" sz="2400" b="1" dirty="0">
                <a:solidFill>
                  <a:srgbClr val="7030A0"/>
                </a:solidFill>
              </a:rPr>
              <a:t>value ) – sets the name and integer values for a response header, as specified in the arguments. </a:t>
            </a:r>
          </a:p>
          <a:p>
            <a:pPr>
              <a:defRPr/>
            </a:pPr>
            <a:endParaRPr lang="en-US" sz="2400" b="1" dirty="0">
              <a:solidFill>
                <a:srgbClr val="7030A0"/>
              </a:solidFill>
            </a:endParaRPr>
          </a:p>
          <a:p>
            <a:pPr>
              <a:defRPr/>
            </a:pPr>
            <a:r>
              <a:rPr lang="en-US" sz="2400" b="1" dirty="0">
                <a:solidFill>
                  <a:srgbClr val="7030A0"/>
                </a:solidFill>
              </a:rPr>
              <a:t>5. </a:t>
            </a:r>
            <a:r>
              <a:rPr lang="en-US" sz="2400" b="1" dirty="0" err="1">
                <a:solidFill>
                  <a:schemeClr val="accent3">
                    <a:lumMod val="50000"/>
                  </a:schemeClr>
                </a:solidFill>
              </a:rPr>
              <a:t>setDateHeader</a:t>
            </a:r>
            <a:r>
              <a:rPr lang="en-US" sz="2400" b="1" dirty="0">
                <a:solidFill>
                  <a:srgbClr val="7030A0"/>
                </a:solidFill>
              </a:rPr>
              <a:t>(</a:t>
            </a:r>
            <a:r>
              <a:rPr lang="en-US" sz="2400" b="1" dirty="0" err="1">
                <a:solidFill>
                  <a:srgbClr val="C00000"/>
                </a:solidFill>
              </a:rPr>
              <a:t>java.lang.String</a:t>
            </a:r>
            <a:r>
              <a:rPr lang="en-US" sz="2400" b="1" dirty="0">
                <a:solidFill>
                  <a:srgbClr val="C00000"/>
                </a:solidFill>
              </a:rPr>
              <a:t> </a:t>
            </a:r>
            <a:r>
              <a:rPr lang="en-US" sz="2400" b="1" dirty="0">
                <a:solidFill>
                  <a:srgbClr val="7030A0"/>
                </a:solidFill>
              </a:rPr>
              <a:t>name</a:t>
            </a:r>
            <a:r>
              <a:rPr lang="en-US" sz="2400" b="1" dirty="0">
                <a:solidFill>
                  <a:srgbClr val="C00000"/>
                </a:solidFill>
              </a:rPr>
              <a:t>, long </a:t>
            </a:r>
            <a:r>
              <a:rPr lang="en-US" sz="2400" b="1" dirty="0">
                <a:solidFill>
                  <a:srgbClr val="7030A0"/>
                </a:solidFill>
              </a:rPr>
              <a:t>Date) – Sets the given name and date values for a response header. </a:t>
            </a:r>
          </a:p>
          <a:p>
            <a:pPr>
              <a:defRPr/>
            </a:pPr>
            <a:endParaRPr lang="en-US" sz="2400" b="1" dirty="0">
              <a:solidFill>
                <a:srgbClr val="7030A0"/>
              </a:solidFill>
            </a:endParaRPr>
          </a:p>
          <a:p>
            <a:pPr>
              <a:defRPr/>
            </a:pPr>
            <a:r>
              <a:rPr lang="en-US" sz="2400" b="1" dirty="0">
                <a:solidFill>
                  <a:srgbClr val="7030A0"/>
                </a:solidFill>
              </a:rPr>
              <a:t>6. </a:t>
            </a:r>
            <a:r>
              <a:rPr lang="en-US" sz="2400" b="1" dirty="0" err="1">
                <a:solidFill>
                  <a:schemeClr val="accent3">
                    <a:lumMod val="50000"/>
                  </a:schemeClr>
                </a:solidFill>
              </a:rPr>
              <a:t>addIntHeader</a:t>
            </a:r>
            <a:r>
              <a:rPr lang="en-US" sz="2400" b="1" dirty="0">
                <a:solidFill>
                  <a:schemeClr val="accent3">
                    <a:lumMod val="50000"/>
                  </a:schemeClr>
                </a:solidFill>
              </a:rPr>
              <a:t>(</a:t>
            </a:r>
            <a:r>
              <a:rPr lang="en-US" sz="2400" b="1" dirty="0" err="1">
                <a:solidFill>
                  <a:srgbClr val="C00000"/>
                </a:solidFill>
              </a:rPr>
              <a:t>java.lang.String</a:t>
            </a:r>
            <a:r>
              <a:rPr lang="en-US" sz="2400" b="1" dirty="0">
                <a:solidFill>
                  <a:srgbClr val="C00000"/>
                </a:solidFill>
              </a:rPr>
              <a:t> </a:t>
            </a:r>
            <a:r>
              <a:rPr lang="en-US" sz="2400" b="1" dirty="0">
                <a:solidFill>
                  <a:srgbClr val="7030A0"/>
                </a:solidFill>
              </a:rPr>
              <a:t>name</a:t>
            </a:r>
            <a:r>
              <a:rPr lang="en-US" sz="2400" b="1" dirty="0">
                <a:solidFill>
                  <a:srgbClr val="C00000"/>
                </a:solidFill>
              </a:rPr>
              <a:t>, </a:t>
            </a:r>
            <a:r>
              <a:rPr lang="en-US" sz="2400" b="1" dirty="0" err="1">
                <a:solidFill>
                  <a:srgbClr val="C00000"/>
                </a:solidFill>
              </a:rPr>
              <a:t>int</a:t>
            </a:r>
            <a:r>
              <a:rPr lang="en-US" sz="2400" b="1" dirty="0">
                <a:solidFill>
                  <a:srgbClr val="C00000"/>
                </a:solidFill>
              </a:rPr>
              <a:t> </a:t>
            </a:r>
            <a:r>
              <a:rPr lang="en-US" sz="2400" b="1" dirty="0">
                <a:solidFill>
                  <a:srgbClr val="7030A0"/>
                </a:solidFill>
              </a:rPr>
              <a:t>value) – Adds a response header having the name and integer values, as specified in the arguments. Response headers can be assigned multiple values when created by using this method.</a:t>
            </a:r>
            <a:endParaRPr lang="en-IN" sz="2400" b="1" dirty="0">
              <a:solidFill>
                <a:schemeClr val="accent3">
                  <a:lumMod val="50000"/>
                </a:schemeClr>
              </a:solidFill>
            </a:endParaRPr>
          </a:p>
        </p:txBody>
      </p:sp>
    </p:spTree>
    <p:extLst>
      <p:ext uri="{BB962C8B-B14F-4D97-AF65-F5344CB8AC3E}">
        <p14:creationId xmlns:p14="http://schemas.microsoft.com/office/powerpoint/2010/main" val="3991872581"/>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3" name="TextBox 2"/>
          <p:cNvSpPr txBox="1"/>
          <p:nvPr/>
        </p:nvSpPr>
        <p:spPr>
          <a:xfrm>
            <a:off x="142875" y="1413510"/>
            <a:ext cx="9001125" cy="2492375"/>
          </a:xfrm>
          <a:prstGeom prst="rect">
            <a:avLst/>
          </a:prstGeom>
          <a:noFill/>
        </p:spPr>
        <p:txBody>
          <a:bodyPr>
            <a:spAutoFit/>
          </a:bodyPr>
          <a:lstStyle/>
          <a:p>
            <a:pPr>
              <a:defRPr/>
            </a:pPr>
            <a:r>
              <a:rPr lang="en-US" sz="2400" b="1" dirty="0">
                <a:solidFill>
                  <a:srgbClr val="7030A0"/>
                </a:solidFill>
              </a:rPr>
              <a:t>7. </a:t>
            </a:r>
            <a:r>
              <a:rPr lang="en-US" sz="2400" b="1" dirty="0" err="1">
                <a:solidFill>
                  <a:schemeClr val="accent3">
                    <a:lumMod val="50000"/>
                  </a:schemeClr>
                </a:solidFill>
              </a:rPr>
              <a:t>addDateHeader</a:t>
            </a:r>
            <a:r>
              <a:rPr lang="en-US" sz="2400" b="1" dirty="0">
                <a:solidFill>
                  <a:schemeClr val="accent3">
                    <a:lumMod val="50000"/>
                  </a:schemeClr>
                </a:solidFill>
              </a:rPr>
              <a:t>(</a:t>
            </a:r>
            <a:r>
              <a:rPr lang="en-US" sz="2400" b="1" dirty="0" err="1">
                <a:solidFill>
                  <a:srgbClr val="C00000"/>
                </a:solidFill>
              </a:rPr>
              <a:t>java.lang.String</a:t>
            </a:r>
            <a:r>
              <a:rPr lang="en-US" sz="2400" b="1" dirty="0">
                <a:solidFill>
                  <a:srgbClr val="C00000"/>
                </a:solidFill>
              </a:rPr>
              <a:t> </a:t>
            </a:r>
            <a:r>
              <a:rPr lang="en-US" sz="2400" b="1" dirty="0">
                <a:solidFill>
                  <a:srgbClr val="7030A0"/>
                </a:solidFill>
              </a:rPr>
              <a:t>name</a:t>
            </a:r>
            <a:r>
              <a:rPr lang="en-US" sz="2400" b="1" dirty="0">
                <a:solidFill>
                  <a:srgbClr val="C00000"/>
                </a:solidFill>
              </a:rPr>
              <a:t>, long </a:t>
            </a:r>
            <a:r>
              <a:rPr lang="en-US" sz="2400" b="1" dirty="0">
                <a:solidFill>
                  <a:srgbClr val="7030A0"/>
                </a:solidFill>
              </a:rPr>
              <a:t>Date) – Adds a response header having the name and date values, as specified in the arguments. </a:t>
            </a:r>
          </a:p>
          <a:p>
            <a:pPr>
              <a:defRPr/>
            </a:pPr>
            <a:endParaRPr lang="en-US" sz="2400" b="1" dirty="0">
              <a:solidFill>
                <a:srgbClr val="7030A0"/>
              </a:solidFill>
            </a:endParaRPr>
          </a:p>
          <a:p>
            <a:pPr>
              <a:defRPr/>
            </a:pPr>
            <a:endParaRPr lang="en-US" sz="2000" b="1" dirty="0">
              <a:solidFill>
                <a:schemeClr val="accent3">
                  <a:lumMod val="50000"/>
                </a:schemeClr>
              </a:solidFill>
            </a:endParaRPr>
          </a:p>
          <a:p>
            <a:pPr>
              <a:defRPr/>
            </a:pPr>
            <a:endParaRPr lang="en-US" sz="2000" b="1" dirty="0">
              <a:solidFill>
                <a:schemeClr val="accent3">
                  <a:lumMod val="50000"/>
                </a:schemeClr>
              </a:solidFill>
            </a:endParaRPr>
          </a:p>
          <a:p>
            <a:pPr>
              <a:defRPr/>
            </a:pPr>
            <a:endParaRPr lang="en-IN" sz="2000" b="1" dirty="0">
              <a:solidFill>
                <a:schemeClr val="accent3">
                  <a:lumMod val="50000"/>
                </a:schemeClr>
              </a:solidFill>
            </a:endParaRPr>
          </a:p>
        </p:txBody>
      </p:sp>
    </p:spTree>
    <p:extLst>
      <p:ext uri="{BB962C8B-B14F-4D97-AF65-F5344CB8AC3E}">
        <p14:creationId xmlns:p14="http://schemas.microsoft.com/office/powerpoint/2010/main" val="815398426"/>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smtClean="0"/>
              <a:t>Shivakumara Tuppad, Asst. Prof., Dept of MCA, BMSIT</a:t>
            </a:r>
            <a:endParaRPr lang="en-IN"/>
          </a:p>
        </p:txBody>
      </p:sp>
      <p:sp>
        <p:nvSpPr>
          <p:cNvPr id="3" name="Rectangle 2"/>
          <p:cNvSpPr/>
          <p:nvPr/>
        </p:nvSpPr>
        <p:spPr>
          <a:xfrm>
            <a:off x="357188" y="1166813"/>
            <a:ext cx="8358187" cy="2862262"/>
          </a:xfrm>
          <a:prstGeom prst="rect">
            <a:avLst/>
          </a:prstGeom>
        </p:spPr>
        <p:txBody>
          <a:bodyPr>
            <a:spAutoFit/>
          </a:bodyPr>
          <a:lstStyle/>
          <a:p>
            <a:pPr>
              <a:defRPr/>
            </a:pPr>
            <a:r>
              <a:rPr lang="en-US" sz="3600" b="1" dirty="0">
                <a:solidFill>
                  <a:srgbClr val="7030A0"/>
                </a:solidFill>
              </a:rPr>
              <a:t>Response Redirection:</a:t>
            </a:r>
          </a:p>
          <a:p>
            <a:pPr>
              <a:defRPr/>
            </a:pPr>
            <a:endParaRPr lang="en-US" b="1" dirty="0">
              <a:solidFill>
                <a:schemeClr val="accent3">
                  <a:lumMod val="50000"/>
                </a:schemeClr>
              </a:solidFill>
            </a:endParaRPr>
          </a:p>
          <a:p>
            <a:pPr>
              <a:defRPr/>
            </a:pPr>
            <a:r>
              <a:rPr lang="en-US" b="1" dirty="0">
                <a:solidFill>
                  <a:schemeClr val="accent3">
                    <a:lumMod val="50000"/>
                  </a:schemeClr>
                </a:solidFill>
              </a:rPr>
              <a:t>The </a:t>
            </a:r>
            <a:r>
              <a:rPr lang="en-US" b="1" dirty="0" err="1">
                <a:solidFill>
                  <a:srgbClr val="FF0000"/>
                </a:solidFill>
              </a:rPr>
              <a:t>setStatus</a:t>
            </a:r>
            <a:r>
              <a:rPr lang="en-US" b="1" dirty="0">
                <a:solidFill>
                  <a:srgbClr val="FF0000"/>
                </a:solidFill>
              </a:rPr>
              <a:t>() </a:t>
            </a:r>
            <a:r>
              <a:rPr lang="en-US" b="1" dirty="0">
                <a:solidFill>
                  <a:schemeClr val="accent3">
                    <a:lumMod val="50000"/>
                  </a:schemeClr>
                </a:solidFill>
              </a:rPr>
              <a:t>method of an </a:t>
            </a:r>
            <a:r>
              <a:rPr lang="en-US" b="1" dirty="0" err="1">
                <a:solidFill>
                  <a:schemeClr val="accent3">
                    <a:lumMod val="50000"/>
                  </a:schemeClr>
                </a:solidFill>
              </a:rPr>
              <a:t>HttpServletResponse</a:t>
            </a:r>
            <a:r>
              <a:rPr lang="en-US" b="1" dirty="0">
                <a:solidFill>
                  <a:schemeClr val="accent3">
                    <a:lumMod val="50000"/>
                  </a:schemeClr>
                </a:solidFill>
              </a:rPr>
              <a:t> object can be used to send any HTTP response code to a client.</a:t>
            </a:r>
          </a:p>
          <a:p>
            <a:pPr>
              <a:defRPr/>
            </a:pPr>
            <a:endParaRPr lang="en-US" b="1" dirty="0">
              <a:solidFill>
                <a:schemeClr val="accent3">
                  <a:lumMod val="50000"/>
                </a:schemeClr>
              </a:solidFill>
            </a:endParaRPr>
          </a:p>
          <a:p>
            <a:pPr>
              <a:defRPr/>
            </a:pPr>
            <a:r>
              <a:rPr lang="en-US" b="1" dirty="0">
                <a:solidFill>
                  <a:schemeClr val="accent3">
                    <a:lumMod val="50000"/>
                  </a:schemeClr>
                </a:solidFill>
              </a:rPr>
              <a:t>The </a:t>
            </a:r>
            <a:r>
              <a:rPr lang="en-US" b="1" dirty="0" err="1">
                <a:solidFill>
                  <a:srgbClr val="FF0000"/>
                </a:solidFill>
              </a:rPr>
              <a:t>sendRedirect</a:t>
            </a:r>
            <a:r>
              <a:rPr lang="en-US" b="1" dirty="0">
                <a:solidFill>
                  <a:srgbClr val="FF0000"/>
                </a:solidFill>
              </a:rPr>
              <a:t>() </a:t>
            </a:r>
            <a:r>
              <a:rPr lang="en-US" b="1" dirty="0">
                <a:solidFill>
                  <a:schemeClr val="accent3">
                    <a:lumMod val="50000"/>
                  </a:schemeClr>
                </a:solidFill>
              </a:rPr>
              <a:t>method in the </a:t>
            </a:r>
            <a:r>
              <a:rPr lang="en-US" b="1" dirty="0" err="1">
                <a:solidFill>
                  <a:schemeClr val="accent3">
                    <a:lumMod val="50000"/>
                  </a:schemeClr>
                </a:solidFill>
              </a:rPr>
              <a:t>HttpServletResponse</a:t>
            </a:r>
            <a:r>
              <a:rPr lang="en-US" b="1" dirty="0">
                <a:solidFill>
                  <a:schemeClr val="accent3">
                    <a:lumMod val="50000"/>
                  </a:schemeClr>
                </a:solidFill>
              </a:rPr>
              <a:t> object.  This method takes one parameter, a String.</a:t>
            </a:r>
          </a:p>
          <a:p>
            <a:pPr>
              <a:defRPr/>
            </a:pPr>
            <a:endParaRPr lang="en-US" b="1" dirty="0">
              <a:solidFill>
                <a:schemeClr val="accent3">
                  <a:lumMod val="50000"/>
                </a:schemeClr>
              </a:solidFill>
            </a:endParaRPr>
          </a:p>
          <a:p>
            <a:pPr>
              <a:defRPr/>
            </a:pPr>
            <a:r>
              <a:rPr lang="en-US" b="1" dirty="0">
                <a:solidFill>
                  <a:schemeClr val="accent3">
                    <a:lumMod val="50000"/>
                  </a:schemeClr>
                </a:solidFill>
              </a:rPr>
              <a:t>The </a:t>
            </a:r>
            <a:r>
              <a:rPr lang="en-US" b="1" dirty="0" err="1">
                <a:solidFill>
                  <a:schemeClr val="accent3">
                    <a:lumMod val="50000"/>
                  </a:schemeClr>
                </a:solidFill>
              </a:rPr>
              <a:t>sendRedirect</a:t>
            </a:r>
            <a:r>
              <a:rPr lang="en-US" b="1" dirty="0">
                <a:solidFill>
                  <a:schemeClr val="accent3">
                    <a:lumMod val="50000"/>
                  </a:schemeClr>
                </a:solidFill>
              </a:rPr>
              <a:t>() method transmits a location header to the browser.</a:t>
            </a:r>
            <a:endParaRPr lang="en-IN" dirty="0"/>
          </a:p>
        </p:txBody>
      </p:sp>
    </p:spTree>
    <p:extLst>
      <p:ext uri="{BB962C8B-B14F-4D97-AF65-F5344CB8AC3E}">
        <p14:creationId xmlns:p14="http://schemas.microsoft.com/office/powerpoint/2010/main" val="1991779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3" name="Rectangle 2"/>
          <p:cNvSpPr/>
          <p:nvPr/>
        </p:nvSpPr>
        <p:spPr>
          <a:xfrm>
            <a:off x="0" y="650875"/>
            <a:ext cx="9001125" cy="5448300"/>
          </a:xfrm>
          <a:prstGeom prst="rect">
            <a:avLst/>
          </a:prstGeom>
        </p:spPr>
        <p:txBody>
          <a:bodyPr>
            <a:spAutoFit/>
          </a:bodyPr>
          <a:lstStyle/>
          <a:p>
            <a:pPr>
              <a:defRPr/>
            </a:pPr>
            <a:r>
              <a:rPr lang="en-US" sz="3600" b="1" dirty="0">
                <a:solidFill>
                  <a:srgbClr val="7030A0"/>
                </a:solidFill>
              </a:rPr>
              <a:t>Request Delegation and Request Scope:</a:t>
            </a:r>
          </a:p>
          <a:p>
            <a:pPr>
              <a:defRPr/>
            </a:pPr>
            <a:endParaRPr lang="en-US" sz="2400" b="1" dirty="0">
              <a:solidFill>
                <a:srgbClr val="7030A0"/>
              </a:solidFill>
            </a:endParaRPr>
          </a:p>
          <a:p>
            <a:pPr>
              <a:buFont typeface="Arial" pitchFamily="34" charset="0"/>
              <a:buChar char="•"/>
              <a:defRPr/>
            </a:pPr>
            <a:r>
              <a:rPr lang="en-US" sz="2400" b="1" dirty="0">
                <a:solidFill>
                  <a:schemeClr val="accent3">
                    <a:lumMod val="50000"/>
                  </a:schemeClr>
                </a:solidFill>
              </a:rPr>
              <a:t>Request Delegation refers to the request of a single client passing through many servlets or other resources in a web application.</a:t>
            </a:r>
          </a:p>
          <a:p>
            <a:pPr>
              <a:buFont typeface="Arial" pitchFamily="34" charset="0"/>
              <a:buChar char="•"/>
              <a:defRPr/>
            </a:pPr>
            <a:endParaRPr lang="en-US" sz="2400" b="1" dirty="0">
              <a:solidFill>
                <a:srgbClr val="7030A0"/>
              </a:solidFill>
            </a:endParaRPr>
          </a:p>
          <a:p>
            <a:pPr>
              <a:buFont typeface="Arial" pitchFamily="34" charset="0"/>
              <a:buChar char="•"/>
              <a:defRPr/>
            </a:pPr>
            <a:r>
              <a:rPr lang="en-US" sz="2400" b="1" dirty="0">
                <a:solidFill>
                  <a:schemeClr val="accent3">
                    <a:lumMod val="50000"/>
                  </a:schemeClr>
                </a:solidFill>
              </a:rPr>
              <a:t>Request Delegation is available through the </a:t>
            </a:r>
            <a:r>
              <a:rPr lang="en-US" sz="2400" b="1" dirty="0" err="1">
                <a:solidFill>
                  <a:srgbClr val="C00000"/>
                </a:solidFill>
              </a:rPr>
              <a:t>javax.servlet.RequestDispatcher</a:t>
            </a:r>
            <a:r>
              <a:rPr lang="en-US" sz="2400" b="1" dirty="0">
                <a:solidFill>
                  <a:schemeClr val="accent3">
                    <a:lumMod val="50000"/>
                  </a:schemeClr>
                </a:solidFill>
              </a:rPr>
              <a:t> object, which can be obtained by calling any of the following methods of the </a:t>
            </a:r>
            <a:r>
              <a:rPr lang="en-US" sz="2400" b="1" dirty="0" err="1">
                <a:solidFill>
                  <a:srgbClr val="C00000"/>
                </a:solidFill>
              </a:rPr>
              <a:t>ServletRequest</a:t>
            </a:r>
            <a:r>
              <a:rPr lang="en-US" sz="2400" b="1" dirty="0">
                <a:solidFill>
                  <a:schemeClr val="accent3">
                    <a:lumMod val="50000"/>
                  </a:schemeClr>
                </a:solidFill>
              </a:rPr>
              <a:t> object.</a:t>
            </a:r>
          </a:p>
          <a:p>
            <a:pPr>
              <a:buFont typeface="Arial" pitchFamily="34" charset="0"/>
              <a:buChar char="•"/>
              <a:defRPr/>
            </a:pPr>
            <a:endParaRPr lang="en-US" sz="2400" b="1" dirty="0">
              <a:solidFill>
                <a:schemeClr val="accent3">
                  <a:lumMod val="50000"/>
                </a:schemeClr>
              </a:solidFill>
            </a:endParaRPr>
          </a:p>
          <a:p>
            <a:pPr>
              <a:buFont typeface="Arial" pitchFamily="34" charset="0"/>
              <a:buChar char="•"/>
              <a:defRPr/>
            </a:pPr>
            <a:r>
              <a:rPr lang="en-US" sz="2400" b="1" dirty="0">
                <a:solidFill>
                  <a:schemeClr val="accent3">
                    <a:lumMod val="50000"/>
                  </a:schemeClr>
                </a:solidFill>
              </a:rPr>
              <a:t> </a:t>
            </a:r>
            <a:r>
              <a:rPr lang="en-US" sz="2400" b="1" dirty="0" err="1">
                <a:solidFill>
                  <a:srgbClr val="C00000"/>
                </a:solidFill>
              </a:rPr>
              <a:t>getRequestDispatcher</a:t>
            </a:r>
            <a:r>
              <a:rPr lang="en-US" sz="2400" b="1" dirty="0">
                <a:solidFill>
                  <a:srgbClr val="C00000"/>
                </a:solidFill>
              </a:rPr>
              <a:t>(</a:t>
            </a:r>
            <a:r>
              <a:rPr lang="en-US" sz="2400" b="1" dirty="0" err="1">
                <a:solidFill>
                  <a:srgbClr val="C00000"/>
                </a:solidFill>
              </a:rPr>
              <a:t>java.lang.String</a:t>
            </a:r>
            <a:r>
              <a:rPr lang="en-US" sz="2400" b="1" dirty="0">
                <a:solidFill>
                  <a:srgbClr val="C00000"/>
                </a:solidFill>
              </a:rPr>
              <a:t> path) - </a:t>
            </a:r>
            <a:r>
              <a:rPr lang="en-US" sz="2400" b="1" dirty="0">
                <a:solidFill>
                  <a:schemeClr val="tx2">
                    <a:lumMod val="75000"/>
                  </a:schemeClr>
                </a:solidFill>
              </a:rPr>
              <a:t>Returns the </a:t>
            </a:r>
            <a:r>
              <a:rPr lang="en-US" sz="2400" b="1" dirty="0" err="1">
                <a:solidFill>
                  <a:schemeClr val="tx2">
                    <a:lumMod val="75000"/>
                  </a:schemeClr>
                </a:solidFill>
              </a:rPr>
              <a:t>RequestDispatcher</a:t>
            </a:r>
            <a:r>
              <a:rPr lang="en-US" sz="2400" b="1" dirty="0">
                <a:solidFill>
                  <a:schemeClr val="tx2">
                    <a:lumMod val="75000"/>
                  </a:schemeClr>
                </a:solidFill>
              </a:rPr>
              <a:t> object for the path provided as an argument. </a:t>
            </a:r>
            <a:endParaRPr lang="en-US" sz="2400" b="1" dirty="0">
              <a:solidFill>
                <a:schemeClr val="accent3">
                  <a:lumMod val="50000"/>
                </a:schemeClr>
              </a:solidFill>
            </a:endParaRPr>
          </a:p>
        </p:txBody>
      </p:sp>
    </p:spTree>
    <p:extLst>
      <p:ext uri="{BB962C8B-B14F-4D97-AF65-F5344CB8AC3E}">
        <p14:creationId xmlns:p14="http://schemas.microsoft.com/office/powerpoint/2010/main" val="703488094"/>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3" name="Rectangle 2"/>
          <p:cNvSpPr/>
          <p:nvPr/>
        </p:nvSpPr>
        <p:spPr>
          <a:xfrm>
            <a:off x="0" y="661035"/>
            <a:ext cx="9001125" cy="6401753"/>
          </a:xfrm>
          <a:prstGeom prst="rect">
            <a:avLst/>
          </a:prstGeom>
        </p:spPr>
        <p:txBody>
          <a:bodyPr>
            <a:spAutoFit/>
          </a:bodyPr>
          <a:lstStyle/>
          <a:p>
            <a:pPr>
              <a:buFont typeface="Arial" pitchFamily="34" charset="0"/>
              <a:buChar char="•"/>
              <a:defRPr/>
            </a:pPr>
            <a:r>
              <a:rPr lang="en-US" sz="2400" b="1" dirty="0">
                <a:solidFill>
                  <a:schemeClr val="accent3">
                    <a:lumMod val="50000"/>
                  </a:schemeClr>
                </a:solidFill>
              </a:rPr>
              <a:t> </a:t>
            </a:r>
            <a:r>
              <a:rPr lang="en-US" sz="2400" b="1" dirty="0" err="1">
                <a:solidFill>
                  <a:srgbClr val="C00000"/>
                </a:solidFill>
              </a:rPr>
              <a:t>getNamedDispatcher</a:t>
            </a:r>
            <a:r>
              <a:rPr lang="en-US" sz="2400" b="1" dirty="0">
                <a:solidFill>
                  <a:srgbClr val="C00000"/>
                </a:solidFill>
              </a:rPr>
              <a:t>(</a:t>
            </a:r>
            <a:r>
              <a:rPr lang="en-US" sz="2400" b="1" dirty="0" err="1">
                <a:solidFill>
                  <a:srgbClr val="C00000"/>
                </a:solidFill>
              </a:rPr>
              <a:t>java.lang.String</a:t>
            </a:r>
            <a:r>
              <a:rPr lang="en-US" sz="2400" b="1" dirty="0">
                <a:solidFill>
                  <a:srgbClr val="C00000"/>
                </a:solidFill>
              </a:rPr>
              <a:t> name) - </a:t>
            </a:r>
            <a:r>
              <a:rPr lang="en-US" sz="2400" b="1" dirty="0">
                <a:solidFill>
                  <a:schemeClr val="tx2">
                    <a:lumMod val="75000"/>
                  </a:schemeClr>
                </a:solidFill>
              </a:rPr>
              <a:t>Returns the </a:t>
            </a:r>
            <a:r>
              <a:rPr lang="en-US" sz="2400" b="1" dirty="0" err="1">
                <a:solidFill>
                  <a:schemeClr val="tx2">
                    <a:lumMod val="75000"/>
                  </a:schemeClr>
                </a:solidFill>
              </a:rPr>
              <a:t>RequestDispatcher</a:t>
            </a:r>
            <a:r>
              <a:rPr lang="en-US" sz="2400" b="1" dirty="0">
                <a:solidFill>
                  <a:schemeClr val="tx2">
                    <a:lumMod val="75000"/>
                  </a:schemeClr>
                </a:solidFill>
              </a:rPr>
              <a:t> object for the named servlet. The servlet-name elements of the </a:t>
            </a:r>
            <a:r>
              <a:rPr lang="en-US" sz="2400" b="1" dirty="0">
                <a:solidFill>
                  <a:srgbClr val="FF0000"/>
                </a:solidFill>
              </a:rPr>
              <a:t>web.xml</a:t>
            </a:r>
            <a:r>
              <a:rPr lang="en-US" sz="2400" b="1" dirty="0">
                <a:solidFill>
                  <a:schemeClr val="tx2">
                    <a:lumMod val="75000"/>
                  </a:schemeClr>
                </a:solidFill>
              </a:rPr>
              <a:t> file define the valid names.</a:t>
            </a:r>
          </a:p>
          <a:p>
            <a:pPr>
              <a:defRPr/>
            </a:pPr>
            <a:endParaRPr lang="en-US" sz="1400" b="1" dirty="0">
              <a:solidFill>
                <a:schemeClr val="tx2">
                  <a:lumMod val="75000"/>
                </a:schemeClr>
              </a:solidFill>
            </a:endParaRPr>
          </a:p>
          <a:p>
            <a:pPr>
              <a:defRPr/>
            </a:pPr>
            <a:r>
              <a:rPr lang="en-US" sz="2400" b="1" dirty="0">
                <a:solidFill>
                  <a:srgbClr val="00B050"/>
                </a:solidFill>
              </a:rPr>
              <a:t>The following methods are provided by a </a:t>
            </a:r>
            <a:r>
              <a:rPr lang="en-US" sz="2400" b="1" dirty="0" err="1">
                <a:solidFill>
                  <a:srgbClr val="00B050"/>
                </a:solidFill>
              </a:rPr>
              <a:t>RequestDispatcher</a:t>
            </a:r>
            <a:r>
              <a:rPr lang="en-US" sz="2400" b="1" dirty="0">
                <a:solidFill>
                  <a:srgbClr val="00B050"/>
                </a:solidFill>
              </a:rPr>
              <a:t> object to include different resources and to forward a request to a different resource.</a:t>
            </a:r>
          </a:p>
          <a:p>
            <a:pPr>
              <a:defRPr/>
            </a:pPr>
            <a:endParaRPr lang="en-US" sz="1600" b="1" dirty="0">
              <a:solidFill>
                <a:srgbClr val="00B050"/>
              </a:solidFill>
            </a:endParaRPr>
          </a:p>
          <a:p>
            <a:pPr>
              <a:defRPr/>
            </a:pPr>
            <a:r>
              <a:rPr lang="en-US" sz="3600" b="1" dirty="0">
                <a:solidFill>
                  <a:srgbClr val="002060"/>
                </a:solidFill>
              </a:rPr>
              <a:t>forward</a:t>
            </a:r>
            <a:r>
              <a:rPr lang="en-US" sz="3600" b="1" dirty="0">
                <a:solidFill>
                  <a:srgbClr val="0070C0"/>
                </a:solidFill>
              </a:rPr>
              <a:t>(</a:t>
            </a:r>
            <a:r>
              <a:rPr lang="en-US" sz="3600" b="1" dirty="0" err="1">
                <a:solidFill>
                  <a:schemeClr val="accent6">
                    <a:lumMod val="75000"/>
                  </a:schemeClr>
                </a:solidFill>
              </a:rPr>
              <a:t>javax.servlet.ServletRequest</a:t>
            </a:r>
            <a:r>
              <a:rPr lang="en-US" sz="3600" b="1" dirty="0">
                <a:solidFill>
                  <a:srgbClr val="FF0000"/>
                </a:solidFill>
              </a:rPr>
              <a:t>, </a:t>
            </a:r>
            <a:r>
              <a:rPr lang="en-US" sz="3600" b="1" dirty="0" err="1">
                <a:solidFill>
                  <a:schemeClr val="accent6">
                    <a:lumMod val="50000"/>
                  </a:schemeClr>
                </a:solidFill>
              </a:rPr>
              <a:t>javax.servlet.ServletResponse</a:t>
            </a:r>
            <a:r>
              <a:rPr lang="en-US" sz="3600" b="1" dirty="0">
                <a:solidFill>
                  <a:srgbClr val="0070C0"/>
                </a:solidFill>
              </a:rPr>
              <a:t>) –</a:t>
            </a:r>
            <a:r>
              <a:rPr lang="en-US" sz="2400" b="1" dirty="0">
                <a:solidFill>
                  <a:srgbClr val="0070C0"/>
                </a:solidFill>
              </a:rPr>
              <a:t>Delegates a request and response to the resource of the </a:t>
            </a:r>
            <a:r>
              <a:rPr lang="en-US" sz="2400" b="1" dirty="0" err="1">
                <a:solidFill>
                  <a:srgbClr val="0070C0"/>
                </a:solidFill>
              </a:rPr>
              <a:t>RequestDispatcher</a:t>
            </a:r>
            <a:r>
              <a:rPr lang="en-US" sz="2400" b="1" dirty="0">
                <a:solidFill>
                  <a:srgbClr val="0070C0"/>
                </a:solidFill>
              </a:rPr>
              <a:t> object. </a:t>
            </a:r>
          </a:p>
          <a:p>
            <a:pPr>
              <a:defRPr/>
            </a:pPr>
            <a:endParaRPr lang="en-US" sz="2400" b="1" dirty="0">
              <a:solidFill>
                <a:srgbClr val="0070C0"/>
              </a:solidFill>
            </a:endParaRPr>
          </a:p>
          <a:p>
            <a:pPr>
              <a:defRPr/>
            </a:pPr>
            <a:r>
              <a:rPr lang="en-US" sz="2400" b="1" dirty="0">
                <a:solidFill>
                  <a:srgbClr val="0070C0"/>
                </a:solidFill>
              </a:rPr>
              <a:t>A call to the forward() method may be used only if no content is previously sent to a client. </a:t>
            </a:r>
          </a:p>
          <a:p>
            <a:pPr>
              <a:defRPr/>
            </a:pPr>
            <a:endParaRPr lang="en-US" sz="1100" b="1" dirty="0">
              <a:solidFill>
                <a:srgbClr val="0070C0"/>
              </a:solidFill>
            </a:endParaRPr>
          </a:p>
          <a:p>
            <a:pPr>
              <a:defRPr/>
            </a:pPr>
            <a:r>
              <a:rPr lang="en-US" sz="2400" b="1" dirty="0">
                <a:solidFill>
                  <a:srgbClr val="0070C0"/>
                </a:solidFill>
              </a:rPr>
              <a:t>After the completion of the processing of the forward() method, no further data can be sent to the client.</a:t>
            </a:r>
            <a:endParaRPr lang="en-US" sz="2400" b="1" dirty="0">
              <a:solidFill>
                <a:schemeClr val="accent3">
                  <a:lumMod val="50000"/>
                </a:schemeClr>
              </a:solidFill>
            </a:endParaRPr>
          </a:p>
        </p:txBody>
      </p:sp>
    </p:spTree>
    <p:extLst>
      <p:ext uri="{BB962C8B-B14F-4D97-AF65-F5344CB8AC3E}">
        <p14:creationId xmlns:p14="http://schemas.microsoft.com/office/powerpoint/2010/main" val="391988008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8195" name="TextBox 2"/>
          <p:cNvSpPr txBox="1">
            <a:spLocks noChangeArrowheads="1"/>
          </p:cNvSpPr>
          <p:nvPr/>
        </p:nvSpPr>
        <p:spPr bwMode="auto">
          <a:xfrm>
            <a:off x="142875" y="641033"/>
            <a:ext cx="8786813"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dirty="0">
                <a:solidFill>
                  <a:srgbClr val="FF0000"/>
                </a:solidFill>
                <a:latin typeface="Arial" charset="0"/>
              </a:rPr>
              <a:t>Java Servlets came as an alternate to CGI, by providing</a:t>
            </a:r>
          </a:p>
          <a:p>
            <a:pPr eaLnBrk="1" hangingPunct="1">
              <a:spcBef>
                <a:spcPct val="0"/>
              </a:spcBef>
              <a:buFontTx/>
              <a:buChar char="-"/>
            </a:pPr>
            <a:r>
              <a:rPr lang="en-US" altLang="en-US" sz="2400" dirty="0">
                <a:latin typeface="Arial" charset="0"/>
              </a:rPr>
              <a:t> High Level</a:t>
            </a:r>
          </a:p>
          <a:p>
            <a:pPr eaLnBrk="1" hangingPunct="1">
              <a:spcBef>
                <a:spcPct val="0"/>
              </a:spcBef>
              <a:buFontTx/>
              <a:buChar char="-"/>
            </a:pPr>
            <a:r>
              <a:rPr lang="en-US" altLang="en-US" sz="2400" dirty="0">
                <a:latin typeface="Arial" charset="0"/>
              </a:rPr>
              <a:t> Component Based</a:t>
            </a:r>
          </a:p>
          <a:p>
            <a:pPr eaLnBrk="1" hangingPunct="1">
              <a:spcBef>
                <a:spcPct val="0"/>
              </a:spcBef>
              <a:buFontTx/>
              <a:buChar char="-"/>
            </a:pPr>
            <a:r>
              <a:rPr lang="en-US" altLang="en-US" sz="2400" dirty="0">
                <a:latin typeface="Arial" charset="0"/>
              </a:rPr>
              <a:t> Platform Independent and</a:t>
            </a:r>
          </a:p>
          <a:p>
            <a:pPr eaLnBrk="1" hangingPunct="1">
              <a:spcBef>
                <a:spcPct val="0"/>
              </a:spcBef>
              <a:buFontTx/>
              <a:buChar char="-"/>
            </a:pPr>
            <a:r>
              <a:rPr lang="en-US" altLang="en-US" sz="2400" dirty="0">
                <a:latin typeface="Arial" charset="0"/>
              </a:rPr>
              <a:t> Server Independent standards for developing web applications in JAVA.</a:t>
            </a:r>
          </a:p>
          <a:p>
            <a:pPr eaLnBrk="1" hangingPunct="1">
              <a:spcBef>
                <a:spcPct val="0"/>
              </a:spcBef>
              <a:buFontTx/>
              <a:buNone/>
            </a:pPr>
            <a:endParaRPr lang="en-US" altLang="en-US" sz="2400" dirty="0">
              <a:latin typeface="Arial" charset="0"/>
            </a:endParaRPr>
          </a:p>
          <a:p>
            <a:pPr eaLnBrk="1" hangingPunct="1">
              <a:spcBef>
                <a:spcPct val="0"/>
              </a:spcBef>
              <a:buFontTx/>
              <a:buNone/>
            </a:pPr>
            <a:r>
              <a:rPr lang="en-US" altLang="en-US" sz="2400" dirty="0">
                <a:latin typeface="Arial" charset="0"/>
              </a:rPr>
              <a:t>Java servlets technology provides a simple, vendor independent mechanism for extending the functionality of Web Servers.</a:t>
            </a:r>
            <a:endParaRPr lang="en-IN" altLang="en-US" sz="2400" dirty="0">
              <a:latin typeface="Arial" charset="0"/>
            </a:endParaRPr>
          </a:p>
        </p:txBody>
      </p:sp>
    </p:spTree>
    <p:extLst>
      <p:ext uri="{BB962C8B-B14F-4D97-AF65-F5344CB8AC3E}">
        <p14:creationId xmlns:p14="http://schemas.microsoft.com/office/powerpoint/2010/main" val="3250075586"/>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3" name="Rectangle 2"/>
          <p:cNvSpPr/>
          <p:nvPr/>
        </p:nvSpPr>
        <p:spPr>
          <a:xfrm>
            <a:off x="142875" y="935673"/>
            <a:ext cx="8786813" cy="2677656"/>
          </a:xfrm>
          <a:prstGeom prst="rect">
            <a:avLst/>
          </a:prstGeom>
        </p:spPr>
        <p:txBody>
          <a:bodyPr>
            <a:spAutoFit/>
          </a:bodyPr>
          <a:lstStyle/>
          <a:p>
            <a:pPr>
              <a:defRPr/>
            </a:pPr>
            <a:r>
              <a:rPr lang="en-US" sz="3600" b="1" dirty="0">
                <a:solidFill>
                  <a:srgbClr val="002060"/>
                </a:solidFill>
              </a:rPr>
              <a:t>include(</a:t>
            </a:r>
            <a:r>
              <a:rPr lang="en-US" sz="3600" b="1" dirty="0" err="1">
                <a:solidFill>
                  <a:schemeClr val="accent6">
                    <a:lumMod val="75000"/>
                  </a:schemeClr>
                </a:solidFill>
              </a:rPr>
              <a:t>javax.servlet.ServletRequest</a:t>
            </a:r>
            <a:r>
              <a:rPr lang="en-US" sz="3600" b="1" dirty="0">
                <a:solidFill>
                  <a:srgbClr val="FF0000"/>
                </a:solidFill>
              </a:rPr>
              <a:t>, </a:t>
            </a:r>
            <a:r>
              <a:rPr lang="en-US" sz="3600" b="1" dirty="0" err="1">
                <a:solidFill>
                  <a:schemeClr val="accent6">
                    <a:lumMod val="50000"/>
                  </a:schemeClr>
                </a:solidFill>
              </a:rPr>
              <a:t>javax.servlet.ServletResponse</a:t>
            </a:r>
            <a:r>
              <a:rPr lang="en-US" sz="3600" b="1" dirty="0">
                <a:solidFill>
                  <a:srgbClr val="0070C0"/>
                </a:solidFill>
              </a:rPr>
              <a:t>)</a:t>
            </a:r>
            <a:r>
              <a:rPr lang="en-US" b="1" dirty="0">
                <a:solidFill>
                  <a:srgbClr val="0070C0"/>
                </a:solidFill>
              </a:rPr>
              <a:t> - </a:t>
            </a:r>
            <a:r>
              <a:rPr lang="en-US" sz="2400" b="1" dirty="0">
                <a:solidFill>
                  <a:schemeClr val="accent6">
                    <a:lumMod val="50000"/>
                  </a:schemeClr>
                </a:solidFill>
              </a:rPr>
              <a:t>Works similar to the forward() method , but has some restrictions.</a:t>
            </a:r>
          </a:p>
          <a:p>
            <a:pPr>
              <a:defRPr/>
            </a:pPr>
            <a:endParaRPr lang="en-US" sz="2400" b="1" dirty="0">
              <a:solidFill>
                <a:schemeClr val="accent6">
                  <a:lumMod val="50000"/>
                </a:schemeClr>
              </a:solidFill>
            </a:endParaRPr>
          </a:p>
          <a:p>
            <a:pPr>
              <a:defRPr/>
            </a:pPr>
            <a:r>
              <a:rPr lang="en-US" sz="2400" b="1" dirty="0">
                <a:solidFill>
                  <a:schemeClr val="accent6">
                    <a:lumMod val="50000"/>
                  </a:schemeClr>
                </a:solidFill>
              </a:rPr>
              <a:t>Any number of resources can be included by a servlet by using the include() method</a:t>
            </a:r>
            <a:r>
              <a:rPr lang="en-US" sz="2400" b="1" dirty="0" smtClean="0">
                <a:solidFill>
                  <a:schemeClr val="accent6">
                    <a:lumMod val="50000"/>
                  </a:schemeClr>
                </a:solidFill>
              </a:rPr>
              <a:t>.</a:t>
            </a:r>
            <a:endParaRPr lang="en-US" sz="2400" b="1" dirty="0">
              <a:solidFill>
                <a:schemeClr val="accent6">
                  <a:lumMod val="50000"/>
                </a:schemeClr>
              </a:solidFill>
            </a:endParaRPr>
          </a:p>
        </p:txBody>
      </p:sp>
      <p:sp>
        <p:nvSpPr>
          <p:cNvPr id="4" name="TextBox 3"/>
          <p:cNvSpPr txBox="1"/>
          <p:nvPr/>
        </p:nvSpPr>
        <p:spPr>
          <a:xfrm>
            <a:off x="640080" y="3901440"/>
            <a:ext cx="8064259" cy="1200329"/>
          </a:xfrm>
          <a:prstGeom prst="rect">
            <a:avLst/>
          </a:prstGeom>
          <a:noFill/>
        </p:spPr>
        <p:txBody>
          <a:bodyPr wrap="none" rtlCol="0">
            <a:spAutoFit/>
          </a:bodyPr>
          <a:lstStyle/>
          <a:p>
            <a:r>
              <a:rPr lang="en-US" b="1" dirty="0" smtClean="0">
                <a:solidFill>
                  <a:srgbClr val="C00000"/>
                </a:solidFill>
              </a:rPr>
              <a:t>Assignment – 3</a:t>
            </a:r>
          </a:p>
          <a:p>
            <a:endParaRPr lang="en-US" b="1" dirty="0">
              <a:solidFill>
                <a:srgbClr val="C00000"/>
              </a:solidFill>
            </a:endParaRPr>
          </a:p>
          <a:p>
            <a:r>
              <a:rPr lang="en-US" b="1" dirty="0" smtClean="0">
                <a:solidFill>
                  <a:srgbClr val="C00000"/>
                </a:solidFill>
              </a:rPr>
              <a:t>Create Employee Insurance </a:t>
            </a:r>
            <a:r>
              <a:rPr lang="en-US" b="1" dirty="0" err="1" smtClean="0">
                <a:solidFill>
                  <a:srgbClr val="C00000"/>
                </a:solidFill>
              </a:rPr>
              <a:t>Sign_Up</a:t>
            </a:r>
            <a:r>
              <a:rPr lang="en-US" b="1" dirty="0" smtClean="0">
                <a:solidFill>
                  <a:srgbClr val="C00000"/>
                </a:solidFill>
              </a:rPr>
              <a:t> Form and do all type of validation and handle </a:t>
            </a:r>
          </a:p>
          <a:p>
            <a:r>
              <a:rPr lang="en-US" b="1" dirty="0" smtClean="0">
                <a:solidFill>
                  <a:srgbClr val="C00000"/>
                </a:solidFill>
              </a:rPr>
              <a:t>User form data using Java Servlet</a:t>
            </a:r>
            <a:endParaRPr lang="en-US" b="1" dirty="0">
              <a:solidFill>
                <a:srgbClr val="C00000"/>
              </a:solidFill>
            </a:endParaRPr>
          </a:p>
        </p:txBody>
      </p:sp>
    </p:spTree>
    <p:extLst>
      <p:ext uri="{BB962C8B-B14F-4D97-AF65-F5344CB8AC3E}">
        <p14:creationId xmlns:p14="http://schemas.microsoft.com/office/powerpoint/2010/main" val="967870246"/>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447040" y="670878"/>
            <a:ext cx="8229600" cy="1143000"/>
          </a:xfrm>
        </p:spPr>
        <p:txBody>
          <a:bodyPr lIns="86493" tIns="43247" rIns="86493" bIns="43247"/>
          <a:lstStyle/>
          <a:p>
            <a:r>
              <a:rPr lang="en-US" altLang="en-US" b="1" dirty="0" smtClean="0">
                <a:solidFill>
                  <a:srgbClr val="C00000"/>
                </a:solidFill>
              </a:rPr>
              <a:t>HTTP (</a:t>
            </a:r>
            <a:r>
              <a:rPr lang="en-US" altLang="en-US" b="1" dirty="0" err="1" smtClean="0">
                <a:solidFill>
                  <a:srgbClr val="C00000"/>
                </a:solidFill>
              </a:rPr>
              <a:t>HyperText</a:t>
            </a:r>
            <a:r>
              <a:rPr lang="en-US" altLang="en-US" b="1" dirty="0" smtClean="0">
                <a:solidFill>
                  <a:srgbClr val="C00000"/>
                </a:solidFill>
              </a:rPr>
              <a:t> Transfer Protocol)</a:t>
            </a:r>
          </a:p>
        </p:txBody>
      </p:sp>
      <p:sp>
        <p:nvSpPr>
          <p:cNvPr id="3" name="Content Placeholder 2"/>
          <p:cNvSpPr>
            <a:spLocks noGrp="1"/>
          </p:cNvSpPr>
          <p:nvPr>
            <p:ph idx="1"/>
          </p:nvPr>
        </p:nvSpPr>
        <p:spPr>
          <a:xfrm>
            <a:off x="653143" y="1143000"/>
            <a:ext cx="8288262" cy="5286375"/>
          </a:xfrm>
        </p:spPr>
        <p:txBody>
          <a:bodyPr lIns="86493" tIns="43247" rIns="86493" bIns="43247"/>
          <a:lstStyle/>
          <a:p>
            <a:pPr>
              <a:defRPr/>
            </a:pPr>
            <a:r>
              <a:rPr lang="en-US" b="1" dirty="0" smtClean="0">
                <a:solidFill>
                  <a:srgbClr val="000099"/>
                </a:solidFill>
              </a:rPr>
              <a:t>Response Phase</a:t>
            </a:r>
          </a:p>
          <a:p>
            <a:pPr lvl="1">
              <a:defRPr/>
            </a:pPr>
            <a:r>
              <a:rPr lang="en-US" b="1" dirty="0" smtClean="0">
                <a:solidFill>
                  <a:srgbClr val="000099"/>
                </a:solidFill>
              </a:rPr>
              <a:t>General form of an HTTP response : Status Line   followed by response header fields, blank line, and response body</a:t>
            </a:r>
          </a:p>
          <a:p>
            <a:pPr lvl="4">
              <a:defRPr/>
            </a:pPr>
            <a:r>
              <a:rPr lang="en-US" b="1" dirty="0" smtClean="0">
                <a:solidFill>
                  <a:srgbClr val="000099"/>
                </a:solidFill>
              </a:rPr>
              <a:t>HTTP version   3-digit status code   short textual explanation for the status code</a:t>
            </a:r>
          </a:p>
          <a:p>
            <a:pPr lvl="3">
              <a:defRPr/>
            </a:pPr>
            <a:r>
              <a:rPr lang="en-US" b="1" dirty="0" smtClean="0">
                <a:solidFill>
                  <a:srgbClr val="000099"/>
                </a:solidFill>
              </a:rPr>
              <a:t>Ex:   HTTP/1.1   200  OK</a:t>
            </a:r>
          </a:p>
          <a:p>
            <a:pPr lvl="1">
              <a:defRPr/>
            </a:pPr>
            <a:r>
              <a:rPr lang="en-US" b="1" dirty="0" smtClean="0">
                <a:solidFill>
                  <a:srgbClr val="000099"/>
                </a:solidFill>
              </a:rPr>
              <a:t>HTTP Status Codes</a:t>
            </a:r>
            <a:endParaRPr lang="en-US" b="1" dirty="0">
              <a:solidFill>
                <a:srgbClr val="000099"/>
              </a:solidFill>
            </a:endParaRPr>
          </a:p>
        </p:txBody>
      </p:sp>
      <p:sp>
        <p:nvSpPr>
          <p:cNvPr id="4" name="Slide Number Placeholder 3"/>
          <p:cNvSpPr>
            <a:spLocks noGrp="1"/>
          </p:cNvSpPr>
          <p:nvPr>
            <p:ph type="sldNum" sz="quarter" idx="12"/>
          </p:nvPr>
        </p:nvSpPr>
        <p:spPr/>
        <p:txBody>
          <a:bodyPr/>
          <a:lstStyle/>
          <a:p>
            <a:pPr>
              <a:defRPr/>
            </a:pPr>
            <a:fld id="{0AF0A6AD-4589-4D02-ABB4-69417DA175A3}" type="slidenum">
              <a:rPr lang="en-US" smtClean="0"/>
              <a:pPr>
                <a:defRPr/>
              </a:pPr>
              <a:t>71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664662355"/>
              </p:ext>
            </p:extLst>
          </p:nvPr>
        </p:nvGraphicFramePr>
        <p:xfrm>
          <a:off x="854891" y="3065185"/>
          <a:ext cx="7547429" cy="3291396"/>
        </p:xfrm>
        <a:graphic>
          <a:graphicData uri="http://schemas.openxmlformats.org/drawingml/2006/table">
            <a:tbl>
              <a:tblPr firstRow="1" bandRow="1">
                <a:tableStyleId>{5940675A-B579-460E-94D1-54222C63F5DA}</a:tableStyleId>
              </a:tblPr>
              <a:tblGrid>
                <a:gridCol w="833987">
                  <a:extLst>
                    <a:ext uri="{9D8B030D-6E8A-4147-A177-3AD203B41FA5}">
                      <a16:colId xmlns:a16="http://schemas.microsoft.com/office/drawing/2014/main" val="20000"/>
                    </a:ext>
                  </a:extLst>
                </a:gridCol>
                <a:gridCol w="6713442">
                  <a:extLst>
                    <a:ext uri="{9D8B030D-6E8A-4147-A177-3AD203B41FA5}">
                      <a16:colId xmlns:a16="http://schemas.microsoft.com/office/drawing/2014/main" val="20001"/>
                    </a:ext>
                  </a:extLst>
                </a:gridCol>
              </a:tblGrid>
              <a:tr h="347730">
                <a:tc>
                  <a:txBody>
                    <a:bodyPr/>
                    <a:lstStyle/>
                    <a:p>
                      <a:pPr algn="ctr"/>
                      <a:r>
                        <a:rPr lang="en-US" sz="1700" b="1" dirty="0" smtClean="0"/>
                        <a:t>Code </a:t>
                      </a:r>
                      <a:endParaRPr lang="en-US" sz="1700" b="1" dirty="0"/>
                    </a:p>
                  </a:txBody>
                  <a:tcPr marL="87086" marR="87086" marT="42871" marB="42871" anchor="ctr"/>
                </a:tc>
                <a:tc>
                  <a:txBody>
                    <a:bodyPr/>
                    <a:lstStyle/>
                    <a:p>
                      <a:pPr algn="ctr"/>
                      <a:r>
                        <a:rPr lang="en-US" sz="1700" b="1" dirty="0" smtClean="0"/>
                        <a:t>Description</a:t>
                      </a:r>
                      <a:endParaRPr lang="en-US" sz="1700" b="1" dirty="0"/>
                    </a:p>
                  </a:txBody>
                  <a:tcPr marL="87086" marR="87086" marT="42871" marB="42871"/>
                </a:tc>
                <a:extLst>
                  <a:ext uri="{0D108BD9-81ED-4DB2-BD59-A6C34878D82A}">
                    <a16:rowId xmlns:a16="http://schemas.microsoft.com/office/drawing/2014/main" val="10000"/>
                  </a:ext>
                </a:extLst>
              </a:tr>
              <a:tr h="543031">
                <a:tc>
                  <a:txBody>
                    <a:bodyPr/>
                    <a:lstStyle/>
                    <a:p>
                      <a:pPr marL="0" marR="0" lvl="3" indent="0" algn="ctr" defTabSz="914400" rtl="0" eaLnBrk="1" fontAlgn="auto" latinLnBrk="0" hangingPunct="1">
                        <a:lnSpc>
                          <a:spcPct val="100000"/>
                        </a:lnSpc>
                        <a:spcBef>
                          <a:spcPts val="0"/>
                        </a:spcBef>
                        <a:spcAft>
                          <a:spcPts val="0"/>
                        </a:spcAft>
                        <a:buClrTx/>
                        <a:buSzTx/>
                        <a:buFontTx/>
                        <a:buNone/>
                        <a:tabLst/>
                        <a:defRPr/>
                      </a:pPr>
                      <a:r>
                        <a:rPr lang="en-US" sz="1500" dirty="0" smtClean="0">
                          <a:latin typeface="+mn-lt"/>
                        </a:rPr>
                        <a:t>1XX</a:t>
                      </a:r>
                    </a:p>
                  </a:txBody>
                  <a:tcPr marL="87086" marR="87086" marT="42871" marB="42871" anchor="ctr">
                    <a:solidFill>
                      <a:srgbClr val="FFFF00"/>
                    </a:solidFill>
                  </a:tcPr>
                </a:tc>
                <a:tc>
                  <a:txBody>
                    <a:bodyPr/>
                    <a:lstStyle/>
                    <a:p>
                      <a:pPr marL="0" marR="0" lvl="4" indent="0" algn="l" defTabSz="914400" rtl="0" eaLnBrk="1" fontAlgn="auto" latinLnBrk="0" hangingPunct="1">
                        <a:lnSpc>
                          <a:spcPct val="100000"/>
                        </a:lnSpc>
                        <a:spcBef>
                          <a:spcPts val="0"/>
                        </a:spcBef>
                        <a:spcAft>
                          <a:spcPts val="0"/>
                        </a:spcAft>
                        <a:buClrTx/>
                        <a:buSzTx/>
                        <a:buFontTx/>
                        <a:buNone/>
                        <a:tabLst/>
                        <a:defRPr/>
                      </a:pPr>
                      <a:r>
                        <a:rPr lang="en-US" sz="1500" dirty="0" smtClean="0">
                          <a:solidFill>
                            <a:srgbClr val="C00000"/>
                          </a:solidFill>
                          <a:latin typeface="+mn-lt"/>
                        </a:rPr>
                        <a:t>Informational</a:t>
                      </a:r>
                      <a:r>
                        <a:rPr lang="en-US" sz="1500" dirty="0" smtClean="0">
                          <a:latin typeface="+mn-lt"/>
                        </a:rPr>
                        <a:t>, </a:t>
                      </a:r>
                      <a:r>
                        <a:rPr lang="en-US" sz="1500" b="1" dirty="0" smtClean="0">
                          <a:solidFill>
                            <a:srgbClr val="000099"/>
                          </a:solidFill>
                        </a:rPr>
                        <a:t>No 1xx status codes are defined, and they are reserved for experimental purposes only</a:t>
                      </a:r>
                      <a:endParaRPr lang="en-US" sz="1500" b="1" dirty="0" smtClean="0">
                        <a:solidFill>
                          <a:srgbClr val="000099"/>
                        </a:solidFill>
                        <a:latin typeface="+mn-lt"/>
                      </a:endParaRPr>
                    </a:p>
                  </a:txBody>
                  <a:tcPr marL="87086" marR="87086" marT="42871" marB="42871">
                    <a:solidFill>
                      <a:srgbClr val="FFFF00"/>
                    </a:solidFill>
                  </a:tcPr>
                </a:tc>
                <a:extLst>
                  <a:ext uri="{0D108BD9-81ED-4DB2-BD59-A6C34878D82A}">
                    <a16:rowId xmlns:a16="http://schemas.microsoft.com/office/drawing/2014/main" val="10001"/>
                  </a:ext>
                </a:extLst>
              </a:tr>
              <a:tr h="543031">
                <a:tc>
                  <a:txBody>
                    <a:bodyPr/>
                    <a:lstStyle/>
                    <a:p>
                      <a:pPr algn="ctr"/>
                      <a:r>
                        <a:rPr lang="en-US" sz="1700" dirty="0" smtClean="0"/>
                        <a:t>2XX</a:t>
                      </a:r>
                      <a:endParaRPr lang="en-US" sz="1700" dirty="0"/>
                    </a:p>
                  </a:txBody>
                  <a:tcPr marL="87086" marR="87086" marT="42871" marB="42871" anchor="ctr">
                    <a:solidFill>
                      <a:srgbClr val="FFFF00"/>
                    </a:solidFill>
                  </a:tcPr>
                </a:tc>
                <a:tc>
                  <a:txBody>
                    <a:bodyPr/>
                    <a:lstStyle/>
                    <a:p>
                      <a:pPr marL="0" marR="0" lvl="4" indent="0" algn="l" defTabSz="914400" rtl="0" eaLnBrk="1" fontAlgn="auto" latinLnBrk="0" hangingPunct="1">
                        <a:lnSpc>
                          <a:spcPct val="100000"/>
                        </a:lnSpc>
                        <a:spcBef>
                          <a:spcPts val="0"/>
                        </a:spcBef>
                        <a:spcAft>
                          <a:spcPts val="0"/>
                        </a:spcAft>
                        <a:buClrTx/>
                        <a:buSzTx/>
                        <a:buFontTx/>
                        <a:buNone/>
                        <a:tabLst/>
                        <a:defRPr/>
                      </a:pPr>
                      <a:r>
                        <a:rPr lang="en-US" sz="1500" dirty="0" smtClean="0">
                          <a:solidFill>
                            <a:srgbClr val="C00000"/>
                          </a:solidFill>
                        </a:rPr>
                        <a:t>Success</a:t>
                      </a:r>
                      <a:r>
                        <a:rPr lang="en-US" sz="1500" dirty="0" smtClean="0"/>
                        <a:t>, </a:t>
                      </a:r>
                      <a:r>
                        <a:rPr lang="en-US" sz="1500" b="1" kern="1200" dirty="0" smtClean="0">
                          <a:solidFill>
                            <a:srgbClr val="000099"/>
                          </a:solidFill>
                          <a:latin typeface="+mn-lt"/>
                          <a:ea typeface="+mn-ea"/>
                          <a:cs typeface="+mn-cs"/>
                        </a:rPr>
                        <a:t>Means that the request was processed successfully </a:t>
                      </a:r>
                    </a:p>
                    <a:p>
                      <a:pPr marL="0" marR="0" lvl="4" indent="0" algn="l" defTabSz="914400" rtl="0" eaLnBrk="1" fontAlgn="auto" latinLnBrk="0" hangingPunct="1">
                        <a:lnSpc>
                          <a:spcPct val="100000"/>
                        </a:lnSpc>
                        <a:spcBef>
                          <a:spcPts val="0"/>
                        </a:spcBef>
                        <a:spcAft>
                          <a:spcPts val="0"/>
                        </a:spcAft>
                        <a:buClrTx/>
                        <a:buSzTx/>
                        <a:buFontTx/>
                        <a:buNone/>
                        <a:tabLst/>
                        <a:defRPr/>
                      </a:pPr>
                      <a:r>
                        <a:rPr lang="en-US" sz="1500" b="1" kern="1200" dirty="0" smtClean="0">
                          <a:solidFill>
                            <a:srgbClr val="000099"/>
                          </a:solidFill>
                          <a:latin typeface="+mn-lt"/>
                          <a:ea typeface="+mn-ea"/>
                          <a:cs typeface="+mn-cs"/>
                        </a:rPr>
                        <a:t>200 OK  Means that the server did whatever the client wanted it to, and all is well</a:t>
                      </a:r>
                      <a:endParaRPr lang="en-US" sz="1500" b="1" kern="1200" dirty="0">
                        <a:solidFill>
                          <a:srgbClr val="000099"/>
                        </a:solidFill>
                        <a:latin typeface="+mn-lt"/>
                        <a:ea typeface="+mn-ea"/>
                        <a:cs typeface="+mn-cs"/>
                      </a:endParaRPr>
                    </a:p>
                  </a:txBody>
                  <a:tcPr marL="87086" marR="87086" marT="42871" marB="42871">
                    <a:solidFill>
                      <a:srgbClr val="FFFF00"/>
                    </a:solidFill>
                  </a:tcPr>
                </a:tc>
                <a:extLst>
                  <a:ext uri="{0D108BD9-81ED-4DB2-BD59-A6C34878D82A}">
                    <a16:rowId xmlns:a16="http://schemas.microsoft.com/office/drawing/2014/main" val="10002"/>
                  </a:ext>
                </a:extLst>
              </a:tr>
              <a:tr h="543031">
                <a:tc>
                  <a:txBody>
                    <a:bodyPr/>
                    <a:lstStyle/>
                    <a:p>
                      <a:pPr algn="ctr"/>
                      <a:r>
                        <a:rPr lang="en-US" sz="1700" dirty="0" smtClean="0"/>
                        <a:t>3XX</a:t>
                      </a:r>
                      <a:endParaRPr lang="en-US" sz="1700" dirty="0"/>
                    </a:p>
                  </a:txBody>
                  <a:tcPr marL="87086" marR="87086" marT="42871" marB="42871" anchor="ctr">
                    <a:solidFill>
                      <a:srgbClr val="FFFF00"/>
                    </a:solidFill>
                  </a:tcPr>
                </a:tc>
                <a:tc>
                  <a:txBody>
                    <a:bodyPr/>
                    <a:lstStyle/>
                    <a:p>
                      <a:pPr marL="0" marR="0" lvl="4" indent="0" algn="l" defTabSz="914400" rtl="0" eaLnBrk="1" fontAlgn="auto" latinLnBrk="0" hangingPunct="1">
                        <a:lnSpc>
                          <a:spcPct val="100000"/>
                        </a:lnSpc>
                        <a:spcBef>
                          <a:spcPts val="0"/>
                        </a:spcBef>
                        <a:spcAft>
                          <a:spcPts val="0"/>
                        </a:spcAft>
                        <a:buClrTx/>
                        <a:buSzTx/>
                        <a:buFontTx/>
                        <a:buNone/>
                        <a:tabLst/>
                        <a:defRPr/>
                      </a:pPr>
                      <a:r>
                        <a:rPr lang="en-US" sz="1500" dirty="0" smtClean="0">
                          <a:solidFill>
                            <a:srgbClr val="C00000"/>
                          </a:solidFill>
                        </a:rPr>
                        <a:t>Redirection</a:t>
                      </a:r>
                      <a:r>
                        <a:rPr lang="en-US" sz="1500" dirty="0" smtClean="0"/>
                        <a:t>, </a:t>
                      </a:r>
                      <a:r>
                        <a:rPr lang="en-US" sz="1500" b="1" kern="1200" dirty="0" smtClean="0">
                          <a:solidFill>
                            <a:srgbClr val="000099"/>
                          </a:solidFill>
                          <a:latin typeface="+mn-lt"/>
                          <a:ea typeface="+mn-ea"/>
                          <a:cs typeface="+mn-cs"/>
                        </a:rPr>
                        <a:t>Means that the resource is somewhere else and that the client should try again at a new address, 301 Moved permanently, 302 Moved temporarily </a:t>
                      </a:r>
                    </a:p>
                  </a:txBody>
                  <a:tcPr marL="87086" marR="87086" marT="42871" marB="42871">
                    <a:solidFill>
                      <a:srgbClr val="FFFF00"/>
                    </a:solidFill>
                  </a:tcPr>
                </a:tc>
                <a:extLst>
                  <a:ext uri="{0D108BD9-81ED-4DB2-BD59-A6C34878D82A}">
                    <a16:rowId xmlns:a16="http://schemas.microsoft.com/office/drawing/2014/main" val="10003"/>
                  </a:ext>
                </a:extLst>
              </a:tr>
              <a:tr h="771542">
                <a:tc>
                  <a:txBody>
                    <a:bodyPr/>
                    <a:lstStyle/>
                    <a:p>
                      <a:pPr algn="ctr"/>
                      <a:r>
                        <a:rPr lang="en-US" sz="1700" dirty="0" smtClean="0"/>
                        <a:t>4XX</a:t>
                      </a:r>
                      <a:endParaRPr lang="en-US" sz="1700" dirty="0"/>
                    </a:p>
                  </a:txBody>
                  <a:tcPr marL="87086" marR="87086" marT="42871" marB="42871" anchor="ctr">
                    <a:solidFill>
                      <a:srgbClr val="FFFF00"/>
                    </a:solidFill>
                  </a:tcPr>
                </a:tc>
                <a:tc>
                  <a:txBody>
                    <a:bodyPr/>
                    <a:lstStyle/>
                    <a:p>
                      <a:pPr marL="0" marR="0" lvl="4" indent="0" algn="l" defTabSz="914400" rtl="0" eaLnBrk="1" fontAlgn="auto" latinLnBrk="0" hangingPunct="1">
                        <a:lnSpc>
                          <a:spcPct val="100000"/>
                        </a:lnSpc>
                        <a:spcBef>
                          <a:spcPts val="0"/>
                        </a:spcBef>
                        <a:spcAft>
                          <a:spcPts val="0"/>
                        </a:spcAft>
                        <a:buClrTx/>
                        <a:buSzTx/>
                        <a:buFontTx/>
                        <a:buNone/>
                        <a:tabLst/>
                        <a:defRPr/>
                      </a:pPr>
                      <a:r>
                        <a:rPr lang="en-US" sz="1500" dirty="0" smtClean="0">
                          <a:solidFill>
                            <a:srgbClr val="C00000"/>
                          </a:solidFill>
                        </a:rPr>
                        <a:t>Client error</a:t>
                      </a:r>
                      <a:r>
                        <a:rPr lang="en-US" sz="1500" dirty="0" smtClean="0"/>
                        <a:t>, </a:t>
                      </a:r>
                      <a:r>
                        <a:rPr lang="en-US" sz="1500" b="1" kern="1200" dirty="0" smtClean="0">
                          <a:solidFill>
                            <a:srgbClr val="000099"/>
                          </a:solidFill>
                          <a:latin typeface="+mn-lt"/>
                          <a:ea typeface="+mn-ea"/>
                          <a:cs typeface="+mn-cs"/>
                        </a:rPr>
                        <a:t>Means that the client screwed up somehow, usually by asking for something it should not have asked for. 400: Bad request , 401: Unauthorized, 404: Not found </a:t>
                      </a:r>
                    </a:p>
                  </a:txBody>
                  <a:tcPr marL="87086" marR="87086" marT="42871" marB="42871">
                    <a:solidFill>
                      <a:srgbClr val="FFFF00"/>
                    </a:solidFill>
                  </a:tcPr>
                </a:tc>
                <a:extLst>
                  <a:ext uri="{0D108BD9-81ED-4DB2-BD59-A6C34878D82A}">
                    <a16:rowId xmlns:a16="http://schemas.microsoft.com/office/drawing/2014/main" val="10004"/>
                  </a:ext>
                </a:extLst>
              </a:tr>
              <a:tr h="543031">
                <a:tc>
                  <a:txBody>
                    <a:bodyPr/>
                    <a:lstStyle/>
                    <a:p>
                      <a:pPr algn="ctr"/>
                      <a:r>
                        <a:rPr lang="en-US" sz="1700" dirty="0" smtClean="0"/>
                        <a:t>5XX</a:t>
                      </a:r>
                      <a:endParaRPr lang="en-US" sz="1700" dirty="0"/>
                    </a:p>
                  </a:txBody>
                  <a:tcPr marL="87086" marR="87086" marT="42871" marB="42871" anchor="ctr">
                    <a:solidFill>
                      <a:srgbClr val="FFFF00"/>
                    </a:solidFill>
                  </a:tcPr>
                </a:tc>
                <a:tc>
                  <a:txBody>
                    <a:bodyPr/>
                    <a:lstStyle/>
                    <a:p>
                      <a:pPr marL="0" marR="0" lvl="4" indent="0" algn="l" defTabSz="914400" rtl="0" eaLnBrk="1" fontAlgn="auto" latinLnBrk="0" hangingPunct="1">
                        <a:lnSpc>
                          <a:spcPct val="100000"/>
                        </a:lnSpc>
                        <a:spcBef>
                          <a:spcPts val="0"/>
                        </a:spcBef>
                        <a:spcAft>
                          <a:spcPts val="0"/>
                        </a:spcAft>
                        <a:buClrTx/>
                        <a:buSzTx/>
                        <a:buFontTx/>
                        <a:buNone/>
                        <a:tabLst/>
                        <a:defRPr/>
                      </a:pPr>
                      <a:r>
                        <a:rPr lang="en-US" sz="1500" dirty="0" smtClean="0">
                          <a:solidFill>
                            <a:srgbClr val="C00000"/>
                          </a:solidFill>
                        </a:rPr>
                        <a:t>Server error, </a:t>
                      </a:r>
                      <a:r>
                        <a:rPr lang="en-US" sz="1500" b="1" kern="1200" dirty="0" smtClean="0">
                          <a:solidFill>
                            <a:srgbClr val="000099"/>
                          </a:solidFill>
                          <a:latin typeface="+mn-lt"/>
                          <a:ea typeface="+mn-ea"/>
                          <a:cs typeface="+mn-cs"/>
                        </a:rPr>
                        <a:t>means that the server screwed up or that it couldn't do as the client requested, 500: Internal server error , 503: Service unavailable </a:t>
                      </a:r>
                      <a:endParaRPr lang="en-US" sz="1500" b="1" kern="1200" dirty="0">
                        <a:solidFill>
                          <a:srgbClr val="000099"/>
                        </a:solidFill>
                        <a:latin typeface="+mn-lt"/>
                        <a:ea typeface="+mn-ea"/>
                        <a:cs typeface="+mn-cs"/>
                      </a:endParaRPr>
                    </a:p>
                  </a:txBody>
                  <a:tcPr marL="87086" marR="87086" marT="42871" marB="42871">
                    <a:solidFill>
                      <a:srgbClr val="FFFF00"/>
                    </a:solidFill>
                  </a:tcPr>
                </a:tc>
                <a:extLst>
                  <a:ext uri="{0D108BD9-81ED-4DB2-BD59-A6C34878D82A}">
                    <a16:rowId xmlns:a16="http://schemas.microsoft.com/office/drawing/2014/main" val="10005"/>
                  </a:ext>
                </a:extLst>
              </a:tr>
            </a:tbl>
          </a:graphicData>
        </a:graphic>
      </p:graphicFrame>
      <p:sp>
        <p:nvSpPr>
          <p:cNvPr id="61468"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New Roman" pitchFamily="18" charset="0"/>
              </a:defRPr>
            </a:lvl1pPr>
            <a:lvl2pPr marL="702756" indent="-270291">
              <a:defRPr sz="2300">
                <a:solidFill>
                  <a:schemeClr val="tx1"/>
                </a:solidFill>
                <a:latin typeface="Times New Roman" pitchFamily="18" charset="0"/>
              </a:defRPr>
            </a:lvl2pPr>
            <a:lvl3pPr marL="1081164" indent="-216233">
              <a:defRPr sz="2300">
                <a:solidFill>
                  <a:schemeClr val="tx1"/>
                </a:solidFill>
                <a:latin typeface="Times New Roman" pitchFamily="18" charset="0"/>
              </a:defRPr>
            </a:lvl3pPr>
            <a:lvl4pPr marL="1513629" indent="-216233">
              <a:defRPr sz="2300">
                <a:solidFill>
                  <a:schemeClr val="tx1"/>
                </a:solidFill>
                <a:latin typeface="Times New Roman" pitchFamily="18" charset="0"/>
              </a:defRPr>
            </a:lvl4pPr>
            <a:lvl5pPr marL="1946095" indent="-216233">
              <a:defRPr sz="2300">
                <a:solidFill>
                  <a:schemeClr val="tx1"/>
                </a:solidFill>
                <a:latin typeface="Times New Roman" pitchFamily="18" charset="0"/>
              </a:defRPr>
            </a:lvl5pPr>
            <a:lvl6pPr marL="2378560" indent="-216233" eaLnBrk="0" fontAlgn="base" hangingPunct="0">
              <a:spcBef>
                <a:spcPct val="0"/>
              </a:spcBef>
              <a:spcAft>
                <a:spcPct val="0"/>
              </a:spcAft>
              <a:defRPr sz="2300">
                <a:solidFill>
                  <a:schemeClr val="tx1"/>
                </a:solidFill>
                <a:latin typeface="Times New Roman" pitchFamily="18" charset="0"/>
              </a:defRPr>
            </a:lvl6pPr>
            <a:lvl7pPr marL="2811026" indent="-216233" eaLnBrk="0" fontAlgn="base" hangingPunct="0">
              <a:spcBef>
                <a:spcPct val="0"/>
              </a:spcBef>
              <a:spcAft>
                <a:spcPct val="0"/>
              </a:spcAft>
              <a:defRPr sz="2300">
                <a:solidFill>
                  <a:schemeClr val="tx1"/>
                </a:solidFill>
                <a:latin typeface="Times New Roman" pitchFamily="18" charset="0"/>
              </a:defRPr>
            </a:lvl7pPr>
            <a:lvl8pPr marL="3243491" indent="-216233" eaLnBrk="0" fontAlgn="base" hangingPunct="0">
              <a:spcBef>
                <a:spcPct val="0"/>
              </a:spcBef>
              <a:spcAft>
                <a:spcPct val="0"/>
              </a:spcAft>
              <a:defRPr sz="2300">
                <a:solidFill>
                  <a:schemeClr val="tx1"/>
                </a:solidFill>
                <a:latin typeface="Times New Roman" pitchFamily="18" charset="0"/>
              </a:defRPr>
            </a:lvl8pPr>
            <a:lvl9pPr marL="3675957" indent="-216233" eaLnBrk="0" fontAlgn="base" hangingPunct="0">
              <a:spcBef>
                <a:spcPct val="0"/>
              </a:spcBef>
              <a:spcAft>
                <a:spcPct val="0"/>
              </a:spcAft>
              <a:defRPr sz="2300">
                <a:solidFill>
                  <a:schemeClr val="tx1"/>
                </a:solidFill>
                <a:latin typeface="Times New Roman" pitchFamily="18" charset="0"/>
              </a:defRPr>
            </a:lvl9pPr>
          </a:lstStyle>
          <a:p>
            <a:fld id="{B5CA1EEF-3D62-41CA-9746-5875BEB84A08}" type="datetime1">
              <a:rPr lang="en-US" altLang="en-US" sz="1300"/>
              <a:pPr/>
              <a:t>9/8/2023</a:t>
            </a:fld>
            <a:endParaRPr lang="en-US" altLang="en-US" sz="1300"/>
          </a:p>
        </p:txBody>
      </p:sp>
    </p:spTree>
    <p:extLst>
      <p:ext uri="{BB962C8B-B14F-4D97-AF65-F5344CB8AC3E}">
        <p14:creationId xmlns:p14="http://schemas.microsoft.com/office/powerpoint/2010/main" val="2456605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ubtitle 2"/>
          <p:cNvSpPr>
            <a:spLocks noGrp="1"/>
          </p:cNvSpPr>
          <p:nvPr>
            <p:ph type="subTitle" idx="1"/>
          </p:nvPr>
        </p:nvSpPr>
        <p:spPr>
          <a:xfrm>
            <a:off x="457200" y="772160"/>
            <a:ext cx="8305800" cy="843280"/>
          </a:xfrm>
        </p:spPr>
        <p:txBody>
          <a:bodyPr/>
          <a:lstStyle/>
          <a:p>
            <a:pPr algn="l" eaLnBrk="1" hangingPunct="1"/>
            <a:r>
              <a:rPr lang="en-US" altLang="en-US" sz="2400" b="1" dirty="0" smtClean="0">
                <a:solidFill>
                  <a:srgbClr val="FF0000"/>
                </a:solidFill>
              </a:rPr>
              <a:t>WHAT DOES A SESSION REFERS TO WITH RESPECT TO,  A JAVA SERVLET OR A WEB APPLICATION?</a:t>
            </a:r>
          </a:p>
        </p:txBody>
      </p:sp>
      <p:sp>
        <p:nvSpPr>
          <p:cNvPr id="3075" name="Subtitle 2"/>
          <p:cNvSpPr txBox="1">
            <a:spLocks/>
          </p:cNvSpPr>
          <p:nvPr/>
        </p:nvSpPr>
        <p:spPr bwMode="auto">
          <a:xfrm>
            <a:off x="609600" y="1752600"/>
            <a:ext cx="8305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r>
              <a:rPr lang="en-US" altLang="en-US" sz="2400" b="1" dirty="0">
                <a:solidFill>
                  <a:srgbClr val="4419F9"/>
                </a:solidFill>
              </a:rPr>
              <a:t> A session can be defined as a collection of HTTP requests shared between a client and web server over a period of time.</a:t>
            </a:r>
          </a:p>
          <a:p>
            <a:pPr lvl="1" eaLnBrk="1" hangingPunct="1">
              <a:buFont typeface="Arial" charset="0"/>
              <a:buChar char="•"/>
            </a:pPr>
            <a:r>
              <a:rPr lang="en-US" altLang="en-US" sz="2400" b="1" dirty="0">
                <a:solidFill>
                  <a:srgbClr val="4419F9"/>
                </a:solidFill>
              </a:rPr>
              <a:t> </a:t>
            </a:r>
            <a:r>
              <a:rPr lang="en-US" altLang="en-US" sz="2400" b="1" dirty="0">
                <a:solidFill>
                  <a:srgbClr val="00B050"/>
                </a:solidFill>
              </a:rPr>
              <a:t>While creating a session, you require setting its lifetime, which is set to 30 (thirty) minutes by default.</a:t>
            </a:r>
          </a:p>
          <a:p>
            <a:pPr lvl="1" eaLnBrk="1" hangingPunct="1">
              <a:buFont typeface="Arial" charset="0"/>
              <a:buChar char="•"/>
            </a:pPr>
            <a:r>
              <a:rPr lang="en-US" altLang="en-US" sz="2400" b="1" dirty="0">
                <a:solidFill>
                  <a:srgbClr val="4419F9"/>
                </a:solidFill>
              </a:rPr>
              <a:t> After the set lifetime expires, the session is destroyed and all its resources are returned back to the servlet engine.</a:t>
            </a:r>
          </a:p>
          <a:p>
            <a:pPr lvl="1" eaLnBrk="1" hangingPunct="1">
              <a:buFont typeface="Arial" charset="0"/>
              <a:buChar char="•"/>
            </a:pPr>
            <a:r>
              <a:rPr lang="en-US" altLang="en-US" sz="2400" b="1" dirty="0">
                <a:solidFill>
                  <a:srgbClr val="4419F9"/>
                </a:solidFill>
              </a:rPr>
              <a:t> </a:t>
            </a:r>
            <a:r>
              <a:rPr lang="en-US" altLang="en-US" sz="2400" b="1" dirty="0">
                <a:solidFill>
                  <a:srgbClr val="FF0000"/>
                </a:solidFill>
              </a:rPr>
              <a:t>Session Tracking mechanism tracks the details of a user session.</a:t>
            </a:r>
          </a:p>
          <a:p>
            <a:pPr lvl="1" eaLnBrk="1" hangingPunct="1">
              <a:buFont typeface="Arial" charset="0"/>
              <a:buChar char="•"/>
            </a:pPr>
            <a:r>
              <a:rPr lang="en-US" altLang="en-US" sz="2400" b="1" dirty="0">
                <a:solidFill>
                  <a:srgbClr val="FF0000"/>
                </a:solidFill>
              </a:rPr>
              <a:t> Session Tracking is a process of gathering the user information from web pages, which can be used in an application.</a:t>
            </a:r>
          </a:p>
          <a:p>
            <a:pPr lvl="1" eaLnBrk="1" hangingPunct="1">
              <a:buFont typeface="Arial" charset="0"/>
              <a:buChar char="•"/>
            </a:pPr>
            <a:r>
              <a:rPr lang="en-US" altLang="en-US" sz="2400" b="1" dirty="0">
                <a:solidFill>
                  <a:srgbClr val="FF0000"/>
                </a:solidFill>
              </a:rPr>
              <a:t> Example: </a:t>
            </a:r>
            <a:r>
              <a:rPr lang="en-US" altLang="en-US" sz="2400" b="1" dirty="0">
                <a:solidFill>
                  <a:srgbClr val="4419F9"/>
                </a:solidFill>
              </a:rPr>
              <a:t>Shopping Cart application</a:t>
            </a:r>
          </a:p>
        </p:txBody>
      </p:sp>
    </p:spTree>
    <p:extLst>
      <p:ext uri="{BB962C8B-B14F-4D97-AF65-F5344CB8AC3E}">
        <p14:creationId xmlns:p14="http://schemas.microsoft.com/office/powerpoint/2010/main" val="1451653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ubtitle 2"/>
          <p:cNvSpPr txBox="1">
            <a:spLocks/>
          </p:cNvSpPr>
          <p:nvPr/>
        </p:nvSpPr>
        <p:spPr bwMode="auto">
          <a:xfrm>
            <a:off x="304800" y="822960"/>
            <a:ext cx="8534400" cy="580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r>
              <a:rPr lang="en-US" altLang="en-US" sz="2400" b="1" dirty="0">
                <a:solidFill>
                  <a:srgbClr val="4419F9"/>
                </a:solidFill>
              </a:rPr>
              <a:t> Therefore, session tracking involves identifying the user sessions by related ID numbers and trying the requests to their sessions by using the said ID number.</a:t>
            </a:r>
          </a:p>
          <a:p>
            <a:pPr eaLnBrk="1" hangingPunct="1">
              <a:buFontTx/>
              <a:buNone/>
            </a:pPr>
            <a:endParaRPr lang="en-US" altLang="en-US" sz="1200" b="1" dirty="0">
              <a:solidFill>
                <a:srgbClr val="4419F9"/>
              </a:solidFill>
            </a:endParaRPr>
          </a:p>
          <a:p>
            <a:pPr eaLnBrk="1" hangingPunct="1"/>
            <a:r>
              <a:rPr lang="en-US" altLang="en-US" sz="2400" b="1" dirty="0">
                <a:solidFill>
                  <a:srgbClr val="FF0000"/>
                </a:solidFill>
              </a:rPr>
              <a:t> Cookies &amp; URL rewriting are the typical mechanisms for session tracking.</a:t>
            </a:r>
          </a:p>
          <a:p>
            <a:pPr eaLnBrk="1" hangingPunct="1">
              <a:buFontTx/>
              <a:buNone/>
            </a:pPr>
            <a:endParaRPr lang="en-US" altLang="en-US" sz="1100" b="1" dirty="0">
              <a:solidFill>
                <a:srgbClr val="FF0000"/>
              </a:solidFill>
            </a:endParaRPr>
          </a:p>
          <a:p>
            <a:pPr eaLnBrk="1" hangingPunct="1"/>
            <a:r>
              <a:rPr lang="en-US" altLang="en-US" sz="2400" b="1" dirty="0">
                <a:solidFill>
                  <a:srgbClr val="FF0000"/>
                </a:solidFill>
              </a:rPr>
              <a:t> </a:t>
            </a:r>
            <a:r>
              <a:rPr lang="en-US" altLang="en-US" sz="2400" b="1" dirty="0">
                <a:solidFill>
                  <a:srgbClr val="00B050"/>
                </a:solidFill>
              </a:rPr>
              <a:t>Depending upon the Servlet specification, session tracking is implemented through </a:t>
            </a:r>
            <a:r>
              <a:rPr lang="en-US" altLang="en-US" sz="2400" b="1" dirty="0">
                <a:solidFill>
                  <a:srgbClr val="4419F9"/>
                </a:solidFill>
              </a:rPr>
              <a:t>HTTP session </a:t>
            </a:r>
            <a:r>
              <a:rPr lang="en-US" altLang="en-US" sz="2400" b="1" dirty="0">
                <a:solidFill>
                  <a:srgbClr val="00B050"/>
                </a:solidFill>
              </a:rPr>
              <a:t>objects by the </a:t>
            </a:r>
            <a:r>
              <a:rPr lang="en-US" altLang="en-US" sz="2400" b="1" dirty="0">
                <a:solidFill>
                  <a:srgbClr val="4419F9"/>
                </a:solidFill>
              </a:rPr>
              <a:t>Servlet container</a:t>
            </a:r>
            <a:r>
              <a:rPr lang="en-US" altLang="en-US" sz="2400" b="1" dirty="0">
                <a:solidFill>
                  <a:srgbClr val="00B050"/>
                </a:solidFill>
              </a:rPr>
              <a:t> in the application server.</a:t>
            </a:r>
          </a:p>
          <a:p>
            <a:pPr eaLnBrk="1" hangingPunct="1">
              <a:buFontTx/>
              <a:buNone/>
            </a:pPr>
            <a:endParaRPr lang="en-US" altLang="en-US" sz="1050" b="1" dirty="0">
              <a:solidFill>
                <a:srgbClr val="00B050"/>
              </a:solidFill>
            </a:endParaRPr>
          </a:p>
          <a:p>
            <a:pPr eaLnBrk="1" hangingPunct="1"/>
            <a:r>
              <a:rPr lang="en-US" altLang="en-US" sz="2400" b="1" dirty="0">
                <a:solidFill>
                  <a:srgbClr val="00B050"/>
                </a:solidFill>
              </a:rPr>
              <a:t> These HTTP session objects are instances of a class and implement the </a:t>
            </a:r>
            <a:r>
              <a:rPr lang="en-US" altLang="en-US" sz="2400" b="1" dirty="0" err="1">
                <a:solidFill>
                  <a:srgbClr val="4419F9"/>
                </a:solidFill>
              </a:rPr>
              <a:t>javax.servlet.http.HttpSession</a:t>
            </a:r>
            <a:r>
              <a:rPr lang="en-US" altLang="en-US" sz="2400" b="1" dirty="0">
                <a:solidFill>
                  <a:srgbClr val="4419F9"/>
                </a:solidFill>
              </a:rPr>
              <a:t> </a:t>
            </a:r>
            <a:r>
              <a:rPr lang="en-US" altLang="en-US" sz="2400" b="1" dirty="0">
                <a:solidFill>
                  <a:srgbClr val="00B050"/>
                </a:solidFill>
              </a:rPr>
              <a:t>interface.</a:t>
            </a:r>
          </a:p>
          <a:p>
            <a:pPr eaLnBrk="1" hangingPunct="1">
              <a:buFontTx/>
              <a:buNone/>
            </a:pPr>
            <a:endParaRPr lang="en-US" altLang="en-US" sz="1050" b="1" dirty="0">
              <a:solidFill>
                <a:srgbClr val="00B050"/>
              </a:solidFill>
            </a:endParaRPr>
          </a:p>
          <a:p>
            <a:pPr eaLnBrk="1" hangingPunct="1"/>
            <a:r>
              <a:rPr lang="en-US" altLang="en-US" sz="2400" b="1" dirty="0">
                <a:solidFill>
                  <a:srgbClr val="00B050"/>
                </a:solidFill>
              </a:rPr>
              <a:t> </a:t>
            </a:r>
            <a:r>
              <a:rPr lang="en-US" altLang="en-US" sz="2400" b="1" dirty="0">
                <a:solidFill>
                  <a:srgbClr val="FF0000"/>
                </a:solidFill>
              </a:rPr>
              <a:t>The </a:t>
            </a:r>
            <a:r>
              <a:rPr lang="en-US" altLang="en-US" sz="2400" b="1" dirty="0" err="1">
                <a:solidFill>
                  <a:srgbClr val="4419F9"/>
                </a:solidFill>
              </a:rPr>
              <a:t>getSession</a:t>
            </a:r>
            <a:r>
              <a:rPr lang="en-US" altLang="en-US" sz="2400" b="1" dirty="0">
                <a:solidFill>
                  <a:srgbClr val="4419F9"/>
                </a:solidFill>
              </a:rPr>
              <a:t>() </a:t>
            </a:r>
            <a:r>
              <a:rPr lang="en-US" altLang="en-US" sz="2400" b="1" dirty="0">
                <a:solidFill>
                  <a:srgbClr val="FF0000"/>
                </a:solidFill>
              </a:rPr>
              <a:t>method of the </a:t>
            </a:r>
            <a:r>
              <a:rPr lang="en-US" altLang="en-US" sz="2400" b="1" dirty="0" err="1">
                <a:solidFill>
                  <a:srgbClr val="FF0000"/>
                </a:solidFill>
              </a:rPr>
              <a:t>HTTPSession</a:t>
            </a:r>
            <a:r>
              <a:rPr lang="en-US" altLang="en-US" sz="2400" b="1" dirty="0">
                <a:solidFill>
                  <a:srgbClr val="FF0000"/>
                </a:solidFill>
              </a:rPr>
              <a:t> interface is used to create the </a:t>
            </a:r>
            <a:r>
              <a:rPr lang="en-US" altLang="en-US" sz="2400" b="1" dirty="0">
                <a:solidFill>
                  <a:srgbClr val="4419F9"/>
                </a:solidFill>
              </a:rPr>
              <a:t>HTTP session object </a:t>
            </a:r>
            <a:r>
              <a:rPr lang="en-US" altLang="en-US" sz="2400" b="1" dirty="0">
                <a:solidFill>
                  <a:srgbClr val="FF0000"/>
                </a:solidFill>
              </a:rPr>
              <a:t>and the </a:t>
            </a:r>
            <a:r>
              <a:rPr lang="en-US" altLang="en-US" sz="2400" b="1" dirty="0">
                <a:solidFill>
                  <a:srgbClr val="4419F9"/>
                </a:solidFill>
              </a:rPr>
              <a:t>stateful client interaction.</a:t>
            </a:r>
          </a:p>
        </p:txBody>
      </p:sp>
    </p:spTree>
    <p:extLst>
      <p:ext uri="{BB962C8B-B14F-4D97-AF65-F5344CB8AC3E}">
        <p14:creationId xmlns:p14="http://schemas.microsoft.com/office/powerpoint/2010/main" val="3994570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ubtitle 2"/>
          <p:cNvSpPr txBox="1">
            <a:spLocks/>
          </p:cNvSpPr>
          <p:nvPr/>
        </p:nvSpPr>
        <p:spPr bwMode="auto">
          <a:xfrm>
            <a:off x="304800" y="629920"/>
            <a:ext cx="8534400" cy="5999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r>
              <a:rPr lang="en-US" altLang="en-US" sz="2400" b="1" dirty="0">
                <a:solidFill>
                  <a:srgbClr val="4419F9"/>
                </a:solidFill>
              </a:rPr>
              <a:t> The scope of the HTTP session object is </a:t>
            </a:r>
            <a:r>
              <a:rPr lang="en-US" altLang="en-US" sz="2400" b="1" dirty="0">
                <a:solidFill>
                  <a:srgbClr val="00B050"/>
                </a:solidFill>
              </a:rPr>
              <a:t>limited to the single client</a:t>
            </a:r>
            <a:r>
              <a:rPr lang="en-US" altLang="en-US" sz="2400" b="1" dirty="0">
                <a:solidFill>
                  <a:srgbClr val="4419F9"/>
                </a:solidFill>
              </a:rPr>
              <a:t>.</a:t>
            </a:r>
          </a:p>
          <a:p>
            <a:pPr eaLnBrk="1" hangingPunct="1">
              <a:buFontTx/>
              <a:buNone/>
            </a:pPr>
            <a:endParaRPr lang="en-US" altLang="en-US" sz="2000" b="1" dirty="0">
              <a:solidFill>
                <a:srgbClr val="4419F9"/>
              </a:solidFill>
            </a:endParaRPr>
          </a:p>
          <a:p>
            <a:pPr eaLnBrk="1" hangingPunct="1"/>
            <a:r>
              <a:rPr lang="en-US" altLang="en-US" sz="2400" b="1" dirty="0">
                <a:solidFill>
                  <a:srgbClr val="4419F9"/>
                </a:solidFill>
              </a:rPr>
              <a:t> You cannot use </a:t>
            </a:r>
            <a:r>
              <a:rPr lang="en-US" altLang="en-US" sz="2400" b="1" dirty="0">
                <a:solidFill>
                  <a:srgbClr val="FF0000"/>
                </a:solidFill>
              </a:rPr>
              <a:t>session objects to share the data between different applications and different clients of the same application.</a:t>
            </a:r>
          </a:p>
          <a:p>
            <a:pPr eaLnBrk="1" hangingPunct="1">
              <a:buFontTx/>
              <a:buNone/>
            </a:pPr>
            <a:endParaRPr lang="en-US" altLang="en-US" sz="2000" b="1" dirty="0">
              <a:solidFill>
                <a:srgbClr val="4419F9"/>
              </a:solidFill>
            </a:endParaRPr>
          </a:p>
          <a:p>
            <a:pPr eaLnBrk="1" hangingPunct="1"/>
            <a:r>
              <a:rPr lang="en-US" altLang="en-US" sz="2400" b="1" dirty="0">
                <a:solidFill>
                  <a:srgbClr val="4419F9"/>
                </a:solidFill>
              </a:rPr>
              <a:t> There is </a:t>
            </a:r>
            <a:r>
              <a:rPr lang="en-US" altLang="en-US" sz="2400" b="1" dirty="0">
                <a:solidFill>
                  <a:srgbClr val="00B050"/>
                </a:solidFill>
              </a:rPr>
              <a:t>only one HTTP session object </a:t>
            </a:r>
            <a:r>
              <a:rPr lang="en-US" altLang="en-US" sz="2400" b="1" dirty="0">
                <a:solidFill>
                  <a:srgbClr val="4419F9"/>
                </a:solidFill>
              </a:rPr>
              <a:t>for each client in each application.</a:t>
            </a:r>
          </a:p>
          <a:p>
            <a:pPr eaLnBrk="1" hangingPunct="1">
              <a:buFontTx/>
              <a:buNone/>
            </a:pPr>
            <a:endParaRPr lang="en-US" altLang="en-US" sz="2400" b="1" dirty="0">
              <a:solidFill>
                <a:srgbClr val="4419F9"/>
              </a:solidFill>
            </a:endParaRPr>
          </a:p>
          <a:p>
            <a:pPr eaLnBrk="1" hangingPunct="1"/>
            <a:r>
              <a:rPr lang="en-US" altLang="en-US" sz="2400" b="1" dirty="0">
                <a:solidFill>
                  <a:srgbClr val="4419F9"/>
                </a:solidFill>
              </a:rPr>
              <a:t> To track the session details for a specific user to maintain the session, you need to implement a mechanism in your web application. The following mechanisms are useful to track the session details:</a:t>
            </a:r>
          </a:p>
        </p:txBody>
      </p:sp>
    </p:spTree>
    <p:extLst>
      <p:ext uri="{BB962C8B-B14F-4D97-AF65-F5344CB8AC3E}">
        <p14:creationId xmlns:p14="http://schemas.microsoft.com/office/powerpoint/2010/main" val="1907841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ubtitle 2"/>
          <p:cNvSpPr txBox="1">
            <a:spLocks/>
          </p:cNvSpPr>
          <p:nvPr/>
        </p:nvSpPr>
        <p:spPr bwMode="auto">
          <a:xfrm>
            <a:off x="304800" y="711200"/>
            <a:ext cx="8534400" cy="591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r>
              <a:rPr lang="en-US" altLang="en-US" sz="2400" b="1" dirty="0">
                <a:solidFill>
                  <a:srgbClr val="4419F9"/>
                </a:solidFill>
              </a:rPr>
              <a:t> Cookies</a:t>
            </a:r>
          </a:p>
          <a:p>
            <a:pPr eaLnBrk="1" hangingPunct="1"/>
            <a:r>
              <a:rPr lang="en-US" altLang="en-US" sz="2400" b="1" dirty="0">
                <a:solidFill>
                  <a:srgbClr val="4419F9"/>
                </a:solidFill>
              </a:rPr>
              <a:t> </a:t>
            </a:r>
            <a:r>
              <a:rPr lang="en-US" altLang="en-US" sz="2400" b="1" dirty="0">
                <a:solidFill>
                  <a:srgbClr val="FF0000"/>
                </a:solidFill>
              </a:rPr>
              <a:t>Hidden form fields</a:t>
            </a:r>
          </a:p>
          <a:p>
            <a:pPr eaLnBrk="1" hangingPunct="1"/>
            <a:r>
              <a:rPr lang="en-US" altLang="en-US" sz="2400" b="1" dirty="0">
                <a:solidFill>
                  <a:srgbClr val="4419F9"/>
                </a:solidFill>
              </a:rPr>
              <a:t> URL rewriting</a:t>
            </a:r>
          </a:p>
          <a:p>
            <a:pPr eaLnBrk="1" hangingPunct="1"/>
            <a:r>
              <a:rPr lang="en-US" altLang="en-US" sz="2400" b="1" dirty="0">
                <a:solidFill>
                  <a:srgbClr val="4419F9"/>
                </a:solidFill>
              </a:rPr>
              <a:t> </a:t>
            </a:r>
            <a:r>
              <a:rPr lang="en-US" altLang="en-US" sz="2400" b="1" dirty="0">
                <a:solidFill>
                  <a:srgbClr val="7030A0"/>
                </a:solidFill>
              </a:rPr>
              <a:t>Secure Socket Layer (SSL) sessions</a:t>
            </a:r>
          </a:p>
          <a:p>
            <a:pPr eaLnBrk="1" hangingPunct="1">
              <a:buFontTx/>
              <a:buNone/>
            </a:pPr>
            <a:endParaRPr lang="en-US" altLang="en-US" sz="2400" b="1" dirty="0">
              <a:solidFill>
                <a:srgbClr val="4419F9"/>
              </a:solidFill>
            </a:endParaRPr>
          </a:p>
          <a:p>
            <a:pPr eaLnBrk="1" hangingPunct="1">
              <a:buFontTx/>
              <a:buNone/>
            </a:pPr>
            <a:r>
              <a:rPr lang="en-US" altLang="en-US" b="1" dirty="0">
                <a:solidFill>
                  <a:srgbClr val="4419F9"/>
                </a:solidFill>
              </a:rPr>
              <a:t> Cookies:</a:t>
            </a:r>
          </a:p>
          <a:p>
            <a:pPr eaLnBrk="1" hangingPunct="1">
              <a:buFontTx/>
              <a:buNone/>
            </a:pPr>
            <a:r>
              <a:rPr lang="en-US" altLang="en-US" sz="2400" b="1" dirty="0">
                <a:solidFill>
                  <a:srgbClr val="7030A0"/>
                </a:solidFill>
              </a:rPr>
              <a:t>A cookie is used to transmit an Identifier between a server and a client. The transmitting of an identifier is in conjunction with </a:t>
            </a:r>
            <a:r>
              <a:rPr lang="en-US" altLang="en-US" sz="2400" b="1" dirty="0">
                <a:solidFill>
                  <a:srgbClr val="FF0000"/>
                </a:solidFill>
              </a:rPr>
              <a:t>stateful servlets, </a:t>
            </a:r>
            <a:r>
              <a:rPr lang="en-US" altLang="en-US" sz="2400" b="1" dirty="0">
                <a:solidFill>
                  <a:srgbClr val="7030A0"/>
                </a:solidFill>
              </a:rPr>
              <a:t>which can maintain session objects.</a:t>
            </a:r>
          </a:p>
          <a:p>
            <a:pPr eaLnBrk="1" hangingPunct="1">
              <a:buFontTx/>
              <a:buNone/>
            </a:pPr>
            <a:endParaRPr lang="en-US" altLang="en-US" sz="2400" b="1" dirty="0">
              <a:solidFill>
                <a:srgbClr val="7030A0"/>
              </a:solidFill>
            </a:endParaRPr>
          </a:p>
          <a:p>
            <a:pPr eaLnBrk="1" hangingPunct="1">
              <a:buFontTx/>
              <a:buNone/>
            </a:pPr>
            <a:r>
              <a:rPr lang="en-US" altLang="en-US" sz="2400" b="1" dirty="0">
                <a:solidFill>
                  <a:srgbClr val="7030A0"/>
                </a:solidFill>
              </a:rPr>
              <a:t>These session objects are simply the dictionaries that store values </a:t>
            </a:r>
            <a:r>
              <a:rPr lang="en-US" altLang="en-US" sz="2400" b="1" dirty="0">
                <a:solidFill>
                  <a:srgbClr val="FF0000"/>
                </a:solidFill>
              </a:rPr>
              <a:t>(java objects) </a:t>
            </a:r>
            <a:r>
              <a:rPr lang="en-US" altLang="en-US" sz="2400" b="1" dirty="0">
                <a:solidFill>
                  <a:srgbClr val="7030A0"/>
                </a:solidFill>
              </a:rPr>
              <a:t>together with their associated keys </a:t>
            </a:r>
            <a:r>
              <a:rPr lang="en-US" altLang="en-US" sz="2400" b="1" dirty="0">
                <a:solidFill>
                  <a:srgbClr val="FF0000"/>
                </a:solidFill>
              </a:rPr>
              <a:t>(java strings)</a:t>
            </a:r>
          </a:p>
          <a:p>
            <a:pPr eaLnBrk="1" hangingPunct="1">
              <a:buFontTx/>
              <a:buNone/>
            </a:pPr>
            <a:endParaRPr lang="en-US" altLang="en-US" sz="2400" b="1" dirty="0">
              <a:solidFill>
                <a:srgbClr val="4419F9"/>
              </a:solidFill>
            </a:endParaRPr>
          </a:p>
        </p:txBody>
      </p:sp>
    </p:spTree>
    <p:extLst>
      <p:ext uri="{BB962C8B-B14F-4D97-AF65-F5344CB8AC3E}">
        <p14:creationId xmlns:p14="http://schemas.microsoft.com/office/powerpoint/2010/main" val="3283319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ubtitle 2"/>
          <p:cNvSpPr txBox="1">
            <a:spLocks/>
          </p:cNvSpPr>
          <p:nvPr/>
        </p:nvSpPr>
        <p:spPr bwMode="auto">
          <a:xfrm>
            <a:off x="304800" y="650240"/>
            <a:ext cx="8534400" cy="5979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r>
              <a:rPr lang="en-US" altLang="en-US" sz="2400" b="1" dirty="0">
                <a:solidFill>
                  <a:srgbClr val="4419F9"/>
                </a:solidFill>
              </a:rPr>
              <a:t> The cookie is used by the container to maintain a session.</a:t>
            </a:r>
          </a:p>
          <a:p>
            <a:pPr eaLnBrk="1" hangingPunct="1">
              <a:buFontTx/>
              <a:buNone/>
            </a:pPr>
            <a:endParaRPr lang="en-US" altLang="en-US" sz="2400" b="1" dirty="0">
              <a:solidFill>
                <a:srgbClr val="4419F9"/>
              </a:solidFill>
            </a:endParaRPr>
          </a:p>
          <a:p>
            <a:pPr eaLnBrk="1" hangingPunct="1"/>
            <a:r>
              <a:rPr lang="en-US" altLang="en-US" sz="2400" b="1" dirty="0">
                <a:solidFill>
                  <a:srgbClr val="4419F9"/>
                </a:solidFill>
              </a:rPr>
              <a:t> Cookies can be retrieved by a servlet by using the </a:t>
            </a:r>
            <a:r>
              <a:rPr lang="en-US" altLang="en-US" sz="2400" b="1" dirty="0" err="1">
                <a:solidFill>
                  <a:srgbClr val="FF0000"/>
                </a:solidFill>
              </a:rPr>
              <a:t>getCookies</a:t>
            </a:r>
            <a:r>
              <a:rPr lang="en-US" altLang="en-US" sz="2400" b="1" dirty="0">
                <a:solidFill>
                  <a:srgbClr val="FF0000"/>
                </a:solidFill>
              </a:rPr>
              <a:t>() </a:t>
            </a:r>
            <a:r>
              <a:rPr lang="en-US" altLang="en-US" sz="2400" b="1" dirty="0">
                <a:solidFill>
                  <a:srgbClr val="4419F9"/>
                </a:solidFill>
              </a:rPr>
              <a:t>method of the </a:t>
            </a:r>
            <a:r>
              <a:rPr lang="en-US" altLang="en-US" sz="2400" b="1" dirty="0" err="1">
                <a:solidFill>
                  <a:srgbClr val="FF0000"/>
                </a:solidFill>
              </a:rPr>
              <a:t>HttpServletRequest</a:t>
            </a:r>
            <a:r>
              <a:rPr lang="en-US" altLang="en-US" sz="2400" b="1" dirty="0">
                <a:solidFill>
                  <a:srgbClr val="FF0000"/>
                </a:solidFill>
              </a:rPr>
              <a:t> object</a:t>
            </a:r>
            <a:r>
              <a:rPr lang="en-US" altLang="en-US" sz="2400" b="1" dirty="0">
                <a:solidFill>
                  <a:srgbClr val="4419F9"/>
                </a:solidFill>
              </a:rPr>
              <a:t>.</a:t>
            </a:r>
          </a:p>
          <a:p>
            <a:pPr eaLnBrk="1" hangingPunct="1">
              <a:buFontTx/>
              <a:buNone/>
            </a:pPr>
            <a:endParaRPr lang="en-US" altLang="en-US" sz="1200" b="1" dirty="0">
              <a:solidFill>
                <a:srgbClr val="4419F9"/>
              </a:solidFill>
            </a:endParaRPr>
          </a:p>
          <a:p>
            <a:pPr eaLnBrk="1" hangingPunct="1"/>
            <a:r>
              <a:rPr lang="en-US" altLang="en-US" sz="2400" b="1" dirty="0">
                <a:solidFill>
                  <a:srgbClr val="4419F9"/>
                </a:solidFill>
              </a:rPr>
              <a:t>  The cookie attributes can be examined by the servlet using the accessor methods of the </a:t>
            </a:r>
            <a:r>
              <a:rPr lang="en-US" altLang="en-US" sz="2400" b="1" dirty="0" err="1">
                <a:solidFill>
                  <a:srgbClr val="FF0000"/>
                </a:solidFill>
              </a:rPr>
              <a:t>javax.servlet.http.Cookie</a:t>
            </a:r>
            <a:r>
              <a:rPr lang="en-US" altLang="en-US" sz="2400" b="1" dirty="0">
                <a:solidFill>
                  <a:srgbClr val="4419F9"/>
                </a:solidFill>
              </a:rPr>
              <a:t> objects.</a:t>
            </a:r>
          </a:p>
          <a:p>
            <a:pPr eaLnBrk="1" hangingPunct="1">
              <a:buFontTx/>
              <a:buNone/>
            </a:pPr>
            <a:endParaRPr lang="en-US" altLang="en-US" sz="1400" b="1" dirty="0">
              <a:solidFill>
                <a:srgbClr val="4419F9"/>
              </a:solidFill>
            </a:endParaRPr>
          </a:p>
          <a:p>
            <a:pPr eaLnBrk="1" hangingPunct="1"/>
            <a:r>
              <a:rPr lang="en-US" altLang="en-US" sz="2400" b="1" dirty="0">
                <a:solidFill>
                  <a:srgbClr val="4419F9"/>
                </a:solidFill>
              </a:rPr>
              <a:t> A cookie is the most widely used approach for session handling. </a:t>
            </a:r>
          </a:p>
          <a:p>
            <a:pPr eaLnBrk="1" hangingPunct="1">
              <a:buFontTx/>
              <a:buNone/>
            </a:pPr>
            <a:r>
              <a:rPr lang="en-US" altLang="en-US" sz="2400" b="1" dirty="0">
                <a:solidFill>
                  <a:srgbClr val="7030A0"/>
                </a:solidFill>
              </a:rPr>
              <a:t>The servlet’s session tracking API handles sessions and performs the following tasks</a:t>
            </a:r>
            <a:r>
              <a:rPr lang="en-US" altLang="en-US" sz="2400" b="1" dirty="0">
                <a:solidFill>
                  <a:srgbClr val="4419F9"/>
                </a:solidFill>
              </a:rPr>
              <a:t>.</a:t>
            </a:r>
          </a:p>
          <a:p>
            <a:pPr eaLnBrk="1" hangingPunct="1"/>
            <a:r>
              <a:rPr lang="en-US" altLang="en-US" sz="2400" b="1" dirty="0">
                <a:solidFill>
                  <a:srgbClr val="4419F9"/>
                </a:solidFill>
              </a:rPr>
              <a:t> </a:t>
            </a:r>
            <a:r>
              <a:rPr lang="en-US" altLang="en-US" sz="2400" b="1" dirty="0">
                <a:solidFill>
                  <a:srgbClr val="C00000"/>
                </a:solidFill>
              </a:rPr>
              <a:t>Extracting the cookie that stores other cookie’s session identifier.</a:t>
            </a:r>
          </a:p>
          <a:p>
            <a:pPr eaLnBrk="1" hangingPunct="1"/>
            <a:r>
              <a:rPr lang="en-US" altLang="en-US" sz="2400" b="1" dirty="0">
                <a:solidFill>
                  <a:srgbClr val="FFC000"/>
                </a:solidFill>
              </a:rPr>
              <a:t> </a:t>
            </a:r>
            <a:r>
              <a:rPr lang="en-US" altLang="en-US" sz="2400" b="1" dirty="0">
                <a:solidFill>
                  <a:srgbClr val="00B050"/>
                </a:solidFill>
              </a:rPr>
              <a:t>Setting an appropriate expiration time for the cookie.</a:t>
            </a:r>
          </a:p>
          <a:p>
            <a:pPr eaLnBrk="1" hangingPunct="1"/>
            <a:r>
              <a:rPr lang="en-US" altLang="en-US" sz="2400" b="1" dirty="0">
                <a:solidFill>
                  <a:srgbClr val="4419F9"/>
                </a:solidFill>
              </a:rPr>
              <a:t> Associating hash tables with each request.</a:t>
            </a:r>
          </a:p>
          <a:p>
            <a:pPr eaLnBrk="1" hangingPunct="1"/>
            <a:r>
              <a:rPr lang="en-US" altLang="en-US" sz="2400" b="1" dirty="0">
                <a:solidFill>
                  <a:srgbClr val="FF0000"/>
                </a:solidFill>
              </a:rPr>
              <a:t> Generating a unique session identifier.</a:t>
            </a:r>
          </a:p>
        </p:txBody>
      </p:sp>
    </p:spTree>
    <p:extLst>
      <p:ext uri="{BB962C8B-B14F-4D97-AF65-F5344CB8AC3E}">
        <p14:creationId xmlns:p14="http://schemas.microsoft.com/office/powerpoint/2010/main" val="1492253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228600" y="609600"/>
            <a:ext cx="8718550" cy="561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3600" b="1" dirty="0">
                <a:latin typeface="Arial" charset="0"/>
              </a:rPr>
              <a:t>Working with Cookies:</a:t>
            </a:r>
          </a:p>
          <a:p>
            <a:pPr eaLnBrk="1" hangingPunct="1">
              <a:spcBef>
                <a:spcPct val="0"/>
              </a:spcBef>
              <a:buFontTx/>
              <a:buNone/>
            </a:pPr>
            <a:endParaRPr lang="en-US" altLang="en-US" sz="1800" dirty="0">
              <a:latin typeface="Arial" charset="0"/>
            </a:endParaRPr>
          </a:p>
          <a:p>
            <a:pPr eaLnBrk="1" hangingPunct="1">
              <a:spcBef>
                <a:spcPct val="0"/>
              </a:spcBef>
              <a:buFontTx/>
              <a:buChar char="•"/>
            </a:pPr>
            <a:r>
              <a:rPr lang="en-US" altLang="en-US" sz="2800" b="1" dirty="0">
                <a:latin typeface="Arial" charset="0"/>
              </a:rPr>
              <a:t>A cookie is a small amount of data that is saved </a:t>
            </a:r>
          </a:p>
          <a:p>
            <a:pPr eaLnBrk="1" hangingPunct="1">
              <a:spcBef>
                <a:spcPct val="0"/>
              </a:spcBef>
              <a:buFontTx/>
              <a:buNone/>
            </a:pPr>
            <a:r>
              <a:rPr lang="en-US" altLang="en-US" sz="2800" b="1" dirty="0">
                <a:latin typeface="Arial" charset="0"/>
              </a:rPr>
              <a:t>    on the client’s machine and can be created by </a:t>
            </a:r>
          </a:p>
          <a:p>
            <a:pPr eaLnBrk="1" hangingPunct="1">
              <a:spcBef>
                <a:spcPct val="0"/>
              </a:spcBef>
              <a:buFontTx/>
              <a:buNone/>
            </a:pPr>
            <a:r>
              <a:rPr lang="en-US" altLang="en-US" sz="2800" b="1" dirty="0">
                <a:latin typeface="Arial" charset="0"/>
              </a:rPr>
              <a:t>    and referenced by a Java servlet using the </a:t>
            </a:r>
          </a:p>
          <a:p>
            <a:pPr eaLnBrk="1" hangingPunct="1">
              <a:spcBef>
                <a:spcPct val="0"/>
              </a:spcBef>
              <a:buFontTx/>
              <a:buNone/>
            </a:pPr>
            <a:r>
              <a:rPr lang="en-US" altLang="en-US" sz="2800" b="1" dirty="0">
                <a:latin typeface="Arial" charset="0"/>
              </a:rPr>
              <a:t>    </a:t>
            </a:r>
            <a:r>
              <a:rPr lang="en-US" altLang="en-US" sz="2800" b="1" dirty="0">
                <a:solidFill>
                  <a:srgbClr val="4419F9"/>
                </a:solidFill>
                <a:latin typeface="Arial" charset="0"/>
              </a:rPr>
              <a:t>java servlet cookie API.</a:t>
            </a:r>
          </a:p>
          <a:p>
            <a:pPr eaLnBrk="1" hangingPunct="1">
              <a:spcBef>
                <a:spcPct val="0"/>
              </a:spcBef>
              <a:buFontTx/>
              <a:buNone/>
            </a:pPr>
            <a:endParaRPr lang="en-US" altLang="en-US" sz="2800" b="1" dirty="0">
              <a:latin typeface="Arial" charset="0"/>
            </a:endParaRPr>
          </a:p>
          <a:p>
            <a:pPr eaLnBrk="1" hangingPunct="1">
              <a:spcBef>
                <a:spcPct val="0"/>
              </a:spcBef>
              <a:buFontTx/>
              <a:buChar char="•"/>
            </a:pPr>
            <a:r>
              <a:rPr lang="en-US" altLang="en-US" sz="2800" b="1" dirty="0">
                <a:latin typeface="Arial" charset="0"/>
              </a:rPr>
              <a:t>A cookie is composed of two pieces.</a:t>
            </a:r>
          </a:p>
          <a:p>
            <a:pPr eaLnBrk="1" hangingPunct="1">
              <a:spcBef>
                <a:spcPct val="0"/>
              </a:spcBef>
              <a:buFontTx/>
              <a:buNone/>
            </a:pPr>
            <a:endParaRPr lang="en-US" altLang="en-US" sz="2800" b="1" dirty="0">
              <a:latin typeface="Arial" charset="0"/>
            </a:endParaRPr>
          </a:p>
          <a:p>
            <a:pPr eaLnBrk="1" hangingPunct="1">
              <a:spcBef>
                <a:spcPct val="0"/>
              </a:spcBef>
              <a:buFontTx/>
              <a:buChar char="•"/>
            </a:pPr>
            <a:r>
              <a:rPr lang="en-US" altLang="en-US" sz="2800" b="1" dirty="0">
                <a:latin typeface="Arial" charset="0"/>
              </a:rPr>
              <a:t>-&gt; </a:t>
            </a:r>
            <a:r>
              <a:rPr lang="en-US" altLang="en-US" sz="2800" b="1" dirty="0">
                <a:solidFill>
                  <a:srgbClr val="FF0000"/>
                </a:solidFill>
                <a:latin typeface="Arial" charset="0"/>
              </a:rPr>
              <a:t>Cookie name </a:t>
            </a:r>
            <a:r>
              <a:rPr lang="en-US" altLang="en-US" sz="2800" b="1" dirty="0">
                <a:latin typeface="Arial" charset="0"/>
              </a:rPr>
              <a:t>and</a:t>
            </a:r>
          </a:p>
          <a:p>
            <a:pPr eaLnBrk="1" hangingPunct="1">
              <a:spcBef>
                <a:spcPct val="0"/>
              </a:spcBef>
              <a:buFontTx/>
              <a:buChar char="•"/>
            </a:pPr>
            <a:r>
              <a:rPr lang="en-US" altLang="en-US" sz="2800" b="1" dirty="0">
                <a:latin typeface="Arial" charset="0"/>
              </a:rPr>
              <a:t>-&gt; </a:t>
            </a:r>
            <a:r>
              <a:rPr lang="en-US" altLang="en-US" sz="2800" b="1" dirty="0">
                <a:solidFill>
                  <a:srgbClr val="4419F9"/>
                </a:solidFill>
                <a:latin typeface="Arial" charset="0"/>
              </a:rPr>
              <a:t>cookie value</a:t>
            </a:r>
          </a:p>
          <a:p>
            <a:pPr eaLnBrk="1" hangingPunct="1">
              <a:spcBef>
                <a:spcPct val="0"/>
              </a:spcBef>
              <a:buFontTx/>
              <a:buNone/>
            </a:pPr>
            <a:endParaRPr lang="en-US" altLang="en-US" sz="2800" b="1" dirty="0">
              <a:latin typeface="Arial" charset="0"/>
            </a:endParaRPr>
          </a:p>
          <a:p>
            <a:pPr eaLnBrk="1" hangingPunct="1">
              <a:spcBef>
                <a:spcPct val="0"/>
              </a:spcBef>
              <a:buFontTx/>
              <a:buChar char="•"/>
            </a:pPr>
            <a:r>
              <a:rPr lang="en-US" altLang="en-US" sz="2800" b="1" dirty="0">
                <a:latin typeface="Arial" charset="0"/>
              </a:rPr>
              <a:t>Both of which are created by java servlet.</a:t>
            </a:r>
          </a:p>
        </p:txBody>
      </p:sp>
    </p:spTree>
    <p:extLst>
      <p:ext uri="{BB962C8B-B14F-4D97-AF65-F5344CB8AC3E}">
        <p14:creationId xmlns:p14="http://schemas.microsoft.com/office/powerpoint/2010/main" val="28261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88925" y="598488"/>
            <a:ext cx="9083675"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Char char="•"/>
            </a:pPr>
            <a:r>
              <a:rPr lang="en-US" altLang="en-US" sz="2400" b="1" dirty="0">
                <a:latin typeface="Arial" charset="0"/>
              </a:rPr>
              <a:t>The cookie name is used to identify a particular</a:t>
            </a:r>
          </a:p>
          <a:p>
            <a:pPr eaLnBrk="1" hangingPunct="1">
              <a:spcBef>
                <a:spcPct val="0"/>
              </a:spcBef>
              <a:buFontTx/>
              <a:buNone/>
            </a:pPr>
            <a:r>
              <a:rPr lang="en-US" altLang="en-US" sz="2400" b="1" dirty="0">
                <a:latin typeface="Arial" charset="0"/>
              </a:rPr>
              <a:t>cookie from among other cookies stored at the </a:t>
            </a:r>
          </a:p>
          <a:p>
            <a:pPr eaLnBrk="1" hangingPunct="1">
              <a:spcBef>
                <a:spcPct val="0"/>
              </a:spcBef>
              <a:buFontTx/>
              <a:buNone/>
            </a:pPr>
            <a:r>
              <a:rPr lang="en-US" altLang="en-US" sz="2400" b="1" dirty="0">
                <a:latin typeface="Arial" charset="0"/>
              </a:rPr>
              <a:t>client.</a:t>
            </a:r>
          </a:p>
          <a:p>
            <a:pPr eaLnBrk="1" hangingPunct="1">
              <a:spcBef>
                <a:spcPct val="0"/>
              </a:spcBef>
              <a:buFontTx/>
              <a:buNone/>
            </a:pPr>
            <a:endParaRPr lang="en-US" altLang="en-US" sz="2400" b="1" dirty="0">
              <a:latin typeface="Arial" charset="0"/>
            </a:endParaRPr>
          </a:p>
          <a:p>
            <a:pPr eaLnBrk="1" hangingPunct="1">
              <a:spcBef>
                <a:spcPct val="0"/>
              </a:spcBef>
              <a:buFontTx/>
              <a:buChar char="•"/>
            </a:pPr>
            <a:r>
              <a:rPr lang="en-US" altLang="en-US" sz="2400" b="1" dirty="0">
                <a:latin typeface="Arial" charset="0"/>
              </a:rPr>
              <a:t>The cookie value is data associated with the cookie.</a:t>
            </a:r>
          </a:p>
          <a:p>
            <a:pPr eaLnBrk="1" hangingPunct="1">
              <a:spcBef>
                <a:spcPct val="0"/>
              </a:spcBef>
              <a:buFontTx/>
              <a:buNone/>
            </a:pPr>
            <a:endParaRPr lang="en-US" altLang="en-US" sz="2400" b="1" dirty="0">
              <a:latin typeface="Arial" charset="0"/>
            </a:endParaRPr>
          </a:p>
          <a:p>
            <a:pPr eaLnBrk="1" hangingPunct="1">
              <a:spcBef>
                <a:spcPct val="0"/>
              </a:spcBef>
              <a:buFontTx/>
              <a:buChar char="•"/>
            </a:pPr>
            <a:r>
              <a:rPr lang="en-US" altLang="en-US" sz="2400" b="1" dirty="0">
                <a:latin typeface="Arial" charset="0"/>
              </a:rPr>
              <a:t>Any character can be used except the following:</a:t>
            </a:r>
          </a:p>
          <a:p>
            <a:pPr eaLnBrk="1" hangingPunct="1">
              <a:spcBef>
                <a:spcPct val="0"/>
              </a:spcBef>
              <a:buFontTx/>
              <a:buNone/>
            </a:pPr>
            <a:r>
              <a:rPr lang="en-US" altLang="en-US" sz="2400" b="1" dirty="0">
                <a:solidFill>
                  <a:srgbClr val="4419F9"/>
                </a:solidFill>
                <a:latin typeface="Arial" charset="0"/>
              </a:rPr>
              <a:t>[ ] () =, “ / ? @ : ;.</a:t>
            </a:r>
          </a:p>
          <a:p>
            <a:pPr eaLnBrk="1" hangingPunct="1">
              <a:spcBef>
                <a:spcPct val="0"/>
              </a:spcBef>
              <a:buFontTx/>
              <a:buNone/>
            </a:pPr>
            <a:endParaRPr lang="en-US" altLang="en-US" sz="2400" b="1" dirty="0">
              <a:latin typeface="Arial" charset="0"/>
            </a:endParaRPr>
          </a:p>
          <a:p>
            <a:pPr eaLnBrk="1" hangingPunct="1">
              <a:spcBef>
                <a:spcPct val="0"/>
              </a:spcBef>
              <a:buFontTx/>
              <a:buChar char="•"/>
            </a:pPr>
            <a:r>
              <a:rPr lang="en-US" altLang="en-US" sz="2400" b="1" dirty="0">
                <a:latin typeface="Arial" charset="0"/>
              </a:rPr>
              <a:t>However version 1.0 can use these characters.</a:t>
            </a:r>
          </a:p>
          <a:p>
            <a:pPr eaLnBrk="1" hangingPunct="1">
              <a:spcBef>
                <a:spcPct val="0"/>
              </a:spcBef>
              <a:buFontTx/>
              <a:buNone/>
            </a:pPr>
            <a:endParaRPr lang="en-US" altLang="en-US" sz="2400" b="1" dirty="0">
              <a:latin typeface="Arial" charset="0"/>
            </a:endParaRPr>
          </a:p>
          <a:p>
            <a:pPr eaLnBrk="1" hangingPunct="1">
              <a:spcBef>
                <a:spcPct val="0"/>
              </a:spcBef>
              <a:buFontTx/>
              <a:buChar char="•"/>
            </a:pPr>
            <a:r>
              <a:rPr lang="en-US" altLang="en-US" sz="2400" b="1" dirty="0">
                <a:solidFill>
                  <a:srgbClr val="FF0000"/>
                </a:solidFill>
                <a:latin typeface="Arial" charset="0"/>
              </a:rPr>
              <a:t>A java servlet writes a cookie by passing the</a:t>
            </a:r>
          </a:p>
          <a:p>
            <a:pPr eaLnBrk="1" hangingPunct="1">
              <a:spcBef>
                <a:spcPct val="0"/>
              </a:spcBef>
              <a:buFontTx/>
              <a:buNone/>
            </a:pPr>
            <a:r>
              <a:rPr lang="en-US" altLang="en-US" sz="2400" b="1" dirty="0">
                <a:solidFill>
                  <a:srgbClr val="FF0000"/>
                </a:solidFill>
                <a:latin typeface="Arial" charset="0"/>
              </a:rPr>
              <a:t>constructor of the cookie object two arguments.</a:t>
            </a:r>
          </a:p>
        </p:txBody>
      </p:sp>
    </p:spTree>
    <p:extLst>
      <p:ext uri="{BB962C8B-B14F-4D97-AF65-F5344CB8AC3E}">
        <p14:creationId xmlns:p14="http://schemas.microsoft.com/office/powerpoint/2010/main" val="1157586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88925" y="4175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
        <p:nvSpPr>
          <p:cNvPr id="10243" name="Text Box 3"/>
          <p:cNvSpPr txBox="1">
            <a:spLocks noChangeArrowheads="1"/>
          </p:cNvSpPr>
          <p:nvPr/>
        </p:nvSpPr>
        <p:spPr bwMode="auto">
          <a:xfrm>
            <a:off x="125412" y="610077"/>
            <a:ext cx="7741222"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Char char="•"/>
            </a:pPr>
            <a:r>
              <a:rPr lang="en-US" altLang="en-US" sz="2400" b="1" dirty="0">
                <a:latin typeface="Arial" charset="0"/>
              </a:rPr>
              <a:t>The </a:t>
            </a:r>
            <a:r>
              <a:rPr lang="en-US" altLang="en-US" sz="2400" b="1" dirty="0">
                <a:solidFill>
                  <a:srgbClr val="FF0000"/>
                </a:solidFill>
                <a:latin typeface="Arial" charset="0"/>
              </a:rPr>
              <a:t>first argument</a:t>
            </a:r>
            <a:r>
              <a:rPr lang="en-US" altLang="en-US" sz="2400" b="1" dirty="0">
                <a:latin typeface="Arial" charset="0"/>
              </a:rPr>
              <a:t> is a String object that contains</a:t>
            </a:r>
          </a:p>
          <a:p>
            <a:pPr eaLnBrk="1" hangingPunct="1">
              <a:spcBef>
                <a:spcPct val="0"/>
              </a:spcBef>
              <a:buFontTx/>
              <a:buNone/>
            </a:pPr>
            <a:r>
              <a:rPr lang="en-US" altLang="en-US" sz="2400" b="1" dirty="0">
                <a:latin typeface="Arial" charset="0"/>
              </a:rPr>
              <a:t>the </a:t>
            </a:r>
            <a:r>
              <a:rPr lang="en-US" altLang="en-US" sz="2400" b="1" dirty="0">
                <a:solidFill>
                  <a:srgbClr val="FF0000"/>
                </a:solidFill>
                <a:latin typeface="Arial" charset="0"/>
              </a:rPr>
              <a:t>name of the cookie</a:t>
            </a:r>
            <a:r>
              <a:rPr lang="en-US" altLang="en-US" sz="2400" b="1" dirty="0">
                <a:latin typeface="Arial" charset="0"/>
              </a:rPr>
              <a:t>.</a:t>
            </a:r>
          </a:p>
          <a:p>
            <a:pPr eaLnBrk="1" hangingPunct="1">
              <a:spcBef>
                <a:spcPct val="0"/>
              </a:spcBef>
              <a:buFontTx/>
              <a:buNone/>
            </a:pPr>
            <a:endParaRPr lang="en-US" altLang="en-US" sz="2400" b="1" dirty="0">
              <a:latin typeface="Arial" charset="0"/>
            </a:endParaRPr>
          </a:p>
          <a:p>
            <a:pPr eaLnBrk="1" hangingPunct="1">
              <a:spcBef>
                <a:spcPct val="0"/>
              </a:spcBef>
              <a:buFontTx/>
              <a:buChar char="•"/>
            </a:pPr>
            <a:r>
              <a:rPr lang="en-US" altLang="en-US" sz="2400" b="1" dirty="0">
                <a:latin typeface="Arial" charset="0"/>
              </a:rPr>
              <a:t>The </a:t>
            </a:r>
            <a:r>
              <a:rPr lang="en-US" altLang="en-US" sz="2400" b="1" dirty="0">
                <a:solidFill>
                  <a:srgbClr val="FF0000"/>
                </a:solidFill>
                <a:latin typeface="Arial" charset="0"/>
              </a:rPr>
              <a:t>other argument </a:t>
            </a:r>
            <a:r>
              <a:rPr lang="en-US" altLang="en-US" sz="2400" b="1" dirty="0">
                <a:latin typeface="Arial" charset="0"/>
              </a:rPr>
              <a:t>is a String object that contains</a:t>
            </a:r>
          </a:p>
          <a:p>
            <a:pPr eaLnBrk="1" hangingPunct="1">
              <a:spcBef>
                <a:spcPct val="0"/>
              </a:spcBef>
              <a:buFontTx/>
              <a:buNone/>
            </a:pPr>
            <a:r>
              <a:rPr lang="en-US" altLang="en-US" sz="2400" b="1" dirty="0">
                <a:latin typeface="Arial" charset="0"/>
              </a:rPr>
              <a:t>the </a:t>
            </a:r>
            <a:r>
              <a:rPr lang="en-US" altLang="en-US" sz="2400" b="1" dirty="0">
                <a:solidFill>
                  <a:srgbClr val="FF0000"/>
                </a:solidFill>
                <a:latin typeface="Arial" charset="0"/>
              </a:rPr>
              <a:t>value of the cookie.</a:t>
            </a:r>
          </a:p>
          <a:p>
            <a:pPr eaLnBrk="1" hangingPunct="1">
              <a:spcBef>
                <a:spcPct val="0"/>
              </a:spcBef>
              <a:buFontTx/>
              <a:buNone/>
            </a:pPr>
            <a:endParaRPr lang="en-US" altLang="en-US" sz="2400" b="1" dirty="0">
              <a:latin typeface="Arial" charset="0"/>
            </a:endParaRPr>
          </a:p>
          <a:p>
            <a:pPr eaLnBrk="1" hangingPunct="1">
              <a:spcBef>
                <a:spcPct val="0"/>
              </a:spcBef>
              <a:buFontTx/>
              <a:buNone/>
            </a:pPr>
            <a:r>
              <a:rPr lang="en-US" altLang="en-US" sz="2400" b="1" dirty="0">
                <a:latin typeface="Arial" charset="0"/>
              </a:rPr>
              <a:t>Cookie </a:t>
            </a:r>
            <a:r>
              <a:rPr lang="en-US" altLang="en-US" sz="2400" b="1" dirty="0" err="1">
                <a:solidFill>
                  <a:srgbClr val="4419F9"/>
                </a:solidFill>
                <a:latin typeface="Arial" charset="0"/>
              </a:rPr>
              <a:t>myCookie</a:t>
            </a:r>
            <a:r>
              <a:rPr lang="en-US" altLang="en-US" sz="2400" b="1" dirty="0">
                <a:latin typeface="Arial" charset="0"/>
              </a:rPr>
              <a:t> = new Cookie(“userID”,”123”);</a:t>
            </a:r>
          </a:p>
          <a:p>
            <a:pPr eaLnBrk="1" hangingPunct="1">
              <a:spcBef>
                <a:spcPct val="0"/>
              </a:spcBef>
              <a:buFontTx/>
              <a:buNone/>
            </a:pPr>
            <a:endParaRPr lang="en-US" altLang="en-US" sz="2400" b="1" dirty="0">
              <a:latin typeface="Arial" charset="0"/>
            </a:endParaRPr>
          </a:p>
          <a:p>
            <a:pPr eaLnBrk="1" hangingPunct="1">
              <a:spcBef>
                <a:spcPct val="0"/>
              </a:spcBef>
              <a:buFontTx/>
              <a:buChar char="•"/>
            </a:pPr>
            <a:r>
              <a:rPr lang="en-US" altLang="en-US" sz="2400" b="1" dirty="0">
                <a:latin typeface="Arial" charset="0"/>
              </a:rPr>
              <a:t>Once a cookie is created, the Java servlet must </a:t>
            </a:r>
          </a:p>
          <a:p>
            <a:pPr eaLnBrk="1" hangingPunct="1">
              <a:spcBef>
                <a:spcPct val="0"/>
              </a:spcBef>
              <a:buFontTx/>
              <a:buNone/>
            </a:pPr>
            <a:r>
              <a:rPr lang="en-US" altLang="en-US" sz="2400" b="1" dirty="0">
                <a:latin typeface="Arial" charset="0"/>
              </a:rPr>
              <a:t>Insert the cookie into the HTTP response header</a:t>
            </a:r>
          </a:p>
          <a:p>
            <a:pPr eaLnBrk="1" hangingPunct="1">
              <a:spcBef>
                <a:spcPct val="0"/>
              </a:spcBef>
              <a:buFontTx/>
              <a:buNone/>
            </a:pPr>
            <a:r>
              <a:rPr lang="en-US" altLang="en-US" sz="2400" b="1" dirty="0">
                <a:latin typeface="Arial" charset="0"/>
              </a:rPr>
              <a:t>by calling the </a:t>
            </a:r>
            <a:r>
              <a:rPr lang="en-US" altLang="en-US" sz="2400" b="1" u="sng" dirty="0" err="1">
                <a:solidFill>
                  <a:srgbClr val="FF0000"/>
                </a:solidFill>
                <a:latin typeface="Arial" charset="0"/>
              </a:rPr>
              <a:t>addCookie</a:t>
            </a:r>
            <a:r>
              <a:rPr lang="en-US" altLang="en-US" sz="2400" b="1" u="sng" dirty="0">
                <a:solidFill>
                  <a:srgbClr val="FF0000"/>
                </a:solidFill>
                <a:latin typeface="Arial" charset="0"/>
              </a:rPr>
              <a:t>()</a:t>
            </a:r>
            <a:r>
              <a:rPr lang="en-US" altLang="en-US" sz="2400" b="1" dirty="0">
                <a:solidFill>
                  <a:srgbClr val="FF0000"/>
                </a:solidFill>
                <a:latin typeface="Arial" charset="0"/>
              </a:rPr>
              <a:t> </a:t>
            </a:r>
            <a:r>
              <a:rPr lang="en-US" altLang="en-US" sz="2400" b="1" dirty="0">
                <a:latin typeface="Arial" charset="0"/>
              </a:rPr>
              <a:t>method of the </a:t>
            </a:r>
          </a:p>
          <a:p>
            <a:pPr eaLnBrk="1" hangingPunct="1">
              <a:spcBef>
                <a:spcPct val="0"/>
              </a:spcBef>
              <a:buFontTx/>
              <a:buNone/>
            </a:pPr>
            <a:r>
              <a:rPr lang="en-US" altLang="en-US" sz="2400" b="1" dirty="0" err="1">
                <a:latin typeface="Arial" charset="0"/>
              </a:rPr>
              <a:t>HttpservletResponse</a:t>
            </a:r>
            <a:r>
              <a:rPr lang="en-US" altLang="en-US" sz="2400" b="1" dirty="0">
                <a:latin typeface="Arial" charset="0"/>
              </a:rPr>
              <a:t> object.</a:t>
            </a:r>
            <a:endParaRPr lang="en-US" altLang="en-US" sz="2400" b="1" u="sng" dirty="0">
              <a:latin typeface="Arial" charset="0"/>
            </a:endParaRPr>
          </a:p>
        </p:txBody>
      </p:sp>
    </p:spTree>
    <p:extLst>
      <p:ext uri="{BB962C8B-B14F-4D97-AF65-F5344CB8AC3E}">
        <p14:creationId xmlns:p14="http://schemas.microsoft.com/office/powerpoint/2010/main" val="2720496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3" name="TextBox 2"/>
          <p:cNvSpPr txBox="1"/>
          <p:nvPr/>
        </p:nvSpPr>
        <p:spPr>
          <a:xfrm>
            <a:off x="357188" y="600710"/>
            <a:ext cx="8358187" cy="6002338"/>
          </a:xfrm>
          <a:prstGeom prst="rect">
            <a:avLst/>
          </a:prstGeom>
          <a:noFill/>
        </p:spPr>
        <p:txBody>
          <a:bodyPr>
            <a:spAutoFit/>
          </a:bodyPr>
          <a:lstStyle/>
          <a:p>
            <a:pPr>
              <a:defRPr/>
            </a:pPr>
            <a:r>
              <a:rPr lang="en-US" sz="2400" b="1" dirty="0">
                <a:solidFill>
                  <a:srgbClr val="7030A0"/>
                </a:solidFill>
              </a:rPr>
              <a:t>Advantages of Servlets over CGI:</a:t>
            </a:r>
          </a:p>
          <a:p>
            <a:pPr>
              <a:defRPr/>
            </a:pPr>
            <a:endParaRPr lang="en-US" sz="2400" b="1" dirty="0">
              <a:solidFill>
                <a:srgbClr val="7030A0"/>
              </a:solidFill>
            </a:endParaRPr>
          </a:p>
          <a:p>
            <a:pPr marL="457200" indent="-457200">
              <a:buFontTx/>
              <a:buAutoNum type="arabicPeriod"/>
              <a:defRPr/>
            </a:pPr>
            <a:r>
              <a:rPr lang="en-US" sz="2400" b="1" dirty="0">
                <a:solidFill>
                  <a:srgbClr val="C00000"/>
                </a:solidFill>
              </a:rPr>
              <a:t>Servlets are faster than CGI</a:t>
            </a:r>
          </a:p>
          <a:p>
            <a:pPr marL="457200" indent="-457200">
              <a:defRPr/>
            </a:pPr>
            <a:endParaRPr lang="en-US" sz="2400" b="1" dirty="0">
              <a:solidFill>
                <a:srgbClr val="C00000"/>
              </a:solidFill>
            </a:endParaRPr>
          </a:p>
          <a:p>
            <a:pPr marL="457200" indent="-457200">
              <a:buFontTx/>
              <a:buAutoNum type="arabicPeriod" startAt="2"/>
              <a:defRPr/>
            </a:pPr>
            <a:r>
              <a:rPr lang="en-US" sz="2400" b="1" dirty="0">
                <a:solidFill>
                  <a:srgbClr val="00B050"/>
                </a:solidFill>
              </a:rPr>
              <a:t>They use a standard vendor-independent API that is supported by numerous web servers.</a:t>
            </a:r>
          </a:p>
          <a:p>
            <a:pPr marL="457200" indent="-457200">
              <a:defRPr/>
            </a:pPr>
            <a:endParaRPr lang="en-US" sz="2400" b="1" dirty="0">
              <a:solidFill>
                <a:srgbClr val="C00000"/>
              </a:solidFill>
            </a:endParaRPr>
          </a:p>
          <a:p>
            <a:pPr marL="457200" indent="-457200">
              <a:buFontTx/>
              <a:buAutoNum type="arabicPeriod" startAt="3"/>
              <a:defRPr/>
            </a:pPr>
            <a:r>
              <a:rPr lang="en-US" sz="2400" b="1" dirty="0">
                <a:solidFill>
                  <a:srgbClr val="C00000"/>
                </a:solidFill>
              </a:rPr>
              <a:t>Servlets provide a high level API to programs</a:t>
            </a:r>
          </a:p>
          <a:p>
            <a:pPr marL="457200" indent="-457200">
              <a:defRPr/>
            </a:pPr>
            <a:endParaRPr lang="en-US" sz="2400" b="1" dirty="0">
              <a:solidFill>
                <a:srgbClr val="C00000"/>
              </a:solidFill>
            </a:endParaRPr>
          </a:p>
          <a:p>
            <a:pPr marL="457200" indent="-457200">
              <a:buFontTx/>
              <a:buAutoNum type="arabicPeriod" startAt="4"/>
              <a:defRPr/>
            </a:pPr>
            <a:r>
              <a:rPr lang="en-US" sz="2400" b="1" dirty="0">
                <a:solidFill>
                  <a:srgbClr val="00B050"/>
                </a:solidFill>
              </a:rPr>
              <a:t>Servlets provide declarative security management support that allows us to easily build and modify the security logic for server-side extensions.</a:t>
            </a:r>
          </a:p>
          <a:p>
            <a:pPr marL="457200" indent="-457200">
              <a:defRPr/>
            </a:pPr>
            <a:endParaRPr lang="en-US" sz="2400" b="1" dirty="0">
              <a:solidFill>
                <a:srgbClr val="C00000"/>
              </a:solidFill>
            </a:endParaRPr>
          </a:p>
          <a:p>
            <a:pPr marL="457200" indent="-457200">
              <a:defRPr/>
            </a:pPr>
            <a:r>
              <a:rPr lang="en-US" sz="2400" b="1" dirty="0">
                <a:solidFill>
                  <a:srgbClr val="C00000"/>
                </a:solidFill>
              </a:rPr>
              <a:t>5.	Java Servlet extends the functionality of a Web server.</a:t>
            </a:r>
          </a:p>
          <a:p>
            <a:pPr marL="457200" indent="-457200">
              <a:buFontTx/>
              <a:buAutoNum type="arabicPeriod"/>
              <a:defRPr/>
            </a:pPr>
            <a:endParaRPr lang="en-IN" sz="2400" b="1" dirty="0">
              <a:solidFill>
                <a:srgbClr val="C00000"/>
              </a:solidFill>
            </a:endParaRPr>
          </a:p>
        </p:txBody>
      </p:sp>
    </p:spTree>
    <p:extLst>
      <p:ext uri="{BB962C8B-B14F-4D97-AF65-F5344CB8AC3E}">
        <p14:creationId xmlns:p14="http://schemas.microsoft.com/office/powerpoint/2010/main" val="520102120"/>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27965" y="644208"/>
            <a:ext cx="741344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Char char="•"/>
            </a:pPr>
            <a:r>
              <a:rPr lang="en-US" altLang="en-US" sz="2400" b="1" dirty="0">
                <a:latin typeface="Arial" charset="0"/>
              </a:rPr>
              <a:t>The </a:t>
            </a:r>
            <a:r>
              <a:rPr lang="en-US" altLang="en-US" sz="2400" b="1" dirty="0" err="1">
                <a:latin typeface="Arial" charset="0"/>
              </a:rPr>
              <a:t>addCookie</a:t>
            </a:r>
            <a:r>
              <a:rPr lang="en-US" altLang="en-US" sz="2400" b="1" dirty="0">
                <a:latin typeface="Arial" charset="0"/>
              </a:rPr>
              <a:t>() method requires one argument,</a:t>
            </a:r>
          </a:p>
          <a:p>
            <a:pPr eaLnBrk="1" hangingPunct="1">
              <a:spcBef>
                <a:spcPct val="0"/>
              </a:spcBef>
              <a:buFontTx/>
              <a:buNone/>
            </a:pPr>
            <a:r>
              <a:rPr lang="en-US" altLang="en-US" sz="2400" b="1" dirty="0">
                <a:latin typeface="Arial" charset="0"/>
              </a:rPr>
              <a:t>which is the </a:t>
            </a:r>
            <a:r>
              <a:rPr lang="en-US" altLang="en-US" sz="2400" b="1" dirty="0">
                <a:solidFill>
                  <a:srgbClr val="FF0000"/>
                </a:solidFill>
                <a:latin typeface="Arial" charset="0"/>
              </a:rPr>
              <a:t>name of the instance of the cookie </a:t>
            </a:r>
          </a:p>
          <a:p>
            <a:pPr eaLnBrk="1" hangingPunct="1">
              <a:spcBef>
                <a:spcPct val="0"/>
              </a:spcBef>
              <a:buFontTx/>
              <a:buNone/>
            </a:pPr>
            <a:r>
              <a:rPr lang="en-US" altLang="en-US" sz="2400" b="1" dirty="0">
                <a:solidFill>
                  <a:srgbClr val="FF0000"/>
                </a:solidFill>
                <a:latin typeface="Arial" charset="0"/>
              </a:rPr>
              <a:t>object.</a:t>
            </a:r>
          </a:p>
          <a:p>
            <a:pPr eaLnBrk="1" hangingPunct="1">
              <a:spcBef>
                <a:spcPct val="0"/>
              </a:spcBef>
              <a:buFontTx/>
              <a:buNone/>
            </a:pPr>
            <a:endParaRPr lang="en-US" altLang="en-US" sz="2400" b="1" dirty="0">
              <a:latin typeface="Arial" charset="0"/>
            </a:endParaRPr>
          </a:p>
          <a:p>
            <a:pPr eaLnBrk="1" hangingPunct="1">
              <a:spcBef>
                <a:spcPct val="0"/>
              </a:spcBef>
              <a:buFontTx/>
              <a:buChar char="•"/>
            </a:pPr>
            <a:r>
              <a:rPr lang="en-US" altLang="en-US" sz="2400" b="1" dirty="0">
                <a:latin typeface="Arial" charset="0"/>
              </a:rPr>
              <a:t>The </a:t>
            </a:r>
            <a:r>
              <a:rPr lang="en-US" altLang="en-US" sz="2400" b="1" dirty="0" err="1">
                <a:latin typeface="Arial" charset="0"/>
              </a:rPr>
              <a:t>addCookie</a:t>
            </a:r>
            <a:r>
              <a:rPr lang="en-US" altLang="en-US" sz="2400" b="1" dirty="0">
                <a:latin typeface="Arial" charset="0"/>
              </a:rPr>
              <a:t>() method must be called before</a:t>
            </a:r>
          </a:p>
          <a:p>
            <a:pPr eaLnBrk="1" hangingPunct="1">
              <a:spcBef>
                <a:spcPct val="0"/>
              </a:spcBef>
              <a:buFontTx/>
              <a:buNone/>
            </a:pPr>
            <a:r>
              <a:rPr lang="en-US" altLang="en-US" sz="2400" b="1" dirty="0">
                <a:latin typeface="Arial" charset="0"/>
              </a:rPr>
              <a:t>the java servlet writes the response document.</a:t>
            </a:r>
          </a:p>
          <a:p>
            <a:pPr eaLnBrk="1" hangingPunct="1">
              <a:spcBef>
                <a:spcPct val="0"/>
              </a:spcBef>
              <a:buFontTx/>
              <a:buNone/>
            </a:pPr>
            <a:endParaRPr lang="en-US" altLang="en-US" sz="2400" b="1" dirty="0">
              <a:latin typeface="Arial" charset="0"/>
            </a:endParaRPr>
          </a:p>
          <a:p>
            <a:pPr eaLnBrk="1" hangingPunct="1">
              <a:spcBef>
                <a:spcPct val="0"/>
              </a:spcBef>
              <a:buFontTx/>
              <a:buNone/>
            </a:pPr>
            <a:r>
              <a:rPr lang="en-US" altLang="en-US" sz="2400" b="1" dirty="0" err="1">
                <a:solidFill>
                  <a:srgbClr val="FF0000"/>
                </a:solidFill>
                <a:latin typeface="Arial" charset="0"/>
              </a:rPr>
              <a:t>response</a:t>
            </a:r>
            <a:r>
              <a:rPr lang="en-US" altLang="en-US" sz="2400" b="1" dirty="0" err="1">
                <a:latin typeface="Arial" charset="0"/>
              </a:rPr>
              <a:t>.</a:t>
            </a:r>
            <a:r>
              <a:rPr lang="en-US" altLang="en-US" sz="2400" b="1" dirty="0" err="1">
                <a:solidFill>
                  <a:srgbClr val="00B050"/>
                </a:solidFill>
                <a:latin typeface="Arial" charset="0"/>
              </a:rPr>
              <a:t>addCookie</a:t>
            </a:r>
            <a:r>
              <a:rPr lang="en-US" altLang="en-US" sz="2400" b="1" dirty="0">
                <a:latin typeface="Arial" charset="0"/>
              </a:rPr>
              <a:t>(</a:t>
            </a:r>
            <a:r>
              <a:rPr lang="en-US" altLang="en-US" sz="2400" b="1" dirty="0" err="1">
                <a:solidFill>
                  <a:srgbClr val="4419F9"/>
                </a:solidFill>
                <a:latin typeface="Arial" charset="0"/>
              </a:rPr>
              <a:t>myCookie</a:t>
            </a:r>
            <a:r>
              <a:rPr lang="en-US" altLang="en-US" sz="2400" b="1" dirty="0">
                <a:latin typeface="Arial" charset="0"/>
              </a:rPr>
              <a:t>);</a:t>
            </a:r>
          </a:p>
          <a:p>
            <a:pPr eaLnBrk="1" hangingPunct="1">
              <a:spcBef>
                <a:spcPct val="0"/>
              </a:spcBef>
              <a:buFontTx/>
              <a:buNone/>
            </a:pPr>
            <a:endParaRPr lang="en-US" altLang="en-US" sz="2400" b="1" dirty="0">
              <a:latin typeface="Arial" charset="0"/>
            </a:endParaRPr>
          </a:p>
          <a:p>
            <a:pPr eaLnBrk="1" hangingPunct="1">
              <a:spcBef>
                <a:spcPct val="0"/>
              </a:spcBef>
              <a:buFontTx/>
              <a:buChar char="•"/>
            </a:pPr>
            <a:r>
              <a:rPr lang="en-US" altLang="en-US" sz="2400" b="1" dirty="0">
                <a:latin typeface="Arial" charset="0"/>
              </a:rPr>
              <a:t>We can read a cookie by calling the </a:t>
            </a:r>
            <a:r>
              <a:rPr lang="en-US" altLang="en-US" sz="2400" b="1" u="sng" dirty="0" err="1">
                <a:solidFill>
                  <a:srgbClr val="4419F9"/>
                </a:solidFill>
                <a:latin typeface="Arial" charset="0"/>
              </a:rPr>
              <a:t>getCookies</a:t>
            </a:r>
            <a:r>
              <a:rPr lang="en-US" altLang="en-US" sz="2400" b="1" u="sng" dirty="0">
                <a:solidFill>
                  <a:srgbClr val="4419F9"/>
                </a:solidFill>
                <a:latin typeface="Arial" charset="0"/>
              </a:rPr>
              <a:t>()</a:t>
            </a:r>
          </a:p>
          <a:p>
            <a:pPr eaLnBrk="1" hangingPunct="1">
              <a:spcBef>
                <a:spcPct val="0"/>
              </a:spcBef>
              <a:buFontTx/>
              <a:buNone/>
            </a:pPr>
            <a:r>
              <a:rPr lang="en-US" altLang="en-US" sz="2400" b="1" dirty="0">
                <a:latin typeface="Arial" charset="0"/>
              </a:rPr>
              <a:t>method of the </a:t>
            </a:r>
            <a:r>
              <a:rPr lang="en-US" altLang="en-US" sz="2400" b="1" dirty="0" err="1">
                <a:latin typeface="Arial" charset="0"/>
              </a:rPr>
              <a:t>HttpservletRequest</a:t>
            </a:r>
            <a:r>
              <a:rPr lang="en-US" altLang="en-US" sz="2400" b="1" dirty="0">
                <a:latin typeface="Arial" charset="0"/>
              </a:rPr>
              <a:t> object.</a:t>
            </a:r>
          </a:p>
          <a:p>
            <a:pPr eaLnBrk="1" hangingPunct="1">
              <a:spcBef>
                <a:spcPct val="0"/>
              </a:spcBef>
              <a:buFontTx/>
              <a:buNone/>
            </a:pPr>
            <a:endParaRPr lang="en-US" altLang="en-US" sz="2400" b="1" dirty="0">
              <a:latin typeface="Arial" charset="0"/>
            </a:endParaRPr>
          </a:p>
          <a:p>
            <a:pPr eaLnBrk="1" hangingPunct="1">
              <a:spcBef>
                <a:spcPct val="0"/>
              </a:spcBef>
              <a:buFontTx/>
              <a:buChar char="•"/>
            </a:pPr>
            <a:r>
              <a:rPr lang="en-US" altLang="en-US" sz="2400" b="1" dirty="0">
                <a:latin typeface="Arial" charset="0"/>
              </a:rPr>
              <a:t>The </a:t>
            </a:r>
            <a:r>
              <a:rPr lang="en-US" altLang="en-US" sz="2400" b="1" dirty="0" err="1">
                <a:latin typeface="Arial" charset="0"/>
              </a:rPr>
              <a:t>getCookies</a:t>
            </a:r>
            <a:r>
              <a:rPr lang="en-US" altLang="en-US" sz="2400" b="1" dirty="0">
                <a:latin typeface="Arial" charset="0"/>
              </a:rPr>
              <a:t>() method returns an </a:t>
            </a:r>
            <a:r>
              <a:rPr lang="en-US" altLang="en-US" sz="2400" b="1" dirty="0">
                <a:solidFill>
                  <a:srgbClr val="4419F9"/>
                </a:solidFill>
                <a:latin typeface="Arial" charset="0"/>
              </a:rPr>
              <a:t>array of </a:t>
            </a:r>
          </a:p>
          <a:p>
            <a:pPr eaLnBrk="1" hangingPunct="1">
              <a:spcBef>
                <a:spcPct val="0"/>
              </a:spcBef>
              <a:buFontTx/>
              <a:buNone/>
            </a:pPr>
            <a:r>
              <a:rPr lang="en-US" altLang="en-US" sz="2400" b="1" dirty="0">
                <a:solidFill>
                  <a:srgbClr val="4419F9"/>
                </a:solidFill>
                <a:latin typeface="Arial" charset="0"/>
              </a:rPr>
              <a:t>cookies objects.</a:t>
            </a:r>
          </a:p>
        </p:txBody>
      </p:sp>
    </p:spTree>
    <p:extLst>
      <p:ext uri="{BB962C8B-B14F-4D97-AF65-F5344CB8AC3E}">
        <p14:creationId xmlns:p14="http://schemas.microsoft.com/office/powerpoint/2010/main" val="3557493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65125" y="1889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
        <p:nvSpPr>
          <p:cNvPr id="12291" name="Text Box 3"/>
          <p:cNvSpPr txBox="1">
            <a:spLocks noChangeArrowheads="1"/>
          </p:cNvSpPr>
          <p:nvPr/>
        </p:nvSpPr>
        <p:spPr bwMode="auto">
          <a:xfrm>
            <a:off x="212725" y="659447"/>
            <a:ext cx="8499443" cy="612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800" b="1" dirty="0">
                <a:latin typeface="Arial" charset="0"/>
              </a:rPr>
              <a:t>The java servlet can step through the array </a:t>
            </a:r>
          </a:p>
          <a:p>
            <a:pPr eaLnBrk="1" hangingPunct="1">
              <a:spcBef>
                <a:spcPct val="0"/>
              </a:spcBef>
              <a:buFontTx/>
              <a:buNone/>
            </a:pPr>
            <a:r>
              <a:rPr lang="en-US" altLang="en-US" sz="2800" b="1" dirty="0">
                <a:latin typeface="Arial" charset="0"/>
              </a:rPr>
              <a:t>of Cookie objects and retrieve attributes of each</a:t>
            </a:r>
          </a:p>
          <a:p>
            <a:pPr eaLnBrk="1" hangingPunct="1">
              <a:spcBef>
                <a:spcPct val="0"/>
              </a:spcBef>
              <a:buFontTx/>
              <a:buNone/>
            </a:pPr>
            <a:r>
              <a:rPr lang="en-US" altLang="en-US" sz="2800" b="1" dirty="0">
                <a:latin typeface="Arial" charset="0"/>
              </a:rPr>
              <a:t>Cookie by calling the </a:t>
            </a:r>
            <a:r>
              <a:rPr lang="en-US" altLang="en-US" sz="2800" b="1" dirty="0" err="1">
                <a:solidFill>
                  <a:srgbClr val="4419F9"/>
                </a:solidFill>
                <a:latin typeface="Arial" charset="0"/>
              </a:rPr>
              <a:t>getXXX</a:t>
            </a:r>
            <a:r>
              <a:rPr lang="en-US" altLang="en-US" sz="2800" b="1" dirty="0">
                <a:solidFill>
                  <a:srgbClr val="4419F9"/>
                </a:solidFill>
                <a:latin typeface="Arial" charset="0"/>
              </a:rPr>
              <a:t>() </a:t>
            </a:r>
            <a:r>
              <a:rPr lang="en-US" altLang="en-US" sz="2800" b="1" dirty="0">
                <a:latin typeface="Arial" charset="0"/>
              </a:rPr>
              <a:t>method.</a:t>
            </a:r>
          </a:p>
          <a:p>
            <a:pPr eaLnBrk="1" hangingPunct="1">
              <a:spcBef>
                <a:spcPct val="0"/>
              </a:spcBef>
              <a:buFontTx/>
              <a:buNone/>
            </a:pPr>
            <a:endParaRPr lang="en-US" altLang="en-US" sz="2800" b="1" dirty="0">
              <a:latin typeface="Arial" charset="0"/>
            </a:endParaRPr>
          </a:p>
          <a:p>
            <a:pPr eaLnBrk="1" hangingPunct="1">
              <a:spcBef>
                <a:spcPct val="0"/>
              </a:spcBef>
              <a:buFontTx/>
              <a:buNone/>
            </a:pPr>
            <a:r>
              <a:rPr lang="en-US" altLang="en-US" sz="2800" b="1" dirty="0">
                <a:latin typeface="Arial" charset="0"/>
              </a:rPr>
              <a:t>Where </a:t>
            </a:r>
            <a:r>
              <a:rPr lang="en-US" altLang="en-US" sz="2800" b="1" dirty="0">
                <a:solidFill>
                  <a:srgbClr val="4419F9"/>
                </a:solidFill>
                <a:latin typeface="Arial" charset="0"/>
              </a:rPr>
              <a:t>XXX</a:t>
            </a:r>
            <a:r>
              <a:rPr lang="en-US" altLang="en-US" sz="2800" b="1" dirty="0">
                <a:latin typeface="Arial" charset="0"/>
              </a:rPr>
              <a:t> represent the </a:t>
            </a:r>
            <a:r>
              <a:rPr lang="en-US" altLang="en-US" sz="2800" b="1" dirty="0">
                <a:solidFill>
                  <a:srgbClr val="4419F9"/>
                </a:solidFill>
                <a:latin typeface="Arial" charset="0"/>
              </a:rPr>
              <a:t>name of the attribute </a:t>
            </a:r>
          </a:p>
          <a:p>
            <a:pPr eaLnBrk="1" hangingPunct="1">
              <a:spcBef>
                <a:spcPct val="0"/>
              </a:spcBef>
              <a:buFontTx/>
              <a:buNone/>
            </a:pPr>
            <a:r>
              <a:rPr lang="en-US" altLang="en-US" sz="2800" b="1" dirty="0">
                <a:latin typeface="Arial" charset="0"/>
              </a:rPr>
              <a:t>that we want to retrieve.</a:t>
            </a:r>
          </a:p>
          <a:p>
            <a:pPr eaLnBrk="1" hangingPunct="1">
              <a:spcBef>
                <a:spcPct val="0"/>
              </a:spcBef>
              <a:buFontTx/>
              <a:buNone/>
            </a:pPr>
            <a:endParaRPr lang="en-US" altLang="en-US" sz="2800" b="1" dirty="0">
              <a:latin typeface="Arial" charset="0"/>
            </a:endParaRPr>
          </a:p>
          <a:p>
            <a:pPr eaLnBrk="1" hangingPunct="1">
              <a:spcBef>
                <a:spcPct val="0"/>
              </a:spcBef>
              <a:buFontTx/>
              <a:buNone/>
            </a:pPr>
            <a:r>
              <a:rPr lang="en-US" altLang="en-US" sz="2800" b="1" u="sng" dirty="0">
                <a:solidFill>
                  <a:srgbClr val="4419F9"/>
                </a:solidFill>
                <a:latin typeface="Arial" charset="0"/>
              </a:rPr>
              <a:t>Name</a:t>
            </a:r>
            <a:r>
              <a:rPr lang="en-US" altLang="en-US" sz="2800" b="1" dirty="0">
                <a:solidFill>
                  <a:srgbClr val="4419F9"/>
                </a:solidFill>
                <a:latin typeface="Arial" charset="0"/>
              </a:rPr>
              <a:t> and </a:t>
            </a:r>
            <a:r>
              <a:rPr lang="en-US" altLang="en-US" sz="2800" b="1" u="sng" dirty="0">
                <a:solidFill>
                  <a:srgbClr val="4419F9"/>
                </a:solidFill>
                <a:latin typeface="Arial" charset="0"/>
              </a:rPr>
              <a:t>value</a:t>
            </a:r>
            <a:r>
              <a:rPr lang="en-US" altLang="en-US" sz="2800" b="1" dirty="0">
                <a:solidFill>
                  <a:srgbClr val="4419F9"/>
                </a:solidFill>
                <a:latin typeface="Arial" charset="0"/>
              </a:rPr>
              <a:t> are two commonly requested</a:t>
            </a:r>
          </a:p>
          <a:p>
            <a:pPr eaLnBrk="1" hangingPunct="1">
              <a:spcBef>
                <a:spcPct val="0"/>
              </a:spcBef>
              <a:buFontTx/>
              <a:buNone/>
            </a:pPr>
            <a:r>
              <a:rPr lang="en-US" altLang="en-US" sz="2800" b="1" dirty="0">
                <a:solidFill>
                  <a:srgbClr val="4419F9"/>
                </a:solidFill>
                <a:latin typeface="Arial" charset="0"/>
              </a:rPr>
              <a:t>attributes.</a:t>
            </a:r>
          </a:p>
          <a:p>
            <a:pPr eaLnBrk="1" hangingPunct="1">
              <a:spcBef>
                <a:spcPct val="0"/>
              </a:spcBef>
              <a:buFontTx/>
              <a:buNone/>
            </a:pPr>
            <a:r>
              <a:rPr lang="en-US" altLang="en-US" sz="2800" b="1" dirty="0" smtClean="0">
                <a:latin typeface="Arial" charset="0"/>
              </a:rPr>
              <a:t>The </a:t>
            </a:r>
            <a:r>
              <a:rPr lang="en-US" altLang="en-US" sz="2800" b="1" dirty="0" err="1">
                <a:latin typeface="Arial" charset="0"/>
              </a:rPr>
              <a:t>addCookie</a:t>
            </a:r>
            <a:r>
              <a:rPr lang="en-US" altLang="en-US" sz="2800" b="1" dirty="0">
                <a:latin typeface="Arial" charset="0"/>
              </a:rPr>
              <a:t>() method does not affect cookies</a:t>
            </a:r>
          </a:p>
          <a:p>
            <a:pPr eaLnBrk="1" hangingPunct="1">
              <a:spcBef>
                <a:spcPct val="0"/>
              </a:spcBef>
              <a:buFontTx/>
              <a:buNone/>
            </a:pPr>
            <a:r>
              <a:rPr lang="en-US" altLang="en-US" sz="2800" b="1" dirty="0">
                <a:latin typeface="Arial" charset="0"/>
              </a:rPr>
              <a:t>that already exist on the client.</a:t>
            </a:r>
          </a:p>
          <a:p>
            <a:pPr eaLnBrk="1" hangingPunct="1">
              <a:spcBef>
                <a:spcPct val="0"/>
              </a:spcBef>
              <a:buFontTx/>
              <a:buNone/>
            </a:pPr>
            <a:endParaRPr lang="en-US" altLang="en-US" sz="2800" b="1" dirty="0">
              <a:latin typeface="Arial" charset="0"/>
            </a:endParaRPr>
          </a:p>
          <a:p>
            <a:pPr eaLnBrk="1" hangingPunct="1">
              <a:spcBef>
                <a:spcPct val="0"/>
              </a:spcBef>
              <a:buFontTx/>
              <a:buNone/>
            </a:pPr>
            <a:r>
              <a:rPr lang="en-US" altLang="en-US" sz="2800" b="1" dirty="0">
                <a:latin typeface="Arial" charset="0"/>
              </a:rPr>
              <a:t>The cookie is limited to </a:t>
            </a:r>
            <a:r>
              <a:rPr lang="en-US" altLang="en-US" sz="2800" b="1" dirty="0">
                <a:solidFill>
                  <a:srgbClr val="FF0000"/>
                </a:solidFill>
                <a:latin typeface="Arial" charset="0"/>
              </a:rPr>
              <a:t>4KB</a:t>
            </a:r>
            <a:r>
              <a:rPr lang="en-US" altLang="en-US" sz="2800" b="1" dirty="0">
                <a:latin typeface="Arial" charset="0"/>
              </a:rPr>
              <a:t> and most browsers</a:t>
            </a:r>
          </a:p>
          <a:p>
            <a:pPr eaLnBrk="1" hangingPunct="1">
              <a:spcBef>
                <a:spcPct val="0"/>
              </a:spcBef>
              <a:buFontTx/>
              <a:buNone/>
            </a:pPr>
            <a:r>
              <a:rPr lang="en-US" altLang="en-US" sz="2800" b="1" dirty="0">
                <a:latin typeface="Arial" charset="0"/>
              </a:rPr>
              <a:t>limit the total space to </a:t>
            </a:r>
            <a:r>
              <a:rPr lang="en-US" altLang="en-US" sz="2800" b="1" dirty="0">
                <a:solidFill>
                  <a:srgbClr val="4419F9"/>
                </a:solidFill>
                <a:latin typeface="Arial" charset="0"/>
              </a:rPr>
              <a:t>2MB</a:t>
            </a:r>
            <a:r>
              <a:rPr lang="en-US" altLang="en-US" sz="2800" b="1" dirty="0">
                <a:latin typeface="Arial" charset="0"/>
              </a:rPr>
              <a:t> for cookies, so</a:t>
            </a:r>
          </a:p>
        </p:txBody>
      </p:sp>
    </p:spTree>
    <p:extLst>
      <p:ext uri="{BB962C8B-B14F-4D97-AF65-F5344CB8AC3E}">
        <p14:creationId xmlns:p14="http://schemas.microsoft.com/office/powerpoint/2010/main" val="2742951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86080" y="771843"/>
            <a:ext cx="8626475"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800" b="1" dirty="0" err="1">
                <a:latin typeface="Arial" charset="0"/>
              </a:rPr>
              <a:t>addCookie</a:t>
            </a:r>
            <a:r>
              <a:rPr lang="en-US" altLang="en-US" sz="2800" b="1" dirty="0">
                <a:latin typeface="Arial" charset="0"/>
              </a:rPr>
              <a:t>() may cause others to be deleted.</a:t>
            </a:r>
          </a:p>
          <a:p>
            <a:pPr eaLnBrk="1" hangingPunct="1">
              <a:spcBef>
                <a:spcPct val="0"/>
              </a:spcBef>
              <a:buFontTx/>
              <a:buNone/>
            </a:pPr>
            <a:endParaRPr lang="en-US" altLang="en-US" sz="2800" b="1" dirty="0">
              <a:latin typeface="Arial" charset="0"/>
            </a:endParaRPr>
          </a:p>
          <a:p>
            <a:pPr eaLnBrk="1" hangingPunct="1">
              <a:spcBef>
                <a:spcPct val="0"/>
              </a:spcBef>
              <a:buFontTx/>
              <a:buNone/>
            </a:pPr>
            <a:r>
              <a:rPr lang="en-US" altLang="en-US" sz="2800" b="1" dirty="0">
                <a:latin typeface="Arial" charset="0"/>
              </a:rPr>
              <a:t>The browser decides when to delete cookies,</a:t>
            </a:r>
          </a:p>
          <a:p>
            <a:pPr eaLnBrk="1" hangingPunct="1">
              <a:spcBef>
                <a:spcPct val="0"/>
              </a:spcBef>
              <a:buFontTx/>
              <a:buNone/>
            </a:pPr>
            <a:r>
              <a:rPr lang="en-US" altLang="en-US" sz="2800" b="1" dirty="0">
                <a:latin typeface="Arial" charset="0"/>
              </a:rPr>
              <a:t>depending on storage space considerations.</a:t>
            </a:r>
          </a:p>
          <a:p>
            <a:pPr eaLnBrk="1" hangingPunct="1">
              <a:spcBef>
                <a:spcPct val="0"/>
              </a:spcBef>
              <a:buFontTx/>
              <a:buNone/>
            </a:pPr>
            <a:endParaRPr lang="en-US" altLang="en-US" sz="2800" b="1" dirty="0">
              <a:latin typeface="Arial" charset="0"/>
            </a:endParaRPr>
          </a:p>
          <a:p>
            <a:pPr eaLnBrk="1" hangingPunct="1">
              <a:spcBef>
                <a:spcPct val="0"/>
              </a:spcBef>
              <a:buFontTx/>
              <a:buNone/>
            </a:pPr>
            <a:r>
              <a:rPr lang="en-US" altLang="en-US" sz="2800" b="1" dirty="0">
                <a:latin typeface="Arial" charset="0"/>
              </a:rPr>
              <a:t>The java Servlet can modify the value of an </a:t>
            </a:r>
          </a:p>
          <a:p>
            <a:pPr eaLnBrk="1" hangingPunct="1">
              <a:spcBef>
                <a:spcPct val="0"/>
              </a:spcBef>
              <a:buFontTx/>
              <a:buNone/>
            </a:pPr>
            <a:r>
              <a:rPr lang="en-US" altLang="en-US" sz="2800" b="1" dirty="0">
                <a:latin typeface="Arial" charset="0"/>
              </a:rPr>
              <a:t>existing cookie by using the </a:t>
            </a:r>
            <a:r>
              <a:rPr lang="en-US" altLang="en-US" sz="2800" b="1" u="sng" dirty="0" err="1">
                <a:solidFill>
                  <a:srgbClr val="4419F9"/>
                </a:solidFill>
                <a:latin typeface="Arial" charset="0"/>
              </a:rPr>
              <a:t>setValue</a:t>
            </a:r>
            <a:r>
              <a:rPr lang="en-US" altLang="en-US" sz="2800" b="1" u="sng" dirty="0">
                <a:solidFill>
                  <a:srgbClr val="4419F9"/>
                </a:solidFill>
                <a:latin typeface="Arial" charset="0"/>
              </a:rPr>
              <a:t>()</a:t>
            </a:r>
            <a:r>
              <a:rPr lang="en-US" altLang="en-US" sz="2800" b="1" dirty="0">
                <a:latin typeface="Arial" charset="0"/>
              </a:rPr>
              <a:t> method of</a:t>
            </a:r>
          </a:p>
          <a:p>
            <a:pPr eaLnBrk="1" hangingPunct="1">
              <a:spcBef>
                <a:spcPct val="0"/>
              </a:spcBef>
              <a:buFontTx/>
              <a:buNone/>
            </a:pPr>
            <a:r>
              <a:rPr lang="en-US" altLang="en-US" sz="2800" b="1" dirty="0">
                <a:latin typeface="Arial" charset="0"/>
              </a:rPr>
              <a:t>the Cookie object.</a:t>
            </a:r>
          </a:p>
          <a:p>
            <a:pPr eaLnBrk="1" hangingPunct="1">
              <a:spcBef>
                <a:spcPct val="0"/>
              </a:spcBef>
              <a:buFontTx/>
              <a:buNone/>
            </a:pPr>
            <a:endParaRPr lang="en-US" altLang="en-US" sz="2800" b="1" dirty="0">
              <a:latin typeface="Arial" charset="0"/>
            </a:endParaRPr>
          </a:p>
          <a:p>
            <a:pPr eaLnBrk="1" hangingPunct="1">
              <a:spcBef>
                <a:spcPct val="0"/>
              </a:spcBef>
              <a:buFontTx/>
              <a:buNone/>
            </a:pPr>
            <a:r>
              <a:rPr lang="en-US" altLang="en-US" sz="2800" b="1" dirty="0">
                <a:latin typeface="Arial" charset="0"/>
              </a:rPr>
              <a:t>And modify other attributes of the cookie by </a:t>
            </a:r>
          </a:p>
          <a:p>
            <a:pPr eaLnBrk="1" hangingPunct="1">
              <a:spcBef>
                <a:spcPct val="0"/>
              </a:spcBef>
              <a:buFontTx/>
              <a:buNone/>
            </a:pPr>
            <a:r>
              <a:rPr lang="en-US" altLang="en-US" sz="2800" b="1" dirty="0">
                <a:latin typeface="Arial" charset="0"/>
              </a:rPr>
              <a:t>using the appropriate </a:t>
            </a:r>
            <a:r>
              <a:rPr lang="en-US" altLang="en-US" sz="2800" b="1" u="sng" dirty="0" err="1">
                <a:latin typeface="Arial" charset="0"/>
              </a:rPr>
              <a:t>setXXX</a:t>
            </a:r>
            <a:r>
              <a:rPr lang="en-US" altLang="en-US" sz="2800" b="1" u="sng" dirty="0">
                <a:latin typeface="Arial" charset="0"/>
              </a:rPr>
              <a:t>()</a:t>
            </a:r>
            <a:r>
              <a:rPr lang="en-US" altLang="en-US" sz="2800" b="1" dirty="0">
                <a:latin typeface="Arial" charset="0"/>
              </a:rPr>
              <a:t> method that </a:t>
            </a:r>
          </a:p>
          <a:p>
            <a:pPr eaLnBrk="1" hangingPunct="1">
              <a:spcBef>
                <a:spcPct val="0"/>
              </a:spcBef>
              <a:buFontTx/>
              <a:buNone/>
            </a:pPr>
            <a:r>
              <a:rPr lang="en-US" altLang="en-US" sz="2800" b="1" dirty="0">
                <a:latin typeface="Arial" charset="0"/>
              </a:rPr>
              <a:t>corresponds to the </a:t>
            </a:r>
            <a:r>
              <a:rPr lang="en-US" altLang="en-US" sz="2800" b="1" u="sng" dirty="0" err="1">
                <a:latin typeface="Arial" charset="0"/>
              </a:rPr>
              <a:t>getXXX</a:t>
            </a:r>
            <a:r>
              <a:rPr lang="en-US" altLang="en-US" sz="2800" b="1" u="sng" dirty="0">
                <a:latin typeface="Arial" charset="0"/>
              </a:rPr>
              <a:t>()</a:t>
            </a:r>
            <a:r>
              <a:rPr lang="en-US" altLang="en-US" sz="2800" b="1" dirty="0">
                <a:latin typeface="Arial" charset="0"/>
              </a:rPr>
              <a:t> method.</a:t>
            </a:r>
          </a:p>
          <a:p>
            <a:pPr eaLnBrk="1" hangingPunct="1">
              <a:spcBef>
                <a:spcPct val="0"/>
              </a:spcBef>
              <a:buFontTx/>
              <a:buNone/>
            </a:pPr>
            <a:r>
              <a:rPr lang="en-US" altLang="en-US" sz="2800" b="1" dirty="0" err="1" smtClean="0">
                <a:latin typeface="Arial" charset="0"/>
              </a:rPr>
              <a:t>myCookie.setValue</a:t>
            </a:r>
            <a:r>
              <a:rPr lang="en-US" altLang="en-US" sz="2800" b="1" dirty="0">
                <a:latin typeface="Arial" charset="0"/>
              </a:rPr>
              <a:t>(“456”);</a:t>
            </a:r>
          </a:p>
        </p:txBody>
      </p:sp>
    </p:spTree>
    <p:extLst>
      <p:ext uri="{BB962C8B-B14F-4D97-AF65-F5344CB8AC3E}">
        <p14:creationId xmlns:p14="http://schemas.microsoft.com/office/powerpoint/2010/main" val="463444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12725" y="2651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
        <p:nvSpPr>
          <p:cNvPr id="14339" name="Rectangle 3"/>
          <p:cNvSpPr>
            <a:spLocks noChangeArrowheads="1"/>
          </p:cNvSpPr>
          <p:nvPr/>
        </p:nvSpPr>
        <p:spPr bwMode="auto">
          <a:xfrm>
            <a:off x="533400" y="631825"/>
            <a:ext cx="8229600" cy="607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800" b="1" u="sng" dirty="0">
                <a:latin typeface="Arial" charset="0"/>
              </a:rPr>
              <a:t>Writing a cookie:</a:t>
            </a:r>
          </a:p>
          <a:p>
            <a:pPr eaLnBrk="1" hangingPunct="1">
              <a:spcBef>
                <a:spcPct val="0"/>
              </a:spcBef>
              <a:buFontTx/>
              <a:buNone/>
            </a:pPr>
            <a:r>
              <a:rPr lang="en-US" altLang="en-US" sz="2800" b="1" dirty="0">
                <a:latin typeface="Arial" charset="0"/>
              </a:rPr>
              <a:t>import java.io.*;</a:t>
            </a:r>
          </a:p>
          <a:p>
            <a:pPr eaLnBrk="1" hangingPunct="1">
              <a:spcBef>
                <a:spcPct val="0"/>
              </a:spcBef>
              <a:buFontTx/>
              <a:buNone/>
            </a:pPr>
            <a:r>
              <a:rPr lang="en-US" altLang="en-US" sz="2800" b="1" dirty="0">
                <a:latin typeface="Arial" charset="0"/>
              </a:rPr>
              <a:t>import </a:t>
            </a:r>
            <a:r>
              <a:rPr lang="en-US" altLang="en-US" sz="2800" b="1" dirty="0" err="1">
                <a:latin typeface="Arial" charset="0"/>
              </a:rPr>
              <a:t>javax.servlet</a:t>
            </a:r>
            <a:r>
              <a:rPr lang="en-US" altLang="en-US" sz="2800" b="1" dirty="0">
                <a:latin typeface="Arial" charset="0"/>
              </a:rPr>
              <a:t>.*;</a:t>
            </a:r>
          </a:p>
          <a:p>
            <a:pPr eaLnBrk="1" hangingPunct="1">
              <a:spcBef>
                <a:spcPct val="0"/>
              </a:spcBef>
              <a:buFontTx/>
              <a:buNone/>
            </a:pPr>
            <a:r>
              <a:rPr lang="en-US" altLang="en-US" sz="2800" b="1" dirty="0">
                <a:latin typeface="Arial" charset="0"/>
              </a:rPr>
              <a:t>import </a:t>
            </a:r>
            <a:r>
              <a:rPr lang="en-US" altLang="en-US" sz="2800" b="1" dirty="0" err="1">
                <a:latin typeface="Arial" charset="0"/>
              </a:rPr>
              <a:t>javax.servlet.http</a:t>
            </a:r>
            <a:r>
              <a:rPr lang="en-US" altLang="en-US" sz="2800" b="1" dirty="0">
                <a:latin typeface="Arial" charset="0"/>
              </a:rPr>
              <a:t>.*;</a:t>
            </a:r>
          </a:p>
          <a:p>
            <a:pPr eaLnBrk="1" hangingPunct="1">
              <a:spcBef>
                <a:spcPct val="0"/>
              </a:spcBef>
              <a:buFontTx/>
              <a:buNone/>
            </a:pPr>
            <a:r>
              <a:rPr lang="en-US" altLang="en-US" sz="2800" b="1" dirty="0">
                <a:latin typeface="Arial" charset="0"/>
              </a:rPr>
              <a:t>public class </a:t>
            </a:r>
            <a:r>
              <a:rPr lang="en-US" altLang="en-US" sz="2800" b="1" dirty="0" err="1">
                <a:latin typeface="Arial" charset="0"/>
              </a:rPr>
              <a:t>SetCookies</a:t>
            </a:r>
            <a:r>
              <a:rPr lang="en-US" altLang="en-US" sz="2800" b="1" dirty="0">
                <a:latin typeface="Arial" charset="0"/>
              </a:rPr>
              <a:t> extends </a:t>
            </a:r>
            <a:r>
              <a:rPr lang="en-US" altLang="en-US" sz="2800" b="1" dirty="0" err="1">
                <a:latin typeface="Arial" charset="0"/>
              </a:rPr>
              <a:t>Httpservlet</a:t>
            </a:r>
            <a:endParaRPr lang="en-US" altLang="en-US" sz="2800" b="1" dirty="0">
              <a:latin typeface="Arial" charset="0"/>
            </a:endParaRPr>
          </a:p>
          <a:p>
            <a:pPr eaLnBrk="1" hangingPunct="1">
              <a:spcBef>
                <a:spcPct val="0"/>
              </a:spcBef>
              <a:buFontTx/>
              <a:buNone/>
            </a:pPr>
            <a:r>
              <a:rPr lang="en-US" altLang="en-US" sz="2800" b="1" dirty="0">
                <a:latin typeface="Arial" charset="0"/>
              </a:rPr>
              <a:t>{</a:t>
            </a:r>
          </a:p>
          <a:p>
            <a:pPr eaLnBrk="1" hangingPunct="1">
              <a:spcBef>
                <a:spcPct val="0"/>
              </a:spcBef>
              <a:buFontTx/>
              <a:buNone/>
            </a:pPr>
            <a:r>
              <a:rPr lang="en-US" altLang="en-US" sz="2800" b="1" dirty="0">
                <a:latin typeface="Arial" charset="0"/>
              </a:rPr>
              <a:t>public void </a:t>
            </a:r>
            <a:r>
              <a:rPr lang="en-US" altLang="en-US" sz="2800" b="1" dirty="0" err="1">
                <a:latin typeface="Arial" charset="0"/>
              </a:rPr>
              <a:t>doGet</a:t>
            </a:r>
            <a:r>
              <a:rPr lang="en-US" altLang="en-US" sz="2800" b="1" dirty="0">
                <a:latin typeface="Arial" charset="0"/>
              </a:rPr>
              <a:t>(</a:t>
            </a:r>
            <a:r>
              <a:rPr lang="en-US" altLang="en-US" sz="2800" b="1" dirty="0" err="1">
                <a:latin typeface="Arial" charset="0"/>
              </a:rPr>
              <a:t>HttpservletRequest</a:t>
            </a:r>
            <a:r>
              <a:rPr lang="en-US" altLang="en-US" sz="2800" b="1" dirty="0">
                <a:latin typeface="Arial" charset="0"/>
              </a:rPr>
              <a:t> </a:t>
            </a:r>
            <a:r>
              <a:rPr lang="en-US" altLang="en-US" sz="2800" b="1" dirty="0" err="1">
                <a:latin typeface="Arial" charset="0"/>
              </a:rPr>
              <a:t>req</a:t>
            </a:r>
            <a:r>
              <a:rPr lang="en-US" altLang="en-US" sz="2800" b="1" dirty="0">
                <a:latin typeface="Arial" charset="0"/>
              </a:rPr>
              <a:t>, </a:t>
            </a:r>
            <a:r>
              <a:rPr lang="en-US" altLang="en-US" sz="2800" b="1" dirty="0" err="1">
                <a:latin typeface="Arial" charset="0"/>
              </a:rPr>
              <a:t>HttpservletResponse</a:t>
            </a:r>
            <a:r>
              <a:rPr lang="en-US" altLang="en-US" sz="2800" b="1" dirty="0">
                <a:latin typeface="Arial" charset="0"/>
              </a:rPr>
              <a:t> res)</a:t>
            </a:r>
          </a:p>
          <a:p>
            <a:pPr eaLnBrk="1" hangingPunct="1">
              <a:spcBef>
                <a:spcPct val="0"/>
              </a:spcBef>
              <a:buFontTx/>
              <a:buNone/>
            </a:pPr>
            <a:r>
              <a:rPr lang="en-US" altLang="en-US" sz="2800" b="1" dirty="0">
                <a:latin typeface="Arial" charset="0"/>
              </a:rPr>
              <a:t>throws </a:t>
            </a:r>
            <a:r>
              <a:rPr lang="en-US" altLang="en-US" sz="2800" b="1" dirty="0" err="1">
                <a:latin typeface="Arial" charset="0"/>
              </a:rPr>
              <a:t>servletException</a:t>
            </a:r>
            <a:r>
              <a:rPr lang="en-US" altLang="en-US" sz="2800" b="1" dirty="0">
                <a:latin typeface="Arial" charset="0"/>
              </a:rPr>
              <a:t>, </a:t>
            </a:r>
            <a:r>
              <a:rPr lang="en-US" altLang="en-US" sz="2800" b="1" dirty="0" err="1">
                <a:latin typeface="Arial" charset="0"/>
              </a:rPr>
              <a:t>IOException</a:t>
            </a:r>
            <a:endParaRPr lang="en-US" altLang="en-US" sz="2800" b="1" dirty="0">
              <a:latin typeface="Arial" charset="0"/>
            </a:endParaRPr>
          </a:p>
          <a:p>
            <a:pPr eaLnBrk="1" hangingPunct="1">
              <a:spcBef>
                <a:spcPct val="0"/>
              </a:spcBef>
              <a:buFontTx/>
              <a:buNone/>
            </a:pPr>
            <a:r>
              <a:rPr lang="en-US" altLang="en-US" sz="2800" b="1" dirty="0">
                <a:latin typeface="Arial" charset="0"/>
              </a:rPr>
              <a:t>{</a:t>
            </a:r>
          </a:p>
          <a:p>
            <a:pPr eaLnBrk="1" hangingPunct="1">
              <a:spcBef>
                <a:spcPct val="0"/>
              </a:spcBef>
              <a:buFontTx/>
              <a:buNone/>
            </a:pPr>
            <a:r>
              <a:rPr lang="en-US" altLang="en-US" sz="2800" b="1" dirty="0">
                <a:latin typeface="Arial" charset="0"/>
              </a:rPr>
              <a:t>Cookie </a:t>
            </a:r>
            <a:r>
              <a:rPr lang="en-US" altLang="en-US" sz="2800" b="1" dirty="0" err="1">
                <a:latin typeface="Arial" charset="0"/>
              </a:rPr>
              <a:t>myCookie</a:t>
            </a:r>
            <a:r>
              <a:rPr lang="en-US" altLang="en-US" sz="2800" b="1" dirty="0">
                <a:latin typeface="Arial" charset="0"/>
              </a:rPr>
              <a:t> = new Cookie("userID","123");</a:t>
            </a:r>
          </a:p>
          <a:p>
            <a:pPr eaLnBrk="1" hangingPunct="1">
              <a:spcBef>
                <a:spcPct val="0"/>
              </a:spcBef>
              <a:buFontTx/>
              <a:buNone/>
            </a:pPr>
            <a:r>
              <a:rPr lang="en-US" altLang="en-US" sz="2800" b="1" dirty="0" err="1">
                <a:latin typeface="Arial" charset="0"/>
              </a:rPr>
              <a:t>res.addCookie</a:t>
            </a:r>
            <a:r>
              <a:rPr lang="en-US" altLang="en-US" sz="2800" b="1" dirty="0">
                <a:latin typeface="Arial" charset="0"/>
              </a:rPr>
              <a:t>(</a:t>
            </a:r>
            <a:r>
              <a:rPr lang="en-US" altLang="en-US" sz="2800" b="1" dirty="0" err="1">
                <a:latin typeface="Arial" charset="0"/>
              </a:rPr>
              <a:t>myCookie</a:t>
            </a:r>
            <a:r>
              <a:rPr lang="en-US" altLang="en-US" sz="2800" b="1" dirty="0">
                <a:latin typeface="Arial" charset="0"/>
              </a:rPr>
              <a:t>);</a:t>
            </a:r>
          </a:p>
          <a:p>
            <a:pPr eaLnBrk="1" hangingPunct="1">
              <a:spcBef>
                <a:spcPct val="0"/>
              </a:spcBef>
              <a:buFontTx/>
              <a:buNone/>
            </a:pPr>
            <a:r>
              <a:rPr lang="en-US" altLang="en-US" sz="2800" b="1" dirty="0" err="1">
                <a:latin typeface="Arial" charset="0"/>
              </a:rPr>
              <a:t>res.setContentType</a:t>
            </a:r>
            <a:r>
              <a:rPr lang="en-US" altLang="en-US" sz="2800" b="1" dirty="0">
                <a:latin typeface="Arial" charset="0"/>
              </a:rPr>
              <a:t>("text/html");</a:t>
            </a:r>
          </a:p>
        </p:txBody>
      </p:sp>
    </p:spTree>
    <p:extLst>
      <p:ext uri="{BB962C8B-B14F-4D97-AF65-F5344CB8AC3E}">
        <p14:creationId xmlns:p14="http://schemas.microsoft.com/office/powerpoint/2010/main" val="3461835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533400" y="1066800"/>
            <a:ext cx="807720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800" b="1" dirty="0" err="1">
                <a:latin typeface="Arial" charset="0"/>
              </a:rPr>
              <a:t>PrintWriter</a:t>
            </a:r>
            <a:r>
              <a:rPr lang="en-US" altLang="en-US" sz="2800" b="1" dirty="0">
                <a:latin typeface="Arial" charset="0"/>
              </a:rPr>
              <a:t> out = </a:t>
            </a:r>
            <a:r>
              <a:rPr lang="en-US" altLang="en-US" sz="2800" b="1" dirty="0" err="1">
                <a:latin typeface="Arial" charset="0"/>
              </a:rPr>
              <a:t>res.getWriter</a:t>
            </a:r>
            <a:r>
              <a:rPr lang="en-US" altLang="en-US" sz="2800" b="1" dirty="0">
                <a:latin typeface="Arial" charset="0"/>
              </a:rPr>
              <a:t>();</a:t>
            </a:r>
          </a:p>
          <a:p>
            <a:pPr eaLnBrk="1" hangingPunct="1">
              <a:spcBef>
                <a:spcPct val="0"/>
              </a:spcBef>
              <a:buFontTx/>
              <a:buNone/>
            </a:pPr>
            <a:r>
              <a:rPr lang="en-US" altLang="en-US" sz="2800" b="1" dirty="0" err="1">
                <a:latin typeface="Arial" charset="0"/>
              </a:rPr>
              <a:t>out.println</a:t>
            </a:r>
            <a:r>
              <a:rPr lang="en-US" altLang="en-US" sz="2800" b="1" dirty="0">
                <a:latin typeface="Arial" charset="0"/>
              </a:rPr>
              <a:t>("&lt;HTML&gt;\n" +</a:t>
            </a:r>
          </a:p>
          <a:p>
            <a:pPr eaLnBrk="1" hangingPunct="1">
              <a:spcBef>
                <a:spcPct val="0"/>
              </a:spcBef>
              <a:buFontTx/>
              <a:buNone/>
            </a:pPr>
            <a:r>
              <a:rPr lang="en-US" altLang="en-US" sz="2800" b="1" dirty="0">
                <a:latin typeface="Arial" charset="0"/>
              </a:rPr>
              <a:t>"&lt;HEAD&gt;&lt;TITLE&gt; My cookie &lt;/TITLE&gt;&lt;/HEAD&gt;\n"+</a:t>
            </a:r>
          </a:p>
          <a:p>
            <a:pPr eaLnBrk="1" hangingPunct="1">
              <a:spcBef>
                <a:spcPct val="0"/>
              </a:spcBef>
              <a:buFontTx/>
              <a:buNone/>
            </a:pPr>
            <a:r>
              <a:rPr lang="en-US" altLang="en-US" sz="2800" b="1" dirty="0">
                <a:latin typeface="Arial" charset="0"/>
              </a:rPr>
              <a:t>"&lt;BODY&gt;\n" +</a:t>
            </a:r>
          </a:p>
          <a:p>
            <a:pPr eaLnBrk="1" hangingPunct="1">
              <a:spcBef>
                <a:spcPct val="0"/>
              </a:spcBef>
              <a:buFontTx/>
              <a:buNone/>
            </a:pPr>
            <a:r>
              <a:rPr lang="en-US" altLang="en-US" sz="2800" b="1" dirty="0">
                <a:latin typeface="Arial" charset="0"/>
              </a:rPr>
              <a:t>"&lt;H1&gt;"+ My cookie + "&lt;/H1&gt;\n"+</a:t>
            </a:r>
          </a:p>
          <a:p>
            <a:pPr eaLnBrk="1" hangingPunct="1">
              <a:spcBef>
                <a:spcPct val="0"/>
              </a:spcBef>
              <a:buFontTx/>
              <a:buNone/>
            </a:pPr>
            <a:r>
              <a:rPr lang="en-US" altLang="en-US" sz="2800" b="1" dirty="0">
                <a:latin typeface="Arial" charset="0"/>
              </a:rPr>
              <a:t>"&lt;p&gt; Cookie written&lt;/p&gt;\n"+</a:t>
            </a:r>
          </a:p>
          <a:p>
            <a:pPr eaLnBrk="1" hangingPunct="1">
              <a:spcBef>
                <a:spcPct val="0"/>
              </a:spcBef>
              <a:buFontTx/>
              <a:buNone/>
            </a:pPr>
            <a:r>
              <a:rPr lang="en-US" altLang="en-US" sz="2800" b="1" dirty="0">
                <a:latin typeface="Arial" charset="0"/>
              </a:rPr>
              <a:t>"&lt;/BODY&gt;&lt;/HTML&gt;");</a:t>
            </a:r>
          </a:p>
          <a:p>
            <a:pPr eaLnBrk="1" hangingPunct="1">
              <a:spcBef>
                <a:spcPct val="0"/>
              </a:spcBef>
              <a:buFontTx/>
              <a:buNone/>
            </a:pPr>
            <a:r>
              <a:rPr lang="en-US" altLang="en-US" sz="2800" b="1" dirty="0">
                <a:latin typeface="Arial" charset="0"/>
              </a:rPr>
              <a:t>}</a:t>
            </a:r>
          </a:p>
          <a:p>
            <a:pPr eaLnBrk="1" hangingPunct="1">
              <a:spcBef>
                <a:spcPct val="0"/>
              </a:spcBef>
              <a:buFontTx/>
              <a:buNone/>
            </a:pPr>
            <a:r>
              <a:rPr lang="en-US" altLang="en-US" sz="2800" b="1" dirty="0">
                <a:latin typeface="Arial" charset="0"/>
              </a:rPr>
              <a:t>}</a:t>
            </a:r>
          </a:p>
        </p:txBody>
      </p:sp>
    </p:spTree>
    <p:extLst>
      <p:ext uri="{BB962C8B-B14F-4D97-AF65-F5344CB8AC3E}">
        <p14:creationId xmlns:p14="http://schemas.microsoft.com/office/powerpoint/2010/main" val="2599329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457200" y="609600"/>
            <a:ext cx="8686800" cy="564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800" b="1" u="sng">
                <a:latin typeface="Arial" charset="0"/>
              </a:rPr>
              <a:t>Show cookies:</a:t>
            </a:r>
          </a:p>
          <a:p>
            <a:pPr eaLnBrk="1" hangingPunct="1">
              <a:spcBef>
                <a:spcPct val="0"/>
              </a:spcBef>
              <a:buFontTx/>
              <a:buNone/>
            </a:pPr>
            <a:r>
              <a:rPr lang="en-US" altLang="en-US" sz="2800" b="1">
                <a:latin typeface="Arial" charset="0"/>
              </a:rPr>
              <a:t>import java.io.*;</a:t>
            </a:r>
          </a:p>
          <a:p>
            <a:pPr eaLnBrk="1" hangingPunct="1">
              <a:spcBef>
                <a:spcPct val="0"/>
              </a:spcBef>
              <a:buFontTx/>
              <a:buNone/>
            </a:pPr>
            <a:r>
              <a:rPr lang="en-US" altLang="en-US" sz="2800" b="1">
                <a:latin typeface="Arial" charset="0"/>
              </a:rPr>
              <a:t>import javax.servlet.*;</a:t>
            </a:r>
          </a:p>
          <a:p>
            <a:pPr eaLnBrk="1" hangingPunct="1">
              <a:spcBef>
                <a:spcPct val="0"/>
              </a:spcBef>
              <a:buFontTx/>
              <a:buNone/>
            </a:pPr>
            <a:r>
              <a:rPr lang="en-US" altLang="en-US" sz="2800" b="1">
                <a:latin typeface="Arial" charset="0"/>
              </a:rPr>
              <a:t>import javax.servlet.http.*;</a:t>
            </a:r>
          </a:p>
          <a:p>
            <a:pPr eaLnBrk="1" hangingPunct="1">
              <a:spcBef>
                <a:spcPct val="0"/>
              </a:spcBef>
              <a:buFontTx/>
              <a:buNone/>
            </a:pPr>
            <a:r>
              <a:rPr lang="en-US" altLang="en-US" sz="2800" b="1">
                <a:latin typeface="Arial" charset="0"/>
              </a:rPr>
              <a:t>public class showCookies extends Httpservlet</a:t>
            </a:r>
          </a:p>
          <a:p>
            <a:pPr eaLnBrk="1" hangingPunct="1">
              <a:spcBef>
                <a:spcPct val="0"/>
              </a:spcBef>
              <a:buFontTx/>
              <a:buNone/>
            </a:pPr>
            <a:r>
              <a:rPr lang="en-US" altLang="en-US" sz="2800" b="1">
                <a:latin typeface="Arial" charset="0"/>
              </a:rPr>
              <a:t>{</a:t>
            </a:r>
          </a:p>
          <a:p>
            <a:pPr eaLnBrk="1" hangingPunct="1">
              <a:spcBef>
                <a:spcPct val="0"/>
              </a:spcBef>
              <a:buFontTx/>
              <a:buNone/>
            </a:pPr>
            <a:r>
              <a:rPr lang="en-US" altLang="en-US" sz="2800" b="1">
                <a:latin typeface="Arial" charset="0"/>
              </a:rPr>
              <a:t>public void doGet(HttpservletRequest req, HttpservletResponse res)</a:t>
            </a:r>
          </a:p>
          <a:p>
            <a:pPr eaLnBrk="1" hangingPunct="1">
              <a:spcBef>
                <a:spcPct val="0"/>
              </a:spcBef>
              <a:buFontTx/>
              <a:buNone/>
            </a:pPr>
            <a:r>
              <a:rPr lang="en-US" altLang="en-US" sz="2800" b="1">
                <a:latin typeface="Arial" charset="0"/>
              </a:rPr>
              <a:t>throws servletException, IOException</a:t>
            </a:r>
          </a:p>
          <a:p>
            <a:pPr eaLnBrk="1" hangingPunct="1">
              <a:spcBef>
                <a:spcPct val="0"/>
              </a:spcBef>
              <a:buFontTx/>
              <a:buNone/>
            </a:pPr>
            <a:r>
              <a:rPr lang="en-US" altLang="en-US" sz="2800" b="1">
                <a:latin typeface="Arial" charset="0"/>
              </a:rPr>
              <a:t>{</a:t>
            </a:r>
          </a:p>
          <a:p>
            <a:pPr eaLnBrk="1" hangingPunct="1">
              <a:spcBef>
                <a:spcPct val="0"/>
              </a:spcBef>
              <a:buFontTx/>
              <a:buNone/>
            </a:pPr>
            <a:r>
              <a:rPr lang="en-US" altLang="en-US" sz="2800" b="1">
                <a:latin typeface="Arial" charset="0"/>
              </a:rPr>
              <a:t>Cookie myCookie = new Cookie("userID","123");</a:t>
            </a:r>
          </a:p>
          <a:p>
            <a:pPr eaLnBrk="1" hangingPunct="1">
              <a:spcBef>
                <a:spcPct val="0"/>
              </a:spcBef>
              <a:buFontTx/>
              <a:buNone/>
            </a:pPr>
            <a:r>
              <a:rPr lang="en-US" altLang="en-US" sz="2800" b="1">
                <a:latin typeface="Arial" charset="0"/>
              </a:rPr>
              <a:t>res.addCookie(myCookie);</a:t>
            </a:r>
          </a:p>
          <a:p>
            <a:pPr eaLnBrk="1" hangingPunct="1">
              <a:spcBef>
                <a:spcPct val="0"/>
              </a:spcBef>
              <a:buFontTx/>
              <a:buNone/>
            </a:pPr>
            <a:r>
              <a:rPr lang="en-US" altLang="en-US" sz="2800" b="1">
                <a:latin typeface="Arial" charset="0"/>
              </a:rPr>
              <a:t>res.setContentType("text/html");</a:t>
            </a:r>
          </a:p>
        </p:txBody>
      </p:sp>
    </p:spTree>
    <p:extLst>
      <p:ext uri="{BB962C8B-B14F-4D97-AF65-F5344CB8AC3E}">
        <p14:creationId xmlns:p14="http://schemas.microsoft.com/office/powerpoint/2010/main" val="4100055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04800" y="604203"/>
            <a:ext cx="8610600" cy="649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800" b="1" dirty="0" err="1">
                <a:latin typeface="Arial" charset="0"/>
              </a:rPr>
              <a:t>PrintWriter</a:t>
            </a:r>
            <a:r>
              <a:rPr lang="en-US" altLang="en-US" sz="2800" b="1" dirty="0">
                <a:latin typeface="Arial" charset="0"/>
              </a:rPr>
              <a:t> out = </a:t>
            </a:r>
            <a:r>
              <a:rPr lang="en-US" altLang="en-US" sz="2800" b="1" dirty="0" err="1">
                <a:latin typeface="Arial" charset="0"/>
              </a:rPr>
              <a:t>res.getWriter</a:t>
            </a:r>
            <a:r>
              <a:rPr lang="en-US" altLang="en-US" sz="2800" b="1" dirty="0">
                <a:latin typeface="Arial" charset="0"/>
              </a:rPr>
              <a:t>();</a:t>
            </a:r>
          </a:p>
          <a:p>
            <a:pPr eaLnBrk="1" hangingPunct="1">
              <a:spcBef>
                <a:spcPct val="0"/>
              </a:spcBef>
              <a:buFontTx/>
              <a:buNone/>
            </a:pPr>
            <a:r>
              <a:rPr lang="en-US" altLang="en-US" sz="2800" b="1" dirty="0" err="1">
                <a:latin typeface="Arial" charset="0"/>
              </a:rPr>
              <a:t>out.println</a:t>
            </a:r>
            <a:r>
              <a:rPr lang="en-US" altLang="en-US" sz="2800" b="1" dirty="0">
                <a:latin typeface="Arial" charset="0"/>
              </a:rPr>
              <a:t>("&lt;HTML&gt;\n" +</a:t>
            </a:r>
          </a:p>
          <a:p>
            <a:pPr eaLnBrk="1" hangingPunct="1">
              <a:spcBef>
                <a:spcPct val="0"/>
              </a:spcBef>
              <a:buFontTx/>
              <a:buNone/>
            </a:pPr>
            <a:r>
              <a:rPr lang="en-US" altLang="en-US" sz="2800" b="1" dirty="0">
                <a:latin typeface="Arial" charset="0"/>
              </a:rPr>
              <a:t>"&lt;HEAD&gt;&lt;TITLE&gt; My cookie &lt;/TITLE&gt;&lt;/HEAD&gt;\n"+</a:t>
            </a:r>
          </a:p>
          <a:p>
            <a:pPr eaLnBrk="1" hangingPunct="1">
              <a:spcBef>
                <a:spcPct val="0"/>
              </a:spcBef>
              <a:buFontTx/>
              <a:buNone/>
            </a:pPr>
            <a:r>
              <a:rPr lang="en-US" altLang="en-US" sz="2800" b="1" dirty="0">
                <a:latin typeface="Arial" charset="0"/>
              </a:rPr>
              <a:t>"&lt;BODY&gt;\n" +</a:t>
            </a:r>
          </a:p>
          <a:p>
            <a:pPr eaLnBrk="1" hangingPunct="1">
              <a:spcBef>
                <a:spcPct val="0"/>
              </a:spcBef>
              <a:buFontTx/>
              <a:buNone/>
            </a:pPr>
            <a:r>
              <a:rPr lang="en-US" altLang="en-US" sz="2800" b="1" dirty="0">
                <a:latin typeface="Arial" charset="0"/>
              </a:rPr>
              <a:t>"&lt;H1&gt;"+ My cookie + "&lt;/H1&gt;\n"+</a:t>
            </a:r>
          </a:p>
          <a:p>
            <a:pPr eaLnBrk="1" hangingPunct="1">
              <a:spcBef>
                <a:spcPct val="0"/>
              </a:spcBef>
              <a:buFontTx/>
              <a:buNone/>
            </a:pPr>
            <a:r>
              <a:rPr lang="en-US" altLang="en-US" sz="2800" b="1" dirty="0">
                <a:latin typeface="Arial" charset="0"/>
              </a:rPr>
              <a:t>Cookies[] cookies = </a:t>
            </a:r>
            <a:r>
              <a:rPr lang="en-US" altLang="en-US" sz="2800" b="1" dirty="0" err="1">
                <a:latin typeface="Arial" charset="0"/>
              </a:rPr>
              <a:t>req.getCookies</a:t>
            </a:r>
            <a:r>
              <a:rPr lang="en-US" altLang="en-US" sz="2800" b="1" dirty="0">
                <a:latin typeface="Arial" charset="0"/>
              </a:rPr>
              <a:t>();</a:t>
            </a:r>
          </a:p>
          <a:p>
            <a:pPr eaLnBrk="1" hangingPunct="1">
              <a:spcBef>
                <a:spcPct val="0"/>
              </a:spcBef>
              <a:buFontTx/>
              <a:buNone/>
            </a:pPr>
            <a:r>
              <a:rPr lang="en-US" altLang="en-US" sz="2800" b="1" dirty="0">
                <a:latin typeface="Arial" charset="0"/>
              </a:rPr>
              <a:t>if(cookies == null)</a:t>
            </a:r>
          </a:p>
          <a:p>
            <a:pPr eaLnBrk="1" hangingPunct="1">
              <a:spcBef>
                <a:spcPct val="0"/>
              </a:spcBef>
              <a:buFontTx/>
              <a:buNone/>
            </a:pPr>
            <a:r>
              <a:rPr lang="en-US" altLang="en-US" sz="2800" b="1" dirty="0">
                <a:latin typeface="Arial" charset="0"/>
              </a:rPr>
              <a:t>{ </a:t>
            </a:r>
            <a:r>
              <a:rPr lang="en-US" altLang="en-US" sz="2800" b="1" dirty="0" err="1">
                <a:latin typeface="Arial" charset="0"/>
              </a:rPr>
              <a:t>out.println</a:t>
            </a:r>
            <a:r>
              <a:rPr lang="en-US" altLang="en-US" sz="2800" b="1" dirty="0">
                <a:latin typeface="Arial" charset="0"/>
              </a:rPr>
              <a:t>("No cookies"); }</a:t>
            </a:r>
          </a:p>
          <a:p>
            <a:pPr eaLnBrk="1" hangingPunct="1">
              <a:spcBef>
                <a:spcPct val="0"/>
              </a:spcBef>
              <a:buFontTx/>
              <a:buNone/>
            </a:pPr>
            <a:r>
              <a:rPr lang="en-US" altLang="en-US" sz="2800" b="1" dirty="0">
                <a:latin typeface="Arial" charset="0"/>
              </a:rPr>
              <a:t>else</a:t>
            </a:r>
          </a:p>
          <a:p>
            <a:pPr eaLnBrk="1" hangingPunct="1">
              <a:spcBef>
                <a:spcPct val="0"/>
              </a:spcBef>
              <a:buFontTx/>
              <a:buNone/>
            </a:pPr>
            <a:r>
              <a:rPr lang="en-US" altLang="en-US" sz="2800" b="1" dirty="0">
                <a:latin typeface="Arial" charset="0"/>
              </a:rPr>
              <a:t>{ Cookie </a:t>
            </a:r>
            <a:r>
              <a:rPr lang="en-US" altLang="en-US" sz="2800" b="1" dirty="0" err="1">
                <a:latin typeface="Arial" charset="0"/>
              </a:rPr>
              <a:t>MyCookie</a:t>
            </a:r>
            <a:r>
              <a:rPr lang="en-US" altLang="en-US" sz="2800" b="1" dirty="0">
                <a:latin typeface="Arial" charset="0"/>
              </a:rPr>
              <a:t>;</a:t>
            </a:r>
          </a:p>
          <a:p>
            <a:pPr eaLnBrk="1" hangingPunct="1">
              <a:spcBef>
                <a:spcPct val="0"/>
              </a:spcBef>
              <a:buFontTx/>
              <a:buNone/>
            </a:pPr>
            <a:r>
              <a:rPr lang="en-US" altLang="en-US" sz="2800" b="1" dirty="0">
                <a:latin typeface="Arial" charset="0"/>
              </a:rPr>
              <a:t>for(</a:t>
            </a:r>
            <a:r>
              <a:rPr lang="en-US" altLang="en-US" sz="2800" b="1" dirty="0" err="1">
                <a:latin typeface="Arial" charset="0"/>
              </a:rPr>
              <a:t>int</a:t>
            </a:r>
            <a:r>
              <a:rPr lang="en-US" altLang="en-US" sz="2800" b="1" dirty="0">
                <a:latin typeface="Arial" charset="0"/>
              </a:rPr>
              <a:t> </a:t>
            </a:r>
            <a:r>
              <a:rPr lang="en-US" altLang="en-US" sz="2800" b="1" dirty="0" err="1">
                <a:latin typeface="Arial" charset="0"/>
              </a:rPr>
              <a:t>i</a:t>
            </a:r>
            <a:r>
              <a:rPr lang="en-US" altLang="en-US" sz="2800" b="1" dirty="0">
                <a:latin typeface="Arial" charset="0"/>
              </a:rPr>
              <a:t>=0;i&lt;</a:t>
            </a:r>
            <a:r>
              <a:rPr lang="en-US" altLang="en-US" sz="2800" b="1" dirty="0" err="1">
                <a:latin typeface="Arial" charset="0"/>
              </a:rPr>
              <a:t>cookie.length</a:t>
            </a:r>
            <a:r>
              <a:rPr lang="en-US" altLang="en-US" sz="2800" b="1" dirty="0">
                <a:latin typeface="Arial" charset="0"/>
              </a:rPr>
              <a:t>();</a:t>
            </a:r>
            <a:r>
              <a:rPr lang="en-US" altLang="en-US" sz="2800" b="1" dirty="0" err="1">
                <a:latin typeface="Arial" charset="0"/>
              </a:rPr>
              <a:t>i</a:t>
            </a:r>
            <a:r>
              <a:rPr lang="en-US" altLang="en-US" sz="2800" b="1" dirty="0">
                <a:latin typeface="Arial" charset="0"/>
              </a:rPr>
              <a:t>++) {</a:t>
            </a:r>
          </a:p>
          <a:p>
            <a:pPr eaLnBrk="1" hangingPunct="1">
              <a:spcBef>
                <a:spcPct val="0"/>
              </a:spcBef>
              <a:buFontTx/>
              <a:buNone/>
            </a:pPr>
            <a:r>
              <a:rPr lang="en-US" altLang="en-US" sz="2800" b="1" dirty="0" err="1">
                <a:latin typeface="Arial" charset="0"/>
              </a:rPr>
              <a:t>MyCookie</a:t>
            </a:r>
            <a:r>
              <a:rPr lang="en-US" altLang="en-US" sz="2800" b="1" dirty="0">
                <a:latin typeface="Arial" charset="0"/>
              </a:rPr>
              <a:t> = cookies[</a:t>
            </a:r>
            <a:r>
              <a:rPr lang="en-US" altLang="en-US" sz="2800" b="1" dirty="0" err="1">
                <a:latin typeface="Arial" charset="0"/>
              </a:rPr>
              <a:t>i</a:t>
            </a:r>
            <a:r>
              <a:rPr lang="en-US" altLang="en-US" sz="2800" b="1" dirty="0">
                <a:latin typeface="Arial" charset="0"/>
              </a:rPr>
              <a:t>];</a:t>
            </a:r>
          </a:p>
          <a:p>
            <a:pPr eaLnBrk="1" hangingPunct="1">
              <a:spcBef>
                <a:spcPct val="0"/>
              </a:spcBef>
              <a:buFontTx/>
              <a:buNone/>
            </a:pPr>
            <a:r>
              <a:rPr lang="en-US" altLang="en-US" sz="2800" b="1" dirty="0" err="1">
                <a:latin typeface="Arial" charset="0"/>
              </a:rPr>
              <a:t>out.println</a:t>
            </a:r>
            <a:r>
              <a:rPr lang="en-US" altLang="en-US" sz="2800" b="1" dirty="0">
                <a:latin typeface="Arial" charset="0"/>
              </a:rPr>
              <a:t>(</a:t>
            </a:r>
            <a:r>
              <a:rPr lang="en-US" altLang="en-US" sz="2800" b="1" dirty="0" err="1">
                <a:latin typeface="Arial" charset="0"/>
              </a:rPr>
              <a:t>myCookies.getName</a:t>
            </a:r>
            <a:r>
              <a:rPr lang="en-US" altLang="en-US" sz="2800" b="1" dirty="0">
                <a:latin typeface="Arial" charset="0"/>
              </a:rPr>
              <a:t>() + "="  + </a:t>
            </a:r>
            <a:r>
              <a:rPr lang="en-US" altLang="en-US" sz="2800" b="1" dirty="0" err="1">
                <a:latin typeface="Arial" charset="0"/>
              </a:rPr>
              <a:t>MyCookie.getValue</a:t>
            </a:r>
            <a:r>
              <a:rPr lang="en-US" altLang="en-US" sz="2800" b="1" dirty="0">
                <a:latin typeface="Arial" charset="0"/>
              </a:rPr>
              <a:t>()); }  }  } }</a:t>
            </a:r>
          </a:p>
        </p:txBody>
      </p:sp>
    </p:spTree>
    <p:extLst>
      <p:ext uri="{BB962C8B-B14F-4D97-AF65-F5344CB8AC3E}">
        <p14:creationId xmlns:p14="http://schemas.microsoft.com/office/powerpoint/2010/main" val="719199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75" name="Group 63"/>
          <p:cNvGraphicFramePr>
            <a:graphicFrameLocks noGrp="1"/>
          </p:cNvGraphicFramePr>
          <p:nvPr>
            <p:extLst>
              <p:ext uri="{D42A27DB-BD31-4B8C-83A1-F6EECF244321}">
                <p14:modId xmlns:p14="http://schemas.microsoft.com/office/powerpoint/2010/main" val="1185125316"/>
              </p:ext>
            </p:extLst>
          </p:nvPr>
        </p:nvGraphicFramePr>
        <p:xfrm>
          <a:off x="330200" y="863600"/>
          <a:ext cx="8534400" cy="5791200"/>
        </p:xfrm>
        <a:graphic>
          <a:graphicData uri="http://schemas.openxmlformats.org/drawingml/2006/table">
            <a:tbl>
              <a:tblPr/>
              <a:tblGrid>
                <a:gridCol w="22098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8100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Comic Sans MS" pitchFamily="66" charset="0"/>
                        </a:rPr>
                        <a:t>Common cookie attributes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extLst>
                  <a:ext uri="{0D108BD9-81ED-4DB2-BD59-A6C34878D82A}">
                    <a16:rowId xmlns:a16="http://schemas.microsoft.com/office/drawing/2014/main" val="10000"/>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mic Sans MS" pitchFamily="66" charset="0"/>
                        </a:rPr>
                        <a:t>ATTRIBUTE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Comic Sans MS" pitchFamily="66"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Comic Sans MS" pitchFamily="66" charset="0"/>
                        </a:rPr>
                        <a:t>Comment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Comic Sans MS" pitchFamily="66" charset="0"/>
                        </a:rPr>
                        <a:t>The comment about the cookie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Comic Sans MS" pitchFamily="66" charset="0"/>
                        </a:rPr>
                        <a:t>Domain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The domain of the cookie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Comic Sans MS" pitchFamily="66" charset="0"/>
                        </a:rPr>
                        <a:t>MaxAge</a:t>
                      </a:r>
                      <a:endParaRPr kumimoji="0" lang="en-US" sz="2400" b="0" i="0" u="none" strike="noStrike" cap="none" normalizeH="0" baseline="0" dirty="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The maximum length of time the cookie remains valid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Comic Sans MS" pitchFamily="66"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The name of the cookie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Comic Sans MS" pitchFamily="66" charset="0"/>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The value of the cookie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Path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Comic Sans MS" pitchFamily="66" charset="0"/>
                        </a:rPr>
                        <a:t>Path of the cookie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Comic Sans MS" pitchFamily="66" charset="0"/>
                        </a:rPr>
                        <a:t>Secure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Comic Sans MS" pitchFamily="66" charset="0"/>
                        </a:rPr>
                        <a:t>Boolean value that indicates whether or not the cookie should be transmitted only over an encrypted connection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Version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Comic Sans MS" pitchFamily="66" charset="0"/>
                        </a:rPr>
                        <a:t>Version of the cookie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183554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1"/>
          <p:cNvSpPr txBox="1">
            <a:spLocks noChangeArrowheads="1"/>
          </p:cNvSpPr>
          <p:nvPr/>
        </p:nvSpPr>
        <p:spPr bwMode="auto">
          <a:xfrm>
            <a:off x="228600" y="533400"/>
            <a:ext cx="86868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800" b="1" dirty="0">
                <a:latin typeface="Arial" charset="0"/>
              </a:rPr>
              <a:t>Hidden Form Fields:</a:t>
            </a:r>
            <a:r>
              <a:rPr lang="en-US" altLang="en-US" sz="1600" b="1" dirty="0">
                <a:latin typeface="Arial" charset="0"/>
              </a:rPr>
              <a:t> </a:t>
            </a:r>
          </a:p>
          <a:p>
            <a:pPr eaLnBrk="1" hangingPunct="1">
              <a:spcBef>
                <a:spcPct val="0"/>
              </a:spcBef>
              <a:buFontTx/>
              <a:buNone/>
            </a:pPr>
            <a:r>
              <a:rPr lang="en-US" altLang="en-US" sz="2000" b="1" dirty="0">
                <a:latin typeface="Arial" charset="0"/>
              </a:rPr>
              <a:t>These are the fields in a Hypertext Markup Language (HTML) or Java Server Pages (JSP) form are not shown to the user and used to store information about a session. </a:t>
            </a:r>
          </a:p>
          <a:p>
            <a:pPr eaLnBrk="1" hangingPunct="1">
              <a:spcBef>
                <a:spcPct val="0"/>
              </a:spcBef>
              <a:buFontTx/>
              <a:buNone/>
            </a:pPr>
            <a:endParaRPr lang="en-US" altLang="en-US" sz="2000" b="1" dirty="0">
              <a:latin typeface="Arial" charset="0"/>
            </a:endParaRPr>
          </a:p>
          <a:p>
            <a:pPr eaLnBrk="1" hangingPunct="1">
              <a:spcBef>
                <a:spcPct val="0"/>
              </a:spcBef>
              <a:buFontTx/>
              <a:buNone/>
            </a:pPr>
            <a:r>
              <a:rPr lang="en-US" altLang="en-US" sz="2000" b="1" dirty="0">
                <a:latin typeface="Arial" charset="0"/>
              </a:rPr>
              <a:t>Syntax:</a:t>
            </a:r>
          </a:p>
          <a:p>
            <a:pPr eaLnBrk="1" hangingPunct="1">
              <a:spcBef>
                <a:spcPct val="0"/>
              </a:spcBef>
              <a:buFontTx/>
              <a:buNone/>
            </a:pPr>
            <a:endParaRPr lang="en-US" altLang="en-US" sz="2000" b="1" dirty="0">
              <a:latin typeface="Arial" charset="0"/>
            </a:endParaRPr>
          </a:p>
          <a:p>
            <a:pPr eaLnBrk="1" hangingPunct="1">
              <a:spcBef>
                <a:spcPct val="0"/>
              </a:spcBef>
              <a:buFontTx/>
              <a:buNone/>
            </a:pPr>
            <a:r>
              <a:rPr lang="en-US" altLang="en-US" sz="2000" b="1" dirty="0">
                <a:solidFill>
                  <a:srgbClr val="4419F9"/>
                </a:solidFill>
                <a:latin typeface="Arial" charset="0"/>
              </a:rPr>
              <a:t>&lt;INPUT TYPE =“HIDDEN” NAME=“session” VALUE=“…..”&gt;</a:t>
            </a:r>
          </a:p>
          <a:p>
            <a:pPr eaLnBrk="1" hangingPunct="1">
              <a:spcBef>
                <a:spcPct val="0"/>
              </a:spcBef>
              <a:buFontTx/>
              <a:buNone/>
            </a:pPr>
            <a:endParaRPr lang="en-US" altLang="en-US" sz="2000" b="1" dirty="0">
              <a:latin typeface="Arial" charset="0"/>
            </a:endParaRPr>
          </a:p>
          <a:p>
            <a:pPr eaLnBrk="1" hangingPunct="1">
              <a:spcBef>
                <a:spcPct val="0"/>
              </a:spcBef>
              <a:buFontTx/>
              <a:buNone/>
            </a:pPr>
            <a:r>
              <a:rPr lang="en-US" altLang="en-US" sz="2000" b="1" dirty="0">
                <a:latin typeface="Arial" charset="0"/>
              </a:rPr>
              <a:t>The hidden value is assigned to the type attribute, which implies that the input field is a hidden form field.</a:t>
            </a:r>
          </a:p>
          <a:p>
            <a:pPr eaLnBrk="1" hangingPunct="1">
              <a:spcBef>
                <a:spcPct val="0"/>
              </a:spcBef>
              <a:buFontTx/>
              <a:buNone/>
            </a:pPr>
            <a:endParaRPr lang="en-US" altLang="en-US" sz="2000" b="1" dirty="0">
              <a:latin typeface="Arial" charset="0"/>
            </a:endParaRPr>
          </a:p>
          <a:p>
            <a:pPr eaLnBrk="1" hangingPunct="1">
              <a:spcBef>
                <a:spcPct val="0"/>
              </a:spcBef>
              <a:buFontTx/>
              <a:buNone/>
            </a:pPr>
            <a:r>
              <a:rPr lang="en-US" altLang="en-US" sz="2000" b="1" dirty="0">
                <a:latin typeface="Arial" charset="0"/>
              </a:rPr>
              <a:t>However, using </a:t>
            </a:r>
            <a:r>
              <a:rPr lang="en-US" altLang="en-US" sz="2000" b="1" dirty="0">
                <a:solidFill>
                  <a:srgbClr val="FF0000"/>
                </a:solidFill>
                <a:latin typeface="Arial" charset="0"/>
              </a:rPr>
              <a:t>hidden form fields has a major disadvantage</a:t>
            </a:r>
            <a:r>
              <a:rPr lang="en-US" altLang="en-US" sz="2000" b="1" dirty="0">
                <a:latin typeface="Arial" charset="0"/>
              </a:rPr>
              <a:t>, these </a:t>
            </a:r>
            <a:r>
              <a:rPr lang="en-US" altLang="en-US" sz="2000" b="1" dirty="0">
                <a:solidFill>
                  <a:srgbClr val="4419F9"/>
                </a:solidFill>
                <a:latin typeface="Arial" charset="0"/>
              </a:rPr>
              <a:t>works only when every page is dynamically generated by a form submission</a:t>
            </a:r>
            <a:r>
              <a:rPr lang="en-US" altLang="en-US" sz="2000" b="1" dirty="0">
                <a:latin typeface="Arial" charset="0"/>
              </a:rPr>
              <a:t>. Therefore</a:t>
            </a:r>
            <a:r>
              <a:rPr lang="en-US" altLang="en-US" sz="2000" b="1" dirty="0">
                <a:solidFill>
                  <a:srgbClr val="FF0000"/>
                </a:solidFill>
                <a:latin typeface="Arial" charset="0"/>
              </a:rPr>
              <a:t>, hidden form fields cannot support general session tracking and can only support tracking within a specific series of operations</a:t>
            </a:r>
            <a:r>
              <a:rPr lang="en-US" altLang="en-US" sz="2000" b="1" dirty="0">
                <a:latin typeface="Arial" charset="0"/>
              </a:rPr>
              <a:t>.</a:t>
            </a:r>
            <a:endParaRPr lang="en-US" altLang="en-US" sz="3600" b="1" dirty="0">
              <a:latin typeface="Arial" charset="0"/>
            </a:endParaRPr>
          </a:p>
        </p:txBody>
      </p:sp>
    </p:spTree>
    <p:extLst>
      <p:ext uri="{BB962C8B-B14F-4D97-AF65-F5344CB8AC3E}">
        <p14:creationId xmlns:p14="http://schemas.microsoft.com/office/powerpoint/2010/main" val="1746531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1"/>
          <p:cNvSpPr txBox="1">
            <a:spLocks noChangeArrowheads="1"/>
          </p:cNvSpPr>
          <p:nvPr/>
        </p:nvSpPr>
        <p:spPr bwMode="auto">
          <a:xfrm>
            <a:off x="228600" y="533400"/>
            <a:ext cx="8686800" cy="557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800" b="1" dirty="0">
                <a:latin typeface="Arial" charset="0"/>
              </a:rPr>
              <a:t>URL Rewriting:</a:t>
            </a:r>
            <a:endParaRPr lang="en-US" altLang="en-US" sz="2000" b="1" dirty="0">
              <a:latin typeface="Arial" charset="0"/>
            </a:endParaRPr>
          </a:p>
          <a:p>
            <a:pPr eaLnBrk="1" hangingPunct="1">
              <a:spcBef>
                <a:spcPct val="0"/>
              </a:spcBef>
              <a:buFontTx/>
              <a:buNone/>
            </a:pPr>
            <a:r>
              <a:rPr lang="en-US" altLang="en-US" sz="2000" b="1" dirty="0">
                <a:latin typeface="Arial" charset="0"/>
              </a:rPr>
              <a:t>It is similar to that of cookies. It uses the </a:t>
            </a:r>
            <a:r>
              <a:rPr lang="en-US" altLang="en-US" sz="2000" b="1" dirty="0" err="1">
                <a:latin typeface="Arial" charset="0"/>
              </a:rPr>
              <a:t>encodeURL</a:t>
            </a:r>
            <a:r>
              <a:rPr lang="en-US" altLang="en-US" sz="2000" b="1" dirty="0">
                <a:latin typeface="Arial" charset="0"/>
              </a:rPr>
              <a:t>() method of the response object to encode the session ID into the URL path of a request. </a:t>
            </a:r>
          </a:p>
          <a:p>
            <a:pPr eaLnBrk="1" hangingPunct="1">
              <a:spcBef>
                <a:spcPct val="0"/>
              </a:spcBef>
              <a:buFontTx/>
              <a:buNone/>
            </a:pPr>
            <a:endParaRPr lang="en-US" altLang="en-US" sz="2000" b="1" dirty="0">
              <a:latin typeface="Arial" charset="0"/>
            </a:endParaRPr>
          </a:p>
          <a:p>
            <a:pPr eaLnBrk="1" hangingPunct="1">
              <a:spcBef>
                <a:spcPct val="0"/>
              </a:spcBef>
              <a:buFontTx/>
              <a:buNone/>
            </a:pPr>
            <a:r>
              <a:rPr lang="en-US" altLang="en-US" sz="2000" b="1" dirty="0">
                <a:latin typeface="Arial" charset="0"/>
              </a:rPr>
              <a:t>Example:</a:t>
            </a:r>
          </a:p>
          <a:p>
            <a:pPr eaLnBrk="1" hangingPunct="1">
              <a:spcBef>
                <a:spcPct val="0"/>
              </a:spcBef>
              <a:buFontTx/>
              <a:buNone/>
            </a:pPr>
            <a:r>
              <a:rPr lang="en-US" altLang="en-US" sz="2000" b="1" dirty="0">
                <a:latin typeface="Arial" charset="0"/>
              </a:rPr>
              <a:t>http://host:port/myapp/index.html?jsessionid=6789</a:t>
            </a:r>
          </a:p>
          <a:p>
            <a:pPr eaLnBrk="1" hangingPunct="1">
              <a:spcBef>
                <a:spcPct val="0"/>
              </a:spcBef>
              <a:buFontTx/>
              <a:buNone/>
            </a:pPr>
            <a:endParaRPr lang="en-US" altLang="en-US" sz="2000" b="1" dirty="0">
              <a:latin typeface="Arial" charset="0"/>
            </a:endParaRPr>
          </a:p>
          <a:p>
            <a:pPr eaLnBrk="1" hangingPunct="1">
              <a:spcBef>
                <a:spcPct val="0"/>
              </a:spcBef>
              <a:buFontTx/>
              <a:buNone/>
            </a:pPr>
            <a:r>
              <a:rPr lang="en-US" altLang="en-US" sz="2000" b="1" dirty="0">
                <a:latin typeface="Arial" charset="0"/>
              </a:rPr>
              <a:t>The server uses the value of the rewritten URL to find the session state information, and to pass the information to the servlet.</a:t>
            </a:r>
          </a:p>
          <a:p>
            <a:pPr eaLnBrk="1" hangingPunct="1">
              <a:spcBef>
                <a:spcPct val="0"/>
              </a:spcBef>
              <a:buFontTx/>
              <a:buNone/>
            </a:pPr>
            <a:endParaRPr lang="en-US" altLang="en-US" sz="2000" b="1" dirty="0">
              <a:latin typeface="Arial" charset="0"/>
            </a:endParaRPr>
          </a:p>
          <a:p>
            <a:pPr eaLnBrk="1" hangingPunct="1">
              <a:spcBef>
                <a:spcPct val="0"/>
              </a:spcBef>
              <a:buFontTx/>
              <a:buNone/>
            </a:pPr>
            <a:r>
              <a:rPr lang="en-US" altLang="en-US" sz="2000" b="1" dirty="0">
                <a:latin typeface="Arial" charset="0"/>
              </a:rPr>
              <a:t>To ensure session tracking using URL rewriting, the </a:t>
            </a:r>
            <a:r>
              <a:rPr lang="en-US" altLang="en-US" sz="2000" b="1" dirty="0" err="1">
                <a:solidFill>
                  <a:srgbClr val="FF0000"/>
                </a:solidFill>
                <a:latin typeface="Arial" charset="0"/>
              </a:rPr>
              <a:t>encodeURL</a:t>
            </a:r>
            <a:r>
              <a:rPr lang="en-US" altLang="en-US" sz="2000" b="1" dirty="0">
                <a:solidFill>
                  <a:srgbClr val="FF0000"/>
                </a:solidFill>
                <a:latin typeface="Arial" charset="0"/>
              </a:rPr>
              <a:t>() </a:t>
            </a:r>
            <a:r>
              <a:rPr lang="en-US" altLang="en-US" sz="2000" b="1" dirty="0">
                <a:latin typeface="Arial" charset="0"/>
              </a:rPr>
              <a:t>method is </a:t>
            </a:r>
            <a:r>
              <a:rPr lang="en-US" altLang="en-US" sz="2000" b="1" dirty="0">
                <a:solidFill>
                  <a:srgbClr val="FF0000"/>
                </a:solidFill>
                <a:latin typeface="Arial" charset="0"/>
              </a:rPr>
              <a:t>used in the servlets</a:t>
            </a:r>
            <a:r>
              <a:rPr lang="en-US" altLang="en-US" sz="2000" b="1" dirty="0">
                <a:latin typeface="Arial" charset="0"/>
              </a:rPr>
              <a:t>.</a:t>
            </a:r>
          </a:p>
          <a:p>
            <a:pPr eaLnBrk="1" hangingPunct="1">
              <a:spcBef>
                <a:spcPct val="0"/>
              </a:spcBef>
              <a:buFontTx/>
              <a:buNone/>
            </a:pPr>
            <a:endParaRPr lang="en-US" altLang="en-US" sz="2000" b="1" dirty="0">
              <a:latin typeface="Arial" charset="0"/>
            </a:endParaRPr>
          </a:p>
          <a:p>
            <a:pPr eaLnBrk="1" hangingPunct="1">
              <a:spcBef>
                <a:spcPct val="0"/>
              </a:spcBef>
              <a:buFontTx/>
              <a:buNone/>
            </a:pPr>
            <a:r>
              <a:rPr lang="en-US" altLang="en-US" sz="2000" b="1" dirty="0">
                <a:latin typeface="Arial" charset="0"/>
              </a:rPr>
              <a:t>The </a:t>
            </a:r>
            <a:r>
              <a:rPr lang="en-US" altLang="en-US" sz="2000" b="1" dirty="0" err="1">
                <a:solidFill>
                  <a:srgbClr val="4419F9"/>
                </a:solidFill>
                <a:latin typeface="Arial" charset="0"/>
              </a:rPr>
              <a:t>encodeRedirectURL</a:t>
            </a:r>
            <a:r>
              <a:rPr lang="en-US" altLang="en-US" sz="2000" b="1" dirty="0">
                <a:solidFill>
                  <a:srgbClr val="4419F9"/>
                </a:solidFill>
                <a:latin typeface="Arial" charset="0"/>
              </a:rPr>
              <a:t>()</a:t>
            </a:r>
            <a:r>
              <a:rPr lang="en-US" altLang="en-US" sz="2000" b="1" dirty="0">
                <a:latin typeface="Arial" charset="0"/>
              </a:rPr>
              <a:t> method is used in servlets </a:t>
            </a:r>
            <a:r>
              <a:rPr lang="en-US" altLang="en-US" sz="2000" b="1" dirty="0">
                <a:solidFill>
                  <a:srgbClr val="4419F9"/>
                </a:solidFill>
                <a:latin typeface="Arial" charset="0"/>
              </a:rPr>
              <a:t>to redirect to a resource</a:t>
            </a:r>
            <a:r>
              <a:rPr lang="en-US" altLang="en-US" sz="2000" b="1" dirty="0">
                <a:latin typeface="Arial" charset="0"/>
              </a:rPr>
              <a:t>.</a:t>
            </a:r>
          </a:p>
          <a:p>
            <a:pPr eaLnBrk="1" hangingPunct="1">
              <a:spcBef>
                <a:spcPct val="0"/>
              </a:spcBef>
              <a:buFontTx/>
              <a:buNone/>
            </a:pPr>
            <a:endParaRPr lang="en-US" altLang="en-US" sz="2800" b="1" dirty="0">
              <a:latin typeface="Arial" charset="0"/>
            </a:endParaRPr>
          </a:p>
        </p:txBody>
      </p:sp>
    </p:spTree>
    <p:extLst>
      <p:ext uri="{BB962C8B-B14F-4D97-AF65-F5344CB8AC3E}">
        <p14:creationId xmlns:p14="http://schemas.microsoft.com/office/powerpoint/2010/main" val="1507583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Shivakumara Tuppad, Asst. Prof., Dept of MCA, BMSIT</a:t>
            </a:r>
          </a:p>
        </p:txBody>
      </p:sp>
      <p:sp>
        <p:nvSpPr>
          <p:cNvPr id="10243" name="Rectangle 2"/>
          <p:cNvSpPr>
            <a:spLocks noChangeArrowheads="1"/>
          </p:cNvSpPr>
          <p:nvPr/>
        </p:nvSpPr>
        <p:spPr bwMode="auto">
          <a:xfrm>
            <a:off x="122238" y="556578"/>
            <a:ext cx="885825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AutoNum type="arabicPeriod" startAt="6"/>
            </a:pPr>
            <a:r>
              <a:rPr lang="en-US" altLang="en-US" sz="2400" b="1" dirty="0">
                <a:solidFill>
                  <a:srgbClr val="C00000"/>
                </a:solidFill>
                <a:latin typeface="Arial" charset="0"/>
              </a:rPr>
              <a:t>The browser based application that calls the Servlets </a:t>
            </a:r>
          </a:p>
          <a:p>
            <a:pPr eaLnBrk="1" hangingPunct="1">
              <a:spcBef>
                <a:spcPct val="0"/>
              </a:spcBef>
              <a:buFontTx/>
              <a:buNone/>
            </a:pPr>
            <a:r>
              <a:rPr lang="en-US" altLang="en-US" sz="2400" b="1" dirty="0">
                <a:solidFill>
                  <a:srgbClr val="C00000"/>
                </a:solidFill>
                <a:latin typeface="Arial" charset="0"/>
              </a:rPr>
              <a:t>      need not support the Java programming language. This is because of the fact that the output of a Servlet may be of the HTML, XML or any other content type.</a:t>
            </a:r>
          </a:p>
          <a:p>
            <a:pPr eaLnBrk="1" hangingPunct="1">
              <a:spcBef>
                <a:spcPct val="0"/>
              </a:spcBef>
              <a:buFontTx/>
              <a:buNone/>
            </a:pPr>
            <a:endParaRPr lang="en-US" altLang="en-US" sz="2400" b="1" dirty="0">
              <a:solidFill>
                <a:srgbClr val="C00000"/>
              </a:solidFill>
              <a:latin typeface="Arial" charset="0"/>
            </a:endParaRPr>
          </a:p>
          <a:p>
            <a:pPr eaLnBrk="1" hangingPunct="1">
              <a:spcBef>
                <a:spcPct val="0"/>
              </a:spcBef>
              <a:buFontTx/>
              <a:buNone/>
            </a:pPr>
            <a:r>
              <a:rPr lang="en-US" altLang="en-US" sz="2400" b="1" dirty="0">
                <a:solidFill>
                  <a:srgbClr val="C00000"/>
                </a:solidFill>
                <a:latin typeface="Arial" charset="0"/>
              </a:rPr>
              <a:t>7. </a:t>
            </a:r>
            <a:r>
              <a:rPr lang="en-US" altLang="en-US" sz="2400" b="1" dirty="0">
                <a:solidFill>
                  <a:srgbClr val="00B050"/>
                </a:solidFill>
                <a:latin typeface="Arial" charset="0"/>
              </a:rPr>
              <a:t>Servlets are written in the Java programming language. This allows Servlets to function on any platform that has a JVM and a Web Server that supports Servlets.</a:t>
            </a:r>
          </a:p>
          <a:p>
            <a:pPr eaLnBrk="1" hangingPunct="1">
              <a:spcBef>
                <a:spcPct val="0"/>
              </a:spcBef>
              <a:buFontTx/>
              <a:buNone/>
            </a:pPr>
            <a:endParaRPr lang="en-US" altLang="en-US" sz="2400" b="1" dirty="0">
              <a:solidFill>
                <a:srgbClr val="C00000"/>
              </a:solidFill>
              <a:latin typeface="Arial" charset="0"/>
            </a:endParaRPr>
          </a:p>
          <a:p>
            <a:pPr eaLnBrk="1" hangingPunct="1">
              <a:spcBef>
                <a:spcPct val="0"/>
              </a:spcBef>
              <a:buFontTx/>
              <a:buNone/>
            </a:pPr>
            <a:r>
              <a:rPr lang="en-US" altLang="en-US" sz="2400" b="1" dirty="0">
                <a:solidFill>
                  <a:srgbClr val="C00000"/>
                </a:solidFill>
                <a:latin typeface="Arial" charset="0"/>
              </a:rPr>
              <a:t>8. Servlets are extensible, implying that by using Servlets, developers can extend the functionalities of a Web application similar to any Java application.</a:t>
            </a:r>
          </a:p>
          <a:p>
            <a:pPr eaLnBrk="1" hangingPunct="1">
              <a:spcBef>
                <a:spcPct val="0"/>
              </a:spcBef>
              <a:buFontTx/>
              <a:buNone/>
            </a:pPr>
            <a:endParaRPr lang="en-US" altLang="en-US" sz="2400" b="1" dirty="0">
              <a:solidFill>
                <a:srgbClr val="C00000"/>
              </a:solidFill>
              <a:latin typeface="Arial" charset="0"/>
            </a:endParaRPr>
          </a:p>
          <a:p>
            <a:pPr eaLnBrk="1" hangingPunct="1">
              <a:spcBef>
                <a:spcPct val="0"/>
              </a:spcBef>
              <a:buFontTx/>
              <a:buNone/>
            </a:pPr>
            <a:r>
              <a:rPr lang="en-US" altLang="en-US" sz="2400" b="1" dirty="0">
                <a:solidFill>
                  <a:srgbClr val="C00000"/>
                </a:solidFill>
                <a:latin typeface="Arial" charset="0"/>
              </a:rPr>
              <a:t>9. </a:t>
            </a:r>
            <a:r>
              <a:rPr lang="en-US" altLang="en-US" sz="2400" b="1" dirty="0">
                <a:solidFill>
                  <a:srgbClr val="0070C0"/>
                </a:solidFill>
                <a:latin typeface="Arial" charset="0"/>
              </a:rPr>
              <a:t>Servlets perform better than the CGI scripts.</a:t>
            </a:r>
          </a:p>
          <a:p>
            <a:pPr eaLnBrk="1" hangingPunct="1">
              <a:spcBef>
                <a:spcPct val="0"/>
              </a:spcBef>
              <a:buFontTx/>
              <a:buNone/>
            </a:pPr>
            <a:endParaRPr lang="en-US" altLang="en-US" sz="2400" b="1" dirty="0">
              <a:solidFill>
                <a:srgbClr val="0070C0"/>
              </a:solidFill>
              <a:latin typeface="Arial" charset="0"/>
            </a:endParaRPr>
          </a:p>
        </p:txBody>
      </p:sp>
    </p:spTree>
    <p:extLst>
      <p:ext uri="{BB962C8B-B14F-4D97-AF65-F5344CB8AC3E}">
        <p14:creationId xmlns:p14="http://schemas.microsoft.com/office/powerpoint/2010/main" val="1861163489"/>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1"/>
          <p:cNvSpPr txBox="1">
            <a:spLocks noChangeArrowheads="1"/>
          </p:cNvSpPr>
          <p:nvPr/>
        </p:nvSpPr>
        <p:spPr bwMode="auto">
          <a:xfrm>
            <a:off x="228600" y="533400"/>
            <a:ext cx="86868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800" b="1" dirty="0">
                <a:latin typeface="Arial" charset="0"/>
              </a:rPr>
              <a:t>NOTE:</a:t>
            </a:r>
          </a:p>
          <a:p>
            <a:pPr eaLnBrk="1" hangingPunct="1">
              <a:spcBef>
                <a:spcPct val="0"/>
              </a:spcBef>
              <a:buFontTx/>
              <a:buNone/>
            </a:pPr>
            <a:endParaRPr lang="en-US" altLang="en-US" sz="2800" b="1" dirty="0">
              <a:latin typeface="Arial" charset="0"/>
            </a:endParaRPr>
          </a:p>
          <a:p>
            <a:pPr algn="just" eaLnBrk="1" hangingPunct="1">
              <a:spcBef>
                <a:spcPct val="0"/>
              </a:spcBef>
            </a:pPr>
            <a:r>
              <a:rPr lang="en-US" altLang="en-US" sz="2400" b="1" dirty="0">
                <a:solidFill>
                  <a:srgbClr val="FF0000"/>
                </a:solidFill>
                <a:latin typeface="Arial" charset="0"/>
              </a:rPr>
              <a:t> If cookies are enabled, then any call to the </a:t>
            </a:r>
            <a:r>
              <a:rPr lang="en-US" altLang="en-US" sz="2400" b="1" dirty="0" err="1">
                <a:solidFill>
                  <a:srgbClr val="FF0000"/>
                </a:solidFill>
                <a:latin typeface="Arial" charset="0"/>
              </a:rPr>
              <a:t>encodeURL</a:t>
            </a:r>
            <a:r>
              <a:rPr lang="en-US" altLang="en-US" sz="2400" b="1" dirty="0">
                <a:solidFill>
                  <a:srgbClr val="FF0000"/>
                </a:solidFill>
                <a:latin typeface="Arial" charset="0"/>
              </a:rPr>
              <a:t>() &amp; </a:t>
            </a:r>
            <a:r>
              <a:rPr lang="en-US" altLang="en-US" sz="2400" b="1" dirty="0" err="1">
                <a:solidFill>
                  <a:srgbClr val="FF0000"/>
                </a:solidFill>
                <a:latin typeface="Arial" charset="0"/>
              </a:rPr>
              <a:t>encodeRedirectURL</a:t>
            </a:r>
            <a:r>
              <a:rPr lang="en-US" altLang="en-US" sz="2400" b="1" dirty="0">
                <a:solidFill>
                  <a:srgbClr val="FF0000"/>
                </a:solidFill>
                <a:latin typeface="Arial" charset="0"/>
              </a:rPr>
              <a:t>() methods </a:t>
            </a:r>
            <a:r>
              <a:rPr lang="en-US" altLang="en-US" sz="2400" b="1" dirty="0">
                <a:solidFill>
                  <a:srgbClr val="4419F9"/>
                </a:solidFill>
                <a:latin typeface="Arial" charset="0"/>
              </a:rPr>
              <a:t>does not </a:t>
            </a:r>
            <a:r>
              <a:rPr lang="en-US" altLang="en-US" sz="2400" b="1" dirty="0">
                <a:solidFill>
                  <a:srgbClr val="FF0000"/>
                </a:solidFill>
                <a:latin typeface="Arial" charset="0"/>
              </a:rPr>
              <a:t>result in any action.</a:t>
            </a:r>
          </a:p>
          <a:p>
            <a:pPr algn="just" eaLnBrk="1" hangingPunct="1">
              <a:spcBef>
                <a:spcPct val="0"/>
              </a:spcBef>
            </a:pPr>
            <a:endParaRPr lang="en-US" altLang="en-US" sz="2400" b="1" dirty="0">
              <a:solidFill>
                <a:srgbClr val="FF0000"/>
              </a:solidFill>
              <a:latin typeface="Arial" charset="0"/>
            </a:endParaRPr>
          </a:p>
          <a:p>
            <a:pPr algn="just" eaLnBrk="1" hangingPunct="1">
              <a:spcBef>
                <a:spcPct val="0"/>
              </a:spcBef>
            </a:pPr>
            <a:r>
              <a:rPr lang="en-US" altLang="en-US" sz="2400" b="1" dirty="0">
                <a:solidFill>
                  <a:srgbClr val="FF0000"/>
                </a:solidFill>
                <a:latin typeface="Arial" charset="0"/>
              </a:rPr>
              <a:t> URL rewriting is the most commonly used mechanism for session tracking in cases </a:t>
            </a:r>
            <a:r>
              <a:rPr lang="en-US" altLang="en-US" sz="2400" b="1" dirty="0">
                <a:solidFill>
                  <a:srgbClr val="4419F9"/>
                </a:solidFill>
                <a:latin typeface="Arial" charset="0"/>
              </a:rPr>
              <a:t>when clients do not accept cookies</a:t>
            </a:r>
            <a:r>
              <a:rPr lang="en-US" altLang="en-US" sz="2400" b="1" dirty="0">
                <a:solidFill>
                  <a:srgbClr val="FF0000"/>
                </a:solidFill>
                <a:latin typeface="Arial" charset="0"/>
              </a:rPr>
              <a:t>.</a:t>
            </a:r>
          </a:p>
          <a:p>
            <a:pPr algn="just" eaLnBrk="1" hangingPunct="1">
              <a:spcBef>
                <a:spcPct val="0"/>
              </a:spcBef>
            </a:pPr>
            <a:endParaRPr lang="en-US" altLang="en-US" sz="2400" b="1" dirty="0">
              <a:solidFill>
                <a:srgbClr val="FF0000"/>
              </a:solidFill>
              <a:latin typeface="Arial" charset="0"/>
            </a:endParaRPr>
          </a:p>
          <a:p>
            <a:pPr algn="just" eaLnBrk="1" hangingPunct="1">
              <a:spcBef>
                <a:spcPct val="0"/>
              </a:spcBef>
            </a:pPr>
            <a:r>
              <a:rPr lang="en-US" altLang="en-US" sz="2400" b="1" dirty="0">
                <a:solidFill>
                  <a:srgbClr val="FF0000"/>
                </a:solidFill>
                <a:latin typeface="Arial" charset="0"/>
              </a:rPr>
              <a:t> URL rewriting suffers from a disadvantage that the </a:t>
            </a:r>
            <a:r>
              <a:rPr lang="en-US" altLang="en-US" sz="2400" b="1" dirty="0">
                <a:solidFill>
                  <a:srgbClr val="4419F9"/>
                </a:solidFill>
                <a:latin typeface="Arial" charset="0"/>
              </a:rPr>
              <a:t>URLs must be dynamically generated and , the chain of HTML page generation cannot be broken</a:t>
            </a:r>
            <a:r>
              <a:rPr lang="en-US" altLang="en-US" sz="2400" b="1" dirty="0">
                <a:solidFill>
                  <a:srgbClr val="FF0000"/>
                </a:solidFill>
                <a:latin typeface="Arial" charset="0"/>
              </a:rPr>
              <a:t>.</a:t>
            </a:r>
            <a:endParaRPr lang="en-US" altLang="en-US" sz="2000" b="1" dirty="0">
              <a:solidFill>
                <a:srgbClr val="FF0000"/>
              </a:solidFill>
              <a:latin typeface="Arial" charset="0"/>
            </a:endParaRPr>
          </a:p>
        </p:txBody>
      </p:sp>
    </p:spTree>
    <p:extLst>
      <p:ext uri="{BB962C8B-B14F-4D97-AF65-F5344CB8AC3E}">
        <p14:creationId xmlns:p14="http://schemas.microsoft.com/office/powerpoint/2010/main" val="633680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1"/>
          <p:cNvSpPr txBox="1">
            <a:spLocks noChangeArrowheads="1"/>
          </p:cNvSpPr>
          <p:nvPr/>
        </p:nvSpPr>
        <p:spPr bwMode="auto">
          <a:xfrm>
            <a:off x="228600" y="533400"/>
            <a:ext cx="8686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pPr>
            <a:r>
              <a:rPr lang="en-US" altLang="en-US" sz="2400" b="1" dirty="0">
                <a:solidFill>
                  <a:srgbClr val="FF0000"/>
                </a:solidFill>
                <a:latin typeface="Arial" charset="0"/>
              </a:rPr>
              <a:t> It </a:t>
            </a:r>
            <a:r>
              <a:rPr lang="en-US" altLang="en-US" sz="2400" b="1" dirty="0">
                <a:solidFill>
                  <a:srgbClr val="4419F9"/>
                </a:solidFill>
                <a:latin typeface="Arial" charset="0"/>
              </a:rPr>
              <a:t>is not a secure </a:t>
            </a:r>
            <a:r>
              <a:rPr lang="en-US" altLang="en-US" sz="2400" b="1" dirty="0">
                <a:solidFill>
                  <a:srgbClr val="FF0000"/>
                </a:solidFill>
                <a:latin typeface="Arial" charset="0"/>
              </a:rPr>
              <a:t>session tracking mechanism as the </a:t>
            </a:r>
            <a:r>
              <a:rPr lang="en-US" altLang="en-US" sz="2400" b="1" dirty="0">
                <a:solidFill>
                  <a:srgbClr val="4419F9"/>
                </a:solidFill>
                <a:latin typeface="Arial" charset="0"/>
              </a:rPr>
              <a:t>token</a:t>
            </a:r>
            <a:r>
              <a:rPr lang="en-US" altLang="en-US" sz="2400" b="1" dirty="0">
                <a:solidFill>
                  <a:srgbClr val="FF0000"/>
                </a:solidFill>
                <a:latin typeface="Arial" charset="0"/>
              </a:rPr>
              <a:t> or </a:t>
            </a:r>
            <a:r>
              <a:rPr lang="en-US" altLang="en-US" sz="2400" b="1" dirty="0">
                <a:solidFill>
                  <a:srgbClr val="4419F9"/>
                </a:solidFill>
                <a:latin typeface="Arial" charset="0"/>
              </a:rPr>
              <a:t>session id is visible </a:t>
            </a:r>
            <a:r>
              <a:rPr lang="en-US" altLang="en-US" sz="2400" b="1" dirty="0">
                <a:solidFill>
                  <a:srgbClr val="FF0000"/>
                </a:solidFill>
                <a:latin typeface="Arial" charset="0"/>
              </a:rPr>
              <a:t>in the URL during a session.</a:t>
            </a:r>
          </a:p>
          <a:p>
            <a:pPr eaLnBrk="1" hangingPunct="1">
              <a:spcBef>
                <a:spcPct val="0"/>
              </a:spcBef>
            </a:pPr>
            <a:endParaRPr lang="en-US" altLang="en-US" sz="2400" b="1" dirty="0">
              <a:solidFill>
                <a:srgbClr val="FF0000"/>
              </a:solidFill>
              <a:latin typeface="Arial" charset="0"/>
            </a:endParaRPr>
          </a:p>
          <a:p>
            <a:pPr eaLnBrk="1" hangingPunct="1">
              <a:spcBef>
                <a:spcPct val="0"/>
              </a:spcBef>
            </a:pPr>
            <a:r>
              <a:rPr lang="en-US" altLang="en-US" sz="2400" b="1" dirty="0">
                <a:solidFill>
                  <a:srgbClr val="FF0000"/>
                </a:solidFill>
                <a:latin typeface="Arial" charset="0"/>
              </a:rPr>
              <a:t> It can only be used with </a:t>
            </a:r>
            <a:r>
              <a:rPr lang="en-US" altLang="en-US" sz="2400" b="1" dirty="0">
                <a:solidFill>
                  <a:srgbClr val="4419F9"/>
                </a:solidFill>
                <a:latin typeface="Arial" charset="0"/>
              </a:rPr>
              <a:t>servlets</a:t>
            </a:r>
            <a:r>
              <a:rPr lang="en-US" altLang="en-US" sz="2400" b="1" dirty="0">
                <a:solidFill>
                  <a:srgbClr val="FF0000"/>
                </a:solidFill>
                <a:latin typeface="Arial" charset="0"/>
              </a:rPr>
              <a:t> or other </a:t>
            </a:r>
            <a:r>
              <a:rPr lang="en-US" altLang="en-US" sz="2400" b="1" dirty="0">
                <a:solidFill>
                  <a:srgbClr val="4419F9"/>
                </a:solidFill>
                <a:latin typeface="Arial" charset="0"/>
              </a:rPr>
              <a:t>dynamic pages </a:t>
            </a:r>
            <a:r>
              <a:rPr lang="en-US" altLang="en-US" sz="2400" b="1" dirty="0">
                <a:solidFill>
                  <a:srgbClr val="FF0000"/>
                </a:solidFill>
                <a:latin typeface="Arial" charset="0"/>
              </a:rPr>
              <a:t>as the </a:t>
            </a:r>
            <a:r>
              <a:rPr lang="en-US" altLang="en-US" sz="2400" b="1" dirty="0">
                <a:solidFill>
                  <a:srgbClr val="4419F9"/>
                </a:solidFill>
                <a:latin typeface="Arial" charset="0"/>
              </a:rPr>
              <a:t>links in static pages</a:t>
            </a:r>
            <a:r>
              <a:rPr lang="en-US" altLang="en-US" sz="2400" b="1" dirty="0">
                <a:solidFill>
                  <a:srgbClr val="FF0000"/>
                </a:solidFill>
                <a:latin typeface="Arial" charset="0"/>
              </a:rPr>
              <a:t> are hard coded and </a:t>
            </a:r>
            <a:r>
              <a:rPr lang="en-US" altLang="en-US" sz="2400" b="1" dirty="0">
                <a:solidFill>
                  <a:srgbClr val="4419F9"/>
                </a:solidFill>
                <a:latin typeface="Arial" charset="0"/>
              </a:rPr>
              <a:t>cannot change dynamically for every user.</a:t>
            </a:r>
          </a:p>
        </p:txBody>
      </p:sp>
    </p:spTree>
    <p:extLst>
      <p:ext uri="{BB962C8B-B14F-4D97-AF65-F5344CB8AC3E}">
        <p14:creationId xmlns:p14="http://schemas.microsoft.com/office/powerpoint/2010/main" val="604422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1"/>
          <p:cNvSpPr txBox="1">
            <a:spLocks noChangeArrowheads="1"/>
          </p:cNvSpPr>
          <p:nvPr/>
        </p:nvSpPr>
        <p:spPr bwMode="auto">
          <a:xfrm>
            <a:off x="228600" y="533400"/>
            <a:ext cx="8686800"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800" b="1" dirty="0">
                <a:solidFill>
                  <a:srgbClr val="FF0000"/>
                </a:solidFill>
                <a:latin typeface="Arial" charset="0"/>
              </a:rPr>
              <a:t>Session using Secure Socket Layer (SSL):</a:t>
            </a:r>
          </a:p>
          <a:p>
            <a:pPr eaLnBrk="1" hangingPunct="1">
              <a:spcBef>
                <a:spcPct val="0"/>
              </a:spcBef>
              <a:buFontTx/>
              <a:buNone/>
            </a:pPr>
            <a:endParaRPr lang="en-US" altLang="en-US" sz="2800" b="1" dirty="0">
              <a:solidFill>
                <a:srgbClr val="4419F9"/>
              </a:solidFill>
              <a:latin typeface="Arial" charset="0"/>
            </a:endParaRPr>
          </a:p>
          <a:p>
            <a:pPr algn="just" eaLnBrk="1" hangingPunct="1">
              <a:spcBef>
                <a:spcPct val="0"/>
              </a:spcBef>
              <a:buFontTx/>
              <a:buNone/>
            </a:pPr>
            <a:r>
              <a:rPr lang="en-US" altLang="en-US" sz="2800" b="1" dirty="0">
                <a:solidFill>
                  <a:srgbClr val="4419F9"/>
                </a:solidFill>
                <a:latin typeface="Arial" charset="0"/>
              </a:rPr>
              <a:t>SSL is used to protect the data during transmission that covers all network services. </a:t>
            </a:r>
          </a:p>
          <a:p>
            <a:pPr algn="just" eaLnBrk="1" hangingPunct="1">
              <a:spcBef>
                <a:spcPct val="0"/>
              </a:spcBef>
              <a:buFontTx/>
              <a:buNone/>
            </a:pPr>
            <a:endParaRPr lang="en-US" altLang="en-US" sz="2800" b="1" dirty="0">
              <a:solidFill>
                <a:srgbClr val="4419F9"/>
              </a:solidFill>
              <a:latin typeface="Arial" charset="0"/>
            </a:endParaRPr>
          </a:p>
          <a:p>
            <a:pPr algn="just" eaLnBrk="1" hangingPunct="1">
              <a:spcBef>
                <a:spcPct val="0"/>
              </a:spcBef>
              <a:buFontTx/>
              <a:buNone/>
            </a:pPr>
            <a:r>
              <a:rPr lang="en-US" altLang="en-US" sz="2800" b="1" dirty="0">
                <a:solidFill>
                  <a:srgbClr val="C00000"/>
                </a:solidFill>
                <a:latin typeface="Arial" charset="0"/>
              </a:rPr>
              <a:t>This layer uses TCP/IP to support typical application tasks that require communication between clients and servers.</a:t>
            </a:r>
          </a:p>
          <a:p>
            <a:pPr algn="just" eaLnBrk="1" hangingPunct="1">
              <a:spcBef>
                <a:spcPct val="0"/>
              </a:spcBef>
              <a:buFontTx/>
              <a:buNone/>
            </a:pPr>
            <a:endParaRPr lang="en-US" altLang="en-US" sz="2800" b="1" dirty="0">
              <a:solidFill>
                <a:srgbClr val="C00000"/>
              </a:solidFill>
              <a:latin typeface="Arial" charset="0"/>
            </a:endParaRPr>
          </a:p>
          <a:p>
            <a:pPr algn="just" eaLnBrk="1" hangingPunct="1">
              <a:spcBef>
                <a:spcPct val="0"/>
              </a:spcBef>
              <a:buFontTx/>
              <a:buNone/>
            </a:pPr>
            <a:r>
              <a:rPr lang="en-US" altLang="en-US" sz="2800" b="1" dirty="0">
                <a:solidFill>
                  <a:srgbClr val="C00000"/>
                </a:solidFill>
                <a:latin typeface="Arial" charset="0"/>
              </a:rPr>
              <a:t>SSL ensures the security of data transported and routed through HTTP.</a:t>
            </a:r>
            <a:endParaRPr lang="en-US" altLang="en-US" sz="2400" b="1" dirty="0">
              <a:solidFill>
                <a:srgbClr val="C00000"/>
              </a:solidFill>
              <a:latin typeface="Arial" charset="0"/>
            </a:endParaRPr>
          </a:p>
          <a:p>
            <a:pPr algn="just" eaLnBrk="1" hangingPunct="1">
              <a:spcBef>
                <a:spcPct val="0"/>
              </a:spcBef>
              <a:buFontTx/>
              <a:buNone/>
            </a:pPr>
            <a:endParaRPr lang="en-US" altLang="en-US" sz="2400" b="1" dirty="0">
              <a:solidFill>
                <a:srgbClr val="FF0000"/>
              </a:solidFill>
              <a:latin typeface="Arial" charset="0"/>
            </a:endParaRPr>
          </a:p>
        </p:txBody>
      </p:sp>
    </p:spTree>
    <p:extLst>
      <p:ext uri="{BB962C8B-B14F-4D97-AF65-F5344CB8AC3E}">
        <p14:creationId xmlns:p14="http://schemas.microsoft.com/office/powerpoint/2010/main" val="4085904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1"/>
          <p:cNvSpPr txBox="1">
            <a:spLocks noChangeArrowheads="1"/>
          </p:cNvSpPr>
          <p:nvPr/>
        </p:nvSpPr>
        <p:spPr bwMode="auto">
          <a:xfrm>
            <a:off x="228600" y="533400"/>
            <a:ext cx="8686800"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800" b="1" dirty="0">
                <a:solidFill>
                  <a:srgbClr val="FF0000"/>
                </a:solidFill>
                <a:latin typeface="Arial" charset="0"/>
              </a:rPr>
              <a:t>SSL is designed to utilize TCP as a communication layer protocol to provide a dependable, uninterrupted, secure, &amp; authenticated connection b/w two points over a network.</a:t>
            </a:r>
          </a:p>
          <a:p>
            <a:pPr eaLnBrk="1" hangingPunct="1">
              <a:spcBef>
                <a:spcPct val="0"/>
              </a:spcBef>
              <a:buFontTx/>
              <a:buNone/>
            </a:pPr>
            <a:endParaRPr lang="en-US" altLang="en-US" sz="2800" b="1" dirty="0">
              <a:solidFill>
                <a:srgbClr val="FF0000"/>
              </a:solidFill>
              <a:latin typeface="Arial" charset="0"/>
            </a:endParaRPr>
          </a:p>
          <a:p>
            <a:pPr eaLnBrk="1" hangingPunct="1">
              <a:spcBef>
                <a:spcPct val="0"/>
              </a:spcBef>
              <a:buFontTx/>
              <a:buNone/>
            </a:pPr>
            <a:r>
              <a:rPr lang="en-US" altLang="en-US" sz="2800" b="1" dirty="0">
                <a:solidFill>
                  <a:srgbClr val="FF0000"/>
                </a:solidFill>
                <a:latin typeface="Arial" charset="0"/>
              </a:rPr>
              <a:t>It is used mostly in an HTTP server &amp; client applications. </a:t>
            </a:r>
          </a:p>
          <a:p>
            <a:pPr eaLnBrk="1" hangingPunct="1">
              <a:spcBef>
                <a:spcPct val="0"/>
              </a:spcBef>
              <a:buFontTx/>
              <a:buNone/>
            </a:pPr>
            <a:endParaRPr lang="en-US" altLang="en-US" sz="2800" b="1" dirty="0">
              <a:solidFill>
                <a:srgbClr val="FF0000"/>
              </a:solidFill>
              <a:latin typeface="Arial" charset="0"/>
            </a:endParaRPr>
          </a:p>
          <a:p>
            <a:pPr eaLnBrk="1" hangingPunct="1">
              <a:spcBef>
                <a:spcPct val="0"/>
              </a:spcBef>
              <a:buFontTx/>
              <a:buNone/>
            </a:pPr>
            <a:r>
              <a:rPr lang="en-US" altLang="en-US" sz="2800" b="1" dirty="0">
                <a:solidFill>
                  <a:srgbClr val="FF0000"/>
                </a:solidFill>
                <a:latin typeface="Arial" charset="0"/>
              </a:rPr>
              <a:t>NOTE: </a:t>
            </a:r>
            <a:r>
              <a:rPr lang="en-US" altLang="en-US" sz="2800" b="1" dirty="0">
                <a:solidFill>
                  <a:srgbClr val="4419F9"/>
                </a:solidFill>
                <a:latin typeface="Arial" charset="0"/>
              </a:rPr>
              <a:t>Almost each available HTTP server can support an SSL session.</a:t>
            </a:r>
            <a:endParaRPr lang="en-US" altLang="en-US" sz="2400" b="1" dirty="0">
              <a:solidFill>
                <a:srgbClr val="C00000"/>
              </a:solidFill>
              <a:latin typeface="Arial" charset="0"/>
            </a:endParaRPr>
          </a:p>
          <a:p>
            <a:pPr algn="just" eaLnBrk="1" hangingPunct="1">
              <a:spcBef>
                <a:spcPct val="0"/>
              </a:spcBef>
              <a:buFontTx/>
              <a:buNone/>
            </a:pPr>
            <a:endParaRPr lang="en-US" altLang="en-US" sz="2400" b="1" dirty="0">
              <a:solidFill>
                <a:srgbClr val="FF0000"/>
              </a:solidFill>
              <a:latin typeface="Arial" charset="0"/>
            </a:endParaRPr>
          </a:p>
        </p:txBody>
      </p:sp>
    </p:spTree>
    <p:extLst>
      <p:ext uri="{BB962C8B-B14F-4D97-AF65-F5344CB8AC3E}">
        <p14:creationId xmlns:p14="http://schemas.microsoft.com/office/powerpoint/2010/main" val="879722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243205" y="644208"/>
            <a:ext cx="8471678"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800" b="1" u="sng" dirty="0">
                <a:latin typeface="Arial" charset="0"/>
              </a:rPr>
              <a:t>Tracking Sessions:</a:t>
            </a:r>
          </a:p>
          <a:p>
            <a:pPr eaLnBrk="1" hangingPunct="1">
              <a:spcBef>
                <a:spcPct val="0"/>
              </a:spcBef>
              <a:buFontTx/>
              <a:buNone/>
            </a:pPr>
            <a:endParaRPr lang="en-US" altLang="en-US" sz="2800" b="1" u="sng" dirty="0">
              <a:latin typeface="Arial" charset="0"/>
            </a:endParaRPr>
          </a:p>
          <a:p>
            <a:pPr eaLnBrk="1" hangingPunct="1">
              <a:spcBef>
                <a:spcPct val="0"/>
              </a:spcBef>
              <a:buFontTx/>
              <a:buChar char="•"/>
            </a:pPr>
            <a:r>
              <a:rPr lang="en-US" altLang="en-US" sz="2800" b="1" dirty="0">
                <a:latin typeface="Arial" charset="0"/>
              </a:rPr>
              <a:t>A session is created each time a client requests</a:t>
            </a:r>
          </a:p>
          <a:p>
            <a:pPr eaLnBrk="1" hangingPunct="1">
              <a:spcBef>
                <a:spcPct val="0"/>
              </a:spcBef>
              <a:buFontTx/>
              <a:buNone/>
            </a:pPr>
            <a:r>
              <a:rPr lang="en-US" altLang="en-US" sz="2800" b="1" dirty="0">
                <a:latin typeface="Arial" charset="0"/>
              </a:rPr>
              <a:t>service from a java servlet.</a:t>
            </a:r>
          </a:p>
          <a:p>
            <a:pPr eaLnBrk="1" hangingPunct="1">
              <a:spcBef>
                <a:spcPct val="0"/>
              </a:spcBef>
              <a:buFontTx/>
              <a:buNone/>
            </a:pPr>
            <a:endParaRPr lang="en-US" altLang="en-US" sz="2800" b="1" dirty="0">
              <a:latin typeface="Arial" charset="0"/>
            </a:endParaRPr>
          </a:p>
          <a:p>
            <a:pPr eaLnBrk="1" hangingPunct="1">
              <a:spcBef>
                <a:spcPct val="0"/>
              </a:spcBef>
              <a:buFontTx/>
              <a:buChar char="•"/>
            </a:pPr>
            <a:r>
              <a:rPr lang="en-US" altLang="en-US" sz="2800" b="1" dirty="0">
                <a:latin typeface="Arial" charset="0"/>
              </a:rPr>
              <a:t>The java servlet processes the request and </a:t>
            </a:r>
          </a:p>
          <a:p>
            <a:pPr eaLnBrk="1" hangingPunct="1">
              <a:spcBef>
                <a:spcPct val="0"/>
              </a:spcBef>
              <a:buFontTx/>
              <a:buNone/>
            </a:pPr>
            <a:r>
              <a:rPr lang="en-US" altLang="en-US" sz="2800" b="1" dirty="0">
                <a:latin typeface="Arial" charset="0"/>
              </a:rPr>
              <a:t>responds accordingly, after which the session is</a:t>
            </a:r>
          </a:p>
          <a:p>
            <a:pPr eaLnBrk="1" hangingPunct="1">
              <a:spcBef>
                <a:spcPct val="0"/>
              </a:spcBef>
              <a:buFontTx/>
              <a:buNone/>
            </a:pPr>
            <a:r>
              <a:rPr lang="en-US" altLang="en-US" sz="2800" b="1" dirty="0">
                <a:latin typeface="Arial" charset="0"/>
              </a:rPr>
              <a:t>terminated.</a:t>
            </a:r>
          </a:p>
          <a:p>
            <a:pPr eaLnBrk="1" hangingPunct="1">
              <a:spcBef>
                <a:spcPct val="0"/>
              </a:spcBef>
              <a:buFontTx/>
              <a:buChar char="•"/>
            </a:pPr>
            <a:r>
              <a:rPr lang="en-US" altLang="en-US" sz="2800" b="1" dirty="0" smtClean="0">
                <a:latin typeface="Arial" charset="0"/>
              </a:rPr>
              <a:t>Many </a:t>
            </a:r>
            <a:r>
              <a:rPr lang="en-US" altLang="en-US" sz="2800" b="1" dirty="0">
                <a:latin typeface="Arial" charset="0"/>
              </a:rPr>
              <a:t>times the same client follows with the </a:t>
            </a:r>
          </a:p>
          <a:p>
            <a:pPr eaLnBrk="1" hangingPunct="1">
              <a:spcBef>
                <a:spcPct val="0"/>
              </a:spcBef>
              <a:buFontTx/>
              <a:buNone/>
            </a:pPr>
            <a:r>
              <a:rPr lang="en-US" altLang="en-US" sz="2800" b="1" dirty="0">
                <a:latin typeface="Arial" charset="0"/>
              </a:rPr>
              <a:t>another request to the same java servlet, and</a:t>
            </a:r>
          </a:p>
          <a:p>
            <a:pPr eaLnBrk="1" hangingPunct="1">
              <a:spcBef>
                <a:spcPct val="0"/>
              </a:spcBef>
              <a:buFontTx/>
              <a:buNone/>
            </a:pPr>
            <a:r>
              <a:rPr lang="en-US" altLang="en-US" sz="2800" b="1" dirty="0">
                <a:latin typeface="Arial" charset="0"/>
              </a:rPr>
              <a:t>servlet requires information regarding the </a:t>
            </a:r>
          </a:p>
          <a:p>
            <a:pPr eaLnBrk="1" hangingPunct="1">
              <a:spcBef>
                <a:spcPct val="0"/>
              </a:spcBef>
              <a:buFontTx/>
              <a:buNone/>
            </a:pPr>
            <a:r>
              <a:rPr lang="en-US" altLang="en-US" sz="2800" b="1" dirty="0">
                <a:latin typeface="Arial" charset="0"/>
              </a:rPr>
              <a:t>previous session to process the request.</a:t>
            </a:r>
          </a:p>
          <a:p>
            <a:pPr eaLnBrk="1" hangingPunct="1">
              <a:spcBef>
                <a:spcPct val="0"/>
              </a:spcBef>
              <a:buFontTx/>
              <a:buChar char="•"/>
            </a:pPr>
            <a:endParaRPr lang="en-US" altLang="en-US" sz="2800" b="1" dirty="0">
              <a:latin typeface="Arial" charset="0"/>
            </a:endParaRPr>
          </a:p>
        </p:txBody>
      </p:sp>
    </p:spTree>
    <p:extLst>
      <p:ext uri="{BB962C8B-B14F-4D97-AF65-F5344CB8AC3E}">
        <p14:creationId xmlns:p14="http://schemas.microsoft.com/office/powerpoint/2010/main" val="3271319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55562" y="619760"/>
            <a:ext cx="9088438" cy="564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Char char="•"/>
            </a:pPr>
            <a:r>
              <a:rPr lang="en-US" altLang="en-US" sz="2800" b="1" dirty="0">
                <a:latin typeface="Arial" charset="0"/>
              </a:rPr>
              <a:t>However, HTTP is a stateless protocol, which would</a:t>
            </a:r>
          </a:p>
          <a:p>
            <a:pPr eaLnBrk="1" hangingPunct="1">
              <a:spcBef>
                <a:spcPct val="0"/>
              </a:spcBef>
              <a:buFontTx/>
              <a:buNone/>
            </a:pPr>
            <a:r>
              <a:rPr lang="en-US" altLang="en-US" sz="2800" b="1" dirty="0">
                <a:latin typeface="Arial" charset="0"/>
              </a:rPr>
              <a:t>not holdover from previous sessions.</a:t>
            </a:r>
          </a:p>
          <a:p>
            <a:pPr eaLnBrk="1" hangingPunct="1">
              <a:spcBef>
                <a:spcPct val="0"/>
              </a:spcBef>
              <a:buFontTx/>
              <a:buNone/>
            </a:pPr>
            <a:endParaRPr lang="en-US" altLang="en-US" sz="2800" b="1" dirty="0">
              <a:latin typeface="Arial" charset="0"/>
            </a:endParaRPr>
          </a:p>
          <a:p>
            <a:pPr eaLnBrk="1" hangingPunct="1">
              <a:spcBef>
                <a:spcPct val="0"/>
              </a:spcBef>
              <a:buFontTx/>
              <a:buChar char="•"/>
            </a:pPr>
            <a:r>
              <a:rPr lang="en-US" altLang="en-US" sz="2800" b="1" dirty="0">
                <a:latin typeface="Arial" charset="0"/>
              </a:rPr>
              <a:t>Therefore, there is no way to track sessions using </a:t>
            </a:r>
          </a:p>
          <a:p>
            <a:pPr eaLnBrk="1" hangingPunct="1">
              <a:spcBef>
                <a:spcPct val="0"/>
              </a:spcBef>
              <a:buFontTx/>
              <a:buNone/>
            </a:pPr>
            <a:r>
              <a:rPr lang="en-US" altLang="en-US" sz="2800" b="1" dirty="0">
                <a:latin typeface="Arial" charset="0"/>
              </a:rPr>
              <a:t>HTTP.</a:t>
            </a:r>
          </a:p>
          <a:p>
            <a:pPr eaLnBrk="1" hangingPunct="1">
              <a:spcBef>
                <a:spcPct val="0"/>
              </a:spcBef>
              <a:buFontTx/>
              <a:buNone/>
            </a:pPr>
            <a:endParaRPr lang="en-US" altLang="en-US" sz="2800" b="1" dirty="0">
              <a:latin typeface="Arial" charset="0"/>
            </a:endParaRPr>
          </a:p>
          <a:p>
            <a:pPr eaLnBrk="1" hangingPunct="1">
              <a:spcBef>
                <a:spcPct val="0"/>
              </a:spcBef>
              <a:buFontTx/>
              <a:buChar char="•"/>
            </a:pPr>
            <a:r>
              <a:rPr lang="en-US" altLang="en-US" sz="2800" b="1" dirty="0">
                <a:latin typeface="Arial" charset="0"/>
              </a:rPr>
              <a:t>A Java servlet is capable of tracking sessions by </a:t>
            </a:r>
          </a:p>
          <a:p>
            <a:pPr eaLnBrk="1" hangingPunct="1">
              <a:spcBef>
                <a:spcPct val="0"/>
              </a:spcBef>
              <a:buFontTx/>
              <a:buNone/>
            </a:pPr>
            <a:r>
              <a:rPr lang="en-US" altLang="en-US" sz="2800" b="1" dirty="0">
                <a:latin typeface="Arial" charset="0"/>
              </a:rPr>
              <a:t>using the </a:t>
            </a:r>
            <a:r>
              <a:rPr lang="en-US" altLang="en-US" sz="2800" b="1" dirty="0" err="1">
                <a:latin typeface="Arial" charset="0"/>
              </a:rPr>
              <a:t>HttpSession</a:t>
            </a:r>
            <a:r>
              <a:rPr lang="en-US" altLang="en-US" sz="2800" b="1" dirty="0">
                <a:latin typeface="Arial" charset="0"/>
              </a:rPr>
              <a:t> API.</a:t>
            </a:r>
          </a:p>
          <a:p>
            <a:pPr eaLnBrk="1" hangingPunct="1">
              <a:spcBef>
                <a:spcPct val="0"/>
              </a:spcBef>
              <a:buFontTx/>
              <a:buNone/>
            </a:pPr>
            <a:endParaRPr lang="en-US" altLang="en-US" sz="2800" b="1" dirty="0">
              <a:latin typeface="Arial" charset="0"/>
            </a:endParaRPr>
          </a:p>
          <a:p>
            <a:pPr eaLnBrk="1" hangingPunct="1">
              <a:spcBef>
                <a:spcPct val="0"/>
              </a:spcBef>
              <a:buFontTx/>
              <a:buChar char="•"/>
            </a:pPr>
            <a:r>
              <a:rPr lang="en-US" altLang="en-US" sz="2800" b="1" dirty="0">
                <a:latin typeface="Arial" charset="0"/>
              </a:rPr>
              <a:t>This uses the </a:t>
            </a:r>
            <a:r>
              <a:rPr lang="en-US" altLang="en-US" sz="2800" b="1" dirty="0" err="1">
                <a:latin typeface="Arial" charset="0"/>
              </a:rPr>
              <a:t>HttpSession</a:t>
            </a:r>
            <a:r>
              <a:rPr lang="en-US" altLang="en-US" sz="2800" b="1" dirty="0">
                <a:latin typeface="Arial" charset="0"/>
              </a:rPr>
              <a:t> object that is associated</a:t>
            </a:r>
          </a:p>
          <a:p>
            <a:pPr eaLnBrk="1" hangingPunct="1">
              <a:spcBef>
                <a:spcPct val="0"/>
              </a:spcBef>
              <a:buFontTx/>
              <a:buNone/>
            </a:pPr>
            <a:r>
              <a:rPr lang="en-US" altLang="en-US" sz="2800" b="1" dirty="0">
                <a:latin typeface="Arial" charset="0"/>
              </a:rPr>
              <a:t>with the </a:t>
            </a:r>
            <a:r>
              <a:rPr lang="en-US" altLang="en-US" sz="2800" b="1" dirty="0" err="1">
                <a:latin typeface="Arial" charset="0"/>
              </a:rPr>
              <a:t>HttpServletRequest</a:t>
            </a:r>
            <a:r>
              <a:rPr lang="en-US" altLang="en-US" sz="2800" b="1" dirty="0">
                <a:latin typeface="Arial" charset="0"/>
              </a:rPr>
              <a:t> to determine if the </a:t>
            </a:r>
          </a:p>
          <a:p>
            <a:pPr eaLnBrk="1" hangingPunct="1">
              <a:spcBef>
                <a:spcPct val="0"/>
              </a:spcBef>
              <a:buFontTx/>
              <a:buNone/>
            </a:pPr>
            <a:r>
              <a:rPr lang="en-US" altLang="en-US" sz="2800" b="1" dirty="0">
                <a:latin typeface="Arial" charset="0"/>
              </a:rPr>
              <a:t>request is a continuation from an existing session </a:t>
            </a:r>
          </a:p>
          <a:p>
            <a:pPr eaLnBrk="1" hangingPunct="1">
              <a:spcBef>
                <a:spcPct val="0"/>
              </a:spcBef>
              <a:buFontTx/>
              <a:buNone/>
            </a:pPr>
            <a:r>
              <a:rPr lang="en-US" altLang="en-US" sz="2800" b="1" dirty="0">
                <a:latin typeface="Arial" charset="0"/>
              </a:rPr>
              <a:t>or is a new session.</a:t>
            </a:r>
          </a:p>
        </p:txBody>
      </p:sp>
    </p:spTree>
    <p:extLst>
      <p:ext uri="{BB962C8B-B14F-4D97-AF65-F5344CB8AC3E}">
        <p14:creationId xmlns:p14="http://schemas.microsoft.com/office/powerpoint/2010/main" val="94032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p:cNvSpPr txBox="1">
            <a:spLocks noChangeArrowheads="1"/>
          </p:cNvSpPr>
          <p:nvPr/>
        </p:nvSpPr>
        <p:spPr bwMode="auto">
          <a:xfrm>
            <a:off x="304800" y="619760"/>
            <a:ext cx="8572500" cy="564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800" b="1" dirty="0">
                <a:latin typeface="Arial" charset="0"/>
              </a:rPr>
              <a:t>A Java Servlet calls the </a:t>
            </a:r>
            <a:r>
              <a:rPr lang="en-US" altLang="en-US" sz="2800" b="1" dirty="0" err="1">
                <a:latin typeface="Arial" charset="0"/>
              </a:rPr>
              <a:t>getSession</a:t>
            </a:r>
            <a:r>
              <a:rPr lang="en-US" altLang="en-US" sz="2800" b="1" dirty="0">
                <a:latin typeface="Arial" charset="0"/>
              </a:rPr>
              <a:t>() method of</a:t>
            </a:r>
          </a:p>
          <a:p>
            <a:pPr eaLnBrk="1" hangingPunct="1">
              <a:spcBef>
                <a:spcPct val="0"/>
              </a:spcBef>
              <a:buFontTx/>
              <a:buNone/>
            </a:pPr>
            <a:r>
              <a:rPr lang="en-US" altLang="en-US" sz="2800" b="1" dirty="0">
                <a:latin typeface="Arial" charset="0"/>
              </a:rPr>
              <a:t>the </a:t>
            </a:r>
            <a:r>
              <a:rPr lang="en-US" altLang="en-US" sz="2800" b="1" dirty="0" err="1">
                <a:latin typeface="Arial" charset="0"/>
              </a:rPr>
              <a:t>HttpservletRequest</a:t>
            </a:r>
            <a:r>
              <a:rPr lang="en-US" altLang="en-US" sz="2800" b="1" dirty="0">
                <a:latin typeface="Arial" charset="0"/>
              </a:rPr>
              <a:t> object, which returns an</a:t>
            </a:r>
          </a:p>
          <a:p>
            <a:pPr eaLnBrk="1" hangingPunct="1">
              <a:spcBef>
                <a:spcPct val="0"/>
              </a:spcBef>
              <a:buFontTx/>
              <a:buNone/>
            </a:pPr>
            <a:r>
              <a:rPr lang="en-US" altLang="en-US" sz="2800" b="1" dirty="0" err="1">
                <a:latin typeface="Arial" charset="0"/>
              </a:rPr>
              <a:t>HttpSession</a:t>
            </a:r>
            <a:r>
              <a:rPr lang="en-US" altLang="en-US" sz="2800" b="1" dirty="0">
                <a:latin typeface="Arial" charset="0"/>
              </a:rPr>
              <a:t> object if it is a new session.</a:t>
            </a:r>
          </a:p>
          <a:p>
            <a:pPr eaLnBrk="1" hangingPunct="1">
              <a:spcBef>
                <a:spcPct val="0"/>
              </a:spcBef>
              <a:buFontTx/>
              <a:buNone/>
            </a:pPr>
            <a:endParaRPr lang="en-US" altLang="en-US" sz="2800" b="1" dirty="0">
              <a:latin typeface="Arial" charset="0"/>
            </a:endParaRPr>
          </a:p>
          <a:p>
            <a:pPr eaLnBrk="1" hangingPunct="1">
              <a:spcBef>
                <a:spcPct val="0"/>
              </a:spcBef>
              <a:buFontTx/>
              <a:buNone/>
            </a:pPr>
            <a:r>
              <a:rPr lang="en-US" altLang="en-US" sz="2800" b="1" dirty="0">
                <a:latin typeface="Arial" charset="0"/>
              </a:rPr>
              <a:t>The </a:t>
            </a:r>
            <a:r>
              <a:rPr lang="en-US" altLang="en-US" sz="2800" b="1" dirty="0" err="1">
                <a:latin typeface="Arial" charset="0"/>
              </a:rPr>
              <a:t>getSession</a:t>
            </a:r>
            <a:r>
              <a:rPr lang="en-US" altLang="en-US" sz="2800" b="1" dirty="0">
                <a:latin typeface="Arial" charset="0"/>
              </a:rPr>
              <a:t>() method requires one argument,</a:t>
            </a:r>
          </a:p>
          <a:p>
            <a:pPr eaLnBrk="1" hangingPunct="1">
              <a:spcBef>
                <a:spcPct val="0"/>
              </a:spcBef>
              <a:buFontTx/>
              <a:buNone/>
            </a:pPr>
            <a:r>
              <a:rPr lang="en-US" altLang="en-US" sz="2800" b="1" dirty="0">
                <a:latin typeface="Arial" charset="0"/>
              </a:rPr>
              <a:t>which is a </a:t>
            </a:r>
            <a:r>
              <a:rPr lang="en-US" altLang="en-US" sz="2800" b="1" dirty="0" err="1">
                <a:latin typeface="Arial" charset="0"/>
              </a:rPr>
              <a:t>boolean</a:t>
            </a:r>
            <a:r>
              <a:rPr lang="en-US" altLang="en-US" sz="2800" b="1" dirty="0">
                <a:latin typeface="Arial" charset="0"/>
              </a:rPr>
              <a:t> true.</a:t>
            </a:r>
          </a:p>
          <a:p>
            <a:pPr eaLnBrk="1" hangingPunct="1">
              <a:spcBef>
                <a:spcPct val="0"/>
              </a:spcBef>
              <a:buFontTx/>
              <a:buNone/>
            </a:pPr>
            <a:endParaRPr lang="en-US" altLang="en-US" sz="2800" b="1" dirty="0">
              <a:latin typeface="Arial" charset="0"/>
            </a:endParaRPr>
          </a:p>
          <a:p>
            <a:pPr eaLnBrk="1" hangingPunct="1">
              <a:spcBef>
                <a:spcPct val="0"/>
              </a:spcBef>
              <a:buFontTx/>
              <a:buNone/>
            </a:pPr>
            <a:r>
              <a:rPr lang="en-US" altLang="en-US" sz="2800" b="1" dirty="0">
                <a:latin typeface="Arial" charset="0"/>
              </a:rPr>
              <a:t>The </a:t>
            </a:r>
            <a:r>
              <a:rPr lang="en-US" altLang="en-US" sz="2800" b="1" dirty="0" err="1">
                <a:latin typeface="Arial" charset="0"/>
              </a:rPr>
              <a:t>getSession</a:t>
            </a:r>
            <a:r>
              <a:rPr lang="en-US" altLang="en-US" sz="2800" b="1" dirty="0">
                <a:latin typeface="Arial" charset="0"/>
              </a:rPr>
              <a:t>() returns a null if the user doesn’t</a:t>
            </a:r>
          </a:p>
          <a:p>
            <a:pPr eaLnBrk="1" hangingPunct="1">
              <a:spcBef>
                <a:spcPct val="0"/>
              </a:spcBef>
              <a:buFontTx/>
              <a:buNone/>
            </a:pPr>
            <a:r>
              <a:rPr lang="en-US" altLang="en-US" sz="2800" b="1" dirty="0">
                <a:latin typeface="Arial" charset="0"/>
              </a:rPr>
              <a:t>already have a session underway; </a:t>
            </a:r>
          </a:p>
          <a:p>
            <a:pPr eaLnBrk="1" hangingPunct="1">
              <a:spcBef>
                <a:spcPct val="0"/>
              </a:spcBef>
              <a:buFontTx/>
              <a:buNone/>
            </a:pPr>
            <a:endParaRPr lang="en-US" altLang="en-US" sz="2800" b="1" dirty="0">
              <a:latin typeface="Arial" charset="0"/>
            </a:endParaRPr>
          </a:p>
          <a:p>
            <a:pPr eaLnBrk="1" hangingPunct="1">
              <a:spcBef>
                <a:spcPct val="0"/>
              </a:spcBef>
              <a:buFontTx/>
              <a:buNone/>
            </a:pPr>
            <a:r>
              <a:rPr lang="en-US" altLang="en-US" sz="2800" b="1" dirty="0">
                <a:latin typeface="Arial" charset="0"/>
              </a:rPr>
              <a:t>otherwise, a new </a:t>
            </a:r>
            <a:r>
              <a:rPr lang="en-US" altLang="en-US" sz="2800" b="1" dirty="0" err="1">
                <a:latin typeface="Arial" charset="0"/>
              </a:rPr>
              <a:t>HttpSession</a:t>
            </a:r>
            <a:r>
              <a:rPr lang="en-US" altLang="en-US" sz="2800" b="1" dirty="0">
                <a:latin typeface="Arial" charset="0"/>
              </a:rPr>
              <a:t> object is created.</a:t>
            </a:r>
          </a:p>
          <a:p>
            <a:pPr eaLnBrk="1" hangingPunct="1">
              <a:spcBef>
                <a:spcPct val="0"/>
              </a:spcBef>
              <a:buFontTx/>
              <a:buNone/>
            </a:pPr>
            <a:endParaRPr lang="en-US" altLang="en-US" sz="2800" b="1" dirty="0">
              <a:latin typeface="Arial" charset="0"/>
            </a:endParaRPr>
          </a:p>
          <a:p>
            <a:pPr eaLnBrk="1" hangingPunct="1">
              <a:spcBef>
                <a:spcPct val="0"/>
              </a:spcBef>
              <a:buFontTx/>
              <a:buNone/>
            </a:pPr>
            <a:r>
              <a:rPr lang="en-US" altLang="en-US" sz="2800" b="1" dirty="0" err="1">
                <a:latin typeface="Arial" charset="0"/>
              </a:rPr>
              <a:t>HttpSession</a:t>
            </a:r>
            <a:r>
              <a:rPr lang="en-US" altLang="en-US" sz="2800" b="1" dirty="0">
                <a:latin typeface="Arial" charset="0"/>
              </a:rPr>
              <a:t> s1 = </a:t>
            </a:r>
            <a:r>
              <a:rPr lang="en-US" altLang="en-US" sz="2800" b="1" dirty="0" err="1">
                <a:latin typeface="Arial" charset="0"/>
              </a:rPr>
              <a:t>request.getSession</a:t>
            </a:r>
            <a:r>
              <a:rPr lang="en-US" altLang="en-US" sz="2800" b="1" dirty="0">
                <a:latin typeface="Arial" charset="0"/>
              </a:rPr>
              <a:t>(true);</a:t>
            </a:r>
          </a:p>
        </p:txBody>
      </p:sp>
    </p:spTree>
    <p:extLst>
      <p:ext uri="{BB962C8B-B14F-4D97-AF65-F5344CB8AC3E}">
        <p14:creationId xmlns:p14="http://schemas.microsoft.com/office/powerpoint/2010/main" val="3154475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136525" y="141288"/>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800">
              <a:latin typeface="Arial" charset="0"/>
            </a:endParaRPr>
          </a:p>
        </p:txBody>
      </p:sp>
      <p:sp>
        <p:nvSpPr>
          <p:cNvPr id="28675" name="Text Box 5"/>
          <p:cNvSpPr txBox="1">
            <a:spLocks noChangeArrowheads="1"/>
          </p:cNvSpPr>
          <p:nvPr/>
        </p:nvSpPr>
        <p:spPr bwMode="auto">
          <a:xfrm>
            <a:off x="231775" y="533400"/>
            <a:ext cx="891222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800" b="1" dirty="0">
                <a:latin typeface="Arial" charset="0"/>
              </a:rPr>
              <a:t>If </a:t>
            </a:r>
            <a:r>
              <a:rPr lang="en-US" altLang="en-US" sz="2800" b="1" dirty="0" err="1">
                <a:latin typeface="Arial" charset="0"/>
              </a:rPr>
              <a:t>getSession</a:t>
            </a:r>
            <a:r>
              <a:rPr lang="en-US" altLang="en-US" sz="2800" b="1" dirty="0">
                <a:latin typeface="Arial" charset="0"/>
              </a:rPr>
              <a:t>() method takes a </a:t>
            </a:r>
            <a:r>
              <a:rPr lang="en-US" altLang="en-US" sz="2800" b="1" dirty="0" err="1">
                <a:latin typeface="Arial" charset="0"/>
              </a:rPr>
              <a:t>boolean</a:t>
            </a:r>
            <a:r>
              <a:rPr lang="en-US" altLang="en-US" sz="2800" b="1" dirty="0">
                <a:latin typeface="Arial" charset="0"/>
              </a:rPr>
              <a:t> true as an</a:t>
            </a:r>
          </a:p>
          <a:p>
            <a:pPr eaLnBrk="1" hangingPunct="1">
              <a:spcBef>
                <a:spcPct val="0"/>
              </a:spcBef>
              <a:buFontTx/>
              <a:buNone/>
            </a:pPr>
            <a:r>
              <a:rPr lang="en-US" altLang="en-US" sz="2800" b="1" dirty="0">
                <a:latin typeface="Arial" charset="0"/>
              </a:rPr>
              <a:t>argument, this method returns the current session</a:t>
            </a:r>
          </a:p>
          <a:p>
            <a:pPr eaLnBrk="1" hangingPunct="1">
              <a:spcBef>
                <a:spcPct val="0"/>
              </a:spcBef>
              <a:buFontTx/>
              <a:buNone/>
            </a:pPr>
            <a:r>
              <a:rPr lang="en-US" altLang="en-US" sz="2800" b="1" dirty="0">
                <a:latin typeface="Arial" charset="0"/>
              </a:rPr>
              <a:t>as a session object.</a:t>
            </a:r>
          </a:p>
          <a:p>
            <a:pPr eaLnBrk="1" hangingPunct="1">
              <a:spcBef>
                <a:spcPct val="0"/>
              </a:spcBef>
              <a:buFontTx/>
              <a:buNone/>
            </a:pPr>
            <a:endParaRPr lang="en-US" altLang="en-US" sz="2800" b="1" dirty="0">
              <a:latin typeface="Arial" charset="0"/>
            </a:endParaRPr>
          </a:p>
          <a:p>
            <a:pPr eaLnBrk="1" hangingPunct="1">
              <a:spcBef>
                <a:spcPct val="0"/>
              </a:spcBef>
              <a:buFontTx/>
              <a:buNone/>
            </a:pPr>
            <a:r>
              <a:rPr lang="en-US" altLang="en-US" sz="2800" b="1" dirty="0">
                <a:latin typeface="Arial" charset="0"/>
              </a:rPr>
              <a:t>If the current session doesn’t exist, it creates a new</a:t>
            </a:r>
          </a:p>
          <a:p>
            <a:pPr eaLnBrk="1" hangingPunct="1">
              <a:spcBef>
                <a:spcPct val="0"/>
              </a:spcBef>
              <a:buFontTx/>
              <a:buNone/>
            </a:pPr>
            <a:r>
              <a:rPr lang="en-US" altLang="en-US" sz="2800" b="1" dirty="0">
                <a:latin typeface="Arial" charset="0"/>
              </a:rPr>
              <a:t>Session and returns a session object.</a:t>
            </a:r>
          </a:p>
          <a:p>
            <a:pPr eaLnBrk="1" hangingPunct="1">
              <a:spcBef>
                <a:spcPct val="0"/>
              </a:spcBef>
              <a:buFontTx/>
              <a:buNone/>
            </a:pPr>
            <a:endParaRPr lang="en-US" altLang="en-US" sz="2800" b="1" dirty="0">
              <a:latin typeface="Arial" charset="0"/>
            </a:endParaRPr>
          </a:p>
          <a:p>
            <a:pPr eaLnBrk="1" hangingPunct="1">
              <a:spcBef>
                <a:spcPct val="0"/>
              </a:spcBef>
              <a:buFontTx/>
              <a:buNone/>
            </a:pPr>
            <a:r>
              <a:rPr lang="en-US" altLang="en-US" sz="2800" b="1" dirty="0">
                <a:latin typeface="Arial" charset="0"/>
              </a:rPr>
              <a:t>If it takes a false argument, this returns the current</a:t>
            </a:r>
          </a:p>
          <a:p>
            <a:pPr eaLnBrk="1" hangingPunct="1">
              <a:spcBef>
                <a:spcPct val="0"/>
              </a:spcBef>
              <a:buFontTx/>
              <a:buNone/>
            </a:pPr>
            <a:r>
              <a:rPr lang="en-US" altLang="en-US" sz="2800" b="1" dirty="0">
                <a:latin typeface="Arial" charset="0"/>
              </a:rPr>
              <a:t>session as a object.</a:t>
            </a:r>
          </a:p>
          <a:p>
            <a:pPr eaLnBrk="1" hangingPunct="1">
              <a:spcBef>
                <a:spcPct val="0"/>
              </a:spcBef>
              <a:buFontTx/>
              <a:buNone/>
            </a:pPr>
            <a:endParaRPr lang="en-US" altLang="en-US" sz="2800" b="1" dirty="0">
              <a:latin typeface="Arial" charset="0"/>
            </a:endParaRPr>
          </a:p>
          <a:p>
            <a:pPr eaLnBrk="1" hangingPunct="1">
              <a:spcBef>
                <a:spcPct val="0"/>
              </a:spcBef>
              <a:buFontTx/>
              <a:buNone/>
            </a:pPr>
            <a:r>
              <a:rPr lang="en-US" altLang="en-US" sz="2800" b="1" dirty="0">
                <a:latin typeface="Arial" charset="0"/>
              </a:rPr>
              <a:t>If the current session doesn’t exist, the </a:t>
            </a:r>
          </a:p>
          <a:p>
            <a:pPr eaLnBrk="1" hangingPunct="1">
              <a:spcBef>
                <a:spcPct val="0"/>
              </a:spcBef>
              <a:buFontTx/>
              <a:buNone/>
            </a:pPr>
            <a:r>
              <a:rPr lang="en-US" altLang="en-US" sz="2800" b="1" dirty="0" err="1">
                <a:latin typeface="Arial" charset="0"/>
              </a:rPr>
              <a:t>getSession</a:t>
            </a:r>
            <a:r>
              <a:rPr lang="en-US" altLang="en-US" sz="2800" b="1" dirty="0">
                <a:latin typeface="Arial" charset="0"/>
              </a:rPr>
              <a:t>() method returns a </a:t>
            </a:r>
            <a:r>
              <a:rPr lang="en-US" altLang="en-US" sz="4000" b="1" u="sng" dirty="0">
                <a:latin typeface="Arial" charset="0"/>
              </a:rPr>
              <a:t>null.</a:t>
            </a:r>
          </a:p>
        </p:txBody>
      </p:sp>
    </p:spTree>
    <p:extLst>
      <p:ext uri="{BB962C8B-B14F-4D97-AF65-F5344CB8AC3E}">
        <p14:creationId xmlns:p14="http://schemas.microsoft.com/office/powerpoint/2010/main" val="1276030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ChangeArrowheads="1"/>
          </p:cNvSpPr>
          <p:nvPr/>
        </p:nvSpPr>
        <p:spPr bwMode="auto">
          <a:xfrm>
            <a:off x="304800" y="685800"/>
            <a:ext cx="861060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800" b="1" u="sng">
                <a:latin typeface="Arial" charset="0"/>
              </a:rPr>
              <a:t>Reading a Session Attribute:</a:t>
            </a:r>
          </a:p>
          <a:p>
            <a:pPr eaLnBrk="1" hangingPunct="1">
              <a:spcBef>
                <a:spcPct val="0"/>
              </a:spcBef>
              <a:buFontTx/>
              <a:buNone/>
            </a:pPr>
            <a:r>
              <a:rPr lang="en-US" altLang="en-US" sz="2800" b="1">
                <a:latin typeface="Arial" charset="0"/>
              </a:rPr>
              <a:t>import java.io.*;</a:t>
            </a:r>
          </a:p>
          <a:p>
            <a:pPr eaLnBrk="1" hangingPunct="1">
              <a:spcBef>
                <a:spcPct val="0"/>
              </a:spcBef>
              <a:buFontTx/>
              <a:buNone/>
            </a:pPr>
            <a:r>
              <a:rPr lang="en-US" altLang="en-US" sz="2800" b="1">
                <a:latin typeface="Arial" charset="0"/>
              </a:rPr>
              <a:t>import javax.servlet.*;</a:t>
            </a:r>
          </a:p>
          <a:p>
            <a:pPr eaLnBrk="1" hangingPunct="1">
              <a:spcBef>
                <a:spcPct val="0"/>
              </a:spcBef>
              <a:buFontTx/>
              <a:buNone/>
            </a:pPr>
            <a:r>
              <a:rPr lang="en-US" altLang="en-US" sz="2800" b="1">
                <a:latin typeface="Arial" charset="0"/>
              </a:rPr>
              <a:t>import javax.servlet.http.*;</a:t>
            </a:r>
          </a:p>
          <a:p>
            <a:pPr eaLnBrk="1" hangingPunct="1">
              <a:spcBef>
                <a:spcPct val="0"/>
              </a:spcBef>
              <a:buFontTx/>
              <a:buNone/>
            </a:pPr>
            <a:r>
              <a:rPr lang="en-US" altLang="en-US" sz="2800" b="1">
                <a:latin typeface="Arial" charset="0"/>
              </a:rPr>
              <a:t>import java.net.*;</a:t>
            </a:r>
          </a:p>
          <a:p>
            <a:pPr eaLnBrk="1" hangingPunct="1">
              <a:spcBef>
                <a:spcPct val="0"/>
              </a:spcBef>
              <a:buFontTx/>
              <a:buNone/>
            </a:pPr>
            <a:r>
              <a:rPr lang="en-US" altLang="en-US" sz="2800" b="1">
                <a:latin typeface="Arial" charset="0"/>
              </a:rPr>
              <a:t>import java.util.*;</a:t>
            </a:r>
          </a:p>
          <a:p>
            <a:pPr eaLnBrk="1" hangingPunct="1">
              <a:spcBef>
                <a:spcPct val="0"/>
              </a:spcBef>
              <a:buFontTx/>
              <a:buNone/>
            </a:pPr>
            <a:r>
              <a:rPr lang="en-US" altLang="en-US" sz="2800" b="1">
                <a:latin typeface="Arial" charset="0"/>
              </a:rPr>
              <a:t>public class ShowSession extends Httpservlet</a:t>
            </a:r>
          </a:p>
          <a:p>
            <a:pPr eaLnBrk="1" hangingPunct="1">
              <a:spcBef>
                <a:spcPct val="0"/>
              </a:spcBef>
              <a:buFontTx/>
              <a:buNone/>
            </a:pPr>
            <a:r>
              <a:rPr lang="en-US" altLang="en-US" sz="2800" b="1">
                <a:latin typeface="Arial" charset="0"/>
              </a:rPr>
              <a:t>{</a:t>
            </a:r>
          </a:p>
          <a:p>
            <a:pPr eaLnBrk="1" hangingPunct="1">
              <a:spcBef>
                <a:spcPct val="0"/>
              </a:spcBef>
              <a:buFontTx/>
              <a:buNone/>
            </a:pPr>
            <a:r>
              <a:rPr lang="en-US" altLang="en-US" sz="2800" b="1">
                <a:latin typeface="Arial" charset="0"/>
              </a:rPr>
              <a:t>public void doGet(HttpservletRequest req, HttpservletResponse res)</a:t>
            </a:r>
          </a:p>
          <a:p>
            <a:pPr eaLnBrk="1" hangingPunct="1">
              <a:spcBef>
                <a:spcPct val="0"/>
              </a:spcBef>
              <a:buFontTx/>
              <a:buNone/>
            </a:pPr>
            <a:r>
              <a:rPr lang="en-US" altLang="en-US" sz="2800" b="1">
                <a:latin typeface="Arial" charset="0"/>
              </a:rPr>
              <a:t>throws servletException, IOException</a:t>
            </a:r>
          </a:p>
          <a:p>
            <a:pPr eaLnBrk="1" hangingPunct="1">
              <a:spcBef>
                <a:spcPct val="0"/>
              </a:spcBef>
              <a:buFontTx/>
              <a:buNone/>
            </a:pPr>
            <a:r>
              <a:rPr lang="en-US" altLang="en-US" sz="2800" b="1">
                <a:latin typeface="Arial" charset="0"/>
              </a:rPr>
              <a:t>{</a:t>
            </a:r>
          </a:p>
        </p:txBody>
      </p:sp>
    </p:spTree>
    <p:extLst>
      <p:ext uri="{BB962C8B-B14F-4D97-AF65-F5344CB8AC3E}">
        <p14:creationId xmlns:p14="http://schemas.microsoft.com/office/powerpoint/2010/main" val="3237180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ChangeArrowheads="1"/>
          </p:cNvSpPr>
          <p:nvPr/>
        </p:nvSpPr>
        <p:spPr bwMode="auto">
          <a:xfrm>
            <a:off x="609600" y="635000"/>
            <a:ext cx="8077200" cy="607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800" b="1" dirty="0" err="1">
                <a:latin typeface="Arial" charset="0"/>
              </a:rPr>
              <a:t>res.setContentType</a:t>
            </a:r>
            <a:r>
              <a:rPr lang="en-US" altLang="en-US" sz="2800" b="1" dirty="0">
                <a:latin typeface="Arial" charset="0"/>
              </a:rPr>
              <a:t>("text/html");</a:t>
            </a:r>
          </a:p>
          <a:p>
            <a:pPr eaLnBrk="1" hangingPunct="1">
              <a:spcBef>
                <a:spcPct val="0"/>
              </a:spcBef>
              <a:buFontTx/>
              <a:buNone/>
            </a:pPr>
            <a:r>
              <a:rPr lang="en-US" altLang="en-US" sz="2800" b="1" dirty="0" err="1">
                <a:latin typeface="Arial" charset="0"/>
              </a:rPr>
              <a:t>PrintWriter</a:t>
            </a:r>
            <a:r>
              <a:rPr lang="en-US" altLang="en-US" sz="2800" b="1" dirty="0">
                <a:latin typeface="Arial" charset="0"/>
              </a:rPr>
              <a:t> out = </a:t>
            </a:r>
            <a:r>
              <a:rPr lang="en-US" altLang="en-US" sz="2800" b="1" dirty="0" err="1">
                <a:latin typeface="Arial" charset="0"/>
              </a:rPr>
              <a:t>res.getWriter</a:t>
            </a:r>
            <a:r>
              <a:rPr lang="en-US" altLang="en-US" sz="2800" b="1" dirty="0">
                <a:latin typeface="Arial" charset="0"/>
              </a:rPr>
              <a:t>();</a:t>
            </a:r>
          </a:p>
          <a:p>
            <a:pPr eaLnBrk="1" hangingPunct="1">
              <a:spcBef>
                <a:spcPct val="0"/>
              </a:spcBef>
              <a:buFontTx/>
              <a:buNone/>
            </a:pPr>
            <a:r>
              <a:rPr lang="en-US" altLang="en-US" sz="2800" b="1" dirty="0" err="1">
                <a:latin typeface="Arial" charset="0"/>
              </a:rPr>
              <a:t>HttpSession</a:t>
            </a:r>
            <a:r>
              <a:rPr lang="en-US" altLang="en-US" sz="2800" b="1" dirty="0">
                <a:latin typeface="Arial" charset="0"/>
              </a:rPr>
              <a:t> s1 = </a:t>
            </a:r>
            <a:r>
              <a:rPr lang="en-US" altLang="en-US" sz="2800" b="1" dirty="0" err="1">
                <a:latin typeface="Arial" charset="0"/>
              </a:rPr>
              <a:t>req.getSession</a:t>
            </a:r>
            <a:r>
              <a:rPr lang="en-US" altLang="en-US" sz="2800" b="1" dirty="0">
                <a:latin typeface="Arial" charset="0"/>
              </a:rPr>
              <a:t>(true);</a:t>
            </a:r>
          </a:p>
          <a:p>
            <a:pPr eaLnBrk="1" hangingPunct="1">
              <a:spcBef>
                <a:spcPct val="0"/>
              </a:spcBef>
              <a:buFontTx/>
              <a:buNone/>
            </a:pPr>
            <a:r>
              <a:rPr lang="en-US" altLang="en-US" sz="2800" b="1" dirty="0">
                <a:latin typeface="Arial" charset="0"/>
              </a:rPr>
              <a:t>string s1ID= s1.getId();</a:t>
            </a:r>
          </a:p>
          <a:p>
            <a:pPr eaLnBrk="1" hangingPunct="1">
              <a:spcBef>
                <a:spcPct val="0"/>
              </a:spcBef>
              <a:buFontTx/>
              <a:buNone/>
            </a:pPr>
            <a:endParaRPr lang="en-US" altLang="en-US" sz="2800" b="1" dirty="0">
              <a:latin typeface="Arial" charset="0"/>
            </a:endParaRPr>
          </a:p>
          <a:p>
            <a:pPr eaLnBrk="1" hangingPunct="1">
              <a:spcBef>
                <a:spcPct val="0"/>
              </a:spcBef>
              <a:buFontTx/>
              <a:buNone/>
            </a:pPr>
            <a:r>
              <a:rPr lang="en-US" altLang="en-US" sz="2800" b="1" dirty="0" err="1">
                <a:latin typeface="Arial" charset="0"/>
              </a:rPr>
              <a:t>out.println</a:t>
            </a:r>
            <a:r>
              <a:rPr lang="en-US" altLang="en-US" sz="2800" b="1" dirty="0">
                <a:latin typeface="Arial" charset="0"/>
              </a:rPr>
              <a:t>("&lt;HTML&gt;\n" +</a:t>
            </a:r>
          </a:p>
          <a:p>
            <a:pPr eaLnBrk="1" hangingPunct="1">
              <a:spcBef>
                <a:spcPct val="0"/>
              </a:spcBef>
              <a:buFontTx/>
              <a:buNone/>
            </a:pPr>
            <a:r>
              <a:rPr lang="en-US" altLang="en-US" sz="2800" b="1" dirty="0">
                <a:latin typeface="Arial" charset="0"/>
              </a:rPr>
              <a:t>"&lt;HEAD&gt;&lt;TITLE&gt; Session ID &lt;/TITLE&gt;&lt;/HEAD&gt;\n"+</a:t>
            </a:r>
          </a:p>
          <a:p>
            <a:pPr eaLnBrk="1" hangingPunct="1">
              <a:spcBef>
                <a:spcPct val="0"/>
              </a:spcBef>
              <a:buFontTx/>
              <a:buNone/>
            </a:pPr>
            <a:r>
              <a:rPr lang="en-US" altLang="en-US" sz="2800" b="1" dirty="0">
                <a:latin typeface="Arial" charset="0"/>
              </a:rPr>
              <a:t>"&lt;BODY&gt;\n" +</a:t>
            </a:r>
          </a:p>
          <a:p>
            <a:pPr eaLnBrk="1" hangingPunct="1">
              <a:spcBef>
                <a:spcPct val="0"/>
              </a:spcBef>
              <a:buFontTx/>
              <a:buNone/>
            </a:pPr>
            <a:r>
              <a:rPr lang="en-US" altLang="en-US" sz="2800" b="1" dirty="0">
                <a:latin typeface="Arial" charset="0"/>
              </a:rPr>
              <a:t>"&lt;H1&gt;"+ Session ID + "&lt;/H1&gt;\n"+</a:t>
            </a:r>
          </a:p>
          <a:p>
            <a:pPr eaLnBrk="1" hangingPunct="1">
              <a:spcBef>
                <a:spcPct val="0"/>
              </a:spcBef>
              <a:buFontTx/>
              <a:buNone/>
            </a:pPr>
            <a:r>
              <a:rPr lang="en-US" altLang="en-US" sz="2800" b="1" dirty="0">
                <a:latin typeface="Arial" charset="0"/>
              </a:rPr>
              <a:t>"&lt;p&gt; s1ID &lt;/p&gt;\n"+</a:t>
            </a:r>
          </a:p>
          <a:p>
            <a:pPr eaLnBrk="1" hangingPunct="1">
              <a:spcBef>
                <a:spcPct val="0"/>
              </a:spcBef>
              <a:buFontTx/>
              <a:buNone/>
            </a:pPr>
            <a:r>
              <a:rPr lang="en-US" altLang="en-US" sz="2800" b="1" dirty="0">
                <a:latin typeface="Arial" charset="0"/>
              </a:rPr>
              <a:t>"&lt;/BODY&gt;&lt;/HTML&gt;");</a:t>
            </a:r>
          </a:p>
          <a:p>
            <a:pPr eaLnBrk="1" hangingPunct="1">
              <a:spcBef>
                <a:spcPct val="0"/>
              </a:spcBef>
              <a:buFontTx/>
              <a:buNone/>
            </a:pPr>
            <a:r>
              <a:rPr lang="en-US" altLang="en-US" sz="2800" b="1" dirty="0">
                <a:latin typeface="Arial" charset="0"/>
              </a:rPr>
              <a:t>} </a:t>
            </a:r>
          </a:p>
          <a:p>
            <a:pPr eaLnBrk="1" hangingPunct="1">
              <a:spcBef>
                <a:spcPct val="0"/>
              </a:spcBef>
              <a:buFontTx/>
              <a:buNone/>
            </a:pPr>
            <a:r>
              <a:rPr lang="en-US" altLang="en-US" sz="2800" b="1" dirty="0">
                <a:latin typeface="Arial" charset="0"/>
              </a:rPr>
              <a:t>}</a:t>
            </a:r>
          </a:p>
        </p:txBody>
      </p:sp>
    </p:spTree>
    <p:extLst>
      <p:ext uri="{BB962C8B-B14F-4D97-AF65-F5344CB8AC3E}">
        <p14:creationId xmlns:p14="http://schemas.microsoft.com/office/powerpoint/2010/main" val="1840444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918</TotalTime>
  <Words>7613</Words>
  <Application>Microsoft Office PowerPoint</Application>
  <PresentationFormat>On-screen Show (4:3)</PresentationFormat>
  <Paragraphs>992</Paragraphs>
  <Slides>101</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101</vt:i4>
      </vt:variant>
    </vt:vector>
  </HeadingPairs>
  <TitlesOfParts>
    <vt:vector size="112" baseType="lpstr">
      <vt:lpstr>Arial</vt:lpstr>
      <vt:lpstr>Calibri</vt:lpstr>
      <vt:lpstr>Calibri Light</vt:lpstr>
      <vt:lpstr>Comic Sans MS</vt:lpstr>
      <vt:lpstr>Lucida Sans</vt:lpstr>
      <vt:lpstr>Times New Roman</vt:lpstr>
      <vt:lpstr>Wingdings</vt:lpstr>
      <vt:lpstr>1_Office Theme</vt:lpstr>
      <vt:lpstr>Visio</vt:lpstr>
      <vt:lpstr>Packager Shell Object</vt:lpstr>
      <vt:lpstr>Package</vt:lpstr>
      <vt:lpstr>Module-1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Servlet</vt:lpstr>
      <vt:lpstr>Web App Processing with Servlet</vt:lpstr>
      <vt:lpstr>Web App Processing with Servlet</vt:lpstr>
      <vt:lpstr>Web App Processing with Servlet</vt:lpstr>
      <vt:lpstr>Web App Processing with Servlet</vt:lpstr>
      <vt:lpstr>Web App Processing with Servlet</vt:lpstr>
      <vt:lpstr>Web App Processing with Servlet</vt:lpstr>
      <vt:lpstr>What Container Provides?</vt:lpstr>
      <vt:lpstr>What a Simple Servlet looks Like? </vt:lpstr>
      <vt:lpstr>What a Servlet Code looks Like?</vt:lpstr>
      <vt:lpstr>How Does Container Find Right Servlet?</vt:lpstr>
      <vt:lpstr>A Simple Web Application Following Model-View-Controller  Design Pattern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 (HyperText Transfer 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Principal</dc:creator>
  <cp:lastModifiedBy>Windows User</cp:lastModifiedBy>
  <cp:revision>31</cp:revision>
  <dcterms:created xsi:type="dcterms:W3CDTF">2019-02-22T15:27:18Z</dcterms:created>
  <dcterms:modified xsi:type="dcterms:W3CDTF">2023-09-08T05:05:45Z</dcterms:modified>
</cp:coreProperties>
</file>