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96" r:id="rId3"/>
    <p:sldId id="302" r:id="rId4"/>
    <p:sldId id="303" r:id="rId5"/>
    <p:sldId id="301" r:id="rId6"/>
    <p:sldId id="304" r:id="rId7"/>
    <p:sldId id="305" r:id="rId8"/>
    <p:sldId id="306" r:id="rId9"/>
    <p:sldId id="308" r:id="rId10"/>
    <p:sldId id="309" r:id="rId11"/>
    <p:sldId id="310" r:id="rId12"/>
    <p:sldId id="311" r:id="rId13"/>
    <p:sldId id="312" r:id="rId14"/>
    <p:sldId id="313" r:id="rId15"/>
    <p:sldId id="315" r:id="rId16"/>
    <p:sldId id="314" r:id="rId17"/>
    <p:sldId id="316" r:id="rId18"/>
    <p:sldId id="317" r:id="rId19"/>
    <p:sldId id="318" r:id="rId20"/>
    <p:sldId id="348" r:id="rId21"/>
    <p:sldId id="319" r:id="rId22"/>
    <p:sldId id="320" r:id="rId23"/>
    <p:sldId id="322" r:id="rId24"/>
    <p:sldId id="349" r:id="rId25"/>
    <p:sldId id="323" r:id="rId26"/>
    <p:sldId id="324" r:id="rId27"/>
    <p:sldId id="325" r:id="rId28"/>
    <p:sldId id="326" r:id="rId29"/>
    <p:sldId id="327" r:id="rId30"/>
    <p:sldId id="350" r:id="rId31"/>
    <p:sldId id="328" r:id="rId32"/>
    <p:sldId id="329" r:id="rId33"/>
    <p:sldId id="351" r:id="rId34"/>
    <p:sldId id="330" r:id="rId35"/>
    <p:sldId id="352" r:id="rId36"/>
    <p:sldId id="331" r:id="rId37"/>
    <p:sldId id="332" r:id="rId38"/>
    <p:sldId id="333" r:id="rId39"/>
    <p:sldId id="334" r:id="rId40"/>
    <p:sldId id="335" r:id="rId41"/>
    <p:sldId id="336" r:id="rId42"/>
    <p:sldId id="337" r:id="rId43"/>
    <p:sldId id="338" r:id="rId44"/>
    <p:sldId id="353" r:id="rId45"/>
    <p:sldId id="339"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40" r:id="rId63"/>
    <p:sldId id="341" r:id="rId64"/>
    <p:sldId id="342" r:id="rId65"/>
    <p:sldId id="343" r:id="rId66"/>
    <p:sldId id="344" r:id="rId67"/>
    <p:sldId id="345" r:id="rId68"/>
    <p:sldId id="346" r:id="rId69"/>
    <p:sldId id="34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60" autoAdjust="0"/>
    <p:restoredTop sz="88612" autoAdjust="0"/>
  </p:normalViewPr>
  <p:slideViewPr>
    <p:cSldViewPr>
      <p:cViewPr>
        <p:scale>
          <a:sx n="70" d="100"/>
          <a:sy n="70" d="100"/>
        </p:scale>
        <p:origin x="-1926"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B9D6924E-633A-47EE-B5C4-42F1EEF16F59}" type="datetime1">
              <a:rPr lang="en-IN"/>
              <a:pPr>
                <a:defRPr/>
              </a:pPr>
              <a:t>08-06-2020</a:t>
            </a:fld>
            <a:endParaRPr lang="en-IN"/>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IN"/>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E5C62AC6-7DF7-42C1-BF50-48B65DA0F87E}" type="slidenum">
              <a:rPr lang="en-IN"/>
              <a:pPr>
                <a:defRPr/>
              </a:pPr>
              <a:t>‹#›</a:t>
            </a:fld>
            <a:endParaRPr lang="en-IN"/>
          </a:p>
        </p:txBody>
      </p:sp>
    </p:spTree>
    <p:extLst>
      <p:ext uri="{BB962C8B-B14F-4D97-AF65-F5344CB8AC3E}">
        <p14:creationId xmlns:p14="http://schemas.microsoft.com/office/powerpoint/2010/main" val="143811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ABB7F411-B5B5-4C5E-863A-38C45CF67A80}" type="datetime1">
              <a:rPr lang="en-US"/>
              <a:pPr>
                <a:defRPr/>
              </a:pPr>
              <a:t>6/8/2020</a:t>
            </a:fld>
            <a:endParaRPr lang="en-IN"/>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r>
              <a:rPr lang="en-IN"/>
              <a:t>Shivakumara Tuppad, Asst. Prof., Dept of MCA, BMSIT</a:t>
            </a:r>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D066081D-2A1D-44B0-963F-AB8FDC6FCA88}" type="slidenum">
              <a:rPr lang="en-IN"/>
              <a:pPr>
                <a:defRPr/>
              </a:pPr>
              <a:t>‹#›</a:t>
            </a:fld>
            <a:endParaRPr lang="en-IN"/>
          </a:p>
        </p:txBody>
      </p:sp>
    </p:spTree>
    <p:extLst>
      <p:ext uri="{BB962C8B-B14F-4D97-AF65-F5344CB8AC3E}">
        <p14:creationId xmlns:p14="http://schemas.microsoft.com/office/powerpoint/2010/main" val="34028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66738" y="1752600"/>
            <a:ext cx="80010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E07F56E-9BBB-4ED5-BC2A-CF0452B1045C}" type="slidenum">
              <a:rPr lang="en-US" altLang="en-US"/>
              <a:pPr>
                <a:defRPr/>
              </a:pPr>
              <a:t>‹#›</a:t>
            </a:fld>
            <a:endParaRPr lang="en-US" altLang="en-US"/>
          </a:p>
        </p:txBody>
      </p:sp>
    </p:spTree>
    <p:extLst>
      <p:ext uri="{BB962C8B-B14F-4D97-AF65-F5344CB8AC3E}">
        <p14:creationId xmlns:p14="http://schemas.microsoft.com/office/powerpoint/2010/main" val="269557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base">
              <a:spcBef>
                <a:spcPct val="0"/>
              </a:spcBef>
              <a:spcAft>
                <a:spcPct val="0"/>
              </a:spcAft>
              <a:defRPr/>
            </a:pPr>
            <a:endParaRPr lang="en-US" sz="2400">
              <a:solidFill>
                <a:prstClr val="black"/>
              </a:solidFill>
            </a:endParaRPr>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base">
              <a:spcBef>
                <a:spcPct val="0"/>
              </a:spcBef>
              <a:spcAft>
                <a:spcPct val="0"/>
              </a:spcAft>
              <a:defRPr/>
            </a:pPr>
            <a:endParaRPr lang="en-US" sz="2400">
              <a:solidFill>
                <a:prstClr val="black"/>
              </a:solidFill>
            </a:endParaRPr>
          </a:p>
        </p:txBody>
      </p:sp>
      <p:sp>
        <p:nvSpPr>
          <p:cNvPr id="14" name="Title 13"/>
          <p:cNvSpPr>
            <a:spLocks noGrp="1"/>
          </p:cNvSpPr>
          <p:nvPr>
            <p:ph type="ctrTitle"/>
          </p:nvPr>
        </p:nvSpPr>
        <p:spPr>
          <a:xfrm>
            <a:off x="1432560" y="359898"/>
            <a:ext cx="7406640" cy="1472184"/>
          </a:xfrm>
          <a:prstGeom prst="rect">
            <a:avLst/>
          </a:prstGeo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a:prstGeom prst="rect">
            <a:avLst/>
          </a:prstGeo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7DFAAECA-B6FA-43EB-8245-10F8E2D82C4D}" type="datetime1">
              <a:rPr lang="en-US"/>
              <a:pPr>
                <a:defRPr/>
              </a:pPr>
              <a:t>6/8/2020</a:t>
            </a:fld>
            <a:endParaRPr lang="en-IN"/>
          </a:p>
        </p:txBody>
      </p:sp>
      <p:sp>
        <p:nvSpPr>
          <p:cNvPr id="7" name="Footer Placeholder 19"/>
          <p:cNvSpPr>
            <a:spLocks noGrp="1"/>
          </p:cNvSpPr>
          <p:nvPr>
            <p:ph type="ftr" sz="quarter" idx="11"/>
          </p:nvPr>
        </p:nvSpPr>
        <p:spPr/>
        <p:txBody>
          <a:bodyPr/>
          <a:lstStyle>
            <a:lvl1pPr>
              <a:defRPr/>
            </a:lvl1pPr>
            <a:extLst/>
          </a:lstStyle>
          <a:p>
            <a:pPr>
              <a:defRPr/>
            </a:pPr>
            <a:r>
              <a:rPr lang="en-IN"/>
              <a:t>Shivakumara Tuppad, Asst. Professor, Dept. of MCA, BMSIT</a:t>
            </a:r>
          </a:p>
        </p:txBody>
      </p:sp>
      <p:sp>
        <p:nvSpPr>
          <p:cNvPr id="8" name="Slide Number Placeholder 9"/>
          <p:cNvSpPr>
            <a:spLocks noGrp="1"/>
          </p:cNvSpPr>
          <p:nvPr>
            <p:ph type="sldNum" sz="quarter" idx="12"/>
          </p:nvPr>
        </p:nvSpPr>
        <p:spPr/>
        <p:txBody>
          <a:bodyPr/>
          <a:lstStyle>
            <a:lvl1pPr>
              <a:defRPr/>
            </a:lvl1pPr>
            <a:extLst/>
          </a:lstStyle>
          <a:p>
            <a:pPr>
              <a:defRPr/>
            </a:pPr>
            <a:fld id="{1F613F9A-4219-4485-9DA3-3E06035987D1}" type="slidenum">
              <a:rPr lang="en-IN"/>
              <a:pPr>
                <a:defRPr/>
              </a:pPr>
              <a:t>‹#›</a:t>
            </a:fld>
            <a:endParaRPr lang="en-IN"/>
          </a:p>
        </p:txBody>
      </p:sp>
    </p:spTree>
    <p:extLst>
      <p:ext uri="{BB962C8B-B14F-4D97-AF65-F5344CB8AC3E}">
        <p14:creationId xmlns:p14="http://schemas.microsoft.com/office/powerpoint/2010/main" val="344384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a:prstGeom prst="rect">
            <a:avLst/>
          </a:prstGeo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4EC583A-CD67-4DD3-8A6B-44461B70383A}" type="datetime1">
              <a:rPr lang="en-US"/>
              <a:pPr>
                <a:defRPr/>
              </a:pPr>
              <a:t>6/8/2020</a:t>
            </a:fld>
            <a:endParaRPr lang="en-IN"/>
          </a:p>
        </p:txBody>
      </p:sp>
      <p:sp>
        <p:nvSpPr>
          <p:cNvPr id="4" name="Footer Placeholder 9"/>
          <p:cNvSpPr>
            <a:spLocks noGrp="1"/>
          </p:cNvSpPr>
          <p:nvPr>
            <p:ph type="ftr" sz="quarter" idx="11"/>
          </p:nvPr>
        </p:nvSpPr>
        <p:spPr/>
        <p:txBody>
          <a:bodyPr/>
          <a:lstStyle>
            <a:lvl1pPr>
              <a:defRPr/>
            </a:lvl1pPr>
          </a:lstStyle>
          <a:p>
            <a:pPr>
              <a:defRPr/>
            </a:pPr>
            <a:r>
              <a:rPr lang="en-IN"/>
              <a:t>Shivakumara Tuppad, Asst. Professor, Dept. of MCA, BMSIT</a:t>
            </a:r>
          </a:p>
        </p:txBody>
      </p:sp>
      <p:sp>
        <p:nvSpPr>
          <p:cNvPr id="5" name="Slide Number Placeholder 21"/>
          <p:cNvSpPr>
            <a:spLocks noGrp="1"/>
          </p:cNvSpPr>
          <p:nvPr>
            <p:ph type="sldNum" sz="quarter" idx="12"/>
          </p:nvPr>
        </p:nvSpPr>
        <p:spPr/>
        <p:txBody>
          <a:bodyPr/>
          <a:lstStyle>
            <a:lvl1pPr>
              <a:defRPr/>
            </a:lvl1pPr>
          </a:lstStyle>
          <a:p>
            <a:pPr>
              <a:defRPr/>
            </a:pPr>
            <a:fld id="{79450546-C13C-4C66-9E60-BBB42BD044BB}" type="slidenum">
              <a:rPr lang="en-IN"/>
              <a:pPr>
                <a:defRPr/>
              </a:pPr>
              <a:t>‹#›</a:t>
            </a:fld>
            <a:endParaRPr lang="en-IN"/>
          </a:p>
        </p:txBody>
      </p:sp>
    </p:spTree>
    <p:extLst>
      <p:ext uri="{BB962C8B-B14F-4D97-AF65-F5344CB8AC3E}">
        <p14:creationId xmlns:p14="http://schemas.microsoft.com/office/powerpoint/2010/main" val="355863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defRPr/>
            </a:pPr>
            <a:endParaRPr lang="en-US" sz="2400">
              <a:solidFill>
                <a:prstClr val="white"/>
              </a:solidFill>
            </a:endParaRPr>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defRPr/>
            </a:pPr>
            <a:endParaRPr lang="en-US" sz="2400">
              <a:solidFill>
                <a:prstClr val="white"/>
              </a:solidFill>
            </a:endParaRPr>
          </a:p>
        </p:txBody>
      </p:sp>
      <p:sp>
        <p:nvSpPr>
          <p:cNvPr id="4" name="Date Placeholder 1"/>
          <p:cNvSpPr>
            <a:spLocks noGrp="1"/>
          </p:cNvSpPr>
          <p:nvPr>
            <p:ph type="dt" sz="half" idx="10"/>
          </p:nvPr>
        </p:nvSpPr>
        <p:spPr/>
        <p:txBody>
          <a:bodyPr/>
          <a:lstStyle>
            <a:lvl1pPr>
              <a:defRPr/>
            </a:lvl1pPr>
            <a:extLst/>
          </a:lstStyle>
          <a:p>
            <a:pPr>
              <a:defRPr/>
            </a:pPr>
            <a:fld id="{100593BE-09AB-4803-9E5D-E357B6CD2FE3}" type="datetime1">
              <a:rPr lang="en-US"/>
              <a:pPr>
                <a:defRPr/>
              </a:pPr>
              <a:t>6/8/2020</a:t>
            </a:fld>
            <a:endParaRPr lang="en-IN"/>
          </a:p>
        </p:txBody>
      </p:sp>
      <p:sp>
        <p:nvSpPr>
          <p:cNvPr id="5" name="Footer Placeholder 2"/>
          <p:cNvSpPr>
            <a:spLocks noGrp="1"/>
          </p:cNvSpPr>
          <p:nvPr>
            <p:ph type="ftr" sz="quarter" idx="11"/>
          </p:nvPr>
        </p:nvSpPr>
        <p:spPr/>
        <p:txBody>
          <a:bodyPr/>
          <a:lstStyle>
            <a:lvl1pPr>
              <a:defRPr/>
            </a:lvl1pPr>
            <a:extLst/>
          </a:lstStyle>
          <a:p>
            <a:pPr>
              <a:defRPr/>
            </a:pPr>
            <a:r>
              <a:rPr lang="en-IN"/>
              <a:t>Shivakumara Tuppad, Asst. Professor, Dept. of MCA, BMSIT</a:t>
            </a:r>
          </a:p>
        </p:txBody>
      </p:sp>
      <p:sp>
        <p:nvSpPr>
          <p:cNvPr id="6" name="Slide Number Placeholder 3"/>
          <p:cNvSpPr>
            <a:spLocks noGrp="1"/>
          </p:cNvSpPr>
          <p:nvPr>
            <p:ph type="sldNum" sz="quarter" idx="12"/>
          </p:nvPr>
        </p:nvSpPr>
        <p:spPr/>
        <p:txBody>
          <a:bodyPr/>
          <a:lstStyle>
            <a:lvl1pPr>
              <a:defRPr/>
            </a:lvl1pPr>
            <a:extLst/>
          </a:lstStyle>
          <a:p>
            <a:pPr>
              <a:defRPr/>
            </a:pPr>
            <a:fld id="{D61E0A15-19A8-4554-A9D0-ED7068506C32}" type="slidenum">
              <a:rPr lang="en-IN"/>
              <a:pPr>
                <a:defRPr/>
              </a:pPr>
              <a:t>‹#›</a:t>
            </a:fld>
            <a:endParaRPr lang="en-IN"/>
          </a:p>
        </p:txBody>
      </p:sp>
    </p:spTree>
    <p:extLst>
      <p:ext uri="{BB962C8B-B14F-4D97-AF65-F5344CB8AC3E}">
        <p14:creationId xmlns:p14="http://schemas.microsoft.com/office/powerpoint/2010/main" val="194966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Calibri" panose="020F0502020204030204"/>
              </a:defRPr>
            </a:lvl1pPr>
          </a:lstStyle>
          <a:p>
            <a:pPr>
              <a:defRPr/>
            </a:pPr>
            <a:fld id="{64BAC2B5-8943-4A02-A010-D0FBFCEEF88F}" type="datetime1">
              <a:rPr lang="en-IN"/>
              <a:pPr>
                <a:defRPr/>
              </a:pPr>
              <a:t>08-06-2020</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900">
                <a:solidFill>
                  <a:prstClr val="black">
                    <a:tint val="75000"/>
                  </a:prstClr>
                </a:solidFill>
                <a:latin typeface="Calibri" panose="020F0502020204030204"/>
              </a:defRPr>
            </a:lvl1pPr>
          </a:lstStyle>
          <a:p>
            <a:pPr>
              <a:defRPr/>
            </a:pPr>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900">
                <a:solidFill>
                  <a:prstClr val="black">
                    <a:tint val="75000"/>
                  </a:prstClr>
                </a:solidFill>
                <a:latin typeface="Calibri" panose="020F0502020204030204"/>
              </a:defRPr>
            </a:lvl1pPr>
          </a:lstStyle>
          <a:p>
            <a:pPr>
              <a:defRPr/>
            </a:pPr>
            <a:fld id="{F2390AA0-A489-4966-9BD9-ED086945C767}" type="slidenum">
              <a:rPr lang="en-IN"/>
              <a:pPr>
                <a:defRPr/>
              </a:pPr>
              <a:t>‹#›</a:t>
            </a:fld>
            <a:endParaRPr lang="en-IN"/>
          </a:p>
        </p:txBody>
      </p:sp>
      <p:sp>
        <p:nvSpPr>
          <p:cNvPr id="7" name="Rectangle 6"/>
          <p:cNvSpPr/>
          <p:nvPr userDrawn="1"/>
        </p:nvSpPr>
        <p:spPr>
          <a:xfrm>
            <a:off x="0" y="639157"/>
            <a:ext cx="9144000" cy="6210670"/>
          </a:xfrm>
          <a:prstGeom prst="rect">
            <a:avLst/>
          </a:prstGeom>
          <a:blipFill dpi="0" rotWithShape="1">
            <a:blip r:embed="rId8">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33" name="Picture 9" descr="C:\Users\Placement\Downloads\Logos\BMSIT LOGO Sept 2015.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9700" y="17463"/>
            <a:ext cx="627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Image result for india"/>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l="19693" r="16351" b="17178"/>
          <a:stretch>
            <a:fillRect/>
          </a:stretch>
        </p:blipFill>
        <p:spPr bwMode="auto">
          <a:xfrm>
            <a:off x="8504238" y="103188"/>
            <a:ext cx="460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177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801589-ED04-4C8F-A94A-3911511152CE}" type="datetime1">
              <a:rPr lang="en-IN" altLang="en-US" sz="900" smtClean="0">
                <a:solidFill>
                  <a:srgbClr val="898989"/>
                </a:solidFill>
              </a:rPr>
              <a:pPr eaLnBrk="1" hangingPunct="1"/>
              <a:t>08-06-2020</a:t>
            </a:fld>
            <a:endParaRPr lang="en-IN" altLang="en-US" sz="900" smtClean="0">
              <a:solidFill>
                <a:srgbClr val="898989"/>
              </a:solidFill>
            </a:endParaRPr>
          </a:p>
        </p:txBody>
      </p:sp>
      <p:sp>
        <p:nvSpPr>
          <p:cNvPr id="81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C36A2DF-3958-4A3A-9E63-27371384AF4E}" type="slidenum">
              <a:rPr lang="en-IN" altLang="en-US" sz="900" smtClean="0">
                <a:solidFill>
                  <a:srgbClr val="898989"/>
                </a:solidFill>
              </a:rPr>
              <a:pPr eaLnBrk="1" hangingPunct="1"/>
              <a:t>1</a:t>
            </a:fld>
            <a:endParaRPr lang="en-IN" altLang="en-US" sz="900" smtClean="0">
              <a:solidFill>
                <a:srgbClr val="898989"/>
              </a:solidFill>
            </a:endParaRPr>
          </a:p>
        </p:txBody>
      </p:sp>
      <p:sp>
        <p:nvSpPr>
          <p:cNvPr id="8196" name="Rectangle 3"/>
          <p:cNvSpPr>
            <a:spLocks noChangeArrowheads="1"/>
          </p:cNvSpPr>
          <p:nvPr/>
        </p:nvSpPr>
        <p:spPr bwMode="auto">
          <a:xfrm>
            <a:off x="1976770" y="2409825"/>
            <a:ext cx="4987263" cy="70788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4000" b="1" dirty="0" smtClean="0">
                <a:solidFill>
                  <a:srgbClr val="FFFF00"/>
                </a:solidFill>
              </a:rPr>
              <a:t>Enterprise JavaBeans</a:t>
            </a:r>
            <a:endParaRPr lang="en-US" altLang="en-US" sz="4000" b="1" dirty="0">
              <a:solidFill>
                <a:srgbClr val="FFFF00"/>
              </a:solidFill>
            </a:endParaRPr>
          </a:p>
        </p:txBody>
      </p:sp>
      <p:sp>
        <p:nvSpPr>
          <p:cNvPr id="8197" name="Rectangle 4"/>
          <p:cNvSpPr>
            <a:spLocks noChangeArrowheads="1"/>
          </p:cNvSpPr>
          <p:nvPr/>
        </p:nvSpPr>
        <p:spPr bwMode="auto">
          <a:xfrm>
            <a:off x="3048000" y="1201738"/>
            <a:ext cx="189507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dirty="0" smtClean="0">
                <a:solidFill>
                  <a:srgbClr val="FF0000"/>
                </a:solidFill>
              </a:rPr>
              <a:t>MODULE-V</a:t>
            </a:r>
            <a:endParaRPr lang="en-US" altLang="en-US" dirty="0">
              <a:solidFill>
                <a:srgbClr val="FF0000"/>
              </a:solidFill>
            </a:endParaRPr>
          </a:p>
        </p:txBody>
      </p:sp>
      <p:sp>
        <p:nvSpPr>
          <p:cNvPr id="6" name="Rectangle 5"/>
          <p:cNvSpPr/>
          <p:nvPr/>
        </p:nvSpPr>
        <p:spPr>
          <a:xfrm>
            <a:off x="2747963" y="4800600"/>
            <a:ext cx="4068762" cy="1938338"/>
          </a:xfrm>
          <a:prstGeom prst="rect">
            <a:avLst/>
          </a:prstGeom>
          <a:solidFill>
            <a:schemeClr val="bg1">
              <a:lumMod val="95000"/>
            </a:schemeClr>
          </a:solidFill>
        </p:spPr>
        <p:txBody>
          <a:bodyPr wrap="none">
            <a:spAutoFit/>
          </a:bodyPr>
          <a:lstStyle/>
          <a:p>
            <a:pPr algn="ctr" eaLnBrk="1" hangingPunct="1">
              <a:defRPr/>
            </a:pPr>
            <a:r>
              <a:rPr lang="en-US" b="1" dirty="0">
                <a:solidFill>
                  <a:srgbClr val="FF0000"/>
                </a:solidFill>
              </a:rPr>
              <a:t>By:</a:t>
            </a:r>
          </a:p>
          <a:p>
            <a:pPr eaLnBrk="1" hangingPunct="1">
              <a:defRPr/>
            </a:pPr>
            <a:r>
              <a:rPr lang="en-US" b="1" dirty="0">
                <a:solidFill>
                  <a:srgbClr val="FF0000"/>
                </a:solidFill>
              </a:rPr>
              <a:t>Shivakumara T</a:t>
            </a:r>
          </a:p>
          <a:p>
            <a:pPr eaLnBrk="1" hangingPunct="1">
              <a:defRPr/>
            </a:pPr>
            <a:r>
              <a:rPr lang="en-US" b="1" dirty="0">
                <a:solidFill>
                  <a:srgbClr val="FF0000"/>
                </a:solidFill>
              </a:rPr>
              <a:t>Assistant Professor, </a:t>
            </a:r>
          </a:p>
          <a:p>
            <a:pPr eaLnBrk="1" hangingPunct="1">
              <a:defRPr/>
            </a:pPr>
            <a:r>
              <a:rPr lang="en-US" b="1" dirty="0">
                <a:solidFill>
                  <a:srgbClr val="FF0000"/>
                </a:solidFill>
              </a:rPr>
              <a:t>Department of MCA,</a:t>
            </a:r>
          </a:p>
          <a:p>
            <a:pPr eaLnBrk="1" hangingPunct="1">
              <a:defRPr/>
            </a:pPr>
            <a:r>
              <a:rPr lang="en-US" b="1" dirty="0">
                <a:solidFill>
                  <a:srgbClr val="FF0000"/>
                </a:solidFill>
              </a:rPr>
              <a:t>BMSITM, Bangalore- 560064</a:t>
            </a:r>
            <a:endParaRPr lang="en-US" dirty="0">
              <a:solidFill>
                <a:srgbClr val="FF0000"/>
              </a:solidFill>
            </a:endParaRPr>
          </a:p>
        </p:txBody>
      </p:sp>
      <p:sp>
        <p:nvSpPr>
          <p:cNvPr id="2" name="Rectangle 1"/>
          <p:cNvSpPr/>
          <p:nvPr/>
        </p:nvSpPr>
        <p:spPr>
          <a:xfrm>
            <a:off x="4066957" y="3244334"/>
            <a:ext cx="1010085" cy="369332"/>
          </a:xfrm>
          <a:prstGeom prst="rect">
            <a:avLst/>
          </a:prstGeom>
        </p:spPr>
        <p:txBody>
          <a:bodyPr wrap="none">
            <a:spAutoFit/>
          </a:bodyPr>
          <a:lstStyle/>
          <a:p>
            <a:r>
              <a:rPr lang="en-US" altLang="en-US" b="1" dirty="0">
                <a:solidFill>
                  <a:srgbClr val="0000CC"/>
                </a:solidFill>
              </a:rPr>
              <a:t>Updated</a:t>
            </a:r>
            <a:endParaRPr lang="en-US" dirty="0">
              <a:solidFill>
                <a:srgbClr val="0000CC"/>
              </a:solidFill>
            </a:endParaRPr>
          </a:p>
        </p:txBody>
      </p:sp>
    </p:spTree>
    <p:extLst>
      <p:ext uri="{BB962C8B-B14F-4D97-AF65-F5344CB8AC3E}">
        <p14:creationId xmlns:p14="http://schemas.microsoft.com/office/powerpoint/2010/main" val="3632388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21775"/>
          </a:xfrm>
        </p:spPr>
        <p:txBody>
          <a:bodyPr/>
          <a:lstStyle/>
          <a:p>
            <a:r>
              <a:rPr lang="en-US" b="1" dirty="0" smtClean="0"/>
              <a:t>Breaking Up Responsibilities</a:t>
            </a:r>
            <a:endParaRPr lang="en-US" b="1" dirty="0"/>
          </a:p>
        </p:txBody>
      </p:sp>
      <p:sp>
        <p:nvSpPr>
          <p:cNvPr id="4" name="Content Placeholder 2"/>
          <p:cNvSpPr>
            <a:spLocks noGrp="1"/>
          </p:cNvSpPr>
          <p:nvPr>
            <p:ph idx="1"/>
          </p:nvPr>
        </p:nvSpPr>
        <p:spPr>
          <a:xfrm>
            <a:off x="457200" y="1600200"/>
            <a:ext cx="8229600" cy="4525963"/>
          </a:xfrm>
        </p:spPr>
        <p:txBody>
          <a:bodyPr/>
          <a:lstStyle/>
          <a:p>
            <a:r>
              <a:rPr lang="en-US" sz="2800" dirty="0" smtClean="0"/>
              <a:t>Categorize all code in a system into one of three flavors: </a:t>
            </a:r>
          </a:p>
          <a:p>
            <a:pPr marL="0" indent="0">
              <a:buNone/>
            </a:pPr>
            <a:r>
              <a:rPr lang="en-US" sz="2800" dirty="0" smtClean="0"/>
              <a:t>• Core concerns </a:t>
            </a:r>
          </a:p>
          <a:p>
            <a:pPr marL="0" indent="0">
              <a:buNone/>
            </a:pPr>
            <a:r>
              <a:rPr lang="en-US" sz="2800" dirty="0" smtClean="0"/>
              <a:t>• Cross-cutting concerns </a:t>
            </a:r>
          </a:p>
          <a:p>
            <a:pPr marL="0" indent="0">
              <a:buNone/>
            </a:pPr>
            <a:r>
              <a:rPr lang="en-US" sz="2800" dirty="0" smtClean="0"/>
              <a:t>• Plumbing</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957" t="19792" r="23046" b="40104"/>
          <a:stretch/>
        </p:blipFill>
        <p:spPr bwMode="auto">
          <a:xfrm>
            <a:off x="2019300" y="3924300"/>
            <a:ext cx="702564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681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1600200"/>
            <a:ext cx="8229600" cy="4525963"/>
          </a:xfrm>
        </p:spPr>
        <p:txBody>
          <a:bodyPr/>
          <a:lstStyle/>
          <a:p>
            <a:r>
              <a:rPr lang="en-US" sz="3600" dirty="0" smtClean="0"/>
              <a:t>The core is typically going to contain rules unique to your application, and no one can build it aside from you and your team.</a:t>
            </a:r>
          </a:p>
          <a:p>
            <a:r>
              <a:rPr lang="en-US" sz="3600" dirty="0" smtClean="0"/>
              <a:t>core concerns is to reduce or eliminate the energy we spend everywhere else.</a:t>
            </a:r>
          </a:p>
          <a:p>
            <a:endParaRPr lang="en-US" sz="3600" dirty="0"/>
          </a:p>
        </p:txBody>
      </p:sp>
    </p:spTree>
    <p:extLst>
      <p:ext uri="{BB962C8B-B14F-4D97-AF65-F5344CB8AC3E}">
        <p14:creationId xmlns:p14="http://schemas.microsoft.com/office/powerpoint/2010/main" val="6252419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38200"/>
            <a:ext cx="8229600" cy="715962"/>
          </a:xfrm>
        </p:spPr>
        <p:txBody>
          <a:bodyPr/>
          <a:lstStyle/>
          <a:p>
            <a:r>
              <a:rPr lang="en-US" b="1" dirty="0" smtClean="0"/>
              <a:t>Cross-cutting concerns </a:t>
            </a:r>
            <a:endParaRPr lang="en-US" b="1" dirty="0"/>
          </a:p>
        </p:txBody>
      </p:sp>
      <p:sp>
        <p:nvSpPr>
          <p:cNvPr id="5" name="Content Placeholder 2"/>
          <p:cNvSpPr>
            <a:spLocks noGrp="1"/>
          </p:cNvSpPr>
          <p:nvPr>
            <p:ph idx="1"/>
          </p:nvPr>
        </p:nvSpPr>
        <p:spPr>
          <a:xfrm>
            <a:off x="457200" y="1600200"/>
            <a:ext cx="8229600" cy="4525963"/>
          </a:xfrm>
        </p:spPr>
        <p:txBody>
          <a:bodyPr>
            <a:noAutofit/>
          </a:bodyPr>
          <a:lstStyle/>
          <a:p>
            <a:r>
              <a:rPr lang="en-US" sz="3200" dirty="0" smtClean="0"/>
              <a:t>The </a:t>
            </a:r>
            <a:r>
              <a:rPr lang="en-US" sz="3200" b="1" u="sng" dirty="0" smtClean="0"/>
              <a:t>core </a:t>
            </a:r>
            <a:r>
              <a:rPr lang="en-US" sz="3200" dirty="0" smtClean="0"/>
              <a:t>of an application defines its primary function, </a:t>
            </a:r>
          </a:p>
          <a:p>
            <a:r>
              <a:rPr lang="en-US" sz="3200" dirty="0" smtClean="0"/>
              <a:t>There is a host of </a:t>
            </a:r>
            <a:r>
              <a:rPr lang="en-US" sz="3200" b="1" u="sng" dirty="0" smtClean="0"/>
              <a:t>secondary operations </a:t>
            </a:r>
            <a:r>
              <a:rPr lang="en-US" sz="3200" dirty="0" smtClean="0"/>
              <a:t>necessary to keep things running correctly and efficiently. </a:t>
            </a:r>
            <a:r>
              <a:rPr lang="en-US" sz="3200" b="1" dirty="0" smtClean="0"/>
              <a:t>Security assertions</a:t>
            </a:r>
            <a:r>
              <a:rPr lang="en-US" sz="3200" dirty="0" smtClean="0"/>
              <a:t>, transactional boundaries, </a:t>
            </a:r>
            <a:r>
              <a:rPr lang="en-US" sz="3200" b="1" dirty="0" smtClean="0"/>
              <a:t>concurrency policies</a:t>
            </a:r>
            <a:r>
              <a:rPr lang="en-US" sz="3200" dirty="0" smtClean="0"/>
              <a:t>—all are helpful in ensuring the integrity of the system is in check. </a:t>
            </a:r>
          </a:p>
          <a:p>
            <a:r>
              <a:rPr lang="en-US" sz="3200" b="1" u="sng" dirty="0" smtClean="0"/>
              <a:t>Cross-cutting</a:t>
            </a:r>
            <a:r>
              <a:rPr lang="en-US" sz="3200" dirty="0" smtClean="0"/>
              <a:t> concerns are intended to stretch across modules </a:t>
            </a:r>
            <a:endParaRPr lang="en-US" sz="3200" dirty="0"/>
          </a:p>
        </p:txBody>
      </p:sp>
    </p:spTree>
    <p:extLst>
      <p:ext uri="{BB962C8B-B14F-4D97-AF65-F5344CB8AC3E}">
        <p14:creationId xmlns:p14="http://schemas.microsoft.com/office/powerpoint/2010/main" val="5255236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678" t="14375" r="19415" b="38750"/>
          <a:stretch/>
        </p:blipFill>
        <p:spPr bwMode="auto">
          <a:xfrm>
            <a:off x="-4916" y="609600"/>
            <a:ext cx="8981440" cy="4294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371004" y="2756720"/>
            <a:ext cx="8229600" cy="4525963"/>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800" smtClean="0"/>
          </a:p>
          <a:p>
            <a:endParaRPr lang="en-US" sz="2800" smtClean="0"/>
          </a:p>
          <a:p>
            <a:endParaRPr lang="en-US" sz="2800" smtClean="0"/>
          </a:p>
          <a:p>
            <a:endParaRPr lang="en-US" sz="2800" smtClean="0"/>
          </a:p>
          <a:p>
            <a:endParaRPr lang="en-US" sz="2800" smtClean="0"/>
          </a:p>
          <a:p>
            <a:r>
              <a:rPr lang="en-US" sz="2800" smtClean="0"/>
              <a:t>apply security as an common aspect to be shared by many modules and configure where it’s enforced separately. </a:t>
            </a:r>
            <a:endParaRPr lang="en-US" sz="2800" dirty="0"/>
          </a:p>
        </p:txBody>
      </p:sp>
    </p:spTree>
    <p:extLst>
      <p:ext uri="{BB962C8B-B14F-4D97-AF65-F5344CB8AC3E}">
        <p14:creationId xmlns:p14="http://schemas.microsoft.com/office/powerpoint/2010/main" val="2290558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685800"/>
            <a:ext cx="8229600" cy="487362"/>
          </a:xfrm>
        </p:spPr>
        <p:txBody>
          <a:bodyPr/>
          <a:lstStyle/>
          <a:p>
            <a:r>
              <a:rPr lang="en-US" b="1" dirty="0" smtClean="0"/>
              <a:t>Plumbing</a:t>
            </a:r>
            <a:endParaRPr lang="en-US" b="1"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smtClean="0"/>
              <a:t>Plumbing provides this routing, and may take several forms: </a:t>
            </a:r>
          </a:p>
          <a:p>
            <a:pPr marL="0" indent="0">
              <a:buFont typeface="Arial" charset="0"/>
              <a:buNone/>
            </a:pPr>
            <a:r>
              <a:rPr lang="en-US" sz="2800" smtClean="0"/>
              <a:t>• Forwarding control from an HTTP request to some action handler </a:t>
            </a:r>
          </a:p>
          <a:p>
            <a:pPr marL="0" indent="0">
              <a:buFont typeface="Arial" charset="0"/>
              <a:buNone/>
            </a:pPr>
            <a:r>
              <a:rPr lang="en-US" sz="2800" smtClean="0"/>
              <a:t>• Obtaining a JDBC connection or JavaMail session </a:t>
            </a:r>
          </a:p>
          <a:p>
            <a:pPr marL="0" indent="0">
              <a:buFont typeface="Arial" charset="0"/>
              <a:buNone/>
            </a:pPr>
            <a:r>
              <a:rPr lang="en-US" sz="2800" smtClean="0"/>
              <a:t>• Mapping a nonnative request (JSON, ActionScript, RDBMS SQL) into a Java object</a:t>
            </a:r>
          </a:p>
          <a:p>
            <a:r>
              <a:rPr lang="en-US" sz="2800" smtClean="0"/>
              <a:t>Plumbing code is nothing more than an adapter between endpoints and provides few merits of its own </a:t>
            </a:r>
            <a:endParaRPr lang="en-US" sz="2800" dirty="0"/>
          </a:p>
        </p:txBody>
      </p:sp>
    </p:spTree>
    <p:extLst>
      <p:ext uri="{BB962C8B-B14F-4D97-AF65-F5344CB8AC3E}">
        <p14:creationId xmlns:p14="http://schemas.microsoft.com/office/powerpoint/2010/main" val="10979464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29" t="40833" r="19999" b="6250"/>
          <a:stretch/>
        </p:blipFill>
        <p:spPr bwMode="auto">
          <a:xfrm>
            <a:off x="81600" y="1143000"/>
            <a:ext cx="906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2007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533400"/>
            <a:ext cx="8229600" cy="579120"/>
          </a:xfrm>
        </p:spPr>
        <p:txBody>
          <a:bodyPr>
            <a:normAutofit/>
          </a:bodyPr>
          <a:lstStyle/>
          <a:p>
            <a:r>
              <a:rPr lang="en-US" b="1" dirty="0" smtClean="0"/>
              <a:t>Code Smart, Not Hard</a:t>
            </a:r>
            <a:endParaRPr lang="en-US" b="1" dirty="0"/>
          </a:p>
        </p:txBody>
      </p:sp>
      <p:sp>
        <p:nvSpPr>
          <p:cNvPr id="5" name="Content Placeholder 2"/>
          <p:cNvSpPr>
            <a:spLocks noGrp="1"/>
          </p:cNvSpPr>
          <p:nvPr>
            <p:ph idx="1"/>
          </p:nvPr>
        </p:nvSpPr>
        <p:spPr>
          <a:xfrm>
            <a:off x="381000" y="990600"/>
            <a:ext cx="8229600" cy="1295400"/>
          </a:xfrm>
        </p:spPr>
        <p:txBody>
          <a:bodyPr>
            <a:noAutofit/>
          </a:bodyPr>
          <a:lstStyle/>
          <a:p>
            <a:r>
              <a:rPr lang="en-US" sz="2800" dirty="0" smtClean="0"/>
              <a:t>Do Less</a:t>
            </a:r>
          </a:p>
          <a:p>
            <a:pPr lvl="1"/>
            <a:r>
              <a:rPr lang="en-US" sz="2400" dirty="0" smtClean="0"/>
              <a:t>Let’s say, we want to register a new user with the system. Building everything in-house using traditional object-oriented  methodology, we’d</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83" t="7917" r="23631" b="50000"/>
          <a:stretch/>
        </p:blipFill>
        <p:spPr bwMode="auto">
          <a:xfrm>
            <a:off x="152400" y="2590800"/>
            <a:ext cx="8839200" cy="4259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67703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4496" t="50000" r="24722" b="19456"/>
          <a:stretch/>
        </p:blipFill>
        <p:spPr bwMode="auto">
          <a:xfrm>
            <a:off x="179439" y="1143000"/>
            <a:ext cx="896701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6468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9600"/>
            <a:ext cx="8229600" cy="639762"/>
          </a:xfrm>
        </p:spPr>
        <p:txBody>
          <a:bodyPr/>
          <a:lstStyle/>
          <a:p>
            <a:r>
              <a:rPr lang="en-US" b="1" dirty="0" smtClean="0"/>
              <a:t>The Container </a:t>
            </a:r>
            <a:endParaRPr lang="en-US" b="1" dirty="0"/>
          </a:p>
        </p:txBody>
      </p:sp>
      <p:sp>
        <p:nvSpPr>
          <p:cNvPr id="6" name="Content Placeholder 2"/>
          <p:cNvSpPr>
            <a:spLocks noGrp="1"/>
          </p:cNvSpPr>
          <p:nvPr>
            <p:ph idx="1"/>
          </p:nvPr>
        </p:nvSpPr>
        <p:spPr>
          <a:xfrm>
            <a:off x="457200" y="1600200"/>
            <a:ext cx="2971800" cy="4525963"/>
          </a:xfrm>
        </p:spPr>
        <p:txBody>
          <a:bodyPr/>
          <a:lstStyle/>
          <a:p>
            <a:r>
              <a:rPr lang="en-US" sz="3200" dirty="0" smtClean="0"/>
              <a:t>A Container is </a:t>
            </a:r>
          </a:p>
          <a:p>
            <a:pPr marL="0" indent="0">
              <a:buNone/>
            </a:pPr>
            <a:r>
              <a:rPr lang="en-US" sz="3200" dirty="0" smtClean="0"/>
              <a:t>a host that provides services to guest applications.</a:t>
            </a:r>
            <a:endParaRPr lang="en-US" sz="32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57" t="4167" r="22811" b="1815"/>
          <a:stretch/>
        </p:blipFill>
        <p:spPr bwMode="auto">
          <a:xfrm>
            <a:off x="3200400" y="1295400"/>
            <a:ext cx="5943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343400"/>
            <a:ext cx="2133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91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0"/>
            <a:ext cx="8229600" cy="639762"/>
          </a:xfrm>
        </p:spPr>
        <p:txBody>
          <a:bodyPr/>
          <a:lstStyle/>
          <a:p>
            <a:r>
              <a:rPr lang="en-US" b="1" dirty="0" smtClean="0"/>
              <a:t>EJB Specifications [ 3.1 ]</a:t>
            </a:r>
            <a:endParaRPr lang="en-US" b="1" dirty="0"/>
          </a:p>
        </p:txBody>
      </p:sp>
      <p:sp>
        <p:nvSpPr>
          <p:cNvPr id="5" name="Title 1"/>
          <p:cNvSpPr txBox="1">
            <a:spLocks/>
          </p:cNvSpPr>
          <p:nvPr/>
        </p:nvSpPr>
        <p:spPr>
          <a:xfrm>
            <a:off x="307975" y="1574492"/>
            <a:ext cx="8836025" cy="5131108"/>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just"/>
            <a:r>
              <a:rPr lang="en-US" sz="2800" b="1" dirty="0" smtClean="0"/>
              <a:t>The EJB specification dictates the capabilities required of a compliant EJB Container.</a:t>
            </a:r>
          </a:p>
          <a:p>
            <a:pPr algn="just"/>
            <a:endParaRPr lang="en-US" sz="2800" b="1" dirty="0"/>
          </a:p>
          <a:p>
            <a:pPr algn="just"/>
            <a:r>
              <a:rPr lang="en-US" sz="2800" b="1" dirty="0">
                <a:solidFill>
                  <a:srgbClr val="0000CC"/>
                </a:solidFill>
              </a:rPr>
              <a:t>The Enterprise JavaBeans architecture is a </a:t>
            </a:r>
            <a:r>
              <a:rPr lang="en-US" sz="2800" b="1" dirty="0" smtClean="0">
                <a:solidFill>
                  <a:srgbClr val="0000CC"/>
                </a:solidFill>
              </a:rPr>
              <a:t>architecture </a:t>
            </a:r>
            <a:r>
              <a:rPr lang="en-US" sz="2800" b="1" dirty="0">
                <a:solidFill>
                  <a:srgbClr val="0000CC"/>
                </a:solidFill>
              </a:rPr>
              <a:t>for the development and deployment of component-based business applications. Applications written using the Enterprise JavaBeans architecture are scalable, transactional, and multi-user secure</a:t>
            </a:r>
            <a:r>
              <a:rPr lang="en-US" sz="2800" b="1" dirty="0"/>
              <a:t>. </a:t>
            </a:r>
            <a:r>
              <a:rPr lang="en-US" sz="2800" b="1" dirty="0">
                <a:solidFill>
                  <a:srgbClr val="FF0000"/>
                </a:solidFill>
              </a:rPr>
              <a:t>These applications may be written once, and then deployed on any server platform that supports the Enterprise JavaBeans specification</a:t>
            </a:r>
            <a:r>
              <a:rPr lang="en-US" sz="2800" b="1" dirty="0"/>
              <a:t>. </a:t>
            </a:r>
            <a:endParaRPr lang="en-US" sz="2800" b="1" dirty="0" smtClean="0"/>
          </a:p>
          <a:p>
            <a:pPr algn="ctr"/>
            <a:r>
              <a:rPr lang="en-US" sz="2800" b="1" dirty="0" smtClean="0"/>
              <a:t>OR</a:t>
            </a:r>
          </a:p>
          <a:p>
            <a:pPr algn="just"/>
            <a:r>
              <a:rPr lang="en-US" sz="2800" b="1" dirty="0"/>
              <a:t>Enterprise JavaBeans is a standard server-side component model for distributed business applications. </a:t>
            </a:r>
          </a:p>
        </p:txBody>
      </p:sp>
      <p:sp>
        <p:nvSpPr>
          <p:cNvPr id="2" name="AutoShape 2" descr="Corrugated box design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47881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801589-ED04-4C8F-A94A-3911511152CE}" type="datetime1">
              <a:rPr lang="en-IN" altLang="en-US" sz="900" smtClean="0">
                <a:solidFill>
                  <a:srgbClr val="898989"/>
                </a:solidFill>
              </a:rPr>
              <a:pPr eaLnBrk="1" hangingPunct="1"/>
              <a:t>08-06-2020</a:t>
            </a:fld>
            <a:endParaRPr lang="en-IN" altLang="en-US" sz="900" smtClean="0">
              <a:solidFill>
                <a:srgbClr val="898989"/>
              </a:solidFill>
            </a:endParaRPr>
          </a:p>
        </p:txBody>
      </p:sp>
      <p:sp>
        <p:nvSpPr>
          <p:cNvPr id="81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C36A2DF-3958-4A3A-9E63-27371384AF4E}" type="slidenum">
              <a:rPr lang="en-IN" altLang="en-US" sz="900" smtClean="0">
                <a:solidFill>
                  <a:srgbClr val="898989"/>
                </a:solidFill>
              </a:rPr>
              <a:pPr eaLnBrk="1" hangingPunct="1"/>
              <a:t>2</a:t>
            </a:fld>
            <a:endParaRPr lang="en-IN" altLang="en-US" sz="900" smtClean="0">
              <a:solidFill>
                <a:srgbClr val="898989"/>
              </a:solidFill>
            </a:endParaRPr>
          </a:p>
        </p:txBody>
      </p:sp>
      <p:sp>
        <p:nvSpPr>
          <p:cNvPr id="4" name="Title 1"/>
          <p:cNvSpPr txBox="1">
            <a:spLocks/>
          </p:cNvSpPr>
          <p:nvPr/>
        </p:nvSpPr>
        <p:spPr>
          <a:xfrm>
            <a:off x="447368" y="547432"/>
            <a:ext cx="8229600" cy="571500"/>
          </a:xfrm>
          <a:prstGeom prst="rect">
            <a:avLst/>
          </a:prstGeom>
        </p:spPr>
        <p:txBody>
          <a:bodyPr>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r>
              <a:rPr lang="en-US" dirty="0" smtClean="0"/>
              <a:t>Contents to be discussed</a:t>
            </a:r>
            <a:endParaRPr lang="en-US" dirty="0"/>
          </a:p>
        </p:txBody>
      </p:sp>
      <p:sp>
        <p:nvSpPr>
          <p:cNvPr id="5" name="Content Placeholder 2"/>
          <p:cNvSpPr txBox="1">
            <a:spLocks/>
          </p:cNvSpPr>
          <p:nvPr/>
        </p:nvSpPr>
        <p:spPr>
          <a:xfrm>
            <a:off x="457200" y="1126306"/>
            <a:ext cx="4191000" cy="5105400"/>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smtClean="0"/>
              <a:t>Introduction</a:t>
            </a:r>
          </a:p>
          <a:p>
            <a:r>
              <a:rPr lang="en-US" b="1" dirty="0" smtClean="0"/>
              <a:t>Component Types</a:t>
            </a:r>
          </a:p>
          <a:p>
            <a:r>
              <a:rPr lang="en-US" b="1" dirty="0" smtClean="0"/>
              <a:t>Container Services</a:t>
            </a:r>
          </a:p>
          <a:p>
            <a:r>
              <a:rPr lang="en-US" b="1" dirty="0"/>
              <a:t>EJB Specifications</a:t>
            </a:r>
          </a:p>
          <a:p>
            <a:r>
              <a:rPr lang="en-US" b="1" dirty="0" smtClean="0"/>
              <a:t>Server side component types:</a:t>
            </a:r>
          </a:p>
          <a:p>
            <a:pPr lvl="1"/>
            <a:r>
              <a:rPr lang="en-US" b="1" dirty="0" smtClean="0"/>
              <a:t>Session Beans</a:t>
            </a:r>
          </a:p>
          <a:p>
            <a:pPr lvl="1"/>
            <a:r>
              <a:rPr lang="en-US" b="1" dirty="0" smtClean="0"/>
              <a:t>Message Driven Bean</a:t>
            </a:r>
          </a:p>
          <a:p>
            <a:pPr lvl="1"/>
            <a:r>
              <a:rPr lang="en-US" b="1" dirty="0" smtClean="0"/>
              <a:t>Entity Beans</a:t>
            </a:r>
          </a:p>
          <a:p>
            <a:r>
              <a:rPr lang="en-US" b="1" dirty="0" smtClean="0"/>
              <a:t>The Java Persistence Model</a:t>
            </a:r>
          </a:p>
          <a:p>
            <a:pPr lvl="1"/>
            <a:r>
              <a:rPr lang="en-US" b="1" dirty="0" smtClean="0"/>
              <a:t>Container Services</a:t>
            </a:r>
          </a:p>
          <a:p>
            <a:pPr lvl="1"/>
            <a:r>
              <a:rPr lang="en-US" b="1" dirty="0" smtClean="0"/>
              <a:t>Dependency</a:t>
            </a:r>
          </a:p>
          <a:p>
            <a:pPr lvl="1"/>
            <a:r>
              <a:rPr lang="en-US" b="1" dirty="0" smtClean="0"/>
              <a:t>Injection</a:t>
            </a:r>
          </a:p>
          <a:p>
            <a:pPr lvl="1"/>
            <a:r>
              <a:rPr lang="en-US" b="1" dirty="0" smtClean="0"/>
              <a:t>Concurrency</a:t>
            </a:r>
          </a:p>
          <a:p>
            <a:pPr lvl="1"/>
            <a:r>
              <a:rPr lang="en-US" b="1" dirty="0" smtClean="0"/>
              <a:t>Instance pooling and caching</a:t>
            </a:r>
          </a:p>
          <a:p>
            <a:pPr lvl="1"/>
            <a:r>
              <a:rPr lang="en-US" b="1" i="1" dirty="0" smtClean="0"/>
              <a:t>Transactions</a:t>
            </a:r>
          </a:p>
          <a:p>
            <a:endParaRPr lang="en-US" b="1" dirty="0" smtClean="0"/>
          </a:p>
          <a:p>
            <a:endParaRPr lang="en-US" b="1" dirty="0" smtClean="0"/>
          </a:p>
          <a:p>
            <a:pPr marL="0" indent="0">
              <a:buFont typeface="Arial" charset="0"/>
              <a:buNone/>
            </a:pPr>
            <a:endParaRPr lang="en-US" b="1" dirty="0" smtClean="0"/>
          </a:p>
          <a:p>
            <a:endParaRPr lang="en-US" b="1" dirty="0"/>
          </a:p>
        </p:txBody>
      </p:sp>
      <p:sp>
        <p:nvSpPr>
          <p:cNvPr id="6" name="Content Placeholder 2"/>
          <p:cNvSpPr txBox="1">
            <a:spLocks/>
          </p:cNvSpPr>
          <p:nvPr/>
        </p:nvSpPr>
        <p:spPr>
          <a:xfrm>
            <a:off x="4800600" y="1126306"/>
            <a:ext cx="4191000" cy="5105400"/>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b="1" dirty="0" smtClean="0"/>
              <a:t>Security</a:t>
            </a:r>
          </a:p>
          <a:p>
            <a:pPr lvl="1"/>
            <a:r>
              <a:rPr lang="en-US" b="1" dirty="0" smtClean="0"/>
              <a:t>Timers</a:t>
            </a:r>
          </a:p>
          <a:p>
            <a:pPr lvl="1"/>
            <a:r>
              <a:rPr lang="en-US" b="1" dirty="0" smtClean="0"/>
              <a:t>Naming and Object stores</a:t>
            </a:r>
          </a:p>
          <a:p>
            <a:pPr lvl="1"/>
            <a:r>
              <a:rPr lang="en-US" b="1" dirty="0" smtClean="0"/>
              <a:t>Interoperability</a:t>
            </a:r>
          </a:p>
          <a:p>
            <a:r>
              <a:rPr lang="en-US" b="1" dirty="0" smtClean="0"/>
              <a:t>Life-cycle call backs,</a:t>
            </a:r>
          </a:p>
          <a:p>
            <a:r>
              <a:rPr lang="en-US" b="1" dirty="0" smtClean="0"/>
              <a:t>Interceptors, </a:t>
            </a:r>
          </a:p>
          <a:p>
            <a:r>
              <a:rPr lang="en-US" b="1" dirty="0" smtClean="0"/>
              <a:t>platform integration</a:t>
            </a:r>
          </a:p>
          <a:p>
            <a:r>
              <a:rPr lang="en-US" b="1" dirty="0" smtClean="0"/>
              <a:t>Developing </a:t>
            </a:r>
            <a:r>
              <a:rPr lang="en-US" b="1" dirty="0"/>
              <a:t>Your First EJBs</a:t>
            </a:r>
          </a:p>
          <a:p>
            <a:r>
              <a:rPr lang="en-US" b="1" dirty="0" smtClean="0"/>
              <a:t>Models</a:t>
            </a:r>
          </a:p>
          <a:p>
            <a:pPr lvl="1"/>
            <a:r>
              <a:rPr lang="en-US" b="1" dirty="0" smtClean="0"/>
              <a:t>The stateless session bean</a:t>
            </a:r>
          </a:p>
          <a:p>
            <a:pPr lvl="1"/>
            <a:r>
              <a:rPr lang="en-US" b="1" dirty="0" smtClean="0"/>
              <a:t>The stateful session bean</a:t>
            </a:r>
          </a:p>
          <a:p>
            <a:pPr lvl="1"/>
            <a:r>
              <a:rPr lang="en-US" b="1" dirty="0" smtClean="0"/>
              <a:t>The single ton session bean</a:t>
            </a:r>
          </a:p>
          <a:p>
            <a:pPr lvl="1"/>
            <a:r>
              <a:rPr lang="en-US" b="1" dirty="0" smtClean="0"/>
              <a:t>Message Driven Bean</a:t>
            </a:r>
          </a:p>
          <a:p>
            <a:pPr lvl="1"/>
            <a:r>
              <a:rPr lang="en-US" b="1" dirty="0" smtClean="0"/>
              <a:t>EJB and Persistence –</a:t>
            </a:r>
          </a:p>
          <a:p>
            <a:pPr lvl="2"/>
            <a:r>
              <a:rPr lang="en-US" b="1" dirty="0" smtClean="0"/>
              <a:t>Persistence Entity Manager Mapping</a:t>
            </a:r>
          </a:p>
          <a:p>
            <a:pPr lvl="2"/>
            <a:r>
              <a:rPr lang="en-US" b="1" dirty="0" smtClean="0"/>
              <a:t>Persistence Objects</a:t>
            </a:r>
            <a:endParaRPr lang="en-US" b="1" dirty="0"/>
          </a:p>
          <a:p>
            <a:pPr lvl="2"/>
            <a:r>
              <a:rPr lang="en-US" b="1" dirty="0" smtClean="0"/>
              <a:t>Entity Relationships</a:t>
            </a:r>
          </a:p>
          <a:p>
            <a:endParaRPr lang="en-US" b="1" dirty="0" smtClean="0"/>
          </a:p>
          <a:p>
            <a:pPr marL="0" indent="0">
              <a:buFont typeface="Arial" charset="0"/>
              <a:buNone/>
            </a:pPr>
            <a:endParaRPr lang="en-US" b="1" dirty="0" smtClean="0"/>
          </a:p>
          <a:p>
            <a:endParaRPr lang="en-US" b="1" dirty="0"/>
          </a:p>
        </p:txBody>
      </p:sp>
    </p:spTree>
    <p:extLst>
      <p:ext uri="{BB962C8B-B14F-4D97-AF65-F5344CB8AC3E}">
        <p14:creationId xmlns:p14="http://schemas.microsoft.com/office/powerpoint/2010/main" val="17192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0"/>
            <a:ext cx="8229600" cy="639762"/>
          </a:xfrm>
        </p:spPr>
        <p:txBody>
          <a:bodyPr/>
          <a:lstStyle/>
          <a:p>
            <a:r>
              <a:rPr lang="en-US" b="1" dirty="0" smtClean="0"/>
              <a:t>EJB Specifications [ 3.1 ]</a:t>
            </a:r>
            <a:endParaRPr lang="en-US" b="1" dirty="0"/>
          </a:p>
        </p:txBody>
      </p:sp>
      <p:sp>
        <p:nvSpPr>
          <p:cNvPr id="5" name="Title 1"/>
          <p:cNvSpPr txBox="1">
            <a:spLocks/>
          </p:cNvSpPr>
          <p:nvPr/>
        </p:nvSpPr>
        <p:spPr>
          <a:xfrm>
            <a:off x="307975" y="1574492"/>
            <a:ext cx="8836025" cy="1702108"/>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just"/>
            <a:r>
              <a:rPr lang="en-US" sz="2800" b="1" dirty="0"/>
              <a:t> EJB defines a model for piecing together </a:t>
            </a:r>
            <a:r>
              <a:rPr lang="en-US" sz="2800" b="1" dirty="0">
                <a:solidFill>
                  <a:srgbClr val="0000CC"/>
                </a:solidFill>
              </a:rPr>
              <a:t>a full system by integrating modules.</a:t>
            </a:r>
            <a:r>
              <a:rPr lang="en-US" sz="2800" b="1" dirty="0"/>
              <a:t> Each component may represent a </a:t>
            </a:r>
            <a:r>
              <a:rPr lang="en-US" sz="2800" b="1" dirty="0">
                <a:solidFill>
                  <a:srgbClr val="0000CC"/>
                </a:solidFill>
              </a:rPr>
              <a:t>collection of business processes, and these will run centralized on the server</a:t>
            </a:r>
            <a:r>
              <a:rPr lang="en-US" sz="2800" b="1" dirty="0"/>
              <a:t> </a:t>
            </a:r>
          </a:p>
        </p:txBody>
      </p:sp>
      <p:sp>
        <p:nvSpPr>
          <p:cNvPr id="2" name="AutoShape 2" descr="Corrugated box design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txBox="1">
            <a:spLocks/>
          </p:cNvSpPr>
          <p:nvPr/>
        </p:nvSpPr>
        <p:spPr>
          <a:xfrm>
            <a:off x="307974" y="4665406"/>
            <a:ext cx="8836025" cy="1702108"/>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just"/>
            <a:r>
              <a:rPr lang="en-US" sz="2800" b="1" dirty="0"/>
              <a:t> EJB is also an aggregate technology; it wires up other facets of the Java Enterprise Edition. such as </a:t>
            </a:r>
            <a:r>
              <a:rPr lang="en-US" sz="2800" b="1" dirty="0">
                <a:solidFill>
                  <a:srgbClr val="0000CC"/>
                </a:solidFill>
              </a:rPr>
              <a:t>messaging, transactions, resource management, persistence, and web services. </a:t>
            </a:r>
          </a:p>
        </p:txBody>
      </p:sp>
      <p:sp>
        <p:nvSpPr>
          <p:cNvPr id="3" name="Rectangle 2"/>
          <p:cNvSpPr/>
          <p:nvPr/>
        </p:nvSpPr>
        <p:spPr>
          <a:xfrm>
            <a:off x="5907102" y="6470442"/>
            <a:ext cx="3077124" cy="369332"/>
          </a:xfrm>
          <a:prstGeom prst="rect">
            <a:avLst/>
          </a:prstGeom>
        </p:spPr>
        <p:txBody>
          <a:bodyPr wrap="none">
            <a:spAutoFit/>
          </a:bodyPr>
          <a:lstStyle/>
          <a:p>
            <a:r>
              <a:rPr lang="en-US" dirty="0"/>
              <a:t>(http://java.sun.com/javaee/), </a:t>
            </a:r>
          </a:p>
        </p:txBody>
      </p:sp>
      <p:sp>
        <p:nvSpPr>
          <p:cNvPr id="7" name="Title 1"/>
          <p:cNvSpPr txBox="1">
            <a:spLocks/>
          </p:cNvSpPr>
          <p:nvPr/>
        </p:nvSpPr>
        <p:spPr>
          <a:xfrm>
            <a:off x="307975" y="3403292"/>
            <a:ext cx="8836025" cy="1702108"/>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just"/>
            <a:r>
              <a:rPr lang="en-US" sz="2800" b="1" dirty="0"/>
              <a:t> the </a:t>
            </a:r>
            <a:r>
              <a:rPr lang="en-US" sz="2800" b="1" dirty="0">
                <a:solidFill>
                  <a:srgbClr val="FF0000"/>
                </a:solidFill>
              </a:rPr>
              <a:t>“distributed” </a:t>
            </a:r>
            <a:r>
              <a:rPr lang="en-US" sz="2800" b="1" dirty="0"/>
              <a:t>nature will provide a mechanism to </a:t>
            </a:r>
            <a:r>
              <a:rPr lang="en-US" sz="2800" b="1" dirty="0">
                <a:solidFill>
                  <a:srgbClr val="FF0000"/>
                </a:solidFill>
              </a:rPr>
              <a:t>spread modules across different processes, physical machines, or even entire networks</a:t>
            </a:r>
            <a:r>
              <a:rPr lang="en-US" sz="2800" b="1" dirty="0"/>
              <a:t> </a:t>
            </a:r>
          </a:p>
        </p:txBody>
      </p:sp>
    </p:spTree>
    <p:extLst>
      <p:ext uri="{BB962C8B-B14F-4D97-AF65-F5344CB8AC3E}">
        <p14:creationId xmlns:p14="http://schemas.microsoft.com/office/powerpoint/2010/main" val="40278303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762000"/>
            <a:ext cx="8229600" cy="715962"/>
          </a:xfrm>
        </p:spPr>
        <p:txBody>
          <a:bodyPr/>
          <a:lstStyle/>
          <a:p>
            <a:r>
              <a:rPr lang="en-US" b="1" dirty="0" smtClean="0"/>
              <a:t>Component Types</a:t>
            </a:r>
            <a:endParaRPr lang="en-US" b="1" dirty="0"/>
          </a:p>
        </p:txBody>
      </p:sp>
      <p:sp>
        <p:nvSpPr>
          <p:cNvPr id="5" name="Content Placeholder 2"/>
          <p:cNvSpPr>
            <a:spLocks noGrp="1"/>
          </p:cNvSpPr>
          <p:nvPr>
            <p:ph idx="1"/>
          </p:nvPr>
        </p:nvSpPr>
        <p:spPr>
          <a:xfrm>
            <a:off x="457200" y="1600200"/>
            <a:ext cx="8229600" cy="4525963"/>
          </a:xfrm>
        </p:spPr>
        <p:txBody>
          <a:bodyPr>
            <a:normAutofit/>
          </a:bodyPr>
          <a:lstStyle/>
          <a:p>
            <a:r>
              <a:rPr lang="en-US" sz="2800" dirty="0" smtClean="0"/>
              <a:t>Modeling real-life objects and concepts is one of the first skills a programmer must develop. </a:t>
            </a:r>
          </a:p>
          <a:p>
            <a:r>
              <a:rPr lang="en-US" sz="2800" dirty="0" smtClean="0"/>
              <a:t>Because a POJO class is just like any other class, it does not become an EJB until it’s:</a:t>
            </a:r>
          </a:p>
          <a:p>
            <a:pPr marL="0" indent="0">
              <a:buNone/>
            </a:pPr>
            <a:r>
              <a:rPr lang="en-US" sz="2800" dirty="0" smtClean="0"/>
              <a:t> 1. Assembled/packaged</a:t>
            </a:r>
          </a:p>
          <a:p>
            <a:pPr marL="0" indent="0">
              <a:buNone/>
            </a:pPr>
            <a:r>
              <a:rPr lang="en-US" sz="2800" dirty="0" smtClean="0"/>
              <a:t> 2. Deployed</a:t>
            </a:r>
          </a:p>
          <a:p>
            <a:pPr marL="0" indent="0">
              <a:buNone/>
            </a:pPr>
            <a:r>
              <a:rPr lang="en-US" sz="2800" dirty="0" smtClean="0"/>
              <a:t> 3. Accessed via the Container This is an important distinction. EJBs become such only in the context of the EJB Container. </a:t>
            </a:r>
            <a:endParaRPr lang="en-US" sz="2800" dirty="0"/>
          </a:p>
        </p:txBody>
      </p:sp>
      <p:sp>
        <p:nvSpPr>
          <p:cNvPr id="2" name="Rectangle 1"/>
          <p:cNvSpPr/>
          <p:nvPr/>
        </p:nvSpPr>
        <p:spPr>
          <a:xfrm>
            <a:off x="381000" y="5867400"/>
            <a:ext cx="8077200" cy="954107"/>
          </a:xfrm>
          <a:prstGeom prst="rect">
            <a:avLst/>
          </a:prstGeom>
        </p:spPr>
        <p:txBody>
          <a:bodyPr wrap="square">
            <a:spAutoFit/>
          </a:bodyPr>
          <a:lstStyle/>
          <a:p>
            <a:r>
              <a:rPr lang="en-US" sz="2800" b="1" dirty="0">
                <a:solidFill>
                  <a:srgbClr val="0000CC"/>
                </a:solidFill>
              </a:rPr>
              <a:t>The Container, in turn, is responsible for equipping POJOs with EJB Services </a:t>
            </a:r>
          </a:p>
        </p:txBody>
      </p:sp>
    </p:spTree>
    <p:extLst>
      <p:ext uri="{BB962C8B-B14F-4D97-AF65-F5344CB8AC3E}">
        <p14:creationId xmlns:p14="http://schemas.microsoft.com/office/powerpoint/2010/main" val="19385794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Server Side Component Types</a:t>
            </a:r>
            <a:endParaRPr lang="en-US" b="1" dirty="0">
              <a:solidFill>
                <a:srgbClr val="FF0000"/>
              </a:solidFill>
            </a:endParaRPr>
          </a:p>
        </p:txBody>
      </p:sp>
      <p:sp>
        <p:nvSpPr>
          <p:cNvPr id="3" name="TextBox 2"/>
          <p:cNvSpPr txBox="1"/>
          <p:nvPr/>
        </p:nvSpPr>
        <p:spPr>
          <a:xfrm>
            <a:off x="228600" y="1615440"/>
            <a:ext cx="9102748" cy="5078313"/>
          </a:xfrm>
          <a:prstGeom prst="rect">
            <a:avLst/>
          </a:prstGeom>
          <a:noFill/>
        </p:spPr>
        <p:txBody>
          <a:bodyPr wrap="none" rtlCol="0">
            <a:spAutoFit/>
          </a:bodyPr>
          <a:lstStyle/>
          <a:p>
            <a:r>
              <a:rPr lang="en-US" sz="3600" dirty="0" smtClean="0"/>
              <a:t>Server-side component types reside exclusively </a:t>
            </a:r>
          </a:p>
          <a:p>
            <a:r>
              <a:rPr lang="en-US" sz="3600" dirty="0" smtClean="0"/>
              <a:t>on the server, and the client must interact with</a:t>
            </a:r>
          </a:p>
          <a:p>
            <a:r>
              <a:rPr lang="en-US" sz="3600" dirty="0" smtClean="0"/>
              <a:t>them via some indirection. </a:t>
            </a:r>
          </a:p>
          <a:p>
            <a:r>
              <a:rPr lang="en-US" sz="3600" dirty="0" smtClean="0"/>
              <a:t>There are two major server-side component </a:t>
            </a:r>
          </a:p>
          <a:p>
            <a:r>
              <a:rPr lang="en-US" sz="3600" dirty="0" smtClean="0"/>
              <a:t>Types:</a:t>
            </a:r>
          </a:p>
          <a:p>
            <a:pPr marL="742950" indent="-742950">
              <a:buAutoNum type="arabicPeriod"/>
            </a:pPr>
            <a:r>
              <a:rPr lang="en-US" sz="3600" dirty="0" smtClean="0">
                <a:solidFill>
                  <a:srgbClr val="FF0000"/>
                </a:solidFill>
              </a:rPr>
              <a:t>Session Beans – </a:t>
            </a:r>
            <a:r>
              <a:rPr lang="en-US" sz="3600" dirty="0" smtClean="0"/>
              <a:t>Which expose a view for </a:t>
            </a:r>
          </a:p>
          <a:p>
            <a:r>
              <a:rPr lang="en-US" sz="3600" dirty="0" smtClean="0"/>
              <a:t>For the client to invoke upon</a:t>
            </a:r>
          </a:p>
          <a:p>
            <a:r>
              <a:rPr lang="en-US" sz="3600" dirty="0" smtClean="0"/>
              <a:t>2. </a:t>
            </a:r>
            <a:r>
              <a:rPr lang="en-US" sz="3600" dirty="0" smtClean="0">
                <a:solidFill>
                  <a:srgbClr val="FF0000"/>
                </a:solidFill>
              </a:rPr>
              <a:t>Message Driven Bean</a:t>
            </a:r>
            <a:r>
              <a:rPr lang="en-US" sz="3600" dirty="0" smtClean="0"/>
              <a:t> – Which act as event </a:t>
            </a:r>
          </a:p>
          <a:p>
            <a:r>
              <a:rPr lang="en-US" sz="3600" dirty="0" smtClean="0"/>
              <a:t>listeners</a:t>
            </a:r>
            <a:endParaRPr lang="en-US" sz="3600" dirty="0"/>
          </a:p>
        </p:txBody>
      </p:sp>
    </p:spTree>
    <p:extLst>
      <p:ext uri="{BB962C8B-B14F-4D97-AF65-F5344CB8AC3E}">
        <p14:creationId xmlns:p14="http://schemas.microsoft.com/office/powerpoint/2010/main" val="13482348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sz="4000" b="1" dirty="0" smtClean="0">
                <a:solidFill>
                  <a:srgbClr val="FF0000"/>
                </a:solidFill>
              </a:rPr>
              <a:t>Session Beans</a:t>
            </a:r>
            <a:endParaRPr lang="en-US" sz="4000" b="1" dirty="0">
              <a:solidFill>
                <a:srgbClr val="FF0000"/>
              </a:solidFill>
            </a:endParaRPr>
          </a:p>
        </p:txBody>
      </p:sp>
      <p:sp>
        <p:nvSpPr>
          <p:cNvPr id="3" name="TextBox 2"/>
          <p:cNvSpPr txBox="1"/>
          <p:nvPr/>
        </p:nvSpPr>
        <p:spPr>
          <a:xfrm>
            <a:off x="226142" y="1295400"/>
            <a:ext cx="7776681" cy="2677656"/>
          </a:xfrm>
          <a:prstGeom prst="rect">
            <a:avLst/>
          </a:prstGeom>
          <a:noFill/>
        </p:spPr>
        <p:txBody>
          <a:bodyPr wrap="none" rtlCol="0">
            <a:spAutoFit/>
          </a:bodyPr>
          <a:lstStyle/>
          <a:p>
            <a:r>
              <a:rPr lang="en-US" sz="2800" dirty="0" smtClean="0"/>
              <a:t>Analogy:-</a:t>
            </a:r>
          </a:p>
          <a:p>
            <a:r>
              <a:rPr lang="en-US" sz="2800" dirty="0" smtClean="0">
                <a:solidFill>
                  <a:srgbClr val="0000CC"/>
                </a:solidFill>
              </a:rPr>
              <a:t>If EJB is a grammar</a:t>
            </a:r>
            <a:r>
              <a:rPr lang="en-US" sz="2800" dirty="0" smtClean="0"/>
              <a:t>, </a:t>
            </a:r>
            <a:r>
              <a:rPr lang="en-US" sz="2800" dirty="0" smtClean="0">
                <a:solidFill>
                  <a:srgbClr val="FF0000"/>
                </a:solidFill>
              </a:rPr>
              <a:t>session beans are the verbs</a:t>
            </a:r>
            <a:r>
              <a:rPr lang="en-US" sz="2800" dirty="0" smtClean="0"/>
              <a:t>.</a:t>
            </a:r>
          </a:p>
          <a:p>
            <a:r>
              <a:rPr lang="en-US" sz="2800" dirty="0" smtClean="0"/>
              <a:t>Session beans frequently contain business methods.</a:t>
            </a:r>
          </a:p>
          <a:p>
            <a:r>
              <a:rPr lang="en-US" sz="2800" dirty="0" smtClean="0"/>
              <a:t>The client does not access the EJB directly, which </a:t>
            </a:r>
          </a:p>
          <a:p>
            <a:r>
              <a:rPr lang="en-US" sz="2800" dirty="0" smtClean="0"/>
              <a:t>allows the container to perform all sorts of magic </a:t>
            </a:r>
          </a:p>
          <a:p>
            <a:r>
              <a:rPr lang="en-US" sz="2800" dirty="0" smtClean="0"/>
              <a:t>before a request finally hits the target method.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651" t="38126" r="25623" b="17499"/>
          <a:stretch/>
        </p:blipFill>
        <p:spPr bwMode="auto">
          <a:xfrm>
            <a:off x="1219200" y="3886200"/>
            <a:ext cx="633984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23785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6465202" cy="2086897"/>
          </a:xfrm>
        </p:spPr>
        <p:txBody>
          <a:bodyPr/>
          <a:lstStyle/>
          <a:p>
            <a:r>
              <a:rPr lang="en-US" sz="2400" dirty="0"/>
              <a:t>Three types of session Beans:</a:t>
            </a:r>
          </a:p>
          <a:p>
            <a:pPr marL="514350" indent="-514350">
              <a:buAutoNum type="alphaLcPeriod"/>
            </a:pPr>
            <a:r>
              <a:rPr lang="en-US" sz="2400" dirty="0">
                <a:solidFill>
                  <a:srgbClr val="FF0000"/>
                </a:solidFill>
              </a:rPr>
              <a:t>Stateless Session Beans (SLSBs</a:t>
            </a:r>
            <a:r>
              <a:rPr lang="en-US" sz="2400" dirty="0" smtClean="0">
                <a:solidFill>
                  <a:srgbClr val="FF0000"/>
                </a:solidFill>
              </a:rPr>
              <a:t>):</a:t>
            </a:r>
          </a:p>
          <a:p>
            <a:pPr marL="0" indent="0">
              <a:buNone/>
            </a:pPr>
            <a:r>
              <a:rPr lang="en-US" sz="2400" dirty="0" smtClean="0">
                <a:solidFill>
                  <a:srgbClr val="0000CC"/>
                </a:solidFill>
              </a:rPr>
              <a:t>These are useful for functions in which state does not need to be Carried from invocation to invocation</a:t>
            </a:r>
          </a:p>
          <a:p>
            <a:pPr marL="0" indent="0">
              <a:buNone/>
            </a:pP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24</a:t>
            </a:fld>
            <a:endParaRPr lang="en-US" alt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107" t="17084" r="38333" b="47083"/>
          <a:stretch/>
        </p:blipFill>
        <p:spPr bwMode="auto">
          <a:xfrm>
            <a:off x="6477000" y="549377"/>
            <a:ext cx="2667000" cy="223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8665" t="13811" r="38475" b="47681"/>
          <a:stretch/>
        </p:blipFill>
        <p:spPr bwMode="auto">
          <a:xfrm>
            <a:off x="237968" y="2623984"/>
            <a:ext cx="3719052" cy="2431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9429" t="9038" r="39148" b="58099"/>
          <a:stretch/>
        </p:blipFill>
        <p:spPr bwMode="auto">
          <a:xfrm>
            <a:off x="6869582" y="4800600"/>
            <a:ext cx="2274418" cy="1961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143058" y="5166852"/>
            <a:ext cx="6600642" cy="1590368"/>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solidFill>
                  <a:srgbClr val="FF0000"/>
                </a:solidFill>
              </a:rPr>
              <a:t>c. Singleton Beans: </a:t>
            </a:r>
            <a:r>
              <a:rPr lang="en-US" sz="2400" dirty="0" smtClean="0"/>
              <a:t> </a:t>
            </a:r>
            <a:r>
              <a:rPr lang="en-US" sz="2400" dirty="0">
                <a:solidFill>
                  <a:srgbClr val="0000CC"/>
                </a:solidFill>
              </a:rPr>
              <a:t>Sometimes we don’t need any more than one backing instance for our business objects. It may be marked to eagerly load when an application is deployed. Therefore it may be leveraged to fire application lifecycle events</a:t>
            </a:r>
          </a:p>
          <a:p>
            <a:endParaRPr lang="en-US" dirty="0"/>
          </a:p>
        </p:txBody>
      </p:sp>
      <p:sp>
        <p:nvSpPr>
          <p:cNvPr id="10" name="Content Placeholder 2"/>
          <p:cNvSpPr txBox="1">
            <a:spLocks/>
          </p:cNvSpPr>
          <p:nvPr/>
        </p:nvSpPr>
        <p:spPr>
          <a:xfrm>
            <a:off x="4343400" y="2921410"/>
            <a:ext cx="4800600" cy="2133600"/>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solidFill>
                  <a:srgbClr val="FF0000"/>
                </a:solidFill>
              </a:rPr>
              <a:t>b. Stateful Session Beans (SFSBs)</a:t>
            </a:r>
          </a:p>
          <a:p>
            <a:pPr marL="0" indent="0">
              <a:buFont typeface="Arial" charset="0"/>
              <a:buNone/>
            </a:pPr>
            <a:r>
              <a:rPr lang="en-US" sz="2400" dirty="0">
                <a:solidFill>
                  <a:srgbClr val="0000CC"/>
                </a:solidFill>
              </a:rPr>
              <a:t>In this every request upon a given </a:t>
            </a:r>
          </a:p>
          <a:p>
            <a:pPr marL="0" indent="0">
              <a:buFont typeface="Arial" charset="0"/>
              <a:buNone/>
            </a:pPr>
            <a:r>
              <a:rPr lang="en-US" sz="2400" dirty="0">
                <a:solidFill>
                  <a:srgbClr val="0000CC"/>
                </a:solidFill>
              </a:rPr>
              <a:t>proxy reference is guaranteed to</a:t>
            </a:r>
          </a:p>
          <a:p>
            <a:pPr marL="0" indent="0">
              <a:buFont typeface="Arial" charset="0"/>
              <a:buNone/>
            </a:pPr>
            <a:r>
              <a:rPr lang="en-US" sz="2400" dirty="0">
                <a:solidFill>
                  <a:srgbClr val="0000CC"/>
                </a:solidFill>
              </a:rPr>
              <a:t>ultimately invoke upon the same </a:t>
            </a:r>
          </a:p>
          <a:p>
            <a:pPr marL="0" indent="0">
              <a:buFont typeface="Arial" charset="0"/>
              <a:buNone/>
            </a:pPr>
            <a:r>
              <a:rPr lang="en-US" sz="2400" dirty="0">
                <a:solidFill>
                  <a:srgbClr val="0000CC"/>
                </a:solidFill>
              </a:rPr>
              <a:t>bean instance. </a:t>
            </a:r>
          </a:p>
        </p:txBody>
      </p:sp>
    </p:spTree>
    <p:extLst>
      <p:ext uri="{BB962C8B-B14F-4D97-AF65-F5344CB8AC3E}">
        <p14:creationId xmlns:p14="http://schemas.microsoft.com/office/powerpoint/2010/main" val="3548391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9663" y="609600"/>
            <a:ext cx="8229600" cy="487362"/>
          </a:xfrm>
        </p:spPr>
        <p:txBody>
          <a:bodyPr/>
          <a:lstStyle/>
          <a:p>
            <a:r>
              <a:rPr lang="en-US" b="1" dirty="0" smtClean="0">
                <a:solidFill>
                  <a:srgbClr val="FF0000"/>
                </a:solidFill>
              </a:rPr>
              <a:t>Message Driven Bean (MDBs)</a:t>
            </a:r>
            <a:endParaRPr lang="en-US" b="1" dirty="0">
              <a:solidFill>
                <a:srgbClr val="FF0000"/>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48" t="59583" r="25271" b="17917"/>
          <a:stretch/>
        </p:blipFill>
        <p:spPr bwMode="auto">
          <a:xfrm>
            <a:off x="152400" y="1066800"/>
            <a:ext cx="8695972"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130277" y="3193027"/>
            <a:ext cx="8959975" cy="1759974"/>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smtClean="0">
                <a:solidFill>
                  <a:srgbClr val="0000CC"/>
                </a:solidFill>
              </a:rPr>
              <a:t>Asynchronous messaging is a paradigm in which two or more applications communicate via a message describing a business event. </a:t>
            </a:r>
          </a:p>
          <a:p>
            <a:r>
              <a:rPr lang="en-US" sz="2000" dirty="0" smtClean="0">
                <a:solidFill>
                  <a:srgbClr val="0000CC"/>
                </a:solidFill>
              </a:rPr>
              <a:t>EJB 3.1 interacts with messaging systems via the Java Connector Architecture (JCA) 1.6, which acts as an abstraction layer that enables any system to be adapted as a valid sender. The MDB in turn, is a listener that consumes messages and may either handle them directly or delegate further processing to other EJB components. </a:t>
            </a:r>
            <a:endParaRPr lang="en-US" sz="2000" dirty="0"/>
          </a:p>
        </p:txBody>
      </p:sp>
      <p:sp>
        <p:nvSpPr>
          <p:cNvPr id="6" name="Content Placeholder 2"/>
          <p:cNvSpPr txBox="1">
            <a:spLocks/>
          </p:cNvSpPr>
          <p:nvPr/>
        </p:nvSpPr>
        <p:spPr>
          <a:xfrm>
            <a:off x="152400" y="5257800"/>
            <a:ext cx="8959975" cy="2423651"/>
          </a:xfrm>
          <a:prstGeom prst="rect">
            <a:avLst/>
          </a:prstGeom>
        </p:spPr>
        <p:txBody>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smtClean="0">
                <a:solidFill>
                  <a:srgbClr val="0000CC"/>
                </a:solidFill>
              </a:rPr>
              <a:t>One common provider of asynchronous messaging is the Java Message Service (JMS). If a message is sent to a JMS Topic or Queue, an MDB may be created to take action upon that event. </a:t>
            </a:r>
          </a:p>
          <a:p>
            <a:pPr marL="0" indent="0">
              <a:buNone/>
            </a:pPr>
            <a:r>
              <a:rPr lang="en-US" sz="2000" dirty="0" smtClean="0">
                <a:solidFill>
                  <a:srgbClr val="FF0000"/>
                </a:solidFill>
              </a:rPr>
              <a:t>Note: Message driven bean also stateless</a:t>
            </a:r>
            <a:endParaRPr lang="en-US" sz="2000" dirty="0">
              <a:solidFill>
                <a:srgbClr val="FF0000"/>
              </a:solidFill>
            </a:endParaRPr>
          </a:p>
        </p:txBody>
      </p:sp>
    </p:spTree>
    <p:extLst>
      <p:ext uri="{BB962C8B-B14F-4D97-AF65-F5344CB8AC3E}">
        <p14:creationId xmlns:p14="http://schemas.microsoft.com/office/powerpoint/2010/main" val="21742129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09600"/>
            <a:ext cx="8229600" cy="487362"/>
          </a:xfrm>
        </p:spPr>
        <p:txBody>
          <a:bodyPr/>
          <a:lstStyle/>
          <a:p>
            <a:r>
              <a:rPr lang="en-US" b="1" dirty="0" smtClean="0">
                <a:solidFill>
                  <a:srgbClr val="FF0000"/>
                </a:solidFill>
              </a:rPr>
              <a:t>Entity Beans</a:t>
            </a:r>
          </a:p>
        </p:txBody>
      </p:sp>
      <p:sp>
        <p:nvSpPr>
          <p:cNvPr id="2" name="TextBox 1"/>
          <p:cNvSpPr txBox="1"/>
          <p:nvPr/>
        </p:nvSpPr>
        <p:spPr>
          <a:xfrm>
            <a:off x="304800" y="1143000"/>
            <a:ext cx="8084521" cy="830997"/>
          </a:xfrm>
          <a:prstGeom prst="rect">
            <a:avLst/>
          </a:prstGeom>
          <a:noFill/>
        </p:spPr>
        <p:txBody>
          <a:bodyPr wrap="none" rtlCol="0">
            <a:spAutoFit/>
          </a:bodyPr>
          <a:lstStyle/>
          <a:p>
            <a:r>
              <a:rPr lang="en-US" sz="2400" b="1" dirty="0" smtClean="0">
                <a:solidFill>
                  <a:srgbClr val="0000CC"/>
                </a:solidFill>
              </a:rPr>
              <a:t>Analogy:</a:t>
            </a:r>
          </a:p>
          <a:p>
            <a:r>
              <a:rPr lang="en-US" sz="2400" b="1" dirty="0" smtClean="0">
                <a:solidFill>
                  <a:srgbClr val="0000CC"/>
                </a:solidFill>
              </a:rPr>
              <a:t>While session beans are our verbs, </a:t>
            </a:r>
            <a:r>
              <a:rPr lang="en-US" sz="2400" b="1" dirty="0" smtClean="0">
                <a:solidFill>
                  <a:srgbClr val="FF0000"/>
                </a:solidFill>
              </a:rPr>
              <a:t>entity beans are the nouns</a:t>
            </a:r>
            <a:endParaRPr lang="en-US" sz="2400" b="1" dirty="0">
              <a:solidFill>
                <a:srgbClr val="FF0000"/>
              </a:solidFill>
            </a:endParaRPr>
          </a:p>
        </p:txBody>
      </p:sp>
      <p:sp>
        <p:nvSpPr>
          <p:cNvPr id="5" name="TextBox 4"/>
          <p:cNvSpPr txBox="1"/>
          <p:nvPr/>
        </p:nvSpPr>
        <p:spPr>
          <a:xfrm>
            <a:off x="218345" y="4191000"/>
            <a:ext cx="8714630" cy="830997"/>
          </a:xfrm>
          <a:prstGeom prst="rect">
            <a:avLst/>
          </a:prstGeom>
          <a:noFill/>
        </p:spPr>
        <p:txBody>
          <a:bodyPr wrap="none" rtlCol="0">
            <a:spAutoFit/>
          </a:bodyPr>
          <a:lstStyle/>
          <a:p>
            <a:r>
              <a:rPr lang="en-US" sz="2400" dirty="0" smtClean="0"/>
              <a:t>Their aim is to express an object view of resources stored within </a:t>
            </a:r>
          </a:p>
          <a:p>
            <a:r>
              <a:rPr lang="en-US" sz="2400" dirty="0" smtClean="0"/>
              <a:t>a RDBMS – a process commonly known as object-relational mapping</a:t>
            </a:r>
            <a:endParaRPr lang="en-US" sz="2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26" t="50000" r="27614" b="30000"/>
          <a:stretch/>
        </p:blipFill>
        <p:spPr bwMode="auto">
          <a:xfrm>
            <a:off x="218345" y="1973997"/>
            <a:ext cx="8795165" cy="2204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99672" y="5054349"/>
            <a:ext cx="8551975" cy="1200329"/>
          </a:xfrm>
          <a:prstGeom prst="rect">
            <a:avLst/>
          </a:prstGeom>
        </p:spPr>
        <p:txBody>
          <a:bodyPr wrap="square">
            <a:spAutoFit/>
          </a:bodyPr>
          <a:lstStyle/>
          <a:p>
            <a:r>
              <a:rPr lang="en-US" sz="2400" dirty="0"/>
              <a:t> </a:t>
            </a:r>
            <a:r>
              <a:rPr lang="en-US" sz="2400" dirty="0" smtClean="0"/>
              <a:t>The </a:t>
            </a:r>
            <a:r>
              <a:rPr lang="en-US" sz="2400" dirty="0"/>
              <a:t>entity type is modeled as a POJO, and becomes a managed object only when associated with a construct called the </a:t>
            </a:r>
            <a:r>
              <a:rPr lang="en-US" sz="2400" dirty="0" err="1"/>
              <a:t>javax.persistence.EntityManager</a:t>
            </a:r>
            <a:endParaRPr lang="en-US" sz="2400" dirty="0"/>
          </a:p>
        </p:txBody>
      </p:sp>
    </p:spTree>
    <p:extLst>
      <p:ext uri="{BB962C8B-B14F-4D97-AF65-F5344CB8AC3E}">
        <p14:creationId xmlns:p14="http://schemas.microsoft.com/office/powerpoint/2010/main" val="183054239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The Java Persistence Model</a:t>
            </a:r>
          </a:p>
        </p:txBody>
      </p:sp>
      <p:sp>
        <p:nvSpPr>
          <p:cNvPr id="2" name="TextBox 1"/>
          <p:cNvSpPr txBox="1"/>
          <p:nvPr/>
        </p:nvSpPr>
        <p:spPr>
          <a:xfrm>
            <a:off x="-4915" y="1367135"/>
            <a:ext cx="914891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00CC"/>
                </a:solidFill>
              </a:rPr>
              <a:t>The sister to the EJB 3.1 Specification is the Java Persistence API (JPA) 2.0</a:t>
            </a:r>
            <a:r>
              <a:rPr lang="en-US" sz="2400" dirty="0" smtClean="0">
                <a:solidFill>
                  <a:srgbClr val="0000CC"/>
                </a:solidFill>
              </a:rPr>
              <a:t>,  </a:t>
            </a:r>
            <a:r>
              <a:rPr lang="en-US" sz="2400" dirty="0">
                <a:solidFill>
                  <a:srgbClr val="0000CC"/>
                </a:solidFill>
              </a:rPr>
              <a:t>developed in JSR-317 (http://jcp.org/en/jsr/detail?id=317). EJBs </a:t>
            </a:r>
            <a:r>
              <a:rPr lang="en-US" sz="2400" dirty="0" smtClean="0">
                <a:solidFill>
                  <a:srgbClr val="0000CC"/>
                </a:solidFill>
              </a:rPr>
              <a:t>may become </a:t>
            </a:r>
            <a:r>
              <a:rPr lang="en-US" sz="2400" dirty="0">
                <a:solidFill>
                  <a:srgbClr val="0000CC"/>
                </a:solidFill>
              </a:rPr>
              <a:t>equipped with the facilities defined by JPA, such that modifying </a:t>
            </a:r>
            <a:r>
              <a:rPr lang="en-US" sz="2400" dirty="0" smtClean="0">
                <a:solidFill>
                  <a:srgbClr val="0000CC"/>
                </a:solidFill>
              </a:rPr>
              <a:t>the </a:t>
            </a:r>
            <a:r>
              <a:rPr lang="en-US" sz="2400" dirty="0">
                <a:solidFill>
                  <a:srgbClr val="0000CC"/>
                </a:solidFill>
              </a:rPr>
              <a:t>properties of a managed object will be reflected automatically in </a:t>
            </a:r>
            <a:r>
              <a:rPr lang="en-US" sz="2400" dirty="0" smtClean="0">
                <a:solidFill>
                  <a:srgbClr val="0000CC"/>
                </a:solidFill>
              </a:rPr>
              <a:t>the backing </a:t>
            </a:r>
            <a:r>
              <a:rPr lang="en-US" sz="2400" dirty="0">
                <a:solidFill>
                  <a:srgbClr val="0000CC"/>
                </a:solidFill>
              </a:rPr>
              <a:t>database. </a:t>
            </a:r>
          </a:p>
        </p:txBody>
      </p:sp>
      <p:sp>
        <p:nvSpPr>
          <p:cNvPr id="5" name="TextBox 4"/>
          <p:cNvSpPr txBox="1"/>
          <p:nvPr/>
        </p:nvSpPr>
        <p:spPr>
          <a:xfrm>
            <a:off x="-4916" y="3343028"/>
            <a:ext cx="914891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In addition to support within EJB, JPA may be used in standalone Java Standard Edition (SE) environments.</a:t>
            </a:r>
          </a:p>
        </p:txBody>
      </p:sp>
      <p:sp>
        <p:nvSpPr>
          <p:cNvPr id="6" name="TextBox 5"/>
          <p:cNvSpPr txBox="1"/>
          <p:nvPr/>
        </p:nvSpPr>
        <p:spPr>
          <a:xfrm>
            <a:off x="0" y="4389085"/>
            <a:ext cx="914891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00CC"/>
                </a:solidFill>
              </a:rPr>
              <a:t>Persistence is simply a higher-level abstraction above Java Database Connectivity (JDBC). By exposing the database as objects to the developer, backing rows may be queried, loaded, updated, or removed without explicitly having to go through a contracted API or language such as SQL. </a:t>
            </a:r>
          </a:p>
        </p:txBody>
      </p:sp>
    </p:spTree>
    <p:extLst>
      <p:ext uri="{BB962C8B-B14F-4D97-AF65-F5344CB8AC3E}">
        <p14:creationId xmlns:p14="http://schemas.microsoft.com/office/powerpoint/2010/main" val="24713539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0000CC"/>
                </a:solidFill>
              </a:rPr>
              <a:t>Container Services</a:t>
            </a:r>
          </a:p>
        </p:txBody>
      </p:sp>
      <p:sp>
        <p:nvSpPr>
          <p:cNvPr id="2" name="TextBox 1"/>
          <p:cNvSpPr txBox="1"/>
          <p:nvPr/>
        </p:nvSpPr>
        <p:spPr>
          <a:xfrm>
            <a:off x="0" y="1262390"/>
            <a:ext cx="8496557" cy="1384995"/>
          </a:xfrm>
          <a:prstGeom prst="rect">
            <a:avLst/>
          </a:prstGeom>
          <a:noFill/>
        </p:spPr>
        <p:txBody>
          <a:bodyPr wrap="none" rtlCol="0">
            <a:spAutoFit/>
          </a:bodyPr>
          <a:lstStyle/>
          <a:p>
            <a:r>
              <a:rPr lang="en-US" sz="2800" dirty="0" smtClean="0"/>
              <a:t>Application </a:t>
            </a:r>
            <a:r>
              <a:rPr lang="en-US" sz="2800" dirty="0"/>
              <a:t>developers should write the rules of their </a:t>
            </a:r>
            <a:endParaRPr lang="en-US" sz="2800" dirty="0" smtClean="0"/>
          </a:p>
          <a:p>
            <a:r>
              <a:rPr lang="en-US" sz="2800" dirty="0" smtClean="0"/>
              <a:t>business </a:t>
            </a:r>
            <a:r>
              <a:rPr lang="en-US" sz="2800" dirty="0"/>
              <a:t>and leave the mechanics of reliable, distributed </a:t>
            </a:r>
            <a:endParaRPr lang="en-US" sz="2800" dirty="0" smtClean="0"/>
          </a:p>
          <a:p>
            <a:r>
              <a:rPr lang="en-US" sz="2800" dirty="0" smtClean="0"/>
              <a:t>systems </a:t>
            </a:r>
            <a:r>
              <a:rPr lang="en-US" sz="2800" dirty="0"/>
              <a:t>to middleware providers. </a:t>
            </a:r>
          </a:p>
        </p:txBody>
      </p:sp>
      <p:sp>
        <p:nvSpPr>
          <p:cNvPr id="5" name="TextBox 4"/>
          <p:cNvSpPr txBox="1"/>
          <p:nvPr/>
        </p:nvSpPr>
        <p:spPr>
          <a:xfrm>
            <a:off x="20053" y="2655406"/>
            <a:ext cx="9123947" cy="3970318"/>
          </a:xfrm>
          <a:prstGeom prst="rect">
            <a:avLst/>
          </a:prstGeom>
          <a:noFill/>
        </p:spPr>
        <p:txBody>
          <a:bodyPr wrap="square" rtlCol="0">
            <a:spAutoFit/>
          </a:bodyPr>
          <a:lstStyle/>
          <a:p>
            <a:r>
              <a:rPr lang="en-US" sz="2800" dirty="0"/>
              <a:t>In the case of EJB, the Component Model defines our </a:t>
            </a:r>
            <a:endParaRPr lang="en-US" sz="2800" dirty="0" smtClean="0"/>
          </a:p>
          <a:p>
            <a:r>
              <a:rPr lang="en-US" sz="2800" dirty="0" smtClean="0"/>
              <a:t>interchangeable </a:t>
            </a:r>
            <a:r>
              <a:rPr lang="en-US" sz="2800" dirty="0"/>
              <a:t>parts, and the Container Services are </a:t>
            </a:r>
            <a:endParaRPr lang="en-US" sz="2800" dirty="0" smtClean="0"/>
          </a:p>
          <a:p>
            <a:r>
              <a:rPr lang="en-US" sz="2800" dirty="0" smtClean="0"/>
              <a:t>specialists </a:t>
            </a:r>
            <a:r>
              <a:rPr lang="en-US" sz="2800" dirty="0"/>
              <a:t>that perform work upon them. </a:t>
            </a:r>
            <a:endParaRPr lang="en-US" sz="2800" dirty="0" smtClean="0"/>
          </a:p>
          <a:p>
            <a:r>
              <a:rPr lang="en-US" sz="2800" dirty="0" smtClean="0">
                <a:solidFill>
                  <a:srgbClr val="0000CC"/>
                </a:solidFill>
              </a:rPr>
              <a:t>The </a:t>
            </a:r>
            <a:r>
              <a:rPr lang="en-US" sz="2800" dirty="0">
                <a:solidFill>
                  <a:srgbClr val="0000CC"/>
                </a:solidFill>
              </a:rPr>
              <a:t>Specification provides: </a:t>
            </a:r>
            <a:endParaRPr lang="en-US" sz="2800" dirty="0" smtClean="0">
              <a:solidFill>
                <a:srgbClr val="0000CC"/>
              </a:solidFill>
            </a:endParaRPr>
          </a:p>
          <a:p>
            <a:r>
              <a:rPr lang="en-US" sz="2800" dirty="0" smtClean="0"/>
              <a:t>• </a:t>
            </a:r>
            <a:r>
              <a:rPr lang="en-US" sz="2800" dirty="0"/>
              <a:t>Dependency injection • Concurrency </a:t>
            </a:r>
            <a:endParaRPr lang="en-US" sz="2800" dirty="0" smtClean="0"/>
          </a:p>
          <a:p>
            <a:r>
              <a:rPr lang="en-US" sz="2800" dirty="0" smtClean="0"/>
              <a:t>• </a:t>
            </a:r>
            <a:r>
              <a:rPr lang="en-US" sz="2800" dirty="0"/>
              <a:t>Instance pooling/caching • Transactions • Security </a:t>
            </a:r>
            <a:endParaRPr lang="en-US" sz="2800" dirty="0" smtClean="0"/>
          </a:p>
          <a:p>
            <a:r>
              <a:rPr lang="en-US" sz="2800" dirty="0" smtClean="0"/>
              <a:t>• </a:t>
            </a:r>
            <a:r>
              <a:rPr lang="en-US" sz="2800" dirty="0"/>
              <a:t>Timers • Naming and object stores • Interoperability </a:t>
            </a:r>
            <a:endParaRPr lang="en-US" sz="2800" dirty="0" smtClean="0"/>
          </a:p>
          <a:p>
            <a:r>
              <a:rPr lang="en-US" sz="2800" dirty="0" smtClean="0"/>
              <a:t>• </a:t>
            </a:r>
            <a:r>
              <a:rPr lang="en-US" sz="2800" dirty="0"/>
              <a:t>Lifecycle callbacks • Interceptors </a:t>
            </a:r>
            <a:endParaRPr lang="en-US" sz="2800" dirty="0" smtClean="0"/>
          </a:p>
          <a:p>
            <a:r>
              <a:rPr lang="en-US" sz="2800" dirty="0" smtClean="0"/>
              <a:t>• </a:t>
            </a:r>
            <a:r>
              <a:rPr lang="en-US" sz="2800" dirty="0"/>
              <a:t>Java Enterprise Platform integration </a:t>
            </a:r>
          </a:p>
        </p:txBody>
      </p:sp>
    </p:spTree>
    <p:extLst>
      <p:ext uri="{BB962C8B-B14F-4D97-AF65-F5344CB8AC3E}">
        <p14:creationId xmlns:p14="http://schemas.microsoft.com/office/powerpoint/2010/main" val="2575314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Dependency Injection (DI)</a:t>
            </a:r>
          </a:p>
        </p:txBody>
      </p:sp>
      <p:sp>
        <p:nvSpPr>
          <p:cNvPr id="2" name="TextBox 1"/>
          <p:cNvSpPr txBox="1"/>
          <p:nvPr/>
        </p:nvSpPr>
        <p:spPr>
          <a:xfrm>
            <a:off x="141214" y="1447800"/>
            <a:ext cx="9826408" cy="5262979"/>
          </a:xfrm>
          <a:prstGeom prst="rect">
            <a:avLst/>
          </a:prstGeom>
          <a:noFill/>
        </p:spPr>
        <p:txBody>
          <a:bodyPr wrap="none" rtlCol="0">
            <a:spAutoFit/>
          </a:bodyPr>
          <a:lstStyle/>
          <a:p>
            <a:pPr marL="457200" indent="-457200">
              <a:buFont typeface="Arial" panose="020B0604020202020204" pitchFamily="34" charset="0"/>
              <a:buChar char="•"/>
            </a:pPr>
            <a:r>
              <a:rPr lang="en-US" sz="2800" dirty="0"/>
              <a:t>A component-based approach to software design brings </a:t>
            </a:r>
            <a:r>
              <a:rPr lang="en-US" sz="2800" dirty="0" smtClean="0"/>
              <a:t/>
            </a:r>
            <a:br>
              <a:rPr lang="en-US" sz="2800" dirty="0" smtClean="0"/>
            </a:br>
            <a:r>
              <a:rPr lang="en-US" sz="2800" dirty="0" smtClean="0"/>
              <a:t>with </a:t>
            </a:r>
            <a:r>
              <a:rPr lang="en-US" sz="2800" dirty="0"/>
              <a:t>it the complication of inter-module communication. </a:t>
            </a:r>
            <a:endParaRPr lang="en-US" sz="2800" dirty="0" smtClean="0"/>
          </a:p>
          <a:p>
            <a:pPr marL="457200" indent="-457200">
              <a:buFont typeface="Arial" panose="020B0604020202020204" pitchFamily="34" charset="0"/>
              <a:buChar char="•"/>
            </a:pPr>
            <a:r>
              <a:rPr lang="en-US" sz="2800" dirty="0" smtClean="0">
                <a:solidFill>
                  <a:srgbClr val="0000CC"/>
                </a:solidFill>
              </a:rPr>
              <a:t>Tightly </a:t>
            </a:r>
            <a:r>
              <a:rPr lang="en-US" sz="2800" dirty="0">
                <a:solidFill>
                  <a:srgbClr val="0000CC"/>
                </a:solidFill>
              </a:rPr>
              <a:t>coupling discrete units together violates module </a:t>
            </a:r>
            <a:endParaRPr lang="en-US" sz="2800" dirty="0" smtClean="0">
              <a:solidFill>
                <a:srgbClr val="0000CC"/>
              </a:solidFill>
            </a:endParaRPr>
          </a:p>
          <a:p>
            <a:r>
              <a:rPr lang="en-US" sz="2800" dirty="0" smtClean="0">
                <a:solidFill>
                  <a:srgbClr val="0000CC"/>
                </a:solidFill>
              </a:rPr>
              <a:t>independence </a:t>
            </a:r>
            <a:r>
              <a:rPr lang="en-US" sz="2800" dirty="0">
                <a:solidFill>
                  <a:srgbClr val="0000CC"/>
                </a:solidFill>
              </a:rPr>
              <a:t>and separation of concerns</a:t>
            </a:r>
            <a:r>
              <a:rPr lang="en-US" sz="2800" dirty="0"/>
              <a:t>, </a:t>
            </a:r>
            <a:endParaRPr lang="en-US" sz="2800" dirty="0" smtClean="0"/>
          </a:p>
          <a:p>
            <a:pPr marL="457200" indent="-457200">
              <a:buFont typeface="Arial" panose="020B0604020202020204" pitchFamily="34" charset="0"/>
              <a:buChar char="•"/>
            </a:pPr>
            <a:r>
              <a:rPr lang="en-US" sz="2800" dirty="0" smtClean="0"/>
              <a:t>while </a:t>
            </a:r>
            <a:r>
              <a:rPr lang="en-US" sz="2800" dirty="0"/>
              <a:t>using common lookup code leads to the </a:t>
            </a:r>
            <a:endParaRPr lang="en-US" sz="2800" dirty="0" smtClean="0"/>
          </a:p>
          <a:p>
            <a:r>
              <a:rPr lang="en-US" sz="2800" dirty="0" smtClean="0"/>
              <a:t>maintenance  of more plumbing.   </a:t>
            </a:r>
            <a:r>
              <a:rPr lang="en-US" sz="2800" dirty="0" smtClean="0">
                <a:solidFill>
                  <a:srgbClr val="FF0066"/>
                </a:solidFill>
              </a:rPr>
              <a:t>Order accept -&gt; process order-&gt;</a:t>
            </a:r>
          </a:p>
          <a:p>
            <a:r>
              <a:rPr lang="en-US" sz="2800" dirty="0" smtClean="0">
                <a:solidFill>
                  <a:srgbClr val="FF0066"/>
                </a:solidFill>
              </a:rPr>
              <a:t>Payment verify -&gt; stock </a:t>
            </a:r>
            <a:r>
              <a:rPr lang="en-US" sz="2800" dirty="0" err="1" smtClean="0">
                <a:solidFill>
                  <a:srgbClr val="FF0066"/>
                </a:solidFill>
              </a:rPr>
              <a:t>Mgmt</a:t>
            </a:r>
            <a:r>
              <a:rPr lang="en-US" sz="2800" dirty="0" smtClean="0">
                <a:solidFill>
                  <a:srgbClr val="FF0066"/>
                </a:solidFill>
              </a:rPr>
              <a:t> -&gt; shipping -&gt; delivery</a:t>
            </a:r>
            <a:endParaRPr lang="en-US" sz="2800" dirty="0" smtClean="0"/>
          </a:p>
          <a:p>
            <a:pPr marL="457200" indent="-457200">
              <a:buFont typeface="Arial" panose="020B0604020202020204" pitchFamily="34" charset="0"/>
              <a:buChar char="•"/>
            </a:pPr>
            <a:r>
              <a:rPr lang="en-US" sz="2800" dirty="0">
                <a:solidFill>
                  <a:srgbClr val="0000CC"/>
                </a:solidFill>
              </a:rPr>
              <a:t>As EJB is a component-centric architecture</a:t>
            </a:r>
            <a:r>
              <a:rPr lang="en-US" sz="2800" dirty="0" smtClean="0"/>
              <a:t>,</a:t>
            </a:r>
          </a:p>
          <a:p>
            <a:pPr marL="457200" indent="-457200">
              <a:buFont typeface="Arial" panose="020B0604020202020204" pitchFamily="34" charset="0"/>
              <a:buChar char="•"/>
            </a:pPr>
            <a:r>
              <a:rPr lang="en-US" sz="2800" dirty="0" smtClean="0"/>
              <a:t>It </a:t>
            </a:r>
            <a:r>
              <a:rPr lang="en-US" sz="2800" dirty="0"/>
              <a:t>provides a means to reference dependent modules in </a:t>
            </a:r>
          </a:p>
          <a:p>
            <a:r>
              <a:rPr lang="en-US" sz="2800" dirty="0" smtClean="0"/>
              <a:t>decoupled </a:t>
            </a:r>
            <a:r>
              <a:rPr lang="en-US" sz="2800" dirty="0"/>
              <a:t>fashion. The end result is that you’ll adhere to a </a:t>
            </a:r>
            <a:endParaRPr lang="en-US" sz="2800" dirty="0" smtClean="0"/>
          </a:p>
          <a:p>
            <a:r>
              <a:rPr lang="en-US" sz="2800" dirty="0" smtClean="0"/>
              <a:t>contract </a:t>
            </a:r>
            <a:r>
              <a:rPr lang="en-US" sz="2800" dirty="0"/>
              <a:t>and let the container provide the </a:t>
            </a:r>
            <a:r>
              <a:rPr lang="en-US" sz="2800" dirty="0" smtClean="0"/>
              <a:t>implementation</a:t>
            </a:r>
          </a:p>
          <a:p>
            <a:r>
              <a:rPr lang="en-US" sz="2800" dirty="0" smtClean="0"/>
              <a:t> </a:t>
            </a:r>
            <a:r>
              <a:rPr lang="en-US" sz="2800" dirty="0"/>
              <a:t>at deployment time. </a:t>
            </a:r>
          </a:p>
        </p:txBody>
      </p:sp>
    </p:spTree>
    <p:extLst>
      <p:ext uri="{BB962C8B-B14F-4D97-AF65-F5344CB8AC3E}">
        <p14:creationId xmlns:p14="http://schemas.microsoft.com/office/powerpoint/2010/main" val="17701516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4"/>
          <p:cNvSpPr>
            <a:spLocks noGrp="1"/>
          </p:cNvSpPr>
          <p:nvPr>
            <p:ph idx="1"/>
          </p:nvPr>
        </p:nvSpPr>
        <p:spPr>
          <a:xfrm>
            <a:off x="441709" y="1614590"/>
            <a:ext cx="7772400" cy="4114800"/>
          </a:xfrm>
        </p:spPr>
        <p:txBody>
          <a:bodyPr/>
          <a:lstStyle/>
          <a:p>
            <a:r>
              <a:rPr lang="en-US" altLang="en-US" sz="2400" dirty="0" smtClean="0">
                <a:cs typeface="Times New Roman" pitchFamily="18" charset="0"/>
              </a:rPr>
              <a:t>Written in the Java programming language, an </a:t>
            </a:r>
            <a:r>
              <a:rPr lang="en-US" altLang="en-US" sz="2400" i="1" dirty="0" smtClean="0">
                <a:cs typeface="Times New Roman" pitchFamily="18" charset="0"/>
              </a:rPr>
              <a:t>enterprise bean is a server-side </a:t>
            </a:r>
            <a:r>
              <a:rPr lang="en-US" altLang="en-US" sz="2400" dirty="0" smtClean="0">
                <a:cs typeface="Times New Roman" pitchFamily="18" charset="0"/>
              </a:rPr>
              <a:t>component that encapsulates the business logic of an application.</a:t>
            </a:r>
          </a:p>
          <a:p>
            <a:r>
              <a:rPr lang="en-US" altLang="en-US" sz="2400" dirty="0" smtClean="0">
                <a:cs typeface="Times New Roman" pitchFamily="18" charset="0"/>
              </a:rPr>
              <a:t>The business logic is the code that fulfills the purpose of the application. </a:t>
            </a:r>
          </a:p>
          <a:p>
            <a:r>
              <a:rPr lang="en-US" altLang="en-US" sz="2400" dirty="0" smtClean="0">
                <a:cs typeface="Times New Roman" pitchFamily="18" charset="0"/>
              </a:rPr>
              <a:t>In an inventory control application, for example, the enterprise beans might implement the business logic in methods called </a:t>
            </a:r>
            <a:r>
              <a:rPr lang="en-US" altLang="en-US" sz="2400" dirty="0" err="1" smtClean="0">
                <a:cs typeface="Times New Roman" pitchFamily="18" charset="0"/>
              </a:rPr>
              <a:t>checkInventoryLevel</a:t>
            </a:r>
            <a:r>
              <a:rPr lang="en-US" altLang="en-US" sz="2400" dirty="0" smtClean="0">
                <a:cs typeface="Times New Roman" pitchFamily="18" charset="0"/>
              </a:rPr>
              <a:t> and </a:t>
            </a:r>
            <a:r>
              <a:rPr lang="en-US" altLang="en-US" sz="2400" dirty="0" err="1" smtClean="0">
                <a:cs typeface="Times New Roman" pitchFamily="18" charset="0"/>
              </a:rPr>
              <a:t>orderProduct</a:t>
            </a:r>
            <a:r>
              <a:rPr lang="en-US" altLang="en-US" sz="2400" dirty="0" smtClean="0">
                <a:cs typeface="Times New Roman" pitchFamily="18" charset="0"/>
              </a:rPr>
              <a:t>. </a:t>
            </a:r>
          </a:p>
          <a:p>
            <a:r>
              <a:rPr lang="en-US" altLang="en-US" sz="2400" dirty="0" smtClean="0">
                <a:cs typeface="Times New Roman" pitchFamily="18" charset="0"/>
              </a:rPr>
              <a:t>By invoking these methods, remote clients can access the inventory services provided by the application.</a:t>
            </a:r>
          </a:p>
        </p:txBody>
      </p:sp>
      <p:sp>
        <p:nvSpPr>
          <p:cNvPr id="11267" name="Rectangle 5"/>
          <p:cNvSpPr>
            <a:spLocks noChangeArrowheads="1"/>
          </p:cNvSpPr>
          <p:nvPr/>
        </p:nvSpPr>
        <p:spPr bwMode="auto">
          <a:xfrm>
            <a:off x="441709" y="990600"/>
            <a:ext cx="6802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3600" b="1" dirty="0"/>
              <a:t>What Is an Enterprise Bean?</a:t>
            </a:r>
            <a:endParaRPr lang="en-US" altLang="en-US" sz="3600" dirty="0"/>
          </a:p>
        </p:txBody>
      </p:sp>
      <p:pic>
        <p:nvPicPr>
          <p:cNvPr id="4" name="Picture 3" descr="Train_Crowd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684" y="5181600"/>
            <a:ext cx="31559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53961" y="518208"/>
            <a:ext cx="26898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3600" b="1" dirty="0" smtClean="0"/>
              <a:t>Introduction</a:t>
            </a:r>
            <a:endParaRPr lang="en-US" altLang="en-US" sz="3600" dirty="0"/>
          </a:p>
        </p:txBody>
      </p:sp>
    </p:spTree>
    <p:extLst>
      <p:ext uri="{BB962C8B-B14F-4D97-AF65-F5344CB8AC3E}">
        <p14:creationId xmlns:p14="http://schemas.microsoft.com/office/powerpoint/2010/main" val="37598680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30</a:t>
            </a:fld>
            <a:endParaRPr lang="en-US" altLang="en-US"/>
          </a:p>
        </p:txBody>
      </p:sp>
      <p:sp>
        <p:nvSpPr>
          <p:cNvPr id="6" name="Rectangle 5"/>
          <p:cNvSpPr/>
          <p:nvPr/>
        </p:nvSpPr>
        <p:spPr>
          <a:xfrm>
            <a:off x="196312" y="685800"/>
            <a:ext cx="7239000" cy="3046988"/>
          </a:xfrm>
          <a:prstGeom prst="rect">
            <a:avLst/>
          </a:prstGeom>
        </p:spPr>
        <p:txBody>
          <a:bodyPr wrap="square">
            <a:spAutoFit/>
          </a:bodyPr>
          <a:lstStyle/>
          <a:p>
            <a:r>
              <a:rPr lang="en-US" sz="2400" dirty="0">
                <a:solidFill>
                  <a:srgbClr val="FF0000"/>
                </a:solidFill>
              </a:rPr>
              <a:t>In pseudocode, this looks like: </a:t>
            </a:r>
            <a:endParaRPr lang="en-US" sz="2400" dirty="0" smtClean="0">
              <a:solidFill>
                <a:srgbClr val="FF0000"/>
              </a:solidFill>
            </a:endParaRPr>
          </a:p>
          <a:p>
            <a:r>
              <a:rPr lang="en-US" sz="2400" dirty="0" smtClean="0">
                <a:solidFill>
                  <a:srgbClr val="0000CC"/>
                </a:solidFill>
              </a:rPr>
              <a:t>prototype </a:t>
            </a:r>
            <a:r>
              <a:rPr lang="en-US" sz="2400" dirty="0" err="1">
                <a:solidFill>
                  <a:srgbClr val="0000CC"/>
                </a:solidFill>
              </a:rPr>
              <a:t>UserModule</a:t>
            </a:r>
            <a:r>
              <a:rPr lang="en-US" sz="2400" dirty="0">
                <a:solidFill>
                  <a:srgbClr val="0000CC"/>
                </a:solidFill>
              </a:rPr>
              <a:t> {  </a:t>
            </a:r>
            <a:endParaRPr lang="en-US" sz="2400" dirty="0" smtClean="0">
              <a:solidFill>
                <a:srgbClr val="0000CC"/>
              </a:solidFill>
            </a:endParaRPr>
          </a:p>
          <a:p>
            <a:r>
              <a:rPr lang="en-US" sz="2400" dirty="0" smtClean="0">
                <a:solidFill>
                  <a:srgbClr val="0000CC"/>
                </a:solidFill>
              </a:rPr>
              <a:t>// </a:t>
            </a:r>
            <a:r>
              <a:rPr lang="en-US" sz="2400" dirty="0">
                <a:solidFill>
                  <a:srgbClr val="0000CC"/>
                </a:solidFill>
              </a:rPr>
              <a:t>Instance Member  </a:t>
            </a:r>
            <a:endParaRPr lang="en-US" sz="2400" dirty="0" smtClean="0">
              <a:solidFill>
                <a:srgbClr val="0000CC"/>
              </a:solidFill>
            </a:endParaRPr>
          </a:p>
          <a:p>
            <a:r>
              <a:rPr lang="en-US" sz="2400" dirty="0" smtClean="0">
                <a:solidFill>
                  <a:srgbClr val="0000CC"/>
                </a:solidFill>
              </a:rPr>
              <a:t>@</a:t>
            </a:r>
            <a:r>
              <a:rPr lang="en-US" sz="2400" dirty="0" err="1">
                <a:solidFill>
                  <a:srgbClr val="0000CC"/>
                </a:solidFill>
              </a:rPr>
              <a:t>DependentModule</a:t>
            </a:r>
            <a:r>
              <a:rPr lang="en-US" sz="2400" dirty="0">
                <a:solidFill>
                  <a:srgbClr val="0000CC"/>
                </a:solidFill>
              </a:rPr>
              <a:t>  </a:t>
            </a:r>
            <a:r>
              <a:rPr lang="en-US" sz="2400" dirty="0" err="1">
                <a:solidFill>
                  <a:srgbClr val="0000CC"/>
                </a:solidFill>
              </a:rPr>
              <a:t>MailModule</a:t>
            </a:r>
            <a:r>
              <a:rPr lang="en-US" sz="2400" dirty="0">
                <a:solidFill>
                  <a:srgbClr val="0000CC"/>
                </a:solidFill>
              </a:rPr>
              <a:t> mail;</a:t>
            </a:r>
          </a:p>
          <a:p>
            <a:r>
              <a:rPr lang="en-US" sz="2400" dirty="0">
                <a:solidFill>
                  <a:srgbClr val="0000CC"/>
                </a:solidFill>
              </a:rPr>
              <a:t>  // A function  </a:t>
            </a:r>
            <a:endParaRPr lang="en-US" sz="2400" dirty="0" smtClean="0">
              <a:solidFill>
                <a:srgbClr val="0000CC"/>
              </a:solidFill>
            </a:endParaRPr>
          </a:p>
          <a:p>
            <a:r>
              <a:rPr lang="en-US" sz="2400" dirty="0" smtClean="0">
                <a:solidFill>
                  <a:srgbClr val="0000CC"/>
                </a:solidFill>
              </a:rPr>
              <a:t>function </a:t>
            </a:r>
            <a:r>
              <a:rPr lang="en-US" sz="2400" dirty="0" err="1">
                <a:solidFill>
                  <a:srgbClr val="0000CC"/>
                </a:solidFill>
              </a:rPr>
              <a:t>mailUser</a:t>
            </a:r>
            <a:r>
              <a:rPr lang="en-US" sz="2400" dirty="0">
                <a:solidFill>
                  <a:srgbClr val="0000CC"/>
                </a:solidFill>
              </a:rPr>
              <a:t>()  {    </a:t>
            </a:r>
            <a:r>
              <a:rPr lang="en-US" sz="2400" dirty="0" err="1">
                <a:solidFill>
                  <a:srgbClr val="0000CC"/>
                </a:solidFill>
              </a:rPr>
              <a:t>mail.sendMail</a:t>
            </a:r>
            <a:r>
              <a:rPr lang="en-US" sz="2400" dirty="0">
                <a:solidFill>
                  <a:srgbClr val="0000CC"/>
                </a:solidFill>
              </a:rPr>
              <a:t>("</a:t>
            </a:r>
            <a:r>
              <a:rPr lang="en-US" sz="2400" dirty="0" err="1">
                <a:solidFill>
                  <a:srgbClr val="0000CC"/>
                </a:solidFill>
              </a:rPr>
              <a:t>me@ejb.somedomain</a:t>
            </a:r>
            <a:r>
              <a:rPr lang="en-US" sz="2400" dirty="0">
                <a:solidFill>
                  <a:srgbClr val="0000CC"/>
                </a:solidFill>
              </a:rPr>
              <a:t>"); </a:t>
            </a:r>
            <a:endParaRPr lang="en-US" sz="2400" dirty="0" smtClean="0">
              <a:solidFill>
                <a:srgbClr val="0000CC"/>
              </a:solidFill>
            </a:endParaRPr>
          </a:p>
          <a:p>
            <a:r>
              <a:rPr lang="en-US" sz="2400" dirty="0" smtClean="0">
                <a:solidFill>
                  <a:srgbClr val="0000CC"/>
                </a:solidFill>
              </a:rPr>
              <a:t> }  </a:t>
            </a:r>
            <a:r>
              <a:rPr lang="en-US" sz="2400" dirty="0">
                <a:solidFill>
                  <a:srgbClr val="0000CC"/>
                </a:solidFill>
              </a:rPr>
              <a:t>} </a:t>
            </a:r>
          </a:p>
        </p:txBody>
      </p:sp>
      <p:sp>
        <p:nvSpPr>
          <p:cNvPr id="7" name="Rectangle 6"/>
          <p:cNvSpPr/>
          <p:nvPr/>
        </p:nvSpPr>
        <p:spPr>
          <a:xfrm>
            <a:off x="228600" y="3810000"/>
            <a:ext cx="8915400" cy="2677656"/>
          </a:xfrm>
          <a:prstGeom prst="rect">
            <a:avLst/>
          </a:prstGeom>
        </p:spPr>
        <p:txBody>
          <a:bodyPr wrap="square">
            <a:spAutoFit/>
          </a:bodyPr>
          <a:lstStyle/>
          <a:p>
            <a:r>
              <a:rPr lang="en-US" sz="2400" dirty="0"/>
              <a:t>The fictitious @</a:t>
            </a:r>
            <a:r>
              <a:rPr lang="en-US" sz="2400" dirty="0" err="1"/>
              <a:t>DependentModule</a:t>
            </a:r>
            <a:r>
              <a:rPr lang="en-US" sz="2400" dirty="0"/>
              <a:t> annotation serves two purposes: </a:t>
            </a:r>
            <a:endParaRPr lang="en-US" sz="2400" dirty="0" smtClean="0"/>
          </a:p>
          <a:p>
            <a:r>
              <a:rPr lang="en-US" sz="2400" dirty="0" smtClean="0"/>
              <a:t>• </a:t>
            </a:r>
            <a:r>
              <a:rPr lang="en-US" sz="2400" dirty="0"/>
              <a:t>Defines a dependency upon some service of type </a:t>
            </a:r>
            <a:r>
              <a:rPr lang="en-US" sz="2400" dirty="0" err="1"/>
              <a:t>MailModule</a:t>
            </a:r>
            <a:r>
              <a:rPr lang="en-US" sz="2400" dirty="0"/>
              <a:t>. </a:t>
            </a:r>
            <a:r>
              <a:rPr lang="en-US" sz="2400" dirty="0" err="1"/>
              <a:t>UserModule</a:t>
            </a:r>
            <a:r>
              <a:rPr lang="en-US" sz="2400" dirty="0"/>
              <a:t> may not deploy until this dependency is satisfied. </a:t>
            </a:r>
            <a:endParaRPr lang="en-US" sz="2400" dirty="0" smtClean="0"/>
          </a:p>
          <a:p>
            <a:r>
              <a:rPr lang="en-US" sz="2400" dirty="0" smtClean="0"/>
              <a:t>• </a:t>
            </a:r>
            <a:r>
              <a:rPr lang="en-US" sz="2400" dirty="0">
                <a:solidFill>
                  <a:srgbClr val="FF0000"/>
                </a:solidFill>
              </a:rPr>
              <a:t>Marks the instance member mail as a candidate for injection</a:t>
            </a:r>
            <a:r>
              <a:rPr lang="en-US" sz="2400" dirty="0"/>
              <a:t>. </a:t>
            </a:r>
            <a:endParaRPr lang="en-US" sz="2400" dirty="0" smtClean="0"/>
          </a:p>
          <a:p>
            <a:pPr marL="457200" indent="-457200">
              <a:buFont typeface="Arial" panose="020B0604020202020204" pitchFamily="34" charset="0"/>
              <a:buChar char="•"/>
            </a:pPr>
            <a:r>
              <a:rPr lang="en-US" sz="2400" dirty="0" smtClean="0"/>
              <a:t>The </a:t>
            </a:r>
            <a:r>
              <a:rPr lang="en-US" sz="2400" dirty="0"/>
              <a:t>container will populate this field during deployment. Dependency injection encourages coding to interfaces, and not to any particular implementation</a:t>
            </a:r>
          </a:p>
        </p:txBody>
      </p:sp>
    </p:spTree>
    <p:extLst>
      <p:ext uri="{BB962C8B-B14F-4D97-AF65-F5344CB8AC3E}">
        <p14:creationId xmlns:p14="http://schemas.microsoft.com/office/powerpoint/2010/main" val="152905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Concurrency</a:t>
            </a:r>
          </a:p>
        </p:txBody>
      </p:sp>
      <p:sp>
        <p:nvSpPr>
          <p:cNvPr id="3" name="Rectangle 2"/>
          <p:cNvSpPr/>
          <p:nvPr/>
        </p:nvSpPr>
        <p:spPr>
          <a:xfrm>
            <a:off x="27122" y="1191754"/>
            <a:ext cx="8915400" cy="5693866"/>
          </a:xfrm>
          <a:prstGeom prst="rect">
            <a:avLst/>
          </a:prstGeom>
        </p:spPr>
        <p:txBody>
          <a:bodyPr wrap="square">
            <a:spAutoFit/>
          </a:bodyPr>
          <a:lstStyle/>
          <a:p>
            <a:pPr marL="342900" indent="-342900">
              <a:buFont typeface="Arial" panose="020B0604020202020204" pitchFamily="34" charset="0"/>
              <a:buChar char="•"/>
            </a:pPr>
            <a:r>
              <a:rPr lang="en-US" sz="2800" dirty="0"/>
              <a:t>Assuming each Service is represented by one instance, dependency injection alone is a fine solution for a single-threaded application; only one client may be accessing a resource at a given time. </a:t>
            </a:r>
            <a:endParaRPr lang="en-US" sz="2800" dirty="0" smtClean="0"/>
          </a:p>
          <a:p>
            <a:pPr marL="342900" indent="-342900">
              <a:buFont typeface="Arial" panose="020B0604020202020204" pitchFamily="34" charset="0"/>
              <a:buChar char="•"/>
            </a:pPr>
            <a:r>
              <a:rPr lang="en-US" sz="2800" dirty="0" smtClean="0"/>
              <a:t>However</a:t>
            </a:r>
            <a:r>
              <a:rPr lang="en-US" sz="2800" dirty="0"/>
              <a:t>, this quickly becomes a problem in situations where a centralized server is fit to serve many simultaneous requests. </a:t>
            </a:r>
            <a:endParaRPr lang="en-US" sz="2800" dirty="0" smtClean="0"/>
          </a:p>
          <a:p>
            <a:pPr marL="342900" indent="-342900">
              <a:buFont typeface="Arial" panose="020B0604020202020204" pitchFamily="34" charset="0"/>
              <a:buChar char="•"/>
            </a:pPr>
            <a:r>
              <a:rPr lang="en-US" sz="2800" dirty="0" smtClean="0">
                <a:solidFill>
                  <a:srgbClr val="FF0000"/>
                </a:solidFill>
              </a:rPr>
              <a:t>Deadlocks</a:t>
            </a:r>
            <a:r>
              <a:rPr lang="en-US" sz="2800" dirty="0">
                <a:solidFill>
                  <a:srgbClr val="FF0000"/>
                </a:solidFill>
              </a:rPr>
              <a:t>, </a:t>
            </a:r>
            <a:r>
              <a:rPr lang="en-US" sz="2800" dirty="0" err="1">
                <a:solidFill>
                  <a:srgbClr val="FF0000"/>
                </a:solidFill>
              </a:rPr>
              <a:t>livelocks</a:t>
            </a:r>
            <a:r>
              <a:rPr lang="en-US" sz="2800" dirty="0">
                <a:solidFill>
                  <a:srgbClr val="FF0000"/>
                </a:solidFill>
              </a:rPr>
              <a:t>, and race conditions are some of the possible nightmares arising out of an environment in which threads may compete for shared resources. </a:t>
            </a:r>
            <a:endParaRPr lang="en-US" sz="2800" dirty="0" smtClean="0">
              <a:solidFill>
                <a:srgbClr val="FF0000"/>
              </a:solidFill>
            </a:endParaRPr>
          </a:p>
          <a:p>
            <a:pPr marL="342900" indent="-342900">
              <a:buFont typeface="Arial" panose="020B0604020202020204" pitchFamily="34" charset="0"/>
              <a:buChar char="•"/>
            </a:pPr>
            <a:r>
              <a:rPr lang="en-US" sz="2800" dirty="0"/>
              <a:t>EJB allows the application developer to sidestep the problem entirely thanks to a series of concurrency policies. </a:t>
            </a:r>
          </a:p>
        </p:txBody>
      </p:sp>
    </p:spTree>
    <p:extLst>
      <p:ext uri="{BB962C8B-B14F-4D97-AF65-F5344CB8AC3E}">
        <p14:creationId xmlns:p14="http://schemas.microsoft.com/office/powerpoint/2010/main" val="23435910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09600"/>
            <a:ext cx="8229600" cy="487362"/>
          </a:xfrm>
        </p:spPr>
        <p:txBody>
          <a:bodyPr/>
          <a:lstStyle/>
          <a:p>
            <a:r>
              <a:rPr lang="en-US" b="1" dirty="0" smtClean="0">
                <a:solidFill>
                  <a:srgbClr val="FF0000"/>
                </a:solidFill>
              </a:rPr>
              <a:t>Instance Pooling and Caching</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85" t="47806" r="26146" b="17545"/>
          <a:stretch/>
        </p:blipFill>
        <p:spPr bwMode="auto">
          <a:xfrm>
            <a:off x="1096538" y="1066800"/>
            <a:ext cx="6817896" cy="279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7786" y="3763340"/>
            <a:ext cx="8915400" cy="3108543"/>
          </a:xfrm>
          <a:prstGeom prst="rect">
            <a:avLst/>
          </a:prstGeom>
        </p:spPr>
        <p:txBody>
          <a:bodyPr wrap="square">
            <a:spAutoFit/>
          </a:bodyPr>
          <a:lstStyle/>
          <a:p>
            <a:pPr marL="342900" indent="-342900">
              <a:buFont typeface="Arial" panose="020B0604020202020204" pitchFamily="34" charset="0"/>
              <a:buChar char="•"/>
            </a:pPr>
            <a:r>
              <a:rPr lang="en-US" sz="2800" dirty="0"/>
              <a:t>Because of the strict concurrency rules enforced by the Container, an intentional bottleneck is often introduced where a service instance may not be available for processing until some other request has completed. </a:t>
            </a:r>
            <a:endParaRPr lang="en-US" sz="2800" dirty="0" smtClean="0"/>
          </a:p>
          <a:p>
            <a:pPr marL="342900" indent="-342900">
              <a:buFont typeface="Arial" panose="020B0604020202020204" pitchFamily="34" charset="0"/>
              <a:buChar char="•"/>
            </a:pPr>
            <a:r>
              <a:rPr lang="en-US" sz="2800" dirty="0" smtClean="0"/>
              <a:t>If </a:t>
            </a:r>
            <a:r>
              <a:rPr lang="en-US" sz="2800" dirty="0"/>
              <a:t>the service was restricted to a singular instance, all subsequent requests would have to queue up until their turn was reached </a:t>
            </a:r>
          </a:p>
        </p:txBody>
      </p:sp>
    </p:spTree>
    <p:extLst>
      <p:ext uri="{BB962C8B-B14F-4D97-AF65-F5344CB8AC3E}">
        <p14:creationId xmlns:p14="http://schemas.microsoft.com/office/powerpoint/2010/main" val="29453354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33</a:t>
            </a:fld>
            <a:endParaRPr lang="en-US" altLang="en-US"/>
          </a:p>
        </p:txBody>
      </p:sp>
      <p:sp>
        <p:nvSpPr>
          <p:cNvPr id="6" name="Rectangle 5"/>
          <p:cNvSpPr/>
          <p:nvPr/>
        </p:nvSpPr>
        <p:spPr>
          <a:xfrm>
            <a:off x="64576" y="609600"/>
            <a:ext cx="4736024" cy="2800767"/>
          </a:xfrm>
          <a:prstGeom prst="rect">
            <a:avLst/>
          </a:prstGeom>
        </p:spPr>
        <p:txBody>
          <a:bodyPr wrap="square">
            <a:spAutoFit/>
          </a:bodyPr>
          <a:lstStyle/>
          <a:p>
            <a:pPr marL="342900" indent="-342900">
              <a:buFont typeface="Arial" panose="020B0604020202020204" pitchFamily="34" charset="0"/>
              <a:buChar char="•"/>
            </a:pPr>
            <a:r>
              <a:rPr lang="en-US" sz="2200" dirty="0"/>
              <a:t> if the service was permitted to use any number of underlying instances, there would be no guard to say how many requests could be processed in tandem, and access across the physical machine could crawl to a halt as its resources were spread too </a:t>
            </a:r>
            <a:r>
              <a:rPr lang="en-US" sz="2200" dirty="0" smtClean="0"/>
              <a:t>thin.</a:t>
            </a:r>
            <a:endParaRPr lang="en-US" sz="22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20" t="30482" r="30983" b="31798"/>
          <a:stretch/>
        </p:blipFill>
        <p:spPr bwMode="auto">
          <a:xfrm>
            <a:off x="4648200" y="762001"/>
            <a:ext cx="4343400" cy="231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475748" y="3410367"/>
            <a:ext cx="4822556" cy="3139321"/>
          </a:xfrm>
          <a:prstGeom prst="rect">
            <a:avLst/>
          </a:prstGeom>
        </p:spPr>
        <p:txBody>
          <a:bodyPr wrap="square">
            <a:spAutoFit/>
          </a:bodyPr>
          <a:lstStyle/>
          <a:p>
            <a:pPr marL="342900" indent="-342900">
              <a:buFont typeface="Arial" panose="020B0604020202020204" pitchFamily="34" charset="0"/>
              <a:buChar char="•"/>
            </a:pPr>
            <a:r>
              <a:rPr lang="en-US" sz="2200" dirty="0"/>
              <a:t>EJB addresses this problem through a technique called instance pooling, in which each module is allocated some number of instances with which to serve incoming </a:t>
            </a:r>
            <a:r>
              <a:rPr lang="en-US" sz="2200" dirty="0" smtClean="0"/>
              <a:t>requests.</a:t>
            </a:r>
          </a:p>
          <a:p>
            <a:pPr marL="342900" indent="-342900">
              <a:buFont typeface="Arial" panose="020B0604020202020204" pitchFamily="34" charset="0"/>
              <a:buChar char="•"/>
            </a:pPr>
            <a:r>
              <a:rPr lang="en-US" sz="2200" dirty="0"/>
              <a:t>Many vendors provide configuration options that allow the </a:t>
            </a:r>
            <a:r>
              <a:rPr lang="en-US" sz="2200" dirty="0" err="1"/>
              <a:t>deployer</a:t>
            </a:r>
            <a:r>
              <a:rPr lang="en-US" sz="2200" dirty="0"/>
              <a:t> to allocate pool sizes appropriate to the work being performed</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9163" t="37335" r="30026" b="17928"/>
          <a:stretch/>
        </p:blipFill>
        <p:spPr bwMode="auto">
          <a:xfrm>
            <a:off x="228601" y="3410367"/>
            <a:ext cx="4267200" cy="327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791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Transactions</a:t>
            </a:r>
          </a:p>
        </p:txBody>
      </p:sp>
      <p:sp>
        <p:nvSpPr>
          <p:cNvPr id="3" name="Rectangle 2"/>
          <p:cNvSpPr/>
          <p:nvPr/>
        </p:nvSpPr>
        <p:spPr>
          <a:xfrm>
            <a:off x="228600" y="1219200"/>
            <a:ext cx="8839200" cy="4031873"/>
          </a:xfrm>
          <a:prstGeom prst="rect">
            <a:avLst/>
          </a:prstGeom>
        </p:spPr>
        <p:txBody>
          <a:bodyPr wrap="square">
            <a:spAutoFit/>
          </a:bodyPr>
          <a:lstStyle/>
          <a:p>
            <a:pPr marL="342900" indent="-342900">
              <a:buFont typeface="Arial" panose="020B0604020202020204" pitchFamily="34" charset="0"/>
              <a:buChar char="•"/>
            </a:pPr>
            <a:r>
              <a:rPr lang="en-US" sz="3200" dirty="0"/>
              <a:t> EJB ensures this via its integration with the Java Transaction Service (JTS) and exposes an API that gives the bean provider (application developer) control over the properties specifying how a transaction-aware application behaves. </a:t>
            </a:r>
            <a:endParaRPr lang="en-US" sz="3200" dirty="0" smtClean="0"/>
          </a:p>
          <a:p>
            <a:pPr marL="342900" indent="-342900">
              <a:buFont typeface="Arial" panose="020B0604020202020204" pitchFamily="34" charset="0"/>
              <a:buChar char="•"/>
            </a:pPr>
            <a:r>
              <a:rPr lang="en-US" sz="3200" dirty="0" smtClean="0"/>
              <a:t>EJB developer is required understanding of ACID fundamentals.</a:t>
            </a:r>
          </a:p>
          <a:p>
            <a:pPr marL="342900" indent="-342900">
              <a:buFont typeface="Arial" panose="020B0604020202020204" pitchFamily="34" charset="0"/>
              <a:buChar char="•"/>
            </a:pPr>
            <a:endParaRPr lang="en-US" sz="3200" dirty="0"/>
          </a:p>
        </p:txBody>
      </p:sp>
      <p:sp>
        <p:nvSpPr>
          <p:cNvPr id="5" name="Rectangle 4"/>
          <p:cNvSpPr/>
          <p:nvPr/>
        </p:nvSpPr>
        <p:spPr>
          <a:xfrm>
            <a:off x="3007963" y="788313"/>
            <a:ext cx="4822556" cy="430887"/>
          </a:xfrm>
          <a:prstGeom prst="rect">
            <a:avLst/>
          </a:prstGeom>
        </p:spPr>
        <p:txBody>
          <a:bodyPr wrap="square">
            <a:spAutoFit/>
          </a:bodyPr>
          <a:lstStyle/>
          <a:p>
            <a:pPr marL="342900" indent="-342900">
              <a:buFont typeface="Arial" panose="020B0604020202020204" pitchFamily="34" charset="0"/>
              <a:buChar char="•"/>
            </a:pPr>
            <a:r>
              <a:rPr lang="en-US" sz="2200" b="1" dirty="0" smtClean="0">
                <a:solidFill>
                  <a:srgbClr val="0000CC"/>
                </a:solidFill>
              </a:rPr>
              <a:t>Example: Banking Transaction </a:t>
            </a:r>
            <a:endParaRPr lang="en-US" sz="2200" b="1" dirty="0">
              <a:solidFill>
                <a:srgbClr val="0000CC"/>
              </a:solidFill>
            </a:endParaRPr>
          </a:p>
        </p:txBody>
      </p:sp>
    </p:spTree>
    <p:extLst>
      <p:ext uri="{BB962C8B-B14F-4D97-AF65-F5344CB8AC3E}">
        <p14:creationId xmlns:p14="http://schemas.microsoft.com/office/powerpoint/2010/main" val="378589392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8839200" cy="5693866"/>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Atomicity</a:t>
            </a:r>
            <a:r>
              <a:rPr lang="en-US" sz="2800" dirty="0"/>
              <a:t> Every instruction in a call completes or none do. If there’s a failure halfway through, state is restored to the point before the request was made. </a:t>
            </a:r>
            <a:endParaRPr lang="en-US" sz="2800" dirty="0" smtClean="0"/>
          </a:p>
          <a:p>
            <a:pPr marL="342900" indent="-342900">
              <a:buFont typeface="Arial" panose="020B0604020202020204" pitchFamily="34" charset="0"/>
              <a:buChar char="•"/>
            </a:pPr>
            <a:r>
              <a:rPr lang="en-US" sz="2800" b="1" dirty="0">
                <a:solidFill>
                  <a:srgbClr val="0000CC"/>
                </a:solidFill>
              </a:rPr>
              <a:t>Consistency </a:t>
            </a:r>
            <a:r>
              <a:rPr lang="en-US" sz="2800" dirty="0"/>
              <a:t>The system will be consistent with its governing rules both before and after the request. </a:t>
            </a:r>
          </a:p>
          <a:p>
            <a:pPr marL="342900" indent="-342900">
              <a:buFont typeface="Arial" panose="020B0604020202020204" pitchFamily="34" charset="0"/>
              <a:buChar char="•"/>
            </a:pPr>
            <a:r>
              <a:rPr lang="en-US" sz="2800" b="1" dirty="0">
                <a:solidFill>
                  <a:srgbClr val="0000CC"/>
                </a:solidFill>
              </a:rPr>
              <a:t>Isolation </a:t>
            </a:r>
            <a:r>
              <a:rPr lang="en-US" sz="2800" dirty="0"/>
              <a:t>Transactions in progress are not seen outside the scope of their request until successful completion. Shared resources may not be mutated by two transactions at once. </a:t>
            </a:r>
            <a:endParaRPr lang="en-US" sz="2800" dirty="0" smtClean="0"/>
          </a:p>
          <a:p>
            <a:pPr marL="342900" indent="-342900">
              <a:buFont typeface="Arial" panose="020B0604020202020204" pitchFamily="34" charset="0"/>
              <a:buChar char="•"/>
            </a:pPr>
            <a:r>
              <a:rPr lang="en-US" sz="2800" b="1" dirty="0">
                <a:solidFill>
                  <a:srgbClr val="0000CC"/>
                </a:solidFill>
              </a:rPr>
              <a:t>Durability </a:t>
            </a:r>
            <a:r>
              <a:rPr lang="en-US" sz="2800" dirty="0"/>
              <a:t>Once a transaction successfully returns, it must commit to its changes. The system must process the result once a client has received word of normal completion.</a:t>
            </a:r>
          </a:p>
        </p:txBody>
      </p:sp>
    </p:spTree>
    <p:extLst>
      <p:ext uri="{BB962C8B-B14F-4D97-AF65-F5344CB8AC3E}">
        <p14:creationId xmlns:p14="http://schemas.microsoft.com/office/powerpoint/2010/main" val="38997802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Security</a:t>
            </a:r>
          </a:p>
        </p:txBody>
      </p:sp>
      <p:sp>
        <p:nvSpPr>
          <p:cNvPr id="3" name="Rectangle 2"/>
          <p:cNvSpPr/>
          <p:nvPr/>
        </p:nvSpPr>
        <p:spPr>
          <a:xfrm>
            <a:off x="152400" y="990600"/>
            <a:ext cx="8991600" cy="2677656"/>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Multiuser applications are likely to expose a wide variety of operations, and not all callers are created equal</a:t>
            </a:r>
            <a:r>
              <a:rPr lang="en-US" sz="2800" b="1" dirty="0" smtClean="0">
                <a:solidFill>
                  <a:srgbClr val="0000CC"/>
                </a:solidFill>
              </a:rPr>
              <a:t>.</a:t>
            </a:r>
          </a:p>
          <a:p>
            <a:pPr marL="342900" indent="-342900">
              <a:buFont typeface="Arial" panose="020B0604020202020204" pitchFamily="34" charset="0"/>
              <a:buChar char="•"/>
            </a:pPr>
            <a:r>
              <a:rPr lang="en-US" sz="2800" dirty="0"/>
              <a:t> </a:t>
            </a:r>
            <a:r>
              <a:rPr lang="en-US" sz="2800" b="1" dirty="0">
                <a:solidFill>
                  <a:srgbClr val="FF0000"/>
                </a:solidFill>
              </a:rPr>
              <a:t>EJB </a:t>
            </a:r>
            <a:r>
              <a:rPr lang="en-US" sz="2800" b="1" dirty="0" smtClean="0">
                <a:solidFill>
                  <a:srgbClr val="0000CC"/>
                </a:solidFill>
              </a:rPr>
              <a:t>provides </a:t>
            </a:r>
            <a:r>
              <a:rPr lang="en-US" sz="2800" b="1" dirty="0">
                <a:solidFill>
                  <a:srgbClr val="FF0000"/>
                </a:solidFill>
              </a:rPr>
              <a:t>a role-based security mechanism </a:t>
            </a:r>
            <a:r>
              <a:rPr lang="en-US" sz="2800" b="1" dirty="0">
                <a:solidFill>
                  <a:srgbClr val="0000CC"/>
                </a:solidFill>
              </a:rPr>
              <a:t>that bolsters existing application code with a set of security policies governed by the </a:t>
            </a:r>
            <a:r>
              <a:rPr lang="en-US" sz="2800" b="1" dirty="0" smtClean="0">
                <a:solidFill>
                  <a:srgbClr val="0000CC"/>
                </a:solidFill>
              </a:rPr>
              <a:t>Container.</a:t>
            </a:r>
          </a:p>
          <a:p>
            <a:pPr marL="342900" indent="-342900">
              <a:buFont typeface="Arial" panose="020B0604020202020204" pitchFamily="34" charset="0"/>
              <a:buChar char="•"/>
            </a:pPr>
            <a:endParaRPr lang="en-US" sz="2800" b="1" dirty="0">
              <a:solidFill>
                <a:srgbClr val="0000CC"/>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93" t="10307" r="28119" b="28727"/>
          <a:stretch/>
        </p:blipFill>
        <p:spPr bwMode="auto">
          <a:xfrm>
            <a:off x="4355894" y="3344778"/>
            <a:ext cx="4788106" cy="3513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4038600"/>
            <a:ext cx="4355894" cy="1938992"/>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00CC"/>
                </a:solidFill>
              </a:rPr>
              <a:t>This allows the application developer to explicitly allow or deny access at a fine-grained level based upon the caller’s identity. </a:t>
            </a:r>
          </a:p>
        </p:txBody>
      </p:sp>
    </p:spTree>
    <p:extLst>
      <p:ext uri="{BB962C8B-B14F-4D97-AF65-F5344CB8AC3E}">
        <p14:creationId xmlns:p14="http://schemas.microsoft.com/office/powerpoint/2010/main" val="9536007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Timers</a:t>
            </a:r>
          </a:p>
        </p:txBody>
      </p:sp>
      <p:sp>
        <p:nvSpPr>
          <p:cNvPr id="3" name="Rectangle 2"/>
          <p:cNvSpPr/>
          <p:nvPr/>
        </p:nvSpPr>
        <p:spPr>
          <a:xfrm>
            <a:off x="609600" y="1295400"/>
            <a:ext cx="7696200" cy="3416320"/>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00CC"/>
                </a:solidFill>
              </a:rPr>
              <a:t>For examples:</a:t>
            </a:r>
          </a:p>
          <a:p>
            <a:pPr marL="800100" lvl="1" indent="-342900">
              <a:buFont typeface="Arial" panose="020B0604020202020204" pitchFamily="34" charset="0"/>
              <a:buChar char="•"/>
            </a:pPr>
            <a:r>
              <a:rPr lang="en-US" sz="2400" b="1" dirty="0" smtClean="0">
                <a:solidFill>
                  <a:srgbClr val="0000CC"/>
                </a:solidFill>
              </a:rPr>
              <a:t> </a:t>
            </a:r>
            <a:r>
              <a:rPr lang="en-US" sz="2400" b="1" dirty="0">
                <a:solidFill>
                  <a:srgbClr val="FF0000"/>
                </a:solidFill>
              </a:rPr>
              <a:t>A ticket purchasing system must release unclaimed tickets after some timeout of inactivity. </a:t>
            </a:r>
            <a:endParaRPr lang="en-US" sz="2400" b="1" dirty="0" smtClean="0">
              <a:solidFill>
                <a:srgbClr val="FF0000"/>
              </a:solidFill>
            </a:endParaRPr>
          </a:p>
          <a:p>
            <a:pPr marL="800100" lvl="1" indent="-342900">
              <a:buFont typeface="Arial" panose="020B0604020202020204" pitchFamily="34" charset="0"/>
              <a:buChar char="•"/>
            </a:pPr>
            <a:r>
              <a:rPr lang="en-US" sz="2400" b="1" dirty="0" smtClean="0">
                <a:solidFill>
                  <a:srgbClr val="92D050"/>
                </a:solidFill>
              </a:rPr>
              <a:t>An </a:t>
            </a:r>
            <a:r>
              <a:rPr lang="en-US" sz="2400" b="1" dirty="0">
                <a:solidFill>
                  <a:srgbClr val="92D050"/>
                </a:solidFill>
              </a:rPr>
              <a:t>auction house must end auctions on time. </a:t>
            </a:r>
            <a:endParaRPr lang="en-US" sz="2400" b="1" dirty="0" smtClean="0">
              <a:solidFill>
                <a:srgbClr val="92D050"/>
              </a:solidFill>
            </a:endParaRPr>
          </a:p>
          <a:p>
            <a:pPr marL="800100" lvl="1" indent="-342900">
              <a:buFont typeface="Arial" panose="020B0604020202020204" pitchFamily="34" charset="0"/>
              <a:buChar char="•"/>
            </a:pPr>
            <a:r>
              <a:rPr lang="en-US" sz="2400" b="1" dirty="0" smtClean="0">
                <a:solidFill>
                  <a:srgbClr val="00B0F0"/>
                </a:solidFill>
              </a:rPr>
              <a:t>A </a:t>
            </a:r>
            <a:r>
              <a:rPr lang="en-US" sz="2400" b="1" dirty="0">
                <a:solidFill>
                  <a:srgbClr val="00B0F0"/>
                </a:solidFill>
              </a:rPr>
              <a:t>cellular provider should close and mail statements each month. </a:t>
            </a:r>
          </a:p>
          <a:p>
            <a:pPr marL="342900" indent="-342900">
              <a:buFont typeface="Arial" panose="020B0604020202020204" pitchFamily="34" charset="0"/>
              <a:buChar char="•"/>
            </a:pPr>
            <a:r>
              <a:rPr lang="en-US" sz="2400" b="1" dirty="0" smtClean="0">
                <a:solidFill>
                  <a:srgbClr val="0000CC"/>
                </a:solidFill>
              </a:rPr>
              <a:t>The </a:t>
            </a:r>
            <a:r>
              <a:rPr lang="en-US" sz="2400" b="1" dirty="0">
                <a:solidFill>
                  <a:srgbClr val="0000CC"/>
                </a:solidFill>
              </a:rPr>
              <a:t>EJB Timer Service may be leveraged to trigger these events and has been enhanced in the 3.1 specification with a natural-language expression syntax</a:t>
            </a:r>
          </a:p>
        </p:txBody>
      </p:sp>
    </p:spTree>
    <p:extLst>
      <p:ext uri="{BB962C8B-B14F-4D97-AF65-F5344CB8AC3E}">
        <p14:creationId xmlns:p14="http://schemas.microsoft.com/office/powerpoint/2010/main" val="30309496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C00000"/>
                </a:solidFill>
              </a:rPr>
              <a:t>Naming and Object stores</a:t>
            </a:r>
          </a:p>
        </p:txBody>
      </p:sp>
      <p:sp>
        <p:nvSpPr>
          <p:cNvPr id="3" name="Rectangle 2"/>
          <p:cNvSpPr/>
          <p:nvPr/>
        </p:nvSpPr>
        <p:spPr>
          <a:xfrm>
            <a:off x="152400" y="1295400"/>
            <a:ext cx="8991600" cy="6001643"/>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00CC"/>
                </a:solidFill>
              </a:rPr>
              <a:t>All naming services </a:t>
            </a:r>
            <a:r>
              <a:rPr lang="en-US" sz="2400" b="1" dirty="0" smtClean="0">
                <a:solidFill>
                  <a:srgbClr val="0000CC"/>
                </a:solidFill>
              </a:rPr>
              <a:t>provide </a:t>
            </a:r>
            <a:r>
              <a:rPr lang="en-US" sz="2400" b="1" dirty="0">
                <a:solidFill>
                  <a:srgbClr val="0000CC"/>
                </a:solidFill>
              </a:rPr>
              <a:t>clients with a mechanism for locating distributed objects or resources. To accomplish this, a naming service must fulfill two </a:t>
            </a:r>
            <a:r>
              <a:rPr lang="en-US" sz="2400" b="1" dirty="0" smtClean="0">
                <a:solidFill>
                  <a:srgbClr val="0000CC"/>
                </a:solidFill>
              </a:rPr>
              <a:t>requirements:</a:t>
            </a:r>
          </a:p>
          <a:p>
            <a:pPr marL="342900" indent="-342900">
              <a:buFont typeface="Arial" panose="020B0604020202020204" pitchFamily="34" charset="0"/>
              <a:buChar char="•"/>
            </a:pPr>
            <a:r>
              <a:rPr lang="en-US" sz="2400" b="1" dirty="0">
                <a:solidFill>
                  <a:srgbClr val="0000CC"/>
                </a:solidFill>
              </a:rPr>
              <a:t> object binding and a lookup API. </a:t>
            </a:r>
            <a:endParaRPr lang="en-US" sz="2400" b="1" dirty="0" smtClean="0">
              <a:solidFill>
                <a:srgbClr val="0000CC"/>
              </a:solidFill>
            </a:endParaRPr>
          </a:p>
          <a:p>
            <a:pPr marL="800100" lvl="1" indent="-342900">
              <a:buFont typeface="Arial" panose="020B0604020202020204" pitchFamily="34" charset="0"/>
              <a:buChar char="•"/>
            </a:pPr>
            <a:r>
              <a:rPr lang="en-US" sz="2400" b="1" dirty="0" smtClean="0">
                <a:solidFill>
                  <a:srgbClr val="C00000"/>
                </a:solidFill>
              </a:rPr>
              <a:t>Object </a:t>
            </a:r>
            <a:r>
              <a:rPr lang="en-US" sz="2400" b="1" dirty="0">
                <a:solidFill>
                  <a:srgbClr val="C00000"/>
                </a:solidFill>
              </a:rPr>
              <a:t>binding is the association of a distributed object with a natural language name or identifier</a:t>
            </a:r>
            <a:r>
              <a:rPr lang="en-US" sz="2400" b="1" dirty="0">
                <a:solidFill>
                  <a:srgbClr val="0000CC"/>
                </a:solidFill>
              </a:rPr>
              <a:t>. </a:t>
            </a:r>
            <a:endParaRPr lang="en-US" sz="2400" b="1" dirty="0" smtClean="0">
              <a:solidFill>
                <a:srgbClr val="0000CC"/>
              </a:solidFill>
            </a:endParaRPr>
          </a:p>
          <a:p>
            <a:pPr marL="800100" lvl="1" indent="-342900">
              <a:buFont typeface="Arial" panose="020B0604020202020204" pitchFamily="34" charset="0"/>
              <a:buChar char="•"/>
            </a:pPr>
            <a:r>
              <a:rPr lang="en-US" sz="2400" b="1" dirty="0" smtClean="0">
                <a:solidFill>
                  <a:srgbClr val="0070C0"/>
                </a:solidFill>
              </a:rPr>
              <a:t>A </a:t>
            </a:r>
            <a:r>
              <a:rPr lang="en-US" sz="2400" b="1" dirty="0">
                <a:solidFill>
                  <a:srgbClr val="0070C0"/>
                </a:solidFill>
              </a:rPr>
              <a:t>lookup API provides the client with an interface to the naming system; it simply allows us to connect with a distributed service and request a remote reference to a specific object. </a:t>
            </a:r>
          </a:p>
          <a:p>
            <a:pPr marL="342900" indent="-342900">
              <a:buFont typeface="Arial" panose="020B0604020202020204" pitchFamily="34" charset="0"/>
              <a:buChar char="•"/>
            </a:pPr>
            <a:r>
              <a:rPr lang="en-US" sz="2400" b="1" dirty="0" smtClean="0">
                <a:solidFill>
                  <a:srgbClr val="0000CC"/>
                </a:solidFill>
              </a:rPr>
              <a:t>Enterprise </a:t>
            </a:r>
            <a:r>
              <a:rPr lang="en-US" sz="2400" b="1" dirty="0">
                <a:solidFill>
                  <a:srgbClr val="0000CC"/>
                </a:solidFill>
              </a:rPr>
              <a:t>JavaBeans mandates the use of Java Naming and Directory Interface (JNDI; http://java.sun.com/products/jndi/) as a lookup API on Java clients. </a:t>
            </a:r>
            <a:endParaRPr lang="en-US" sz="2400" b="1" dirty="0" smtClean="0">
              <a:solidFill>
                <a:srgbClr val="0000CC"/>
              </a:solidFill>
            </a:endParaRPr>
          </a:p>
          <a:p>
            <a:pPr marL="342900" indent="-342900">
              <a:buFont typeface="Arial" panose="020B0604020202020204" pitchFamily="34" charset="0"/>
              <a:buChar char="•"/>
            </a:pPr>
            <a:r>
              <a:rPr lang="en-US" sz="2400" b="1" dirty="0">
                <a:solidFill>
                  <a:srgbClr val="0000CC"/>
                </a:solidFill>
              </a:rPr>
              <a:t>Java client applications can use JNDI to initiate a connection to an EJB server and locate a specific EJB. </a:t>
            </a:r>
            <a:endParaRPr lang="en-US" sz="2400" b="1" dirty="0" smtClean="0">
              <a:solidFill>
                <a:srgbClr val="0000CC"/>
              </a:solidFill>
            </a:endParaRPr>
          </a:p>
          <a:p>
            <a:pPr marL="342900" indent="-342900">
              <a:buFont typeface="Arial" panose="020B0604020202020204" pitchFamily="34" charset="0"/>
              <a:buChar char="•"/>
            </a:pPr>
            <a:endParaRPr lang="en-US" sz="2400" b="1" dirty="0">
              <a:solidFill>
                <a:srgbClr val="0000CC"/>
              </a:solidFill>
            </a:endParaRPr>
          </a:p>
        </p:txBody>
      </p:sp>
    </p:spTree>
    <p:extLst>
      <p:ext uri="{BB962C8B-B14F-4D97-AF65-F5344CB8AC3E}">
        <p14:creationId xmlns:p14="http://schemas.microsoft.com/office/powerpoint/2010/main" val="117599048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09600"/>
            <a:ext cx="8229600" cy="487362"/>
          </a:xfrm>
        </p:spPr>
        <p:txBody>
          <a:bodyPr/>
          <a:lstStyle/>
          <a:p>
            <a:r>
              <a:rPr lang="en-US" b="1" dirty="0" smtClean="0">
                <a:solidFill>
                  <a:srgbClr val="FF0000"/>
                </a:solidFill>
              </a:rPr>
              <a:t>Interoperability</a:t>
            </a:r>
          </a:p>
        </p:txBody>
      </p:sp>
      <p:sp>
        <p:nvSpPr>
          <p:cNvPr id="3" name="Rectangle 2"/>
          <p:cNvSpPr/>
          <p:nvPr/>
        </p:nvSpPr>
        <p:spPr>
          <a:xfrm>
            <a:off x="152400" y="1295400"/>
            <a:ext cx="8991600" cy="4154984"/>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00CC"/>
                </a:solidFill>
              </a:rPr>
              <a:t>Suppose our </a:t>
            </a:r>
            <a:r>
              <a:rPr lang="en-US" sz="2400" b="1" dirty="0">
                <a:solidFill>
                  <a:srgbClr val="0000CC"/>
                </a:solidFill>
              </a:rPr>
              <a:t>application may want to consume data from or provide services to other programs, perhaps written in different implementation languages. There are a variety of open standards that address this inter-process communication, and EJB leverages these. </a:t>
            </a:r>
            <a:endParaRPr lang="en-US" sz="2400" b="1" dirty="0" smtClean="0">
              <a:solidFill>
                <a:srgbClr val="0000CC"/>
              </a:solidFill>
            </a:endParaRPr>
          </a:p>
          <a:p>
            <a:pPr marL="342900" indent="-342900">
              <a:buFont typeface="Arial" panose="020B0604020202020204" pitchFamily="34" charset="0"/>
              <a:buChar char="•"/>
            </a:pPr>
            <a:r>
              <a:rPr lang="en-US" sz="2400" b="1" dirty="0">
                <a:solidFill>
                  <a:srgbClr val="0000CC"/>
                </a:solidFill>
              </a:rPr>
              <a:t>Interoperability is a vital part of EJB. The specification includes the required support for Java RMI-IIOP for remote method invocation and provides for transaction, naming, and security interoperability. EJB also requires support for JAX-WS, JAX-RPC, Web Services for Java EE, and Web Services Metadata for the Java Platform specifications</a:t>
            </a:r>
          </a:p>
        </p:txBody>
      </p:sp>
      <p:sp>
        <p:nvSpPr>
          <p:cNvPr id="2" name="Rectangle 1"/>
          <p:cNvSpPr/>
          <p:nvPr/>
        </p:nvSpPr>
        <p:spPr>
          <a:xfrm>
            <a:off x="5105400" y="5105400"/>
            <a:ext cx="3601499" cy="1754326"/>
          </a:xfrm>
          <a:prstGeom prst="rect">
            <a:avLst/>
          </a:prstGeom>
        </p:spPr>
        <p:txBody>
          <a:bodyPr wrap="none">
            <a:spAutoFit/>
          </a:bodyPr>
          <a:lstStyle/>
          <a:p>
            <a:r>
              <a:rPr lang="en-US" b="1" dirty="0" smtClean="0">
                <a:solidFill>
                  <a:srgbClr val="FF0000"/>
                </a:solidFill>
              </a:rPr>
              <a:t>Note:</a:t>
            </a:r>
          </a:p>
          <a:p>
            <a:r>
              <a:rPr lang="en-US" b="1" dirty="0" smtClean="0">
                <a:solidFill>
                  <a:srgbClr val="0000CC"/>
                </a:solidFill>
              </a:rPr>
              <a:t>JAXM – Java API for XML Messaging</a:t>
            </a:r>
          </a:p>
          <a:p>
            <a:r>
              <a:rPr lang="en-US" b="1" dirty="0" smtClean="0">
                <a:solidFill>
                  <a:srgbClr val="0000CC"/>
                </a:solidFill>
              </a:rPr>
              <a:t>WS – Web Services</a:t>
            </a:r>
          </a:p>
          <a:p>
            <a:r>
              <a:rPr lang="en-US" b="1" dirty="0" smtClean="0">
                <a:solidFill>
                  <a:srgbClr val="0000CC"/>
                </a:solidFill>
              </a:rPr>
              <a:t>RPC – Remote Procedure Call</a:t>
            </a:r>
          </a:p>
          <a:p>
            <a:r>
              <a:rPr lang="en-US" b="1" dirty="0" smtClean="0">
                <a:solidFill>
                  <a:srgbClr val="0000CC"/>
                </a:solidFill>
              </a:rPr>
              <a:t>RMI – Remote Method Invocation</a:t>
            </a:r>
          </a:p>
          <a:p>
            <a:r>
              <a:rPr lang="en-US" b="1" dirty="0" smtClean="0">
                <a:solidFill>
                  <a:srgbClr val="0000CC"/>
                </a:solidFill>
              </a:rPr>
              <a:t>IIOP</a:t>
            </a:r>
            <a:endParaRPr lang="en-US" dirty="0"/>
          </a:p>
        </p:txBody>
      </p:sp>
    </p:spTree>
    <p:extLst>
      <p:ext uri="{BB962C8B-B14F-4D97-AF65-F5344CB8AC3E}">
        <p14:creationId xmlns:p14="http://schemas.microsoft.com/office/powerpoint/2010/main" val="24119776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685800" y="381000"/>
            <a:ext cx="7772400" cy="1143000"/>
          </a:xfrm>
          <a:prstGeom prst="rect">
            <a:avLst/>
          </a:prstGeom>
          <a:noFill/>
          <a:ln w="9525">
            <a:noFill/>
            <a:miter lim="800000"/>
            <a:headEnd/>
            <a:tailEnd/>
          </a:ln>
          <a:effectLst/>
        </p:spPr>
        <p:txBody>
          <a:bodyPr anchor="ctr"/>
          <a:lstStyle/>
          <a:p>
            <a:pPr algn="ctr">
              <a:defRPr/>
            </a:pPr>
            <a:r>
              <a:rPr lang="en-US" sz="4400" kern="0" dirty="0">
                <a:solidFill>
                  <a:schemeClr val="tx2"/>
                </a:solidFill>
                <a:latin typeface="+mj-lt"/>
                <a:ea typeface="+mj-ea"/>
                <a:cs typeface="+mj-cs"/>
              </a:rPr>
              <a:t>ENTERPRISE JAVA BEANS [EJB]</a:t>
            </a:r>
          </a:p>
        </p:txBody>
      </p:sp>
      <p:sp>
        <p:nvSpPr>
          <p:cNvPr id="5" name="Title 1"/>
          <p:cNvSpPr txBox="1">
            <a:spLocks/>
          </p:cNvSpPr>
          <p:nvPr/>
        </p:nvSpPr>
        <p:spPr bwMode="auto">
          <a:xfrm>
            <a:off x="381000" y="1905000"/>
            <a:ext cx="8458200" cy="3886200"/>
          </a:xfrm>
          <a:prstGeom prst="rect">
            <a:avLst/>
          </a:prstGeom>
          <a:noFill/>
          <a:ln w="9525">
            <a:noFill/>
            <a:miter lim="800000"/>
            <a:headEnd/>
            <a:tailEnd/>
          </a:ln>
          <a:effectLst/>
        </p:spPr>
        <p:txBody>
          <a:bodyPr anchor="ctr"/>
          <a:lstStyle/>
          <a:p>
            <a:pPr>
              <a:buFont typeface="Arial" pitchFamily="34" charset="0"/>
              <a:buChar char="•"/>
              <a:defRPr/>
            </a:pPr>
            <a:r>
              <a:rPr lang="en-US" sz="4000" kern="0" dirty="0">
                <a:solidFill>
                  <a:schemeClr val="tx2"/>
                </a:solidFill>
                <a:latin typeface="+mj-lt"/>
                <a:ea typeface="+mj-ea"/>
                <a:cs typeface="+mj-cs"/>
              </a:rPr>
              <a:t> An EJB is a component of the J2EE architecture that primarily provides business logic to a J2EE application and interacts with other server-side J2EE components.</a:t>
            </a:r>
          </a:p>
        </p:txBody>
      </p:sp>
    </p:spTree>
    <p:extLst>
      <p:ext uri="{BB962C8B-B14F-4D97-AF65-F5344CB8AC3E}">
        <p14:creationId xmlns:p14="http://schemas.microsoft.com/office/powerpoint/2010/main" val="356674522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Lifecycle callbacks</a:t>
            </a:r>
          </a:p>
        </p:txBody>
      </p:sp>
      <p:sp>
        <p:nvSpPr>
          <p:cNvPr id="3" name="Rectangle 2"/>
          <p:cNvSpPr/>
          <p:nvPr/>
        </p:nvSpPr>
        <p:spPr>
          <a:xfrm>
            <a:off x="140776" y="1066800"/>
            <a:ext cx="8991600" cy="5386090"/>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00CC"/>
                </a:solidFill>
              </a:rPr>
              <a:t>Some services require some initialization or cleanup to be used properly. </a:t>
            </a:r>
            <a:endParaRPr lang="en-US" sz="2400" b="1" dirty="0" smtClean="0">
              <a:solidFill>
                <a:srgbClr val="0000CC"/>
              </a:solidFill>
            </a:endParaRPr>
          </a:p>
          <a:p>
            <a:pPr marL="800100" lvl="1" indent="-342900">
              <a:buFont typeface="Arial" panose="020B0604020202020204" pitchFamily="34" charset="0"/>
              <a:buChar char="•"/>
            </a:pPr>
            <a:r>
              <a:rPr lang="en-US" sz="2000" b="1" dirty="0" smtClean="0">
                <a:solidFill>
                  <a:srgbClr val="FF0000"/>
                </a:solidFill>
              </a:rPr>
              <a:t>For </a:t>
            </a:r>
            <a:r>
              <a:rPr lang="en-US" sz="2000" b="1" dirty="0">
                <a:solidFill>
                  <a:srgbClr val="FF0000"/>
                </a:solidFill>
              </a:rPr>
              <a:t>example, a file transfer module may want to open a connection to a remote server before processing requests to transfer files and should safely release all resources before being brought out of service</a:t>
            </a:r>
            <a:r>
              <a:rPr lang="en-US" sz="2000" b="1" dirty="0">
                <a:solidFill>
                  <a:srgbClr val="0000CC"/>
                </a:solidFill>
              </a:rPr>
              <a:t>. </a:t>
            </a:r>
            <a:endParaRPr lang="en-US" sz="2000" b="1" dirty="0" smtClean="0">
              <a:solidFill>
                <a:srgbClr val="0000CC"/>
              </a:solidFill>
            </a:endParaRPr>
          </a:p>
          <a:p>
            <a:pPr marL="342900" indent="-342900">
              <a:buFont typeface="Arial" panose="020B0604020202020204" pitchFamily="34" charset="0"/>
              <a:buChar char="•"/>
            </a:pPr>
            <a:r>
              <a:rPr lang="en-US" sz="2400" b="1" dirty="0" smtClean="0">
                <a:solidFill>
                  <a:srgbClr val="0000CC"/>
                </a:solidFill>
              </a:rPr>
              <a:t>For </a:t>
            </a:r>
            <a:r>
              <a:rPr lang="en-US" sz="2400" b="1" dirty="0">
                <a:solidFill>
                  <a:srgbClr val="0000CC"/>
                </a:solidFill>
              </a:rPr>
              <a:t>component types that have a lifecycle, EJB allows for callback notifications, which act as a hook for the bean provider to receive these events. In the case of our file transfer bean, this may look like: </a:t>
            </a:r>
            <a:endParaRPr lang="en-US" sz="2400" b="1" dirty="0" smtClean="0">
              <a:solidFill>
                <a:srgbClr val="0000CC"/>
              </a:solidFill>
            </a:endParaRPr>
          </a:p>
          <a:p>
            <a:r>
              <a:rPr lang="en-US" sz="2000" b="1" dirty="0">
                <a:solidFill>
                  <a:srgbClr val="FF0000"/>
                </a:solidFill>
              </a:rPr>
              <a:t>prototype </a:t>
            </a:r>
            <a:r>
              <a:rPr lang="en-US" sz="2000" b="1" dirty="0" err="1">
                <a:solidFill>
                  <a:srgbClr val="FF0000"/>
                </a:solidFill>
              </a:rPr>
              <a:t>FileTransferService</a:t>
            </a:r>
            <a:r>
              <a:rPr lang="en-US" sz="2000" b="1" dirty="0">
                <a:solidFill>
                  <a:srgbClr val="FF0000"/>
                </a:solidFill>
              </a:rPr>
              <a:t> {</a:t>
            </a:r>
          </a:p>
          <a:p>
            <a:r>
              <a:rPr lang="en-US" sz="2000" b="1" dirty="0">
                <a:solidFill>
                  <a:srgbClr val="FF0000"/>
                </a:solidFill>
              </a:rPr>
              <a:t> @</a:t>
            </a:r>
            <a:r>
              <a:rPr lang="en-US" sz="2000" b="1" dirty="0" err="1">
                <a:solidFill>
                  <a:srgbClr val="FF0000"/>
                </a:solidFill>
              </a:rPr>
              <a:t>StartLifecycleCallback</a:t>
            </a:r>
            <a:r>
              <a:rPr lang="en-US" sz="2000" b="1" dirty="0">
                <a:solidFill>
                  <a:srgbClr val="FF0000"/>
                </a:solidFill>
              </a:rPr>
              <a:t> </a:t>
            </a:r>
            <a:endParaRPr lang="en-US" sz="2000" b="1" dirty="0" smtClean="0">
              <a:solidFill>
                <a:srgbClr val="FF0000"/>
              </a:solidFill>
            </a:endParaRPr>
          </a:p>
          <a:p>
            <a:r>
              <a:rPr lang="en-US" sz="2000" b="1" dirty="0" smtClean="0">
                <a:solidFill>
                  <a:srgbClr val="FF0000"/>
                </a:solidFill>
              </a:rPr>
              <a:t> </a:t>
            </a:r>
            <a:r>
              <a:rPr lang="en-US" sz="2000" b="1" dirty="0">
                <a:solidFill>
                  <a:srgbClr val="FF0000"/>
                </a:solidFill>
              </a:rPr>
              <a:t>function </a:t>
            </a:r>
            <a:r>
              <a:rPr lang="en-US" sz="2000" b="1" dirty="0" err="1">
                <a:solidFill>
                  <a:srgbClr val="FF0000"/>
                </a:solidFill>
              </a:rPr>
              <a:t>openConnection</a:t>
            </a:r>
            <a:r>
              <a:rPr lang="en-US" sz="2000" b="1" dirty="0">
                <a:solidFill>
                  <a:srgbClr val="FF0000"/>
                </a:solidFill>
              </a:rPr>
              <a:t>(){ ... }</a:t>
            </a:r>
          </a:p>
          <a:p>
            <a:r>
              <a:rPr lang="en-US" sz="2000" b="1" dirty="0" smtClean="0">
                <a:solidFill>
                  <a:srgbClr val="FF0000"/>
                </a:solidFill>
              </a:rPr>
              <a:t> </a:t>
            </a:r>
            <a:r>
              <a:rPr lang="en-US" sz="2000" b="1" dirty="0">
                <a:solidFill>
                  <a:srgbClr val="FF0000"/>
                </a:solidFill>
              </a:rPr>
              <a:t>@</a:t>
            </a:r>
            <a:r>
              <a:rPr lang="en-US" sz="2000" b="1" dirty="0" err="1">
                <a:solidFill>
                  <a:srgbClr val="FF0000"/>
                </a:solidFill>
              </a:rPr>
              <a:t>StopLifecycleCallback</a:t>
            </a:r>
            <a:r>
              <a:rPr lang="en-US" sz="2000" b="1" dirty="0">
                <a:solidFill>
                  <a:srgbClr val="FF0000"/>
                </a:solidFill>
              </a:rPr>
              <a:t>  </a:t>
            </a:r>
            <a:endParaRPr lang="en-US" sz="2000" b="1" dirty="0" smtClean="0">
              <a:solidFill>
                <a:srgbClr val="FF0000"/>
              </a:solidFill>
            </a:endParaRPr>
          </a:p>
          <a:p>
            <a:r>
              <a:rPr lang="en-US" sz="2000" b="1" dirty="0" smtClean="0">
                <a:solidFill>
                  <a:srgbClr val="FF0000"/>
                </a:solidFill>
              </a:rPr>
              <a:t>function </a:t>
            </a:r>
            <a:r>
              <a:rPr lang="en-US" sz="2000" b="1" dirty="0" err="1">
                <a:solidFill>
                  <a:srgbClr val="FF0000"/>
                </a:solidFill>
              </a:rPr>
              <a:t>closeConnection</a:t>
            </a:r>
            <a:r>
              <a:rPr lang="en-US" sz="2000" b="1" dirty="0">
                <a:solidFill>
                  <a:srgbClr val="FF0000"/>
                </a:solidFill>
              </a:rPr>
              <a:t>() { ... } } </a:t>
            </a:r>
            <a:endParaRPr lang="en-US" sz="2400" b="1" dirty="0" smtClean="0">
              <a:solidFill>
                <a:srgbClr val="FF0000"/>
              </a:solidFill>
            </a:endParaRPr>
          </a:p>
          <a:p>
            <a:r>
              <a:rPr lang="en-US" sz="2000" b="1" dirty="0" smtClean="0">
                <a:solidFill>
                  <a:srgbClr val="0000CC"/>
                </a:solidFill>
              </a:rPr>
              <a:t>Here </a:t>
            </a:r>
            <a:r>
              <a:rPr lang="en-US" sz="2000" b="1" dirty="0">
                <a:solidFill>
                  <a:srgbClr val="0000CC"/>
                </a:solidFill>
              </a:rPr>
              <a:t>we’ve annotated functions to open and close connections as callbacks; they’ll be invoked by the container as their corresponding lifecycle states are reached</a:t>
            </a:r>
            <a:r>
              <a:rPr lang="en-US" sz="2000" b="1" dirty="0" smtClean="0">
                <a:solidFill>
                  <a:srgbClr val="0000CC"/>
                </a:solidFill>
              </a:rPr>
              <a:t>.</a:t>
            </a:r>
            <a:endParaRPr lang="en-US" sz="2000" b="1" dirty="0">
              <a:solidFill>
                <a:srgbClr val="0000CC"/>
              </a:solidFill>
            </a:endParaRPr>
          </a:p>
        </p:txBody>
      </p:sp>
    </p:spTree>
    <p:extLst>
      <p:ext uri="{BB962C8B-B14F-4D97-AF65-F5344CB8AC3E}">
        <p14:creationId xmlns:p14="http://schemas.microsoft.com/office/powerpoint/2010/main" val="181435564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Interceptors</a:t>
            </a:r>
          </a:p>
        </p:txBody>
      </p:sp>
      <p:sp>
        <p:nvSpPr>
          <p:cNvPr id="3" name="Rectangle 2"/>
          <p:cNvSpPr/>
          <p:nvPr/>
        </p:nvSpPr>
        <p:spPr>
          <a:xfrm>
            <a:off x="140776" y="1066800"/>
            <a:ext cx="8991600" cy="4401205"/>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 EJB provides </a:t>
            </a:r>
            <a:r>
              <a:rPr lang="en-US" sz="2800" b="1" dirty="0" smtClean="0">
                <a:solidFill>
                  <a:srgbClr val="0000CC"/>
                </a:solidFill>
              </a:rPr>
              <a:t>handling </a:t>
            </a:r>
            <a:r>
              <a:rPr lang="en-US" sz="2800" b="1" dirty="0">
                <a:solidFill>
                  <a:srgbClr val="0000CC"/>
                </a:solidFill>
              </a:rPr>
              <a:t>of many of the container services, the specification cannot possibly identify all cross-cutting concerns facing your project. </a:t>
            </a:r>
            <a:r>
              <a:rPr lang="en-US" sz="2800" b="1" dirty="0">
                <a:solidFill>
                  <a:srgbClr val="FF0000"/>
                </a:solidFill>
              </a:rPr>
              <a:t>For this reason, EJB makes it possible to define custom interceptors upon business methods and lifecycle callbacks</a:t>
            </a:r>
            <a:r>
              <a:rPr lang="en-US" sz="2800" b="1" dirty="0" smtClean="0">
                <a:solidFill>
                  <a:srgbClr val="FF0000"/>
                </a:solidFill>
              </a:rPr>
              <a:t>.</a:t>
            </a:r>
          </a:p>
          <a:p>
            <a:pPr marL="342900" indent="-342900">
              <a:buFont typeface="Arial" panose="020B0604020202020204" pitchFamily="34" charset="0"/>
              <a:buChar char="•"/>
            </a:pPr>
            <a:r>
              <a:rPr lang="en-US" sz="2800" b="1" dirty="0" smtClean="0">
                <a:solidFill>
                  <a:srgbClr val="0000CC"/>
                </a:solidFill>
              </a:rPr>
              <a:t> </a:t>
            </a:r>
            <a:r>
              <a:rPr lang="en-US" sz="2800" b="1" dirty="0">
                <a:solidFill>
                  <a:srgbClr val="0000CC"/>
                </a:solidFill>
              </a:rPr>
              <a:t>This makes it easy to contain some common code in a centralized location and have it applied to the invocation chain without impacting your core logic. Say we want to measure the execution time of all invocations to a particular method. We’d write an interceptor: </a:t>
            </a:r>
            <a:endParaRPr lang="en-US" sz="2400" b="1" dirty="0">
              <a:solidFill>
                <a:srgbClr val="0000CC"/>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62084077"/>
              </p:ext>
            </p:extLst>
          </p:nvPr>
        </p:nvGraphicFramePr>
        <p:xfrm>
          <a:off x="7239000" y="5943600"/>
          <a:ext cx="1604963" cy="490537"/>
        </p:xfrm>
        <a:graphic>
          <a:graphicData uri="http://schemas.openxmlformats.org/presentationml/2006/ole">
            <mc:AlternateContent xmlns:mc="http://schemas.openxmlformats.org/markup-compatibility/2006">
              <mc:Choice xmlns:v="urn:schemas-microsoft-com:vml" Requires="v">
                <p:oleObj spid="_x0000_s5152" name="Packager Shell Object" showAsIcon="1" r:id="rId3" imgW="1604520" imgH="491040" progId="Package">
                  <p:embed/>
                </p:oleObj>
              </mc:Choice>
              <mc:Fallback>
                <p:oleObj name="Packager Shell Object" showAsIcon="1" r:id="rId3" imgW="1604520" imgH="491040" progId="Package">
                  <p:embed/>
                  <p:pic>
                    <p:nvPicPr>
                      <p:cNvPr id="0" name=""/>
                      <p:cNvPicPr/>
                      <p:nvPr/>
                    </p:nvPicPr>
                    <p:blipFill>
                      <a:blip r:embed="rId4"/>
                      <a:stretch>
                        <a:fillRect/>
                      </a:stretch>
                    </p:blipFill>
                    <p:spPr>
                      <a:xfrm>
                        <a:off x="7239000" y="5943600"/>
                        <a:ext cx="1604963" cy="490537"/>
                      </a:xfrm>
                      <a:prstGeom prst="rect">
                        <a:avLst/>
                      </a:prstGeom>
                    </p:spPr>
                  </p:pic>
                </p:oleObj>
              </mc:Fallback>
            </mc:AlternateContent>
          </a:graphicData>
        </a:graphic>
      </p:graphicFrame>
    </p:spTree>
    <p:extLst>
      <p:ext uri="{BB962C8B-B14F-4D97-AF65-F5344CB8AC3E}">
        <p14:creationId xmlns:p14="http://schemas.microsoft.com/office/powerpoint/2010/main" val="244649569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00"/>
                </a:solidFill>
              </a:rPr>
              <a:t>Platform Integration</a:t>
            </a:r>
          </a:p>
        </p:txBody>
      </p:sp>
      <p:sp>
        <p:nvSpPr>
          <p:cNvPr id="3" name="Rectangle 2"/>
          <p:cNvSpPr/>
          <p:nvPr/>
        </p:nvSpPr>
        <p:spPr>
          <a:xfrm>
            <a:off x="293176" y="1219200"/>
            <a:ext cx="8991600" cy="1815882"/>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As a key technology within the Java Enterprise Edition (JEE) 6 (http://jcp.org/en/jsr/ </a:t>
            </a:r>
            <a:r>
              <a:rPr lang="en-US" sz="2800" b="1" dirty="0" err="1">
                <a:solidFill>
                  <a:srgbClr val="0000CC"/>
                </a:solidFill>
              </a:rPr>
              <a:t>detail?id</a:t>
            </a:r>
            <a:r>
              <a:rPr lang="en-US" sz="2800" b="1" dirty="0">
                <a:solidFill>
                  <a:srgbClr val="0000CC"/>
                </a:solidFill>
              </a:rPr>
              <a:t>=313), EJB aggregates many of the other platform frameworks and APIs: </a:t>
            </a:r>
            <a:endParaRPr lang="en-US" sz="2400" b="1" dirty="0">
              <a:solidFill>
                <a:srgbClr val="0000CC"/>
              </a:solidFill>
            </a:endParaRPr>
          </a:p>
        </p:txBody>
      </p:sp>
      <p:sp>
        <p:nvSpPr>
          <p:cNvPr id="5" name="Rectangle 4"/>
          <p:cNvSpPr/>
          <p:nvPr/>
        </p:nvSpPr>
        <p:spPr>
          <a:xfrm>
            <a:off x="433952" y="2895600"/>
            <a:ext cx="8991600" cy="2246769"/>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 Java Transaction Service </a:t>
            </a:r>
            <a:endParaRPr lang="en-US" sz="2800" b="1" dirty="0" smtClean="0">
              <a:solidFill>
                <a:srgbClr val="0000CC"/>
              </a:solidFill>
            </a:endParaRPr>
          </a:p>
          <a:p>
            <a:pPr marL="342900" indent="-342900">
              <a:buFont typeface="Arial" panose="020B0604020202020204" pitchFamily="34" charset="0"/>
              <a:buChar char="•"/>
            </a:pPr>
            <a:r>
              <a:rPr lang="en-US" sz="2800" b="1" dirty="0" smtClean="0">
                <a:solidFill>
                  <a:srgbClr val="0000CC"/>
                </a:solidFill>
              </a:rPr>
              <a:t>• </a:t>
            </a:r>
            <a:r>
              <a:rPr lang="en-US" sz="2800" b="1" dirty="0">
                <a:solidFill>
                  <a:srgbClr val="0000CC"/>
                </a:solidFill>
              </a:rPr>
              <a:t>Java Persistence API </a:t>
            </a:r>
            <a:endParaRPr lang="en-US" sz="2800" b="1" dirty="0" smtClean="0">
              <a:solidFill>
                <a:srgbClr val="0000CC"/>
              </a:solidFill>
            </a:endParaRPr>
          </a:p>
          <a:p>
            <a:pPr marL="342900" indent="-342900">
              <a:buFont typeface="Arial" panose="020B0604020202020204" pitchFamily="34" charset="0"/>
              <a:buChar char="•"/>
            </a:pPr>
            <a:r>
              <a:rPr lang="en-US" sz="2800" b="1" dirty="0" smtClean="0">
                <a:solidFill>
                  <a:srgbClr val="0000CC"/>
                </a:solidFill>
              </a:rPr>
              <a:t>• </a:t>
            </a:r>
            <a:r>
              <a:rPr lang="en-US" sz="2800" b="1" dirty="0">
                <a:solidFill>
                  <a:srgbClr val="0000CC"/>
                </a:solidFill>
              </a:rPr>
              <a:t>Java Naming and Directory Interface (JNDI) </a:t>
            </a:r>
            <a:endParaRPr lang="en-US" sz="2800" b="1" dirty="0" smtClean="0">
              <a:solidFill>
                <a:srgbClr val="0000CC"/>
              </a:solidFill>
            </a:endParaRPr>
          </a:p>
          <a:p>
            <a:pPr marL="342900" indent="-342900">
              <a:buFont typeface="Arial" panose="020B0604020202020204" pitchFamily="34" charset="0"/>
              <a:buChar char="•"/>
            </a:pPr>
            <a:r>
              <a:rPr lang="en-US" sz="2800" b="1" dirty="0" smtClean="0">
                <a:solidFill>
                  <a:srgbClr val="0000CC"/>
                </a:solidFill>
              </a:rPr>
              <a:t>• </a:t>
            </a:r>
            <a:r>
              <a:rPr lang="en-US" sz="2800" b="1" dirty="0">
                <a:solidFill>
                  <a:srgbClr val="0000CC"/>
                </a:solidFill>
              </a:rPr>
              <a:t>Security Services </a:t>
            </a:r>
            <a:endParaRPr lang="en-US" sz="2800" b="1" dirty="0" smtClean="0">
              <a:solidFill>
                <a:srgbClr val="0000CC"/>
              </a:solidFill>
            </a:endParaRPr>
          </a:p>
          <a:p>
            <a:pPr marL="342900" indent="-342900">
              <a:buFont typeface="Arial" panose="020B0604020202020204" pitchFamily="34" charset="0"/>
              <a:buChar char="•"/>
            </a:pPr>
            <a:r>
              <a:rPr lang="en-US" sz="2800" b="1" dirty="0" smtClean="0">
                <a:solidFill>
                  <a:srgbClr val="0000CC"/>
                </a:solidFill>
              </a:rPr>
              <a:t>• </a:t>
            </a:r>
            <a:r>
              <a:rPr lang="en-US" sz="2800" b="1" dirty="0">
                <a:solidFill>
                  <a:srgbClr val="0000CC"/>
                </a:solidFill>
              </a:rPr>
              <a:t>Web Services</a:t>
            </a:r>
            <a:endParaRPr lang="en-US" sz="2400" b="1" dirty="0">
              <a:solidFill>
                <a:srgbClr val="0000CC"/>
              </a:solidFill>
            </a:endParaRPr>
          </a:p>
        </p:txBody>
      </p:sp>
    </p:spTree>
    <p:extLst>
      <p:ext uri="{BB962C8B-B14F-4D97-AF65-F5344CB8AC3E}">
        <p14:creationId xmlns:p14="http://schemas.microsoft.com/office/powerpoint/2010/main" val="15856126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66"/>
                </a:solidFill>
              </a:rPr>
              <a:t>Developing Your First EJB</a:t>
            </a:r>
          </a:p>
        </p:txBody>
      </p:sp>
      <p:sp>
        <p:nvSpPr>
          <p:cNvPr id="3" name="Rectangle 2"/>
          <p:cNvSpPr/>
          <p:nvPr/>
        </p:nvSpPr>
        <p:spPr>
          <a:xfrm>
            <a:off x="293176" y="1219200"/>
            <a:ext cx="8991600" cy="523220"/>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EJBs are composed from the </a:t>
            </a:r>
            <a:r>
              <a:rPr lang="en-US" sz="2800" b="1" dirty="0" smtClean="0">
                <a:solidFill>
                  <a:srgbClr val="0000CC"/>
                </a:solidFill>
              </a:rPr>
              <a:t>following:</a:t>
            </a:r>
            <a:endParaRPr lang="en-US" sz="2400" b="1" dirty="0">
              <a:solidFill>
                <a:srgbClr val="0000CC"/>
              </a:solidFill>
            </a:endParaRPr>
          </a:p>
        </p:txBody>
      </p:sp>
      <p:sp>
        <p:nvSpPr>
          <p:cNvPr id="5" name="Rectangle 4"/>
          <p:cNvSpPr/>
          <p:nvPr/>
        </p:nvSpPr>
        <p:spPr>
          <a:xfrm>
            <a:off x="293176" y="1894820"/>
            <a:ext cx="8991600" cy="4585871"/>
          </a:xfrm>
          <a:prstGeom prst="rect">
            <a:avLst/>
          </a:prstGeom>
        </p:spPr>
        <p:txBody>
          <a:bodyPr wrap="square">
            <a:spAutoFit/>
          </a:bodyPr>
          <a:lstStyle/>
          <a:p>
            <a:r>
              <a:rPr lang="en-US" sz="2400" b="1" dirty="0">
                <a:solidFill>
                  <a:srgbClr val="002060"/>
                </a:solidFill>
              </a:rPr>
              <a:t>Step-1:</a:t>
            </a:r>
            <a:r>
              <a:rPr lang="en-US" sz="2800" b="1" dirty="0" smtClean="0">
                <a:solidFill>
                  <a:srgbClr val="002060"/>
                </a:solidFill>
              </a:rPr>
              <a:t> </a:t>
            </a:r>
            <a:r>
              <a:rPr lang="en-US" sz="2400" b="1" dirty="0">
                <a:solidFill>
                  <a:srgbClr val="002060"/>
                </a:solidFill>
              </a:rPr>
              <a:t>Bean implementation class (session and message-driven beans) </a:t>
            </a:r>
          </a:p>
          <a:p>
            <a:r>
              <a:rPr lang="en-US" sz="2400" b="1" dirty="0" smtClean="0">
                <a:solidFill>
                  <a:srgbClr val="002060"/>
                </a:solidFill>
              </a:rPr>
              <a:t>Step-2: Bean </a:t>
            </a:r>
            <a:r>
              <a:rPr lang="en-US" sz="2400" b="1" dirty="0">
                <a:solidFill>
                  <a:srgbClr val="002060"/>
                </a:solidFill>
              </a:rPr>
              <a:t>instance (session and message-driven beans) </a:t>
            </a:r>
            <a:endParaRPr lang="en-US" sz="2400" b="1" dirty="0" smtClean="0">
              <a:solidFill>
                <a:srgbClr val="002060"/>
              </a:solidFill>
            </a:endParaRPr>
          </a:p>
          <a:p>
            <a:r>
              <a:rPr lang="en-US" sz="2400" b="1" dirty="0">
                <a:solidFill>
                  <a:srgbClr val="002060"/>
                </a:solidFill>
              </a:rPr>
              <a:t>Step-3: Client view (session and message-driven beans) </a:t>
            </a:r>
            <a:endParaRPr lang="en-US" sz="2400" b="1" dirty="0" smtClean="0">
              <a:solidFill>
                <a:srgbClr val="002060"/>
              </a:solidFill>
            </a:endParaRPr>
          </a:p>
          <a:p>
            <a:r>
              <a:rPr lang="en-US" sz="2400" b="1" dirty="0">
                <a:solidFill>
                  <a:srgbClr val="002060"/>
                </a:solidFill>
              </a:rPr>
              <a:t>Step-4: EJB Proxy (session beans) </a:t>
            </a:r>
            <a:endParaRPr lang="en-US" sz="2400" b="1" dirty="0" smtClean="0">
              <a:solidFill>
                <a:srgbClr val="002060"/>
              </a:solidFill>
            </a:endParaRPr>
          </a:p>
          <a:p>
            <a:r>
              <a:rPr lang="en-US" sz="2400" b="1" dirty="0">
                <a:solidFill>
                  <a:srgbClr val="002060"/>
                </a:solidFill>
              </a:rPr>
              <a:t>Step-5: Local versus remote (session beans) </a:t>
            </a:r>
            <a:endParaRPr lang="en-US" sz="2400" b="1" dirty="0" smtClean="0">
              <a:solidFill>
                <a:srgbClr val="002060"/>
              </a:solidFill>
            </a:endParaRPr>
          </a:p>
          <a:p>
            <a:r>
              <a:rPr lang="en-US" sz="2400" b="1" dirty="0">
                <a:solidFill>
                  <a:srgbClr val="002060"/>
                </a:solidFill>
              </a:rPr>
              <a:t>Step-6: Business interface (session beans) </a:t>
            </a:r>
            <a:endParaRPr lang="en-US" sz="2400" b="1" dirty="0" smtClean="0">
              <a:solidFill>
                <a:srgbClr val="002060"/>
              </a:solidFill>
            </a:endParaRPr>
          </a:p>
          <a:p>
            <a:r>
              <a:rPr lang="en-US" sz="2400" b="1" dirty="0">
                <a:solidFill>
                  <a:srgbClr val="002060"/>
                </a:solidFill>
              </a:rPr>
              <a:t>Step-7: Component interface (session beans) </a:t>
            </a:r>
            <a:endParaRPr lang="en-US" sz="2400" b="1" dirty="0" smtClean="0">
              <a:solidFill>
                <a:srgbClr val="002060"/>
              </a:solidFill>
            </a:endParaRPr>
          </a:p>
          <a:p>
            <a:r>
              <a:rPr lang="en-US" sz="2400" b="1" dirty="0" smtClean="0">
                <a:solidFill>
                  <a:srgbClr val="002060"/>
                </a:solidFill>
              </a:rPr>
              <a:t>Step-8: </a:t>
            </a:r>
            <a:r>
              <a:rPr lang="en-US" sz="2400" b="1" dirty="0">
                <a:solidFill>
                  <a:srgbClr val="002060"/>
                </a:solidFill>
              </a:rPr>
              <a:t>Home interface (session beans)</a:t>
            </a:r>
          </a:p>
          <a:p>
            <a:r>
              <a:rPr lang="en-US" sz="2400" b="1" dirty="0" smtClean="0">
                <a:solidFill>
                  <a:srgbClr val="002060"/>
                </a:solidFill>
              </a:rPr>
              <a:t>Step-9:Endpoint </a:t>
            </a:r>
            <a:r>
              <a:rPr lang="en-US" sz="2400" b="1" dirty="0">
                <a:solidFill>
                  <a:srgbClr val="002060"/>
                </a:solidFill>
              </a:rPr>
              <a:t>interface (session beans) </a:t>
            </a:r>
          </a:p>
          <a:p>
            <a:r>
              <a:rPr lang="en-US" sz="2400" b="1" dirty="0" smtClean="0">
                <a:solidFill>
                  <a:srgbClr val="002060"/>
                </a:solidFill>
              </a:rPr>
              <a:t>Step-10:Message </a:t>
            </a:r>
            <a:r>
              <a:rPr lang="en-US" sz="2400" b="1" dirty="0">
                <a:solidFill>
                  <a:srgbClr val="002060"/>
                </a:solidFill>
              </a:rPr>
              <a:t>interface (MDBs)</a:t>
            </a:r>
          </a:p>
          <a:p>
            <a:endParaRPr lang="en-US" sz="2400" b="1" dirty="0">
              <a:solidFill>
                <a:srgbClr val="002060"/>
              </a:solidFill>
            </a:endParaRPr>
          </a:p>
        </p:txBody>
      </p:sp>
    </p:spTree>
    <p:extLst>
      <p:ext uri="{BB962C8B-B14F-4D97-AF65-F5344CB8AC3E}">
        <p14:creationId xmlns:p14="http://schemas.microsoft.com/office/powerpoint/2010/main" val="8932044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solidFill>
                  <a:srgbClr val="FF0066"/>
                </a:solidFill>
              </a:rPr>
              <a:t>Developing Your First EJB continued…1</a:t>
            </a:r>
          </a:p>
        </p:txBody>
      </p:sp>
      <p:sp>
        <p:nvSpPr>
          <p:cNvPr id="3" name="Rectangle 2"/>
          <p:cNvSpPr/>
          <p:nvPr/>
        </p:nvSpPr>
        <p:spPr>
          <a:xfrm>
            <a:off x="293176" y="1219200"/>
            <a:ext cx="8991600" cy="523220"/>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00CC"/>
                </a:solidFill>
              </a:rPr>
              <a:t>EJBs are composed from the </a:t>
            </a:r>
            <a:r>
              <a:rPr lang="en-US" sz="2800" b="1" dirty="0" smtClean="0">
                <a:solidFill>
                  <a:srgbClr val="0000CC"/>
                </a:solidFill>
              </a:rPr>
              <a:t>following:</a:t>
            </a:r>
            <a:endParaRPr lang="en-US" sz="2400" b="1" dirty="0">
              <a:solidFill>
                <a:srgbClr val="0000CC"/>
              </a:solidFill>
            </a:endParaRPr>
          </a:p>
        </p:txBody>
      </p:sp>
      <p:sp>
        <p:nvSpPr>
          <p:cNvPr id="5" name="Rectangle 4"/>
          <p:cNvSpPr/>
          <p:nvPr/>
        </p:nvSpPr>
        <p:spPr>
          <a:xfrm>
            <a:off x="293176" y="1894820"/>
            <a:ext cx="8991600" cy="4278094"/>
          </a:xfrm>
          <a:prstGeom prst="rect">
            <a:avLst/>
          </a:prstGeom>
        </p:spPr>
        <p:txBody>
          <a:bodyPr wrap="square">
            <a:spAutoFit/>
          </a:bodyPr>
          <a:lstStyle/>
          <a:p>
            <a:pPr marL="342900" indent="-342900">
              <a:buFont typeface="Arial" panose="020B0604020202020204" pitchFamily="34" charset="0"/>
              <a:buChar char="•"/>
            </a:pPr>
            <a:r>
              <a:rPr lang="en-US" sz="2800" b="1" dirty="0">
                <a:solidFill>
                  <a:srgbClr val="002060"/>
                </a:solidFill>
              </a:rPr>
              <a:t>Bean implementation class (session and message-driven beans) </a:t>
            </a:r>
            <a:endParaRPr lang="en-US" sz="2800" b="1" dirty="0" smtClean="0">
              <a:solidFill>
                <a:srgbClr val="002060"/>
              </a:solidFill>
            </a:endParaRPr>
          </a:p>
          <a:p>
            <a:pPr marL="342900" indent="-342900">
              <a:buFont typeface="Arial" panose="020B0604020202020204" pitchFamily="34" charset="0"/>
              <a:buChar char="•"/>
            </a:pPr>
            <a:r>
              <a:rPr lang="en-US" sz="2400" b="1" dirty="0">
                <a:solidFill>
                  <a:srgbClr val="002060"/>
                </a:solidFill>
              </a:rPr>
              <a:t>This class, written by the bean provider, contains the business logic for a session or message-driven bean. It is annotated with the appropriate bean type: @</a:t>
            </a:r>
            <a:r>
              <a:rPr lang="en-US" sz="2400" b="1" dirty="0" err="1" smtClean="0">
                <a:solidFill>
                  <a:srgbClr val="002060"/>
                </a:solidFill>
              </a:rPr>
              <a:t>javax.ejb.Stateless</a:t>
            </a:r>
            <a:r>
              <a:rPr lang="en-US" sz="2400" b="1" dirty="0">
                <a:solidFill>
                  <a:srgbClr val="002060"/>
                </a:solidFill>
              </a:rPr>
              <a:t>, @</a:t>
            </a:r>
            <a:r>
              <a:rPr lang="en-US" sz="2400" b="1" dirty="0" err="1">
                <a:solidFill>
                  <a:srgbClr val="002060"/>
                </a:solidFill>
              </a:rPr>
              <a:t>javax.ejb.Stateful</a:t>
            </a:r>
            <a:r>
              <a:rPr lang="en-US" sz="2400" b="1" dirty="0">
                <a:solidFill>
                  <a:srgbClr val="002060"/>
                </a:solidFill>
              </a:rPr>
              <a:t>, or @</a:t>
            </a:r>
            <a:r>
              <a:rPr lang="en-US" sz="2400" b="1" dirty="0" err="1">
                <a:solidFill>
                  <a:srgbClr val="002060"/>
                </a:solidFill>
              </a:rPr>
              <a:t>javax.ejb.MessageDriven</a:t>
            </a:r>
            <a:r>
              <a:rPr lang="en-US" sz="2400" b="1" dirty="0">
                <a:solidFill>
                  <a:srgbClr val="002060"/>
                </a:solidFill>
              </a:rPr>
              <a:t>. </a:t>
            </a:r>
            <a:endParaRPr lang="en-US" sz="2400" b="1" dirty="0" smtClean="0">
              <a:solidFill>
                <a:srgbClr val="002060"/>
              </a:solidFill>
            </a:endParaRPr>
          </a:p>
          <a:p>
            <a:pPr marL="342900" indent="-342900">
              <a:buFont typeface="Arial" panose="020B0604020202020204" pitchFamily="34" charset="0"/>
              <a:buChar char="•"/>
            </a:pPr>
            <a:r>
              <a:rPr lang="en-US" sz="2400" b="1" dirty="0" smtClean="0">
                <a:solidFill>
                  <a:srgbClr val="FF0066"/>
                </a:solidFill>
              </a:rPr>
              <a:t>For </a:t>
            </a:r>
            <a:r>
              <a:rPr lang="en-US" sz="2400" b="1" dirty="0">
                <a:solidFill>
                  <a:srgbClr val="FF0066"/>
                </a:solidFill>
              </a:rPr>
              <a:t>instance: </a:t>
            </a:r>
            <a:endParaRPr lang="en-US" sz="2400" b="1" dirty="0" smtClean="0">
              <a:solidFill>
                <a:srgbClr val="FF0066"/>
              </a:solidFill>
            </a:endParaRPr>
          </a:p>
          <a:p>
            <a:r>
              <a:rPr lang="en-US" sz="2400" b="1" dirty="0" smtClean="0">
                <a:solidFill>
                  <a:srgbClr val="002060"/>
                </a:solidFill>
              </a:rPr>
              <a:t>@</a:t>
            </a:r>
            <a:r>
              <a:rPr lang="en-US" sz="2400" b="1" dirty="0" err="1">
                <a:solidFill>
                  <a:srgbClr val="002060"/>
                </a:solidFill>
              </a:rPr>
              <a:t>javax.ejb.Stateless</a:t>
            </a:r>
            <a:r>
              <a:rPr lang="en-US" sz="2400" b="1" dirty="0">
                <a:solidFill>
                  <a:srgbClr val="002060"/>
                </a:solidFill>
              </a:rPr>
              <a:t> </a:t>
            </a:r>
            <a:endParaRPr lang="en-US" sz="2400" b="1" dirty="0" smtClean="0">
              <a:solidFill>
                <a:srgbClr val="002060"/>
              </a:solidFill>
            </a:endParaRPr>
          </a:p>
          <a:p>
            <a:r>
              <a:rPr lang="en-US" sz="2400" b="1" dirty="0" smtClean="0">
                <a:solidFill>
                  <a:srgbClr val="002060"/>
                </a:solidFill>
              </a:rPr>
              <a:t>public </a:t>
            </a:r>
            <a:r>
              <a:rPr lang="en-US" sz="2400" b="1" dirty="0">
                <a:solidFill>
                  <a:srgbClr val="002060"/>
                </a:solidFill>
              </a:rPr>
              <a:t>class </a:t>
            </a:r>
            <a:r>
              <a:rPr lang="en-US" sz="2400" b="1" dirty="0" err="1">
                <a:solidFill>
                  <a:srgbClr val="002060"/>
                </a:solidFill>
              </a:rPr>
              <a:t>MyFirstBean</a:t>
            </a:r>
            <a:r>
              <a:rPr lang="en-US" sz="2400" b="1" dirty="0">
                <a:solidFill>
                  <a:srgbClr val="002060"/>
                </a:solidFill>
              </a:rPr>
              <a:t>{...} </a:t>
            </a:r>
            <a:endParaRPr lang="en-US" sz="2400" b="1" dirty="0" smtClean="0">
              <a:solidFill>
                <a:srgbClr val="002060"/>
              </a:solidFill>
            </a:endParaRPr>
          </a:p>
          <a:p>
            <a:r>
              <a:rPr lang="en-US" sz="2400" b="1" dirty="0" smtClean="0">
                <a:solidFill>
                  <a:srgbClr val="002060"/>
                </a:solidFill>
              </a:rPr>
              <a:t>is </a:t>
            </a:r>
            <a:r>
              <a:rPr lang="en-US" sz="2400" b="1" dirty="0">
                <a:solidFill>
                  <a:srgbClr val="002060"/>
                </a:solidFill>
              </a:rPr>
              <a:t>all that’s needed to declare an SLSB.</a:t>
            </a:r>
          </a:p>
          <a:p>
            <a:pPr marL="342900" indent="-342900">
              <a:buFont typeface="Arial" panose="020B0604020202020204" pitchFamily="34" charset="0"/>
              <a:buChar char="•"/>
            </a:pPr>
            <a:endParaRPr lang="en-US" sz="2400" b="1" dirty="0">
              <a:solidFill>
                <a:srgbClr val="002060"/>
              </a:solidFill>
            </a:endParaRPr>
          </a:p>
        </p:txBody>
      </p:sp>
    </p:spTree>
    <p:extLst>
      <p:ext uri="{BB962C8B-B14F-4D97-AF65-F5344CB8AC3E}">
        <p14:creationId xmlns:p14="http://schemas.microsoft.com/office/powerpoint/2010/main" val="150708306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838200"/>
            <a:ext cx="8229600" cy="487362"/>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r>
              <a:rPr lang="en-US" b="1" smtClean="0">
                <a:solidFill>
                  <a:srgbClr val="FF0066"/>
                </a:solidFill>
              </a:rPr>
              <a:t>Developing Your First EJB continued…1</a:t>
            </a:r>
            <a:endParaRPr lang="en-US" b="1" dirty="0" smtClean="0">
              <a:solidFill>
                <a:srgbClr val="FF0066"/>
              </a:solidFill>
            </a:endParaRPr>
          </a:p>
        </p:txBody>
      </p:sp>
      <p:sp>
        <p:nvSpPr>
          <p:cNvPr id="5" name="Rectangle 4"/>
          <p:cNvSpPr/>
          <p:nvPr/>
        </p:nvSpPr>
        <p:spPr>
          <a:xfrm>
            <a:off x="533400" y="1378231"/>
            <a:ext cx="7924800" cy="523220"/>
          </a:xfrm>
          <a:prstGeom prst="rect">
            <a:avLst/>
          </a:prstGeom>
        </p:spPr>
        <p:txBody>
          <a:bodyPr wrap="square">
            <a:spAutoFit/>
          </a:bodyPr>
          <a:lstStyle/>
          <a:p>
            <a:r>
              <a:rPr lang="en-US" sz="2800" b="1" dirty="0">
                <a:solidFill>
                  <a:srgbClr val="0000CC"/>
                </a:solidFill>
              </a:rPr>
              <a:t>Bean instance (session and message-driven beans) </a:t>
            </a:r>
          </a:p>
        </p:txBody>
      </p:sp>
      <p:sp>
        <p:nvSpPr>
          <p:cNvPr id="6" name="Rectangle 5"/>
          <p:cNvSpPr/>
          <p:nvPr/>
        </p:nvSpPr>
        <p:spPr>
          <a:xfrm>
            <a:off x="304800" y="1759648"/>
            <a:ext cx="8839200" cy="2308324"/>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The EJB Container internally contains one or more instances of the bean implementation class to service session or message-driven invocations.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These </a:t>
            </a:r>
            <a:r>
              <a:rPr lang="en-US" sz="2400" b="1" dirty="0">
                <a:solidFill>
                  <a:srgbClr val="006600"/>
                </a:solidFill>
              </a:rPr>
              <a:t>are not exposed to the client, but are instead abstracted out by way of the client view. Entity bean instances are POJOs that may be created directly by the client using the new operator.</a:t>
            </a:r>
          </a:p>
        </p:txBody>
      </p:sp>
    </p:spTree>
    <p:extLst>
      <p:ext uri="{BB962C8B-B14F-4D97-AF65-F5344CB8AC3E}">
        <p14:creationId xmlns:p14="http://schemas.microsoft.com/office/powerpoint/2010/main" val="327260375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46</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Client view (session and message-driven beans) </a:t>
            </a:r>
          </a:p>
        </p:txBody>
      </p:sp>
      <p:sp>
        <p:nvSpPr>
          <p:cNvPr id="7" name="Rectangle 6"/>
          <p:cNvSpPr/>
          <p:nvPr/>
        </p:nvSpPr>
        <p:spPr>
          <a:xfrm>
            <a:off x="228600" y="1161824"/>
            <a:ext cx="8839200" cy="3785652"/>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Because clients do not invoke upon bean instances directly, this is the contract with which a client will interact with the EJB</a:t>
            </a:r>
            <a:r>
              <a:rPr lang="en-US" sz="2400" b="1" dirty="0" smtClean="0">
                <a:solidFill>
                  <a:srgbClr val="006600"/>
                </a:solidFill>
              </a:rPr>
              <a:t>.</a:t>
            </a:r>
          </a:p>
          <a:p>
            <a:pPr marL="342900" indent="-342900">
              <a:buFont typeface="Arial" panose="020B0604020202020204" pitchFamily="34" charset="0"/>
              <a:buChar char="•"/>
            </a:pPr>
            <a:r>
              <a:rPr lang="en-US" sz="2400" b="1" dirty="0" smtClean="0">
                <a:solidFill>
                  <a:srgbClr val="006600"/>
                </a:solidFill>
              </a:rPr>
              <a:t> </a:t>
            </a:r>
            <a:r>
              <a:rPr lang="en-US" sz="2400" b="1" dirty="0">
                <a:solidFill>
                  <a:srgbClr val="006600"/>
                </a:solidFill>
              </a:rPr>
              <a:t>In the case of a session bean, the client view will take the form of a business, component, or endpoint interface—all to be implemented by the EJB Proxy.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Message-driven </a:t>
            </a:r>
            <a:r>
              <a:rPr lang="en-US" sz="2400" b="1" dirty="0">
                <a:solidFill>
                  <a:srgbClr val="006600"/>
                </a:solidFill>
              </a:rPr>
              <a:t>beans have no client view, as they’re received as messaging events, and entity beans also have no explicit view because clients will interact with a managed object directly.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At </a:t>
            </a:r>
            <a:r>
              <a:rPr lang="en-US" sz="2400" b="1" dirty="0">
                <a:solidFill>
                  <a:srgbClr val="006600"/>
                </a:solidFill>
              </a:rPr>
              <a:t>least one view must be defined (either explicitly or implicitly) for an EJB.</a:t>
            </a:r>
          </a:p>
        </p:txBody>
      </p:sp>
    </p:spTree>
    <p:extLst>
      <p:ext uri="{BB962C8B-B14F-4D97-AF65-F5344CB8AC3E}">
        <p14:creationId xmlns:p14="http://schemas.microsoft.com/office/powerpoint/2010/main" val="82372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47</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EJB Proxy (session beans) </a:t>
            </a:r>
          </a:p>
        </p:txBody>
      </p:sp>
      <p:sp>
        <p:nvSpPr>
          <p:cNvPr id="7" name="Rectangle 6"/>
          <p:cNvSpPr/>
          <p:nvPr/>
        </p:nvSpPr>
        <p:spPr>
          <a:xfrm>
            <a:off x="228600" y="1161824"/>
            <a:ext cx="8839200" cy="1938992"/>
          </a:xfrm>
          <a:prstGeom prst="rect">
            <a:avLst/>
          </a:prstGeom>
        </p:spPr>
        <p:txBody>
          <a:bodyPr wrap="square">
            <a:spAutoFit/>
          </a:bodyPr>
          <a:lstStyle/>
          <a:p>
            <a:pPr marL="342900" indent="-342900">
              <a:buFont typeface="Arial" panose="020B0604020202020204" pitchFamily="34" charset="0"/>
              <a:buChar char="•"/>
            </a:pPr>
            <a:r>
              <a:rPr lang="en-US" sz="2000" b="1" dirty="0">
                <a:solidFill>
                  <a:srgbClr val="006600"/>
                </a:solidFill>
              </a:rPr>
              <a:t>Session bean clients invoke upon the EJB Proxy, which adheres to the contract defined by the client view. Upon EJB deployment, the Container binds all appropriate Proxy objects into a predefined destination in Global JNDI (EJB 3.1 </a:t>
            </a:r>
            <a:r>
              <a:rPr lang="en-US" sz="2000" b="1" dirty="0" smtClean="0">
                <a:solidFill>
                  <a:srgbClr val="006600"/>
                </a:solidFill>
              </a:rPr>
              <a:t>Specification), </a:t>
            </a:r>
            <a:r>
              <a:rPr lang="en-US" sz="2000" b="1" dirty="0">
                <a:solidFill>
                  <a:srgbClr val="006600"/>
                </a:solidFill>
              </a:rPr>
              <a:t>where a client may look up the reference. </a:t>
            </a:r>
            <a:endParaRPr lang="en-US" sz="2000" b="1" dirty="0" smtClean="0">
              <a:solidFill>
                <a:srgbClr val="006600"/>
              </a:solidFill>
            </a:endParaRPr>
          </a:p>
          <a:p>
            <a:pPr marL="342900" indent="-342900">
              <a:buFont typeface="Arial" panose="020B0604020202020204" pitchFamily="34" charset="0"/>
              <a:buChar char="•"/>
            </a:pPr>
            <a:r>
              <a:rPr lang="en-US" sz="2000" b="1" dirty="0" smtClean="0">
                <a:solidFill>
                  <a:srgbClr val="006600"/>
                </a:solidFill>
              </a:rPr>
              <a:t>From </a:t>
            </a:r>
            <a:r>
              <a:rPr lang="en-US" sz="2000" b="1" dirty="0">
                <a:solidFill>
                  <a:srgbClr val="006600"/>
                </a:solidFill>
              </a:rPr>
              <a:t>the client’s perspective, the proxy is the EJB, though in actuality the invocation mechanism is a bit more involved</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93" t="22588" r="22941" b="20395"/>
          <a:stretch/>
        </p:blipFill>
        <p:spPr bwMode="auto">
          <a:xfrm>
            <a:off x="1524000" y="3198934"/>
            <a:ext cx="5943600" cy="3472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296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48</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Local versus remote (session beans) </a:t>
            </a:r>
          </a:p>
        </p:txBody>
      </p:sp>
      <p:sp>
        <p:nvSpPr>
          <p:cNvPr id="7" name="Rectangle 6"/>
          <p:cNvSpPr/>
          <p:nvPr/>
        </p:nvSpPr>
        <p:spPr>
          <a:xfrm>
            <a:off x="228600" y="1161824"/>
            <a:ext cx="8839200" cy="1200329"/>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The terms local and remote, when referring to business, home, or component interfaces, designate the relationship between the process running the client and the JVM running the EJB Container</a:t>
            </a:r>
          </a:p>
        </p:txBody>
      </p:sp>
      <p:sp>
        <p:nvSpPr>
          <p:cNvPr id="8" name="Rectangle 7"/>
          <p:cNvSpPr/>
          <p:nvPr/>
        </p:nvSpPr>
        <p:spPr>
          <a:xfrm>
            <a:off x="381000" y="2362200"/>
            <a:ext cx="7924800" cy="523220"/>
          </a:xfrm>
          <a:prstGeom prst="rect">
            <a:avLst/>
          </a:prstGeom>
        </p:spPr>
        <p:txBody>
          <a:bodyPr wrap="square">
            <a:spAutoFit/>
          </a:bodyPr>
          <a:lstStyle/>
          <a:p>
            <a:r>
              <a:rPr lang="en-US" sz="2800" b="1" dirty="0">
                <a:solidFill>
                  <a:srgbClr val="0000CC"/>
                </a:solidFill>
              </a:rPr>
              <a:t>Business interface (session beans) </a:t>
            </a:r>
          </a:p>
        </p:txBody>
      </p:sp>
      <p:sp>
        <p:nvSpPr>
          <p:cNvPr id="9" name="Rectangle 8"/>
          <p:cNvSpPr/>
          <p:nvPr/>
        </p:nvSpPr>
        <p:spPr>
          <a:xfrm>
            <a:off x="304800" y="2885420"/>
            <a:ext cx="8839200" cy="2308324"/>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This is the simplified view, introduced in EJB 3.0, defining business methods that are to be supported by session beans.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The </a:t>
            </a:r>
            <a:r>
              <a:rPr lang="en-US" sz="2400" b="1" dirty="0">
                <a:solidFill>
                  <a:srgbClr val="006600"/>
                </a:solidFill>
              </a:rPr>
              <a:t>business interface is marked as such via an </a:t>
            </a:r>
            <a:endParaRPr lang="en-US" sz="2400" b="1" dirty="0" smtClean="0">
              <a:solidFill>
                <a:srgbClr val="006600"/>
              </a:solidFill>
            </a:endParaRPr>
          </a:p>
          <a:p>
            <a:r>
              <a:rPr lang="en-US" sz="2400" b="1" dirty="0" smtClean="0">
                <a:solidFill>
                  <a:srgbClr val="006600"/>
                </a:solidFill>
              </a:rPr>
              <a:t>@</a:t>
            </a:r>
            <a:r>
              <a:rPr lang="en-US" sz="2400" b="1" dirty="0" err="1">
                <a:solidFill>
                  <a:srgbClr val="006600"/>
                </a:solidFill>
              </a:rPr>
              <a:t>javax.ejb.Local</a:t>
            </a:r>
            <a:r>
              <a:rPr lang="en-US" sz="2400" b="1" dirty="0">
                <a:solidFill>
                  <a:srgbClr val="006600"/>
                </a:solidFill>
              </a:rPr>
              <a:t> or @</a:t>
            </a:r>
            <a:r>
              <a:rPr lang="en-US" sz="2400" b="1" dirty="0" err="1">
                <a:solidFill>
                  <a:srgbClr val="006600"/>
                </a:solidFill>
              </a:rPr>
              <a:t>javax.ejb.Remote</a:t>
            </a:r>
            <a:r>
              <a:rPr lang="en-US" sz="2400" b="1" dirty="0">
                <a:solidFill>
                  <a:srgbClr val="006600"/>
                </a:solidFill>
              </a:rPr>
              <a:t> annotation, depending upon how it’s to be used.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However</a:t>
            </a:r>
            <a:r>
              <a:rPr lang="en-US" sz="2400" b="1" dirty="0">
                <a:solidFill>
                  <a:srgbClr val="006600"/>
                </a:solidFill>
              </a:rPr>
              <a:t>, any one interface may not be both local and remote.</a:t>
            </a:r>
          </a:p>
        </p:txBody>
      </p:sp>
    </p:spTree>
    <p:extLst>
      <p:ext uri="{BB962C8B-B14F-4D97-AF65-F5344CB8AC3E}">
        <p14:creationId xmlns:p14="http://schemas.microsoft.com/office/powerpoint/2010/main" val="2028170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49</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Component interface (session beans) </a:t>
            </a:r>
          </a:p>
        </p:txBody>
      </p:sp>
      <p:sp>
        <p:nvSpPr>
          <p:cNvPr id="7" name="Rectangle 6"/>
          <p:cNvSpPr/>
          <p:nvPr/>
        </p:nvSpPr>
        <p:spPr>
          <a:xfrm>
            <a:off x="228600" y="1161824"/>
            <a:ext cx="8839200" cy="4154984"/>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This is the legacy view defined by the EJB 2.x Specification. It has been left in place for backward compatibility with older clients, and it is detailed in EJB 3.1 </a:t>
            </a:r>
            <a:endParaRPr lang="en-US" sz="2400" b="1" dirty="0" smtClean="0">
              <a:solidFill>
                <a:srgbClr val="006600"/>
              </a:solidFill>
            </a:endParaRPr>
          </a:p>
          <a:p>
            <a:pPr marL="342900" indent="-342900">
              <a:buFont typeface="Arial" panose="020B0604020202020204" pitchFamily="34" charset="0"/>
              <a:buChar char="•"/>
            </a:pPr>
            <a:r>
              <a:rPr lang="en-US" sz="2400" b="1" dirty="0">
                <a:solidFill>
                  <a:srgbClr val="006600"/>
                </a:solidFill>
              </a:rPr>
              <a:t>The Component interface (also known as the “local” or “remote” interface, contrasted with business interfaces, which are called “business local” or “business remote”) must implement </a:t>
            </a:r>
            <a:r>
              <a:rPr lang="en-US" sz="2400" b="1" dirty="0" err="1">
                <a:solidFill>
                  <a:srgbClr val="006600"/>
                </a:solidFill>
              </a:rPr>
              <a:t>javax.ejb.EJBObject</a:t>
            </a:r>
            <a:r>
              <a:rPr lang="en-US" sz="2400" b="1" dirty="0">
                <a:solidFill>
                  <a:srgbClr val="006600"/>
                </a:solidFill>
              </a:rPr>
              <a:t> or </a:t>
            </a:r>
            <a:r>
              <a:rPr lang="en-US" sz="2400" b="1" dirty="0" err="1">
                <a:solidFill>
                  <a:srgbClr val="006600"/>
                </a:solidFill>
              </a:rPr>
              <a:t>javax.ejb.EJBLocalObject</a:t>
            </a:r>
            <a:r>
              <a:rPr lang="en-US" sz="2400" b="1" dirty="0">
                <a:solidFill>
                  <a:srgbClr val="006600"/>
                </a:solidFill>
              </a:rPr>
              <a:t> and will additionally define business methods available to the client.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It </a:t>
            </a:r>
            <a:r>
              <a:rPr lang="en-US" sz="2400" b="1" dirty="0">
                <a:solidFill>
                  <a:srgbClr val="006600"/>
                </a:solidFill>
              </a:rPr>
              <a:t>is obtained via the create&lt;METHOD&gt; methods of the home interface.</a:t>
            </a:r>
          </a:p>
          <a:p>
            <a:pPr marL="342900" indent="-342900">
              <a:buFont typeface="Arial" panose="020B0604020202020204" pitchFamily="34" charset="0"/>
              <a:buChar char="•"/>
            </a:pPr>
            <a:endParaRPr lang="en-US" sz="2400" b="1" dirty="0">
              <a:solidFill>
                <a:srgbClr val="006600"/>
              </a:solidFill>
            </a:endParaRPr>
          </a:p>
        </p:txBody>
      </p:sp>
    </p:spTree>
    <p:extLst>
      <p:ext uri="{BB962C8B-B14F-4D97-AF65-F5344CB8AC3E}">
        <p14:creationId xmlns:p14="http://schemas.microsoft.com/office/powerpoint/2010/main" val="136361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title"/>
          </p:nvPr>
        </p:nvSpPr>
        <p:spPr>
          <a:xfrm>
            <a:off x="685800" y="685800"/>
            <a:ext cx="7772400" cy="684213"/>
          </a:xfrm>
        </p:spPr>
        <p:txBody>
          <a:bodyPr lIns="91437" tIns="45718" rIns="91437" bIns="45718" anchor="t"/>
          <a:lstStyle/>
          <a:p>
            <a:r>
              <a:rPr lang="en-US" altLang="en-US" dirty="0" smtClean="0">
                <a:latin typeface="Arial" charset="0"/>
              </a:rPr>
              <a:t>EJB Architecture</a:t>
            </a:r>
          </a:p>
        </p:txBody>
      </p:sp>
      <p:grpSp>
        <p:nvGrpSpPr>
          <p:cNvPr id="10243" name="Group 32"/>
          <p:cNvGrpSpPr>
            <a:grpSpLocks/>
          </p:cNvGrpSpPr>
          <p:nvPr/>
        </p:nvGrpSpPr>
        <p:grpSpPr bwMode="auto">
          <a:xfrm>
            <a:off x="228600" y="1300163"/>
            <a:ext cx="8534400" cy="5329237"/>
            <a:chOff x="228600" y="1300163"/>
            <a:chExt cx="8534400" cy="5329237"/>
          </a:xfrm>
        </p:grpSpPr>
        <p:sp>
          <p:nvSpPr>
            <p:cNvPr id="10244" name="Line 2"/>
            <p:cNvSpPr>
              <a:spLocks noChangeShapeType="1"/>
            </p:cNvSpPr>
            <p:nvPr/>
          </p:nvSpPr>
          <p:spPr bwMode="auto">
            <a:xfrm flipH="1">
              <a:off x="368300" y="5526088"/>
              <a:ext cx="484188" cy="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22089" tIns="11045" rIns="22089" bIns="11045">
              <a:spAutoFit/>
            </a:bodyPr>
            <a:lstStyle/>
            <a:p>
              <a:endParaRPr lang="en-US"/>
            </a:p>
          </p:txBody>
        </p:sp>
        <p:sp>
          <p:nvSpPr>
            <p:cNvPr id="10245" name="Text Box 3"/>
            <p:cNvSpPr txBox="1">
              <a:spLocks noChangeArrowheads="1"/>
            </p:cNvSpPr>
            <p:nvPr/>
          </p:nvSpPr>
          <p:spPr bwMode="auto">
            <a:xfrm>
              <a:off x="909638" y="5353050"/>
              <a:ext cx="11255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5466" tIns="17734" rIns="35466" bIns="17734">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Implements</a:t>
              </a:r>
            </a:p>
          </p:txBody>
        </p:sp>
        <p:sp>
          <p:nvSpPr>
            <p:cNvPr id="10246" name="Line 4"/>
            <p:cNvSpPr>
              <a:spLocks noChangeShapeType="1"/>
            </p:cNvSpPr>
            <p:nvPr/>
          </p:nvSpPr>
          <p:spPr bwMode="auto">
            <a:xfrm flipV="1">
              <a:off x="368300" y="5867400"/>
              <a:ext cx="4841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22089" tIns="11045" rIns="22089" bIns="11045">
              <a:spAutoFit/>
            </a:bodyPr>
            <a:lstStyle/>
            <a:p>
              <a:endParaRPr lang="en-US"/>
            </a:p>
          </p:txBody>
        </p:sp>
        <p:sp>
          <p:nvSpPr>
            <p:cNvPr id="10247" name="Text Box 5"/>
            <p:cNvSpPr txBox="1">
              <a:spLocks noChangeArrowheads="1"/>
            </p:cNvSpPr>
            <p:nvPr/>
          </p:nvSpPr>
          <p:spPr bwMode="auto">
            <a:xfrm>
              <a:off x="923925" y="5748338"/>
              <a:ext cx="7731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5466" tIns="17734" rIns="35466" bIns="17734">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Invokes</a:t>
              </a:r>
            </a:p>
          </p:txBody>
        </p:sp>
        <p:sp>
          <p:nvSpPr>
            <p:cNvPr id="10248" name="Line 6"/>
            <p:cNvSpPr>
              <a:spLocks noChangeShapeType="1"/>
            </p:cNvSpPr>
            <p:nvPr/>
          </p:nvSpPr>
          <p:spPr bwMode="auto">
            <a:xfrm>
              <a:off x="368300" y="6326188"/>
              <a:ext cx="484188" cy="0"/>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lIns="22089" tIns="11045" rIns="22089" bIns="11045">
              <a:spAutoFit/>
            </a:bodyPr>
            <a:lstStyle/>
            <a:p>
              <a:endParaRPr lang="en-US"/>
            </a:p>
          </p:txBody>
        </p:sp>
        <p:sp>
          <p:nvSpPr>
            <p:cNvPr id="10249" name="Text Box 7"/>
            <p:cNvSpPr txBox="1">
              <a:spLocks noChangeArrowheads="1"/>
            </p:cNvSpPr>
            <p:nvPr/>
          </p:nvSpPr>
          <p:spPr bwMode="auto">
            <a:xfrm>
              <a:off x="923925" y="6130925"/>
              <a:ext cx="13858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5466" tIns="17734" rIns="35466" bIns="17734">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Creates / uses</a:t>
              </a:r>
            </a:p>
          </p:txBody>
        </p:sp>
        <p:sp>
          <p:nvSpPr>
            <p:cNvPr id="10250" name="Rectangle 8"/>
            <p:cNvSpPr>
              <a:spLocks noChangeArrowheads="1"/>
            </p:cNvSpPr>
            <p:nvPr/>
          </p:nvSpPr>
          <p:spPr bwMode="auto">
            <a:xfrm>
              <a:off x="228600" y="4741863"/>
              <a:ext cx="2286000" cy="1887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2089" tIns="11045" rIns="22089" bIns="11045">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51" name="Text Box 10"/>
            <p:cNvSpPr txBox="1">
              <a:spLocks noChangeArrowheads="1"/>
            </p:cNvSpPr>
            <p:nvPr/>
          </p:nvSpPr>
          <p:spPr bwMode="auto">
            <a:xfrm>
              <a:off x="366713" y="3763963"/>
              <a:ext cx="881062" cy="423862"/>
            </a:xfrm>
            <a:prstGeom prst="rect">
              <a:avLst/>
            </a:prstGeom>
            <a:solidFill>
              <a:srgbClr val="0099FF"/>
            </a:solidFill>
            <a:ln w="9525">
              <a:solidFill>
                <a:schemeClr val="tx1"/>
              </a:solidFill>
              <a:miter lim="800000"/>
              <a:headEnd/>
              <a:tailEnd/>
            </a:ln>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100">
                  <a:latin typeface="Arial" charset="0"/>
                </a:rPr>
                <a:t>Client</a:t>
              </a:r>
            </a:p>
          </p:txBody>
        </p:sp>
        <p:sp>
          <p:nvSpPr>
            <p:cNvPr id="10252" name="Rectangle 11"/>
            <p:cNvSpPr>
              <a:spLocks noChangeArrowheads="1"/>
            </p:cNvSpPr>
            <p:nvPr/>
          </p:nvSpPr>
          <p:spPr bwMode="auto">
            <a:xfrm>
              <a:off x="2590800" y="1905000"/>
              <a:ext cx="6172200" cy="4267200"/>
            </a:xfrm>
            <a:prstGeom prst="rect">
              <a:avLst/>
            </a:prstGeom>
            <a:solidFill>
              <a:schemeClr val="bg1"/>
            </a:solidFill>
            <a:ln w="9525">
              <a:solidFill>
                <a:schemeClr val="tx1"/>
              </a:solidFill>
              <a:miter lim="800000"/>
              <a:headEnd/>
              <a:tailEnd/>
            </a:ln>
          </p:spPr>
          <p:txBody>
            <a:bodyPr wrap="none" anchor="ct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53" name="Text Box 12"/>
            <p:cNvSpPr txBox="1">
              <a:spLocks noChangeArrowheads="1"/>
            </p:cNvSpPr>
            <p:nvPr/>
          </p:nvSpPr>
          <p:spPr bwMode="auto">
            <a:xfrm>
              <a:off x="2727325" y="1985963"/>
              <a:ext cx="969963" cy="407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100">
                  <a:latin typeface="Arial" charset="0"/>
                </a:rPr>
                <a:t>Server</a:t>
              </a:r>
            </a:p>
          </p:txBody>
        </p:sp>
        <p:sp>
          <p:nvSpPr>
            <p:cNvPr id="10254" name="Text Box 13"/>
            <p:cNvSpPr txBox="1">
              <a:spLocks noChangeArrowheads="1"/>
            </p:cNvSpPr>
            <p:nvPr/>
          </p:nvSpPr>
          <p:spPr bwMode="auto">
            <a:xfrm>
              <a:off x="2819400" y="2900363"/>
              <a:ext cx="2286000" cy="739775"/>
            </a:xfrm>
            <a:prstGeom prst="rect">
              <a:avLst/>
            </a:prstGeom>
            <a:solidFill>
              <a:srgbClr val="0099FF"/>
            </a:solidFill>
            <a:ln w="9525">
              <a:solidFill>
                <a:schemeClr val="tx1"/>
              </a:solidFill>
              <a:miter lim="800000"/>
              <a:headEnd/>
              <a:tailEnd/>
            </a:ln>
          </p:spPr>
          <p:txBody>
            <a:bodyPr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100">
                  <a:latin typeface="Arial" charset="0"/>
                </a:rPr>
                <a:t>Home Interface</a:t>
              </a:r>
            </a:p>
            <a:p>
              <a:pPr algn="ctr">
                <a:spcBef>
                  <a:spcPct val="0"/>
                </a:spcBef>
                <a:buFontTx/>
                <a:buNone/>
              </a:pPr>
              <a:r>
                <a:rPr lang="en-US" altLang="en-US" sz="2100">
                  <a:latin typeface="Arial" charset="0"/>
                </a:rPr>
                <a:t>(Factory)</a:t>
              </a:r>
            </a:p>
          </p:txBody>
        </p:sp>
        <p:sp>
          <p:nvSpPr>
            <p:cNvPr id="10255" name="Text Box 14"/>
            <p:cNvSpPr txBox="1">
              <a:spLocks noChangeArrowheads="1"/>
            </p:cNvSpPr>
            <p:nvPr/>
          </p:nvSpPr>
          <p:spPr bwMode="auto">
            <a:xfrm>
              <a:off x="4852988" y="4306888"/>
              <a:ext cx="1530350" cy="739775"/>
            </a:xfrm>
            <a:prstGeom prst="rect">
              <a:avLst/>
            </a:prstGeom>
            <a:solidFill>
              <a:schemeClr val="bg1"/>
            </a:solidFill>
            <a:ln w="9525">
              <a:solidFill>
                <a:schemeClr val="tx1"/>
              </a:solidFill>
              <a:miter lim="800000"/>
              <a:headEnd/>
              <a:tailEnd/>
            </a:ln>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100">
                  <a:latin typeface="Arial" charset="0"/>
                </a:rPr>
                <a:t>EJB Object</a:t>
              </a:r>
            </a:p>
            <a:p>
              <a:pPr algn="ctr">
                <a:spcBef>
                  <a:spcPct val="0"/>
                </a:spcBef>
                <a:buFontTx/>
                <a:buNone/>
              </a:pPr>
              <a:r>
                <a:rPr lang="en-US" altLang="en-US" sz="2100">
                  <a:latin typeface="Arial" charset="0"/>
                </a:rPr>
                <a:t>(Wrapper)</a:t>
              </a:r>
            </a:p>
          </p:txBody>
        </p:sp>
        <p:sp>
          <p:nvSpPr>
            <p:cNvPr id="10256" name="Text Box 15"/>
            <p:cNvSpPr txBox="1">
              <a:spLocks noChangeArrowheads="1"/>
            </p:cNvSpPr>
            <p:nvPr/>
          </p:nvSpPr>
          <p:spPr bwMode="auto">
            <a:xfrm>
              <a:off x="6988175" y="4786313"/>
              <a:ext cx="1458913" cy="1055687"/>
            </a:xfrm>
            <a:prstGeom prst="rect">
              <a:avLst/>
            </a:prstGeom>
            <a:solidFill>
              <a:srgbClr val="0099FF"/>
            </a:solidFill>
            <a:ln w="9525">
              <a:solidFill>
                <a:schemeClr val="tx1"/>
              </a:solidFill>
              <a:miter lim="800000"/>
              <a:headEnd/>
              <a:tailEnd/>
            </a:ln>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100">
                  <a:latin typeface="Arial" charset="0"/>
                </a:rPr>
                <a:t>Enterprise</a:t>
              </a:r>
            </a:p>
            <a:p>
              <a:pPr algn="ctr">
                <a:spcBef>
                  <a:spcPct val="0"/>
                </a:spcBef>
                <a:buFontTx/>
                <a:buNone/>
              </a:pPr>
              <a:r>
                <a:rPr lang="en-US" altLang="en-US" sz="2100">
                  <a:latin typeface="Arial" charset="0"/>
                </a:rPr>
                <a:t>Java Bean</a:t>
              </a:r>
            </a:p>
            <a:p>
              <a:pPr algn="ctr">
                <a:spcBef>
                  <a:spcPct val="0"/>
                </a:spcBef>
                <a:buFontTx/>
                <a:buNone/>
              </a:pPr>
              <a:r>
                <a:rPr lang="en-US" altLang="en-US" sz="2100">
                  <a:latin typeface="Arial" charset="0"/>
                </a:rPr>
                <a:t>(Biz Logic)</a:t>
              </a:r>
            </a:p>
          </p:txBody>
        </p:sp>
        <p:sp>
          <p:nvSpPr>
            <p:cNvPr id="10257" name="Text Box 16"/>
            <p:cNvSpPr txBox="1">
              <a:spLocks noChangeArrowheads="1"/>
            </p:cNvSpPr>
            <p:nvPr/>
          </p:nvSpPr>
          <p:spPr bwMode="auto">
            <a:xfrm>
              <a:off x="2911475" y="4306888"/>
              <a:ext cx="1239838" cy="739775"/>
            </a:xfrm>
            <a:prstGeom prst="rect">
              <a:avLst/>
            </a:prstGeom>
            <a:solidFill>
              <a:srgbClr val="0099FF"/>
            </a:solidFill>
            <a:ln w="9525">
              <a:solidFill>
                <a:schemeClr val="tx1"/>
              </a:solidFill>
              <a:miter lim="800000"/>
              <a:headEnd/>
              <a:tailEnd/>
            </a:ln>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100">
                  <a:latin typeface="Arial" charset="0"/>
                </a:rPr>
                <a:t>Remote</a:t>
              </a:r>
            </a:p>
            <a:p>
              <a:pPr algn="ctr">
                <a:spcBef>
                  <a:spcPct val="0"/>
                </a:spcBef>
                <a:buFontTx/>
                <a:buNone/>
              </a:pPr>
              <a:r>
                <a:rPr lang="en-US" altLang="en-US" sz="2100">
                  <a:latin typeface="Arial" charset="0"/>
                </a:rPr>
                <a:t>Interface</a:t>
              </a:r>
            </a:p>
          </p:txBody>
        </p:sp>
        <p:sp>
          <p:nvSpPr>
            <p:cNvPr id="10258" name="Text Box 17"/>
            <p:cNvSpPr txBox="1">
              <a:spLocks noChangeArrowheads="1"/>
            </p:cNvSpPr>
            <p:nvPr/>
          </p:nvSpPr>
          <p:spPr bwMode="auto">
            <a:xfrm>
              <a:off x="5638800" y="2895600"/>
              <a:ext cx="1600200" cy="423863"/>
            </a:xfrm>
            <a:prstGeom prst="rect">
              <a:avLst/>
            </a:prstGeom>
            <a:solidFill>
              <a:schemeClr val="bg1"/>
            </a:solidFill>
            <a:ln w="9525">
              <a:solidFill>
                <a:schemeClr val="tx1"/>
              </a:solidFill>
              <a:miter lim="800000"/>
              <a:headEnd/>
              <a:tailEnd/>
            </a:ln>
          </p:spPr>
          <p:txBody>
            <a:bodyPr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100">
                  <a:latin typeface="Arial" charset="0"/>
                </a:rPr>
                <a:t>Container</a:t>
              </a:r>
            </a:p>
          </p:txBody>
        </p:sp>
        <p:sp>
          <p:nvSpPr>
            <p:cNvPr id="10259" name="Line 18"/>
            <p:cNvSpPr>
              <a:spLocks noChangeShapeType="1"/>
            </p:cNvSpPr>
            <p:nvPr/>
          </p:nvSpPr>
          <p:spPr bwMode="auto">
            <a:xfrm flipH="1">
              <a:off x="5105400" y="3124200"/>
              <a:ext cx="533400" cy="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19"/>
            <p:cNvSpPr>
              <a:spLocks noChangeShapeType="1"/>
            </p:cNvSpPr>
            <p:nvPr/>
          </p:nvSpPr>
          <p:spPr bwMode="auto">
            <a:xfrm flipH="1">
              <a:off x="4191000" y="4648200"/>
              <a:ext cx="533400" cy="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0"/>
            <p:cNvSpPr>
              <a:spLocks noChangeShapeType="1"/>
            </p:cNvSpPr>
            <p:nvPr/>
          </p:nvSpPr>
          <p:spPr bwMode="auto">
            <a:xfrm>
              <a:off x="5792788" y="3351213"/>
              <a:ext cx="0" cy="914400"/>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2" name="Freeform 21"/>
            <p:cNvSpPr>
              <a:spLocks/>
            </p:cNvSpPr>
            <p:nvPr/>
          </p:nvSpPr>
          <p:spPr bwMode="auto">
            <a:xfrm>
              <a:off x="5334000" y="5105400"/>
              <a:ext cx="1524000" cy="609600"/>
            </a:xfrm>
            <a:custGeom>
              <a:avLst/>
              <a:gdLst>
                <a:gd name="T0" fmla="*/ 0 w 816"/>
                <a:gd name="T1" fmla="*/ 0 h 400"/>
                <a:gd name="T2" fmla="*/ 2147483647 w 816"/>
                <a:gd name="T3" fmla="*/ 2147483647 h 400"/>
                <a:gd name="T4" fmla="*/ 2147483647 w 816"/>
                <a:gd name="T5" fmla="*/ 2147483647 h 400"/>
                <a:gd name="T6" fmla="*/ 0 60000 65536"/>
                <a:gd name="T7" fmla="*/ 0 60000 65536"/>
                <a:gd name="T8" fmla="*/ 0 60000 65536"/>
                <a:gd name="T9" fmla="*/ 0 w 816"/>
                <a:gd name="T10" fmla="*/ 0 h 400"/>
                <a:gd name="T11" fmla="*/ 816 w 816"/>
                <a:gd name="T12" fmla="*/ 400 h 400"/>
              </a:gdLst>
              <a:ahLst/>
              <a:cxnLst>
                <a:cxn ang="T6">
                  <a:pos x="T0" y="T1"/>
                </a:cxn>
                <a:cxn ang="T7">
                  <a:pos x="T2" y="T3"/>
                </a:cxn>
                <a:cxn ang="T8">
                  <a:pos x="T4" y="T5"/>
                </a:cxn>
              </a:cxnLst>
              <a:rect l="T9" t="T10" r="T11" b="T12"/>
              <a:pathLst>
                <a:path w="816" h="400">
                  <a:moveTo>
                    <a:pt x="0" y="0"/>
                  </a:moveTo>
                  <a:cubicBezTo>
                    <a:pt x="76" y="136"/>
                    <a:pt x="152" y="272"/>
                    <a:pt x="288" y="336"/>
                  </a:cubicBezTo>
                  <a:cubicBezTo>
                    <a:pt x="424" y="400"/>
                    <a:pt x="704" y="384"/>
                    <a:pt x="816" y="384"/>
                  </a:cubicBezTo>
                </a:path>
              </a:pathLst>
            </a:custGeom>
            <a:solidFill>
              <a:schemeClr val="bg1"/>
            </a:solidFill>
            <a:ln w="25400">
              <a:solidFill>
                <a:schemeClr val="tx1"/>
              </a:solidFill>
              <a:round/>
              <a:headEnd/>
              <a:tailEnd type="triangle" w="med" len="med"/>
            </a:ln>
          </p:spPr>
          <p:txBody>
            <a:bodyPr wrap="none" anchor="ctr"/>
            <a:lstStyle/>
            <a:p>
              <a:endParaRPr lang="en-US"/>
            </a:p>
          </p:txBody>
        </p:sp>
        <p:sp>
          <p:nvSpPr>
            <p:cNvPr id="10263" name="Line 22"/>
            <p:cNvSpPr>
              <a:spLocks noChangeShapeType="1"/>
            </p:cNvSpPr>
            <p:nvPr/>
          </p:nvSpPr>
          <p:spPr bwMode="auto">
            <a:xfrm flipV="1">
              <a:off x="1373188" y="3351213"/>
              <a:ext cx="1446212" cy="3825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4" name="Line 23"/>
            <p:cNvSpPr>
              <a:spLocks noChangeShapeType="1"/>
            </p:cNvSpPr>
            <p:nvPr/>
          </p:nvSpPr>
          <p:spPr bwMode="auto">
            <a:xfrm>
              <a:off x="1373188" y="4191000"/>
              <a:ext cx="1446212" cy="3825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5" name="Text Box 24"/>
            <p:cNvSpPr txBox="1">
              <a:spLocks noChangeArrowheads="1"/>
            </p:cNvSpPr>
            <p:nvPr/>
          </p:nvSpPr>
          <p:spPr bwMode="auto">
            <a:xfrm>
              <a:off x="1600200" y="3392488"/>
              <a:ext cx="673100" cy="407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100">
                  <a:latin typeface="Arial" charset="0"/>
                </a:rPr>
                <a:t>RMI</a:t>
              </a:r>
              <a:endParaRPr lang="en-US" altLang="en-US" sz="2100"/>
            </a:p>
          </p:txBody>
        </p:sp>
        <p:sp>
          <p:nvSpPr>
            <p:cNvPr id="10266" name="Text Box 25"/>
            <p:cNvSpPr txBox="1">
              <a:spLocks noChangeArrowheads="1"/>
            </p:cNvSpPr>
            <p:nvPr/>
          </p:nvSpPr>
          <p:spPr bwMode="auto">
            <a:xfrm>
              <a:off x="1600200" y="4154488"/>
              <a:ext cx="673100" cy="407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100">
                  <a:latin typeface="Arial" charset="0"/>
                </a:rPr>
                <a:t>RMI</a:t>
              </a:r>
              <a:endParaRPr lang="en-US" altLang="en-US" sz="2100"/>
            </a:p>
          </p:txBody>
        </p:sp>
        <p:sp>
          <p:nvSpPr>
            <p:cNvPr id="10267" name="Text Box 26"/>
            <p:cNvSpPr txBox="1">
              <a:spLocks noChangeArrowheads="1"/>
            </p:cNvSpPr>
            <p:nvPr/>
          </p:nvSpPr>
          <p:spPr bwMode="auto">
            <a:xfrm>
              <a:off x="593725" y="1300163"/>
              <a:ext cx="184150" cy="407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100"/>
            </a:p>
          </p:txBody>
        </p:sp>
        <p:sp>
          <p:nvSpPr>
            <p:cNvPr id="10268" name="Text Box 27"/>
            <p:cNvSpPr txBox="1">
              <a:spLocks noChangeArrowheads="1"/>
            </p:cNvSpPr>
            <p:nvPr/>
          </p:nvSpPr>
          <p:spPr bwMode="auto">
            <a:xfrm>
              <a:off x="228600" y="1335088"/>
              <a:ext cx="2081213" cy="423862"/>
            </a:xfrm>
            <a:prstGeom prst="rect">
              <a:avLst/>
            </a:prstGeom>
            <a:solidFill>
              <a:schemeClr val="bg1"/>
            </a:solidFill>
            <a:ln w="9525">
              <a:solidFill>
                <a:schemeClr val="tx1"/>
              </a:solidFill>
              <a:miter lim="800000"/>
              <a:headEnd/>
              <a:tailEnd/>
            </a:ln>
          </p:spPr>
          <p:txBody>
            <a:bodyPr wrap="none" lIns="91437" tIns="45718" rIns="91437" bIns="45718">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100">
                  <a:latin typeface="Arial" charset="0"/>
                </a:rPr>
                <a:t>Naming Service</a:t>
              </a:r>
            </a:p>
          </p:txBody>
        </p:sp>
        <p:sp>
          <p:nvSpPr>
            <p:cNvPr id="10269" name="Line 28"/>
            <p:cNvSpPr>
              <a:spLocks noChangeShapeType="1"/>
            </p:cNvSpPr>
            <p:nvPr/>
          </p:nvSpPr>
          <p:spPr bwMode="auto">
            <a:xfrm>
              <a:off x="1828800" y="1752600"/>
              <a:ext cx="1371600" cy="1143000"/>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0" name="Line 29"/>
            <p:cNvSpPr>
              <a:spLocks noChangeShapeType="1"/>
            </p:cNvSpPr>
            <p:nvPr/>
          </p:nvSpPr>
          <p:spPr bwMode="auto">
            <a:xfrm flipV="1">
              <a:off x="763588" y="1828800"/>
              <a:ext cx="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1" name="Rectangle 30"/>
            <p:cNvSpPr>
              <a:spLocks noChangeArrowheads="1"/>
            </p:cNvSpPr>
            <p:nvPr/>
          </p:nvSpPr>
          <p:spPr bwMode="auto">
            <a:xfrm>
              <a:off x="2827338" y="4256088"/>
              <a:ext cx="3686175" cy="850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10272" name="Rectangle 31"/>
            <p:cNvSpPr>
              <a:spLocks noChangeArrowheads="1"/>
            </p:cNvSpPr>
            <p:nvPr/>
          </p:nvSpPr>
          <p:spPr bwMode="auto">
            <a:xfrm>
              <a:off x="368300" y="4986338"/>
              <a:ext cx="492125" cy="242887"/>
            </a:xfrm>
            <a:prstGeom prst="rect">
              <a:avLst/>
            </a:prstGeom>
            <a:solidFill>
              <a:srgbClr val="0099FF"/>
            </a:solidFill>
            <a:ln w="9525">
              <a:solidFill>
                <a:schemeClr val="tx1"/>
              </a:solidFill>
              <a:miter lim="800000"/>
              <a:headEnd/>
              <a:tailEnd/>
            </a:ln>
          </p:spPr>
          <p:txBody>
            <a:bodyPr wrap="none" lIns="146816" tIns="73408" rIns="146816" bIns="73408" anchor="ctr"/>
            <a:lstStyle>
              <a:lvl1pPr marL="342900" indent="-342900" defTabSz="1468438">
                <a:spcBef>
                  <a:spcPct val="20000"/>
                </a:spcBef>
                <a:buChar char="•"/>
                <a:defRPr sz="3200">
                  <a:solidFill>
                    <a:schemeClr val="tx1"/>
                  </a:solidFill>
                  <a:latin typeface="Times New Roman" pitchFamily="18" charset="0"/>
                </a:defRPr>
              </a:lvl1pPr>
              <a:lvl2pPr marL="742950" indent="-285750" defTabSz="1468438">
                <a:spcBef>
                  <a:spcPct val="20000"/>
                </a:spcBef>
                <a:buChar char="–"/>
                <a:defRPr sz="2800">
                  <a:solidFill>
                    <a:schemeClr val="tx1"/>
                  </a:solidFill>
                  <a:latin typeface="Times New Roman" pitchFamily="18" charset="0"/>
                </a:defRPr>
              </a:lvl2pPr>
              <a:lvl3pPr marL="1143000" indent="-228600" defTabSz="1468438">
                <a:spcBef>
                  <a:spcPct val="20000"/>
                </a:spcBef>
                <a:buChar char="•"/>
                <a:defRPr sz="2400">
                  <a:solidFill>
                    <a:schemeClr val="tx1"/>
                  </a:solidFill>
                  <a:latin typeface="Times New Roman" pitchFamily="18" charset="0"/>
                </a:defRPr>
              </a:lvl3pPr>
              <a:lvl4pPr marL="1600200" indent="-228600" defTabSz="1468438">
                <a:spcBef>
                  <a:spcPct val="20000"/>
                </a:spcBef>
                <a:buChar char="–"/>
                <a:defRPr sz="2000">
                  <a:solidFill>
                    <a:schemeClr val="tx1"/>
                  </a:solidFill>
                  <a:latin typeface="Times New Roman" pitchFamily="18" charset="0"/>
                </a:defRPr>
              </a:lvl4pPr>
              <a:lvl5pPr marL="2057400" indent="-228600" defTabSz="1468438">
                <a:spcBef>
                  <a:spcPct val="20000"/>
                </a:spcBef>
                <a:buChar char="»"/>
                <a:defRPr sz="2000">
                  <a:solidFill>
                    <a:schemeClr val="tx1"/>
                  </a:solidFill>
                  <a:latin typeface="Times New Roman" pitchFamily="18" charset="0"/>
                </a:defRPr>
              </a:lvl5pPr>
              <a:lvl6pPr marL="2514600" indent="-228600" defTabSz="1468438"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1468438"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1468438"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1468438"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US" altLang="en-US" sz="2600">
                <a:latin typeface="Garamond" pitchFamily="18" charset="0"/>
              </a:endParaRPr>
            </a:p>
          </p:txBody>
        </p:sp>
        <p:sp>
          <p:nvSpPr>
            <p:cNvPr id="10273" name="Text Box 32"/>
            <p:cNvSpPr txBox="1">
              <a:spLocks noChangeArrowheads="1"/>
            </p:cNvSpPr>
            <p:nvPr/>
          </p:nvSpPr>
          <p:spPr bwMode="auto">
            <a:xfrm>
              <a:off x="962025" y="4986338"/>
              <a:ext cx="12969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5466" tIns="17734" rIns="35466" bIns="17734">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You write this</a:t>
              </a:r>
            </a:p>
          </p:txBody>
        </p:sp>
      </p:grpSp>
    </p:spTree>
    <p:extLst>
      <p:ext uri="{BB962C8B-B14F-4D97-AF65-F5344CB8AC3E}">
        <p14:creationId xmlns:p14="http://schemas.microsoft.com/office/powerpoint/2010/main" val="185535828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50</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Home interface (session beans) </a:t>
            </a:r>
          </a:p>
        </p:txBody>
      </p:sp>
      <p:sp>
        <p:nvSpPr>
          <p:cNvPr id="7" name="Rectangle 6"/>
          <p:cNvSpPr/>
          <p:nvPr/>
        </p:nvSpPr>
        <p:spPr>
          <a:xfrm>
            <a:off x="228600" y="1161824"/>
            <a:ext cx="8839200" cy="2677656"/>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The home interface is used to create, find, and remove session bean references according to the EJB 2.x client contract. Home interfaces extend </a:t>
            </a:r>
            <a:r>
              <a:rPr lang="en-US" sz="2400" b="1" dirty="0" err="1">
                <a:solidFill>
                  <a:srgbClr val="006600"/>
                </a:solidFill>
              </a:rPr>
              <a:t>javax.ejb.EJBHome</a:t>
            </a:r>
            <a:r>
              <a:rPr lang="en-US" sz="2400" b="1" dirty="0">
                <a:solidFill>
                  <a:srgbClr val="006600"/>
                </a:solidFill>
              </a:rPr>
              <a:t> or </a:t>
            </a:r>
            <a:r>
              <a:rPr lang="en-US" sz="2400" b="1" dirty="0" err="1">
                <a:solidFill>
                  <a:srgbClr val="006600"/>
                </a:solidFill>
              </a:rPr>
              <a:t>javax.ejb.EJBLocalHome</a:t>
            </a:r>
            <a:r>
              <a:rPr lang="en-US" sz="2400" b="1" dirty="0">
                <a:solidFill>
                  <a:srgbClr val="006600"/>
                </a:solidFill>
              </a:rPr>
              <a:t> and may define methods named with a prefix of “create” to return component interface references.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Just </a:t>
            </a:r>
            <a:r>
              <a:rPr lang="en-US" sz="2400" b="1" dirty="0">
                <a:solidFill>
                  <a:srgbClr val="006600"/>
                </a:solidFill>
              </a:rPr>
              <a:t>like component interfaces, these are legacy and in place to support backward compatibility.</a:t>
            </a:r>
          </a:p>
        </p:txBody>
      </p:sp>
    </p:spTree>
    <p:extLst>
      <p:ext uri="{BB962C8B-B14F-4D97-AF65-F5344CB8AC3E}">
        <p14:creationId xmlns:p14="http://schemas.microsoft.com/office/powerpoint/2010/main" val="1322907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51</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Endpoint interface (session beans) </a:t>
            </a:r>
          </a:p>
        </p:txBody>
      </p:sp>
      <p:sp>
        <p:nvSpPr>
          <p:cNvPr id="7" name="Rectangle 6"/>
          <p:cNvSpPr/>
          <p:nvPr/>
        </p:nvSpPr>
        <p:spPr>
          <a:xfrm>
            <a:off x="228600" y="1161824"/>
            <a:ext cx="8839200" cy="2308324"/>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The endpoint interface defines business methods that can be accessed from applications outside the EJB container via SOAP.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The </a:t>
            </a:r>
            <a:r>
              <a:rPr lang="en-US" sz="2400" b="1" dirty="0">
                <a:solidFill>
                  <a:srgbClr val="006600"/>
                </a:solidFill>
              </a:rPr>
              <a:t>endpoint interface is based on Java API for XML-RPC (JAX-RPC) and is designed to adhere to the SOAP and WSDL standards.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The </a:t>
            </a:r>
            <a:r>
              <a:rPr lang="en-US" sz="2400" b="1" dirty="0">
                <a:solidFill>
                  <a:srgbClr val="006600"/>
                </a:solidFill>
              </a:rPr>
              <a:t>endpoint interface is a plain Java interface that is annotated with the @</a:t>
            </a:r>
            <a:r>
              <a:rPr lang="en-US" sz="2400" b="1" dirty="0" err="1">
                <a:solidFill>
                  <a:srgbClr val="006600"/>
                </a:solidFill>
              </a:rPr>
              <a:t>javax.jws.WebService</a:t>
            </a:r>
            <a:r>
              <a:rPr lang="en-US" sz="2400" b="1" dirty="0">
                <a:solidFill>
                  <a:srgbClr val="006600"/>
                </a:solidFill>
              </a:rPr>
              <a:t> annotation.</a:t>
            </a:r>
          </a:p>
        </p:txBody>
      </p:sp>
    </p:spTree>
    <p:extLst>
      <p:ext uri="{BB962C8B-B14F-4D97-AF65-F5344CB8AC3E}">
        <p14:creationId xmlns:p14="http://schemas.microsoft.com/office/powerpoint/2010/main" val="3881886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52</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Message interface (MDBs)</a:t>
            </a:r>
          </a:p>
        </p:txBody>
      </p:sp>
      <p:sp>
        <p:nvSpPr>
          <p:cNvPr id="7" name="Rectangle 6"/>
          <p:cNvSpPr/>
          <p:nvPr/>
        </p:nvSpPr>
        <p:spPr>
          <a:xfrm>
            <a:off x="228600" y="1161824"/>
            <a:ext cx="8839200" cy="3046988"/>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6600"/>
                </a:solidFill>
              </a:rPr>
              <a:t>Message-driven beans implement the message interface, which defines the methods by which messaging systems, such as the JMS, can deliver messages to the bean. </a:t>
            </a:r>
            <a:endParaRPr lang="en-US" sz="2400" b="1" dirty="0" smtClean="0">
              <a:solidFill>
                <a:srgbClr val="006600"/>
              </a:solidFill>
            </a:endParaRPr>
          </a:p>
          <a:p>
            <a:pPr marL="342900" indent="-342900">
              <a:buFont typeface="Arial" panose="020B0604020202020204" pitchFamily="34" charset="0"/>
              <a:buChar char="•"/>
            </a:pPr>
            <a:r>
              <a:rPr lang="en-US" sz="2400" b="1" dirty="0" smtClean="0">
                <a:solidFill>
                  <a:srgbClr val="006600"/>
                </a:solidFill>
              </a:rPr>
              <a:t>An </a:t>
            </a:r>
            <a:r>
              <a:rPr lang="en-US" sz="2400" b="1" dirty="0">
                <a:solidFill>
                  <a:srgbClr val="006600"/>
                </a:solidFill>
              </a:rPr>
              <a:t>MDB that listens to JMS events would therefore be defined like this: </a:t>
            </a:r>
            <a:endParaRPr lang="en-US" sz="2400" b="1" dirty="0" smtClean="0">
              <a:solidFill>
                <a:srgbClr val="006600"/>
              </a:solidFill>
            </a:endParaRPr>
          </a:p>
          <a:p>
            <a:endParaRPr lang="en-US" sz="2400" b="1" dirty="0">
              <a:solidFill>
                <a:srgbClr val="006600"/>
              </a:solidFill>
            </a:endParaRPr>
          </a:p>
          <a:p>
            <a:r>
              <a:rPr lang="en-US" sz="2400" b="1" dirty="0" smtClean="0">
                <a:solidFill>
                  <a:srgbClr val="006600"/>
                </a:solidFill>
              </a:rPr>
              <a:t>@</a:t>
            </a:r>
            <a:r>
              <a:rPr lang="en-US" sz="2400" b="1" dirty="0" err="1">
                <a:solidFill>
                  <a:srgbClr val="006600"/>
                </a:solidFill>
              </a:rPr>
              <a:t>javax.ejb.MessageDriven</a:t>
            </a:r>
            <a:r>
              <a:rPr lang="en-US" sz="2400" b="1" dirty="0">
                <a:solidFill>
                  <a:srgbClr val="006600"/>
                </a:solidFill>
              </a:rPr>
              <a:t>(</a:t>
            </a:r>
            <a:r>
              <a:rPr lang="en-US" sz="2400" b="1" dirty="0" err="1">
                <a:solidFill>
                  <a:srgbClr val="006600"/>
                </a:solidFill>
              </a:rPr>
              <a:t>activationConfig</a:t>
            </a:r>
            <a:r>
              <a:rPr lang="en-US" sz="2400" b="1" dirty="0">
                <a:solidFill>
                  <a:srgbClr val="006600"/>
                </a:solidFill>
              </a:rPr>
              <a:t>={...}) public class </a:t>
            </a:r>
            <a:r>
              <a:rPr lang="en-US" sz="2400" b="1" dirty="0" err="1">
                <a:solidFill>
                  <a:srgbClr val="006600"/>
                </a:solidFill>
              </a:rPr>
              <a:t>MyMessageDrivenBean</a:t>
            </a:r>
            <a:r>
              <a:rPr lang="en-US" sz="2400" b="1" dirty="0">
                <a:solidFill>
                  <a:srgbClr val="006600"/>
                </a:solidFill>
              </a:rPr>
              <a:t> implements </a:t>
            </a:r>
            <a:r>
              <a:rPr lang="en-US" sz="2400" b="1" dirty="0" err="1">
                <a:solidFill>
                  <a:srgbClr val="006600"/>
                </a:solidFill>
              </a:rPr>
              <a:t>javax.jms.MessageListener</a:t>
            </a:r>
            <a:r>
              <a:rPr lang="en-US" sz="2400" b="1" dirty="0">
                <a:solidFill>
                  <a:srgbClr val="006600"/>
                </a:solidFill>
              </a:rPr>
              <a:t>{...}</a:t>
            </a:r>
          </a:p>
        </p:txBody>
      </p:sp>
    </p:spTree>
    <p:extLst>
      <p:ext uri="{BB962C8B-B14F-4D97-AF65-F5344CB8AC3E}">
        <p14:creationId xmlns:p14="http://schemas.microsoft.com/office/powerpoint/2010/main" val="2668112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53</a:t>
            </a:fld>
            <a:endParaRPr lang="en-US" altLang="en-US"/>
          </a:p>
        </p:txBody>
      </p:sp>
      <p:sp>
        <p:nvSpPr>
          <p:cNvPr id="6" name="Rectangle 5"/>
          <p:cNvSpPr/>
          <p:nvPr/>
        </p:nvSpPr>
        <p:spPr>
          <a:xfrm>
            <a:off x="228600" y="609600"/>
            <a:ext cx="7924800" cy="523220"/>
          </a:xfrm>
          <a:prstGeom prst="rect">
            <a:avLst/>
          </a:prstGeom>
        </p:spPr>
        <p:txBody>
          <a:bodyPr wrap="square">
            <a:spAutoFit/>
          </a:bodyPr>
          <a:lstStyle/>
          <a:p>
            <a:r>
              <a:rPr lang="en-US" sz="2800" b="1" dirty="0">
                <a:solidFill>
                  <a:srgbClr val="0000CC"/>
                </a:solidFill>
              </a:rPr>
              <a:t>Naming Conventions </a:t>
            </a:r>
          </a:p>
        </p:txBody>
      </p:sp>
      <p:sp>
        <p:nvSpPr>
          <p:cNvPr id="7" name="Rectangle 6"/>
          <p:cNvSpPr/>
          <p:nvPr/>
        </p:nvSpPr>
        <p:spPr>
          <a:xfrm>
            <a:off x="228600" y="1161824"/>
            <a:ext cx="8839200" cy="1200329"/>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6600"/>
                </a:solidFill>
              </a:rPr>
              <a:t>An Example </a:t>
            </a:r>
            <a:r>
              <a:rPr lang="en-US" sz="2400" b="1" dirty="0">
                <a:solidFill>
                  <a:srgbClr val="006600"/>
                </a:solidFill>
              </a:rPr>
              <a:t>EJB that handles ticket processing may contain the term </a:t>
            </a:r>
            <a:r>
              <a:rPr lang="en-US" sz="2400" b="1" dirty="0" err="1">
                <a:solidFill>
                  <a:srgbClr val="006600"/>
                </a:solidFill>
              </a:rPr>
              <a:t>TicketProcessor</a:t>
            </a:r>
            <a:r>
              <a:rPr lang="en-US" sz="2400" b="1" dirty="0">
                <a:solidFill>
                  <a:srgbClr val="006600"/>
                </a:solidFill>
              </a:rPr>
              <a:t>. All other classes that comprise an EJB may then be named according to the following table:</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15" t="24087" r="30307" b="26754"/>
          <a:stretch/>
        </p:blipFill>
        <p:spPr bwMode="auto">
          <a:xfrm>
            <a:off x="457200" y="2328746"/>
            <a:ext cx="8458200" cy="443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94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54</a:t>
            </a:fld>
            <a:endParaRPr lang="en-US" altLang="en-US"/>
          </a:p>
        </p:txBody>
      </p:sp>
    </p:spTree>
    <p:extLst>
      <p:ext uri="{BB962C8B-B14F-4D97-AF65-F5344CB8AC3E}">
        <p14:creationId xmlns:p14="http://schemas.microsoft.com/office/powerpoint/2010/main" val="596745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55</a:t>
            </a:fld>
            <a:endParaRPr lang="en-US" altLang="en-US"/>
          </a:p>
        </p:txBody>
      </p:sp>
    </p:spTree>
    <p:extLst>
      <p:ext uri="{BB962C8B-B14F-4D97-AF65-F5344CB8AC3E}">
        <p14:creationId xmlns:p14="http://schemas.microsoft.com/office/powerpoint/2010/main" val="362715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56</a:t>
            </a:fld>
            <a:endParaRPr lang="en-US" altLang="en-US"/>
          </a:p>
        </p:txBody>
      </p:sp>
    </p:spTree>
    <p:extLst>
      <p:ext uri="{BB962C8B-B14F-4D97-AF65-F5344CB8AC3E}">
        <p14:creationId xmlns:p14="http://schemas.microsoft.com/office/powerpoint/2010/main" val="2912792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57</a:t>
            </a:fld>
            <a:endParaRPr lang="en-US" altLang="en-US"/>
          </a:p>
        </p:txBody>
      </p:sp>
    </p:spTree>
    <p:extLst>
      <p:ext uri="{BB962C8B-B14F-4D97-AF65-F5344CB8AC3E}">
        <p14:creationId xmlns:p14="http://schemas.microsoft.com/office/powerpoint/2010/main" val="97108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58</a:t>
            </a:fld>
            <a:endParaRPr lang="en-US" altLang="en-US"/>
          </a:p>
        </p:txBody>
      </p:sp>
    </p:spTree>
    <p:extLst>
      <p:ext uri="{BB962C8B-B14F-4D97-AF65-F5344CB8AC3E}">
        <p14:creationId xmlns:p14="http://schemas.microsoft.com/office/powerpoint/2010/main" val="1568607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59</a:t>
            </a:fld>
            <a:endParaRPr lang="en-US" altLang="en-US"/>
          </a:p>
        </p:txBody>
      </p:sp>
    </p:spTree>
    <p:extLst>
      <p:ext uri="{BB962C8B-B14F-4D97-AF65-F5344CB8AC3E}">
        <p14:creationId xmlns:p14="http://schemas.microsoft.com/office/powerpoint/2010/main" val="379969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228600"/>
            <a:ext cx="8458200" cy="6324600"/>
          </a:xfrm>
          <a:prstGeom prst="rect">
            <a:avLst/>
          </a:prstGeom>
          <a:noFill/>
          <a:ln w="9525">
            <a:noFill/>
            <a:miter lim="800000"/>
            <a:headEnd/>
            <a:tailEnd/>
          </a:ln>
          <a:effectLst/>
        </p:spPr>
        <p:txBody>
          <a:bodyPr anchor="ctr"/>
          <a:lstStyle/>
          <a:p>
            <a:pPr>
              <a:buFont typeface="Arial" pitchFamily="34" charset="0"/>
              <a:buChar char="•"/>
              <a:defRPr/>
            </a:pPr>
            <a:r>
              <a:rPr lang="en-US" sz="3200" kern="0" dirty="0">
                <a:solidFill>
                  <a:schemeClr val="tx2"/>
                </a:solidFill>
                <a:latin typeface="+mj-lt"/>
                <a:ea typeface="+mj-ea"/>
                <a:cs typeface="+mj-cs"/>
              </a:rPr>
              <a:t> An EJB is written in the java programming language.  So, it supports the platform independent feature.</a:t>
            </a:r>
          </a:p>
          <a:p>
            <a:pPr>
              <a:buFont typeface="Arial" pitchFamily="34" charset="0"/>
              <a:buChar char="•"/>
              <a:defRPr/>
            </a:pPr>
            <a:endParaRPr lang="en-US" sz="3200" kern="0" dirty="0">
              <a:solidFill>
                <a:schemeClr val="tx2"/>
              </a:solidFill>
              <a:latin typeface="+mj-lt"/>
              <a:ea typeface="+mj-ea"/>
              <a:cs typeface="+mj-cs"/>
            </a:endParaRPr>
          </a:p>
          <a:p>
            <a:pPr>
              <a:buFont typeface="Arial" pitchFamily="34" charset="0"/>
              <a:buChar char="•"/>
              <a:defRPr/>
            </a:pPr>
            <a:r>
              <a:rPr lang="en-US" sz="3200" kern="0" dirty="0">
                <a:solidFill>
                  <a:schemeClr val="tx2"/>
                </a:solidFill>
                <a:latin typeface="+mj-lt"/>
                <a:ea typeface="+mj-ea"/>
                <a:cs typeface="+mj-cs"/>
              </a:rPr>
              <a:t> The EJB Server handles system-level services such as </a:t>
            </a:r>
            <a:r>
              <a:rPr lang="en-US" sz="3200" kern="0" dirty="0">
                <a:solidFill>
                  <a:srgbClr val="FF0000"/>
                </a:solidFill>
                <a:latin typeface="+mj-lt"/>
                <a:ea typeface="+mj-ea"/>
                <a:cs typeface="+mj-cs"/>
              </a:rPr>
              <a:t>threading, security, transactions, and persistence</a:t>
            </a:r>
            <a:r>
              <a:rPr lang="en-US" sz="3200" kern="0" dirty="0">
                <a:solidFill>
                  <a:schemeClr val="tx2"/>
                </a:solidFill>
                <a:latin typeface="+mj-lt"/>
                <a:ea typeface="+mj-ea"/>
                <a:cs typeface="+mj-cs"/>
              </a:rPr>
              <a:t>.</a:t>
            </a:r>
          </a:p>
          <a:p>
            <a:pPr>
              <a:buFont typeface="Arial" pitchFamily="34" charset="0"/>
              <a:buChar char="•"/>
              <a:defRPr/>
            </a:pPr>
            <a:endParaRPr lang="en-US" sz="3200" kern="0" dirty="0">
              <a:solidFill>
                <a:schemeClr val="tx2"/>
              </a:solidFill>
              <a:latin typeface="+mj-lt"/>
              <a:ea typeface="+mj-ea"/>
              <a:cs typeface="+mj-cs"/>
            </a:endParaRPr>
          </a:p>
          <a:p>
            <a:pPr>
              <a:buFont typeface="Arial" pitchFamily="34" charset="0"/>
              <a:buChar char="•"/>
              <a:defRPr/>
            </a:pPr>
            <a:r>
              <a:rPr lang="en-US" sz="3200" kern="0" dirty="0">
                <a:solidFill>
                  <a:schemeClr val="tx2"/>
                </a:solidFill>
                <a:latin typeface="+mj-lt"/>
                <a:ea typeface="+mj-ea"/>
                <a:cs typeface="+mj-cs"/>
              </a:rPr>
              <a:t> </a:t>
            </a:r>
            <a:r>
              <a:rPr lang="en-US" sz="3200" kern="0" dirty="0">
                <a:solidFill>
                  <a:schemeClr val="accent6">
                    <a:lumMod val="75000"/>
                  </a:schemeClr>
                </a:solidFill>
                <a:latin typeface="+mj-lt"/>
                <a:ea typeface="+mj-ea"/>
                <a:cs typeface="+mj-cs"/>
              </a:rPr>
              <a:t>The developer of EJB class focuses on writing business logic </a:t>
            </a:r>
            <a:r>
              <a:rPr lang="en-US" sz="3200" kern="0" dirty="0">
                <a:solidFill>
                  <a:schemeClr val="tx2"/>
                </a:solidFill>
                <a:latin typeface="+mj-lt"/>
                <a:ea typeface="+mj-ea"/>
                <a:cs typeface="+mj-cs"/>
              </a:rPr>
              <a:t>rather than system-level services.</a:t>
            </a:r>
          </a:p>
        </p:txBody>
      </p:sp>
    </p:spTree>
    <p:extLst>
      <p:ext uri="{BB962C8B-B14F-4D97-AF65-F5344CB8AC3E}">
        <p14:creationId xmlns:p14="http://schemas.microsoft.com/office/powerpoint/2010/main" val="212168271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60</a:t>
            </a:fld>
            <a:endParaRPr lang="en-US" altLang="en-US"/>
          </a:p>
        </p:txBody>
      </p:sp>
    </p:spTree>
    <p:extLst>
      <p:ext uri="{BB962C8B-B14F-4D97-AF65-F5344CB8AC3E}">
        <p14:creationId xmlns:p14="http://schemas.microsoft.com/office/powerpoint/2010/main" val="30998683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E07F56E-9BBB-4ED5-BC2A-CF0452B1045C}" type="slidenum">
              <a:rPr lang="en-US" altLang="en-US" smtClean="0"/>
              <a:pPr>
                <a:defRPr/>
              </a:pPr>
              <a:t>61</a:t>
            </a:fld>
            <a:endParaRPr lang="en-US" altLang="en-US"/>
          </a:p>
        </p:txBody>
      </p:sp>
    </p:spTree>
    <p:extLst>
      <p:ext uri="{BB962C8B-B14F-4D97-AF65-F5344CB8AC3E}">
        <p14:creationId xmlns:p14="http://schemas.microsoft.com/office/powerpoint/2010/main" val="1303800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Models : The </a:t>
            </a:r>
            <a:r>
              <a:rPr lang="en-US" b="1" dirty="0" err="1" smtClean="0"/>
              <a:t>statelful</a:t>
            </a:r>
            <a:r>
              <a:rPr lang="en-US" b="1" dirty="0" smtClean="0"/>
              <a:t> Session Bean</a:t>
            </a:r>
          </a:p>
        </p:txBody>
      </p:sp>
    </p:spTree>
    <p:extLst>
      <p:ext uri="{BB962C8B-B14F-4D97-AF65-F5344CB8AC3E}">
        <p14:creationId xmlns:p14="http://schemas.microsoft.com/office/powerpoint/2010/main" val="90067872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Models : The singleton Session Bean</a:t>
            </a:r>
          </a:p>
        </p:txBody>
      </p:sp>
    </p:spTree>
    <p:extLst>
      <p:ext uri="{BB962C8B-B14F-4D97-AF65-F5344CB8AC3E}">
        <p14:creationId xmlns:p14="http://schemas.microsoft.com/office/powerpoint/2010/main" val="72605698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Models : Message Driven Bean</a:t>
            </a:r>
          </a:p>
        </p:txBody>
      </p:sp>
    </p:spTree>
    <p:extLst>
      <p:ext uri="{BB962C8B-B14F-4D97-AF65-F5344CB8AC3E}">
        <p14:creationId xmlns:p14="http://schemas.microsoft.com/office/powerpoint/2010/main" val="365934234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EJB and Persistence</a:t>
            </a:r>
          </a:p>
        </p:txBody>
      </p:sp>
    </p:spTree>
    <p:extLst>
      <p:ext uri="{BB962C8B-B14F-4D97-AF65-F5344CB8AC3E}">
        <p14:creationId xmlns:p14="http://schemas.microsoft.com/office/powerpoint/2010/main" val="34495705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Persistence Entity Manager Mapping</a:t>
            </a:r>
          </a:p>
        </p:txBody>
      </p:sp>
    </p:spTree>
    <p:extLst>
      <p:ext uri="{BB962C8B-B14F-4D97-AF65-F5344CB8AC3E}">
        <p14:creationId xmlns:p14="http://schemas.microsoft.com/office/powerpoint/2010/main" val="166207060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Persistence Objects</a:t>
            </a:r>
          </a:p>
        </p:txBody>
      </p:sp>
    </p:spTree>
    <p:extLst>
      <p:ext uri="{BB962C8B-B14F-4D97-AF65-F5344CB8AC3E}">
        <p14:creationId xmlns:p14="http://schemas.microsoft.com/office/powerpoint/2010/main" val="367162219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85800"/>
            <a:ext cx="8229600" cy="487362"/>
          </a:xfrm>
        </p:spPr>
        <p:txBody>
          <a:bodyPr/>
          <a:lstStyle/>
          <a:p>
            <a:r>
              <a:rPr lang="en-US" b="1" dirty="0" smtClean="0"/>
              <a:t>Entity Relationships</a:t>
            </a:r>
          </a:p>
        </p:txBody>
      </p:sp>
    </p:spTree>
    <p:extLst>
      <p:ext uri="{BB962C8B-B14F-4D97-AF65-F5344CB8AC3E}">
        <p14:creationId xmlns:p14="http://schemas.microsoft.com/office/powerpoint/2010/main" val="420664335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67000" y="3124200"/>
            <a:ext cx="4648200" cy="487362"/>
          </a:xfrm>
        </p:spPr>
        <p:txBody>
          <a:bodyPr/>
          <a:lstStyle/>
          <a:p>
            <a:r>
              <a:rPr lang="en-US" b="1" dirty="0" smtClean="0"/>
              <a:t>Question and Answers</a:t>
            </a:r>
          </a:p>
        </p:txBody>
      </p:sp>
      <p:sp>
        <p:nvSpPr>
          <p:cNvPr id="3" name="Title 1"/>
          <p:cNvSpPr txBox="1">
            <a:spLocks/>
          </p:cNvSpPr>
          <p:nvPr/>
        </p:nvSpPr>
        <p:spPr>
          <a:xfrm>
            <a:off x="1676400" y="5257800"/>
            <a:ext cx="6248400" cy="1600200"/>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b="1" dirty="0" smtClean="0"/>
              <a:t>Thank You</a:t>
            </a:r>
          </a:p>
          <a:p>
            <a:pPr algn="ctr"/>
            <a:r>
              <a:rPr lang="en-US" b="1" dirty="0" smtClean="0"/>
              <a:t> All the best for Examinations</a:t>
            </a:r>
          </a:p>
        </p:txBody>
      </p:sp>
      <p:sp>
        <p:nvSpPr>
          <p:cNvPr id="5" name="Title 1"/>
          <p:cNvSpPr txBox="1">
            <a:spLocks/>
          </p:cNvSpPr>
          <p:nvPr/>
        </p:nvSpPr>
        <p:spPr>
          <a:xfrm>
            <a:off x="609600" y="533400"/>
            <a:ext cx="8382000" cy="1600200"/>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b="1" dirty="0" smtClean="0"/>
              <a:t>Reference Text Book for this Module:</a:t>
            </a:r>
          </a:p>
          <a:p>
            <a:pPr marL="514350" indent="-514350">
              <a:buAutoNum type="arabicPeriod"/>
            </a:pPr>
            <a:r>
              <a:rPr lang="en-US" b="1" dirty="0" smtClean="0"/>
              <a:t>Enterprise JavaBeans 3.1, Andrew Lee, O’Reilly Publishers, 6</a:t>
            </a:r>
            <a:r>
              <a:rPr lang="en-US" b="1" baseline="30000" dirty="0" smtClean="0"/>
              <a:t>th</a:t>
            </a:r>
            <a:r>
              <a:rPr lang="en-US" b="1" dirty="0" smtClean="0"/>
              <a:t> Edition</a:t>
            </a:r>
          </a:p>
          <a:p>
            <a:pPr marL="514350" indent="-514350">
              <a:buAutoNum type="arabicPeriod"/>
            </a:pPr>
            <a:r>
              <a:rPr lang="en-US" b="1" dirty="0" smtClean="0"/>
              <a:t>Java Complete Reference, Herbert </a:t>
            </a:r>
            <a:r>
              <a:rPr lang="en-US" b="1" dirty="0" err="1" smtClean="0"/>
              <a:t>Schdilt</a:t>
            </a:r>
            <a:endParaRPr lang="en-US" b="1" dirty="0" smtClean="0"/>
          </a:p>
        </p:txBody>
      </p:sp>
    </p:spTree>
    <p:extLst>
      <p:ext uri="{BB962C8B-B14F-4D97-AF65-F5344CB8AC3E}">
        <p14:creationId xmlns:p14="http://schemas.microsoft.com/office/powerpoint/2010/main" val="1758870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a:xfrm>
            <a:off x="533400" y="2057400"/>
            <a:ext cx="8153400" cy="4343400"/>
          </a:xfrm>
        </p:spPr>
        <p:txBody>
          <a:bodyPr/>
          <a:lstStyle/>
          <a:p>
            <a:r>
              <a:rPr lang="en-US" altLang="en-US" sz="2400" smtClean="0">
                <a:cs typeface="Times New Roman" pitchFamily="18" charset="0"/>
              </a:rPr>
              <a:t>The EJB container provides system-level services to enterprise beans, the bean developer can concentrate on solving business problems.</a:t>
            </a:r>
          </a:p>
          <a:p>
            <a:r>
              <a:rPr lang="en-US" altLang="en-US" sz="2400" smtClean="0">
                <a:cs typeface="Times New Roman" pitchFamily="18" charset="0"/>
              </a:rPr>
              <a:t>The beans—and not the clients—contain the application’s business logic, the client developer can focus on the presentation of the client. The clients are thinner, a benefit that is particularly important for clients that run on small devices.</a:t>
            </a:r>
          </a:p>
          <a:p>
            <a:r>
              <a:rPr lang="en-US" altLang="en-US" sz="2400" smtClean="0">
                <a:cs typeface="Times New Roman" pitchFamily="18" charset="0"/>
              </a:rPr>
              <a:t>Enterprise beans are portable components, the application assembler can build new applications from existing beans.</a:t>
            </a:r>
          </a:p>
        </p:txBody>
      </p:sp>
      <p:sp>
        <p:nvSpPr>
          <p:cNvPr id="14339" name="Rectangle 5"/>
          <p:cNvSpPr>
            <a:spLocks noChangeArrowheads="1"/>
          </p:cNvSpPr>
          <p:nvPr/>
        </p:nvSpPr>
        <p:spPr bwMode="auto">
          <a:xfrm>
            <a:off x="1524000" y="685800"/>
            <a:ext cx="6742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3600" b="1"/>
              <a:t>Benefits of Enterprise Beans</a:t>
            </a:r>
            <a:endParaRPr lang="en-US" altLang="en-US" sz="3600"/>
          </a:p>
        </p:txBody>
      </p:sp>
    </p:spTree>
    <p:extLst>
      <p:ext uri="{BB962C8B-B14F-4D97-AF65-F5344CB8AC3E}">
        <p14:creationId xmlns:p14="http://schemas.microsoft.com/office/powerpoint/2010/main" val="30259549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4"/>
          <p:cNvSpPr>
            <a:spLocks noGrp="1"/>
          </p:cNvSpPr>
          <p:nvPr>
            <p:ph idx="1"/>
          </p:nvPr>
        </p:nvSpPr>
        <p:spPr>
          <a:xfrm>
            <a:off x="533400" y="2057400"/>
            <a:ext cx="8153400" cy="4343400"/>
          </a:xfrm>
        </p:spPr>
        <p:txBody>
          <a:bodyPr/>
          <a:lstStyle/>
          <a:p>
            <a:r>
              <a:rPr lang="en-US" altLang="en-US" sz="2400" smtClean="0"/>
              <a:t>The application must be scalable.</a:t>
            </a:r>
          </a:p>
          <a:p>
            <a:r>
              <a:rPr lang="en-US" altLang="en-US" sz="2400" smtClean="0"/>
              <a:t>Transactions must ensure data integrity.</a:t>
            </a:r>
          </a:p>
          <a:p>
            <a:r>
              <a:rPr lang="en-US" altLang="en-US" sz="2400" smtClean="0"/>
              <a:t>The application will have a variety of clients.</a:t>
            </a:r>
            <a:endParaRPr lang="en-US" altLang="en-US" sz="2400" smtClean="0">
              <a:cs typeface="Times New Roman" pitchFamily="18" charset="0"/>
            </a:endParaRPr>
          </a:p>
        </p:txBody>
      </p:sp>
      <p:sp>
        <p:nvSpPr>
          <p:cNvPr id="15363" name="Rectangle 5"/>
          <p:cNvSpPr>
            <a:spLocks noChangeArrowheads="1"/>
          </p:cNvSpPr>
          <p:nvPr/>
        </p:nvSpPr>
        <p:spPr bwMode="auto">
          <a:xfrm>
            <a:off x="1524000" y="685800"/>
            <a:ext cx="7178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3600" b="1"/>
              <a:t>When to Use Enterprise Beans</a:t>
            </a:r>
            <a:endParaRPr lang="en-US" altLang="en-US" sz="3600"/>
          </a:p>
        </p:txBody>
      </p:sp>
    </p:spTree>
    <p:extLst>
      <p:ext uri="{BB962C8B-B14F-4D97-AF65-F5344CB8AC3E}">
        <p14:creationId xmlns:p14="http://schemas.microsoft.com/office/powerpoint/2010/main" val="32199526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685800"/>
            <a:ext cx="8229600" cy="563562"/>
          </a:xfrm>
        </p:spPr>
        <p:txBody>
          <a:bodyPr/>
          <a:lstStyle/>
          <a:p>
            <a:r>
              <a:rPr lang="en-US" dirty="0" smtClean="0"/>
              <a:t>The Problem Domain </a:t>
            </a:r>
            <a:endParaRPr lang="en-US" dirty="0"/>
          </a:p>
        </p:txBody>
      </p:sp>
      <p:sp>
        <p:nvSpPr>
          <p:cNvPr id="6" name="Content Placeholder 2"/>
          <p:cNvSpPr>
            <a:spLocks noGrp="1"/>
          </p:cNvSpPr>
          <p:nvPr>
            <p:ph idx="1"/>
          </p:nvPr>
        </p:nvSpPr>
        <p:spPr>
          <a:xfrm>
            <a:off x="457200" y="1600200"/>
            <a:ext cx="8229600" cy="4525963"/>
          </a:xfrm>
        </p:spPr>
        <p:txBody>
          <a:bodyPr>
            <a:normAutofit/>
          </a:bodyPr>
          <a:lstStyle/>
          <a:p>
            <a:r>
              <a:rPr lang="en-US" sz="2800" dirty="0" smtClean="0"/>
              <a:t> Good Software implies: </a:t>
            </a:r>
          </a:p>
          <a:p>
            <a:pPr marL="0" indent="0">
              <a:buNone/>
            </a:pPr>
            <a:r>
              <a:rPr lang="en-US" sz="2800" dirty="0" smtClean="0"/>
              <a:t>• Secure </a:t>
            </a:r>
          </a:p>
          <a:p>
            <a:pPr marL="0" indent="0">
              <a:buNone/>
            </a:pPr>
            <a:r>
              <a:rPr lang="en-US" sz="2800" dirty="0" smtClean="0"/>
              <a:t>• Sound/maintains integrity </a:t>
            </a:r>
          </a:p>
          <a:p>
            <a:pPr marL="0" indent="0">
              <a:buNone/>
            </a:pPr>
            <a:r>
              <a:rPr lang="en-US" sz="2800" dirty="0" smtClean="0"/>
              <a:t>• Scalable </a:t>
            </a:r>
          </a:p>
          <a:p>
            <a:pPr marL="0" indent="0">
              <a:buNone/>
            </a:pPr>
            <a:r>
              <a:rPr lang="en-US" sz="2800" dirty="0" smtClean="0"/>
              <a:t>• Interoperable </a:t>
            </a:r>
          </a:p>
          <a:p>
            <a:pPr marL="0" indent="0">
              <a:buNone/>
            </a:pPr>
            <a:r>
              <a:rPr lang="en-US" sz="2800" dirty="0" smtClean="0"/>
              <a:t>• Robust/resilient </a:t>
            </a:r>
          </a:p>
          <a:p>
            <a:pPr marL="0" indent="0">
              <a:buNone/>
            </a:pPr>
            <a:r>
              <a:rPr lang="en-US" sz="2800" dirty="0" smtClean="0"/>
              <a:t>• Correct/functions as specified </a:t>
            </a:r>
          </a:p>
          <a:p>
            <a:pPr marL="0" indent="0">
              <a:buNone/>
            </a:pPr>
            <a:r>
              <a:rPr lang="en-US" sz="2800" dirty="0" smtClean="0"/>
              <a:t>And these are all prerequisites to </a:t>
            </a:r>
            <a:r>
              <a:rPr lang="en-US" sz="2800" b="1" dirty="0" smtClean="0"/>
              <a:t>a finished product,</a:t>
            </a:r>
            <a:r>
              <a:rPr lang="en-US" sz="2800" dirty="0" smtClean="0"/>
              <a:t> not a single one is specific to any business</a:t>
            </a:r>
            <a:endParaRPr lang="en-US" sz="2800" dirty="0"/>
          </a:p>
        </p:txBody>
      </p:sp>
    </p:spTree>
    <p:extLst>
      <p:ext uri="{BB962C8B-B14F-4D97-AF65-F5344CB8AC3E}">
        <p14:creationId xmlns:p14="http://schemas.microsoft.com/office/powerpoint/2010/main" val="17884644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3754</Words>
  <Application>Microsoft Office PowerPoint</Application>
  <PresentationFormat>On-screen Show (4:3)</PresentationFormat>
  <Paragraphs>376</Paragraphs>
  <Slides>69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1_Office Theme</vt:lpstr>
      <vt:lpstr>Packager Shell Object</vt:lpstr>
      <vt:lpstr>PowerPoint Presentation</vt:lpstr>
      <vt:lpstr>PowerPoint Presentation</vt:lpstr>
      <vt:lpstr>PowerPoint Presentation</vt:lpstr>
      <vt:lpstr>PowerPoint Presentation</vt:lpstr>
      <vt:lpstr>EJB Architecture</vt:lpstr>
      <vt:lpstr>PowerPoint Presentation</vt:lpstr>
      <vt:lpstr>PowerPoint Presentation</vt:lpstr>
      <vt:lpstr>PowerPoint Presentation</vt:lpstr>
      <vt:lpstr>The Problem Domain </vt:lpstr>
      <vt:lpstr>Breaking Up Responsibilities</vt:lpstr>
      <vt:lpstr>PowerPoint Presentation</vt:lpstr>
      <vt:lpstr>Cross-cutting concerns </vt:lpstr>
      <vt:lpstr>PowerPoint Presentation</vt:lpstr>
      <vt:lpstr>Plumbing</vt:lpstr>
      <vt:lpstr>PowerPoint Presentation</vt:lpstr>
      <vt:lpstr>Code Smart, Not Hard</vt:lpstr>
      <vt:lpstr>PowerPoint Presentation</vt:lpstr>
      <vt:lpstr>The Container </vt:lpstr>
      <vt:lpstr>EJB Specifications [ 3.1 ]</vt:lpstr>
      <vt:lpstr>EJB Specifications [ 3.1 ]</vt:lpstr>
      <vt:lpstr>Component Types</vt:lpstr>
      <vt:lpstr>Server Side Component Types</vt:lpstr>
      <vt:lpstr>Session Beans</vt:lpstr>
      <vt:lpstr>PowerPoint Presentation</vt:lpstr>
      <vt:lpstr>Message Driven Bean (MDBs)</vt:lpstr>
      <vt:lpstr>Entity Beans</vt:lpstr>
      <vt:lpstr>The Java Persistence Model</vt:lpstr>
      <vt:lpstr>Container Services</vt:lpstr>
      <vt:lpstr>Dependency Injection (DI)</vt:lpstr>
      <vt:lpstr>PowerPoint Presentation</vt:lpstr>
      <vt:lpstr>Concurrency</vt:lpstr>
      <vt:lpstr>Instance Pooling and Caching</vt:lpstr>
      <vt:lpstr>PowerPoint Presentation</vt:lpstr>
      <vt:lpstr>Transactions</vt:lpstr>
      <vt:lpstr>PowerPoint Presentation</vt:lpstr>
      <vt:lpstr>Security</vt:lpstr>
      <vt:lpstr>Timers</vt:lpstr>
      <vt:lpstr>Naming and Object stores</vt:lpstr>
      <vt:lpstr>Interoperability</vt:lpstr>
      <vt:lpstr>Lifecycle callbacks</vt:lpstr>
      <vt:lpstr>Interceptors</vt:lpstr>
      <vt:lpstr>Platform Integration</vt:lpstr>
      <vt:lpstr>Developing Your First EJB</vt:lpstr>
      <vt:lpstr>Developing Your First EJB continued…1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 The statelful Session Bean</vt:lpstr>
      <vt:lpstr>Models : The singleton Session Bean</vt:lpstr>
      <vt:lpstr>Models : Message Driven Bean</vt:lpstr>
      <vt:lpstr>EJB and Persistence</vt:lpstr>
      <vt:lpstr>Persistence Entity Manager Mapping</vt:lpstr>
      <vt:lpstr>Persistence Objects</vt:lpstr>
      <vt:lpstr>Entity Relationships</vt:lpstr>
      <vt:lpstr>Question and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shiva</dc:creator>
  <cp:lastModifiedBy>shiva</cp:lastModifiedBy>
  <cp:revision>86</cp:revision>
  <dcterms:created xsi:type="dcterms:W3CDTF">2019-04-27T03:38:17Z</dcterms:created>
  <dcterms:modified xsi:type="dcterms:W3CDTF">2020-06-08T08:30:27Z</dcterms:modified>
</cp:coreProperties>
</file>