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1"/>
  </p:notesMasterIdLst>
  <p:sldIdLst>
    <p:sldId id="370" r:id="rId2"/>
    <p:sldId id="444" r:id="rId3"/>
    <p:sldId id="368" r:id="rId4"/>
    <p:sldId id="379" r:id="rId5"/>
    <p:sldId id="380" r:id="rId6"/>
    <p:sldId id="369" r:id="rId7"/>
    <p:sldId id="371" r:id="rId8"/>
    <p:sldId id="381" r:id="rId9"/>
    <p:sldId id="382" r:id="rId10"/>
    <p:sldId id="383" r:id="rId11"/>
    <p:sldId id="384" r:id="rId12"/>
    <p:sldId id="385" r:id="rId13"/>
    <p:sldId id="403" r:id="rId14"/>
    <p:sldId id="386" r:id="rId15"/>
    <p:sldId id="387" r:id="rId16"/>
    <p:sldId id="388" r:id="rId17"/>
    <p:sldId id="404" r:id="rId18"/>
    <p:sldId id="391" r:id="rId19"/>
    <p:sldId id="392" r:id="rId20"/>
    <p:sldId id="393" r:id="rId21"/>
    <p:sldId id="405" r:id="rId22"/>
    <p:sldId id="406" r:id="rId23"/>
    <p:sldId id="407" r:id="rId24"/>
    <p:sldId id="408" r:id="rId25"/>
    <p:sldId id="409" r:id="rId26"/>
    <p:sldId id="410" r:id="rId27"/>
    <p:sldId id="411" r:id="rId28"/>
    <p:sldId id="375" r:id="rId29"/>
    <p:sldId id="418" r:id="rId30"/>
    <p:sldId id="420" r:id="rId31"/>
    <p:sldId id="421" r:id="rId32"/>
    <p:sldId id="422" r:id="rId33"/>
    <p:sldId id="423" r:id="rId34"/>
    <p:sldId id="424" r:id="rId35"/>
    <p:sldId id="425" r:id="rId36"/>
    <p:sldId id="426" r:id="rId37"/>
    <p:sldId id="427" r:id="rId38"/>
    <p:sldId id="428" r:id="rId39"/>
    <p:sldId id="429" r:id="rId40"/>
    <p:sldId id="430" r:id="rId41"/>
    <p:sldId id="419" r:id="rId42"/>
    <p:sldId id="431" r:id="rId43"/>
    <p:sldId id="432" r:id="rId44"/>
    <p:sldId id="433" r:id="rId45"/>
    <p:sldId id="434" r:id="rId46"/>
    <p:sldId id="435" r:id="rId47"/>
    <p:sldId id="436" r:id="rId48"/>
    <p:sldId id="437" r:id="rId49"/>
    <p:sldId id="438" r:id="rId50"/>
    <p:sldId id="439" r:id="rId51"/>
    <p:sldId id="440" r:id="rId52"/>
    <p:sldId id="441" r:id="rId53"/>
    <p:sldId id="442" r:id="rId54"/>
    <p:sldId id="443" r:id="rId55"/>
    <p:sldId id="446" r:id="rId56"/>
    <p:sldId id="447" r:id="rId57"/>
    <p:sldId id="376" r:id="rId58"/>
    <p:sldId id="448" r:id="rId59"/>
    <p:sldId id="449" r:id="rId60"/>
    <p:sldId id="450" r:id="rId61"/>
    <p:sldId id="451" r:id="rId62"/>
    <p:sldId id="452" r:id="rId63"/>
    <p:sldId id="453" r:id="rId64"/>
    <p:sldId id="454" r:id="rId65"/>
    <p:sldId id="455" r:id="rId66"/>
    <p:sldId id="458" r:id="rId67"/>
    <p:sldId id="456" r:id="rId68"/>
    <p:sldId id="457" r:id="rId69"/>
    <p:sldId id="480" r:id="rId70"/>
    <p:sldId id="494" r:id="rId71"/>
    <p:sldId id="496" r:id="rId72"/>
    <p:sldId id="498" r:id="rId73"/>
    <p:sldId id="499" r:id="rId74"/>
    <p:sldId id="500" r:id="rId75"/>
    <p:sldId id="478" r:id="rId76"/>
    <p:sldId id="481" r:id="rId77"/>
    <p:sldId id="482" r:id="rId78"/>
    <p:sldId id="486" r:id="rId79"/>
    <p:sldId id="487" r:id="rId80"/>
    <p:sldId id="485" r:id="rId81"/>
    <p:sldId id="488" r:id="rId82"/>
    <p:sldId id="489" r:id="rId83"/>
    <p:sldId id="490" r:id="rId84"/>
    <p:sldId id="491" r:id="rId85"/>
    <p:sldId id="501" r:id="rId86"/>
    <p:sldId id="492" r:id="rId87"/>
    <p:sldId id="502" r:id="rId88"/>
    <p:sldId id="493" r:id="rId89"/>
    <p:sldId id="483" r:id="rId9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66"/>
    <a:srgbClr val="008000"/>
    <a:srgbClr val="FF3300"/>
    <a:srgbClr val="BDEEFF"/>
    <a:srgbClr val="CCFF99"/>
    <a:srgbClr val="ECEC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90379" autoAdjust="0"/>
  </p:normalViewPr>
  <p:slideViewPr>
    <p:cSldViewPr>
      <p:cViewPr varScale="1">
        <p:scale>
          <a:sx n="63" d="100"/>
          <a:sy n="63" d="100"/>
        </p:scale>
        <p:origin x="159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D463377B-CE60-4F17-B7B4-E0670A9DE8C3}" type="datetimeFigureOut">
              <a:rPr lang="en-US"/>
              <a:pPr>
                <a:defRPr/>
              </a:pPr>
              <a:t>12/13/2023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DA4E0AB-3720-4705-B2EE-089F004AE0C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we.mitre.org/data/definitions/384.html"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www.cvedetails.com/cwe-details/384/cwe.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11F2699-6CB8-48E1-A407-190EC925CBFE}" type="slidenum">
              <a:rPr lang="en-US" altLang="en-US" sz="1200" smtClean="0"/>
              <a:pPr/>
              <a:t>4</a:t>
            </a:fld>
            <a:endParaRPr lang="en-US" alt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73555B6-DC8C-4D6C-B401-0D14D034F19B}" type="slidenum">
              <a:rPr lang="en-US" altLang="en-US" sz="1200" smtClean="0"/>
              <a:pPr/>
              <a:t>7</a:t>
            </a:fld>
            <a:endParaRPr lang="en-US" altLang="en-US"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Power I, fire I – most secured company</a:t>
            </a:r>
          </a:p>
          <a:p>
            <a:r>
              <a:rPr lang="en-US" altLang="en-US" smtClean="0"/>
              <a:t>Ilab tool for practice purpose for counsel of electronic certificate – cyber ethical hacking - CEH</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4C24D53-2B67-46ED-A923-FD30763646CD}" type="slidenum">
              <a:rPr lang="en-US" altLang="en-US" sz="1200" smtClean="0"/>
              <a:pPr/>
              <a:t>17</a:t>
            </a:fld>
            <a:endParaRPr lang="en-US" alt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Explore https://www.cvedetails.com</a:t>
            </a:r>
          </a:p>
          <a:p>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AAE1D25-64A5-4F33-B94F-1AE8EE8C6E5B}" type="slidenum">
              <a:rPr lang="en-US" altLang="en-US" sz="1200" smtClean="0"/>
              <a:pPr/>
              <a:t>27</a:t>
            </a:fld>
            <a:endParaRPr lang="en-US" altLang="en-US"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Cisco Packet Tracer</a:t>
            </a:r>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C7A425F-F5E7-4F05-B4F6-2AAAF85AAB9D}" type="slidenum">
              <a:rPr lang="en-US" altLang="en-US" sz="1200" smtClean="0"/>
              <a:pPr/>
              <a:t>34</a:t>
            </a:fld>
            <a:endParaRPr lang="en-US" altLang="en-US"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buFontTx/>
              <a:buAutoNum type="alphaLcParenR"/>
            </a:pPr>
            <a:r>
              <a:rPr lang="en-US" altLang="en-US" smtClean="0"/>
              <a:t>Jonathan James hacked into the defense threat reduction agency of US department and installed a sniffer that intercepted the messages passed on between the DTRA employees at the age of 16</a:t>
            </a:r>
          </a:p>
          <a:p>
            <a:pPr marL="228600" indent="-228600">
              <a:buFontTx/>
              <a:buAutoNum type="alphaLcParenR"/>
            </a:pPr>
            <a:r>
              <a:rPr lang="en-US" altLang="en-US" smtClean="0"/>
              <a:t>A black hat hacking group for DDoS – disrupt gaming related services</a:t>
            </a:r>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5725F80-3459-40C7-9FD5-06187087E49D}" type="slidenum">
              <a:rPr lang="en-US" altLang="en-US" sz="1200" smtClean="0"/>
              <a:pPr/>
              <a:t>35</a:t>
            </a:fld>
            <a:endParaRPr lang="en-US" altLang="en-US"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References: </a:t>
            </a:r>
          </a:p>
          <a:p>
            <a:r>
              <a:rPr lang="en-US" altLang="en-US" u="sng" smtClean="0">
                <a:hlinkClick r:id="rId3"/>
              </a:rPr>
              <a:t>https://cwe.mitre.org/data/definitions/384.html</a:t>
            </a:r>
            <a:endParaRPr lang="en-US" altLang="en-US" smtClean="0"/>
          </a:p>
          <a:p>
            <a:r>
              <a:rPr lang="en-US" altLang="en-US" u="sng" smtClean="0">
                <a:hlinkClick r:id="rId4"/>
              </a:rPr>
              <a:t>https://www.cvedetails.com/cwe-details/384/cwe.html</a:t>
            </a:r>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8C99F33-C2E8-4ECA-BF5C-7D61258EBC74}" type="slidenum">
              <a:rPr lang="en-US" altLang="en-US" sz="1200" smtClean="0"/>
              <a:pPr/>
              <a:t>40</a:t>
            </a:fld>
            <a:endParaRPr lang="en-US" alt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Kevin Mitnick – is the person behind social engineering attack, hacked Motorola and stole their phone features</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2CA331-6494-4AAA-921B-ABA29DAF4018}" type="slidenum">
              <a:rPr lang="en-US" altLang="en-US" sz="1200" smtClean="0"/>
              <a:pPr/>
              <a:t>42</a:t>
            </a:fld>
            <a:endParaRPr lang="en-US" altLang="en-US"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410FBA-D8E3-44F3-818C-03EDE1011E84}" type="slidenum">
              <a:rPr lang="en-US" altLang="en-US" sz="1200" smtClean="0"/>
              <a:pPr/>
              <a:t>47</a:t>
            </a:fld>
            <a:endParaRPr lang="en-US"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546EDE7E-1ED2-464E-9EE5-540474A1F8BE}" type="datetime1">
              <a:rPr lang="en-IN"/>
              <a:pPr>
                <a:defRPr/>
              </a:pPr>
              <a:t>13-12-2023</a:t>
            </a:fld>
            <a:endParaRPr lang="en-IN"/>
          </a:p>
        </p:txBody>
      </p:sp>
      <p:sp>
        <p:nvSpPr>
          <p:cNvPr id="3" name="Footer Placeholder 4"/>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IN"/>
          </a:p>
        </p:txBody>
      </p:sp>
      <p:sp>
        <p:nvSpPr>
          <p:cNvPr id="4" name="Slide Number Placeholder 5"/>
          <p:cNvSpPr>
            <a:spLocks noGrp="1"/>
          </p:cNvSpPr>
          <p:nvPr>
            <p:ph type="sldNum" sz="quarter" idx="12"/>
          </p:nvPr>
        </p:nvSpPr>
        <p:spPr/>
        <p:txBody>
          <a:bodyPr/>
          <a:lstStyle>
            <a:lvl1pPr>
              <a:defRPr>
                <a:latin typeface="Times New Roman" panose="02020603050405020304" pitchFamily="18" charset="0"/>
              </a:defRPr>
            </a:lvl1pPr>
          </a:lstStyle>
          <a:p>
            <a:pPr>
              <a:defRPr/>
            </a:pPr>
            <a:fld id="{7850F811-7616-4E6C-842C-F5617A9C37DD}" type="slidenum">
              <a:rPr lang="en-IN" altLang="en-US"/>
              <a:pPr>
                <a:defRPr/>
              </a:pPr>
              <a:t>‹#›</a:t>
            </a:fld>
            <a:endParaRPr lang="en-IN" altLang="en-US"/>
          </a:p>
        </p:txBody>
      </p:sp>
    </p:spTree>
    <p:extLst>
      <p:ext uri="{BB962C8B-B14F-4D97-AF65-F5344CB8AC3E}">
        <p14:creationId xmlns:p14="http://schemas.microsoft.com/office/powerpoint/2010/main" val="467109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4C2AE83E-5608-475A-AC5E-0F10C85B6EE5}" type="datetimeFigureOut">
              <a:rPr lang="en-US"/>
              <a:pPr>
                <a:defRPr/>
              </a:pPr>
              <a:t>12/13/2023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00769BE3-3D02-4480-924D-F09818D630A7}" type="slidenum">
              <a:rPr lang="en-IN" altLang="en-US"/>
              <a:pPr>
                <a:defRPr/>
              </a:pPr>
              <a:t>‹#›</a:t>
            </a:fld>
            <a:endParaRPr lang="en-IN" altLang="en-US"/>
          </a:p>
        </p:txBody>
      </p:sp>
    </p:spTree>
    <p:extLst>
      <p:ext uri="{BB962C8B-B14F-4D97-AF65-F5344CB8AC3E}">
        <p14:creationId xmlns:p14="http://schemas.microsoft.com/office/powerpoint/2010/main" val="38013116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prstClr val="black">
                    <a:tint val="75000"/>
                  </a:prstClr>
                </a:solidFill>
                <a:latin typeface="Calibri" panose="020F0502020204030204"/>
              </a:defRPr>
            </a:lvl1pPr>
          </a:lstStyle>
          <a:p>
            <a:pPr>
              <a:defRPr/>
            </a:pPr>
            <a:fld id="{9E2AA3D4-FD76-47B0-B080-8AE6B1688B03}" type="datetime1">
              <a:rPr lang="en-IN"/>
              <a:pPr>
                <a:defRPr/>
              </a:pPr>
              <a:t>13-12-2023</a:t>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prstClr val="black">
                    <a:tint val="75000"/>
                  </a:prstClr>
                </a:solidFill>
                <a:latin typeface="Calibri" panose="020F0502020204030204"/>
              </a:defRPr>
            </a:lvl1pPr>
          </a:lstStyle>
          <a:p>
            <a:pPr>
              <a:defRPr/>
            </a:pPr>
            <a:endParaRPr lang="en-I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latin typeface="Calibri" panose="020F0502020204030204" pitchFamily="34" charset="0"/>
              </a:defRPr>
            </a:lvl1pPr>
          </a:lstStyle>
          <a:p>
            <a:pPr>
              <a:defRPr/>
            </a:pPr>
            <a:fld id="{F7706A39-903E-4E98-AAD4-99BB3A55F928}" type="slidenum">
              <a:rPr lang="en-IN" altLang="en-US"/>
              <a:pPr>
                <a:defRPr/>
              </a:pPr>
              <a:t>‹#›</a:t>
            </a:fld>
            <a:endParaRPr lang="en-IN" altLang="en-US"/>
          </a:p>
        </p:txBody>
      </p:sp>
      <p:sp>
        <p:nvSpPr>
          <p:cNvPr id="7" name="Rectangle 6"/>
          <p:cNvSpPr/>
          <p:nvPr userDrawn="1"/>
        </p:nvSpPr>
        <p:spPr>
          <a:xfrm>
            <a:off x="0" y="639157"/>
            <a:ext cx="9144000" cy="6210670"/>
          </a:xfrm>
          <a:prstGeom prst="rect">
            <a:avLst/>
          </a:prstGeom>
          <a:blipFill dpi="0" rotWithShape="1">
            <a:blip r:embed="rId4">
              <a:extLst/>
            </a:blip>
            <a:srcRect/>
            <a:tile tx="0" ty="0" sx="100000" sy="100000" flip="none" algn="tl"/>
          </a:blipFill>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1800">
              <a:solidFill>
                <a:prstClr val="white"/>
              </a:solidFill>
            </a:endParaRPr>
          </a:p>
        </p:txBody>
      </p:sp>
      <p:sp>
        <p:nvSpPr>
          <p:cNvPr id="9" name="TextBox 8"/>
          <p:cNvSpPr txBox="1">
            <a:spLocks noChangeArrowheads="1"/>
          </p:cNvSpPr>
          <p:nvPr userDrawn="1"/>
        </p:nvSpPr>
        <p:spPr bwMode="auto">
          <a:xfrm>
            <a:off x="0" y="-26713"/>
            <a:ext cx="9144000" cy="646331"/>
          </a:xfrm>
          <a:prstGeom prst="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fontAlgn="auto" hangingPunct="1">
              <a:spcBef>
                <a:spcPts val="0"/>
              </a:spcBef>
              <a:spcAft>
                <a:spcPts val="200"/>
              </a:spcAft>
              <a:defRPr/>
            </a:pPr>
            <a:r>
              <a:rPr lang="en-US" sz="3600" b="1" dirty="0" smtClean="0">
                <a:ln w="10541" cmpd="sng">
                  <a:solidFill>
                    <a:srgbClr val="5B9BD5">
                      <a:shade val="88000"/>
                      <a:satMod val="110000"/>
                    </a:srgbClr>
                  </a:solidFill>
                  <a:prstDash val="solid"/>
                </a:ln>
                <a:solidFill>
                  <a:srgbClr val="FF0000"/>
                </a:solidFill>
                <a:latin typeface="Lucida Sans" pitchFamily="34" charset="0"/>
              </a:rPr>
              <a:t>BMS</a:t>
            </a:r>
            <a:r>
              <a:rPr lang="en-US" sz="2700" b="1" dirty="0" smtClean="0">
                <a:ln w="10541" cmpd="sng">
                  <a:solidFill>
                    <a:srgbClr val="5B9BD5">
                      <a:shade val="88000"/>
                      <a:satMod val="110000"/>
                    </a:srgbClr>
                  </a:solidFill>
                  <a:prstDash val="solid"/>
                </a:ln>
                <a:solidFill>
                  <a:srgbClr val="FF0000"/>
                </a:solidFill>
                <a:latin typeface="Lucida Sans" pitchFamily="34" charset="0"/>
              </a:rPr>
              <a:t> </a:t>
            </a:r>
            <a:r>
              <a:rPr lang="en-US" sz="2000" b="1" dirty="0" smtClean="0">
                <a:ln w="10541" cmpd="sng">
                  <a:solidFill>
                    <a:srgbClr val="5B9BD5">
                      <a:shade val="88000"/>
                      <a:satMod val="110000"/>
                    </a:srgbClr>
                  </a:solidFill>
                  <a:prstDash val="solid"/>
                </a:ln>
                <a:solidFill>
                  <a:srgbClr val="002060"/>
                </a:solidFill>
                <a:latin typeface="Lucida Sans" pitchFamily="34" charset="0"/>
              </a:rPr>
              <a:t>INSTITUTE OF TECHNOLOGY AND MANAGEMENT</a:t>
            </a:r>
            <a:endParaRPr lang="en-US" sz="1800" b="1" dirty="0" smtClean="0">
              <a:ln w="10541" cmpd="sng">
                <a:solidFill>
                  <a:srgbClr val="5B9BD5">
                    <a:shade val="88000"/>
                    <a:satMod val="110000"/>
                  </a:srgbClr>
                </a:solidFill>
                <a:prstDash val="solid"/>
              </a:ln>
              <a:solidFill>
                <a:srgbClr val="002060"/>
              </a:solidFill>
              <a:latin typeface="Lucida Sans" pitchFamily="34" charset="0"/>
            </a:endParaRPr>
          </a:p>
        </p:txBody>
      </p:sp>
      <p:pic>
        <p:nvPicPr>
          <p:cNvPr id="1033" name="Picture 9" descr="C:\Users\Placement\Downloads\Logos\BMSIT LOGO Sept 2015.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39700" y="17463"/>
            <a:ext cx="627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2" descr="Image result for india"/>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l="19693" r="16351" b="17178"/>
          <a:stretch>
            <a:fillRect/>
          </a:stretch>
        </p:blipFill>
        <p:spPr bwMode="auto">
          <a:xfrm>
            <a:off x="8504238" y="103188"/>
            <a:ext cx="46037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42" r:id="rId1"/>
    <p:sldLayoutId id="2147484043" r:id="rId2"/>
  </p:sldLayoutIdLst>
  <p:hf hdr="0" ftr="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pinimg.com/originals/8f/79/e8/8f79e84d7fd928e90ecb98845c35942e.jp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informationisbeautiful.net/visualizations/worlds-biggest-data-breaches-hack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threatmap.checkpoint.com/"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business-standard.com/article"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www.ibm.com/in-en/topics/siem" TargetMode="External"/><Relationship Id="rId2" Type="http://schemas.openxmlformats.org/officeDocument/2006/relationships/hyperlink" Target="https://www.evolvesecurity.com/blog-posts/defensive-vs-offensive-cybersecurity" TargetMode="External"/><Relationship Id="rId1" Type="http://schemas.openxmlformats.org/officeDocument/2006/relationships/slideLayout" Target="../slideLayouts/slideLayout2.xml"/><Relationship Id="rId4" Type="http://schemas.openxmlformats.org/officeDocument/2006/relationships/hyperlink" Target="https://www.oreilly.com/library/view/cybersecurity-ops-with/9781492041306/ch04.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1C08A5F-D0C7-42FB-B88F-7C0539FBF87A}" type="datetime1">
              <a:rPr lang="en-IN" altLang="en-US" sz="900" smtClean="0">
                <a:solidFill>
                  <a:srgbClr val="898989"/>
                </a:solidFill>
              </a:rPr>
              <a:pPr/>
              <a:t>13-12-2023</a:t>
            </a:fld>
            <a:endParaRPr lang="en-IN" altLang="en-US" sz="900" smtClean="0">
              <a:solidFill>
                <a:srgbClr val="898989"/>
              </a:solidFill>
            </a:endParaRPr>
          </a:p>
        </p:txBody>
      </p:sp>
      <p:sp>
        <p:nvSpPr>
          <p:cNvPr id="512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FA6B84E-0077-49C4-93A1-51C9F2834D96}" type="slidenum">
              <a:rPr lang="en-IN" altLang="en-US" sz="900" smtClean="0">
                <a:solidFill>
                  <a:srgbClr val="898989"/>
                </a:solidFill>
              </a:rPr>
              <a:pPr/>
              <a:t>1</a:t>
            </a:fld>
            <a:endParaRPr lang="en-IN" altLang="en-US" sz="900" smtClean="0">
              <a:solidFill>
                <a:srgbClr val="898989"/>
              </a:solidFill>
            </a:endParaRPr>
          </a:p>
        </p:txBody>
      </p:sp>
      <p:sp>
        <p:nvSpPr>
          <p:cNvPr id="4" name="Rectangle 3"/>
          <p:cNvSpPr/>
          <p:nvPr/>
        </p:nvSpPr>
        <p:spPr>
          <a:xfrm>
            <a:off x="72570" y="1295400"/>
            <a:ext cx="9010682" cy="769441"/>
          </a:xfrm>
          <a:prstGeom prst="rect">
            <a:avLst/>
          </a:prstGeom>
          <a:solidFill>
            <a:srgbClr val="FFFF00"/>
          </a:solidFill>
          <a:ln>
            <a:solidFill>
              <a:srgbClr val="FF0000"/>
            </a:solidFill>
          </a:ln>
        </p:spPr>
        <p:txBody>
          <a:bodyPr>
            <a:spAutoFit/>
          </a:bodyPr>
          <a:lstStyle/>
          <a:p>
            <a:pPr algn="ctr">
              <a:defRPr/>
            </a:pPr>
            <a:r>
              <a:rPr lang="en-US" sz="4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Security is Individual Responsibility </a:t>
            </a:r>
          </a:p>
        </p:txBody>
      </p:sp>
      <p:sp>
        <p:nvSpPr>
          <p:cNvPr id="5" name="Rectangle 4"/>
          <p:cNvSpPr/>
          <p:nvPr/>
        </p:nvSpPr>
        <p:spPr>
          <a:xfrm>
            <a:off x="73477" y="2630150"/>
            <a:ext cx="9010682" cy="3908762"/>
          </a:xfrm>
          <a:prstGeom prst="rect">
            <a:avLst/>
          </a:prstGeom>
          <a:solidFill>
            <a:srgbClr val="CCFF99"/>
          </a:solidFill>
          <a:ln>
            <a:solidFill>
              <a:srgbClr val="FF0000"/>
            </a:solidFill>
          </a:ln>
        </p:spPr>
        <p:txBody>
          <a:bodyPr>
            <a:spAutoFit/>
          </a:bodyPr>
          <a:lstStyle/>
          <a:p>
            <a:pPr algn="ctr">
              <a:defRPr/>
            </a:pPr>
            <a:r>
              <a:rPr lang="en-US" sz="4400" b="1" dirty="0">
                <a:ln w="12700">
                  <a:solidFill>
                    <a:schemeClr val="accent3">
                      <a:lumMod val="50000"/>
                    </a:schemeClr>
                  </a:solidFill>
                  <a:prstDash val="solid"/>
                </a:ln>
                <a:solidFill>
                  <a:srgbClr val="FF0000"/>
                </a:solidFill>
                <a:effectLst>
                  <a:innerShdw blurRad="177800">
                    <a:schemeClr val="accent3">
                      <a:lumMod val="50000"/>
                    </a:schemeClr>
                  </a:innerShdw>
                </a:effectLst>
              </a:rPr>
              <a:t>♠♣♦►Disclaimer◄♦♣♠</a:t>
            </a:r>
          </a:p>
          <a:p>
            <a:pPr algn="ctr">
              <a:defRPr/>
            </a:pPr>
            <a:r>
              <a:rPr lang="en-US" sz="2800" b="1" dirty="0">
                <a:ln w="12700">
                  <a:solidFill>
                    <a:schemeClr val="accent3">
                      <a:lumMod val="50000"/>
                    </a:schemeClr>
                  </a:solidFill>
                  <a:prstDash val="solid"/>
                </a:ln>
                <a:solidFill>
                  <a:srgbClr val="FF0000"/>
                </a:solidFill>
                <a:effectLst>
                  <a:innerShdw blurRad="177800">
                    <a:schemeClr val="accent3">
                      <a:lumMod val="50000"/>
                    </a:schemeClr>
                  </a:innerShdw>
                </a:effectLst>
              </a:rPr>
              <a:t>This course is to know about the cyber security </a:t>
            </a:r>
          </a:p>
          <a:p>
            <a:pPr algn="ctr">
              <a:defRPr/>
            </a:pPr>
            <a:r>
              <a:rPr lang="en-US" sz="2800" b="1" dirty="0">
                <a:ln w="12700">
                  <a:solidFill>
                    <a:schemeClr val="accent3">
                      <a:lumMod val="50000"/>
                    </a:schemeClr>
                  </a:solidFill>
                  <a:prstDash val="solid"/>
                </a:ln>
                <a:solidFill>
                  <a:srgbClr val="FF0000"/>
                </a:solidFill>
                <a:effectLst>
                  <a:innerShdw blurRad="177800">
                    <a:schemeClr val="accent3">
                      <a:lumMod val="50000"/>
                    </a:schemeClr>
                  </a:innerShdw>
                </a:effectLst>
              </a:rPr>
              <a:t>issues in real time, tools, demonstrations will be used to make you understand better. Trying yourself for bad motive or threatening, or abusing others leads to punishable from Law and for all your bad motive you are only responsible for your act. </a:t>
            </a:r>
          </a:p>
          <a:p>
            <a:pPr algn="ctr">
              <a:defRPr/>
            </a:pPr>
            <a:r>
              <a:rPr lang="en-US" sz="3600" b="1" dirty="0">
                <a:ln w="12700">
                  <a:solidFill>
                    <a:schemeClr val="accent3">
                      <a:lumMod val="50000"/>
                    </a:schemeClr>
                  </a:solidFill>
                  <a:prstDash val="solid"/>
                </a:ln>
                <a:solidFill>
                  <a:srgbClr val="FF0000"/>
                </a:solidFill>
                <a:effectLst>
                  <a:innerShdw blurRad="177800">
                    <a:schemeClr val="accent3">
                      <a:lumMod val="50000"/>
                    </a:schemeClr>
                  </a:innerShdw>
                </a:effectLst>
              </a:rPr>
              <a:t>The course coordinator is not responsible.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2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ctrTitle"/>
          </p:nvPr>
        </p:nvSpPr>
        <p:spPr bwMode="auto">
          <a:xfrm>
            <a:off x="76200" y="609600"/>
            <a:ext cx="9067800" cy="6248400"/>
          </a:xfrm>
          <a:solidFill>
            <a:srgbClr val="FFFFCC"/>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solidFill>
                  <a:srgbClr val="FF3300"/>
                </a:solidFill>
              </a:rPr>
              <a:t>Cyberwarfare: </a:t>
            </a:r>
            <a:br>
              <a:rPr lang="en-US" altLang="en-US" smtClean="0">
                <a:solidFill>
                  <a:srgbClr val="FF3300"/>
                </a:solidFill>
              </a:rPr>
            </a:br>
            <a:r>
              <a:rPr lang="en-US" altLang="en-US" sz="4000" smtClean="0"/>
              <a:t>• </a:t>
            </a:r>
            <a:r>
              <a:rPr lang="en-US" altLang="en-US" sz="2400" smtClean="0"/>
              <a:t>Means information warriors unleashing vicious attacks against an unsuspecting opponent’s computer networks, wreaking havoc and paralyzing nations.</a:t>
            </a:r>
            <a:br>
              <a:rPr lang="en-US" altLang="en-US" sz="2400" smtClean="0"/>
            </a:br>
            <a:r>
              <a:rPr lang="en-US" altLang="en-US" smtClean="0">
                <a:solidFill>
                  <a:srgbClr val="FF3300"/>
                </a:solidFill>
              </a:rPr>
              <a:t/>
            </a:r>
            <a:br>
              <a:rPr lang="en-US" altLang="en-US" smtClean="0">
                <a:solidFill>
                  <a:srgbClr val="FF3300"/>
                </a:solidFill>
              </a:rPr>
            </a:br>
            <a:r>
              <a:rPr lang="en-US" altLang="en-US" smtClean="0">
                <a:solidFill>
                  <a:srgbClr val="FF3300"/>
                </a:solidFill>
              </a:rPr>
              <a:t>Cyberterrorism: (by Barry Collin, 1997) </a:t>
            </a:r>
            <a:br>
              <a:rPr lang="en-US" altLang="en-US" smtClean="0">
                <a:solidFill>
                  <a:srgbClr val="FF3300"/>
                </a:solidFill>
              </a:rPr>
            </a:br>
            <a:r>
              <a:rPr lang="en-US" altLang="en-US" sz="2400" smtClean="0"/>
              <a:t>• Use of disruptive activities, or the threat, against computers and/or networks, with the intention to cause harm or further social, ideological, religious, political or similar objectives or to intimidate any person in furtherance of such objectives</a:t>
            </a:r>
            <a:endParaRPr lang="en-US" altLang="en-US" sz="1600" smtClean="0"/>
          </a:p>
        </p:txBody>
      </p:sp>
      <p:sp>
        <p:nvSpPr>
          <p:cNvPr id="1638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36C5DA6C-2BE6-45E1-B49D-44AACB1A2D2C}"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163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B966A5-3905-4FE3-9E48-E9A0FFADD336}" type="slidenum">
              <a:rPr lang="en-IN" altLang="en-US" sz="900" smtClean="0">
                <a:solidFill>
                  <a:srgbClr val="898989"/>
                </a:solidFill>
                <a:latin typeface="Calibri" panose="020F0502020204030204" pitchFamily="34" charset="0"/>
              </a:rPr>
              <a:pPr/>
              <a:t>10</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76200" y="1539875"/>
            <a:ext cx="9067800" cy="5318125"/>
          </a:xfrm>
          <a:solidFill>
            <a:srgbClr val="FFFFCC"/>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“A crime conducted in which a computer was directly or significantly instrumental” </a:t>
            </a:r>
            <a:br>
              <a:rPr lang="en-US" altLang="en-US" smtClean="0"/>
            </a:br>
            <a:r>
              <a:rPr lang="en-US" altLang="en-US" smtClean="0"/>
              <a:t/>
            </a:r>
            <a:br>
              <a:rPr lang="en-US" altLang="en-US" smtClean="0"/>
            </a:br>
            <a:r>
              <a:rPr lang="en-US" altLang="en-US" smtClean="0"/>
              <a:t>“Cybercrime is any illegal behavior, directed by means of electronic operations, that targets the security of computer systems and the data processed by them.” </a:t>
            </a:r>
            <a:br>
              <a:rPr lang="en-US" altLang="en-US" smtClean="0"/>
            </a:br>
            <a:r>
              <a:rPr lang="en-US" altLang="en-US" smtClean="0"/>
              <a:t/>
            </a:r>
            <a:br>
              <a:rPr lang="en-US" altLang="en-US" smtClean="0"/>
            </a:br>
            <a:r>
              <a:rPr lang="en-US" altLang="en-US" smtClean="0"/>
              <a:t>Computer related crime, Computer crime, Internet crime, E-crime, High-tech crime etc. are synonymous terms</a:t>
            </a:r>
            <a:endParaRPr lang="en-US" altLang="en-US" sz="1600" smtClean="0"/>
          </a:p>
        </p:txBody>
      </p:sp>
      <p:sp>
        <p:nvSpPr>
          <p:cNvPr id="1741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A95CC1C1-7019-4603-A75A-D785AF8B4DA9}"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1741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BA6421-36B5-43F7-B229-5F450B843338}" type="slidenum">
              <a:rPr lang="en-IN" altLang="en-US" sz="900" smtClean="0">
                <a:solidFill>
                  <a:srgbClr val="898989"/>
                </a:solidFill>
                <a:latin typeface="Calibri" panose="020F0502020204030204" pitchFamily="34" charset="0"/>
              </a:rPr>
              <a:pPr/>
              <a:t>11</a:t>
            </a:fld>
            <a:endParaRPr lang="en-IN" altLang="en-US" sz="900" smtClean="0">
              <a:solidFill>
                <a:srgbClr val="898989"/>
              </a:solidFill>
              <a:latin typeface="Calibri" panose="020F0502020204030204" pitchFamily="34" charset="0"/>
            </a:endParaRPr>
          </a:p>
        </p:txBody>
      </p:sp>
      <p:sp>
        <p:nvSpPr>
          <p:cNvPr id="6" name="Title 1"/>
          <p:cNvSpPr txBox="1">
            <a:spLocks/>
          </p:cNvSpPr>
          <p:nvPr/>
        </p:nvSpPr>
        <p:spPr>
          <a:xfrm>
            <a:off x="36513" y="685800"/>
            <a:ext cx="9067800" cy="854075"/>
          </a:xfrm>
          <a:prstGeom prst="rect">
            <a:avLst/>
          </a:prstGeom>
          <a:solidFill>
            <a:schemeClr val="accent6">
              <a:lumMod val="50000"/>
            </a:schemeClr>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marL="50800">
              <a:lnSpc>
                <a:spcPts val="1400"/>
              </a:lnSpc>
              <a:spcBef>
                <a:spcPts val="0"/>
              </a:spcBef>
              <a:spcAft>
                <a:spcPts val="0"/>
              </a:spcAft>
              <a:defRPr/>
            </a:pPr>
            <a:endParaRPr lang="en-US" sz="2800" b="1" dirty="0" smtClean="0">
              <a:solidFill>
                <a:srgbClr val="FFFF00"/>
              </a:solidFill>
            </a:endParaRPr>
          </a:p>
          <a:p>
            <a:pPr marL="50800">
              <a:lnSpc>
                <a:spcPts val="1400"/>
              </a:lnSpc>
              <a:spcBef>
                <a:spcPts val="0"/>
              </a:spcBef>
              <a:spcAft>
                <a:spcPts val="0"/>
              </a:spcAft>
              <a:defRPr/>
            </a:pPr>
            <a:endParaRPr lang="en-US" sz="2800" b="1" dirty="0">
              <a:solidFill>
                <a:srgbClr val="FFFF00"/>
              </a:solidFill>
            </a:endParaRPr>
          </a:p>
          <a:p>
            <a:pPr marL="50800">
              <a:lnSpc>
                <a:spcPts val="1400"/>
              </a:lnSpc>
              <a:spcBef>
                <a:spcPts val="0"/>
              </a:spcBef>
              <a:spcAft>
                <a:spcPts val="0"/>
              </a:spcAft>
              <a:defRPr/>
            </a:pPr>
            <a:r>
              <a:rPr lang="en-US" sz="2800" b="1" dirty="0" smtClean="0">
                <a:solidFill>
                  <a:srgbClr val="FFFF00"/>
                </a:solidFill>
              </a:rPr>
              <a:t>Cybercrime and information Security, Who are </a:t>
            </a:r>
            <a:r>
              <a:rPr lang="en-US" sz="3600" b="1" dirty="0" smtClean="0">
                <a:solidFill>
                  <a:srgbClr val="FFFF00"/>
                </a:solidFill>
              </a:rPr>
              <a:t>Criminals</a:t>
            </a:r>
          </a:p>
          <a:p>
            <a:pPr marL="50800">
              <a:lnSpc>
                <a:spcPts val="1400"/>
              </a:lnSpc>
              <a:spcBef>
                <a:spcPts val="0"/>
              </a:spcBef>
              <a:spcAft>
                <a:spcPts val="0"/>
              </a:spcAft>
              <a:defRPr/>
            </a:pPr>
            <a:endParaRPr lang="en-US" sz="36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bwMode="auto">
          <a:xfrm>
            <a:off x="76200" y="1387475"/>
            <a:ext cx="9067800" cy="5470525"/>
          </a:xfrm>
          <a:solidFill>
            <a:srgbClr val="FFFFCC"/>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solidFill>
                  <a:srgbClr val="FF3300"/>
                </a:solidFill>
              </a:rPr>
              <a:t>Few definition of Cyber Crime: </a:t>
            </a:r>
            <a:br>
              <a:rPr lang="en-US" altLang="en-US" smtClean="0">
                <a:solidFill>
                  <a:srgbClr val="FF3300"/>
                </a:solidFill>
              </a:rPr>
            </a:br>
            <a:r>
              <a:rPr lang="en-US" altLang="en-US" smtClean="0"/>
              <a:t/>
            </a:r>
            <a:br>
              <a:rPr lang="en-US" altLang="en-US" smtClean="0"/>
            </a:br>
            <a:r>
              <a:rPr lang="en-US" altLang="en-US" smtClean="0"/>
              <a:t>• A crime committed using a computer and the Internet to steal person’s identity </a:t>
            </a:r>
            <a:br>
              <a:rPr lang="en-US" altLang="en-US" smtClean="0"/>
            </a:br>
            <a:r>
              <a:rPr lang="en-US" altLang="en-US" smtClean="0"/>
              <a:t/>
            </a:r>
            <a:br>
              <a:rPr lang="en-US" altLang="en-US" smtClean="0"/>
            </a:br>
            <a:r>
              <a:rPr lang="en-US" altLang="en-US" smtClean="0"/>
              <a:t>• Crime completed either on or with a computer </a:t>
            </a:r>
            <a:br>
              <a:rPr lang="en-US" altLang="en-US" smtClean="0"/>
            </a:br>
            <a:r>
              <a:rPr lang="en-US" altLang="en-US" smtClean="0"/>
              <a:t/>
            </a:r>
            <a:br>
              <a:rPr lang="en-US" altLang="en-US" smtClean="0"/>
            </a:br>
            <a:r>
              <a:rPr lang="en-US" altLang="en-US" smtClean="0"/>
              <a:t>• Any illegal activity done through the Internet or on the computer </a:t>
            </a:r>
            <a:br>
              <a:rPr lang="en-US" altLang="en-US" smtClean="0"/>
            </a:br>
            <a:r>
              <a:rPr lang="en-US" altLang="en-US" smtClean="0"/>
              <a:t/>
            </a:r>
            <a:br>
              <a:rPr lang="en-US" altLang="en-US" smtClean="0"/>
            </a:br>
            <a:r>
              <a:rPr lang="en-US" altLang="en-US" smtClean="0"/>
              <a:t>• All criminal activities done using the medium of computers, the Internet, cyberspace and WWW</a:t>
            </a:r>
            <a:endParaRPr lang="en-US" altLang="en-US" sz="1600" smtClean="0"/>
          </a:p>
        </p:txBody>
      </p:sp>
      <p:sp>
        <p:nvSpPr>
          <p:cNvPr id="1843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E26D46A1-2F28-47DE-BB32-26AE222D4781}"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184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230C7D0-B39B-4A02-B517-5031E9BAA91D}" type="slidenum">
              <a:rPr lang="en-IN" altLang="en-US" sz="900" smtClean="0">
                <a:solidFill>
                  <a:srgbClr val="898989"/>
                </a:solidFill>
                <a:latin typeface="Calibri" panose="020F0502020204030204" pitchFamily="34" charset="0"/>
              </a:rPr>
              <a:pPr/>
              <a:t>12</a:t>
            </a:fld>
            <a:endParaRPr lang="en-IN" altLang="en-US" sz="900" smtClean="0">
              <a:solidFill>
                <a:srgbClr val="898989"/>
              </a:solidFill>
              <a:latin typeface="Calibri" panose="020F0502020204030204" pitchFamily="34" charset="0"/>
            </a:endParaRPr>
          </a:p>
        </p:txBody>
      </p:sp>
      <p:sp>
        <p:nvSpPr>
          <p:cNvPr id="6" name="Title 1"/>
          <p:cNvSpPr txBox="1">
            <a:spLocks/>
          </p:cNvSpPr>
          <p:nvPr/>
        </p:nvSpPr>
        <p:spPr>
          <a:xfrm>
            <a:off x="76200" y="693738"/>
            <a:ext cx="9067800" cy="693737"/>
          </a:xfrm>
          <a:prstGeom prst="rect">
            <a:avLst/>
          </a:prstGeom>
          <a:solidFill>
            <a:schemeClr val="accent6">
              <a:lumMod val="50000"/>
            </a:schemeClr>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b="1" dirty="0" smtClean="0">
                <a:solidFill>
                  <a:srgbClr val="FFFF00"/>
                </a:solidFill>
              </a:rPr>
              <a:t>Cybercrime: Definition and Origins of the Word</a:t>
            </a:r>
            <a:endParaRPr lang="en-US" sz="1600" b="1" dirty="0">
              <a:solidFill>
                <a:srgbClr val="FFFF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ctrTitle"/>
          </p:nvPr>
        </p:nvSpPr>
        <p:spPr bwMode="auto">
          <a:xfrm>
            <a:off x="76200" y="609600"/>
            <a:ext cx="9067800" cy="6248400"/>
          </a:xfrm>
          <a:solidFill>
            <a:srgbClr val="FFFFCC"/>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“A crime conducted in which a computer was directly or significantly instrumental” </a:t>
            </a:r>
            <a:br>
              <a:rPr lang="en-US" altLang="en-US" smtClean="0"/>
            </a:br>
            <a:r>
              <a:rPr lang="en-US" altLang="en-US" smtClean="0"/>
              <a:t/>
            </a:r>
            <a:br>
              <a:rPr lang="en-US" altLang="en-US" smtClean="0"/>
            </a:br>
            <a:r>
              <a:rPr lang="en-US" altLang="en-US" smtClean="0"/>
              <a:t>“Cybercrime is any illegal behavior, directed by means of electronic operations, that targets the security of computer systems and the data processed by them.” </a:t>
            </a:r>
            <a:br>
              <a:rPr lang="en-US" altLang="en-US" smtClean="0"/>
            </a:br>
            <a:r>
              <a:rPr lang="en-US" altLang="en-US" smtClean="0"/>
              <a:t/>
            </a:r>
            <a:br>
              <a:rPr lang="en-US" altLang="en-US" smtClean="0"/>
            </a:br>
            <a:r>
              <a:rPr lang="en-US" altLang="en-US" smtClean="0"/>
              <a:t>Computer related crime, Computer crime, Internet crime, E-crime, High-tech crime etc. are synonymous terms</a:t>
            </a:r>
            <a:endParaRPr lang="en-US" altLang="en-US" sz="1600" smtClean="0"/>
          </a:p>
        </p:txBody>
      </p:sp>
      <p:sp>
        <p:nvSpPr>
          <p:cNvPr id="1945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16CF32E8-FC4E-4930-98E1-7E39269E1FEA}"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1946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B4B1490-1DC6-4BE3-B08F-DF6CE2E134C2}" type="slidenum">
              <a:rPr lang="en-IN" altLang="en-US" sz="900" smtClean="0">
                <a:solidFill>
                  <a:srgbClr val="898989"/>
                </a:solidFill>
                <a:latin typeface="Calibri" panose="020F0502020204030204" pitchFamily="34" charset="0"/>
              </a:rPr>
              <a:pPr/>
              <a:t>13</a:t>
            </a:fld>
            <a:endParaRPr lang="en-IN" altLang="en-US" sz="900" smtClean="0">
              <a:solidFill>
                <a:srgbClr val="898989"/>
              </a:solidFill>
              <a:latin typeface="Calibri" panose="020F0502020204030204" pitchFamily="34" charset="0"/>
            </a:endParaRPr>
          </a:p>
        </p:txBody>
      </p:sp>
      <p:pic>
        <p:nvPicPr>
          <p:cNvPr id="19461" name="Picture 2" descr="Electronic devices. | Technology lessons, Technology vocabulary, Electronic  de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609600"/>
            <a:ext cx="9124950" cy="587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2"/>
          <p:cNvSpPr>
            <a:spLocks noChangeArrowheads="1"/>
          </p:cNvSpPr>
          <p:nvPr/>
        </p:nvSpPr>
        <p:spPr bwMode="auto">
          <a:xfrm>
            <a:off x="0" y="6535738"/>
            <a:ext cx="9220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3300"/>
                </a:solidFill>
              </a:rPr>
              <a:t>Source: </a:t>
            </a:r>
            <a:r>
              <a:rPr lang="en-US" altLang="en-US" sz="1800">
                <a:hlinkClick r:id="rId3"/>
              </a:rPr>
              <a:t>https://i.pinimg.com/originals/8f/79/e8/8f79e84d7fd928e90ecb98845c35942e.jpg</a:t>
            </a:r>
            <a:endParaRPr lang="en-US" altLang="en-US" sz="18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bwMode="auto">
          <a:xfrm>
            <a:off x="76200" y="609600"/>
            <a:ext cx="9067800" cy="6248400"/>
          </a:xfrm>
          <a:solidFill>
            <a:srgbClr val="FFFFCC"/>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solidFill>
                  <a:srgbClr val="FF3300"/>
                </a:solidFill>
              </a:rPr>
              <a:t>Types of attack </a:t>
            </a:r>
            <a:br>
              <a:rPr lang="en-US" altLang="en-US" smtClean="0">
                <a:solidFill>
                  <a:srgbClr val="FF3300"/>
                </a:solidFill>
              </a:rPr>
            </a:br>
            <a:r>
              <a:rPr lang="en-US" altLang="en-US" smtClean="0">
                <a:solidFill>
                  <a:srgbClr val="0000CC"/>
                </a:solidFill>
              </a:rPr>
              <a:t>• Techno-crime: </a:t>
            </a:r>
            <a:r>
              <a:rPr lang="en-US" altLang="en-US" smtClean="0"/>
              <a:t/>
            </a:r>
            <a:br>
              <a:rPr lang="en-US" altLang="en-US" smtClean="0"/>
            </a:br>
            <a:r>
              <a:rPr lang="en-US" altLang="en-US" smtClean="0"/>
              <a:t/>
            </a:r>
            <a:br>
              <a:rPr lang="en-US" altLang="en-US" smtClean="0"/>
            </a:br>
            <a:r>
              <a:rPr lang="en-US" altLang="en-US" sz="2800" smtClean="0"/>
              <a:t>A premeditated act against a system or systems with the intent to copy, steal, corrupt or otherwise deface or damage part of or the complete computer system </a:t>
            </a:r>
            <a:br>
              <a:rPr lang="en-US" altLang="en-US" sz="2800" smtClean="0"/>
            </a:br>
            <a:r>
              <a:rPr lang="en-US" altLang="en-US" sz="2000" smtClean="0"/>
              <a:t/>
            </a:r>
            <a:br>
              <a:rPr lang="en-US" altLang="en-US" sz="2000" smtClean="0"/>
            </a:br>
            <a:r>
              <a:rPr lang="en-US" altLang="en-US" sz="2800" smtClean="0"/>
              <a:t>Possible when computer connected with the Internet 24 X 7 </a:t>
            </a:r>
            <a:r>
              <a:rPr lang="en-US" altLang="en-US" smtClean="0"/>
              <a:t/>
            </a:r>
            <a:br>
              <a:rPr lang="en-US" altLang="en-US" smtClean="0"/>
            </a:br>
            <a:r>
              <a:rPr lang="en-US" altLang="en-US" smtClean="0">
                <a:solidFill>
                  <a:srgbClr val="0000CC"/>
                </a:solidFill>
              </a:rPr>
              <a:t/>
            </a:r>
            <a:br>
              <a:rPr lang="en-US" altLang="en-US" smtClean="0">
                <a:solidFill>
                  <a:srgbClr val="0000CC"/>
                </a:solidFill>
              </a:rPr>
            </a:br>
            <a:r>
              <a:rPr lang="en-US" altLang="en-US" smtClean="0">
                <a:solidFill>
                  <a:srgbClr val="0000CC"/>
                </a:solidFill>
              </a:rPr>
              <a:t>• Techno- vandalism : </a:t>
            </a:r>
            <a:r>
              <a:rPr lang="en-US" altLang="en-US" smtClean="0"/>
              <a:t/>
            </a:r>
            <a:br>
              <a:rPr lang="en-US" altLang="en-US" smtClean="0"/>
            </a:br>
            <a:r>
              <a:rPr lang="en-US" altLang="en-US" sz="2800" smtClean="0"/>
              <a:t>These acts of “brainless” defacement of websites and/or other activities, such as copying files and publicizing their contents publicly</a:t>
            </a:r>
            <a:endParaRPr lang="en-US" altLang="en-US" sz="1200" smtClean="0"/>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1DFD6DA0-A9FF-43D4-8DD4-057824191C77}"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8B340C1-DF22-4A4D-A2B8-F921537F2D5C}" type="slidenum">
              <a:rPr lang="en-IN" altLang="en-US" sz="900" smtClean="0">
                <a:solidFill>
                  <a:srgbClr val="898989"/>
                </a:solidFill>
                <a:latin typeface="Calibri" panose="020F0502020204030204" pitchFamily="34" charset="0"/>
              </a:rPr>
              <a:pPr/>
              <a:t>14</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ctrTitle"/>
          </p:nvPr>
        </p:nvSpPr>
        <p:spPr bwMode="auto">
          <a:xfrm>
            <a:off x="76200" y="1295400"/>
            <a:ext cx="9067800" cy="5562600"/>
          </a:xfrm>
          <a:solidFill>
            <a:srgbClr val="FFFFCC"/>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smtClean="0"/>
              <a:t>Cybersecurity means protecting information, equipment, devices, computer, computer resource, communication device and information stored therein from unauthorized access, use, disclosure, disruption, modification or destruction.</a:t>
            </a: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t>
            </a:r>
            <a:r>
              <a:rPr lang="en-US" altLang="en-US" sz="3200" b="1" smtClean="0">
                <a:solidFill>
                  <a:srgbClr val="C00000"/>
                </a:solidFill>
              </a:rPr>
              <a:t>Categorized in 3 groups: </a:t>
            </a:r>
            <a:r>
              <a:rPr lang="en-US" altLang="en-US" sz="2400" smtClean="0"/>
              <a:t/>
            </a:r>
            <a:br>
              <a:rPr lang="en-US" altLang="en-US" sz="2400" smtClean="0"/>
            </a:br>
            <a:r>
              <a:rPr lang="en-US" altLang="en-US" sz="2400" smtClean="0"/>
              <a:t>							</a:t>
            </a:r>
            <a:r>
              <a:rPr lang="en-US" altLang="en-US" sz="3200" b="1" smtClean="0">
                <a:solidFill>
                  <a:srgbClr val="0000CC"/>
                </a:solidFill>
              </a:rPr>
              <a:t>• Type I: Cybercriminals- </a:t>
            </a:r>
            <a:r>
              <a:rPr lang="en-US" altLang="en-US" sz="2400" smtClean="0"/>
              <a:t/>
            </a:r>
            <a:br>
              <a:rPr lang="en-US" altLang="en-US" sz="2400" smtClean="0"/>
            </a:br>
            <a:r>
              <a:rPr lang="en-US" altLang="en-US" sz="2400" smtClean="0"/>
              <a:t>							► hungry for recognition </a:t>
            </a:r>
            <a:br>
              <a:rPr lang="en-US" altLang="en-US" sz="2400" smtClean="0"/>
            </a:br>
            <a:r>
              <a:rPr lang="en-US" altLang="en-US" sz="2400" smtClean="0"/>
              <a:t>							► Hobby hackers </a:t>
            </a:r>
            <a:br>
              <a:rPr lang="en-US" altLang="en-US" sz="2400" smtClean="0"/>
            </a:br>
            <a:r>
              <a:rPr lang="en-US" altLang="en-US" sz="2400" smtClean="0"/>
              <a:t>							► IT professionals </a:t>
            </a:r>
            <a:br>
              <a:rPr lang="en-US" altLang="en-US" sz="2400" smtClean="0"/>
            </a:br>
            <a:r>
              <a:rPr lang="en-US" altLang="en-US" sz="2400" smtClean="0"/>
              <a:t>							► Politically motivated hackers </a:t>
            </a:r>
            <a:br>
              <a:rPr lang="en-US" altLang="en-US" sz="2400" smtClean="0"/>
            </a:br>
            <a:r>
              <a:rPr lang="en-US" altLang="en-US" sz="2400" smtClean="0"/>
              <a:t>							► Terrorist organizations</a:t>
            </a:r>
          </a:p>
        </p:txBody>
      </p:sp>
      <p:sp>
        <p:nvSpPr>
          <p:cNvPr id="2150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BAEA6469-DCFD-4029-8C2D-4871B331A02B}"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2150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B6DBB8-AC40-48C4-98EB-AAE1E74FD439}" type="slidenum">
              <a:rPr lang="en-IN" altLang="en-US" sz="900" smtClean="0">
                <a:solidFill>
                  <a:srgbClr val="898989"/>
                </a:solidFill>
                <a:latin typeface="Calibri" panose="020F0502020204030204" pitchFamily="34" charset="0"/>
              </a:rPr>
              <a:pPr/>
              <a:t>15</a:t>
            </a:fld>
            <a:endParaRPr lang="en-IN" altLang="en-US" sz="900" smtClean="0">
              <a:solidFill>
                <a:srgbClr val="898989"/>
              </a:solidFill>
              <a:latin typeface="Calibri" panose="020F0502020204030204" pitchFamily="34" charset="0"/>
            </a:endParaRPr>
          </a:p>
        </p:txBody>
      </p:sp>
      <p:sp>
        <p:nvSpPr>
          <p:cNvPr id="6" name="Title 1"/>
          <p:cNvSpPr txBox="1">
            <a:spLocks/>
          </p:cNvSpPr>
          <p:nvPr/>
        </p:nvSpPr>
        <p:spPr>
          <a:xfrm>
            <a:off x="0" y="685800"/>
            <a:ext cx="9067800" cy="609600"/>
          </a:xfrm>
          <a:prstGeom prst="rect">
            <a:avLst/>
          </a:prstGeom>
          <a:solidFill>
            <a:schemeClr val="accent6">
              <a:lumMod val="50000"/>
            </a:schemeClr>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sz="3600" b="1" dirty="0" smtClean="0">
                <a:solidFill>
                  <a:srgbClr val="FFFF00"/>
                </a:solidFill>
              </a:rPr>
              <a:t>Cybercrime and Information Security</a:t>
            </a:r>
            <a:endParaRPr lang="en-US" sz="3600" b="1" dirty="0">
              <a:solidFill>
                <a:srgbClr val="FFFF00"/>
              </a:solidFill>
            </a:endParaRPr>
          </a:p>
        </p:txBody>
      </p:sp>
      <p:sp>
        <p:nvSpPr>
          <p:cNvPr id="21510" name="Title 1"/>
          <p:cNvSpPr txBox="1">
            <a:spLocks/>
          </p:cNvSpPr>
          <p:nvPr/>
        </p:nvSpPr>
        <p:spPr bwMode="auto">
          <a:xfrm>
            <a:off x="5105400" y="2743200"/>
            <a:ext cx="4041775" cy="609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3600" b="1">
                <a:solidFill>
                  <a:srgbClr val="0000CC"/>
                </a:solidFill>
                <a:latin typeface="Calibri Light" panose="020F0302020204030204" pitchFamily="34" charset="0"/>
              </a:rPr>
              <a:t>Who are cybercriminals?</a:t>
            </a:r>
          </a:p>
        </p:txBody>
      </p:sp>
      <p:pic>
        <p:nvPicPr>
          <p:cNvPr id="21511" name="Picture 6"/>
          <p:cNvPicPr>
            <a:picLocks noChangeAspect="1" noChangeArrowheads="1"/>
          </p:cNvPicPr>
          <p:nvPr/>
        </p:nvPicPr>
        <p:blipFill>
          <a:blip r:embed="rId2">
            <a:extLst>
              <a:ext uri="{28A0092B-C50C-407E-A947-70E740481C1C}">
                <a14:useLocalDpi xmlns:a14="http://schemas.microsoft.com/office/drawing/2010/main" val="0"/>
              </a:ext>
            </a:extLst>
          </a:blip>
          <a:srcRect l="39745" t="18073" r="7693" b="20354"/>
          <a:stretch>
            <a:fillRect/>
          </a:stretch>
        </p:blipFill>
        <p:spPr bwMode="auto">
          <a:xfrm>
            <a:off x="95250" y="2743200"/>
            <a:ext cx="4781550"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bwMode="auto">
          <a:xfrm>
            <a:off x="76200" y="609600"/>
            <a:ext cx="9067800" cy="6248400"/>
          </a:xfrm>
          <a:solidFill>
            <a:srgbClr val="FFFFCC"/>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solidFill>
                  <a:srgbClr val="0000CC"/>
                </a:solidFill>
                <a:latin typeface="Times New Roman" panose="02020603050405020304" pitchFamily="18" charset="0"/>
                <a:cs typeface="Times New Roman" panose="02020603050405020304" pitchFamily="18" charset="0"/>
              </a:rPr>
              <a:t>• Type II: Cybercriminals- </a:t>
            </a: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not interested in recognition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Psychological perverts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Financially motivated hackers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State-sponsored hacking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Organized criminals</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solidFill>
                  <a:srgbClr val="0000CC"/>
                </a:solidFill>
                <a:latin typeface="Times New Roman" panose="02020603050405020304" pitchFamily="18" charset="0"/>
                <a:cs typeface="Times New Roman" panose="02020603050405020304" pitchFamily="18" charset="0"/>
              </a:rPr>
              <a:t>• Type III: Cybercriminals- </a:t>
            </a: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the insiders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Former employees seeking revenge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Competing companies using employees to gain economic advantage through damage and/or theft</a:t>
            </a:r>
          </a:p>
        </p:txBody>
      </p:sp>
      <p:sp>
        <p:nvSpPr>
          <p:cNvPr id="2253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02592F9F-9EEE-4B5D-9E60-55270D9B10B1}"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225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30EEF2-0AF3-4544-97B9-64EEDD419EFF}" type="slidenum">
              <a:rPr lang="en-IN" altLang="en-US" sz="900" smtClean="0">
                <a:solidFill>
                  <a:srgbClr val="898989"/>
                </a:solidFill>
                <a:latin typeface="Calibri" panose="020F0502020204030204" pitchFamily="34" charset="0"/>
              </a:rPr>
              <a:pPr/>
              <a:t>16</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bwMode="auto">
          <a:xfrm>
            <a:off x="76200" y="1295400"/>
            <a:ext cx="9067800" cy="5562600"/>
          </a:xfrm>
          <a:solidFill>
            <a:srgbClr val="FFFFCC"/>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b="1" smtClean="0">
                <a:solidFill>
                  <a:srgbClr val="FF0000"/>
                </a:solidFill>
              </a:rPr>
              <a:t>1. Cybercrime against individual:</a:t>
            </a:r>
            <a:r>
              <a:rPr lang="en-US" altLang="en-US" sz="2400" smtClean="0"/>
              <a:t/>
            </a:r>
            <a:br>
              <a:rPr lang="en-US" altLang="en-US" sz="2400" smtClean="0"/>
            </a:br>
            <a:r>
              <a:rPr lang="en-US" altLang="en-US" sz="2400" smtClean="0"/>
              <a:t> • E-Mail spoofing and other online fraud </a:t>
            </a:r>
            <a:br>
              <a:rPr lang="en-US" altLang="en-US" sz="2400" smtClean="0"/>
            </a:br>
            <a:r>
              <a:rPr lang="en-US" altLang="en-US" sz="2400" smtClean="0"/>
              <a:t>• Phishing </a:t>
            </a:r>
            <a:br>
              <a:rPr lang="en-US" altLang="en-US" sz="2400" smtClean="0"/>
            </a:br>
            <a:r>
              <a:rPr lang="en-US" altLang="en-US" sz="2400" smtClean="0"/>
              <a:t>• Spamming </a:t>
            </a:r>
            <a:br>
              <a:rPr lang="en-US" altLang="en-US" sz="2400" smtClean="0"/>
            </a:br>
            <a:r>
              <a:rPr lang="en-US" altLang="en-US" sz="2400" smtClean="0"/>
              <a:t>• Cyber defamation </a:t>
            </a:r>
            <a:br>
              <a:rPr lang="en-US" altLang="en-US" sz="2400" smtClean="0"/>
            </a:br>
            <a:r>
              <a:rPr lang="en-US" altLang="en-US" sz="2400" smtClean="0"/>
              <a:t>• Cyberstalking and harassment </a:t>
            </a:r>
            <a:br>
              <a:rPr lang="en-US" altLang="en-US" sz="2400" smtClean="0"/>
            </a:br>
            <a:r>
              <a:rPr lang="en-US" altLang="en-US" sz="2400" smtClean="0"/>
              <a:t>• Computer sabotage </a:t>
            </a:r>
            <a:br>
              <a:rPr lang="en-US" altLang="en-US" sz="2400" smtClean="0"/>
            </a:br>
            <a:r>
              <a:rPr lang="en-US" altLang="en-US" sz="2400" smtClean="0"/>
              <a:t>• Pornographic offenses </a:t>
            </a:r>
            <a:br>
              <a:rPr lang="en-US" altLang="en-US" sz="2400" smtClean="0"/>
            </a:br>
            <a:r>
              <a:rPr lang="en-US" altLang="en-US" sz="2400" smtClean="0"/>
              <a:t/>
            </a:r>
            <a:br>
              <a:rPr lang="en-US" altLang="en-US" sz="2400" smtClean="0"/>
            </a:br>
            <a:r>
              <a:rPr lang="en-US" altLang="en-US" sz="2400" b="1" smtClean="0">
                <a:solidFill>
                  <a:srgbClr val="FF0000"/>
                </a:solidFill>
              </a:rPr>
              <a:t>2. Cybercrime against property: </a:t>
            </a:r>
            <a:r>
              <a:rPr lang="en-US" altLang="en-US" sz="2400" smtClean="0"/>
              <a:t/>
            </a:r>
            <a:br>
              <a:rPr lang="en-US" altLang="en-US" sz="2400" smtClean="0"/>
            </a:br>
            <a:r>
              <a:rPr lang="en-US" altLang="en-US" sz="2400" smtClean="0"/>
              <a:t>• Credit card frauds </a:t>
            </a:r>
            <a:br>
              <a:rPr lang="en-US" altLang="en-US" sz="2400" smtClean="0"/>
            </a:br>
            <a:r>
              <a:rPr lang="en-US" altLang="en-US" sz="2400" smtClean="0"/>
              <a:t>• Intellectual property crime </a:t>
            </a:r>
            <a:br>
              <a:rPr lang="en-US" altLang="en-US" sz="2400" smtClean="0"/>
            </a:br>
            <a:r>
              <a:rPr lang="en-US" altLang="en-US" sz="2400" smtClean="0"/>
              <a:t>• Internet time theft</a:t>
            </a:r>
            <a:r>
              <a:rPr lang="en-US" altLang="en-US" smtClean="0"/>
              <a:t/>
            </a:r>
            <a:br>
              <a:rPr lang="en-US" altLang="en-US" smtClean="0"/>
            </a:br>
            <a:r>
              <a:rPr lang="en-US" altLang="en-US" smtClean="0"/>
              <a:t/>
            </a:r>
            <a:br>
              <a:rPr lang="en-US" altLang="en-US" smtClean="0"/>
            </a:br>
            <a:endParaRPr lang="en-US" altLang="en-US" sz="2400" smtClean="0"/>
          </a:p>
        </p:txBody>
      </p:sp>
      <p:sp>
        <p:nvSpPr>
          <p:cNvPr id="2355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4AE72B94-61D6-42CE-BE11-C013A22B4FCC}"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2355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BAD270-C290-4A3B-A6D5-517468FE5D34}" type="slidenum">
              <a:rPr lang="en-IN" altLang="en-US" sz="900" smtClean="0">
                <a:solidFill>
                  <a:srgbClr val="898989"/>
                </a:solidFill>
                <a:latin typeface="Calibri" panose="020F0502020204030204" pitchFamily="34" charset="0"/>
              </a:rPr>
              <a:pPr/>
              <a:t>17</a:t>
            </a:fld>
            <a:endParaRPr lang="en-IN" altLang="en-US" sz="900" smtClean="0">
              <a:solidFill>
                <a:srgbClr val="898989"/>
              </a:solidFill>
              <a:latin typeface="Calibri" panose="020F0502020204030204" pitchFamily="34" charset="0"/>
            </a:endParaRPr>
          </a:p>
        </p:txBody>
      </p:sp>
      <p:sp>
        <p:nvSpPr>
          <p:cNvPr id="6" name="Title 1"/>
          <p:cNvSpPr txBox="1">
            <a:spLocks/>
          </p:cNvSpPr>
          <p:nvPr/>
        </p:nvSpPr>
        <p:spPr>
          <a:xfrm>
            <a:off x="0" y="685800"/>
            <a:ext cx="9067800" cy="609600"/>
          </a:xfrm>
          <a:prstGeom prst="rect">
            <a:avLst/>
          </a:prstGeom>
          <a:solidFill>
            <a:schemeClr val="accent6">
              <a:lumMod val="50000"/>
            </a:schemeClr>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sz="3600" b="1" dirty="0" smtClean="0">
                <a:solidFill>
                  <a:srgbClr val="FFFF00"/>
                </a:solidFill>
              </a:rPr>
              <a:t>Classification of Cybercrimes</a:t>
            </a:r>
            <a:endParaRPr lang="en-US" sz="3600" b="1" dirty="0">
              <a:solidFill>
                <a:srgbClr val="FFFF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ctrTitle"/>
          </p:nvPr>
        </p:nvSpPr>
        <p:spPr bwMode="auto">
          <a:xfrm>
            <a:off x="76200" y="609600"/>
            <a:ext cx="9067800" cy="6248400"/>
          </a:xfrm>
          <a:solidFill>
            <a:srgbClr val="FFFFCC"/>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b="1" smtClean="0">
                <a:solidFill>
                  <a:srgbClr val="FF0000"/>
                </a:solidFill>
              </a:rPr>
              <a:t>3. Cybercrime against organization: </a:t>
            </a:r>
            <a:br>
              <a:rPr lang="en-US" altLang="en-US" sz="2400" b="1" smtClean="0">
                <a:solidFill>
                  <a:srgbClr val="FF0000"/>
                </a:solidFill>
              </a:rPr>
            </a:br>
            <a:r>
              <a:rPr lang="en-US" altLang="en-US" sz="2400" smtClean="0"/>
              <a:t>• Unauthorized accessing of computer </a:t>
            </a:r>
            <a:br>
              <a:rPr lang="en-US" altLang="en-US" sz="2400" smtClean="0"/>
            </a:br>
            <a:r>
              <a:rPr lang="en-US" altLang="en-US" sz="2400" smtClean="0"/>
              <a:t>• Password sniffing </a:t>
            </a:r>
            <a:br>
              <a:rPr lang="en-US" altLang="en-US" sz="2400" smtClean="0"/>
            </a:br>
            <a:r>
              <a:rPr lang="en-US" altLang="en-US" sz="2400" smtClean="0"/>
              <a:t>• Denial-of-service attacks </a:t>
            </a:r>
            <a:br>
              <a:rPr lang="en-US" altLang="en-US" sz="2400" smtClean="0"/>
            </a:br>
            <a:r>
              <a:rPr lang="en-US" altLang="en-US" sz="2400" smtClean="0"/>
              <a:t>• Virus </a:t>
            </a:r>
            <a:br>
              <a:rPr lang="en-US" altLang="en-US" sz="2400" smtClean="0"/>
            </a:br>
            <a:r>
              <a:rPr lang="en-US" altLang="en-US" sz="2400" smtClean="0"/>
              <a:t>• E-Mail bombing </a:t>
            </a:r>
            <a:br>
              <a:rPr lang="en-US" altLang="en-US" sz="2400" smtClean="0"/>
            </a:br>
            <a:r>
              <a:rPr lang="en-US" altLang="en-US" sz="2400" smtClean="0"/>
              <a:t>• Salami attack </a:t>
            </a:r>
            <a:br>
              <a:rPr lang="en-US" altLang="en-US" sz="2400" smtClean="0"/>
            </a:br>
            <a:r>
              <a:rPr lang="en-US" altLang="en-US" sz="2400" smtClean="0"/>
              <a:t>• Logic bomb </a:t>
            </a:r>
            <a:br>
              <a:rPr lang="en-US" altLang="en-US" sz="2400" smtClean="0"/>
            </a:br>
            <a:r>
              <a:rPr lang="en-US" altLang="en-US" sz="2400" smtClean="0"/>
              <a:t>• Trojan horse </a:t>
            </a:r>
            <a:br>
              <a:rPr lang="en-US" altLang="en-US" sz="2400" smtClean="0"/>
            </a:br>
            <a:r>
              <a:rPr lang="en-US" altLang="en-US" sz="2400" smtClean="0"/>
              <a:t>• Data diddling </a:t>
            </a:r>
            <a:br>
              <a:rPr lang="en-US" altLang="en-US" sz="2400" smtClean="0"/>
            </a:br>
            <a:r>
              <a:rPr lang="en-US" altLang="en-US" sz="2400" smtClean="0"/>
              <a:t>• Industrial spying </a:t>
            </a:r>
            <a:br>
              <a:rPr lang="en-US" altLang="en-US" sz="2400" smtClean="0"/>
            </a:br>
            <a:r>
              <a:rPr lang="en-US" altLang="en-US" sz="2400" smtClean="0"/>
              <a:t>• Crimes emanating from Usenet newsgroup </a:t>
            </a:r>
            <a:br>
              <a:rPr lang="en-US" altLang="en-US" sz="2400" smtClean="0"/>
            </a:br>
            <a:r>
              <a:rPr lang="en-US" altLang="en-US" sz="2400" smtClean="0"/>
              <a:t>• Computer network intrusions </a:t>
            </a:r>
            <a:br>
              <a:rPr lang="en-US" altLang="en-US" sz="2400" smtClean="0"/>
            </a:br>
            <a:r>
              <a:rPr lang="en-US" altLang="en-US" sz="2400" smtClean="0"/>
              <a:t>• Software piracy</a:t>
            </a:r>
          </a:p>
        </p:txBody>
      </p:sp>
      <p:sp>
        <p:nvSpPr>
          <p:cNvPr id="2560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C6E94C96-DAB2-4BD4-8829-433F3FE44C1E}"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2560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970C46-E77B-47D4-AFCB-6090D7A01BD0}" type="slidenum">
              <a:rPr lang="en-IN" altLang="en-US" sz="900" smtClean="0">
                <a:solidFill>
                  <a:srgbClr val="898989"/>
                </a:solidFill>
                <a:latin typeface="Calibri" panose="020F0502020204030204" pitchFamily="34" charset="0"/>
              </a:rPr>
              <a:pPr/>
              <a:t>18</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ctrTitle"/>
          </p:nvPr>
        </p:nvSpPr>
        <p:spPr bwMode="auto">
          <a:xfrm>
            <a:off x="76200" y="609600"/>
            <a:ext cx="9067800" cy="6248400"/>
          </a:xfrm>
          <a:solidFill>
            <a:srgbClr val="FFFFCC"/>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b="1" smtClean="0">
                <a:solidFill>
                  <a:srgbClr val="FF0000"/>
                </a:solidFill>
              </a:rPr>
              <a:t>4. Cybercrime against society: </a:t>
            </a:r>
            <a:br>
              <a:rPr lang="en-US" altLang="en-US" sz="2800" b="1" smtClean="0">
                <a:solidFill>
                  <a:srgbClr val="FF0000"/>
                </a:solidFill>
              </a:rPr>
            </a:br>
            <a:r>
              <a:rPr lang="en-US" altLang="en-US" smtClean="0"/>
              <a:t>• Forgery </a:t>
            </a:r>
            <a:br>
              <a:rPr lang="en-US" altLang="en-US" smtClean="0"/>
            </a:br>
            <a:r>
              <a:rPr lang="en-US" altLang="en-US" smtClean="0"/>
              <a:t>• Cyberterrorism </a:t>
            </a:r>
            <a:br>
              <a:rPr lang="en-US" altLang="en-US" smtClean="0"/>
            </a:br>
            <a:r>
              <a:rPr lang="en-US" altLang="en-US" smtClean="0"/>
              <a:t>• Web jacking </a:t>
            </a:r>
            <a:br>
              <a:rPr lang="en-US" altLang="en-US" smtClean="0"/>
            </a:br>
            <a:r>
              <a:rPr lang="en-US" altLang="en-US" smtClean="0"/>
              <a:t/>
            </a:r>
            <a:br>
              <a:rPr lang="en-US" altLang="en-US" smtClean="0"/>
            </a:br>
            <a:r>
              <a:rPr lang="en-US" altLang="en-US" sz="2800" b="1" smtClean="0">
                <a:solidFill>
                  <a:srgbClr val="FF0000"/>
                </a:solidFill>
              </a:rPr>
              <a:t>5. Crimes emanating from Usenet newsgroup: </a:t>
            </a:r>
            <a:br>
              <a:rPr lang="en-US" altLang="en-US" sz="2800" b="1" smtClean="0">
                <a:solidFill>
                  <a:srgbClr val="FF0000"/>
                </a:solidFill>
              </a:rPr>
            </a:br>
            <a:r>
              <a:rPr lang="en-US" altLang="en-US" smtClean="0"/>
              <a:t>• Usenet group may carry very offensive, harmful, inaccurate or otherwise inappropriate material or postings that have been misplaced or are deceptive in another way</a:t>
            </a:r>
            <a:endParaRPr lang="en-US" altLang="en-US" sz="1600" smtClean="0"/>
          </a:p>
        </p:txBody>
      </p:sp>
      <p:sp>
        <p:nvSpPr>
          <p:cNvPr id="2662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D4794776-3039-44E4-B033-DD6DD77A8409}"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2662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92AD80-8DE2-4CED-814B-5F427B285D1D}" type="slidenum">
              <a:rPr lang="en-IN" altLang="en-US" sz="900" smtClean="0">
                <a:solidFill>
                  <a:srgbClr val="898989"/>
                </a:solidFill>
                <a:latin typeface="Calibri" panose="020F0502020204030204" pitchFamily="34" charset="0"/>
              </a:rPr>
              <a:pPr/>
              <a:t>19</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2FAA1ED-5244-423D-807A-8C29C1A3F97B}" type="datetime1">
              <a:rPr lang="en-IN" altLang="en-US" sz="900" smtClean="0">
                <a:solidFill>
                  <a:srgbClr val="898989"/>
                </a:solidFill>
              </a:rPr>
              <a:pPr/>
              <a:t>13-12-2023</a:t>
            </a:fld>
            <a:endParaRPr lang="en-IN" altLang="en-US" sz="900" smtClean="0">
              <a:solidFill>
                <a:srgbClr val="898989"/>
              </a:solidFill>
            </a:endParaRPr>
          </a:p>
        </p:txBody>
      </p:sp>
      <p:sp>
        <p:nvSpPr>
          <p:cNvPr id="614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FF6054-6D1E-4769-A760-DF4E15D132E1}" type="slidenum">
              <a:rPr lang="en-IN" altLang="en-US" sz="900" smtClean="0">
                <a:solidFill>
                  <a:srgbClr val="898989"/>
                </a:solidFill>
              </a:rPr>
              <a:pPr/>
              <a:t>2</a:t>
            </a:fld>
            <a:endParaRPr lang="en-IN" altLang="en-US" sz="900" smtClean="0">
              <a:solidFill>
                <a:srgbClr val="898989"/>
              </a:solidFill>
            </a:endParaRPr>
          </a:p>
        </p:txBody>
      </p:sp>
      <p:sp>
        <p:nvSpPr>
          <p:cNvPr id="4" name="Rectangle 3"/>
          <p:cNvSpPr/>
          <p:nvPr/>
        </p:nvSpPr>
        <p:spPr>
          <a:xfrm>
            <a:off x="72570" y="1295400"/>
            <a:ext cx="9010682" cy="769441"/>
          </a:xfrm>
          <a:prstGeom prst="rect">
            <a:avLst/>
          </a:prstGeom>
          <a:solidFill>
            <a:srgbClr val="FFFF00"/>
          </a:solidFill>
          <a:ln>
            <a:solidFill>
              <a:srgbClr val="FF0000"/>
            </a:solidFill>
          </a:ln>
        </p:spPr>
        <p:txBody>
          <a:bodyPr>
            <a:spAutoFit/>
          </a:bodyPr>
          <a:lstStyle/>
          <a:p>
            <a:pPr algn="ctr">
              <a:defRPr/>
            </a:pPr>
            <a:r>
              <a:rPr lang="en-US" sz="4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Suggestion / Input / Guidance</a:t>
            </a:r>
          </a:p>
        </p:txBody>
      </p:sp>
      <p:sp>
        <p:nvSpPr>
          <p:cNvPr id="5" name="Rectangle 4"/>
          <p:cNvSpPr/>
          <p:nvPr/>
        </p:nvSpPr>
        <p:spPr>
          <a:xfrm>
            <a:off x="72570" y="2590800"/>
            <a:ext cx="9010682" cy="769441"/>
          </a:xfrm>
          <a:prstGeom prst="rect">
            <a:avLst/>
          </a:prstGeom>
          <a:solidFill>
            <a:srgbClr val="CCFF99"/>
          </a:solidFill>
          <a:ln>
            <a:solidFill>
              <a:srgbClr val="FF0000"/>
            </a:solidFill>
          </a:ln>
        </p:spPr>
        <p:txBody>
          <a:bodyPr>
            <a:spAutoFit/>
          </a:bodyPr>
          <a:lstStyle/>
          <a:p>
            <a:pPr algn="ctr">
              <a:defRPr/>
            </a:pPr>
            <a:r>
              <a:rPr lang="en-US" sz="4400" b="1" dirty="0">
                <a:ln w="12700">
                  <a:solidFill>
                    <a:schemeClr val="accent3">
                      <a:lumMod val="50000"/>
                    </a:schemeClr>
                  </a:solidFill>
                  <a:prstDash val="solid"/>
                </a:ln>
                <a:solidFill>
                  <a:srgbClr val="FF0000"/>
                </a:solidFill>
                <a:effectLst>
                  <a:innerShdw blurRad="177800">
                    <a:schemeClr val="accent3">
                      <a:lumMod val="50000"/>
                    </a:schemeClr>
                  </a:innerShdw>
                </a:effectLst>
              </a:rPr>
              <a:t>Learn by DOING</a:t>
            </a:r>
            <a:endParaRPr lang="en-US" sz="3600" b="1" dirty="0">
              <a:ln w="12700">
                <a:solidFill>
                  <a:schemeClr val="accent3">
                    <a:lumMod val="50000"/>
                  </a:schemeClr>
                </a:solidFill>
                <a:prstDash val="solid"/>
              </a:ln>
              <a:solidFill>
                <a:srgbClr val="FF0000"/>
              </a:solidFill>
              <a:effectLst>
                <a:innerShdw blurRad="177800">
                  <a:schemeClr val="accent3">
                    <a:lumMod val="50000"/>
                  </a:schemeClr>
                </a:innerShdw>
              </a:effectLst>
            </a:endParaRPr>
          </a:p>
        </p:txBody>
      </p:sp>
      <p:sp>
        <p:nvSpPr>
          <p:cNvPr id="6" name="Rectangle 5"/>
          <p:cNvSpPr/>
          <p:nvPr/>
        </p:nvSpPr>
        <p:spPr>
          <a:xfrm>
            <a:off x="72570" y="3907971"/>
            <a:ext cx="9010682" cy="707886"/>
          </a:xfrm>
          <a:prstGeom prst="rect">
            <a:avLst/>
          </a:prstGeom>
          <a:solidFill>
            <a:srgbClr val="CCFF99"/>
          </a:solidFill>
          <a:ln>
            <a:solidFill>
              <a:srgbClr val="FF0000"/>
            </a:solidFill>
          </a:ln>
        </p:spPr>
        <p:txBody>
          <a:bodyPr>
            <a:spAutoFit/>
          </a:bodyPr>
          <a:lstStyle/>
          <a:p>
            <a:pPr algn="ctr">
              <a:defRPr/>
            </a:pPr>
            <a:r>
              <a:rPr lang="en-US" sz="4000" b="1" dirty="0">
                <a:ln w="12700">
                  <a:solidFill>
                    <a:schemeClr val="accent3">
                      <a:lumMod val="50000"/>
                    </a:schemeClr>
                  </a:solidFill>
                  <a:prstDash val="solid"/>
                </a:ln>
                <a:solidFill>
                  <a:srgbClr val="FF0000"/>
                </a:solidFill>
                <a:effectLst>
                  <a:innerShdw blurRad="177800">
                    <a:schemeClr val="accent3">
                      <a:lumMod val="50000"/>
                    </a:schemeClr>
                  </a:innerShdw>
                </a:effectLst>
              </a:rPr>
              <a:t>Earn Certifications in Cyber Security</a:t>
            </a:r>
            <a:endParaRPr lang="en-US" sz="3200" b="1" dirty="0">
              <a:ln w="12700">
                <a:solidFill>
                  <a:schemeClr val="accent3">
                    <a:lumMod val="50000"/>
                  </a:schemeClr>
                </a:solidFill>
                <a:prstDash val="solid"/>
              </a:ln>
              <a:solidFill>
                <a:srgbClr val="FF0000"/>
              </a:solidFill>
              <a:effectLst>
                <a:innerShdw blurRad="177800">
                  <a:schemeClr val="accent3">
                    <a:lumMod val="50000"/>
                  </a:schemeClr>
                </a:innerShdw>
              </a:effectLst>
            </a:endParaRPr>
          </a:p>
        </p:txBody>
      </p:sp>
      <p:sp>
        <p:nvSpPr>
          <p:cNvPr id="7" name="Rectangle 6"/>
          <p:cNvSpPr/>
          <p:nvPr/>
        </p:nvSpPr>
        <p:spPr>
          <a:xfrm>
            <a:off x="72570" y="5225142"/>
            <a:ext cx="9010682" cy="1323439"/>
          </a:xfrm>
          <a:prstGeom prst="rect">
            <a:avLst/>
          </a:prstGeom>
          <a:solidFill>
            <a:srgbClr val="CCFF99"/>
          </a:solidFill>
          <a:ln>
            <a:solidFill>
              <a:srgbClr val="FF0000"/>
            </a:solidFill>
          </a:ln>
        </p:spPr>
        <p:txBody>
          <a:bodyPr>
            <a:spAutoFit/>
          </a:bodyPr>
          <a:lstStyle/>
          <a:p>
            <a:pPr algn="ctr">
              <a:defRPr/>
            </a:pPr>
            <a:r>
              <a:rPr lang="en-US" sz="4000" b="1" dirty="0">
                <a:ln w="12700">
                  <a:solidFill>
                    <a:schemeClr val="accent3">
                      <a:lumMod val="50000"/>
                    </a:schemeClr>
                  </a:solidFill>
                  <a:prstDash val="solid"/>
                </a:ln>
                <a:solidFill>
                  <a:srgbClr val="FF0000"/>
                </a:solidFill>
                <a:effectLst>
                  <a:innerShdw blurRad="177800">
                    <a:schemeClr val="accent3">
                      <a:lumMod val="50000"/>
                    </a:schemeClr>
                  </a:innerShdw>
                </a:effectLst>
              </a:rPr>
              <a:t>Practice only makes you cyber professional</a:t>
            </a:r>
            <a:endParaRPr lang="en-US" sz="3200" b="1" dirty="0">
              <a:ln w="12700">
                <a:solidFill>
                  <a:schemeClr val="accent3">
                    <a:lumMod val="50000"/>
                  </a:schemeClr>
                </a:solidFill>
                <a:prstDash val="solid"/>
              </a:ln>
              <a:solidFill>
                <a:srgbClr val="FF0000"/>
              </a:solidFill>
              <a:effectLst>
                <a:innerShdw blurRad="177800">
                  <a:schemeClr val="accent3">
                    <a:lumMod val="50000"/>
                  </a:schemeClr>
                </a:inn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2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ctrTitle"/>
          </p:nvPr>
        </p:nvSpPr>
        <p:spPr bwMode="auto">
          <a:xfrm>
            <a:off x="76200" y="1295400"/>
            <a:ext cx="9067800" cy="1905000"/>
          </a:xfrm>
          <a:solidFill>
            <a:srgbClr val="FFFFCC"/>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A spoofed email is one in which e-mail header is forged so that mail appears to originate from one source but actually has been sent from another source</a:t>
            </a:r>
            <a:endParaRPr lang="en-US" altLang="en-US" sz="1600" smtClean="0"/>
          </a:p>
        </p:txBody>
      </p:sp>
      <p:sp>
        <p:nvSpPr>
          <p:cNvPr id="2765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89FF614E-AA9F-4338-8B24-4B9B10260D4B}"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2765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C636E95-058E-465D-97FC-E1FC5D6B8565}" type="slidenum">
              <a:rPr lang="en-IN" altLang="en-US" sz="900" smtClean="0">
                <a:solidFill>
                  <a:srgbClr val="898989"/>
                </a:solidFill>
                <a:latin typeface="Calibri" panose="020F0502020204030204" pitchFamily="34" charset="0"/>
              </a:rPr>
              <a:pPr/>
              <a:t>20</a:t>
            </a:fld>
            <a:endParaRPr lang="en-IN" altLang="en-US" sz="900" smtClean="0">
              <a:solidFill>
                <a:srgbClr val="898989"/>
              </a:solidFill>
              <a:latin typeface="Calibri" panose="020F0502020204030204" pitchFamily="34" charset="0"/>
            </a:endParaRPr>
          </a:p>
        </p:txBody>
      </p:sp>
      <p:sp>
        <p:nvSpPr>
          <p:cNvPr id="6" name="Title 1"/>
          <p:cNvSpPr txBox="1">
            <a:spLocks/>
          </p:cNvSpPr>
          <p:nvPr/>
        </p:nvSpPr>
        <p:spPr>
          <a:xfrm>
            <a:off x="0" y="685800"/>
            <a:ext cx="9067800" cy="609600"/>
          </a:xfrm>
          <a:prstGeom prst="rect">
            <a:avLst/>
          </a:prstGeom>
          <a:solidFill>
            <a:schemeClr val="accent6">
              <a:lumMod val="50000"/>
            </a:schemeClr>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sz="3600" b="1" dirty="0" smtClean="0">
                <a:solidFill>
                  <a:srgbClr val="FFFF00"/>
                </a:solidFill>
              </a:rPr>
              <a:t>E-mail Spoofing:</a:t>
            </a:r>
            <a:endParaRPr lang="en-US" sz="3600" b="1" dirty="0">
              <a:solidFill>
                <a:srgbClr val="FFFF00"/>
              </a:solidFill>
            </a:endParaRPr>
          </a:p>
        </p:txBody>
      </p:sp>
      <p:sp>
        <p:nvSpPr>
          <p:cNvPr id="7" name="Title 1"/>
          <p:cNvSpPr txBox="1">
            <a:spLocks/>
          </p:cNvSpPr>
          <p:nvPr/>
        </p:nvSpPr>
        <p:spPr>
          <a:xfrm>
            <a:off x="28575" y="3200400"/>
            <a:ext cx="9067800" cy="609600"/>
          </a:xfrm>
          <a:prstGeom prst="rect">
            <a:avLst/>
          </a:prstGeom>
          <a:solidFill>
            <a:schemeClr val="accent6">
              <a:lumMod val="50000"/>
            </a:schemeClr>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sz="3600" b="1" dirty="0" smtClean="0">
                <a:solidFill>
                  <a:srgbClr val="FFFF00"/>
                </a:solidFill>
              </a:rPr>
              <a:t>Spamming:</a:t>
            </a:r>
            <a:endParaRPr lang="en-US" sz="3600" b="1" dirty="0">
              <a:solidFill>
                <a:srgbClr val="FFFF00"/>
              </a:solidFill>
            </a:endParaRPr>
          </a:p>
        </p:txBody>
      </p:sp>
      <p:sp>
        <p:nvSpPr>
          <p:cNvPr id="27655" name="Title 1"/>
          <p:cNvSpPr txBox="1">
            <a:spLocks/>
          </p:cNvSpPr>
          <p:nvPr/>
        </p:nvSpPr>
        <p:spPr bwMode="auto">
          <a:xfrm>
            <a:off x="76200" y="3841750"/>
            <a:ext cx="9067800" cy="30162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3300">
                <a:latin typeface="Calibri Light" panose="020F0302020204030204" pitchFamily="34" charset="0"/>
              </a:rPr>
              <a:t>Spamming means sending multiple copies of unsolicited mails or mass e-mails such as chain letters. </a:t>
            </a:r>
          </a:p>
          <a:p>
            <a:pPr>
              <a:lnSpc>
                <a:spcPct val="90000"/>
              </a:lnSpc>
            </a:pPr>
            <a:r>
              <a:rPr lang="en-US" altLang="en-US" sz="2800">
                <a:latin typeface="Calibri Light" panose="020F0302020204030204" pitchFamily="34" charset="0"/>
              </a:rPr>
              <a:t>- Difficult to control </a:t>
            </a:r>
          </a:p>
          <a:p>
            <a:pPr>
              <a:lnSpc>
                <a:spcPct val="90000"/>
              </a:lnSpc>
            </a:pPr>
            <a:r>
              <a:rPr lang="en-US" altLang="en-US" sz="2800">
                <a:latin typeface="Calibri Light" panose="020F0302020204030204" pitchFamily="34" charset="0"/>
              </a:rPr>
              <a:t>- In context of “search engine spamming”, spamming is alternation or creation of a document with the intent to deceive an electronic catalog or filing system</a:t>
            </a:r>
            <a:endParaRPr lang="en-US" altLang="en-US" sz="1200">
              <a:latin typeface="Calibri Light" panose="020F030202020403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ctrTitle"/>
          </p:nvPr>
        </p:nvSpPr>
        <p:spPr bwMode="auto">
          <a:xfrm>
            <a:off x="76200" y="1295400"/>
            <a:ext cx="9067800" cy="2362200"/>
          </a:xfrm>
          <a:solidFill>
            <a:srgbClr val="FFFFCC"/>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smtClean="0">
                <a:latin typeface="Times New Roman" panose="02020603050405020304" pitchFamily="18" charset="0"/>
                <a:cs typeface="Times New Roman" panose="02020603050405020304" pitchFamily="18" charset="0"/>
              </a:rPr>
              <a:t>♦ </a:t>
            </a:r>
            <a:r>
              <a:rPr lang="en-US" altLang="en-US" sz="2800" smtClean="0"/>
              <a:t>Cognizable offense </a:t>
            </a:r>
            <a:br>
              <a:rPr lang="en-US" altLang="en-US" sz="2800" smtClean="0"/>
            </a:br>
            <a:r>
              <a:rPr lang="en-US" altLang="en-US" sz="2800" smtClean="0">
                <a:latin typeface="Times New Roman" panose="02020603050405020304" pitchFamily="18" charset="0"/>
                <a:cs typeface="Times New Roman" panose="02020603050405020304" pitchFamily="18" charset="0"/>
              </a:rPr>
              <a:t>♦</a:t>
            </a:r>
            <a:r>
              <a:rPr lang="en-US" altLang="en-US" sz="2800" smtClean="0"/>
              <a:t>This occurs when defamation takes place with the help of computers and / or the Internet. </a:t>
            </a:r>
            <a:br>
              <a:rPr lang="en-US" altLang="en-US" sz="2800" smtClean="0"/>
            </a:br>
            <a:r>
              <a:rPr lang="en-US" altLang="en-US" sz="2800" smtClean="0">
                <a:latin typeface="Times New Roman" panose="02020603050405020304" pitchFamily="18" charset="0"/>
                <a:cs typeface="Times New Roman" panose="02020603050405020304" pitchFamily="18" charset="0"/>
              </a:rPr>
              <a:t>♦  </a:t>
            </a:r>
            <a:r>
              <a:rPr lang="en-US" altLang="en-US" sz="2800" smtClean="0"/>
              <a:t>E.g. someone publishes defamatory matter about someone on a website or sends e- mails containing defamatory information.</a:t>
            </a:r>
          </a:p>
        </p:txBody>
      </p:sp>
      <p:sp>
        <p:nvSpPr>
          <p:cNvPr id="2867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C0E423C1-0018-4E11-BAD2-2E3F7E7A7A95}"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2867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70A52E-6173-4BF4-BE1F-A07C7C52A2EF}" type="slidenum">
              <a:rPr lang="en-IN" altLang="en-US" sz="900" smtClean="0">
                <a:solidFill>
                  <a:srgbClr val="898989"/>
                </a:solidFill>
                <a:latin typeface="Calibri" panose="020F0502020204030204" pitchFamily="34" charset="0"/>
              </a:rPr>
              <a:pPr/>
              <a:t>21</a:t>
            </a:fld>
            <a:endParaRPr lang="en-IN" altLang="en-US" sz="900" smtClean="0">
              <a:solidFill>
                <a:srgbClr val="898989"/>
              </a:solidFill>
              <a:latin typeface="Calibri" panose="020F0502020204030204" pitchFamily="34" charset="0"/>
            </a:endParaRPr>
          </a:p>
        </p:txBody>
      </p:sp>
      <p:sp>
        <p:nvSpPr>
          <p:cNvPr id="6" name="Title 1"/>
          <p:cNvSpPr txBox="1">
            <a:spLocks/>
          </p:cNvSpPr>
          <p:nvPr/>
        </p:nvSpPr>
        <p:spPr>
          <a:xfrm>
            <a:off x="0" y="685800"/>
            <a:ext cx="9067800" cy="609600"/>
          </a:xfrm>
          <a:prstGeom prst="rect">
            <a:avLst/>
          </a:prstGeom>
          <a:solidFill>
            <a:schemeClr val="accent6">
              <a:lumMod val="50000"/>
            </a:schemeClr>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sz="3600" b="1" dirty="0" smtClean="0">
                <a:solidFill>
                  <a:srgbClr val="FFFF00"/>
                </a:solidFill>
              </a:rPr>
              <a:t>Cyber Defamation:</a:t>
            </a:r>
            <a:endParaRPr lang="en-US" sz="3600" b="1" dirty="0">
              <a:solidFill>
                <a:srgbClr val="FFFF00"/>
              </a:solidFill>
            </a:endParaRPr>
          </a:p>
        </p:txBody>
      </p:sp>
      <p:sp>
        <p:nvSpPr>
          <p:cNvPr id="9" name="Title 1"/>
          <p:cNvSpPr txBox="1">
            <a:spLocks/>
          </p:cNvSpPr>
          <p:nvPr/>
        </p:nvSpPr>
        <p:spPr>
          <a:xfrm>
            <a:off x="76200" y="3689350"/>
            <a:ext cx="9067800" cy="609600"/>
          </a:xfrm>
          <a:prstGeom prst="rect">
            <a:avLst/>
          </a:prstGeom>
          <a:solidFill>
            <a:schemeClr val="accent6">
              <a:lumMod val="50000"/>
            </a:schemeClr>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sz="3600" b="1" dirty="0" smtClean="0">
                <a:solidFill>
                  <a:srgbClr val="FFFF00"/>
                </a:solidFill>
              </a:rPr>
              <a:t>Internet Time Theft</a:t>
            </a:r>
            <a:endParaRPr lang="en-US" sz="3600" b="1" dirty="0">
              <a:solidFill>
                <a:srgbClr val="FFFF00"/>
              </a:solidFill>
            </a:endParaRPr>
          </a:p>
        </p:txBody>
      </p:sp>
      <p:sp>
        <p:nvSpPr>
          <p:cNvPr id="28679" name="Title 1"/>
          <p:cNvSpPr txBox="1">
            <a:spLocks/>
          </p:cNvSpPr>
          <p:nvPr/>
        </p:nvSpPr>
        <p:spPr bwMode="auto">
          <a:xfrm>
            <a:off x="39688" y="4298950"/>
            <a:ext cx="9067800" cy="25590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2800">
                <a:cs typeface="Times New Roman" panose="02020603050405020304" pitchFamily="18" charset="0"/>
              </a:rPr>
              <a:t>♦</a:t>
            </a:r>
            <a:r>
              <a:rPr lang="en-US" altLang="en-US" sz="2800">
                <a:latin typeface="Calibri Light" panose="020F0302020204030204" pitchFamily="34" charset="0"/>
              </a:rPr>
              <a:t> The usage of the Internet hours by an unauthorized person which is actually paid by another person </a:t>
            </a:r>
          </a:p>
          <a:p>
            <a:pPr>
              <a:lnSpc>
                <a:spcPct val="90000"/>
              </a:lnSpc>
            </a:pPr>
            <a:r>
              <a:rPr lang="en-US" altLang="en-US" sz="2800">
                <a:cs typeface="Times New Roman" panose="02020603050405020304" pitchFamily="18" charset="0"/>
              </a:rPr>
              <a:t>♦ </a:t>
            </a:r>
            <a:r>
              <a:rPr lang="en-US" altLang="en-US" sz="2800">
                <a:latin typeface="Calibri Light" panose="020F0302020204030204" pitchFamily="34" charset="0"/>
              </a:rPr>
              <a:t>Comes under hacking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ctrTitle"/>
          </p:nvPr>
        </p:nvSpPr>
        <p:spPr bwMode="auto">
          <a:xfrm>
            <a:off x="76200" y="1295400"/>
            <a:ext cx="9067800" cy="1295400"/>
          </a:xfrm>
          <a:solidFill>
            <a:srgbClr val="FFFFCC"/>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smtClean="0">
                <a:latin typeface="Times New Roman" panose="02020603050405020304" pitchFamily="18" charset="0"/>
                <a:cs typeface="Times New Roman" panose="02020603050405020304" pitchFamily="18" charset="0"/>
              </a:rPr>
              <a:t>♣ </a:t>
            </a:r>
            <a:r>
              <a:rPr lang="en-US" altLang="en-US" sz="2800" smtClean="0"/>
              <a:t>When negligible amounts are removed &amp; accumulated in to something larger. These attacks are used for the commission of financial crimes.</a:t>
            </a:r>
            <a:br>
              <a:rPr lang="en-US" altLang="en-US" sz="2800" smtClean="0"/>
            </a:br>
            <a:endParaRPr lang="en-US" altLang="en-US" sz="2800" smtClean="0"/>
          </a:p>
        </p:txBody>
      </p:sp>
      <p:sp>
        <p:nvSpPr>
          <p:cNvPr id="2969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DEAFC177-7A62-4AAA-83F0-53E77FB24398}"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2970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A4F166A-2B3B-4B5A-91D9-144ABC45884B}" type="slidenum">
              <a:rPr lang="en-IN" altLang="en-US" sz="900" smtClean="0">
                <a:solidFill>
                  <a:srgbClr val="898989"/>
                </a:solidFill>
                <a:latin typeface="Calibri" panose="020F0502020204030204" pitchFamily="34" charset="0"/>
              </a:rPr>
              <a:pPr/>
              <a:t>22</a:t>
            </a:fld>
            <a:endParaRPr lang="en-IN" altLang="en-US" sz="900" smtClean="0">
              <a:solidFill>
                <a:srgbClr val="898989"/>
              </a:solidFill>
              <a:latin typeface="Calibri" panose="020F0502020204030204" pitchFamily="34" charset="0"/>
            </a:endParaRPr>
          </a:p>
        </p:txBody>
      </p:sp>
      <p:sp>
        <p:nvSpPr>
          <p:cNvPr id="6" name="Title 1"/>
          <p:cNvSpPr txBox="1">
            <a:spLocks/>
          </p:cNvSpPr>
          <p:nvPr/>
        </p:nvSpPr>
        <p:spPr>
          <a:xfrm>
            <a:off x="0" y="685800"/>
            <a:ext cx="9067800" cy="609600"/>
          </a:xfrm>
          <a:prstGeom prst="rect">
            <a:avLst/>
          </a:prstGeom>
          <a:solidFill>
            <a:schemeClr val="accent6">
              <a:lumMod val="50000"/>
            </a:schemeClr>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sz="3600" b="1" dirty="0" smtClean="0">
                <a:solidFill>
                  <a:srgbClr val="FFFF00"/>
                </a:solidFill>
              </a:rPr>
              <a:t>Salami Attack / Salami Technique</a:t>
            </a:r>
            <a:endParaRPr lang="en-US" sz="3600" b="1" dirty="0">
              <a:solidFill>
                <a:srgbClr val="FFFF00"/>
              </a:solidFill>
            </a:endParaRPr>
          </a:p>
        </p:txBody>
      </p:sp>
      <p:sp>
        <p:nvSpPr>
          <p:cNvPr id="9" name="Title 1"/>
          <p:cNvSpPr txBox="1">
            <a:spLocks/>
          </p:cNvSpPr>
          <p:nvPr/>
        </p:nvSpPr>
        <p:spPr>
          <a:xfrm>
            <a:off x="39688" y="2590800"/>
            <a:ext cx="9067800" cy="609600"/>
          </a:xfrm>
          <a:prstGeom prst="rect">
            <a:avLst/>
          </a:prstGeom>
          <a:solidFill>
            <a:schemeClr val="accent6">
              <a:lumMod val="50000"/>
            </a:schemeClr>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sz="3600" b="1" dirty="0" smtClean="0">
                <a:solidFill>
                  <a:srgbClr val="FFFF00"/>
                </a:solidFill>
              </a:rPr>
              <a:t>Data diddling:</a:t>
            </a:r>
            <a:endParaRPr lang="en-US" sz="3600" b="1" dirty="0">
              <a:solidFill>
                <a:srgbClr val="FFFF00"/>
              </a:solidFill>
            </a:endParaRPr>
          </a:p>
        </p:txBody>
      </p:sp>
      <p:sp>
        <p:nvSpPr>
          <p:cNvPr id="29703" name="Title 1"/>
          <p:cNvSpPr txBox="1">
            <a:spLocks/>
          </p:cNvSpPr>
          <p:nvPr/>
        </p:nvSpPr>
        <p:spPr bwMode="auto">
          <a:xfrm>
            <a:off x="42863" y="3232150"/>
            <a:ext cx="9067800" cy="12636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2800">
                <a:cs typeface="Times New Roman" panose="02020603050405020304" pitchFamily="18" charset="0"/>
              </a:rPr>
              <a:t>♣  </a:t>
            </a:r>
            <a:r>
              <a:rPr lang="en-US" altLang="en-US" sz="2800">
                <a:latin typeface="Calibri Light" panose="020F0302020204030204" pitchFamily="34" charset="0"/>
              </a:rPr>
              <a:t>This kind of an attack involves altering raw data just before it is processed by a computer and then changing it back after the processing is completed.</a:t>
            </a:r>
          </a:p>
        </p:txBody>
      </p:sp>
      <p:sp>
        <p:nvSpPr>
          <p:cNvPr id="8" name="Title 1"/>
          <p:cNvSpPr txBox="1">
            <a:spLocks/>
          </p:cNvSpPr>
          <p:nvPr/>
        </p:nvSpPr>
        <p:spPr>
          <a:xfrm>
            <a:off x="0" y="4527550"/>
            <a:ext cx="9067800" cy="609600"/>
          </a:xfrm>
          <a:prstGeom prst="rect">
            <a:avLst/>
          </a:prstGeom>
          <a:solidFill>
            <a:schemeClr val="accent6">
              <a:lumMod val="50000"/>
            </a:schemeClr>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sz="3600" b="1" dirty="0" smtClean="0">
                <a:solidFill>
                  <a:srgbClr val="FFFF00"/>
                </a:solidFill>
              </a:rPr>
              <a:t>Forgery:</a:t>
            </a:r>
            <a:endParaRPr lang="en-US" sz="3600" b="1" dirty="0">
              <a:solidFill>
                <a:srgbClr val="FFFF00"/>
              </a:solidFill>
            </a:endParaRPr>
          </a:p>
        </p:txBody>
      </p:sp>
      <p:sp>
        <p:nvSpPr>
          <p:cNvPr id="29705" name="Title 1"/>
          <p:cNvSpPr txBox="1">
            <a:spLocks/>
          </p:cNvSpPr>
          <p:nvPr/>
        </p:nvSpPr>
        <p:spPr bwMode="auto">
          <a:xfrm>
            <a:off x="36513" y="5137150"/>
            <a:ext cx="9067800" cy="17208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2800">
                <a:cs typeface="Times New Roman" panose="02020603050405020304" pitchFamily="18" charset="0"/>
              </a:rPr>
              <a:t>♣ </a:t>
            </a:r>
            <a:r>
              <a:rPr lang="en-US" altLang="en-US" sz="2800">
                <a:latin typeface="Calibri Light" panose="020F0302020204030204" pitchFamily="34" charset="0"/>
              </a:rPr>
              <a:t>Currency notes, revenue stamps, mark sheets etc can be forged using computers and high quality scanners and printers.</a:t>
            </a:r>
            <a:br>
              <a:rPr lang="en-US" altLang="en-US" sz="2800">
                <a:latin typeface="Calibri Light" panose="020F0302020204030204" pitchFamily="34" charset="0"/>
              </a:rPr>
            </a:br>
            <a:endParaRPr lang="en-US" altLang="en-US" sz="2800">
              <a:latin typeface="Calibri Light" panose="020F030202020403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ctrTitle"/>
          </p:nvPr>
        </p:nvSpPr>
        <p:spPr bwMode="auto">
          <a:xfrm>
            <a:off x="76200" y="1295400"/>
            <a:ext cx="9067800" cy="1295400"/>
          </a:xfrm>
          <a:solidFill>
            <a:srgbClr val="FFFFCC"/>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smtClean="0">
                <a:latin typeface="Times New Roman" panose="02020603050405020304" pitchFamily="18" charset="0"/>
                <a:cs typeface="Times New Roman" panose="02020603050405020304" pitchFamily="18" charset="0"/>
              </a:rPr>
              <a:t>♣ </a:t>
            </a:r>
            <a:r>
              <a:rPr lang="en-US" altLang="en-US" sz="2800" smtClean="0"/>
              <a:t>Hackers gain access and control over the website of another, even they change the content of website for fulfilling political objective or for money.</a:t>
            </a:r>
            <a:br>
              <a:rPr lang="en-US" altLang="en-US" sz="2800" smtClean="0"/>
            </a:br>
            <a:endParaRPr lang="en-US" altLang="en-US" sz="2800" smtClean="0"/>
          </a:p>
        </p:txBody>
      </p:sp>
      <p:sp>
        <p:nvSpPr>
          <p:cNvPr id="3072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BD0C14CA-CD79-451C-8827-B02AED8060E2}"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3072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1C41689-070F-46B1-BC4B-0216FDD83FD1}" type="slidenum">
              <a:rPr lang="en-IN" altLang="en-US" sz="900" smtClean="0">
                <a:solidFill>
                  <a:srgbClr val="898989"/>
                </a:solidFill>
                <a:latin typeface="Calibri" panose="020F0502020204030204" pitchFamily="34" charset="0"/>
              </a:rPr>
              <a:pPr/>
              <a:t>23</a:t>
            </a:fld>
            <a:endParaRPr lang="en-IN" altLang="en-US" sz="900" smtClean="0">
              <a:solidFill>
                <a:srgbClr val="898989"/>
              </a:solidFill>
              <a:latin typeface="Calibri" panose="020F0502020204030204" pitchFamily="34" charset="0"/>
            </a:endParaRPr>
          </a:p>
        </p:txBody>
      </p:sp>
      <p:sp>
        <p:nvSpPr>
          <p:cNvPr id="6" name="Title 1"/>
          <p:cNvSpPr txBox="1">
            <a:spLocks/>
          </p:cNvSpPr>
          <p:nvPr/>
        </p:nvSpPr>
        <p:spPr>
          <a:xfrm>
            <a:off x="0" y="685800"/>
            <a:ext cx="9067800" cy="609600"/>
          </a:xfrm>
          <a:prstGeom prst="rect">
            <a:avLst/>
          </a:prstGeom>
          <a:solidFill>
            <a:schemeClr val="accent6">
              <a:lumMod val="50000"/>
            </a:schemeClr>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sz="3600" b="1" dirty="0" smtClean="0">
                <a:solidFill>
                  <a:srgbClr val="FFFF00"/>
                </a:solidFill>
              </a:rPr>
              <a:t>Web Jacking</a:t>
            </a:r>
            <a:endParaRPr lang="en-US" sz="3600" b="1" dirty="0">
              <a:solidFill>
                <a:srgbClr val="FFFF00"/>
              </a:solidFill>
            </a:endParaRPr>
          </a:p>
        </p:txBody>
      </p:sp>
      <p:sp>
        <p:nvSpPr>
          <p:cNvPr id="9" name="Title 1"/>
          <p:cNvSpPr txBox="1">
            <a:spLocks/>
          </p:cNvSpPr>
          <p:nvPr/>
        </p:nvSpPr>
        <p:spPr>
          <a:xfrm>
            <a:off x="39688" y="2590800"/>
            <a:ext cx="9067800" cy="609600"/>
          </a:xfrm>
          <a:prstGeom prst="rect">
            <a:avLst/>
          </a:prstGeom>
          <a:solidFill>
            <a:schemeClr val="accent6">
              <a:lumMod val="50000"/>
            </a:schemeClr>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sz="3600" b="1" dirty="0" smtClean="0">
                <a:solidFill>
                  <a:srgbClr val="FFFF00"/>
                </a:solidFill>
              </a:rPr>
              <a:t>Industrial spying / Industrial espionage:</a:t>
            </a:r>
            <a:endParaRPr lang="en-US" sz="3600" b="1" dirty="0">
              <a:solidFill>
                <a:srgbClr val="FFFF00"/>
              </a:solidFill>
            </a:endParaRPr>
          </a:p>
        </p:txBody>
      </p:sp>
      <p:sp>
        <p:nvSpPr>
          <p:cNvPr id="30727" name="Title 1"/>
          <p:cNvSpPr txBox="1">
            <a:spLocks/>
          </p:cNvSpPr>
          <p:nvPr/>
        </p:nvSpPr>
        <p:spPr bwMode="auto">
          <a:xfrm>
            <a:off x="42863" y="3232150"/>
            <a:ext cx="9067800" cy="12636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2800">
                <a:cs typeface="Times New Roman" panose="02020603050405020304" pitchFamily="18" charset="0"/>
              </a:rPr>
              <a:t>♣  </a:t>
            </a:r>
            <a:r>
              <a:rPr lang="en-US" altLang="en-US" sz="2800">
                <a:latin typeface="Calibri Light" panose="020F0302020204030204" pitchFamily="34" charset="0"/>
              </a:rPr>
              <a:t>“Spies” can get information about product finances, research and development and marketing strategies, an activity known as Industrial spying.</a:t>
            </a:r>
          </a:p>
        </p:txBody>
      </p:sp>
      <p:sp>
        <p:nvSpPr>
          <p:cNvPr id="8" name="Title 1"/>
          <p:cNvSpPr txBox="1">
            <a:spLocks/>
          </p:cNvSpPr>
          <p:nvPr/>
        </p:nvSpPr>
        <p:spPr>
          <a:xfrm>
            <a:off x="0" y="4527550"/>
            <a:ext cx="9067800" cy="609600"/>
          </a:xfrm>
          <a:prstGeom prst="rect">
            <a:avLst/>
          </a:prstGeom>
          <a:solidFill>
            <a:schemeClr val="accent6">
              <a:lumMod val="50000"/>
            </a:schemeClr>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sz="3600" b="1" dirty="0" smtClean="0">
                <a:solidFill>
                  <a:srgbClr val="FFFF00"/>
                </a:solidFill>
              </a:rPr>
              <a:t>Hacking:</a:t>
            </a:r>
            <a:endParaRPr lang="en-US" sz="3600" b="1" dirty="0">
              <a:solidFill>
                <a:srgbClr val="FFFF00"/>
              </a:solidFill>
            </a:endParaRPr>
          </a:p>
        </p:txBody>
      </p:sp>
      <p:sp>
        <p:nvSpPr>
          <p:cNvPr id="30729" name="Title 1"/>
          <p:cNvSpPr txBox="1">
            <a:spLocks/>
          </p:cNvSpPr>
          <p:nvPr/>
        </p:nvSpPr>
        <p:spPr bwMode="auto">
          <a:xfrm>
            <a:off x="36513" y="5137150"/>
            <a:ext cx="9067800" cy="17208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2600">
                <a:cs typeface="Times New Roman" panose="02020603050405020304" pitchFamily="18" charset="0"/>
              </a:rPr>
              <a:t>♣ </a:t>
            </a:r>
            <a:r>
              <a:rPr lang="en-US" altLang="en-US" sz="2600">
                <a:latin typeface="Calibri Light" panose="020F0302020204030204" pitchFamily="34" charset="0"/>
              </a:rPr>
              <a:t>Every act committed toward breaking into computer and/or network is hacking </a:t>
            </a:r>
          </a:p>
          <a:p>
            <a:pPr>
              <a:lnSpc>
                <a:spcPct val="90000"/>
              </a:lnSpc>
            </a:pPr>
            <a:r>
              <a:rPr lang="en-US" altLang="en-US" sz="2600">
                <a:cs typeface="Times New Roman" panose="02020603050405020304" pitchFamily="18" charset="0"/>
              </a:rPr>
              <a:t>♣ </a:t>
            </a:r>
            <a:r>
              <a:rPr lang="en-US" altLang="en-US" sz="2600">
                <a:latin typeface="Calibri Light" panose="020F0302020204030204" pitchFamily="34" charset="0"/>
              </a:rPr>
              <a:t>The purpose of hacking Power, publicity, revenge, adventure, desire to access forbidden information, destructive mindset</a:t>
            </a:r>
            <a:br>
              <a:rPr lang="en-US" altLang="en-US" sz="2600">
                <a:latin typeface="Calibri Light" panose="020F0302020204030204" pitchFamily="34" charset="0"/>
              </a:rPr>
            </a:br>
            <a:endParaRPr lang="en-US" altLang="en-US" sz="2600">
              <a:latin typeface="Calibri Light" panose="020F030202020403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ctrTitle"/>
          </p:nvPr>
        </p:nvSpPr>
        <p:spPr bwMode="auto">
          <a:xfrm>
            <a:off x="76200" y="1295400"/>
            <a:ext cx="9067800" cy="1295400"/>
          </a:xfrm>
          <a:solidFill>
            <a:srgbClr val="FFFFCC"/>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smtClean="0">
                <a:latin typeface="Times New Roman" panose="02020603050405020304" pitchFamily="18" charset="0"/>
                <a:cs typeface="Times New Roman" panose="02020603050405020304" pitchFamily="18" charset="0"/>
              </a:rPr>
              <a:t>♣ </a:t>
            </a:r>
            <a:r>
              <a:rPr lang="en-US" altLang="en-US" sz="2800" smtClean="0"/>
              <a:t>Spoofing website and E-Mail security alerts, lottery frauds, virus hoax E-Mail.</a:t>
            </a:r>
            <a:br>
              <a:rPr lang="en-US" altLang="en-US" sz="2800" smtClean="0"/>
            </a:br>
            <a:endParaRPr lang="en-US" altLang="en-US" sz="2800" smtClean="0"/>
          </a:p>
        </p:txBody>
      </p:sp>
      <p:sp>
        <p:nvSpPr>
          <p:cNvPr id="3174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3B4E6621-665D-451F-A8F1-DB8AA1D3D097}"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3174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4F097B-8420-4CBD-8917-CA96BF4F5CD8}" type="slidenum">
              <a:rPr lang="en-IN" altLang="en-US" sz="900" smtClean="0">
                <a:solidFill>
                  <a:srgbClr val="898989"/>
                </a:solidFill>
                <a:latin typeface="Calibri" panose="020F0502020204030204" pitchFamily="34" charset="0"/>
              </a:rPr>
              <a:pPr/>
              <a:t>24</a:t>
            </a:fld>
            <a:endParaRPr lang="en-IN" altLang="en-US" sz="900" smtClean="0">
              <a:solidFill>
                <a:srgbClr val="898989"/>
              </a:solidFill>
              <a:latin typeface="Calibri" panose="020F0502020204030204" pitchFamily="34" charset="0"/>
            </a:endParaRPr>
          </a:p>
        </p:txBody>
      </p:sp>
      <p:sp>
        <p:nvSpPr>
          <p:cNvPr id="6" name="Title 1"/>
          <p:cNvSpPr txBox="1">
            <a:spLocks/>
          </p:cNvSpPr>
          <p:nvPr/>
        </p:nvSpPr>
        <p:spPr>
          <a:xfrm>
            <a:off x="0" y="685800"/>
            <a:ext cx="9067800" cy="609600"/>
          </a:xfrm>
          <a:prstGeom prst="rect">
            <a:avLst/>
          </a:prstGeom>
          <a:solidFill>
            <a:schemeClr val="accent6">
              <a:lumMod val="50000"/>
            </a:schemeClr>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sz="3600" b="1" dirty="0" smtClean="0">
                <a:solidFill>
                  <a:srgbClr val="FFFF00"/>
                </a:solidFill>
              </a:rPr>
              <a:t>Online Frauds:</a:t>
            </a:r>
            <a:endParaRPr lang="en-US" sz="3600" b="1" dirty="0">
              <a:solidFill>
                <a:srgbClr val="FFFF00"/>
              </a:solidFill>
            </a:endParaRPr>
          </a:p>
        </p:txBody>
      </p:sp>
      <p:sp>
        <p:nvSpPr>
          <p:cNvPr id="9" name="Title 1"/>
          <p:cNvSpPr txBox="1">
            <a:spLocks/>
          </p:cNvSpPr>
          <p:nvPr/>
        </p:nvSpPr>
        <p:spPr>
          <a:xfrm>
            <a:off x="39688" y="2590800"/>
            <a:ext cx="9067800" cy="609600"/>
          </a:xfrm>
          <a:prstGeom prst="rect">
            <a:avLst/>
          </a:prstGeom>
          <a:solidFill>
            <a:schemeClr val="accent6">
              <a:lumMod val="50000"/>
            </a:schemeClr>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sz="3600" b="1" dirty="0" smtClean="0">
                <a:solidFill>
                  <a:srgbClr val="FFFF00"/>
                </a:solidFill>
              </a:rPr>
              <a:t>Pornographic offenses:</a:t>
            </a:r>
            <a:endParaRPr lang="en-US" sz="3600" b="1" dirty="0">
              <a:solidFill>
                <a:srgbClr val="FFFF00"/>
              </a:solidFill>
            </a:endParaRPr>
          </a:p>
        </p:txBody>
      </p:sp>
      <p:sp>
        <p:nvSpPr>
          <p:cNvPr id="31751" name="Title 1"/>
          <p:cNvSpPr txBox="1">
            <a:spLocks/>
          </p:cNvSpPr>
          <p:nvPr/>
        </p:nvSpPr>
        <p:spPr bwMode="auto">
          <a:xfrm>
            <a:off x="42863" y="3232150"/>
            <a:ext cx="9067800" cy="5778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2800">
                <a:cs typeface="Times New Roman" panose="02020603050405020304" pitchFamily="18" charset="0"/>
              </a:rPr>
              <a:t>♣ </a:t>
            </a:r>
            <a:r>
              <a:rPr lang="en-US" altLang="en-US" sz="2800">
                <a:latin typeface="Calibri Light" panose="020F0302020204030204" pitchFamily="34" charset="0"/>
              </a:rPr>
              <a:t>Child pornography means visual depiction</a:t>
            </a:r>
          </a:p>
        </p:txBody>
      </p:sp>
      <p:sp>
        <p:nvSpPr>
          <p:cNvPr id="8" name="Title 1"/>
          <p:cNvSpPr txBox="1">
            <a:spLocks/>
          </p:cNvSpPr>
          <p:nvPr/>
        </p:nvSpPr>
        <p:spPr>
          <a:xfrm>
            <a:off x="0" y="3841750"/>
            <a:ext cx="9067800" cy="609600"/>
          </a:xfrm>
          <a:prstGeom prst="rect">
            <a:avLst/>
          </a:prstGeom>
          <a:solidFill>
            <a:schemeClr val="accent6">
              <a:lumMod val="50000"/>
            </a:schemeClr>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sz="3600" b="1" dirty="0" smtClean="0">
                <a:solidFill>
                  <a:srgbClr val="FFFF00"/>
                </a:solidFill>
              </a:rPr>
              <a:t>Software Piracy:</a:t>
            </a:r>
            <a:endParaRPr lang="en-US" sz="3600" b="1" dirty="0">
              <a:solidFill>
                <a:srgbClr val="FFFF00"/>
              </a:solidFill>
            </a:endParaRPr>
          </a:p>
        </p:txBody>
      </p:sp>
      <p:sp>
        <p:nvSpPr>
          <p:cNvPr id="31753" name="Title 1"/>
          <p:cNvSpPr txBox="1">
            <a:spLocks/>
          </p:cNvSpPr>
          <p:nvPr/>
        </p:nvSpPr>
        <p:spPr bwMode="auto">
          <a:xfrm>
            <a:off x="36513" y="4495800"/>
            <a:ext cx="9067800" cy="2362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2800">
                <a:cs typeface="Times New Roman" panose="02020603050405020304" pitchFamily="18" charset="0"/>
              </a:rPr>
              <a:t>♣ </a:t>
            </a:r>
            <a:r>
              <a:rPr lang="en-US" altLang="en-US" sz="2800">
                <a:latin typeface="Calibri Light" panose="020F0302020204030204" pitchFamily="34" charset="0"/>
              </a:rPr>
              <a:t>Theft of software through the illegal copying of genuine programs or the counterfeiting and distribution of products intended to pass for the original.</a:t>
            </a:r>
          </a:p>
          <a:p>
            <a:pPr>
              <a:lnSpc>
                <a:spcPct val="90000"/>
              </a:lnSpc>
            </a:pPr>
            <a:endParaRPr lang="en-US" altLang="en-US" sz="2800">
              <a:latin typeface="Calibri Light" panose="020F0302020204030204" pitchFamily="34" charset="0"/>
            </a:endParaRPr>
          </a:p>
          <a:p>
            <a:pPr>
              <a:lnSpc>
                <a:spcPct val="90000"/>
              </a:lnSpc>
            </a:pPr>
            <a:r>
              <a:rPr lang="en-US" altLang="en-US" sz="2800">
                <a:cs typeface="Times New Roman" panose="02020603050405020304" pitchFamily="18" charset="0"/>
              </a:rPr>
              <a:t>♣ </a:t>
            </a:r>
            <a:r>
              <a:rPr lang="en-US" altLang="en-US" sz="2800">
                <a:latin typeface="Calibri Light" panose="020F0302020204030204" pitchFamily="34" charset="0"/>
              </a:rPr>
              <a:t>Illegal copying of programs, distribution of copies of software</a:t>
            </a:r>
            <a:br>
              <a:rPr lang="en-US" altLang="en-US" sz="2800">
                <a:latin typeface="Calibri Light" panose="020F0302020204030204" pitchFamily="34" charset="0"/>
              </a:rPr>
            </a:br>
            <a:endParaRPr lang="en-US" altLang="en-US" sz="2600">
              <a:latin typeface="Calibri Light" panose="020F030202020403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ctrTitle"/>
          </p:nvPr>
        </p:nvSpPr>
        <p:spPr bwMode="auto">
          <a:xfrm>
            <a:off x="76200" y="1295400"/>
            <a:ext cx="9067800" cy="2306638"/>
          </a:xfrm>
          <a:solidFill>
            <a:srgbClr val="FFFFCC"/>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smtClean="0">
                <a:latin typeface="Times New Roman" panose="02020603050405020304" pitchFamily="18" charset="0"/>
                <a:cs typeface="Times New Roman" panose="02020603050405020304" pitchFamily="18" charset="0"/>
              </a:rPr>
              <a:t>♣ </a:t>
            </a:r>
            <a:r>
              <a:rPr lang="en-US" altLang="en-US" sz="2800" smtClean="0"/>
              <a:t>The use of the Internet to hinder the normal functioning of a computer system through the introduction of worms, viruses or logical bombs is referred to as computer sabotage</a:t>
            </a:r>
          </a:p>
        </p:txBody>
      </p:sp>
      <p:sp>
        <p:nvSpPr>
          <p:cNvPr id="3277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B914E860-0803-404B-8AC6-A1B4F41D5EE0}"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3277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C496CD-B56E-4215-B11A-D5DCAF8FD6C7}" type="slidenum">
              <a:rPr lang="en-IN" altLang="en-US" sz="900" smtClean="0">
                <a:solidFill>
                  <a:srgbClr val="898989"/>
                </a:solidFill>
                <a:latin typeface="Calibri" panose="020F0502020204030204" pitchFamily="34" charset="0"/>
              </a:rPr>
              <a:pPr/>
              <a:t>25</a:t>
            </a:fld>
            <a:endParaRPr lang="en-IN" altLang="en-US" sz="900" smtClean="0">
              <a:solidFill>
                <a:srgbClr val="898989"/>
              </a:solidFill>
              <a:latin typeface="Calibri" panose="020F0502020204030204" pitchFamily="34" charset="0"/>
            </a:endParaRPr>
          </a:p>
        </p:txBody>
      </p:sp>
      <p:sp>
        <p:nvSpPr>
          <p:cNvPr id="6" name="Title 1"/>
          <p:cNvSpPr txBox="1">
            <a:spLocks/>
          </p:cNvSpPr>
          <p:nvPr/>
        </p:nvSpPr>
        <p:spPr>
          <a:xfrm>
            <a:off x="0" y="685800"/>
            <a:ext cx="9067800" cy="609600"/>
          </a:xfrm>
          <a:prstGeom prst="rect">
            <a:avLst/>
          </a:prstGeom>
          <a:solidFill>
            <a:schemeClr val="accent6">
              <a:lumMod val="50000"/>
            </a:schemeClr>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sz="3600" b="1" dirty="0" smtClean="0">
                <a:solidFill>
                  <a:srgbClr val="FFFF00"/>
                </a:solidFill>
              </a:rPr>
              <a:t>Computer Sabotage</a:t>
            </a:r>
            <a:endParaRPr lang="en-US" sz="3600" b="1" dirty="0">
              <a:solidFill>
                <a:srgbClr val="FFFF00"/>
              </a:solidFill>
            </a:endParaRPr>
          </a:p>
        </p:txBody>
      </p:sp>
      <p:sp>
        <p:nvSpPr>
          <p:cNvPr id="9" name="Title 1"/>
          <p:cNvSpPr txBox="1">
            <a:spLocks/>
          </p:cNvSpPr>
          <p:nvPr/>
        </p:nvSpPr>
        <p:spPr>
          <a:xfrm>
            <a:off x="76200" y="3602038"/>
            <a:ext cx="9067800" cy="609600"/>
          </a:xfrm>
          <a:prstGeom prst="rect">
            <a:avLst/>
          </a:prstGeom>
          <a:solidFill>
            <a:schemeClr val="accent6">
              <a:lumMod val="50000"/>
            </a:schemeClr>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sz="3600" b="1" dirty="0" smtClean="0">
                <a:solidFill>
                  <a:srgbClr val="FFFF00"/>
                </a:solidFill>
              </a:rPr>
              <a:t>E-mail Bombing / Mail Bombs:</a:t>
            </a:r>
            <a:endParaRPr lang="en-US" sz="3600" b="1" dirty="0">
              <a:solidFill>
                <a:srgbClr val="FFFF00"/>
              </a:solidFill>
            </a:endParaRPr>
          </a:p>
        </p:txBody>
      </p:sp>
      <p:sp>
        <p:nvSpPr>
          <p:cNvPr id="32775" name="Title 1"/>
          <p:cNvSpPr txBox="1">
            <a:spLocks/>
          </p:cNvSpPr>
          <p:nvPr/>
        </p:nvSpPr>
        <p:spPr bwMode="auto">
          <a:xfrm>
            <a:off x="0" y="4211638"/>
            <a:ext cx="9067800" cy="26463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2800">
                <a:cs typeface="Times New Roman" panose="02020603050405020304" pitchFamily="18" charset="0"/>
              </a:rPr>
              <a:t>♣ </a:t>
            </a:r>
            <a:r>
              <a:rPr lang="en-US" altLang="en-US" sz="2800">
                <a:latin typeface="Calibri Light" panose="020F0302020204030204" pitchFamily="34" charset="0"/>
              </a:rPr>
              <a:t>Sending a large no. of E-Mails to the victim to crash victim’s E-Mail account or to make victim’s server crash</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ctrTitle"/>
          </p:nvPr>
        </p:nvSpPr>
        <p:spPr bwMode="auto">
          <a:xfrm>
            <a:off x="76200" y="1295400"/>
            <a:ext cx="9067800" cy="5562600"/>
          </a:xfrm>
          <a:solidFill>
            <a:srgbClr val="FFFFCC"/>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smtClean="0">
                <a:latin typeface="Times New Roman" panose="02020603050405020304" pitchFamily="18" charset="0"/>
                <a:cs typeface="Times New Roman" panose="02020603050405020304" pitchFamily="18" charset="0"/>
              </a:rPr>
              <a:t>♣ </a:t>
            </a:r>
            <a:r>
              <a:rPr lang="en-US" altLang="en-US" sz="2800" smtClean="0"/>
              <a:t>Usenet is a popular means of sharing and distributing information on the web with respect to specific subjects or topic </a:t>
            </a:r>
            <a:br>
              <a:rPr lang="en-US" altLang="en-US" sz="2800" smtClean="0"/>
            </a:br>
            <a:r>
              <a:rPr lang="en-US" altLang="en-US" sz="2800" smtClean="0"/>
              <a:t/>
            </a:r>
            <a:br>
              <a:rPr lang="en-US" altLang="en-US" sz="2800" smtClean="0"/>
            </a:br>
            <a:r>
              <a:rPr lang="en-US" altLang="en-US" sz="2800" smtClean="0">
                <a:latin typeface="Times New Roman" panose="02020603050405020304" pitchFamily="18" charset="0"/>
                <a:cs typeface="Times New Roman" panose="02020603050405020304" pitchFamily="18" charset="0"/>
              </a:rPr>
              <a:t>♣ </a:t>
            </a:r>
            <a:r>
              <a:rPr lang="en-US" altLang="en-US" sz="2800" smtClean="0"/>
              <a:t>Following criminal use Usenet: </a:t>
            </a:r>
            <a:br>
              <a:rPr lang="en-US" altLang="en-US" sz="2800" smtClean="0"/>
            </a:br>
            <a:r>
              <a:rPr lang="en-US" altLang="en-US" sz="2800" smtClean="0"/>
              <a:t>• Distribution/sale of pornographic material </a:t>
            </a:r>
            <a:br>
              <a:rPr lang="en-US" altLang="en-US" sz="2800" smtClean="0"/>
            </a:br>
            <a:r>
              <a:rPr lang="en-US" altLang="en-US" sz="2800" smtClean="0"/>
              <a:t>• Distribution/sale of pirated software package </a:t>
            </a:r>
            <a:br>
              <a:rPr lang="en-US" altLang="en-US" sz="2800" smtClean="0"/>
            </a:br>
            <a:r>
              <a:rPr lang="en-US" altLang="en-US" sz="2800" smtClean="0"/>
              <a:t>• Distribution of hacking software </a:t>
            </a:r>
            <a:br>
              <a:rPr lang="en-US" altLang="en-US" sz="2800" smtClean="0"/>
            </a:br>
            <a:r>
              <a:rPr lang="en-US" altLang="en-US" sz="2800" smtClean="0"/>
              <a:t>• Sale of stolen credit card number </a:t>
            </a:r>
            <a:br>
              <a:rPr lang="en-US" altLang="en-US" sz="2800" smtClean="0"/>
            </a:br>
            <a:r>
              <a:rPr lang="en-US" altLang="en-US" sz="2800" smtClean="0"/>
              <a:t>• Sale of stolen data/stolen property</a:t>
            </a:r>
          </a:p>
        </p:txBody>
      </p:sp>
      <p:sp>
        <p:nvSpPr>
          <p:cNvPr id="3379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6ADF8374-BEFC-46B8-9AC4-F26465ACF3C9}"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3379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FE9E4F-6B0B-40A6-B369-4E2029724260}" type="slidenum">
              <a:rPr lang="en-IN" altLang="en-US" sz="900" smtClean="0">
                <a:solidFill>
                  <a:srgbClr val="898989"/>
                </a:solidFill>
                <a:latin typeface="Calibri" panose="020F0502020204030204" pitchFamily="34" charset="0"/>
              </a:rPr>
              <a:pPr/>
              <a:t>26</a:t>
            </a:fld>
            <a:endParaRPr lang="en-IN" altLang="en-US" sz="900" smtClean="0">
              <a:solidFill>
                <a:srgbClr val="898989"/>
              </a:solidFill>
              <a:latin typeface="Calibri" panose="020F0502020204030204" pitchFamily="34" charset="0"/>
            </a:endParaRPr>
          </a:p>
        </p:txBody>
      </p:sp>
      <p:sp>
        <p:nvSpPr>
          <p:cNvPr id="6" name="Title 1"/>
          <p:cNvSpPr txBox="1">
            <a:spLocks/>
          </p:cNvSpPr>
          <p:nvPr/>
        </p:nvSpPr>
        <p:spPr>
          <a:xfrm>
            <a:off x="0" y="685800"/>
            <a:ext cx="9067800" cy="609600"/>
          </a:xfrm>
          <a:prstGeom prst="rect">
            <a:avLst/>
          </a:prstGeom>
          <a:solidFill>
            <a:schemeClr val="accent6">
              <a:lumMod val="50000"/>
            </a:schemeClr>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sz="3600" b="1" dirty="0" smtClean="0">
                <a:solidFill>
                  <a:srgbClr val="FFFF00"/>
                </a:solidFill>
              </a:rPr>
              <a:t>Usenet Newsgroup as the Source of Cybercrimes</a:t>
            </a:r>
            <a:endParaRPr lang="en-US" sz="3600" b="1" dirty="0">
              <a:solidFill>
                <a:srgbClr val="FFFF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bwMode="auto">
          <a:xfrm>
            <a:off x="76200" y="1295400"/>
            <a:ext cx="9067800" cy="1371600"/>
          </a:xfrm>
          <a:solidFill>
            <a:srgbClr val="FFFFCC"/>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smtClean="0">
                <a:latin typeface="Times New Roman" panose="02020603050405020304" pitchFamily="18" charset="0"/>
                <a:cs typeface="Times New Roman" panose="02020603050405020304" pitchFamily="18" charset="0"/>
              </a:rPr>
              <a:t>♣ </a:t>
            </a:r>
            <a:r>
              <a:rPr lang="en-US" altLang="en-US" sz="2800" smtClean="0"/>
              <a:t>Crackers can break into computer systems from anywhere in the world and steal data, plant viruses, create backdoors, insert trojan horse or change username and passwords</a:t>
            </a:r>
            <a:br>
              <a:rPr lang="en-US" altLang="en-US" sz="2800" smtClean="0"/>
            </a:br>
            <a:r>
              <a:rPr lang="en-US" altLang="en-US" sz="2800" smtClean="0"/>
              <a:t/>
            </a:r>
            <a:br>
              <a:rPr lang="en-US" altLang="en-US" sz="2800" smtClean="0"/>
            </a:br>
            <a:r>
              <a:rPr lang="en-US" altLang="en-US" sz="2800" smtClean="0"/>
              <a:t/>
            </a:r>
            <a:br>
              <a:rPr lang="en-US" altLang="en-US" sz="2800" smtClean="0"/>
            </a:br>
            <a:endParaRPr lang="en-US" altLang="en-US" sz="2800" smtClean="0"/>
          </a:p>
        </p:txBody>
      </p:sp>
      <p:sp>
        <p:nvSpPr>
          <p:cNvPr id="3481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3B8E5479-25B8-47EA-8BA3-A26F57747531}"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3482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8A6D9F-BCE0-4F92-8AEA-6E9EDC73B33B}" type="slidenum">
              <a:rPr lang="en-IN" altLang="en-US" sz="900" smtClean="0">
                <a:solidFill>
                  <a:srgbClr val="898989"/>
                </a:solidFill>
                <a:latin typeface="Calibri" panose="020F0502020204030204" pitchFamily="34" charset="0"/>
              </a:rPr>
              <a:pPr/>
              <a:t>27</a:t>
            </a:fld>
            <a:endParaRPr lang="en-IN" altLang="en-US" sz="900" smtClean="0">
              <a:solidFill>
                <a:srgbClr val="898989"/>
              </a:solidFill>
              <a:latin typeface="Calibri" panose="020F0502020204030204" pitchFamily="34" charset="0"/>
            </a:endParaRPr>
          </a:p>
        </p:txBody>
      </p:sp>
      <p:sp>
        <p:nvSpPr>
          <p:cNvPr id="6" name="Title 1"/>
          <p:cNvSpPr txBox="1">
            <a:spLocks/>
          </p:cNvSpPr>
          <p:nvPr/>
        </p:nvSpPr>
        <p:spPr>
          <a:xfrm>
            <a:off x="0" y="685800"/>
            <a:ext cx="9067800" cy="609600"/>
          </a:xfrm>
          <a:prstGeom prst="rect">
            <a:avLst/>
          </a:prstGeom>
          <a:solidFill>
            <a:schemeClr val="accent6">
              <a:lumMod val="50000"/>
            </a:schemeClr>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sz="3600" b="1" dirty="0" smtClean="0">
                <a:solidFill>
                  <a:srgbClr val="FFFF00"/>
                </a:solidFill>
              </a:rPr>
              <a:t>Computer Network Intrusions</a:t>
            </a:r>
            <a:endParaRPr lang="en-US" sz="3600" b="1" dirty="0">
              <a:solidFill>
                <a:srgbClr val="FFFF00"/>
              </a:solidFill>
            </a:endParaRPr>
          </a:p>
        </p:txBody>
      </p:sp>
      <p:sp>
        <p:nvSpPr>
          <p:cNvPr id="7" name="Title 1"/>
          <p:cNvSpPr txBox="1">
            <a:spLocks/>
          </p:cNvSpPr>
          <p:nvPr/>
        </p:nvSpPr>
        <p:spPr>
          <a:xfrm>
            <a:off x="61913" y="2667000"/>
            <a:ext cx="9067800" cy="609600"/>
          </a:xfrm>
          <a:prstGeom prst="rect">
            <a:avLst/>
          </a:prstGeom>
          <a:solidFill>
            <a:schemeClr val="accent6">
              <a:lumMod val="50000"/>
            </a:schemeClr>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sz="3600" b="1" dirty="0" smtClean="0">
                <a:solidFill>
                  <a:srgbClr val="FFFF00"/>
                </a:solidFill>
              </a:rPr>
              <a:t>Password Sniffing:</a:t>
            </a:r>
            <a:endParaRPr lang="en-US" sz="3600" b="1" dirty="0">
              <a:solidFill>
                <a:srgbClr val="FFFF00"/>
              </a:solidFill>
            </a:endParaRPr>
          </a:p>
        </p:txBody>
      </p:sp>
      <p:sp>
        <p:nvSpPr>
          <p:cNvPr id="34823" name="Title 1"/>
          <p:cNvSpPr txBox="1">
            <a:spLocks/>
          </p:cNvSpPr>
          <p:nvPr/>
        </p:nvSpPr>
        <p:spPr bwMode="auto">
          <a:xfrm>
            <a:off x="76200" y="3276600"/>
            <a:ext cx="9067800" cy="9144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2800">
                <a:cs typeface="Times New Roman" panose="02020603050405020304" pitchFamily="18" charset="0"/>
              </a:rPr>
              <a:t>♣ </a:t>
            </a:r>
            <a:r>
              <a:rPr lang="en-US" altLang="en-US" sz="2800">
                <a:latin typeface="Calibri Light" panose="020F0302020204030204" pitchFamily="34" charset="0"/>
              </a:rPr>
              <a:t>Programs that monitor and record the name and password of network users as they login at a site</a:t>
            </a:r>
            <a:br>
              <a:rPr lang="en-US" altLang="en-US" sz="2800">
                <a:latin typeface="Calibri Light" panose="020F0302020204030204" pitchFamily="34" charset="0"/>
              </a:rPr>
            </a:br>
            <a:r>
              <a:rPr lang="en-US" altLang="en-US" sz="2800">
                <a:latin typeface="Calibri Light" panose="020F0302020204030204" pitchFamily="34" charset="0"/>
              </a:rPr>
              <a:t/>
            </a:r>
            <a:br>
              <a:rPr lang="en-US" altLang="en-US" sz="2800">
                <a:latin typeface="Calibri Light" panose="020F0302020204030204" pitchFamily="34" charset="0"/>
              </a:rPr>
            </a:br>
            <a:endParaRPr lang="en-US" altLang="en-US" sz="2800">
              <a:latin typeface="Calibri Light" panose="020F0302020204030204" pitchFamily="34" charset="0"/>
            </a:endParaRPr>
          </a:p>
        </p:txBody>
      </p:sp>
      <p:sp>
        <p:nvSpPr>
          <p:cNvPr id="34824" name="Title 1"/>
          <p:cNvSpPr txBox="1">
            <a:spLocks/>
          </p:cNvSpPr>
          <p:nvPr/>
        </p:nvSpPr>
        <p:spPr bwMode="auto">
          <a:xfrm>
            <a:off x="25400" y="4222750"/>
            <a:ext cx="9067800" cy="609600"/>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lang="en-US" altLang="en-US" sz="3600" b="1">
                <a:solidFill>
                  <a:srgbClr val="FFFF00"/>
                </a:solidFill>
                <a:latin typeface="Calibri Light" panose="020F0302020204030204" pitchFamily="34" charset="0"/>
              </a:rPr>
              <a:t>Exercise-2</a:t>
            </a:r>
          </a:p>
        </p:txBody>
      </p:sp>
      <p:sp>
        <p:nvSpPr>
          <p:cNvPr id="34825" name="Title 1"/>
          <p:cNvSpPr txBox="1">
            <a:spLocks/>
          </p:cNvSpPr>
          <p:nvPr/>
        </p:nvSpPr>
        <p:spPr bwMode="auto">
          <a:xfrm>
            <a:off x="76200" y="4867275"/>
            <a:ext cx="9067800" cy="19907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2800">
                <a:cs typeface="Times New Roman" panose="02020603050405020304" pitchFamily="18" charset="0"/>
              </a:rPr>
              <a:t>♣ </a:t>
            </a:r>
            <a:r>
              <a:rPr lang="en-US" altLang="en-US" sz="2800">
                <a:latin typeface="Calibri Light" panose="020F0302020204030204" pitchFamily="34" charset="0"/>
              </a:rPr>
              <a:t>Credit Card Frauds</a:t>
            </a:r>
          </a:p>
          <a:p>
            <a:pPr>
              <a:lnSpc>
                <a:spcPct val="90000"/>
              </a:lnSpc>
            </a:pPr>
            <a:r>
              <a:rPr lang="en-US" altLang="en-US" sz="2800">
                <a:cs typeface="Times New Roman" panose="02020603050405020304" pitchFamily="18" charset="0"/>
              </a:rPr>
              <a:t>♣ Newsgroup Spam / Crimes Emanating from Usenet Newsgroup</a:t>
            </a:r>
            <a:r>
              <a:rPr lang="en-US" altLang="en-US" sz="2800">
                <a:latin typeface="Calibri Light" panose="020F0302020204030204" pitchFamily="34" charset="0"/>
              </a:rPr>
              <a:t/>
            </a:r>
            <a:br>
              <a:rPr lang="en-US" altLang="en-US" sz="2800">
                <a:latin typeface="Calibri Light" panose="020F0302020204030204" pitchFamily="34" charset="0"/>
              </a:rPr>
            </a:br>
            <a:endParaRPr lang="en-US" altLang="en-US" sz="2800">
              <a:latin typeface="Calibri Light" panose="020F030202020403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ctrTitle"/>
          </p:nvPr>
        </p:nvSpPr>
        <p:spPr bwMode="auto">
          <a:xfrm>
            <a:off x="0" y="685800"/>
            <a:ext cx="7772400" cy="612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600" smtClean="0"/>
              <a:t>How Criminals Plan the Attacks,</a:t>
            </a:r>
            <a:r>
              <a:rPr lang="en-US" altLang="en-US" sz="3200" smtClean="0">
                <a:latin typeface="Times New Roman" panose="02020603050405020304" pitchFamily="18" charset="0"/>
                <a:cs typeface="Times New Roman" panose="02020603050405020304" pitchFamily="18" charset="0"/>
              </a:rPr>
              <a:t/>
            </a:r>
            <a:br>
              <a:rPr lang="en-US" altLang="en-US" sz="3200" smtClean="0">
                <a:latin typeface="Times New Roman" panose="02020603050405020304" pitchFamily="18" charset="0"/>
                <a:cs typeface="Times New Roman" panose="02020603050405020304" pitchFamily="18" charset="0"/>
              </a:rPr>
            </a:br>
            <a:endParaRPr lang="en-US" altLang="en-US" smtClean="0"/>
          </a:p>
        </p:txBody>
      </p:sp>
      <p:sp>
        <p:nvSpPr>
          <p:cNvPr id="3" name="Subtitle 2"/>
          <p:cNvSpPr>
            <a:spLocks noGrp="1"/>
          </p:cNvSpPr>
          <p:nvPr>
            <p:ph type="subTitle" idx="1"/>
          </p:nvPr>
        </p:nvSpPr>
        <p:spPr>
          <a:xfrm>
            <a:off x="57150" y="1281113"/>
            <a:ext cx="9086850" cy="5576887"/>
          </a:xfrm>
        </p:spPr>
        <p:txBody>
          <a:bodyPr/>
          <a:lstStyle/>
          <a:p>
            <a:pPr>
              <a:defRPr/>
            </a:pPr>
            <a:r>
              <a:rPr lang="en-US" sz="3200" dirty="0" smtClean="0">
                <a:solidFill>
                  <a:srgbClr val="FF0000"/>
                </a:solidFill>
              </a:rPr>
              <a:t>Phases involved in planning cybercrime:</a:t>
            </a:r>
          </a:p>
          <a:p>
            <a:pPr marL="514350" indent="-514350">
              <a:buFont typeface="Arial" panose="020B0604020202020204" pitchFamily="34" charset="0"/>
              <a:buAutoNum type="romanLcPeriod"/>
              <a:defRPr/>
            </a:pPr>
            <a:r>
              <a:rPr lang="en-US" sz="3200" dirty="0" smtClean="0">
                <a:solidFill>
                  <a:srgbClr val="0000CC"/>
                </a:solidFill>
              </a:rPr>
              <a:t>Reconnaissance:</a:t>
            </a:r>
          </a:p>
          <a:p>
            <a:pPr>
              <a:defRPr/>
            </a:pPr>
            <a:r>
              <a:rPr lang="en-US" sz="3200" dirty="0" smtClean="0">
                <a:solidFill>
                  <a:srgbClr val="FF0000"/>
                </a:solidFill>
              </a:rPr>
              <a:t>Information Gathering, first phase, passive attack</a:t>
            </a:r>
          </a:p>
          <a:p>
            <a:pPr>
              <a:defRPr/>
            </a:pPr>
            <a:r>
              <a:rPr lang="en-US" sz="3200" dirty="0" smtClean="0">
                <a:solidFill>
                  <a:srgbClr val="0000CC"/>
                </a:solidFill>
              </a:rPr>
              <a:t>ii. Scanning and scrutinizing the gathered information</a:t>
            </a:r>
          </a:p>
          <a:p>
            <a:pPr>
              <a:defRPr/>
            </a:pPr>
            <a:r>
              <a:rPr lang="en-US" sz="3200" dirty="0" smtClean="0">
                <a:solidFill>
                  <a:srgbClr val="FF0000"/>
                </a:solidFill>
              </a:rPr>
              <a:t>For validity of the information as well as to identify the existing vulnerabilities</a:t>
            </a:r>
          </a:p>
          <a:p>
            <a:pPr>
              <a:defRPr/>
            </a:pPr>
            <a:r>
              <a:rPr lang="en-US" sz="3200" dirty="0" smtClean="0">
                <a:solidFill>
                  <a:srgbClr val="0000CC"/>
                </a:solidFill>
              </a:rPr>
              <a:t>iii. Launching an attack</a:t>
            </a:r>
          </a:p>
          <a:p>
            <a:pPr>
              <a:defRPr/>
            </a:pPr>
            <a:r>
              <a:rPr lang="en-US" sz="3200" dirty="0" smtClean="0">
                <a:solidFill>
                  <a:srgbClr val="FF0000"/>
                </a:solidFill>
              </a:rPr>
              <a:t>Gaining and maintaining the system access</a:t>
            </a:r>
            <a:endParaRPr lang="en-US" sz="3200" dirty="0">
              <a:solidFill>
                <a:srgbClr val="FF0000"/>
              </a:solidFill>
            </a:endParaRPr>
          </a:p>
        </p:txBody>
      </p:sp>
      <p:sp>
        <p:nvSpPr>
          <p:cNvPr id="3686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D2D421C0-471A-4C69-8993-7FB9226F87C2}"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368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E1D845-F2DB-46FA-83C4-89F3D4232153}" type="slidenum">
              <a:rPr lang="en-IN" altLang="en-US" sz="900" smtClean="0">
                <a:solidFill>
                  <a:srgbClr val="898989"/>
                </a:solidFill>
                <a:latin typeface="Calibri" panose="020F0502020204030204" pitchFamily="34" charset="0"/>
              </a:rPr>
              <a:pPr/>
              <a:t>28</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ctrTitle"/>
          </p:nvPr>
        </p:nvSpPr>
        <p:spPr bwMode="auto">
          <a:xfrm>
            <a:off x="0" y="609600"/>
            <a:ext cx="7772400" cy="612775"/>
          </a:xfrm>
          <a:solidFill>
            <a:srgbClr val="FF3300"/>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smtClean="0">
                <a:solidFill>
                  <a:srgbClr val="0000CC"/>
                </a:solidFill>
              </a:rPr>
              <a:t>Types of Attacks</a:t>
            </a:r>
          </a:p>
        </p:txBody>
      </p:sp>
      <p:sp>
        <p:nvSpPr>
          <p:cNvPr id="37891" name="Subtitle 2"/>
          <p:cNvSpPr>
            <a:spLocks noGrp="1"/>
          </p:cNvSpPr>
          <p:nvPr>
            <p:ph type="subTitle" idx="1"/>
          </p:nvPr>
        </p:nvSpPr>
        <p:spPr bwMode="auto">
          <a:xfrm>
            <a:off x="57150" y="1311275"/>
            <a:ext cx="8934450" cy="5410200"/>
          </a:xfrm>
          <a:solidFill>
            <a:srgbClr val="FFFFCC"/>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pPr>
            <a:r>
              <a:rPr lang="en-US" altLang="en-US" sz="2400" smtClean="0">
                <a:solidFill>
                  <a:srgbClr val="0000CC"/>
                </a:solidFill>
              </a:rPr>
              <a:t>Active Attack</a:t>
            </a:r>
          </a:p>
          <a:p>
            <a:pPr marL="800100" lvl="1" indent="-342900" algn="l">
              <a:buFont typeface="Arial" panose="020B0604020202020204" pitchFamily="34" charset="0"/>
              <a:buChar char="•"/>
            </a:pPr>
            <a:r>
              <a:rPr lang="en-US" altLang="en-US" sz="2000" smtClean="0">
                <a:solidFill>
                  <a:srgbClr val="008000"/>
                </a:solidFill>
              </a:rPr>
              <a:t>Used to alter system</a:t>
            </a:r>
          </a:p>
          <a:p>
            <a:pPr marL="800100" lvl="1" indent="-342900" algn="l">
              <a:buFont typeface="Arial" panose="020B0604020202020204" pitchFamily="34" charset="0"/>
              <a:buChar char="•"/>
            </a:pPr>
            <a:r>
              <a:rPr lang="en-US" altLang="en-US" sz="2000" smtClean="0">
                <a:solidFill>
                  <a:srgbClr val="008000"/>
                </a:solidFill>
              </a:rPr>
              <a:t>Affects the availability, integrity and authenticity of data</a:t>
            </a:r>
          </a:p>
          <a:p>
            <a:pPr marL="342900" indent="-342900" algn="l">
              <a:buFont typeface="Arial" panose="020B0604020202020204" pitchFamily="34" charset="0"/>
              <a:buChar char="•"/>
            </a:pPr>
            <a:r>
              <a:rPr lang="en-US" altLang="en-US" sz="2400" smtClean="0">
                <a:solidFill>
                  <a:srgbClr val="0000CC"/>
                </a:solidFill>
              </a:rPr>
              <a:t>Passive Attack</a:t>
            </a:r>
          </a:p>
          <a:p>
            <a:pPr marL="800100" lvl="1" indent="-342900" algn="l">
              <a:buFont typeface="Arial" panose="020B0604020202020204" pitchFamily="34" charset="0"/>
              <a:buChar char="•"/>
            </a:pPr>
            <a:r>
              <a:rPr lang="en-US" altLang="en-US" sz="2000" smtClean="0">
                <a:solidFill>
                  <a:srgbClr val="008000"/>
                </a:solidFill>
              </a:rPr>
              <a:t>Attempts to gain information about the target</a:t>
            </a:r>
          </a:p>
          <a:p>
            <a:pPr marL="800100" lvl="1" indent="-342900" algn="l">
              <a:buFont typeface="Arial" panose="020B0604020202020204" pitchFamily="34" charset="0"/>
              <a:buChar char="•"/>
            </a:pPr>
            <a:r>
              <a:rPr lang="en-US" altLang="en-US" sz="2000" smtClean="0">
                <a:solidFill>
                  <a:srgbClr val="008000"/>
                </a:solidFill>
              </a:rPr>
              <a:t>Leads to breaches of confidentiality</a:t>
            </a:r>
          </a:p>
          <a:p>
            <a:pPr marL="342900" indent="-342900" algn="l">
              <a:buFont typeface="Arial" panose="020B0604020202020204" pitchFamily="34" charset="0"/>
              <a:buChar char="•"/>
            </a:pPr>
            <a:r>
              <a:rPr lang="en-US" altLang="en-US" sz="2400" smtClean="0">
                <a:solidFill>
                  <a:srgbClr val="0000CC"/>
                </a:solidFill>
              </a:rPr>
              <a:t>Inside Attack</a:t>
            </a:r>
          </a:p>
          <a:p>
            <a:pPr marL="800100" lvl="1" indent="-342900" algn="l">
              <a:buFont typeface="Arial" panose="020B0604020202020204" pitchFamily="34" charset="0"/>
              <a:buChar char="•"/>
            </a:pPr>
            <a:r>
              <a:rPr lang="en-US" altLang="en-US" sz="2000" smtClean="0">
                <a:solidFill>
                  <a:srgbClr val="008000"/>
                </a:solidFill>
              </a:rPr>
              <a:t>Attack originating and / or attempted within the security perimeter of an organization</a:t>
            </a:r>
          </a:p>
          <a:p>
            <a:pPr marL="800100" lvl="1" indent="-342900" algn="l">
              <a:buFont typeface="Arial" panose="020B0604020202020204" pitchFamily="34" charset="0"/>
              <a:buChar char="•"/>
            </a:pPr>
            <a:r>
              <a:rPr lang="en-US" altLang="en-US" sz="2000" smtClean="0">
                <a:solidFill>
                  <a:srgbClr val="008000"/>
                </a:solidFill>
              </a:rPr>
              <a:t>Gains access to more resources than expected</a:t>
            </a:r>
          </a:p>
          <a:p>
            <a:pPr marL="342900" indent="-342900" algn="l">
              <a:buFont typeface="Arial" panose="020B0604020202020204" pitchFamily="34" charset="0"/>
              <a:buChar char="•"/>
            </a:pPr>
            <a:r>
              <a:rPr lang="en-US" altLang="en-US" sz="2400" smtClean="0">
                <a:solidFill>
                  <a:srgbClr val="0000CC"/>
                </a:solidFill>
              </a:rPr>
              <a:t>Outside Attack</a:t>
            </a:r>
          </a:p>
          <a:p>
            <a:pPr marL="800100" lvl="1" indent="-342900" algn="l">
              <a:buFont typeface="Arial" panose="020B0604020202020204" pitchFamily="34" charset="0"/>
              <a:buChar char="•"/>
            </a:pPr>
            <a:r>
              <a:rPr lang="en-US" altLang="en-US" sz="2000" smtClean="0">
                <a:solidFill>
                  <a:srgbClr val="008000"/>
                </a:solidFill>
              </a:rPr>
              <a:t>Is attempted by a source outside the security perimeter</a:t>
            </a:r>
          </a:p>
          <a:p>
            <a:pPr marL="800100" lvl="1" indent="-342900" algn="l">
              <a:buFont typeface="Arial" panose="020B0604020202020204" pitchFamily="34" charset="0"/>
              <a:buChar char="•"/>
            </a:pPr>
            <a:r>
              <a:rPr lang="en-US" altLang="en-US" sz="2000" smtClean="0">
                <a:solidFill>
                  <a:srgbClr val="008000"/>
                </a:solidFill>
              </a:rPr>
              <a:t>May be an insider or an outside, who is indirectly associated with the organization</a:t>
            </a:r>
          </a:p>
          <a:p>
            <a:pPr marL="800100" lvl="1" indent="-342900" algn="l">
              <a:buFont typeface="Arial" panose="020B0604020202020204" pitchFamily="34" charset="0"/>
              <a:buChar char="•"/>
            </a:pPr>
            <a:r>
              <a:rPr lang="en-US" altLang="en-US" sz="2000" smtClean="0">
                <a:solidFill>
                  <a:srgbClr val="008000"/>
                </a:solidFill>
              </a:rPr>
              <a:t>Attempted through internet or remote access connection</a:t>
            </a:r>
          </a:p>
        </p:txBody>
      </p:sp>
      <p:sp>
        <p:nvSpPr>
          <p:cNvPr id="3789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E5AF3E25-1E4F-46AC-A61A-F8DF24CFBD05}"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378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C1FA1A-D118-49EA-8F7C-791CCE33ED3A}" type="slidenum">
              <a:rPr lang="en-IN" altLang="en-US" sz="900" smtClean="0">
                <a:solidFill>
                  <a:srgbClr val="898989"/>
                </a:solidFill>
                <a:latin typeface="Calibri" panose="020F0502020204030204" pitchFamily="34" charset="0"/>
              </a:rPr>
              <a:pPr/>
              <a:t>29</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a:spLocks noGrp="1"/>
          </p:cNvSpPr>
          <p:nvPr>
            <p:ph type="ctrTitle"/>
          </p:nvPr>
        </p:nvSpPr>
        <p:spPr bwMode="auto">
          <a:xfrm>
            <a:off x="-396875" y="533400"/>
            <a:ext cx="95250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4000" b="1" dirty="0" smtClean="0">
                <a:solidFill>
                  <a:srgbClr val="008000"/>
                </a:solidFill>
              </a:rPr>
              <a:t>Cyber Security – </a:t>
            </a:r>
            <a:r>
              <a:rPr lang="en-US" altLang="en-US" sz="4000" b="1" dirty="0" smtClean="0">
                <a:solidFill>
                  <a:srgbClr val="008000"/>
                </a:solidFill>
              </a:rPr>
              <a:t>22MCA3053 </a:t>
            </a:r>
            <a:r>
              <a:rPr lang="en-US" altLang="en-US" sz="4000" b="1" dirty="0" smtClean="0">
                <a:solidFill>
                  <a:srgbClr val="FF0000"/>
                </a:solidFill>
              </a:rPr>
              <a:t>Elective</a:t>
            </a:r>
            <a:endParaRPr lang="en-IN" altLang="en-US" sz="4000" b="1" dirty="0" smtClean="0">
              <a:solidFill>
                <a:srgbClr val="FF0000"/>
              </a:solidFill>
            </a:endParaRPr>
          </a:p>
        </p:txBody>
      </p:sp>
      <p:sp>
        <p:nvSpPr>
          <p:cNvPr id="8195" name="Subtitle 2"/>
          <p:cNvSpPr>
            <a:spLocks noGrp="1"/>
          </p:cNvSpPr>
          <p:nvPr>
            <p:ph type="subTitle" idx="1"/>
          </p:nvPr>
        </p:nvSpPr>
        <p:spPr bwMode="auto">
          <a:xfrm>
            <a:off x="152400" y="1143000"/>
            <a:ext cx="8839200" cy="4343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defRPr/>
            </a:pPr>
            <a:endParaRPr lang="en-US" altLang="en-US" sz="2000" b="1" dirty="0" smtClean="0">
              <a:solidFill>
                <a:srgbClr val="0000CC"/>
              </a:solidFill>
            </a:endParaRPr>
          </a:p>
          <a:p>
            <a:r>
              <a:rPr lang="en-US" altLang="en-US" sz="2000" b="1" dirty="0" smtClean="0">
                <a:solidFill>
                  <a:srgbClr val="FF0000"/>
                </a:solidFill>
              </a:rPr>
              <a:t> </a:t>
            </a:r>
            <a:r>
              <a:rPr lang="en-US" b="1" dirty="0">
                <a:solidFill>
                  <a:srgbClr val="FF0000"/>
                </a:solidFill>
              </a:rPr>
              <a:t>Text Books:</a:t>
            </a:r>
            <a:endParaRPr lang="en-US" dirty="0">
              <a:solidFill>
                <a:srgbClr val="FF0000"/>
              </a:solidFill>
            </a:endParaRPr>
          </a:p>
          <a:p>
            <a:pPr algn="l"/>
            <a:r>
              <a:rPr lang="en-US" dirty="0">
                <a:solidFill>
                  <a:srgbClr val="0000CC"/>
                </a:solidFill>
              </a:rPr>
              <a:t>1.</a:t>
            </a:r>
            <a:r>
              <a:rPr lang="en-US" b="1" dirty="0">
                <a:solidFill>
                  <a:srgbClr val="0000CC"/>
                </a:solidFill>
              </a:rPr>
              <a:t> </a:t>
            </a:r>
            <a:r>
              <a:rPr lang="en-US" dirty="0">
                <a:solidFill>
                  <a:srgbClr val="0000CC"/>
                </a:solidFill>
              </a:rPr>
              <a:t>Nina </a:t>
            </a:r>
            <a:r>
              <a:rPr lang="en-US" dirty="0" err="1">
                <a:solidFill>
                  <a:srgbClr val="0000CC"/>
                </a:solidFill>
              </a:rPr>
              <a:t>Godbole</a:t>
            </a:r>
            <a:r>
              <a:rPr lang="en-US" dirty="0">
                <a:solidFill>
                  <a:srgbClr val="0000CC"/>
                </a:solidFill>
              </a:rPr>
              <a:t> </a:t>
            </a:r>
            <a:r>
              <a:rPr lang="en-US" dirty="0" err="1">
                <a:solidFill>
                  <a:srgbClr val="0000CC"/>
                </a:solidFill>
              </a:rPr>
              <a:t>Sunit</a:t>
            </a:r>
            <a:r>
              <a:rPr lang="en-US" dirty="0">
                <a:solidFill>
                  <a:srgbClr val="0000CC"/>
                </a:solidFill>
              </a:rPr>
              <a:t> </a:t>
            </a:r>
            <a:r>
              <a:rPr lang="en-US" dirty="0" err="1">
                <a:solidFill>
                  <a:srgbClr val="0000CC"/>
                </a:solidFill>
              </a:rPr>
              <a:t>Belapure</a:t>
            </a:r>
            <a:r>
              <a:rPr lang="en-US" dirty="0">
                <a:solidFill>
                  <a:srgbClr val="0000CC"/>
                </a:solidFill>
              </a:rPr>
              <a:t>, “Cyber Security”, 2012, Wiley India.</a:t>
            </a:r>
          </a:p>
          <a:p>
            <a:pPr algn="l"/>
            <a:r>
              <a:rPr lang="en-US" dirty="0">
                <a:solidFill>
                  <a:srgbClr val="0000CC"/>
                </a:solidFill>
              </a:rPr>
              <a:t>2. Mike Shema, “Anti-Hacker Tool Kit (Indian Edition)”, 4th Edition, McGraw Hill.</a:t>
            </a:r>
          </a:p>
          <a:p>
            <a:pPr algn="l"/>
            <a:r>
              <a:rPr lang="en-US" dirty="0">
                <a:solidFill>
                  <a:srgbClr val="0000CC"/>
                </a:solidFill>
              </a:rPr>
              <a:t>3. William Stallings, “Effective Cybersecurity: A Guide to Using Best Practices </a:t>
            </a:r>
            <a:r>
              <a:rPr lang="en-US" dirty="0" smtClean="0">
                <a:solidFill>
                  <a:srgbClr val="0000CC"/>
                </a:solidFill>
              </a:rPr>
              <a:t>and Standards</a:t>
            </a:r>
            <a:r>
              <a:rPr lang="en-US" dirty="0">
                <a:solidFill>
                  <a:srgbClr val="0000CC"/>
                </a:solidFill>
              </a:rPr>
              <a:t>”, 2018, Addison-Wesley Professional.</a:t>
            </a:r>
          </a:p>
          <a:p>
            <a:r>
              <a:rPr lang="en-US" b="1" dirty="0">
                <a:solidFill>
                  <a:srgbClr val="FF0000"/>
                </a:solidFill>
              </a:rPr>
              <a:t>References:</a:t>
            </a:r>
            <a:endParaRPr lang="en-US" dirty="0">
              <a:solidFill>
                <a:srgbClr val="FF0000"/>
              </a:solidFill>
            </a:endParaRPr>
          </a:p>
          <a:p>
            <a:pPr algn="l"/>
            <a:r>
              <a:rPr lang="en-US" dirty="0">
                <a:solidFill>
                  <a:srgbClr val="0000CC"/>
                </a:solidFill>
              </a:rPr>
              <a:t>1. Bill Nelson, Amelia Phillips, Christopher </a:t>
            </a:r>
            <a:r>
              <a:rPr lang="en-US" dirty="0" err="1">
                <a:solidFill>
                  <a:srgbClr val="0000CC"/>
                </a:solidFill>
              </a:rPr>
              <a:t>Steuart</a:t>
            </a:r>
            <a:r>
              <a:rPr lang="en-US" dirty="0">
                <a:solidFill>
                  <a:srgbClr val="0000CC"/>
                </a:solidFill>
              </a:rPr>
              <a:t>, “Guide to Computer Forensics </a:t>
            </a:r>
            <a:r>
              <a:rPr lang="en-US" dirty="0" smtClean="0">
                <a:solidFill>
                  <a:srgbClr val="0000CC"/>
                </a:solidFill>
              </a:rPr>
              <a:t>and </a:t>
            </a:r>
            <a:r>
              <a:rPr lang="en-US" dirty="0">
                <a:solidFill>
                  <a:srgbClr val="0000CC"/>
                </a:solidFill>
              </a:rPr>
              <a:t>Investigations”, Cengage Learning.</a:t>
            </a:r>
            <a:endParaRPr lang="en-US" b="1" dirty="0">
              <a:solidFill>
                <a:srgbClr val="0000CC"/>
              </a:solidFill>
            </a:endParaRPr>
          </a:p>
          <a:p>
            <a:pPr algn="l"/>
            <a:r>
              <a:rPr lang="en-US" dirty="0">
                <a:solidFill>
                  <a:srgbClr val="0000CC"/>
                </a:solidFill>
              </a:rPr>
              <a:t>2. </a:t>
            </a:r>
            <a:r>
              <a:rPr lang="en-US" dirty="0" err="1">
                <a:solidFill>
                  <a:srgbClr val="0000CC"/>
                </a:solidFill>
              </a:rPr>
              <a:t>Chwan-Hwa</a:t>
            </a:r>
            <a:r>
              <a:rPr lang="en-US" dirty="0">
                <a:solidFill>
                  <a:srgbClr val="0000CC"/>
                </a:solidFill>
              </a:rPr>
              <a:t> (John) </a:t>
            </a:r>
            <a:r>
              <a:rPr lang="en-US" dirty="0" err="1">
                <a:solidFill>
                  <a:srgbClr val="0000CC"/>
                </a:solidFill>
              </a:rPr>
              <a:t>Wu.J</a:t>
            </a:r>
            <a:r>
              <a:rPr lang="en-US" dirty="0">
                <a:solidFill>
                  <a:srgbClr val="0000CC"/>
                </a:solidFill>
              </a:rPr>
              <a:t>, David Irwin, “Introduction to Computer Networks and Cyber </a:t>
            </a:r>
            <a:r>
              <a:rPr lang="en-US" dirty="0" err="1">
                <a:solidFill>
                  <a:srgbClr val="0000CC"/>
                </a:solidFill>
              </a:rPr>
              <a:t>Security”,CRC</a:t>
            </a:r>
            <a:r>
              <a:rPr lang="en-US" dirty="0">
                <a:solidFill>
                  <a:srgbClr val="0000CC"/>
                </a:solidFill>
              </a:rPr>
              <a:t> Press</a:t>
            </a:r>
            <a:endParaRPr lang="en-US" b="1" dirty="0">
              <a:solidFill>
                <a:srgbClr val="0000CC"/>
              </a:solidFill>
            </a:endParaRPr>
          </a:p>
        </p:txBody>
      </p:sp>
      <p:sp>
        <p:nvSpPr>
          <p:cNvPr id="4" name="Subtitle 2"/>
          <p:cNvSpPr txBox="1">
            <a:spLocks/>
          </p:cNvSpPr>
          <p:nvPr/>
        </p:nvSpPr>
        <p:spPr>
          <a:xfrm>
            <a:off x="1219200" y="5726113"/>
            <a:ext cx="6400800" cy="1095375"/>
          </a:xfrm>
          <a:prstGeom prst="rect">
            <a:avLst/>
          </a:prstGeom>
          <a:solidFill>
            <a:schemeClr val="accent2">
              <a:lumMod val="20000"/>
              <a:lumOff val="80000"/>
            </a:schemeClr>
          </a:solidFill>
          <a:ln>
            <a:solidFill>
              <a:srgbClr val="0000CC"/>
            </a:solidFill>
          </a:ln>
        </p:spPr>
        <p:txBody>
          <a:bodyPr>
            <a:normAutofit fontScale="70000" lnSpcReduction="20000"/>
          </a:bodyPr>
          <a:lstStyle/>
          <a:p>
            <a:pPr algn="ctr" eaLnBrk="1" fontAlgn="auto" hangingPunct="1">
              <a:spcBef>
                <a:spcPct val="20000"/>
              </a:spcBef>
              <a:spcAft>
                <a:spcPts val="0"/>
              </a:spcAft>
              <a:buFont typeface="Arial" pitchFamily="34" charset="0"/>
              <a:buNone/>
              <a:defRPr/>
            </a:pPr>
            <a:r>
              <a:rPr lang="en-US" sz="3200" dirty="0">
                <a:solidFill>
                  <a:srgbClr val="0000CC"/>
                </a:solidFill>
                <a:latin typeface="+mn-lt"/>
              </a:rPr>
              <a:t>Slides Prepared by </a:t>
            </a:r>
          </a:p>
          <a:p>
            <a:pPr algn="ctr" eaLnBrk="1" fontAlgn="auto" hangingPunct="1">
              <a:spcBef>
                <a:spcPct val="20000"/>
              </a:spcBef>
              <a:spcAft>
                <a:spcPts val="0"/>
              </a:spcAft>
              <a:buFont typeface="Arial" pitchFamily="34" charset="0"/>
              <a:buNone/>
              <a:defRPr/>
            </a:pPr>
            <a:r>
              <a:rPr lang="en-US" sz="3200" dirty="0" smtClean="0">
                <a:solidFill>
                  <a:srgbClr val="0000CC"/>
                </a:solidFill>
                <a:latin typeface="+mn-lt"/>
              </a:rPr>
              <a:t>Dr. Shivakumara </a:t>
            </a:r>
            <a:r>
              <a:rPr lang="en-US" sz="3200" dirty="0" err="1">
                <a:solidFill>
                  <a:srgbClr val="0000CC"/>
                </a:solidFill>
                <a:latin typeface="+mn-lt"/>
              </a:rPr>
              <a:t>Tuppada</a:t>
            </a:r>
            <a:endParaRPr lang="en-US" sz="3200" dirty="0">
              <a:solidFill>
                <a:srgbClr val="0000CC"/>
              </a:solidFill>
              <a:latin typeface="+mn-lt"/>
            </a:endParaRPr>
          </a:p>
          <a:p>
            <a:pPr algn="ctr" eaLnBrk="1" fontAlgn="auto" hangingPunct="1">
              <a:spcBef>
                <a:spcPct val="20000"/>
              </a:spcBef>
              <a:spcAft>
                <a:spcPts val="0"/>
              </a:spcAft>
              <a:buFont typeface="Arial" pitchFamily="34" charset="0"/>
              <a:buNone/>
              <a:defRPr/>
            </a:pPr>
            <a:r>
              <a:rPr lang="en-US" sz="3200" dirty="0">
                <a:solidFill>
                  <a:srgbClr val="0000CC"/>
                </a:solidFill>
                <a:latin typeface="+mn-lt"/>
              </a:rPr>
              <a:t>Assistant Professor, Department of MCA, BMSITM</a:t>
            </a:r>
            <a:endParaRPr lang="en-IN" sz="3200" dirty="0">
              <a:solidFill>
                <a:srgbClr val="0000CC"/>
              </a:solidFill>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ctrTitle"/>
          </p:nvPr>
        </p:nvSpPr>
        <p:spPr bwMode="auto">
          <a:xfrm>
            <a:off x="0" y="609600"/>
            <a:ext cx="9144000" cy="612775"/>
          </a:xfrm>
          <a:gradFill flip="none" rotWithShape="1">
            <a:gsLst>
              <a:gs pos="0">
                <a:srgbClr val="FF3300"/>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p:spPr>
        <p:txBody>
          <a:bodyPr vert="horz" wrap="square" lIns="91440" tIns="45720" rIns="91440" bIns="45720" numCol="1" anchor="t" anchorCtr="0" compatLnSpc="1">
            <a:prstTxWarp prst="textNoShape">
              <a:avLst/>
            </a:prstTxWarp>
          </a:bodyPr>
          <a:lstStyle/>
          <a:p>
            <a:pPr algn="ctr">
              <a:defRPr/>
            </a:pPr>
            <a:r>
              <a:rPr lang="en-US" altLang="en-US" b="1" dirty="0" smtClean="0">
                <a:solidFill>
                  <a:srgbClr val="0000CC"/>
                </a:solidFill>
              </a:rPr>
              <a:t>Reconnaissance :</a:t>
            </a:r>
          </a:p>
        </p:txBody>
      </p:sp>
      <p:sp>
        <p:nvSpPr>
          <p:cNvPr id="35843" name="Subtitle 2"/>
          <p:cNvSpPr>
            <a:spLocks noGrp="1"/>
          </p:cNvSpPr>
          <p:nvPr>
            <p:ph type="subTitle" idx="1"/>
          </p:nvPr>
        </p:nvSpPr>
        <p:spPr bwMode="auto">
          <a:xfrm>
            <a:off x="57150" y="1311275"/>
            <a:ext cx="9086850" cy="4403725"/>
          </a:xfrm>
          <a:solidFill>
            <a:schemeClr val="accent6">
              <a:lumMod val="20000"/>
              <a:lumOff val="80000"/>
            </a:schemeClr>
          </a:solidFill>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defRPr/>
            </a:pPr>
            <a:r>
              <a:rPr lang="en-US" altLang="en-US" sz="2200" b="1" dirty="0" smtClean="0">
                <a:solidFill>
                  <a:srgbClr val="0000CC"/>
                </a:solidFill>
              </a:rPr>
              <a:t>A Reconnaissance attack occurs when an adversary tries to learn information about your network</a:t>
            </a:r>
          </a:p>
          <a:p>
            <a:pPr marL="342900" indent="-342900" algn="l">
              <a:buFont typeface="Arial" panose="020B0604020202020204" pitchFamily="34" charset="0"/>
              <a:buChar char="•"/>
              <a:defRPr/>
            </a:pPr>
            <a:r>
              <a:rPr lang="en-US" altLang="en-US" sz="2200" b="1" dirty="0">
                <a:solidFill>
                  <a:srgbClr val="0000CC"/>
                </a:solidFill>
              </a:rPr>
              <a:t>Reconnaissance </a:t>
            </a:r>
            <a:r>
              <a:rPr lang="en-US" altLang="en-US" sz="2200" b="1" dirty="0" smtClean="0">
                <a:solidFill>
                  <a:srgbClr val="0000CC"/>
                </a:solidFill>
              </a:rPr>
              <a:t> is the unauthorized discovery and mapping of systems, services, or vulnerabilities</a:t>
            </a:r>
          </a:p>
          <a:p>
            <a:pPr marL="342900" indent="-342900" algn="l">
              <a:buFont typeface="Arial" panose="020B0604020202020204" pitchFamily="34" charset="0"/>
              <a:buChar char="•"/>
              <a:defRPr/>
            </a:pPr>
            <a:r>
              <a:rPr lang="en-US" altLang="en-US" sz="2200" b="1" dirty="0" smtClean="0">
                <a:solidFill>
                  <a:srgbClr val="0000CC"/>
                </a:solidFill>
              </a:rPr>
              <a:t>Reconnaissance is also known as information gathering</a:t>
            </a:r>
          </a:p>
          <a:p>
            <a:pPr marL="342900" indent="-342900" algn="l">
              <a:buFont typeface="Arial" panose="020B0604020202020204" pitchFamily="34" charset="0"/>
              <a:buChar char="•"/>
              <a:defRPr/>
            </a:pPr>
            <a:r>
              <a:rPr lang="en-US" altLang="en-US" sz="2200" b="1" dirty="0" smtClean="0">
                <a:solidFill>
                  <a:srgbClr val="0000CC"/>
                </a:solidFill>
              </a:rPr>
              <a:t>Reconnaissance is somewhat analogous to a thief investigating a neighborhood for vulnerable homes, such as unoccupied residence or a house with an easy-to-open door or windows. In many cases, intruders look for vulnerable services that they can exploit later when less likelihood that anyone is looking exists.</a:t>
            </a:r>
          </a:p>
          <a:p>
            <a:pPr marL="342900" indent="-342900" algn="l">
              <a:buFont typeface="Arial" panose="020B0604020202020204" pitchFamily="34" charset="0"/>
              <a:buChar char="•"/>
              <a:defRPr/>
            </a:pPr>
            <a:r>
              <a:rPr lang="en-US" altLang="en-US" sz="2200" b="1" dirty="0" smtClean="0">
                <a:solidFill>
                  <a:srgbClr val="0000CC"/>
                </a:solidFill>
              </a:rPr>
              <a:t>Is the preparatory phase to understand the system, its networking ports and services and other aspects of security, that are needful for launching the attack</a:t>
            </a:r>
            <a:endParaRPr lang="en-US" altLang="en-US" sz="2200" dirty="0" smtClean="0">
              <a:solidFill>
                <a:srgbClr val="008000"/>
              </a:solidFill>
            </a:endParaRPr>
          </a:p>
        </p:txBody>
      </p:sp>
      <p:sp>
        <p:nvSpPr>
          <p:cNvPr id="3891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665024F6-43CD-4F70-9907-E36D628B1AED}"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3891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EF9208-7D9B-4EA6-A546-BC1C39F07B03}" type="slidenum">
              <a:rPr lang="en-IN" altLang="en-US" sz="900" smtClean="0">
                <a:solidFill>
                  <a:srgbClr val="898989"/>
                </a:solidFill>
                <a:latin typeface="Calibri" panose="020F0502020204030204" pitchFamily="34" charset="0"/>
              </a:rPr>
              <a:pPr/>
              <a:t>30</a:t>
            </a:fld>
            <a:endParaRPr lang="en-IN" altLang="en-US" sz="900" smtClean="0">
              <a:solidFill>
                <a:srgbClr val="898989"/>
              </a:solidFill>
              <a:latin typeface="Calibri" panose="020F0502020204030204" pitchFamily="34" charset="0"/>
            </a:endParaRPr>
          </a:p>
        </p:txBody>
      </p:sp>
      <p:sp>
        <p:nvSpPr>
          <p:cNvPr id="8" name="Subtitle 2"/>
          <p:cNvSpPr txBox="1">
            <a:spLocks/>
          </p:cNvSpPr>
          <p:nvPr/>
        </p:nvSpPr>
        <p:spPr bwMode="auto">
          <a:xfrm>
            <a:off x="57150" y="5715000"/>
            <a:ext cx="9086850" cy="1143000"/>
          </a:xfrm>
          <a:prstGeom prst="rect">
            <a:avLst/>
          </a:prstGeom>
          <a:solidFill>
            <a:schemeClr val="accent6">
              <a:lumMod val="20000"/>
              <a:lumOff val="80000"/>
            </a:schemeClr>
          </a:solidFill>
        </p:spPr>
        <p:txBody>
          <a:bodyPr/>
          <a:lstStyle>
            <a:lvl1pPr marL="0" indent="0" algn="ctr" defTabSz="685800" rtl="0" eaLnBrk="0" fontAlgn="base" hangingPunct="0">
              <a:lnSpc>
                <a:spcPct val="90000"/>
              </a:lnSpc>
              <a:spcBef>
                <a:spcPts val="750"/>
              </a:spcBef>
              <a:spcAft>
                <a:spcPct val="0"/>
              </a:spcAft>
              <a:buFont typeface="Arial" panose="020B0604020202020204" pitchFamily="34"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panose="020B0604020202020204" pitchFamily="34"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panose="020B0604020202020204" pitchFamily="34"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panose="020B0604020202020204" pitchFamily="34"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panose="020B0604020202020204" pitchFamily="34"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defRPr/>
            </a:pPr>
            <a:r>
              <a:rPr lang="en-US" b="1" dirty="0" smtClean="0">
                <a:solidFill>
                  <a:srgbClr val="FF3300"/>
                </a:solidFill>
              </a:rPr>
              <a:t>An attacker attempts to gather information in two phases</a:t>
            </a:r>
          </a:p>
          <a:p>
            <a:pPr marL="800100" lvl="1" indent="-342900" algn="l">
              <a:buFont typeface="Arial" panose="020B0604020202020204" pitchFamily="34" charset="0"/>
              <a:buChar char="•"/>
              <a:defRPr/>
            </a:pPr>
            <a:r>
              <a:rPr lang="en-US" sz="1800" dirty="0" smtClean="0">
                <a:solidFill>
                  <a:srgbClr val="FF3300"/>
                </a:solidFill>
              </a:rPr>
              <a:t>Passive attacks</a:t>
            </a:r>
          </a:p>
          <a:p>
            <a:pPr marL="800100" lvl="1" indent="-342900" algn="l">
              <a:buFont typeface="Arial" panose="020B0604020202020204" pitchFamily="34" charset="0"/>
              <a:buChar char="•"/>
              <a:defRPr/>
            </a:pPr>
            <a:r>
              <a:rPr lang="en-US" sz="1800" dirty="0" smtClean="0">
                <a:solidFill>
                  <a:srgbClr val="FF3300"/>
                </a:solidFill>
              </a:rPr>
              <a:t>Active attacks</a:t>
            </a:r>
            <a:endParaRPr lang="en-US" altLang="en-US" sz="2100" dirty="0" smtClean="0">
              <a:solidFill>
                <a:srgbClr val="FF33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ctrTitle"/>
          </p:nvPr>
        </p:nvSpPr>
        <p:spPr bwMode="auto">
          <a:xfrm>
            <a:off x="0" y="609600"/>
            <a:ext cx="9144000" cy="612775"/>
          </a:xfrm>
          <a:gradFill flip="none" rotWithShape="1">
            <a:gsLst>
              <a:gs pos="0">
                <a:srgbClr val="FF3300"/>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txBody>
          <a:bodyPr vert="horz" wrap="square" lIns="91440" tIns="45720" rIns="91440" bIns="45720" numCol="1" anchor="t" anchorCtr="0" compatLnSpc="1">
            <a:prstTxWarp prst="textNoShape">
              <a:avLst/>
            </a:prstTxWarp>
          </a:bodyPr>
          <a:lstStyle/>
          <a:p>
            <a:pPr algn="ctr">
              <a:defRPr/>
            </a:pPr>
            <a:r>
              <a:rPr lang="en-US" altLang="en-US" b="1" dirty="0" smtClean="0">
                <a:solidFill>
                  <a:srgbClr val="0000CC"/>
                </a:solidFill>
              </a:rPr>
              <a:t>Passive Attacks:</a:t>
            </a:r>
          </a:p>
        </p:txBody>
      </p:sp>
      <p:sp>
        <p:nvSpPr>
          <p:cNvPr id="35843" name="Subtitle 2"/>
          <p:cNvSpPr>
            <a:spLocks noGrp="1"/>
          </p:cNvSpPr>
          <p:nvPr>
            <p:ph type="subTitle" idx="1"/>
          </p:nvPr>
        </p:nvSpPr>
        <p:spPr bwMode="auto">
          <a:xfrm>
            <a:off x="57150" y="1222375"/>
            <a:ext cx="9086850" cy="5635625"/>
          </a:xfr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defRPr/>
            </a:pPr>
            <a:r>
              <a:rPr lang="en-US" sz="2600" dirty="0">
                <a:solidFill>
                  <a:srgbClr val="00B050"/>
                </a:solidFill>
              </a:rPr>
              <a:t>Involves gathering information about the target without his/ her knowledge</a:t>
            </a:r>
            <a:r>
              <a:rPr lang="en-US" sz="2600" dirty="0" smtClean="0">
                <a:solidFill>
                  <a:srgbClr val="00B050"/>
                </a:solidFill>
              </a:rPr>
              <a:t>.</a:t>
            </a:r>
          </a:p>
          <a:p>
            <a:pPr marL="342900" indent="-342900" algn="l">
              <a:buFont typeface="Arial" panose="020B0604020202020204" pitchFamily="34" charset="0"/>
              <a:buChar char="•"/>
              <a:defRPr/>
            </a:pPr>
            <a:r>
              <a:rPr lang="en-US" sz="2600" dirty="0" smtClean="0">
                <a:solidFill>
                  <a:srgbClr val="00B050"/>
                </a:solidFill>
              </a:rPr>
              <a:t>Google </a:t>
            </a:r>
            <a:r>
              <a:rPr lang="en-US" sz="2600" dirty="0">
                <a:solidFill>
                  <a:srgbClr val="00B050"/>
                </a:solidFill>
              </a:rPr>
              <a:t>or yahoo search: to locate information about </a:t>
            </a:r>
            <a:r>
              <a:rPr lang="en-US" sz="2600" dirty="0" smtClean="0">
                <a:solidFill>
                  <a:srgbClr val="00B050"/>
                </a:solidFill>
              </a:rPr>
              <a:t>employees</a:t>
            </a:r>
          </a:p>
          <a:p>
            <a:pPr marL="342900" indent="-342900" algn="l">
              <a:buFont typeface="Arial" panose="020B0604020202020204" pitchFamily="34" charset="0"/>
              <a:buChar char="•"/>
              <a:defRPr/>
            </a:pPr>
            <a:r>
              <a:rPr lang="en-US" sz="2600" dirty="0" smtClean="0">
                <a:solidFill>
                  <a:srgbClr val="00B050"/>
                </a:solidFill>
              </a:rPr>
              <a:t>Surfing </a:t>
            </a:r>
            <a:r>
              <a:rPr lang="en-US" sz="2600" dirty="0">
                <a:solidFill>
                  <a:srgbClr val="00B050"/>
                </a:solidFill>
              </a:rPr>
              <a:t>online community group: </a:t>
            </a:r>
            <a:r>
              <a:rPr lang="en-US" sz="2600" dirty="0" err="1">
                <a:solidFill>
                  <a:srgbClr val="00B050"/>
                </a:solidFill>
              </a:rPr>
              <a:t>facebook</a:t>
            </a:r>
            <a:r>
              <a:rPr lang="en-US" sz="2600" dirty="0">
                <a:solidFill>
                  <a:srgbClr val="00B050"/>
                </a:solidFill>
              </a:rPr>
              <a:t>; to gain information about an </a:t>
            </a:r>
            <a:r>
              <a:rPr lang="en-US" sz="2600" dirty="0" smtClean="0">
                <a:solidFill>
                  <a:srgbClr val="00B050"/>
                </a:solidFill>
              </a:rPr>
              <a:t>individual</a:t>
            </a:r>
          </a:p>
          <a:p>
            <a:pPr marL="342900" indent="-342900" algn="l">
              <a:buFont typeface="Arial" panose="020B0604020202020204" pitchFamily="34" charset="0"/>
              <a:buChar char="•"/>
              <a:defRPr/>
            </a:pPr>
            <a:r>
              <a:rPr lang="en-US" sz="2600" dirty="0" smtClean="0">
                <a:solidFill>
                  <a:srgbClr val="00B050"/>
                </a:solidFill>
              </a:rPr>
              <a:t>Organizations </a:t>
            </a:r>
            <a:r>
              <a:rPr lang="en-US" sz="2600" dirty="0">
                <a:solidFill>
                  <a:srgbClr val="00B050"/>
                </a:solidFill>
              </a:rPr>
              <a:t>website: for personnel directory or information about key employees; used in social engineering attack to reach the </a:t>
            </a:r>
            <a:r>
              <a:rPr lang="en-US" sz="2600" dirty="0" smtClean="0">
                <a:solidFill>
                  <a:srgbClr val="00B050"/>
                </a:solidFill>
              </a:rPr>
              <a:t>target</a:t>
            </a:r>
          </a:p>
          <a:p>
            <a:pPr marL="342900" indent="-342900" algn="l">
              <a:buFont typeface="Arial" panose="020B0604020202020204" pitchFamily="34" charset="0"/>
              <a:buChar char="•"/>
              <a:defRPr/>
            </a:pPr>
            <a:r>
              <a:rPr lang="en-US" sz="2600" dirty="0" smtClean="0">
                <a:solidFill>
                  <a:srgbClr val="00B050"/>
                </a:solidFill>
              </a:rPr>
              <a:t>Blogs</a:t>
            </a:r>
            <a:r>
              <a:rPr lang="en-US" sz="2600" dirty="0">
                <a:solidFill>
                  <a:srgbClr val="00B050"/>
                </a:solidFill>
              </a:rPr>
              <a:t>, newsgroups, press releases, </a:t>
            </a:r>
            <a:r>
              <a:rPr lang="en-US" sz="2600" dirty="0" err="1" smtClean="0">
                <a:solidFill>
                  <a:srgbClr val="00B050"/>
                </a:solidFill>
              </a:rPr>
              <a:t>etc</a:t>
            </a:r>
            <a:endParaRPr lang="en-US" sz="2600" dirty="0" smtClean="0">
              <a:solidFill>
                <a:srgbClr val="00B050"/>
              </a:solidFill>
            </a:endParaRPr>
          </a:p>
          <a:p>
            <a:pPr marL="342900" indent="-342900" algn="l">
              <a:buFont typeface="Arial" panose="020B0604020202020204" pitchFamily="34" charset="0"/>
              <a:buChar char="•"/>
              <a:defRPr/>
            </a:pPr>
            <a:r>
              <a:rPr lang="en-US" sz="2600" dirty="0" smtClean="0">
                <a:solidFill>
                  <a:srgbClr val="00B050"/>
                </a:solidFill>
              </a:rPr>
              <a:t>Going </a:t>
            </a:r>
            <a:r>
              <a:rPr lang="en-US" sz="2600" dirty="0">
                <a:solidFill>
                  <a:srgbClr val="00B050"/>
                </a:solidFill>
              </a:rPr>
              <a:t>through job </a:t>
            </a:r>
            <a:r>
              <a:rPr lang="en-US" sz="2600" dirty="0" smtClean="0">
                <a:solidFill>
                  <a:srgbClr val="00B050"/>
                </a:solidFill>
              </a:rPr>
              <a:t>postings</a:t>
            </a:r>
          </a:p>
          <a:p>
            <a:pPr marL="342900" indent="-342900" algn="l">
              <a:buFont typeface="Arial" panose="020B0604020202020204" pitchFamily="34" charset="0"/>
              <a:buChar char="•"/>
              <a:defRPr/>
            </a:pPr>
            <a:r>
              <a:rPr lang="en-US" sz="2600" dirty="0" smtClean="0">
                <a:solidFill>
                  <a:srgbClr val="00B050"/>
                </a:solidFill>
              </a:rPr>
              <a:t>Network </a:t>
            </a:r>
            <a:r>
              <a:rPr lang="en-US" sz="2600" dirty="0">
                <a:solidFill>
                  <a:srgbClr val="00B050"/>
                </a:solidFill>
              </a:rPr>
              <a:t>sniffing: information on Internet Protocol address ranges, hidden servers or networks or services on the system</a:t>
            </a:r>
            <a:r>
              <a:rPr lang="en-US" sz="2600" dirty="0" smtClean="0">
                <a:solidFill>
                  <a:srgbClr val="00B050"/>
                </a:solidFill>
              </a:rPr>
              <a:t>.</a:t>
            </a:r>
            <a:endParaRPr lang="en-US" altLang="en-US" sz="2600" dirty="0" smtClean="0">
              <a:solidFill>
                <a:srgbClr val="00B050"/>
              </a:solidFill>
            </a:endParaRPr>
          </a:p>
        </p:txBody>
      </p:sp>
      <p:sp>
        <p:nvSpPr>
          <p:cNvPr id="3994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A7DA7F8D-A136-4A49-9889-FDE8B44E9103}"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3994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B17D81C-8E0F-4A4D-B91A-39C8CB1CFDB5}" type="slidenum">
              <a:rPr lang="en-IN" altLang="en-US" sz="900" smtClean="0">
                <a:solidFill>
                  <a:srgbClr val="898989"/>
                </a:solidFill>
                <a:latin typeface="Calibri" panose="020F0502020204030204" pitchFamily="34" charset="0"/>
              </a:rPr>
              <a:pPr/>
              <a:t>31</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ctrTitle"/>
          </p:nvPr>
        </p:nvSpPr>
        <p:spPr bwMode="auto">
          <a:xfrm>
            <a:off x="0" y="609600"/>
            <a:ext cx="9144000" cy="612775"/>
          </a:xfrm>
          <a:gradFill flip="none" rotWithShape="1">
            <a:gsLst>
              <a:gs pos="0">
                <a:srgbClr val="FF3300"/>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txBody>
          <a:bodyPr vert="horz" wrap="square" lIns="91440" tIns="45720" rIns="91440" bIns="45720" numCol="1" anchor="t" anchorCtr="0" compatLnSpc="1">
            <a:prstTxWarp prst="textNoShape">
              <a:avLst/>
            </a:prstTxWarp>
          </a:bodyPr>
          <a:lstStyle/>
          <a:p>
            <a:pPr algn="ctr">
              <a:defRPr/>
            </a:pPr>
            <a:r>
              <a:rPr lang="en-US" b="1" dirty="0">
                <a:solidFill>
                  <a:srgbClr val="0000CC"/>
                </a:solidFill>
              </a:rPr>
              <a:t>Tools used during passive attacks</a:t>
            </a:r>
            <a:endParaRPr lang="en-US" altLang="en-US" b="1" dirty="0" smtClean="0">
              <a:solidFill>
                <a:srgbClr val="0000CC"/>
              </a:solidFill>
            </a:endParaRPr>
          </a:p>
        </p:txBody>
      </p:sp>
      <p:sp>
        <p:nvSpPr>
          <p:cNvPr id="35843" name="Subtitle 2"/>
          <p:cNvSpPr>
            <a:spLocks noGrp="1"/>
          </p:cNvSpPr>
          <p:nvPr>
            <p:ph type="subTitle" idx="1"/>
          </p:nvPr>
        </p:nvSpPr>
        <p:spPr bwMode="auto">
          <a:xfrm>
            <a:off x="57150" y="1227364"/>
            <a:ext cx="9086850" cy="5546725"/>
          </a:xfrm>
          <a:gradFill>
            <a:gsLst>
              <a:gs pos="96000">
                <a:srgbClr val="FFFF00"/>
              </a:gs>
              <a:gs pos="25000">
                <a:srgbClr val="CCFF99"/>
              </a:gs>
              <a:gs pos="23000">
                <a:schemeClr val="accent2">
                  <a:lumMod val="89000"/>
                </a:schemeClr>
              </a:gs>
              <a:gs pos="10000">
                <a:schemeClr val="accent2">
                  <a:lumMod val="75000"/>
                </a:schemeClr>
              </a:gs>
              <a:gs pos="97000">
                <a:schemeClr val="accent2">
                  <a:lumMod val="70000"/>
                </a:schemeClr>
              </a:gs>
            </a:gsLst>
            <a:path path="circle">
              <a:fillToRect l="50000" t="50000" r="50000" b="50000"/>
            </a:path>
          </a:gradFill>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defRPr/>
            </a:pPr>
            <a:r>
              <a:rPr lang="en-US" dirty="0">
                <a:solidFill>
                  <a:srgbClr val="0000CC"/>
                </a:solidFill>
              </a:rPr>
              <a:t>Google </a:t>
            </a:r>
            <a:r>
              <a:rPr lang="en-US" dirty="0" smtClean="0">
                <a:solidFill>
                  <a:srgbClr val="0000CC"/>
                </a:solidFill>
              </a:rPr>
              <a:t>earth </a:t>
            </a:r>
          </a:p>
          <a:p>
            <a:pPr marL="342900" indent="-342900" algn="l">
              <a:buFont typeface="Arial" panose="020B0604020202020204" pitchFamily="34" charset="0"/>
              <a:buChar char="•"/>
              <a:defRPr/>
            </a:pPr>
            <a:r>
              <a:rPr lang="en-US" dirty="0" smtClean="0">
                <a:solidFill>
                  <a:srgbClr val="0000CC"/>
                </a:solidFill>
              </a:rPr>
              <a:t>Internet </a:t>
            </a:r>
            <a:r>
              <a:rPr lang="en-US" dirty="0">
                <a:solidFill>
                  <a:srgbClr val="0000CC"/>
                </a:solidFill>
              </a:rPr>
              <a:t>Archive: </a:t>
            </a:r>
            <a:r>
              <a:rPr lang="en-US" dirty="0" smtClean="0">
                <a:solidFill>
                  <a:srgbClr val="0000CC"/>
                </a:solidFill>
              </a:rPr>
              <a:t>permanent </a:t>
            </a:r>
            <a:r>
              <a:rPr lang="en-US" dirty="0">
                <a:solidFill>
                  <a:srgbClr val="0000CC"/>
                </a:solidFill>
              </a:rPr>
              <a:t>access for researchers </a:t>
            </a:r>
            <a:r>
              <a:rPr lang="en-US" dirty="0" smtClean="0">
                <a:solidFill>
                  <a:srgbClr val="0000CC"/>
                </a:solidFill>
              </a:rPr>
              <a:t>, historians </a:t>
            </a:r>
            <a:r>
              <a:rPr lang="en-US" dirty="0">
                <a:solidFill>
                  <a:srgbClr val="0000CC"/>
                </a:solidFill>
              </a:rPr>
              <a:t>and scholars to historical </a:t>
            </a:r>
            <a:r>
              <a:rPr lang="en-US" dirty="0" smtClean="0">
                <a:solidFill>
                  <a:srgbClr val="0000CC"/>
                </a:solidFill>
              </a:rPr>
              <a:t>collections</a:t>
            </a:r>
          </a:p>
          <a:p>
            <a:pPr marL="342900" indent="-342900" algn="l">
              <a:buFont typeface="Arial" panose="020B0604020202020204" pitchFamily="34" charset="0"/>
              <a:buChar char="•"/>
              <a:defRPr/>
            </a:pPr>
            <a:r>
              <a:rPr lang="en-US" dirty="0" smtClean="0">
                <a:solidFill>
                  <a:srgbClr val="0000CC"/>
                </a:solidFill>
              </a:rPr>
              <a:t>Professional </a:t>
            </a:r>
            <a:r>
              <a:rPr lang="en-US" dirty="0">
                <a:solidFill>
                  <a:srgbClr val="0000CC"/>
                </a:solidFill>
              </a:rPr>
              <a:t>community: </a:t>
            </a:r>
            <a:endParaRPr lang="en-US" dirty="0" smtClean="0">
              <a:solidFill>
                <a:srgbClr val="0000CC"/>
              </a:solidFill>
            </a:endParaRPr>
          </a:p>
          <a:p>
            <a:pPr marL="342900" indent="-342900" algn="l">
              <a:buFont typeface="Arial" panose="020B0604020202020204" pitchFamily="34" charset="0"/>
              <a:buChar char="•"/>
              <a:defRPr/>
            </a:pPr>
            <a:r>
              <a:rPr lang="en-US" dirty="0" err="1" smtClean="0">
                <a:solidFill>
                  <a:srgbClr val="0000CC"/>
                </a:solidFill>
              </a:rPr>
              <a:t>linkedIn</a:t>
            </a:r>
            <a:endParaRPr lang="en-US" dirty="0" smtClean="0">
              <a:solidFill>
                <a:srgbClr val="0000CC"/>
              </a:solidFill>
            </a:endParaRPr>
          </a:p>
          <a:p>
            <a:pPr marL="342900" indent="-342900" algn="l">
              <a:buFont typeface="Arial" panose="020B0604020202020204" pitchFamily="34" charset="0"/>
              <a:buChar char="•"/>
              <a:defRPr/>
            </a:pPr>
            <a:r>
              <a:rPr lang="en-US" dirty="0" smtClean="0">
                <a:solidFill>
                  <a:srgbClr val="0000CC"/>
                </a:solidFill>
              </a:rPr>
              <a:t>People Search</a:t>
            </a:r>
          </a:p>
          <a:p>
            <a:pPr marL="342900" indent="-342900" algn="l">
              <a:buFont typeface="Arial" panose="020B0604020202020204" pitchFamily="34" charset="0"/>
              <a:buChar char="•"/>
              <a:defRPr/>
            </a:pPr>
            <a:r>
              <a:rPr lang="en-US" dirty="0" smtClean="0">
                <a:solidFill>
                  <a:srgbClr val="0000CC"/>
                </a:solidFill>
              </a:rPr>
              <a:t>Domain </a:t>
            </a:r>
            <a:r>
              <a:rPr lang="en-US" dirty="0">
                <a:solidFill>
                  <a:srgbClr val="0000CC"/>
                </a:solidFill>
              </a:rPr>
              <a:t>Name </a:t>
            </a:r>
            <a:r>
              <a:rPr lang="en-US" dirty="0" smtClean="0">
                <a:solidFill>
                  <a:srgbClr val="0000CC"/>
                </a:solidFill>
              </a:rPr>
              <a:t>Confirmation</a:t>
            </a:r>
          </a:p>
          <a:p>
            <a:pPr marL="342900" indent="-342900" algn="l">
              <a:buFont typeface="Arial" panose="020B0604020202020204" pitchFamily="34" charset="0"/>
              <a:buChar char="•"/>
              <a:defRPr/>
            </a:pPr>
            <a:r>
              <a:rPr lang="en-US" dirty="0" smtClean="0">
                <a:solidFill>
                  <a:srgbClr val="0000CC"/>
                </a:solidFill>
              </a:rPr>
              <a:t>WHOIS</a:t>
            </a:r>
          </a:p>
          <a:p>
            <a:pPr marL="342900" indent="-342900" algn="l">
              <a:buFont typeface="Arial" panose="020B0604020202020204" pitchFamily="34" charset="0"/>
              <a:buChar char="•"/>
              <a:defRPr/>
            </a:pPr>
            <a:r>
              <a:rPr lang="en-US" dirty="0" err="1" smtClean="0">
                <a:solidFill>
                  <a:srgbClr val="0000CC"/>
                </a:solidFill>
              </a:rPr>
              <a:t>Nslookup</a:t>
            </a:r>
            <a:endParaRPr lang="en-US" dirty="0" smtClean="0">
              <a:solidFill>
                <a:srgbClr val="0000CC"/>
              </a:solidFill>
            </a:endParaRPr>
          </a:p>
          <a:p>
            <a:pPr marL="342900" indent="-342900" algn="l">
              <a:buFont typeface="Arial" panose="020B0604020202020204" pitchFamily="34" charset="0"/>
              <a:buChar char="•"/>
              <a:defRPr/>
            </a:pPr>
            <a:r>
              <a:rPr lang="en-US" dirty="0" err="1" smtClean="0">
                <a:solidFill>
                  <a:srgbClr val="0000CC"/>
                </a:solidFill>
              </a:rPr>
              <a:t>Dnsstuff</a:t>
            </a:r>
            <a:endParaRPr lang="en-US" dirty="0" smtClean="0">
              <a:solidFill>
                <a:srgbClr val="0000CC"/>
              </a:solidFill>
            </a:endParaRPr>
          </a:p>
          <a:p>
            <a:pPr marL="342900" indent="-342900" algn="l">
              <a:buFont typeface="Arial" panose="020B0604020202020204" pitchFamily="34" charset="0"/>
              <a:buChar char="•"/>
              <a:defRPr/>
            </a:pPr>
            <a:r>
              <a:rPr lang="en-US" dirty="0" smtClean="0">
                <a:solidFill>
                  <a:srgbClr val="0000CC"/>
                </a:solidFill>
              </a:rPr>
              <a:t>Traceroute</a:t>
            </a:r>
          </a:p>
          <a:p>
            <a:pPr marL="342900" indent="-342900" algn="l">
              <a:buFont typeface="Arial" panose="020B0604020202020204" pitchFamily="34" charset="0"/>
              <a:buChar char="•"/>
              <a:defRPr/>
            </a:pPr>
            <a:r>
              <a:rPr lang="en-US" dirty="0" err="1" smtClean="0">
                <a:solidFill>
                  <a:srgbClr val="0000CC"/>
                </a:solidFill>
              </a:rPr>
              <a:t>VisualRoute</a:t>
            </a:r>
            <a:r>
              <a:rPr lang="en-US" dirty="0" smtClean="0">
                <a:solidFill>
                  <a:srgbClr val="0000CC"/>
                </a:solidFill>
              </a:rPr>
              <a:t> </a:t>
            </a:r>
          </a:p>
          <a:p>
            <a:pPr marL="342900" indent="-342900" algn="l">
              <a:buFont typeface="Arial" panose="020B0604020202020204" pitchFamily="34" charset="0"/>
              <a:buChar char="•"/>
              <a:defRPr/>
            </a:pPr>
            <a:r>
              <a:rPr lang="en-US" dirty="0" err="1" smtClean="0">
                <a:solidFill>
                  <a:srgbClr val="0000CC"/>
                </a:solidFill>
              </a:rPr>
              <a:t>TraceTrackerPro</a:t>
            </a:r>
            <a:endParaRPr lang="en-US" dirty="0" smtClean="0">
              <a:solidFill>
                <a:srgbClr val="0000CC"/>
              </a:solidFill>
            </a:endParaRPr>
          </a:p>
          <a:p>
            <a:pPr marL="342900" indent="-342900" algn="l">
              <a:buFont typeface="Arial" panose="020B0604020202020204" pitchFamily="34" charset="0"/>
              <a:buChar char="•"/>
              <a:defRPr/>
            </a:pPr>
            <a:r>
              <a:rPr lang="en-US" dirty="0" err="1" smtClean="0">
                <a:solidFill>
                  <a:srgbClr val="0000CC"/>
                </a:solidFill>
              </a:rPr>
              <a:t>HTTrack</a:t>
            </a:r>
            <a:r>
              <a:rPr lang="en-US" dirty="0" smtClean="0">
                <a:solidFill>
                  <a:srgbClr val="0000CC"/>
                </a:solidFill>
              </a:rPr>
              <a:t>  and many more….</a:t>
            </a:r>
            <a:endParaRPr lang="en-US" altLang="en-US" sz="2600" dirty="0" smtClean="0">
              <a:solidFill>
                <a:srgbClr val="0000CC"/>
              </a:solidFill>
            </a:endParaRPr>
          </a:p>
        </p:txBody>
      </p:sp>
      <p:sp>
        <p:nvSpPr>
          <p:cNvPr id="4096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7A99E1CA-73C7-46CF-9849-90F191E55DE8}"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409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B1D3DB-E0C4-4D33-ABE4-97B97E8E9F2D}" type="slidenum">
              <a:rPr lang="en-IN" altLang="en-US" sz="900" smtClean="0">
                <a:solidFill>
                  <a:srgbClr val="898989"/>
                </a:solidFill>
                <a:latin typeface="Calibri" panose="020F0502020204030204" pitchFamily="34" charset="0"/>
              </a:rPr>
              <a:pPr/>
              <a:t>32</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ctrTitle"/>
          </p:nvPr>
        </p:nvSpPr>
        <p:spPr bwMode="auto">
          <a:xfrm>
            <a:off x="0" y="609600"/>
            <a:ext cx="9144000" cy="1066800"/>
          </a:xfrm>
          <a:gradFill flip="none" rotWithShape="1">
            <a:gsLst>
              <a:gs pos="0">
                <a:srgbClr val="FF3300"/>
              </a:gs>
              <a:gs pos="87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txBody>
          <a:bodyPr vert="horz" wrap="square" lIns="91440" tIns="45720" rIns="91440" bIns="45720" numCol="1" anchor="t" anchorCtr="0" compatLnSpc="1">
            <a:prstTxWarp prst="textNoShape">
              <a:avLst/>
            </a:prstTxWarp>
          </a:bodyPr>
          <a:lstStyle/>
          <a:p>
            <a:pPr algn="ctr">
              <a:defRPr/>
            </a:pPr>
            <a:r>
              <a:rPr lang="en-US" b="1" dirty="0">
                <a:solidFill>
                  <a:srgbClr val="0000CC"/>
                </a:solidFill>
              </a:rPr>
              <a:t>Active Attacks Rattling the doorknobs Active reconnaissance</a:t>
            </a:r>
            <a:endParaRPr lang="en-US" altLang="en-US" b="1" dirty="0" smtClean="0">
              <a:solidFill>
                <a:srgbClr val="0000CC"/>
              </a:solidFill>
            </a:endParaRPr>
          </a:p>
        </p:txBody>
      </p:sp>
      <p:sp>
        <p:nvSpPr>
          <p:cNvPr id="35843" name="Subtitle 2"/>
          <p:cNvSpPr>
            <a:spLocks noGrp="1"/>
          </p:cNvSpPr>
          <p:nvPr>
            <p:ph type="subTitle" idx="1"/>
          </p:nvPr>
        </p:nvSpPr>
        <p:spPr bwMode="auto">
          <a:xfrm>
            <a:off x="57150" y="1676400"/>
            <a:ext cx="9086850" cy="2033588"/>
          </a:xfr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defRPr/>
            </a:pPr>
            <a:r>
              <a:rPr lang="en-US" sz="2800" dirty="0">
                <a:solidFill>
                  <a:srgbClr val="0000CC"/>
                </a:solidFill>
              </a:rPr>
              <a:t>Involves probing the network to discover individual hosts to confirm the information gathered in the passive attack phase</a:t>
            </a:r>
            <a:r>
              <a:rPr lang="en-US" sz="2800" dirty="0" smtClean="0">
                <a:solidFill>
                  <a:srgbClr val="0000CC"/>
                </a:solidFill>
              </a:rPr>
              <a:t>.</a:t>
            </a:r>
          </a:p>
          <a:p>
            <a:pPr marL="342900" indent="-342900" algn="l">
              <a:buFont typeface="Arial" panose="020B0604020202020204" pitchFamily="34" charset="0"/>
              <a:buChar char="•"/>
              <a:defRPr/>
            </a:pPr>
            <a:r>
              <a:rPr lang="en-US" sz="2800" dirty="0" smtClean="0">
                <a:solidFill>
                  <a:srgbClr val="0000CC"/>
                </a:solidFill>
              </a:rPr>
              <a:t>Can </a:t>
            </a:r>
            <a:r>
              <a:rPr lang="en-US" sz="2800" dirty="0">
                <a:solidFill>
                  <a:srgbClr val="0000CC"/>
                </a:solidFill>
              </a:rPr>
              <a:t>provide confirmation to an attacker about security measures in place.</a:t>
            </a:r>
            <a:endParaRPr lang="en-US" altLang="en-US" sz="3200" dirty="0" smtClean="0">
              <a:solidFill>
                <a:srgbClr val="0000CC"/>
              </a:solidFill>
            </a:endParaRPr>
          </a:p>
        </p:txBody>
      </p:sp>
      <p:sp>
        <p:nvSpPr>
          <p:cNvPr id="4199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708EBCB1-FF1D-482D-82AC-633963AED7C7}"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4199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6E67B7A-7987-40D7-939C-A885B5DB87FA}" type="slidenum">
              <a:rPr lang="en-IN" altLang="en-US" sz="900" smtClean="0">
                <a:solidFill>
                  <a:srgbClr val="898989"/>
                </a:solidFill>
                <a:latin typeface="Calibri" panose="020F0502020204030204" pitchFamily="34" charset="0"/>
              </a:rPr>
              <a:pPr/>
              <a:t>33</a:t>
            </a:fld>
            <a:endParaRPr lang="en-IN" altLang="en-US" sz="900" smtClean="0">
              <a:solidFill>
                <a:srgbClr val="898989"/>
              </a:solidFill>
              <a:latin typeface="Calibri" panose="020F0502020204030204" pitchFamily="34" charset="0"/>
            </a:endParaRPr>
          </a:p>
        </p:txBody>
      </p:sp>
      <p:sp>
        <p:nvSpPr>
          <p:cNvPr id="6" name="Title 1"/>
          <p:cNvSpPr txBox="1">
            <a:spLocks/>
          </p:cNvSpPr>
          <p:nvPr/>
        </p:nvSpPr>
        <p:spPr bwMode="auto">
          <a:xfrm>
            <a:off x="0" y="3709987"/>
            <a:ext cx="9144000" cy="612775"/>
          </a:xfrm>
          <a:prstGeom prst="rect">
            <a:avLst/>
          </a:prstGeom>
          <a:gradFill flip="none" rotWithShape="1">
            <a:gsLst>
              <a:gs pos="0">
                <a:srgbClr val="FF3300"/>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lgn="ctr">
              <a:defRPr/>
            </a:pPr>
            <a:r>
              <a:rPr lang="en-US" b="1" dirty="0" smtClean="0">
                <a:solidFill>
                  <a:srgbClr val="0000CC"/>
                </a:solidFill>
              </a:rPr>
              <a:t>Tools used during active attacks </a:t>
            </a:r>
            <a:endParaRPr lang="en-US" altLang="en-US" b="1" dirty="0" smtClean="0">
              <a:solidFill>
                <a:srgbClr val="0000CC"/>
              </a:solidFill>
            </a:endParaRPr>
          </a:p>
        </p:txBody>
      </p:sp>
      <p:sp>
        <p:nvSpPr>
          <p:cNvPr id="7" name="Subtitle 2"/>
          <p:cNvSpPr txBox="1">
            <a:spLocks/>
          </p:cNvSpPr>
          <p:nvPr/>
        </p:nvSpPr>
        <p:spPr bwMode="auto">
          <a:xfrm>
            <a:off x="28575" y="4322763"/>
            <a:ext cx="9086850" cy="2535237"/>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a:lstStyle>
            <a:lvl1pPr marL="0" indent="0" algn="ctr" defTabSz="685800" rtl="0" eaLnBrk="0" fontAlgn="base" hangingPunct="0">
              <a:lnSpc>
                <a:spcPct val="90000"/>
              </a:lnSpc>
              <a:spcBef>
                <a:spcPts val="750"/>
              </a:spcBef>
              <a:spcAft>
                <a:spcPct val="0"/>
              </a:spcAft>
              <a:buFont typeface="Arial" panose="020B0604020202020204" pitchFamily="34"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panose="020B0604020202020204" pitchFamily="34"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panose="020B0604020202020204" pitchFamily="34"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panose="020B0604020202020204" pitchFamily="34"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panose="020B0604020202020204" pitchFamily="34"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defRPr/>
            </a:pPr>
            <a:r>
              <a:rPr lang="en-US" sz="2800" b="1" dirty="0" err="1">
                <a:solidFill>
                  <a:srgbClr val="0000CC"/>
                </a:solidFill>
              </a:rPr>
              <a:t>Arphound</a:t>
            </a:r>
            <a:endParaRPr lang="en-US" sz="2800" b="1" dirty="0">
              <a:solidFill>
                <a:srgbClr val="0000CC"/>
              </a:solidFill>
            </a:endParaRPr>
          </a:p>
          <a:p>
            <a:pPr marL="342900" indent="-342900" algn="l">
              <a:buFont typeface="Arial" panose="020B0604020202020204" pitchFamily="34" charset="0"/>
              <a:buChar char="•"/>
              <a:defRPr/>
            </a:pPr>
            <a:r>
              <a:rPr lang="en-US" sz="2800" b="1" dirty="0" err="1">
                <a:solidFill>
                  <a:srgbClr val="0000CC"/>
                </a:solidFill>
              </a:rPr>
              <a:t>Arping</a:t>
            </a:r>
            <a:endParaRPr lang="en-US" sz="2800" b="1" dirty="0">
              <a:solidFill>
                <a:srgbClr val="0000CC"/>
              </a:solidFill>
            </a:endParaRPr>
          </a:p>
          <a:p>
            <a:pPr marL="342900" indent="-342900" algn="l">
              <a:buFont typeface="Arial" panose="020B0604020202020204" pitchFamily="34" charset="0"/>
              <a:buChar char="•"/>
              <a:defRPr/>
            </a:pPr>
            <a:r>
              <a:rPr lang="en-US" sz="2800" b="1" dirty="0">
                <a:solidFill>
                  <a:srgbClr val="0000CC"/>
                </a:solidFill>
              </a:rPr>
              <a:t>Bing</a:t>
            </a:r>
          </a:p>
          <a:p>
            <a:pPr marL="342900" indent="-342900" algn="l">
              <a:buFont typeface="Arial" panose="020B0604020202020204" pitchFamily="34" charset="0"/>
              <a:buChar char="•"/>
              <a:defRPr/>
            </a:pPr>
            <a:r>
              <a:rPr lang="en-US" sz="2800" b="1" dirty="0" err="1">
                <a:solidFill>
                  <a:srgbClr val="0000CC"/>
                </a:solidFill>
              </a:rPr>
              <a:t>Bugtraq</a:t>
            </a:r>
            <a:endParaRPr lang="en-US" sz="2800" b="1" dirty="0">
              <a:solidFill>
                <a:srgbClr val="0000CC"/>
              </a:solidFill>
            </a:endParaRPr>
          </a:p>
          <a:p>
            <a:pPr marL="342900" indent="-342900" algn="l">
              <a:buFont typeface="Arial" panose="020B0604020202020204" pitchFamily="34" charset="0"/>
              <a:buChar char="•"/>
              <a:defRPr/>
            </a:pPr>
            <a:r>
              <a:rPr lang="en-US" sz="2800" b="1" dirty="0" smtClean="0">
                <a:solidFill>
                  <a:srgbClr val="0000CC"/>
                </a:solidFill>
              </a:rPr>
              <a:t>Dig</a:t>
            </a:r>
            <a:endParaRPr lang="en-US" sz="2800" b="1" dirty="0">
              <a:solidFill>
                <a:srgbClr val="0000CC"/>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ctrTitle"/>
          </p:nvPr>
        </p:nvSpPr>
        <p:spPr bwMode="auto">
          <a:xfrm>
            <a:off x="0" y="609600"/>
            <a:ext cx="9144000" cy="612775"/>
          </a:xfrm>
          <a:gradFill flip="none" rotWithShape="1">
            <a:gsLst>
              <a:gs pos="0">
                <a:srgbClr val="FF3300"/>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txBody>
          <a:bodyPr vert="horz" wrap="square" lIns="91440" tIns="45720" rIns="91440" bIns="45720" numCol="1" anchor="t" anchorCtr="0" compatLnSpc="1">
            <a:prstTxWarp prst="textNoShape">
              <a:avLst/>
            </a:prstTxWarp>
          </a:bodyPr>
          <a:lstStyle/>
          <a:p>
            <a:pPr algn="ctr">
              <a:defRPr/>
            </a:pPr>
            <a:r>
              <a:rPr lang="en-US" b="1" dirty="0">
                <a:solidFill>
                  <a:srgbClr val="0000CC"/>
                </a:solidFill>
              </a:rPr>
              <a:t>Tools used during active </a:t>
            </a:r>
            <a:r>
              <a:rPr lang="en-US" b="1" dirty="0" smtClean="0">
                <a:solidFill>
                  <a:srgbClr val="0000CC"/>
                </a:solidFill>
              </a:rPr>
              <a:t>attacks contd..</a:t>
            </a:r>
            <a:endParaRPr lang="en-US" altLang="en-US" b="1" dirty="0" smtClean="0">
              <a:solidFill>
                <a:srgbClr val="0000CC"/>
              </a:solidFill>
            </a:endParaRPr>
          </a:p>
        </p:txBody>
      </p:sp>
      <p:sp>
        <p:nvSpPr>
          <p:cNvPr id="35843" name="Subtitle 2"/>
          <p:cNvSpPr>
            <a:spLocks noGrp="1"/>
          </p:cNvSpPr>
          <p:nvPr>
            <p:ph type="subTitle" idx="1"/>
          </p:nvPr>
        </p:nvSpPr>
        <p:spPr bwMode="auto">
          <a:xfrm>
            <a:off x="57150" y="1227364"/>
            <a:ext cx="9086850" cy="5546725"/>
          </a:xfrm>
          <a:gradFill>
            <a:gsLst>
              <a:gs pos="31000">
                <a:srgbClr val="92D050"/>
              </a:gs>
              <a:gs pos="25000">
                <a:srgbClr val="CCFF99"/>
              </a:gs>
              <a:gs pos="57000">
                <a:srgbClr val="BDEEFF"/>
              </a:gs>
              <a:gs pos="2000">
                <a:srgbClr val="7030A0"/>
              </a:gs>
              <a:gs pos="10000">
                <a:srgbClr val="7030A0"/>
              </a:gs>
              <a:gs pos="28000">
                <a:srgbClr val="FFC000"/>
              </a:gs>
            </a:gsLst>
            <a:path path="circle">
              <a:fillToRect l="50000" t="50000" r="50000" b="50000"/>
            </a:path>
          </a:gradFill>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defRPr/>
            </a:pPr>
            <a:r>
              <a:rPr lang="en-US" sz="2800" b="1" dirty="0" err="1" smtClean="0">
                <a:solidFill>
                  <a:srgbClr val="0000CC"/>
                </a:solidFill>
              </a:rPr>
              <a:t>DNStacer</a:t>
            </a:r>
            <a:endParaRPr lang="en-US" sz="2800" b="1" dirty="0" smtClean="0">
              <a:solidFill>
                <a:srgbClr val="0000CC"/>
              </a:solidFill>
            </a:endParaRPr>
          </a:p>
          <a:p>
            <a:pPr marL="342900" indent="-342900" algn="l">
              <a:buFont typeface="Arial" panose="020B0604020202020204" pitchFamily="34" charset="0"/>
              <a:buChar char="•"/>
              <a:defRPr/>
            </a:pPr>
            <a:r>
              <a:rPr lang="en-US" sz="2800" b="1" dirty="0" err="1" smtClean="0">
                <a:solidFill>
                  <a:srgbClr val="0000CC"/>
                </a:solidFill>
              </a:rPr>
              <a:t>Dsniff</a:t>
            </a:r>
            <a:endParaRPr lang="en-US" sz="2800" b="1" dirty="0" smtClean="0">
              <a:solidFill>
                <a:srgbClr val="0000CC"/>
              </a:solidFill>
            </a:endParaRPr>
          </a:p>
          <a:p>
            <a:pPr marL="342900" indent="-342900" algn="l">
              <a:buFont typeface="Arial" panose="020B0604020202020204" pitchFamily="34" charset="0"/>
              <a:buChar char="•"/>
              <a:defRPr/>
            </a:pPr>
            <a:r>
              <a:rPr lang="en-US" sz="2800" b="1" dirty="0" err="1" smtClean="0">
                <a:solidFill>
                  <a:srgbClr val="0000CC"/>
                </a:solidFill>
              </a:rPr>
              <a:t>Filesnarf</a:t>
            </a:r>
            <a:endParaRPr lang="en-US" sz="2800" b="1" dirty="0" smtClean="0">
              <a:solidFill>
                <a:srgbClr val="0000CC"/>
              </a:solidFill>
            </a:endParaRPr>
          </a:p>
          <a:p>
            <a:pPr marL="342900" indent="-342900" algn="l">
              <a:buFont typeface="Arial" panose="020B0604020202020204" pitchFamily="34" charset="0"/>
              <a:buChar char="•"/>
              <a:defRPr/>
            </a:pPr>
            <a:r>
              <a:rPr lang="en-US" sz="2800" b="1" dirty="0" err="1" smtClean="0">
                <a:solidFill>
                  <a:srgbClr val="0000CC"/>
                </a:solidFill>
              </a:rPr>
              <a:t>FindSMB</a:t>
            </a:r>
            <a:endParaRPr lang="en-US" sz="2800" b="1" dirty="0" smtClean="0">
              <a:solidFill>
                <a:srgbClr val="0000CC"/>
              </a:solidFill>
            </a:endParaRPr>
          </a:p>
          <a:p>
            <a:pPr marL="342900" indent="-342900" algn="l">
              <a:buFont typeface="Arial" panose="020B0604020202020204" pitchFamily="34" charset="0"/>
              <a:buChar char="•"/>
              <a:defRPr/>
            </a:pPr>
            <a:r>
              <a:rPr lang="en-US" sz="2800" b="1" dirty="0" err="1" smtClean="0">
                <a:solidFill>
                  <a:srgbClr val="0000CC"/>
                </a:solidFill>
              </a:rPr>
              <a:t>Hmap</a:t>
            </a:r>
            <a:endParaRPr lang="en-US" sz="2800" b="1" dirty="0" smtClean="0">
              <a:solidFill>
                <a:srgbClr val="0000CC"/>
              </a:solidFill>
            </a:endParaRPr>
          </a:p>
          <a:p>
            <a:pPr marL="342900" indent="-342900" algn="l">
              <a:buFont typeface="Arial" panose="020B0604020202020204" pitchFamily="34" charset="0"/>
              <a:buChar char="•"/>
              <a:defRPr/>
            </a:pPr>
            <a:r>
              <a:rPr lang="en-US" sz="2800" b="1" dirty="0" err="1" smtClean="0">
                <a:solidFill>
                  <a:srgbClr val="0000CC"/>
                </a:solidFill>
              </a:rPr>
              <a:t>Hping</a:t>
            </a:r>
            <a:endParaRPr lang="en-US" sz="2800" b="1" dirty="0" smtClean="0">
              <a:solidFill>
                <a:srgbClr val="0000CC"/>
              </a:solidFill>
            </a:endParaRPr>
          </a:p>
          <a:p>
            <a:pPr marL="342900" indent="-342900" algn="l">
              <a:buFont typeface="Arial" panose="020B0604020202020204" pitchFamily="34" charset="0"/>
              <a:buChar char="•"/>
              <a:defRPr/>
            </a:pPr>
            <a:r>
              <a:rPr lang="en-US" sz="2800" b="1" dirty="0" smtClean="0">
                <a:solidFill>
                  <a:srgbClr val="0000CC"/>
                </a:solidFill>
              </a:rPr>
              <a:t>Hunt</a:t>
            </a:r>
          </a:p>
          <a:p>
            <a:pPr marL="342900" indent="-342900" algn="l">
              <a:buFont typeface="Arial" panose="020B0604020202020204" pitchFamily="34" charset="0"/>
              <a:buChar char="•"/>
              <a:defRPr/>
            </a:pPr>
            <a:r>
              <a:rPr lang="en-US" sz="2800" b="1" dirty="0" err="1" smtClean="0">
                <a:solidFill>
                  <a:srgbClr val="0000CC"/>
                </a:solidFill>
              </a:rPr>
              <a:t>Netcat</a:t>
            </a:r>
            <a:endParaRPr lang="en-US" sz="2800" b="1" dirty="0" smtClean="0">
              <a:solidFill>
                <a:srgbClr val="0000CC"/>
              </a:solidFill>
            </a:endParaRPr>
          </a:p>
          <a:p>
            <a:pPr marL="342900" indent="-342900" algn="l">
              <a:buFont typeface="Arial" panose="020B0604020202020204" pitchFamily="34" charset="0"/>
              <a:buChar char="•"/>
              <a:defRPr/>
            </a:pPr>
            <a:r>
              <a:rPr lang="en-US" sz="2800" b="1" dirty="0" err="1" smtClean="0">
                <a:solidFill>
                  <a:srgbClr val="0000CC"/>
                </a:solidFill>
              </a:rPr>
              <a:t>Nmap</a:t>
            </a:r>
            <a:endParaRPr lang="en-US" sz="2800" b="1" dirty="0" smtClean="0">
              <a:solidFill>
                <a:srgbClr val="0000CC"/>
              </a:solidFill>
            </a:endParaRPr>
          </a:p>
          <a:p>
            <a:pPr marL="342900" indent="-342900" algn="l">
              <a:buFont typeface="Arial" panose="020B0604020202020204" pitchFamily="34" charset="0"/>
              <a:buChar char="•"/>
              <a:defRPr/>
            </a:pPr>
            <a:r>
              <a:rPr lang="en-US" sz="2800" b="1" dirty="0" err="1" smtClean="0">
                <a:solidFill>
                  <a:srgbClr val="0000CC"/>
                </a:solidFill>
              </a:rPr>
              <a:t>TCPdump</a:t>
            </a:r>
            <a:endParaRPr lang="en-US" sz="2800" b="1" dirty="0" smtClean="0">
              <a:solidFill>
                <a:srgbClr val="0000CC"/>
              </a:solidFill>
            </a:endParaRPr>
          </a:p>
          <a:p>
            <a:pPr marL="342900" indent="-342900" algn="l">
              <a:buFont typeface="Arial" panose="020B0604020202020204" pitchFamily="34" charset="0"/>
              <a:buChar char="•"/>
              <a:defRPr/>
            </a:pPr>
            <a:r>
              <a:rPr lang="en-US" sz="2800" b="1" dirty="0" err="1" smtClean="0">
                <a:solidFill>
                  <a:srgbClr val="0000CC"/>
                </a:solidFill>
              </a:rPr>
              <a:t>TCPreplay</a:t>
            </a:r>
            <a:r>
              <a:rPr lang="en-US" sz="2800" b="1" dirty="0" smtClean="0">
                <a:solidFill>
                  <a:srgbClr val="0000CC"/>
                </a:solidFill>
              </a:rPr>
              <a:t> and many more …..</a:t>
            </a:r>
            <a:r>
              <a:rPr lang="en-US" sz="2800" b="1" dirty="0">
                <a:solidFill>
                  <a:srgbClr val="0000CC"/>
                </a:solidFill>
              </a:rPr>
              <a:t/>
            </a:r>
            <a:br>
              <a:rPr lang="en-US" sz="2800" b="1" dirty="0">
                <a:solidFill>
                  <a:srgbClr val="0000CC"/>
                </a:solidFill>
              </a:rPr>
            </a:br>
            <a:endParaRPr lang="en-US" altLang="en-US" sz="3200" b="1" dirty="0" smtClean="0">
              <a:solidFill>
                <a:srgbClr val="0000CC"/>
              </a:solidFill>
            </a:endParaRPr>
          </a:p>
        </p:txBody>
      </p:sp>
      <p:sp>
        <p:nvSpPr>
          <p:cNvPr id="4301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96545C23-54B9-4111-A3D1-67389EED98D3}"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430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A18412-6967-4046-A550-6A9F900FF42A}" type="slidenum">
              <a:rPr lang="en-IN" altLang="en-US" sz="900" smtClean="0">
                <a:solidFill>
                  <a:srgbClr val="898989"/>
                </a:solidFill>
                <a:latin typeface="Calibri" panose="020F0502020204030204" pitchFamily="34" charset="0"/>
              </a:rPr>
              <a:pPr/>
              <a:t>34</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ctrTitle"/>
          </p:nvPr>
        </p:nvSpPr>
        <p:spPr bwMode="auto">
          <a:xfrm>
            <a:off x="0" y="609600"/>
            <a:ext cx="9144000" cy="612775"/>
          </a:xfrm>
          <a:blipFill dpi="0" rotWithShape="0">
            <a:blip r:embed="rId3"/>
            <a:srcRect/>
            <a:tile tx="0" ty="0" sx="100000" sy="100000" flip="none" algn="tl"/>
          </a:blip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b="1" smtClean="0">
                <a:solidFill>
                  <a:srgbClr val="FFFF00"/>
                </a:solidFill>
              </a:rPr>
              <a:t>Scanning and Scrutinizing gathered information</a:t>
            </a:r>
          </a:p>
        </p:txBody>
      </p:sp>
      <p:sp>
        <p:nvSpPr>
          <p:cNvPr id="35843" name="Subtitle 2"/>
          <p:cNvSpPr>
            <a:spLocks noGrp="1"/>
          </p:cNvSpPr>
          <p:nvPr>
            <p:ph type="subTitle" idx="1"/>
          </p:nvPr>
        </p:nvSpPr>
        <p:spPr bwMode="auto">
          <a:xfrm>
            <a:off x="33338" y="1227138"/>
            <a:ext cx="9086850" cy="2963862"/>
          </a:xfrm>
          <a:solidFill>
            <a:srgbClr val="CCFF99"/>
          </a:solidFill>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defRPr/>
            </a:pPr>
            <a:r>
              <a:rPr lang="en-US" sz="3200" dirty="0"/>
              <a:t>Is a key step to examine intelligently while gathering information about the target</a:t>
            </a:r>
            <a:r>
              <a:rPr lang="en-US" sz="3200" dirty="0" smtClean="0"/>
              <a:t>.</a:t>
            </a:r>
          </a:p>
          <a:p>
            <a:pPr marL="342900" indent="-342900" algn="l">
              <a:buFont typeface="Arial" panose="020B0604020202020204" pitchFamily="34" charset="0"/>
              <a:buChar char="•"/>
              <a:defRPr/>
            </a:pPr>
            <a:r>
              <a:rPr lang="en-US" sz="3200" dirty="0" smtClean="0"/>
              <a:t>The </a:t>
            </a:r>
            <a:r>
              <a:rPr lang="en-US" sz="3200" dirty="0"/>
              <a:t>objectives are</a:t>
            </a:r>
            <a:r>
              <a:rPr lang="en-US" sz="3200" dirty="0" smtClean="0"/>
              <a:t>:</a:t>
            </a:r>
          </a:p>
          <a:p>
            <a:pPr marL="800100" lvl="1" indent="-342900" algn="l">
              <a:buFont typeface="Arial" panose="020B0604020202020204" pitchFamily="34" charset="0"/>
              <a:buChar char="•"/>
              <a:defRPr/>
            </a:pPr>
            <a:r>
              <a:rPr lang="en-US" sz="2800" dirty="0" smtClean="0"/>
              <a:t>Port scanning</a:t>
            </a:r>
          </a:p>
          <a:p>
            <a:pPr marL="800100" lvl="1" indent="-342900" algn="l">
              <a:buFont typeface="Arial" panose="020B0604020202020204" pitchFamily="34" charset="0"/>
              <a:buChar char="•"/>
              <a:defRPr/>
            </a:pPr>
            <a:r>
              <a:rPr lang="en-US" sz="2800" dirty="0" smtClean="0"/>
              <a:t>Network scanning</a:t>
            </a:r>
          </a:p>
          <a:p>
            <a:pPr marL="800100" lvl="1" indent="-342900" algn="l">
              <a:buFont typeface="Arial" panose="020B0604020202020204" pitchFamily="34" charset="0"/>
              <a:buChar char="•"/>
              <a:defRPr/>
            </a:pPr>
            <a:r>
              <a:rPr lang="en-US" sz="2800" dirty="0" smtClean="0"/>
              <a:t>Vulnerability </a:t>
            </a:r>
            <a:r>
              <a:rPr lang="en-US" sz="2800" dirty="0"/>
              <a:t>scanning</a:t>
            </a:r>
            <a:endParaRPr lang="en-US" altLang="en-US" sz="4000" b="1" dirty="0" smtClean="0">
              <a:solidFill>
                <a:srgbClr val="0000CC"/>
              </a:solidFill>
            </a:endParaRPr>
          </a:p>
        </p:txBody>
      </p:sp>
      <p:sp>
        <p:nvSpPr>
          <p:cNvPr id="4506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B5255422-6B87-4979-957F-7FBCDA6F7F84}"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450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1A0B74-2AA9-4D07-A6BA-21162AFFB936}" type="slidenum">
              <a:rPr lang="en-IN" altLang="en-US" sz="900" smtClean="0">
                <a:solidFill>
                  <a:srgbClr val="898989"/>
                </a:solidFill>
                <a:latin typeface="Calibri" panose="020F0502020204030204" pitchFamily="34" charset="0"/>
              </a:rPr>
              <a:pPr/>
              <a:t>35</a:t>
            </a:fld>
            <a:endParaRPr lang="en-IN" altLang="en-US" sz="900" smtClean="0">
              <a:solidFill>
                <a:srgbClr val="898989"/>
              </a:solidFill>
              <a:latin typeface="Calibri" panose="020F0502020204030204" pitchFamily="34" charset="0"/>
            </a:endParaRPr>
          </a:p>
        </p:txBody>
      </p:sp>
      <p:sp>
        <p:nvSpPr>
          <p:cNvPr id="6" name="Subtitle 2"/>
          <p:cNvSpPr txBox="1">
            <a:spLocks/>
          </p:cNvSpPr>
          <p:nvPr/>
        </p:nvSpPr>
        <p:spPr bwMode="auto">
          <a:xfrm>
            <a:off x="28575" y="4188913"/>
            <a:ext cx="9086850" cy="2666999"/>
          </a:xfrm>
          <a:prstGeom prst="rect">
            <a:avLst/>
          </a:prstGeom>
          <a:gradFill flip="none" rotWithShape="1">
            <a:gsLst>
              <a:gs pos="31000">
                <a:srgbClr val="92D050"/>
              </a:gs>
              <a:gs pos="25000">
                <a:srgbClr val="CCFF99"/>
              </a:gs>
              <a:gs pos="35000">
                <a:srgbClr val="BDEEFF"/>
              </a:gs>
              <a:gs pos="14000">
                <a:srgbClr val="7030A0"/>
              </a:gs>
              <a:gs pos="10000">
                <a:srgbClr val="7030A0"/>
              </a:gs>
              <a:gs pos="10000">
                <a:srgbClr val="FFC000"/>
              </a:gs>
            </a:gsLst>
            <a:path path="circle">
              <a:fillToRect t="100000" r="100000"/>
            </a:path>
            <a:tileRect l="-100000" b="-100000"/>
          </a:gradFill>
        </p:spPr>
        <p:txBody>
          <a:bodyPr/>
          <a:lstStyle>
            <a:lvl1pPr marL="0" indent="0" algn="ctr" defTabSz="685800" rtl="0" eaLnBrk="0" fontAlgn="base" hangingPunct="0">
              <a:lnSpc>
                <a:spcPct val="90000"/>
              </a:lnSpc>
              <a:spcBef>
                <a:spcPts val="750"/>
              </a:spcBef>
              <a:spcAft>
                <a:spcPct val="0"/>
              </a:spcAft>
              <a:buFont typeface="Arial" panose="020B0604020202020204" pitchFamily="34"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panose="020B0604020202020204" pitchFamily="34"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panose="020B0604020202020204" pitchFamily="34"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panose="020B0604020202020204" pitchFamily="34"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panose="020B0604020202020204" pitchFamily="34"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defRPr/>
            </a:pPr>
            <a:r>
              <a:rPr lang="en-US" sz="2000" b="1" u="sng" dirty="0" smtClean="0">
                <a:solidFill>
                  <a:srgbClr val="C00000"/>
                </a:solidFill>
              </a:rPr>
              <a:t>Exercise-3:</a:t>
            </a:r>
          </a:p>
          <a:p>
            <a:pPr marL="514350" indent="-514350" algn="l">
              <a:buFont typeface="Arial" panose="020B0604020202020204" pitchFamily="34" charset="0"/>
              <a:buAutoNum type="alphaLcParenR"/>
              <a:defRPr/>
            </a:pPr>
            <a:r>
              <a:rPr lang="en-US" altLang="en-US" sz="2000" b="1" dirty="0" smtClean="0">
                <a:solidFill>
                  <a:srgbClr val="0000CC"/>
                </a:solidFill>
              </a:rPr>
              <a:t>Explore about Jonathan James </a:t>
            </a:r>
          </a:p>
          <a:p>
            <a:pPr marL="742950" indent="-742950" algn="l">
              <a:buFont typeface="Arial" panose="020B0604020202020204" pitchFamily="34" charset="0"/>
              <a:buAutoNum type="alphaLcParenR"/>
              <a:defRPr/>
            </a:pPr>
            <a:r>
              <a:rPr lang="en-US" altLang="en-US" sz="2000" b="1" dirty="0" smtClean="0">
                <a:solidFill>
                  <a:srgbClr val="0000CC"/>
                </a:solidFill>
              </a:rPr>
              <a:t>Lizard Squad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ctrTitle"/>
          </p:nvPr>
        </p:nvSpPr>
        <p:spPr bwMode="auto">
          <a:xfrm>
            <a:off x="0" y="609600"/>
            <a:ext cx="9144000" cy="612775"/>
          </a:xfrm>
          <a:blipFill dpi="0" rotWithShape="0">
            <a:blip r:embed="rId2"/>
            <a:srcRect/>
            <a:tile tx="0" ty="0" sx="100000" sy="100000" flip="none" algn="tl"/>
          </a:blip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b="1" smtClean="0">
                <a:solidFill>
                  <a:srgbClr val="FFFF00"/>
                </a:solidFill>
              </a:rPr>
              <a:t>What is Port Scanning?</a:t>
            </a:r>
          </a:p>
        </p:txBody>
      </p:sp>
      <p:sp>
        <p:nvSpPr>
          <p:cNvPr id="35843" name="Subtitle 2"/>
          <p:cNvSpPr>
            <a:spLocks noGrp="1"/>
          </p:cNvSpPr>
          <p:nvPr>
            <p:ph type="subTitle" idx="1"/>
          </p:nvPr>
        </p:nvSpPr>
        <p:spPr bwMode="auto">
          <a:xfrm>
            <a:off x="57150" y="1227364"/>
            <a:ext cx="9086850" cy="5546725"/>
          </a:xfrm>
          <a:gradFill flip="none" rotWithShape="1">
            <a:gsLst>
              <a:gs pos="31000">
                <a:srgbClr val="BDEEFF"/>
              </a:gs>
              <a:gs pos="25000">
                <a:srgbClr val="CCFF99"/>
              </a:gs>
              <a:gs pos="10000">
                <a:srgbClr val="BDEEFF"/>
              </a:gs>
              <a:gs pos="23000">
                <a:schemeClr val="accent4">
                  <a:lumMod val="60000"/>
                  <a:lumOff val="40000"/>
                </a:schemeClr>
              </a:gs>
              <a:gs pos="10000">
                <a:srgbClr val="7030A0"/>
              </a:gs>
              <a:gs pos="10000">
                <a:srgbClr val="FFC000"/>
              </a:gs>
            </a:gsLst>
            <a:path path="circle">
              <a:fillToRect t="100000" r="100000"/>
            </a:path>
            <a:tileRect l="-100000" b="-100000"/>
          </a:gradFill>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defRPr/>
            </a:pPr>
            <a:r>
              <a:rPr lang="en-US" sz="2800" dirty="0">
                <a:solidFill>
                  <a:srgbClr val="0000CC"/>
                </a:solidFill>
              </a:rPr>
              <a:t>The act of systematically scanning a computer's ports</a:t>
            </a:r>
            <a:r>
              <a:rPr lang="en-US" sz="2800" dirty="0" smtClean="0">
                <a:solidFill>
                  <a:srgbClr val="0000CC"/>
                </a:solidFill>
              </a:rPr>
              <a:t>.</a:t>
            </a:r>
          </a:p>
          <a:p>
            <a:pPr marL="342900" indent="-342900" algn="l">
              <a:buFont typeface="Arial" panose="020B0604020202020204" pitchFamily="34" charset="0"/>
              <a:buChar char="•"/>
              <a:defRPr/>
            </a:pPr>
            <a:r>
              <a:rPr lang="en-US" sz="2800" dirty="0" smtClean="0">
                <a:solidFill>
                  <a:srgbClr val="0000CC"/>
                </a:solidFill>
              </a:rPr>
              <a:t>Since </a:t>
            </a:r>
            <a:r>
              <a:rPr lang="en-US" sz="2800" dirty="0">
                <a:solidFill>
                  <a:srgbClr val="0000CC"/>
                </a:solidFill>
              </a:rPr>
              <a:t>a port is a place where information goes into and out of a computer, port scanning identifies open doors to a computer</a:t>
            </a:r>
            <a:r>
              <a:rPr lang="en-US" sz="2800" dirty="0" smtClean="0">
                <a:solidFill>
                  <a:srgbClr val="0000CC"/>
                </a:solidFill>
              </a:rPr>
              <a:t>.</a:t>
            </a:r>
          </a:p>
          <a:p>
            <a:pPr marL="342900" indent="-342900" algn="l">
              <a:buFont typeface="Arial" panose="020B0604020202020204" pitchFamily="34" charset="0"/>
              <a:buChar char="•"/>
              <a:defRPr/>
            </a:pPr>
            <a:r>
              <a:rPr lang="en-US" sz="2800" dirty="0" smtClean="0">
                <a:solidFill>
                  <a:srgbClr val="0000CC"/>
                </a:solidFill>
              </a:rPr>
              <a:t>It </a:t>
            </a:r>
            <a:r>
              <a:rPr lang="en-US" sz="2800" dirty="0">
                <a:solidFill>
                  <a:srgbClr val="0000CC"/>
                </a:solidFill>
              </a:rPr>
              <a:t>is similar to a thief going through your neighborhood and checking every door and window on each house to see which ones are open and which ones are locked</a:t>
            </a:r>
            <a:r>
              <a:rPr lang="en-US" sz="2800" dirty="0" smtClean="0">
                <a:solidFill>
                  <a:srgbClr val="0000CC"/>
                </a:solidFill>
              </a:rPr>
              <a:t>.</a:t>
            </a:r>
          </a:p>
          <a:p>
            <a:pPr marL="342900" indent="-342900" algn="l">
              <a:buFont typeface="Arial" panose="020B0604020202020204" pitchFamily="34" charset="0"/>
              <a:buChar char="•"/>
              <a:defRPr/>
            </a:pPr>
            <a:r>
              <a:rPr lang="en-US" sz="2800" dirty="0" smtClean="0">
                <a:solidFill>
                  <a:srgbClr val="0000CC"/>
                </a:solidFill>
              </a:rPr>
              <a:t>There </a:t>
            </a:r>
            <a:r>
              <a:rPr lang="en-US" sz="2800" dirty="0">
                <a:solidFill>
                  <a:srgbClr val="0000CC"/>
                </a:solidFill>
              </a:rPr>
              <a:t>is no way to stop someone from port scanning your computer while you are on the Internet because accessing an Internet server opens a port, which opens a door to your computer</a:t>
            </a:r>
            <a:r>
              <a:rPr lang="en-US" sz="2800" dirty="0" smtClean="0">
                <a:solidFill>
                  <a:srgbClr val="0000CC"/>
                </a:solidFill>
              </a:rPr>
              <a:t>.</a:t>
            </a:r>
          </a:p>
          <a:p>
            <a:pPr marL="342900" indent="-342900" algn="l">
              <a:buFont typeface="Arial" panose="020B0604020202020204" pitchFamily="34" charset="0"/>
              <a:buChar char="•"/>
              <a:defRPr/>
            </a:pPr>
            <a:r>
              <a:rPr lang="en-US" sz="2800" dirty="0" smtClean="0">
                <a:solidFill>
                  <a:srgbClr val="0000CC"/>
                </a:solidFill>
              </a:rPr>
              <a:t>There </a:t>
            </a:r>
            <a:r>
              <a:rPr lang="en-US" sz="2800" dirty="0">
                <a:solidFill>
                  <a:srgbClr val="0000CC"/>
                </a:solidFill>
              </a:rPr>
              <a:t>are, however, software products that can stop a port scanner from doing any damage to your system.</a:t>
            </a:r>
            <a:endParaRPr lang="en-US" altLang="en-US" sz="4800" b="1" dirty="0" smtClean="0">
              <a:solidFill>
                <a:srgbClr val="0000CC"/>
              </a:solidFill>
            </a:endParaRPr>
          </a:p>
        </p:txBody>
      </p:sp>
      <p:sp>
        <p:nvSpPr>
          <p:cNvPr id="4711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3A47547A-F1BD-4BE4-919B-726A20452C4D}"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4711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5978E90-2167-4C46-953E-EEAC7A381FE1}" type="slidenum">
              <a:rPr lang="en-IN" altLang="en-US" sz="900" smtClean="0">
                <a:solidFill>
                  <a:srgbClr val="898989"/>
                </a:solidFill>
                <a:latin typeface="Calibri" panose="020F0502020204030204" pitchFamily="34" charset="0"/>
              </a:rPr>
              <a:pPr/>
              <a:t>36</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ctrTitle"/>
          </p:nvPr>
        </p:nvSpPr>
        <p:spPr bwMode="auto">
          <a:xfrm>
            <a:off x="0" y="609600"/>
            <a:ext cx="9144000" cy="612775"/>
          </a:xfrm>
          <a:blipFill dpi="0" rotWithShape="0">
            <a:blip r:embed="rId2"/>
            <a:srcRect/>
            <a:tile tx="0" ty="0" sx="100000" sy="100000" flip="none" algn="tl"/>
          </a:blip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b="1" smtClean="0">
                <a:solidFill>
                  <a:srgbClr val="FFFF00"/>
                </a:solidFill>
              </a:rPr>
              <a:t>What is Port Scanning? Continued…</a:t>
            </a:r>
          </a:p>
        </p:txBody>
      </p:sp>
      <p:sp>
        <p:nvSpPr>
          <p:cNvPr id="35843" name="Subtitle 2"/>
          <p:cNvSpPr>
            <a:spLocks noGrp="1"/>
          </p:cNvSpPr>
          <p:nvPr>
            <p:ph type="subTitle" idx="1"/>
          </p:nvPr>
        </p:nvSpPr>
        <p:spPr bwMode="auto">
          <a:xfrm>
            <a:off x="57150" y="1227364"/>
            <a:ext cx="9086850" cy="5546725"/>
          </a:xfrm>
          <a:gradFill flip="none" rotWithShape="1">
            <a:gsLst>
              <a:gs pos="885">
                <a:schemeClr val="accent6">
                  <a:lumMod val="20000"/>
                  <a:lumOff val="80000"/>
                </a:schemeClr>
              </a:gs>
              <a:gs pos="31000">
                <a:srgbClr val="92D050"/>
              </a:gs>
              <a:gs pos="20000">
                <a:srgbClr val="CCFF99"/>
              </a:gs>
              <a:gs pos="35000">
                <a:srgbClr val="BDEEFF"/>
              </a:gs>
              <a:gs pos="3000">
                <a:srgbClr val="7030A0"/>
              </a:gs>
              <a:gs pos="0">
                <a:srgbClr val="7030A0"/>
              </a:gs>
              <a:gs pos="39000">
                <a:srgbClr val="FFC000"/>
              </a:gs>
            </a:gsLst>
            <a:path path="circle">
              <a:fillToRect t="100000" r="100000"/>
            </a:path>
            <a:tileRect l="-100000" b="-100000"/>
          </a:gradFill>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defRPr/>
            </a:pPr>
            <a:r>
              <a:rPr lang="en-US" sz="2800" dirty="0">
                <a:solidFill>
                  <a:srgbClr val="0000CC"/>
                </a:solidFill>
              </a:rPr>
              <a:t>TCP (Transmission Control Protocol) and UDP (User Datagram Protocol) are two of the protocols that make up the TCP/IP protocol suite which is used universally to communicate on the Internet</a:t>
            </a:r>
            <a:r>
              <a:rPr lang="en-US" sz="2800" dirty="0" smtClean="0">
                <a:solidFill>
                  <a:srgbClr val="0000CC"/>
                </a:solidFill>
              </a:rPr>
              <a:t>.</a:t>
            </a:r>
          </a:p>
          <a:p>
            <a:pPr marL="342900" indent="-342900" algn="l">
              <a:buFont typeface="Arial" panose="020B0604020202020204" pitchFamily="34" charset="0"/>
              <a:buChar char="•"/>
              <a:defRPr/>
            </a:pPr>
            <a:r>
              <a:rPr lang="en-US" sz="2800" dirty="0" smtClean="0">
                <a:solidFill>
                  <a:srgbClr val="0000CC"/>
                </a:solidFill>
              </a:rPr>
              <a:t>Each </a:t>
            </a:r>
            <a:r>
              <a:rPr lang="en-US" sz="2800" dirty="0">
                <a:solidFill>
                  <a:srgbClr val="0000CC"/>
                </a:solidFill>
              </a:rPr>
              <a:t>of these has ports 0 through available so essentially there are more than 65,000 doors to lock</a:t>
            </a:r>
            <a:r>
              <a:rPr lang="en-US" sz="2800" dirty="0" smtClean="0">
                <a:solidFill>
                  <a:srgbClr val="0000CC"/>
                </a:solidFill>
              </a:rPr>
              <a:t>.</a:t>
            </a:r>
          </a:p>
          <a:p>
            <a:pPr marL="342900" indent="-342900" algn="l">
              <a:buFont typeface="Arial" panose="020B0604020202020204" pitchFamily="34" charset="0"/>
              <a:buChar char="•"/>
              <a:defRPr/>
            </a:pPr>
            <a:r>
              <a:rPr lang="en-US" sz="2800" dirty="0" smtClean="0">
                <a:solidFill>
                  <a:srgbClr val="0000CC"/>
                </a:solidFill>
              </a:rPr>
              <a:t>The </a:t>
            </a:r>
            <a:r>
              <a:rPr lang="en-US" sz="2800" dirty="0">
                <a:solidFill>
                  <a:srgbClr val="0000CC"/>
                </a:solidFill>
              </a:rPr>
              <a:t>first 1024 TCP ports are called the Well-Known Ports and are associated with standard services such as FTP, HTTP, SMTP or DNS</a:t>
            </a:r>
            <a:r>
              <a:rPr lang="en-US" sz="2800" dirty="0" smtClean="0">
                <a:solidFill>
                  <a:srgbClr val="0000CC"/>
                </a:solidFill>
              </a:rPr>
              <a:t>.</a:t>
            </a:r>
          </a:p>
          <a:p>
            <a:pPr marL="342900" indent="-342900" algn="l">
              <a:buFont typeface="Arial" panose="020B0604020202020204" pitchFamily="34" charset="0"/>
              <a:buChar char="•"/>
              <a:defRPr/>
            </a:pPr>
            <a:r>
              <a:rPr lang="en-US" sz="2800" dirty="0" smtClean="0">
                <a:solidFill>
                  <a:srgbClr val="0000CC"/>
                </a:solidFill>
              </a:rPr>
              <a:t>Some </a:t>
            </a:r>
            <a:r>
              <a:rPr lang="en-US" sz="2800" dirty="0">
                <a:solidFill>
                  <a:srgbClr val="0000CC"/>
                </a:solidFill>
              </a:rPr>
              <a:t>of the addresses over 1023 also have commonly associated services, but the majority of these ports are not associated with any service and are available for a program or application</a:t>
            </a:r>
            <a:br>
              <a:rPr lang="en-US" sz="2800" dirty="0">
                <a:solidFill>
                  <a:srgbClr val="0000CC"/>
                </a:solidFill>
              </a:rPr>
            </a:br>
            <a:endParaRPr lang="en-US" altLang="en-US" sz="4800" b="1" dirty="0" smtClean="0">
              <a:solidFill>
                <a:srgbClr val="0000CC"/>
              </a:solidFill>
            </a:endParaRPr>
          </a:p>
        </p:txBody>
      </p:sp>
      <p:sp>
        <p:nvSpPr>
          <p:cNvPr id="4813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62E979D5-3B2D-41C6-89B4-8FED83524A8E}"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4813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9A96CE-038A-4802-8BC9-39C68E33B5F9}" type="slidenum">
              <a:rPr lang="en-IN" altLang="en-US" sz="900" smtClean="0">
                <a:solidFill>
                  <a:srgbClr val="898989"/>
                </a:solidFill>
                <a:latin typeface="Calibri" panose="020F0502020204030204" pitchFamily="34" charset="0"/>
              </a:rPr>
              <a:pPr/>
              <a:t>37</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9154" name="Title 1"/>
          <p:cNvSpPr>
            <a:spLocks noGrp="1"/>
          </p:cNvSpPr>
          <p:nvPr>
            <p:ph type="ctrTitle"/>
          </p:nvPr>
        </p:nvSpPr>
        <p:spPr bwMode="auto">
          <a:xfrm>
            <a:off x="0" y="609600"/>
            <a:ext cx="9144000" cy="612775"/>
          </a:xfrm>
          <a:blipFill dpi="0" rotWithShape="0">
            <a:blip r:embed="rId3"/>
            <a:srcRect/>
            <a:tile tx="0" ty="0" sx="100000" sy="100000" flip="none" algn="tl"/>
          </a:blip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b="1" smtClean="0">
                <a:solidFill>
                  <a:srgbClr val="0000CC"/>
                </a:solidFill>
              </a:rPr>
              <a:t> Port scan</a:t>
            </a:r>
          </a:p>
        </p:txBody>
      </p:sp>
      <p:sp>
        <p:nvSpPr>
          <p:cNvPr id="49155" name="Subtitle 2"/>
          <p:cNvSpPr>
            <a:spLocks noGrp="1"/>
          </p:cNvSpPr>
          <p:nvPr>
            <p:ph type="subTitle" idx="1"/>
          </p:nvPr>
        </p:nvSpPr>
        <p:spPr bwMode="auto">
          <a:xfrm>
            <a:off x="57150" y="1227138"/>
            <a:ext cx="9086850" cy="5546725"/>
          </a:xfrm>
          <a:solidFill>
            <a:srgbClr val="FFFF00"/>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pPr>
            <a:r>
              <a:rPr lang="en-US" altLang="en-US" sz="3200" smtClean="0">
                <a:solidFill>
                  <a:srgbClr val="0000CC"/>
                </a:solidFill>
              </a:rPr>
              <a:t>A port scan consists of sending a message to each port, one at a time. The kind of response received indicates whether the port is used and can therefore be probed for weakness.</a:t>
            </a:r>
          </a:p>
          <a:p>
            <a:pPr marL="342900" indent="-342900" algn="l">
              <a:buFont typeface="Arial" panose="020B0604020202020204" pitchFamily="34" charset="0"/>
              <a:buChar char="•"/>
            </a:pPr>
            <a:r>
              <a:rPr lang="en-US" altLang="en-US" sz="3200" smtClean="0">
                <a:solidFill>
                  <a:srgbClr val="0000CC"/>
                </a:solidFill>
              </a:rPr>
              <a:t>The result of a scan on a port is usually generalised into one of the following categories:</a:t>
            </a:r>
          </a:p>
          <a:p>
            <a:pPr marL="800100" lvl="1" indent="-342900" algn="l">
              <a:buFont typeface="Arial" panose="020B0604020202020204" pitchFamily="34" charset="0"/>
              <a:buChar char="•"/>
            </a:pPr>
            <a:r>
              <a:rPr lang="en-US" altLang="en-US" sz="2800" smtClean="0">
                <a:solidFill>
                  <a:srgbClr val="0000CC"/>
                </a:solidFill>
              </a:rPr>
              <a:t>Open or accepted</a:t>
            </a:r>
          </a:p>
          <a:p>
            <a:pPr marL="800100" lvl="1" indent="-342900" algn="l">
              <a:buFont typeface="Arial" panose="020B0604020202020204" pitchFamily="34" charset="0"/>
              <a:buChar char="•"/>
            </a:pPr>
            <a:r>
              <a:rPr lang="en-US" altLang="en-US" sz="2800" smtClean="0">
                <a:solidFill>
                  <a:srgbClr val="0000CC"/>
                </a:solidFill>
              </a:rPr>
              <a:t>Closed or not listening</a:t>
            </a:r>
          </a:p>
          <a:p>
            <a:pPr marL="800100" lvl="1" indent="-342900" algn="l">
              <a:buFont typeface="Arial" panose="020B0604020202020204" pitchFamily="34" charset="0"/>
              <a:buChar char="•"/>
            </a:pPr>
            <a:r>
              <a:rPr lang="en-US" altLang="en-US" sz="2800" smtClean="0">
                <a:solidFill>
                  <a:srgbClr val="0000CC"/>
                </a:solidFill>
              </a:rPr>
              <a:t>Filtered or blocked.</a:t>
            </a:r>
            <a:endParaRPr lang="en-US" altLang="en-US" sz="4800" b="1" smtClean="0">
              <a:solidFill>
                <a:srgbClr val="0000CC"/>
              </a:solidFill>
            </a:endParaRPr>
          </a:p>
        </p:txBody>
      </p:sp>
      <p:sp>
        <p:nvSpPr>
          <p:cNvPr id="4915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CD173924-F2D7-456F-97E8-6FDB1056508C}"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491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2759FC9-AF01-4126-855C-D8C1F7442A55}" type="slidenum">
              <a:rPr lang="en-IN" altLang="en-US" sz="900" smtClean="0">
                <a:solidFill>
                  <a:srgbClr val="898989"/>
                </a:solidFill>
                <a:latin typeface="Calibri" panose="020F0502020204030204" pitchFamily="34" charset="0"/>
              </a:rPr>
              <a:pPr/>
              <a:t>38</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0178" name="Title 1"/>
          <p:cNvSpPr>
            <a:spLocks noGrp="1"/>
          </p:cNvSpPr>
          <p:nvPr>
            <p:ph type="ctrTitle"/>
          </p:nvPr>
        </p:nvSpPr>
        <p:spPr bwMode="auto">
          <a:xfrm>
            <a:off x="0" y="609600"/>
            <a:ext cx="9144000" cy="612775"/>
          </a:xfrm>
          <a:blipFill dpi="0" rotWithShape="0">
            <a:blip r:embed="rId3"/>
            <a:srcRect/>
            <a:tile tx="0" ty="0" sx="100000" sy="100000" flip="none" algn="tl"/>
          </a:blip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b="1" smtClean="0">
                <a:solidFill>
                  <a:srgbClr val="0000CC"/>
                </a:solidFill>
              </a:rPr>
              <a:t>Types of port scans:</a:t>
            </a:r>
          </a:p>
        </p:txBody>
      </p:sp>
      <p:sp>
        <p:nvSpPr>
          <p:cNvPr id="35843" name="Subtitle 2"/>
          <p:cNvSpPr>
            <a:spLocks noGrp="1"/>
          </p:cNvSpPr>
          <p:nvPr>
            <p:ph type="subTitle" idx="1"/>
          </p:nvPr>
        </p:nvSpPr>
        <p:spPr bwMode="auto">
          <a:xfrm>
            <a:off x="57150" y="1227364"/>
            <a:ext cx="9086850" cy="5546725"/>
          </a:xfrm>
          <a:gradFill>
            <a:gsLst>
              <a:gs pos="885">
                <a:schemeClr val="accent6">
                  <a:lumMod val="20000"/>
                  <a:lumOff val="80000"/>
                </a:schemeClr>
              </a:gs>
              <a:gs pos="31000">
                <a:srgbClr val="92D050"/>
              </a:gs>
              <a:gs pos="43000">
                <a:srgbClr val="CCFF99"/>
              </a:gs>
              <a:gs pos="35000">
                <a:srgbClr val="BDEEFF"/>
              </a:gs>
              <a:gs pos="3000">
                <a:srgbClr val="7030A0"/>
              </a:gs>
              <a:gs pos="0">
                <a:srgbClr val="7030A0"/>
              </a:gs>
              <a:gs pos="39000">
                <a:srgbClr val="FFC000"/>
              </a:gs>
            </a:gsLst>
            <a:path path="circle">
              <a:fillToRect l="100000" t="100000"/>
            </a:path>
          </a:gradFill>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defRPr/>
            </a:pPr>
            <a:r>
              <a:rPr lang="en-US" sz="2800" dirty="0">
                <a:solidFill>
                  <a:srgbClr val="0000CC"/>
                </a:solidFill>
              </a:rPr>
              <a:t>vanilla: the scanner attempts to connect to all 65,535 </a:t>
            </a:r>
            <a:r>
              <a:rPr lang="en-US" sz="2800" dirty="0" smtClean="0">
                <a:solidFill>
                  <a:srgbClr val="0000CC"/>
                </a:solidFill>
              </a:rPr>
              <a:t>ports</a:t>
            </a:r>
          </a:p>
          <a:p>
            <a:pPr marL="342900" indent="-342900" algn="l">
              <a:buFont typeface="Arial" panose="020B0604020202020204" pitchFamily="34" charset="0"/>
              <a:buChar char="•"/>
              <a:defRPr/>
            </a:pPr>
            <a:r>
              <a:rPr lang="en-US" sz="2800" dirty="0" smtClean="0">
                <a:solidFill>
                  <a:srgbClr val="0000CC"/>
                </a:solidFill>
              </a:rPr>
              <a:t>strobe</a:t>
            </a:r>
            <a:r>
              <a:rPr lang="en-US" sz="2800" dirty="0">
                <a:solidFill>
                  <a:srgbClr val="0000CC"/>
                </a:solidFill>
              </a:rPr>
              <a:t>: a more focused scan looking only for known services to </a:t>
            </a:r>
            <a:r>
              <a:rPr lang="en-US" sz="2800" dirty="0" smtClean="0">
                <a:solidFill>
                  <a:srgbClr val="0000CC"/>
                </a:solidFill>
              </a:rPr>
              <a:t>exploit</a:t>
            </a:r>
          </a:p>
          <a:p>
            <a:pPr marL="342900" indent="-342900" algn="l">
              <a:buFont typeface="Arial" panose="020B0604020202020204" pitchFamily="34" charset="0"/>
              <a:buChar char="•"/>
              <a:defRPr/>
            </a:pPr>
            <a:r>
              <a:rPr lang="en-US" sz="2800" dirty="0" smtClean="0">
                <a:solidFill>
                  <a:srgbClr val="0000CC"/>
                </a:solidFill>
              </a:rPr>
              <a:t>fragmented </a:t>
            </a:r>
            <a:r>
              <a:rPr lang="en-US" sz="2800" dirty="0">
                <a:solidFill>
                  <a:srgbClr val="0000CC"/>
                </a:solidFill>
              </a:rPr>
              <a:t>packets: the scanner sends packet fragments that get through simple packet filters in a </a:t>
            </a:r>
            <a:r>
              <a:rPr lang="en-US" sz="2800" dirty="0" smtClean="0">
                <a:solidFill>
                  <a:srgbClr val="0000CC"/>
                </a:solidFill>
              </a:rPr>
              <a:t>firewall</a:t>
            </a:r>
          </a:p>
          <a:p>
            <a:pPr marL="342900" indent="-342900" algn="l">
              <a:buFont typeface="Arial" panose="020B0604020202020204" pitchFamily="34" charset="0"/>
              <a:buChar char="•"/>
              <a:defRPr/>
            </a:pPr>
            <a:r>
              <a:rPr lang="en-US" sz="2800" dirty="0" smtClean="0">
                <a:solidFill>
                  <a:srgbClr val="0000CC"/>
                </a:solidFill>
              </a:rPr>
              <a:t>UDP</a:t>
            </a:r>
            <a:r>
              <a:rPr lang="en-US" sz="2800" dirty="0">
                <a:solidFill>
                  <a:srgbClr val="0000CC"/>
                </a:solidFill>
              </a:rPr>
              <a:t>: the scanner looks for open UDP </a:t>
            </a:r>
            <a:r>
              <a:rPr lang="en-US" sz="2800" dirty="0" smtClean="0">
                <a:solidFill>
                  <a:srgbClr val="0000CC"/>
                </a:solidFill>
              </a:rPr>
              <a:t>ports</a:t>
            </a:r>
          </a:p>
          <a:p>
            <a:pPr marL="342900" indent="-342900" algn="l">
              <a:buFont typeface="Arial" panose="020B0604020202020204" pitchFamily="34" charset="0"/>
              <a:buChar char="•"/>
              <a:defRPr/>
            </a:pPr>
            <a:r>
              <a:rPr lang="en-US" sz="2800" dirty="0" smtClean="0">
                <a:solidFill>
                  <a:srgbClr val="0000CC"/>
                </a:solidFill>
              </a:rPr>
              <a:t>sweep</a:t>
            </a:r>
            <a:r>
              <a:rPr lang="en-US" sz="2800" dirty="0">
                <a:solidFill>
                  <a:srgbClr val="0000CC"/>
                </a:solidFill>
              </a:rPr>
              <a:t>: the scanner connects to the same port on more than one </a:t>
            </a:r>
            <a:r>
              <a:rPr lang="en-US" sz="2800" dirty="0" smtClean="0">
                <a:solidFill>
                  <a:srgbClr val="0000CC"/>
                </a:solidFill>
              </a:rPr>
              <a:t>machine</a:t>
            </a:r>
          </a:p>
          <a:p>
            <a:pPr marL="342900" indent="-342900" algn="l">
              <a:buFont typeface="Arial" panose="020B0604020202020204" pitchFamily="34" charset="0"/>
              <a:buChar char="•"/>
              <a:defRPr/>
            </a:pPr>
            <a:r>
              <a:rPr lang="en-US" sz="2800" dirty="0" smtClean="0">
                <a:solidFill>
                  <a:srgbClr val="0000CC"/>
                </a:solidFill>
              </a:rPr>
              <a:t>FTP </a:t>
            </a:r>
            <a:r>
              <a:rPr lang="en-US" sz="2800" dirty="0">
                <a:solidFill>
                  <a:srgbClr val="0000CC"/>
                </a:solidFill>
              </a:rPr>
              <a:t>bounce: the scanner goes through an FTP server in order to disguise the source of the </a:t>
            </a:r>
            <a:r>
              <a:rPr lang="en-US" sz="2800" dirty="0" smtClean="0">
                <a:solidFill>
                  <a:srgbClr val="0000CC"/>
                </a:solidFill>
              </a:rPr>
              <a:t>scan</a:t>
            </a:r>
          </a:p>
          <a:p>
            <a:pPr marL="342900" indent="-342900" algn="l">
              <a:buFont typeface="Arial" panose="020B0604020202020204" pitchFamily="34" charset="0"/>
              <a:buChar char="•"/>
              <a:defRPr/>
            </a:pPr>
            <a:r>
              <a:rPr lang="en-US" sz="2800" dirty="0" smtClean="0">
                <a:solidFill>
                  <a:srgbClr val="0000CC"/>
                </a:solidFill>
              </a:rPr>
              <a:t>stealth </a:t>
            </a:r>
            <a:r>
              <a:rPr lang="en-US" sz="2800" dirty="0">
                <a:solidFill>
                  <a:srgbClr val="0000CC"/>
                </a:solidFill>
              </a:rPr>
              <a:t>scan: the scanner blocks the scanned computer from recording the port scan activities.</a:t>
            </a:r>
            <a:endParaRPr lang="en-US" altLang="en-US" sz="6000" dirty="0" smtClean="0">
              <a:solidFill>
                <a:srgbClr val="0000CC"/>
              </a:solidFill>
            </a:endParaRPr>
          </a:p>
        </p:txBody>
      </p:sp>
      <p:sp>
        <p:nvSpPr>
          <p:cNvPr id="5018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3BB574B7-CF68-41D7-B222-596FE6CEC0EF}"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5018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E83EC1-83C5-4653-9CC5-70EB4B8C5AD5}" type="slidenum">
              <a:rPr lang="en-IN" altLang="en-US" sz="900" smtClean="0">
                <a:solidFill>
                  <a:srgbClr val="898989"/>
                </a:solidFill>
                <a:latin typeface="Calibri" panose="020F0502020204030204" pitchFamily="34" charset="0"/>
              </a:rPr>
              <a:pPr/>
              <a:t>39</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75" y="609600"/>
            <a:ext cx="9140825" cy="612775"/>
          </a:xfrm>
          <a:solidFill>
            <a:schemeClr val="accent6">
              <a:lumMod val="20000"/>
              <a:lumOff val="80000"/>
            </a:schemeClr>
          </a:solidFill>
        </p:spPr>
        <p:txBody>
          <a:bodyPr/>
          <a:lstStyle/>
          <a:p>
            <a:pPr algn="ctr">
              <a:defRPr/>
            </a:pPr>
            <a:r>
              <a:rPr lang="en-US" dirty="0" smtClean="0"/>
              <a:t>Course Objectives and Course Outcomes (Cos)</a:t>
            </a:r>
            <a:endParaRPr lang="en-US" dirty="0"/>
          </a:p>
        </p:txBody>
      </p:sp>
      <p:sp>
        <p:nvSpPr>
          <p:cNvPr id="8195" name="Subtitle 2"/>
          <p:cNvSpPr>
            <a:spLocks noGrp="1"/>
          </p:cNvSpPr>
          <p:nvPr>
            <p:ph type="subTitle" idx="1"/>
          </p:nvPr>
        </p:nvSpPr>
        <p:spPr bwMode="auto">
          <a:xfrm>
            <a:off x="-12700" y="1209675"/>
            <a:ext cx="9140825" cy="2720975"/>
          </a:xfrm>
          <a:solidFill>
            <a:srgbClr val="FFFF00"/>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b="1" u="sng" dirty="0" smtClean="0">
                <a:solidFill>
                  <a:srgbClr val="C00000"/>
                </a:solidFill>
              </a:rPr>
              <a:t>Course objectives:</a:t>
            </a:r>
          </a:p>
          <a:p>
            <a:pPr algn="l"/>
            <a:r>
              <a:rPr lang="en-US" altLang="en-US" b="1" dirty="0" smtClean="0">
                <a:solidFill>
                  <a:srgbClr val="C00000"/>
                </a:solidFill>
              </a:rPr>
              <a:t>This course will enable students to</a:t>
            </a:r>
          </a:p>
          <a:p>
            <a:pPr algn="l"/>
            <a:r>
              <a:rPr lang="en-US" altLang="en-US" b="1" dirty="0" smtClean="0">
                <a:solidFill>
                  <a:srgbClr val="C00000"/>
                </a:solidFill>
              </a:rPr>
              <a:t>1. Understand the importance of cyber security practice in day-to-day life.</a:t>
            </a:r>
          </a:p>
          <a:p>
            <a:pPr algn="l"/>
            <a:r>
              <a:rPr lang="en-US" altLang="en-US" b="1" dirty="0" smtClean="0">
                <a:solidFill>
                  <a:srgbClr val="C00000"/>
                </a:solidFill>
              </a:rPr>
              <a:t>2. Learn the key terminologies used in the cyber security domain.</a:t>
            </a:r>
          </a:p>
          <a:p>
            <a:pPr algn="l"/>
            <a:r>
              <a:rPr lang="en-US" altLang="en-US" b="1" dirty="0" smtClean="0">
                <a:solidFill>
                  <a:srgbClr val="C00000"/>
                </a:solidFill>
              </a:rPr>
              <a:t>3. Understand the tools and technologies used by the cyber security domain.</a:t>
            </a:r>
          </a:p>
          <a:p>
            <a:pPr algn="l"/>
            <a:r>
              <a:rPr lang="en-US" altLang="en-US" b="1" dirty="0" smtClean="0">
                <a:solidFill>
                  <a:srgbClr val="C00000"/>
                </a:solidFill>
              </a:rPr>
              <a:t>4. Gain familiarity with the security concepts in the various levels of security.</a:t>
            </a:r>
          </a:p>
          <a:p>
            <a:pPr algn="l"/>
            <a:r>
              <a:rPr lang="en-US" altLang="en-US" b="1" dirty="0" smtClean="0">
                <a:solidFill>
                  <a:srgbClr val="C00000"/>
                </a:solidFill>
              </a:rPr>
              <a:t>5. Learn the forensic science life </a:t>
            </a:r>
            <a:r>
              <a:rPr lang="en-US" altLang="en-US" b="1" dirty="0" smtClean="0">
                <a:solidFill>
                  <a:srgbClr val="C00000"/>
                </a:solidFill>
              </a:rPr>
              <a:t>cycle.</a:t>
            </a:r>
            <a:endParaRPr lang="en-US" altLang="en-US" b="1" dirty="0" smtClean="0">
              <a:solidFill>
                <a:srgbClr val="C00000"/>
              </a:solidFill>
            </a:endParaRPr>
          </a:p>
        </p:txBody>
      </p:sp>
      <p:sp>
        <p:nvSpPr>
          <p:cNvPr id="819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0A89A2F9-E27A-488C-B8BB-0652E8E0D281}"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81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03FF93-CA2A-4756-88CC-0B7C49C1B324}" type="slidenum">
              <a:rPr lang="en-IN" altLang="en-US" sz="900" smtClean="0">
                <a:solidFill>
                  <a:srgbClr val="898989"/>
                </a:solidFill>
                <a:latin typeface="Calibri" panose="020F0502020204030204" pitchFamily="34" charset="0"/>
              </a:rPr>
              <a:pPr/>
              <a:t>4</a:t>
            </a:fld>
            <a:endParaRPr lang="en-IN" altLang="en-US" sz="900" smtClean="0">
              <a:solidFill>
                <a:srgbClr val="898989"/>
              </a:solidFill>
              <a:latin typeface="Calibri" panose="020F0502020204030204" pitchFamily="34" charset="0"/>
            </a:endParaRPr>
          </a:p>
        </p:txBody>
      </p:sp>
      <p:sp>
        <p:nvSpPr>
          <p:cNvPr id="8198" name="Subtitle 2"/>
          <p:cNvSpPr txBox="1">
            <a:spLocks/>
          </p:cNvSpPr>
          <p:nvPr/>
        </p:nvSpPr>
        <p:spPr bwMode="auto">
          <a:xfrm>
            <a:off x="777875" y="42672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ts val="750"/>
              </a:spcBef>
              <a:buFont typeface="Arial" panose="020B0604020202020204" pitchFamily="34" charset="0"/>
              <a:buNone/>
            </a:pPr>
            <a:endParaRPr lang="en-US" altLang="en-US" sz="2100">
              <a:solidFill>
                <a:srgbClr val="898989"/>
              </a:solidFill>
              <a:latin typeface="Calibri" panose="020F0502020204030204" pitchFamily="34" charset="0"/>
            </a:endParaRPr>
          </a:p>
        </p:txBody>
      </p:sp>
      <p:sp>
        <p:nvSpPr>
          <p:cNvPr id="8199" name="Subtitle 2"/>
          <p:cNvSpPr txBox="1">
            <a:spLocks/>
          </p:cNvSpPr>
          <p:nvPr/>
        </p:nvSpPr>
        <p:spPr bwMode="auto">
          <a:xfrm>
            <a:off x="-12700" y="3930650"/>
            <a:ext cx="9140825" cy="2927350"/>
          </a:xfrm>
          <a:prstGeom prst="rect">
            <a:avLst/>
          </a:prstGeom>
          <a:solidFill>
            <a:srgbClr val="BDE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ts val="750"/>
              </a:spcBef>
              <a:buFont typeface="Arial" panose="020B0604020202020204" pitchFamily="34" charset="0"/>
              <a:buNone/>
            </a:pPr>
            <a:r>
              <a:rPr lang="en-US" altLang="en-US" sz="2100" b="1" u="sng" dirty="0">
                <a:solidFill>
                  <a:srgbClr val="008000"/>
                </a:solidFill>
                <a:latin typeface="Calibri" panose="020F0502020204030204" pitchFamily="34" charset="0"/>
              </a:rPr>
              <a:t>Course outcomes: </a:t>
            </a:r>
          </a:p>
          <a:p>
            <a:pPr>
              <a:lnSpc>
                <a:spcPct val="90000"/>
              </a:lnSpc>
              <a:spcBef>
                <a:spcPts val="750"/>
              </a:spcBef>
              <a:buFont typeface="Arial" panose="020B0604020202020204" pitchFamily="34" charset="0"/>
              <a:buNone/>
            </a:pPr>
            <a:r>
              <a:rPr lang="en-US" altLang="en-US" sz="2100" b="1" dirty="0">
                <a:solidFill>
                  <a:srgbClr val="008000"/>
                </a:solidFill>
                <a:latin typeface="Calibri" panose="020F0502020204030204" pitchFamily="34" charset="0"/>
              </a:rPr>
              <a:t>The students will be able to:</a:t>
            </a:r>
          </a:p>
          <a:p>
            <a:pPr>
              <a:lnSpc>
                <a:spcPct val="90000"/>
              </a:lnSpc>
              <a:spcBef>
                <a:spcPts val="750"/>
              </a:spcBef>
              <a:buFont typeface="Arial" panose="020B0604020202020204" pitchFamily="34" charset="0"/>
              <a:buNone/>
            </a:pPr>
            <a:r>
              <a:rPr lang="en-US" altLang="en-US" sz="2100" b="1" dirty="0">
                <a:solidFill>
                  <a:srgbClr val="008000"/>
                </a:solidFill>
                <a:latin typeface="Calibri" panose="020F0502020204030204" pitchFamily="34" charset="0"/>
              </a:rPr>
              <a:t>CO1: Explore the Cyber Security </a:t>
            </a:r>
            <a:r>
              <a:rPr lang="en-US" altLang="en-US" sz="2100" b="1" dirty="0" smtClean="0">
                <a:solidFill>
                  <a:srgbClr val="008000"/>
                </a:solidFill>
                <a:latin typeface="Calibri" panose="020F0502020204030204" pitchFamily="34" charset="0"/>
              </a:rPr>
              <a:t>Principles</a:t>
            </a:r>
            <a:r>
              <a:rPr lang="en-US" altLang="en-US" sz="2100" b="1" dirty="0">
                <a:solidFill>
                  <a:srgbClr val="008000"/>
                </a:solidFill>
                <a:latin typeface="Calibri" panose="020F0502020204030204" pitchFamily="34" charset="0"/>
              </a:rPr>
              <a:t>.</a:t>
            </a:r>
          </a:p>
          <a:p>
            <a:pPr>
              <a:lnSpc>
                <a:spcPct val="90000"/>
              </a:lnSpc>
              <a:spcBef>
                <a:spcPts val="750"/>
              </a:spcBef>
              <a:buFont typeface="Arial" panose="020B0604020202020204" pitchFamily="34" charset="0"/>
              <a:buNone/>
            </a:pPr>
            <a:r>
              <a:rPr lang="en-US" altLang="en-US" sz="2100" b="1" dirty="0">
                <a:solidFill>
                  <a:srgbClr val="008000"/>
                </a:solidFill>
                <a:latin typeface="Calibri" panose="020F0502020204030204" pitchFamily="34" charset="0"/>
              </a:rPr>
              <a:t>CO2: Apply the cyber security concepts to secure from cyber-attacks.</a:t>
            </a:r>
          </a:p>
          <a:p>
            <a:pPr>
              <a:lnSpc>
                <a:spcPct val="90000"/>
              </a:lnSpc>
              <a:spcBef>
                <a:spcPts val="750"/>
              </a:spcBef>
              <a:buFont typeface="Arial" panose="020B0604020202020204" pitchFamily="34" charset="0"/>
              <a:buNone/>
            </a:pPr>
            <a:r>
              <a:rPr lang="en-US" altLang="en-US" sz="2100" b="1" dirty="0">
                <a:solidFill>
                  <a:srgbClr val="008000"/>
                </a:solidFill>
                <a:latin typeface="Calibri" panose="020F0502020204030204" pitchFamily="34" charset="0"/>
              </a:rPr>
              <a:t>CO3: Formulate the possibilities of cyber-attacks in a given </a:t>
            </a:r>
            <a:r>
              <a:rPr lang="en-US" altLang="en-US" sz="2100" b="1" dirty="0" err="1">
                <a:solidFill>
                  <a:srgbClr val="008000"/>
                </a:solidFill>
                <a:latin typeface="Calibri" panose="020F0502020204030204" pitchFamily="34" charset="0"/>
              </a:rPr>
              <a:t>usecase</a:t>
            </a:r>
            <a:r>
              <a:rPr lang="en-US" altLang="en-US" sz="2100" b="1" dirty="0">
                <a:solidFill>
                  <a:srgbClr val="008000"/>
                </a:solidFill>
                <a:latin typeface="Calibri" panose="020F0502020204030204" pitchFamily="34" charset="0"/>
              </a:rPr>
              <a:t>, as a penetration tester.</a:t>
            </a:r>
          </a:p>
          <a:p>
            <a:pPr>
              <a:lnSpc>
                <a:spcPct val="90000"/>
              </a:lnSpc>
              <a:spcBef>
                <a:spcPts val="750"/>
              </a:spcBef>
              <a:buFont typeface="Arial" panose="020B0604020202020204" pitchFamily="34" charset="0"/>
              <a:buNone/>
            </a:pPr>
            <a:r>
              <a:rPr lang="en-US" altLang="en-US" sz="2100" b="1" dirty="0">
                <a:solidFill>
                  <a:srgbClr val="008000"/>
                </a:solidFill>
                <a:latin typeface="Calibri" panose="020F0502020204030204" pitchFamily="34" charset="0"/>
              </a:rPr>
              <a:t>CO4: Analyze cyber security tools to protect individual data.</a:t>
            </a:r>
          </a:p>
          <a:p>
            <a:pPr>
              <a:lnSpc>
                <a:spcPct val="90000"/>
              </a:lnSpc>
              <a:spcBef>
                <a:spcPts val="750"/>
              </a:spcBef>
              <a:buFont typeface="Arial" panose="020B0604020202020204" pitchFamily="34" charset="0"/>
              <a:buNone/>
            </a:pPr>
            <a:r>
              <a:rPr lang="en-US" altLang="en-US" sz="2100" b="1" dirty="0">
                <a:solidFill>
                  <a:srgbClr val="008000"/>
                </a:solidFill>
                <a:latin typeface="Calibri" panose="020F0502020204030204" pitchFamily="34" charset="0"/>
              </a:rPr>
              <a:t>CO5: Apply Digital Forensic tools to address cyber security issues.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02" name="Title 1"/>
          <p:cNvSpPr>
            <a:spLocks noGrp="1"/>
          </p:cNvSpPr>
          <p:nvPr>
            <p:ph type="ctrTitle"/>
          </p:nvPr>
        </p:nvSpPr>
        <p:spPr bwMode="auto">
          <a:xfrm>
            <a:off x="0" y="609600"/>
            <a:ext cx="9144000" cy="990600"/>
          </a:xfrm>
          <a:blipFill dpi="0" rotWithShape="0">
            <a:blip r:embed="rId4"/>
            <a:srcRect/>
            <a:tile tx="0" ty="0" sx="100000" sy="100000" flip="none" algn="tl"/>
          </a:blip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b="1" smtClean="0"/>
              <a:t>Scrutinizing phase Called as “enumeration” in the hacking world</a:t>
            </a:r>
            <a:endParaRPr lang="en-US" altLang="en-US" b="1" smtClean="0">
              <a:solidFill>
                <a:srgbClr val="0000CC"/>
              </a:solidFill>
            </a:endParaRPr>
          </a:p>
        </p:txBody>
      </p:sp>
      <p:sp>
        <p:nvSpPr>
          <p:cNvPr id="35843" name="Subtitle 2"/>
          <p:cNvSpPr>
            <a:spLocks noGrp="1"/>
          </p:cNvSpPr>
          <p:nvPr>
            <p:ph type="subTitle" idx="1"/>
          </p:nvPr>
        </p:nvSpPr>
        <p:spPr bwMode="auto">
          <a:xfrm>
            <a:off x="57150" y="1600201"/>
            <a:ext cx="9086850" cy="2590800"/>
          </a:xfrm>
          <a:gradFill>
            <a:gsLst>
              <a:gs pos="885">
                <a:schemeClr val="accent6">
                  <a:lumMod val="20000"/>
                  <a:lumOff val="80000"/>
                </a:schemeClr>
              </a:gs>
              <a:gs pos="31000">
                <a:srgbClr val="92D050"/>
              </a:gs>
              <a:gs pos="43000">
                <a:srgbClr val="CCFF99"/>
              </a:gs>
              <a:gs pos="35000">
                <a:srgbClr val="BDEEFF"/>
              </a:gs>
              <a:gs pos="3000">
                <a:srgbClr val="7030A0"/>
              </a:gs>
              <a:gs pos="0">
                <a:srgbClr val="7030A0"/>
              </a:gs>
              <a:gs pos="39000">
                <a:srgbClr val="FFC000"/>
              </a:gs>
            </a:gsLst>
            <a:path path="circle">
              <a:fillToRect l="100000" t="100000"/>
            </a:path>
          </a:gradFill>
        </p:spPr>
        <p:txBody>
          <a:bodyPr vert="horz" wrap="square" lIns="91440" tIns="45720" rIns="91440" bIns="45720" numCol="1" anchor="t" anchorCtr="0" compatLnSpc="1">
            <a:prstTxWarp prst="textNoShape">
              <a:avLst/>
            </a:prstTxWarp>
          </a:bodyPr>
          <a:lstStyle/>
          <a:p>
            <a:pPr marL="342900" indent="-342900" algn="l">
              <a:buFont typeface="Arial" panose="020B0604020202020204" pitchFamily="34" charset="0"/>
              <a:buChar char="•"/>
              <a:defRPr/>
            </a:pPr>
            <a:r>
              <a:rPr lang="en-US" sz="3200" dirty="0">
                <a:solidFill>
                  <a:srgbClr val="0000CC"/>
                </a:solidFill>
              </a:rPr>
              <a:t>The objective behind this step is to identify</a:t>
            </a:r>
            <a:r>
              <a:rPr lang="en-US" sz="3200" dirty="0" smtClean="0">
                <a:solidFill>
                  <a:srgbClr val="0000CC"/>
                </a:solidFill>
              </a:rPr>
              <a:t>:</a:t>
            </a:r>
          </a:p>
          <a:p>
            <a:pPr marL="342900" indent="-342900" algn="l">
              <a:buFont typeface="Arial" panose="020B0604020202020204" pitchFamily="34" charset="0"/>
              <a:buChar char="•"/>
              <a:defRPr/>
            </a:pPr>
            <a:r>
              <a:rPr lang="en-US" sz="3200" dirty="0" smtClean="0">
                <a:solidFill>
                  <a:srgbClr val="0000CC"/>
                </a:solidFill>
              </a:rPr>
              <a:t>The </a:t>
            </a:r>
            <a:r>
              <a:rPr lang="en-US" sz="3200" dirty="0">
                <a:solidFill>
                  <a:srgbClr val="0000CC"/>
                </a:solidFill>
              </a:rPr>
              <a:t>valid user accounts or </a:t>
            </a:r>
            <a:r>
              <a:rPr lang="en-US" sz="3200" dirty="0" smtClean="0">
                <a:solidFill>
                  <a:srgbClr val="0000CC"/>
                </a:solidFill>
              </a:rPr>
              <a:t>groups</a:t>
            </a:r>
          </a:p>
          <a:p>
            <a:pPr marL="342900" indent="-342900" algn="l">
              <a:buFont typeface="Arial" panose="020B0604020202020204" pitchFamily="34" charset="0"/>
              <a:buChar char="•"/>
              <a:defRPr/>
            </a:pPr>
            <a:r>
              <a:rPr lang="en-US" sz="3200" dirty="0" smtClean="0">
                <a:solidFill>
                  <a:srgbClr val="0000CC"/>
                </a:solidFill>
              </a:rPr>
              <a:t>Network </a:t>
            </a:r>
            <a:r>
              <a:rPr lang="en-US" sz="3200" dirty="0">
                <a:solidFill>
                  <a:srgbClr val="0000CC"/>
                </a:solidFill>
              </a:rPr>
              <a:t>resources and/or shared </a:t>
            </a:r>
            <a:r>
              <a:rPr lang="en-US" sz="3200" dirty="0" smtClean="0">
                <a:solidFill>
                  <a:srgbClr val="0000CC"/>
                </a:solidFill>
              </a:rPr>
              <a:t>resources</a:t>
            </a:r>
          </a:p>
          <a:p>
            <a:pPr marL="342900" indent="-342900" algn="l">
              <a:buFont typeface="Arial" panose="020B0604020202020204" pitchFamily="34" charset="0"/>
              <a:buChar char="•"/>
              <a:defRPr/>
            </a:pPr>
            <a:r>
              <a:rPr lang="en-US" sz="3200" dirty="0" smtClean="0">
                <a:solidFill>
                  <a:srgbClr val="0000CC"/>
                </a:solidFill>
              </a:rPr>
              <a:t>OS </a:t>
            </a:r>
            <a:r>
              <a:rPr lang="en-US" sz="3200" dirty="0">
                <a:solidFill>
                  <a:srgbClr val="0000CC"/>
                </a:solidFill>
              </a:rPr>
              <a:t>and different applications that are running on the OS.</a:t>
            </a:r>
            <a:endParaRPr lang="en-US" altLang="en-US" sz="8000" dirty="0" smtClean="0">
              <a:solidFill>
                <a:srgbClr val="0000CC"/>
              </a:solidFill>
            </a:endParaRPr>
          </a:p>
        </p:txBody>
      </p:sp>
      <p:sp>
        <p:nvSpPr>
          <p:cNvPr id="5120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72CDF378-D59B-4E84-84E6-0592DD908142}"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5120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25AA5D7-64C5-4BE3-A3A1-40DF1B6C451C}" type="slidenum">
              <a:rPr lang="en-IN" altLang="en-US" sz="900" smtClean="0">
                <a:solidFill>
                  <a:srgbClr val="898989"/>
                </a:solidFill>
                <a:latin typeface="Calibri" panose="020F0502020204030204" pitchFamily="34" charset="0"/>
              </a:rPr>
              <a:pPr/>
              <a:t>40</a:t>
            </a:fld>
            <a:endParaRPr lang="en-IN" altLang="en-US" sz="900" smtClean="0">
              <a:solidFill>
                <a:srgbClr val="898989"/>
              </a:solidFill>
              <a:latin typeface="Calibri" panose="020F0502020204030204" pitchFamily="34" charset="0"/>
            </a:endParaRPr>
          </a:p>
        </p:txBody>
      </p:sp>
      <p:sp>
        <p:nvSpPr>
          <p:cNvPr id="51208" name="Subtitle 2"/>
          <p:cNvSpPr txBox="1">
            <a:spLocks/>
          </p:cNvSpPr>
          <p:nvPr/>
        </p:nvSpPr>
        <p:spPr bwMode="auto">
          <a:xfrm>
            <a:off x="0" y="4191000"/>
            <a:ext cx="914400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ts val="750"/>
              </a:spcBef>
              <a:buFont typeface="Arial" panose="020B0604020202020204" pitchFamily="34" charset="0"/>
              <a:buNone/>
            </a:pPr>
            <a:r>
              <a:rPr lang="en-US" altLang="en-US" sz="3200" b="1">
                <a:solidFill>
                  <a:srgbClr val="0000CC"/>
                </a:solidFill>
                <a:latin typeface="Calibri" panose="020F0502020204030204" pitchFamily="34" charset="0"/>
              </a:rPr>
              <a:t>Exercise-3</a:t>
            </a:r>
          </a:p>
          <a:p>
            <a:pPr algn="ctr">
              <a:lnSpc>
                <a:spcPct val="90000"/>
              </a:lnSpc>
              <a:spcBef>
                <a:spcPts val="750"/>
              </a:spcBef>
              <a:buFont typeface="Arial" panose="020B0604020202020204" pitchFamily="34" charset="0"/>
              <a:buNone/>
            </a:pPr>
            <a:endParaRPr lang="en-US" altLang="en-US" sz="8000" b="1">
              <a:solidFill>
                <a:srgbClr val="0000CC"/>
              </a:solidFill>
              <a:latin typeface="Calibri" panose="020F0502020204030204" pitchFamily="34" charset="0"/>
            </a:endParaRPr>
          </a:p>
        </p:txBody>
      </p:sp>
      <p:sp>
        <p:nvSpPr>
          <p:cNvPr id="7" name="Subtitle 2"/>
          <p:cNvSpPr txBox="1">
            <a:spLocks/>
          </p:cNvSpPr>
          <p:nvPr/>
        </p:nvSpPr>
        <p:spPr bwMode="auto">
          <a:xfrm>
            <a:off x="0" y="4724400"/>
            <a:ext cx="9144000" cy="2133600"/>
          </a:xfrm>
          <a:prstGeom prst="rect">
            <a:avLst/>
          </a:prstGeom>
          <a:gradFill flip="none" rotWithShape="1">
            <a:gsLst>
              <a:gs pos="885">
                <a:schemeClr val="accent6">
                  <a:lumMod val="20000"/>
                  <a:lumOff val="80000"/>
                </a:schemeClr>
              </a:gs>
              <a:gs pos="31000">
                <a:srgbClr val="92D050"/>
              </a:gs>
              <a:gs pos="43000">
                <a:srgbClr val="CCFF99"/>
              </a:gs>
              <a:gs pos="35000">
                <a:srgbClr val="BDEEFF"/>
              </a:gs>
              <a:gs pos="3000">
                <a:srgbClr val="7030A0"/>
              </a:gs>
              <a:gs pos="0">
                <a:srgbClr val="7030A0"/>
              </a:gs>
              <a:gs pos="7000">
                <a:srgbClr val="FFC000"/>
              </a:gs>
            </a:gsLst>
            <a:path path="circle">
              <a:fillToRect t="100000" r="100000"/>
            </a:path>
            <a:tileRect l="-100000" b="-100000"/>
          </a:gradFill>
        </p:spPr>
        <p:txBody>
          <a:bodyPr/>
          <a:lstStyle>
            <a:lvl1pPr marL="0" indent="0" algn="ctr" defTabSz="685800" rtl="0" eaLnBrk="0" fontAlgn="base" hangingPunct="0">
              <a:lnSpc>
                <a:spcPct val="90000"/>
              </a:lnSpc>
              <a:spcBef>
                <a:spcPts val="750"/>
              </a:spcBef>
              <a:spcAft>
                <a:spcPct val="0"/>
              </a:spcAft>
              <a:buFont typeface="Arial" panose="020B0604020202020204" pitchFamily="34"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panose="020B0604020202020204" pitchFamily="34"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panose="020B0604020202020204" pitchFamily="34"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panose="020B0604020202020204" pitchFamily="34"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panose="020B0604020202020204" pitchFamily="34"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marL="742950" indent="-742950" algn="l">
              <a:buFont typeface="Arial" panose="020B0604020202020204" pitchFamily="34" charset="0"/>
              <a:buAutoNum type="alphaLcParenR"/>
              <a:defRPr/>
            </a:pPr>
            <a:r>
              <a:rPr lang="en-US" altLang="en-US" sz="2400" b="1" dirty="0">
                <a:solidFill>
                  <a:srgbClr val="0000CC"/>
                </a:solidFill>
              </a:rPr>
              <a:t>Research on any 5 vulnerabilities and prepare a report of the vulnerability</a:t>
            </a:r>
          </a:p>
          <a:p>
            <a:pPr marL="742950" indent="-742950" algn="l">
              <a:buFont typeface="Arial" panose="020B0604020202020204" pitchFamily="34" charset="0"/>
              <a:buAutoNum type="alphaLcParenR"/>
              <a:defRPr/>
            </a:pPr>
            <a:r>
              <a:rPr lang="en-US" altLang="en-US" sz="2400" b="1" dirty="0">
                <a:solidFill>
                  <a:srgbClr val="0000CC"/>
                </a:solidFill>
              </a:rPr>
              <a:t>Research on any 3 Cyber-attacks and prepare a report of how the attack was performed (i.e., details of the flaws), the loss occurred and what was compromised </a:t>
            </a:r>
            <a:endParaRPr lang="en-US" altLang="en-US" sz="3200" b="1" dirty="0">
              <a:solidFill>
                <a:srgbClr val="0000CC"/>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612775"/>
          </a:xfrm>
          <a:pattFill prst="divot">
            <a:fgClr>
              <a:schemeClr val="accent1"/>
            </a:fgClr>
            <a:bgClr>
              <a:schemeClr val="bg1"/>
            </a:bgClr>
          </a:pattFill>
          <a:ln>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p:spPr>
        <p:txBody>
          <a:bodyPr/>
          <a:lstStyle/>
          <a:p>
            <a:pPr>
              <a:defRPr/>
            </a:pPr>
            <a:r>
              <a:rPr lang="en-US" b="1" dirty="0"/>
              <a:t>Attack (Gaining and Maintaining the System Access)</a:t>
            </a:r>
            <a:endParaRPr lang="en-US" dirty="0"/>
          </a:p>
        </p:txBody>
      </p:sp>
      <p:sp>
        <p:nvSpPr>
          <p:cNvPr id="3" name="Subtitle 2"/>
          <p:cNvSpPr>
            <a:spLocks noGrp="1"/>
          </p:cNvSpPr>
          <p:nvPr>
            <p:ph type="subTitle" idx="1"/>
          </p:nvPr>
        </p:nvSpPr>
        <p:spPr>
          <a:xfrm>
            <a:off x="0" y="1298575"/>
            <a:ext cx="9144000" cy="5559425"/>
          </a:xfrm>
          <a:blipFill>
            <a:blip r:embed="rId2"/>
            <a:tile tx="0" ty="0" sx="100000" sy="100000" flip="none" algn="tl"/>
          </a:blipFill>
        </p:spPr>
        <p:txBody>
          <a:bodyPr/>
          <a:lstStyle/>
          <a:p>
            <a:pPr>
              <a:defRPr/>
            </a:pPr>
            <a:r>
              <a:rPr lang="en-US" sz="3600" dirty="0">
                <a:solidFill>
                  <a:srgbClr val="FFFF00"/>
                </a:solidFill>
              </a:rPr>
              <a:t>After scanning and scrutinizing, the attack is launched using the following steps</a:t>
            </a:r>
            <a:r>
              <a:rPr lang="en-US" sz="3600" dirty="0" smtClean="0">
                <a:solidFill>
                  <a:srgbClr val="FFFF00"/>
                </a:solidFill>
              </a:rPr>
              <a:t>:</a:t>
            </a:r>
          </a:p>
          <a:p>
            <a:pPr marL="571500" indent="-571500">
              <a:buFont typeface="Arial" panose="020B0604020202020204" pitchFamily="34" charset="0"/>
              <a:buChar char="•"/>
              <a:defRPr/>
            </a:pPr>
            <a:r>
              <a:rPr lang="en-US" sz="3200" dirty="0" smtClean="0">
                <a:solidFill>
                  <a:srgbClr val="FFFF00"/>
                </a:solidFill>
              </a:rPr>
              <a:t>Crack </a:t>
            </a:r>
            <a:r>
              <a:rPr lang="en-US" sz="3200" dirty="0">
                <a:solidFill>
                  <a:srgbClr val="FFFF00"/>
                </a:solidFill>
              </a:rPr>
              <a:t>the </a:t>
            </a:r>
            <a:r>
              <a:rPr lang="en-US" sz="3200" dirty="0" smtClean="0">
                <a:solidFill>
                  <a:srgbClr val="FFFF00"/>
                </a:solidFill>
              </a:rPr>
              <a:t>password</a:t>
            </a:r>
          </a:p>
          <a:p>
            <a:pPr marL="571500" indent="-571500">
              <a:buFont typeface="Arial" panose="020B0604020202020204" pitchFamily="34" charset="0"/>
              <a:buChar char="•"/>
              <a:defRPr/>
            </a:pPr>
            <a:r>
              <a:rPr lang="en-US" sz="3200" dirty="0" smtClean="0">
                <a:solidFill>
                  <a:srgbClr val="FFFF00"/>
                </a:solidFill>
              </a:rPr>
              <a:t>Exploit </a:t>
            </a:r>
            <a:r>
              <a:rPr lang="en-US" sz="3200" dirty="0">
                <a:solidFill>
                  <a:srgbClr val="FFFF00"/>
                </a:solidFill>
              </a:rPr>
              <a:t>the </a:t>
            </a:r>
            <a:r>
              <a:rPr lang="en-US" sz="3200" dirty="0" smtClean="0">
                <a:solidFill>
                  <a:srgbClr val="FFFF00"/>
                </a:solidFill>
              </a:rPr>
              <a:t>privileges</a:t>
            </a:r>
          </a:p>
          <a:p>
            <a:pPr marL="571500" indent="-571500">
              <a:buFont typeface="Arial" panose="020B0604020202020204" pitchFamily="34" charset="0"/>
              <a:buChar char="•"/>
              <a:defRPr/>
            </a:pPr>
            <a:r>
              <a:rPr lang="en-US" sz="3200" dirty="0" smtClean="0">
                <a:solidFill>
                  <a:srgbClr val="FFFF00"/>
                </a:solidFill>
              </a:rPr>
              <a:t>Execute </a:t>
            </a:r>
            <a:r>
              <a:rPr lang="en-US" sz="3200" dirty="0">
                <a:solidFill>
                  <a:srgbClr val="FFFF00"/>
                </a:solidFill>
              </a:rPr>
              <a:t>the malicious command/ </a:t>
            </a:r>
            <a:r>
              <a:rPr lang="en-US" sz="3200" dirty="0" smtClean="0">
                <a:solidFill>
                  <a:srgbClr val="FFFF00"/>
                </a:solidFill>
              </a:rPr>
              <a:t>applications</a:t>
            </a:r>
          </a:p>
          <a:p>
            <a:pPr marL="571500" indent="-571500">
              <a:buFont typeface="Arial" panose="020B0604020202020204" pitchFamily="34" charset="0"/>
              <a:buChar char="•"/>
              <a:defRPr/>
            </a:pPr>
            <a:r>
              <a:rPr lang="en-US" sz="3200" dirty="0" smtClean="0">
                <a:solidFill>
                  <a:srgbClr val="FFFF00"/>
                </a:solidFill>
              </a:rPr>
              <a:t>Hide </a:t>
            </a:r>
            <a:r>
              <a:rPr lang="en-US" sz="3200" dirty="0">
                <a:solidFill>
                  <a:srgbClr val="FFFF00"/>
                </a:solidFill>
              </a:rPr>
              <a:t>the </a:t>
            </a:r>
            <a:r>
              <a:rPr lang="en-US" sz="3200" dirty="0" smtClean="0">
                <a:solidFill>
                  <a:srgbClr val="FFFF00"/>
                </a:solidFill>
              </a:rPr>
              <a:t>files</a:t>
            </a:r>
          </a:p>
          <a:p>
            <a:pPr marL="571500" indent="-571500">
              <a:buFont typeface="Arial" panose="020B0604020202020204" pitchFamily="34" charset="0"/>
              <a:buChar char="•"/>
              <a:defRPr/>
            </a:pPr>
            <a:r>
              <a:rPr lang="en-US" sz="3200" dirty="0" smtClean="0">
                <a:solidFill>
                  <a:srgbClr val="FFFF00"/>
                </a:solidFill>
              </a:rPr>
              <a:t>Cover </a:t>
            </a:r>
            <a:r>
              <a:rPr lang="en-US" sz="3200" dirty="0">
                <a:solidFill>
                  <a:srgbClr val="FFFF00"/>
                </a:solidFill>
              </a:rPr>
              <a:t>the track – delete access logs, so that there is no trail illicit activity.</a:t>
            </a:r>
          </a:p>
        </p:txBody>
      </p:sp>
      <p:sp>
        <p:nvSpPr>
          <p:cNvPr id="5325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3D776EF1-1809-4669-B130-A32EA467E0AD}"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5325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38A733-1208-4F9B-B61B-E8C2643752FA}" type="slidenum">
              <a:rPr lang="en-IN" altLang="en-US" sz="900" smtClean="0">
                <a:solidFill>
                  <a:srgbClr val="898989"/>
                </a:solidFill>
                <a:latin typeface="Calibri" panose="020F0502020204030204" pitchFamily="34" charset="0"/>
              </a:rPr>
              <a:pPr/>
              <a:t>41</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612775"/>
          </a:xfrm>
          <a:pattFill prst="divot">
            <a:fgClr>
              <a:schemeClr val="accent1"/>
            </a:fgClr>
            <a:bgClr>
              <a:schemeClr val="bg1"/>
            </a:bgClr>
          </a:pattFill>
          <a:ln>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p:spPr>
        <p:txBody>
          <a:bodyPr/>
          <a:lstStyle/>
          <a:p>
            <a:pPr>
              <a:defRPr/>
            </a:pPr>
            <a:r>
              <a:rPr lang="en-US" dirty="0"/>
              <a:t> Social Engineering</a:t>
            </a:r>
          </a:p>
        </p:txBody>
      </p:sp>
      <p:sp>
        <p:nvSpPr>
          <p:cNvPr id="54277" name="Subtitle 2"/>
          <p:cNvSpPr>
            <a:spLocks noGrp="1"/>
          </p:cNvSpPr>
          <p:nvPr>
            <p:ph type="subTitle" idx="1"/>
          </p:nvPr>
        </p:nvSpPr>
        <p:spPr bwMode="auto">
          <a:xfrm>
            <a:off x="0" y="1298575"/>
            <a:ext cx="4267200" cy="55594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71500" indent="-571500" algn="l">
              <a:buFont typeface="Arial" panose="020B0604020202020204" pitchFamily="34" charset="0"/>
              <a:buChar char="•"/>
            </a:pPr>
            <a:r>
              <a:rPr lang="en-US" altLang="en-US" sz="2000" smtClean="0">
                <a:solidFill>
                  <a:srgbClr val="C00000"/>
                </a:solidFill>
              </a:rPr>
              <a:t>Technique to influence and persuasion to deceive people to obtain the information or perform some action.</a:t>
            </a:r>
          </a:p>
          <a:p>
            <a:pPr marL="571500" indent="-571500" algn="l">
              <a:buFont typeface="Arial" panose="020B0604020202020204" pitchFamily="34" charset="0"/>
              <a:buChar char="•"/>
            </a:pPr>
            <a:r>
              <a:rPr lang="en-US" altLang="en-US" sz="2000" smtClean="0">
                <a:solidFill>
                  <a:srgbClr val="C00000"/>
                </a:solidFill>
              </a:rPr>
              <a:t>A social engineer usually uses telecommunications or internet to get them to do something that is against the security practices and/ or policies of the organization.</a:t>
            </a:r>
          </a:p>
          <a:p>
            <a:pPr marL="571500" indent="-571500" algn="l">
              <a:buFont typeface="Arial" panose="020B0604020202020204" pitchFamily="34" charset="0"/>
              <a:buChar char="•"/>
            </a:pPr>
            <a:r>
              <a:rPr lang="en-US" altLang="en-US" sz="2000" smtClean="0">
                <a:solidFill>
                  <a:srgbClr val="C00000"/>
                </a:solidFill>
              </a:rPr>
              <a:t>SE involves gaining sensitive information or unauthorized access privileges by building inappropriate trust relationships with insiders.</a:t>
            </a:r>
          </a:p>
          <a:p>
            <a:pPr marL="571500" indent="-571500" algn="l">
              <a:buFont typeface="Arial" panose="020B0604020202020204" pitchFamily="34" charset="0"/>
              <a:buChar char="•"/>
            </a:pPr>
            <a:r>
              <a:rPr lang="en-US" altLang="en-US" sz="2000" smtClean="0">
                <a:solidFill>
                  <a:srgbClr val="C00000"/>
                </a:solidFill>
              </a:rPr>
              <a:t>It is an art of exploiting the trust of people. </a:t>
            </a:r>
            <a:r>
              <a:rPr lang="en-US" altLang="en-US" sz="3600" smtClean="0">
                <a:solidFill>
                  <a:srgbClr val="C00000"/>
                </a:solidFill>
              </a:rPr>
              <a:t/>
            </a:r>
            <a:br>
              <a:rPr lang="en-US" altLang="en-US" sz="3600" smtClean="0">
                <a:solidFill>
                  <a:srgbClr val="C00000"/>
                </a:solidFill>
              </a:rPr>
            </a:br>
            <a:endParaRPr lang="en-US" altLang="en-US" sz="3200" smtClean="0">
              <a:solidFill>
                <a:srgbClr val="C00000"/>
              </a:solidFill>
            </a:endParaRPr>
          </a:p>
        </p:txBody>
      </p:sp>
      <p:sp>
        <p:nvSpPr>
          <p:cNvPr id="5427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2A932FAD-C86F-4B4C-B65A-7C79E844860E}"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5427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88F606-2AB1-4183-A3F6-7E510423F99C}" type="slidenum">
              <a:rPr lang="en-IN" altLang="en-US" sz="900" smtClean="0">
                <a:solidFill>
                  <a:srgbClr val="898989"/>
                </a:solidFill>
                <a:latin typeface="Calibri" panose="020F0502020204030204" pitchFamily="34" charset="0"/>
              </a:rPr>
              <a:pPr/>
              <a:t>42</a:t>
            </a:fld>
            <a:endParaRPr lang="en-IN" altLang="en-US" sz="900" smtClean="0">
              <a:solidFill>
                <a:srgbClr val="898989"/>
              </a:solidFill>
              <a:latin typeface="Calibri" panose="020F0502020204030204" pitchFamily="34" charset="0"/>
            </a:endParaRPr>
          </a:p>
        </p:txBody>
      </p:sp>
      <p:pic>
        <p:nvPicPr>
          <p:cNvPr id="54280" name="Picture 2" descr="5 Social Engineering Attacks to Watch Out F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298575"/>
            <a:ext cx="49530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1" name="Picture 2" descr="Advantio Blog | PCI DSS Compliance, P2PE, PA-DSS, 3DS, PIN ..."/>
          <p:cNvPicPr>
            <a:picLocks noChangeAspect="1" noChangeArrowheads="1"/>
          </p:cNvPicPr>
          <p:nvPr/>
        </p:nvPicPr>
        <p:blipFill>
          <a:blip r:embed="rId4">
            <a:extLst>
              <a:ext uri="{28A0092B-C50C-407E-A947-70E740481C1C}">
                <a14:useLocalDpi xmlns:a14="http://schemas.microsoft.com/office/drawing/2010/main" val="0"/>
              </a:ext>
            </a:extLst>
          </a:blip>
          <a:srcRect t="12160" b="14122"/>
          <a:stretch>
            <a:fillRect/>
          </a:stretch>
        </p:blipFill>
        <p:spPr bwMode="auto">
          <a:xfrm>
            <a:off x="4191000" y="3943350"/>
            <a:ext cx="49530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49275"/>
            <a:ext cx="9144000" cy="612775"/>
          </a:xfrm>
          <a:pattFill prst="divot">
            <a:fgClr>
              <a:schemeClr val="accent1"/>
            </a:fgClr>
            <a:bgClr>
              <a:schemeClr val="bg1"/>
            </a:bgClr>
          </a:pattFill>
          <a:ln>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p:spPr>
        <p:txBody>
          <a:bodyPr/>
          <a:lstStyle/>
          <a:p>
            <a:pPr>
              <a:defRPr/>
            </a:pPr>
            <a:r>
              <a:rPr lang="en-US" dirty="0"/>
              <a:t> Social </a:t>
            </a:r>
            <a:r>
              <a:rPr lang="en-US" dirty="0" smtClean="0"/>
              <a:t>Engineering continued..</a:t>
            </a:r>
            <a:endParaRPr lang="en-US" dirty="0"/>
          </a:p>
        </p:txBody>
      </p:sp>
      <p:sp>
        <p:nvSpPr>
          <p:cNvPr id="56325" name="Subtitle 2"/>
          <p:cNvSpPr>
            <a:spLocks noGrp="1"/>
          </p:cNvSpPr>
          <p:nvPr>
            <p:ph type="subTitle" idx="1"/>
          </p:nvPr>
        </p:nvSpPr>
        <p:spPr bwMode="auto">
          <a:xfrm>
            <a:off x="0" y="1162050"/>
            <a:ext cx="9144000" cy="2647950"/>
          </a:xfrm>
          <a:blipFill dpi="0" rotWithShape="1">
            <a:blip r:embed="rId2"/>
            <a:srcRect/>
            <a:tile tx="0" ty="0" sx="100000" sy="100000" flip="none" algn="tl"/>
          </a:blip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71500" indent="-571500" algn="l">
              <a:buFont typeface="Arial" panose="020B0604020202020204" pitchFamily="34" charset="0"/>
              <a:buChar char="•"/>
            </a:pPr>
            <a:r>
              <a:rPr lang="en-US" altLang="en-US" sz="1700" smtClean="0">
                <a:solidFill>
                  <a:srgbClr val="0000CC"/>
                </a:solidFill>
              </a:rPr>
              <a:t>Social engineering is a non-technical method of intrusion hackers use that relies heavily on human interaction and often involves tricking people into breaking normal security procedures.</a:t>
            </a:r>
          </a:p>
          <a:p>
            <a:pPr marL="571500" indent="-571500" algn="l">
              <a:buFont typeface="Arial" panose="020B0604020202020204" pitchFamily="34" charset="0"/>
              <a:buChar char="•"/>
            </a:pPr>
            <a:r>
              <a:rPr lang="en-US" altLang="en-US" sz="1700" smtClean="0">
                <a:solidFill>
                  <a:srgbClr val="0000CC"/>
                </a:solidFill>
              </a:rPr>
              <a:t>A social engineer runs what used to be called a "con game."or example, a person using social engineering to break into a computer network might try to gain the confidence of an authorized user and get them to reveal information that compromises the network's security.</a:t>
            </a:r>
          </a:p>
          <a:p>
            <a:pPr marL="571500" indent="-571500" algn="l">
              <a:buFont typeface="Arial" panose="020B0604020202020204" pitchFamily="34" charset="0"/>
              <a:buChar char="•"/>
            </a:pPr>
            <a:r>
              <a:rPr lang="en-US" altLang="en-US" sz="1700" smtClean="0">
                <a:solidFill>
                  <a:srgbClr val="0000CC"/>
                </a:solidFill>
              </a:rPr>
              <a:t>Social engineers often rely on the natural helpfulness of people as well as on their weaknesses.</a:t>
            </a:r>
          </a:p>
          <a:p>
            <a:pPr marL="571500" indent="-571500" algn="l">
              <a:buFont typeface="Arial" panose="020B0604020202020204" pitchFamily="34" charset="0"/>
              <a:buChar char="•"/>
            </a:pPr>
            <a:r>
              <a:rPr lang="en-US" altLang="en-US" sz="1700" smtClean="0">
                <a:solidFill>
                  <a:srgbClr val="0000CC"/>
                </a:solidFill>
              </a:rPr>
              <a:t>They might, for example, call the authorized employee with some kind of urgent problem that requires immediate network access. Appealing to vanity, appealing to authority, appealing to greed, and old-fashioned eavesdropping are other typical social engineering techniques.</a:t>
            </a:r>
          </a:p>
        </p:txBody>
      </p:sp>
      <p:sp>
        <p:nvSpPr>
          <p:cNvPr id="5632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BA73503D-F3F0-452D-8813-0C2FF202C63D}"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5632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589B15-C1C5-4ADB-A333-11AAABB58F42}" type="slidenum">
              <a:rPr lang="en-IN" altLang="en-US" sz="900" smtClean="0">
                <a:solidFill>
                  <a:srgbClr val="898989"/>
                </a:solidFill>
                <a:latin typeface="Calibri" panose="020F0502020204030204" pitchFamily="34" charset="0"/>
              </a:rPr>
              <a:pPr/>
              <a:t>43</a:t>
            </a:fld>
            <a:endParaRPr lang="en-IN" altLang="en-US" sz="900" smtClean="0">
              <a:solidFill>
                <a:srgbClr val="898989"/>
              </a:solidFill>
              <a:latin typeface="Calibri" panose="020F0502020204030204" pitchFamily="34" charset="0"/>
            </a:endParaRPr>
          </a:p>
        </p:txBody>
      </p:sp>
      <p:pic>
        <p:nvPicPr>
          <p:cNvPr id="56328" name="Picture 2" descr="Social engineering attack on hospital staff | Download Scientific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33800"/>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49275"/>
            <a:ext cx="9144000" cy="612775"/>
          </a:xfrm>
          <a:pattFill prst="divot">
            <a:fgClr>
              <a:schemeClr val="accent1"/>
            </a:fgClr>
            <a:bgClr>
              <a:schemeClr val="bg1"/>
            </a:bgClr>
          </a:pattFill>
          <a:ln>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p:spPr>
        <p:txBody>
          <a:bodyPr/>
          <a:lstStyle/>
          <a:p>
            <a:pPr>
              <a:defRPr/>
            </a:pPr>
            <a:r>
              <a:rPr lang="en-US" b="1" dirty="0"/>
              <a:t>Classification of Social Engineering</a:t>
            </a:r>
            <a:endParaRPr lang="en-US" dirty="0"/>
          </a:p>
        </p:txBody>
      </p:sp>
      <p:sp>
        <p:nvSpPr>
          <p:cNvPr id="3" name="Subtitle 2"/>
          <p:cNvSpPr>
            <a:spLocks noGrp="1"/>
          </p:cNvSpPr>
          <p:nvPr>
            <p:ph type="subTitle" idx="1"/>
          </p:nvPr>
        </p:nvSpPr>
        <p:spPr>
          <a:xfrm>
            <a:off x="0" y="1162050"/>
            <a:ext cx="9144000" cy="5695950"/>
          </a:xfrm>
          <a:blipFill>
            <a:blip r:embed="rId2"/>
            <a:tile tx="0" ty="0" sx="100000" sy="100000" flip="none" algn="tl"/>
          </a:blipFill>
        </p:spPr>
        <p:txBody>
          <a:bodyPr/>
          <a:lstStyle/>
          <a:p>
            <a:pPr algn="l">
              <a:defRPr/>
            </a:pPr>
            <a:r>
              <a:rPr lang="en-US" sz="2000" b="1" dirty="0">
                <a:solidFill>
                  <a:srgbClr val="002060"/>
                </a:solidFill>
              </a:rPr>
              <a:t>1. Human-Based Social </a:t>
            </a:r>
            <a:r>
              <a:rPr lang="en-US" sz="2000" b="1" dirty="0" smtClean="0">
                <a:solidFill>
                  <a:srgbClr val="002060"/>
                </a:solidFill>
              </a:rPr>
              <a:t>Engineering</a:t>
            </a:r>
          </a:p>
          <a:p>
            <a:pPr marL="571500" indent="-571500" algn="l">
              <a:buFont typeface="Arial" panose="020B0604020202020204" pitchFamily="34" charset="0"/>
              <a:buChar char="•"/>
              <a:defRPr/>
            </a:pPr>
            <a:r>
              <a:rPr lang="en-US" sz="2000" b="1" dirty="0" smtClean="0">
                <a:solidFill>
                  <a:srgbClr val="002060"/>
                </a:solidFill>
              </a:rPr>
              <a:t>needs </a:t>
            </a:r>
            <a:r>
              <a:rPr lang="en-US" sz="2000" b="1" dirty="0">
                <a:solidFill>
                  <a:srgbClr val="002060"/>
                </a:solidFill>
              </a:rPr>
              <a:t>interaction with humans; it means person-to-person contact and then retrieving the desired information. People use human based social engineering techniques in different ways; the top popular methods are</a:t>
            </a:r>
            <a:r>
              <a:rPr lang="en-US" sz="2000" b="1" dirty="0" smtClean="0">
                <a:solidFill>
                  <a:srgbClr val="002060"/>
                </a:solidFill>
              </a:rPr>
              <a:t>:</a:t>
            </a:r>
          </a:p>
          <a:p>
            <a:pPr marL="571500" indent="-571500" algn="l">
              <a:buFont typeface="Arial" panose="020B0604020202020204" pitchFamily="34" charset="0"/>
              <a:buChar char="•"/>
              <a:defRPr/>
            </a:pPr>
            <a:r>
              <a:rPr lang="en-US" sz="2000" b="1" dirty="0" smtClean="0">
                <a:solidFill>
                  <a:srgbClr val="002060"/>
                </a:solidFill>
              </a:rPr>
              <a:t>Impersonating </a:t>
            </a:r>
            <a:r>
              <a:rPr lang="en-US" sz="2000" b="1" dirty="0">
                <a:solidFill>
                  <a:srgbClr val="002060"/>
                </a:solidFill>
              </a:rPr>
              <a:t>an employee or valid </a:t>
            </a:r>
            <a:r>
              <a:rPr lang="en-US" sz="2000" b="1" dirty="0" smtClean="0">
                <a:solidFill>
                  <a:srgbClr val="002060"/>
                </a:solidFill>
              </a:rPr>
              <a:t>user</a:t>
            </a:r>
          </a:p>
          <a:p>
            <a:pPr marL="571500" indent="-571500" algn="l">
              <a:buFont typeface="Arial" panose="020B0604020202020204" pitchFamily="34" charset="0"/>
              <a:buChar char="•"/>
              <a:defRPr/>
            </a:pPr>
            <a:r>
              <a:rPr lang="en-US" sz="2000" b="1" dirty="0" smtClean="0">
                <a:solidFill>
                  <a:srgbClr val="002060"/>
                </a:solidFill>
              </a:rPr>
              <a:t>Posing </a:t>
            </a:r>
            <a:r>
              <a:rPr lang="en-US" sz="2000" b="1" dirty="0">
                <a:solidFill>
                  <a:srgbClr val="002060"/>
                </a:solidFill>
              </a:rPr>
              <a:t>as an important </a:t>
            </a:r>
            <a:r>
              <a:rPr lang="en-US" sz="2000" b="1" dirty="0" smtClean="0">
                <a:solidFill>
                  <a:srgbClr val="002060"/>
                </a:solidFill>
              </a:rPr>
              <a:t>user</a:t>
            </a:r>
          </a:p>
          <a:p>
            <a:pPr marL="571500" indent="-571500" algn="l">
              <a:buFont typeface="Arial" panose="020B0604020202020204" pitchFamily="34" charset="0"/>
              <a:buChar char="•"/>
              <a:defRPr/>
            </a:pPr>
            <a:r>
              <a:rPr lang="en-US" sz="2000" b="1" dirty="0" smtClean="0">
                <a:solidFill>
                  <a:srgbClr val="002060"/>
                </a:solidFill>
              </a:rPr>
              <a:t>Using </a:t>
            </a:r>
            <a:r>
              <a:rPr lang="en-US" sz="2000" b="1" dirty="0">
                <a:solidFill>
                  <a:srgbClr val="002060"/>
                </a:solidFill>
              </a:rPr>
              <a:t>a third </a:t>
            </a:r>
            <a:r>
              <a:rPr lang="en-US" sz="2000" b="1" dirty="0" smtClean="0">
                <a:solidFill>
                  <a:srgbClr val="002060"/>
                </a:solidFill>
              </a:rPr>
              <a:t>person</a:t>
            </a:r>
          </a:p>
          <a:p>
            <a:pPr marL="571500" indent="-571500" algn="l">
              <a:buFont typeface="Arial" panose="020B0604020202020204" pitchFamily="34" charset="0"/>
              <a:buChar char="•"/>
              <a:defRPr/>
            </a:pPr>
            <a:r>
              <a:rPr lang="en-US" sz="2000" b="1" dirty="0" smtClean="0">
                <a:solidFill>
                  <a:srgbClr val="002060"/>
                </a:solidFill>
              </a:rPr>
              <a:t>Calling </a:t>
            </a:r>
            <a:r>
              <a:rPr lang="en-US" sz="2000" b="1" dirty="0">
                <a:solidFill>
                  <a:srgbClr val="002060"/>
                </a:solidFill>
              </a:rPr>
              <a:t>technical </a:t>
            </a:r>
            <a:r>
              <a:rPr lang="en-US" sz="2000" b="1" dirty="0" smtClean="0">
                <a:solidFill>
                  <a:srgbClr val="002060"/>
                </a:solidFill>
              </a:rPr>
              <a:t>support</a:t>
            </a:r>
          </a:p>
          <a:p>
            <a:pPr marL="571500" indent="-571500" algn="l">
              <a:buFont typeface="Arial" panose="020B0604020202020204" pitchFamily="34" charset="0"/>
              <a:buChar char="•"/>
              <a:defRPr/>
            </a:pPr>
            <a:r>
              <a:rPr lang="en-US" sz="2000" b="1" dirty="0" smtClean="0">
                <a:solidFill>
                  <a:srgbClr val="002060"/>
                </a:solidFill>
              </a:rPr>
              <a:t>Shoulder surfing Dumpster diving</a:t>
            </a:r>
          </a:p>
          <a:p>
            <a:pPr algn="l">
              <a:defRPr/>
            </a:pPr>
            <a:r>
              <a:rPr lang="en-US" sz="2000" b="1" dirty="0" smtClean="0">
                <a:solidFill>
                  <a:srgbClr val="002060"/>
                </a:solidFill>
              </a:rPr>
              <a:t>2</a:t>
            </a:r>
            <a:r>
              <a:rPr lang="en-US" sz="2000" b="1" dirty="0">
                <a:solidFill>
                  <a:srgbClr val="002060"/>
                </a:solidFill>
              </a:rPr>
              <a:t>. Computer –Based Social </a:t>
            </a:r>
            <a:r>
              <a:rPr lang="en-US" sz="2000" b="1" dirty="0" smtClean="0">
                <a:solidFill>
                  <a:srgbClr val="002060"/>
                </a:solidFill>
              </a:rPr>
              <a:t>Engineering</a:t>
            </a:r>
          </a:p>
          <a:p>
            <a:pPr algn="l">
              <a:defRPr/>
            </a:pPr>
            <a:r>
              <a:rPr lang="en-US" sz="2000" b="1" dirty="0" smtClean="0">
                <a:solidFill>
                  <a:srgbClr val="002060"/>
                </a:solidFill>
              </a:rPr>
              <a:t>Computer-based </a:t>
            </a:r>
            <a:r>
              <a:rPr lang="en-US" sz="2000" b="1" dirty="0">
                <a:solidFill>
                  <a:srgbClr val="002060"/>
                </a:solidFill>
              </a:rPr>
              <a:t>social engineering uses </a:t>
            </a:r>
            <a:endParaRPr lang="en-US" sz="2000" b="1" dirty="0" smtClean="0">
              <a:solidFill>
                <a:srgbClr val="002060"/>
              </a:solidFill>
            </a:endParaRPr>
          </a:p>
          <a:p>
            <a:pPr algn="l">
              <a:defRPr/>
            </a:pPr>
            <a:r>
              <a:rPr lang="en-US" sz="2000" b="1" dirty="0" smtClean="0">
                <a:solidFill>
                  <a:srgbClr val="002060"/>
                </a:solidFill>
              </a:rPr>
              <a:t>computer </a:t>
            </a:r>
            <a:r>
              <a:rPr lang="en-US" sz="2000" b="1" dirty="0">
                <a:solidFill>
                  <a:srgbClr val="002060"/>
                </a:solidFill>
              </a:rPr>
              <a:t>software that attempts to retrieve </a:t>
            </a:r>
            <a:endParaRPr lang="en-US" sz="2000" b="1" dirty="0" smtClean="0">
              <a:solidFill>
                <a:srgbClr val="002060"/>
              </a:solidFill>
            </a:endParaRPr>
          </a:p>
          <a:p>
            <a:pPr algn="l">
              <a:defRPr/>
            </a:pPr>
            <a:r>
              <a:rPr lang="en-US" sz="2000" b="1" dirty="0" smtClean="0">
                <a:solidFill>
                  <a:srgbClr val="002060"/>
                </a:solidFill>
              </a:rPr>
              <a:t>the </a:t>
            </a:r>
            <a:r>
              <a:rPr lang="en-US" sz="2000" b="1" dirty="0">
                <a:solidFill>
                  <a:srgbClr val="002060"/>
                </a:solidFill>
              </a:rPr>
              <a:t>desired information</a:t>
            </a:r>
            <a:r>
              <a:rPr lang="en-US" sz="2000" b="1" dirty="0" smtClean="0">
                <a:solidFill>
                  <a:srgbClr val="002060"/>
                </a:solidFill>
              </a:rPr>
              <a:t>.</a:t>
            </a:r>
          </a:p>
          <a:p>
            <a:pPr marL="342900" indent="-342900" algn="l">
              <a:buFont typeface="Arial" panose="020B0604020202020204" pitchFamily="34" charset="0"/>
              <a:buChar char="•"/>
              <a:defRPr/>
            </a:pPr>
            <a:r>
              <a:rPr lang="en-US" sz="2000" b="1" dirty="0" smtClean="0">
                <a:solidFill>
                  <a:srgbClr val="002060"/>
                </a:solidFill>
              </a:rPr>
              <a:t>Fake S</a:t>
            </a:r>
          </a:p>
          <a:p>
            <a:pPr marL="342900" indent="-342900" algn="l">
              <a:buFont typeface="Arial" panose="020B0604020202020204" pitchFamily="34" charset="0"/>
              <a:buChar char="•"/>
              <a:defRPr/>
            </a:pPr>
            <a:r>
              <a:rPr lang="en-US" sz="2000" b="1" dirty="0" smtClean="0">
                <a:solidFill>
                  <a:srgbClr val="002060"/>
                </a:solidFill>
              </a:rPr>
              <a:t>Attachments</a:t>
            </a:r>
          </a:p>
          <a:p>
            <a:pPr marL="342900" indent="-342900" algn="l">
              <a:buFont typeface="Arial" panose="020B0604020202020204" pitchFamily="34" charset="0"/>
              <a:buChar char="•"/>
              <a:defRPr/>
            </a:pPr>
            <a:r>
              <a:rPr lang="en-US" sz="2000" b="1" dirty="0" smtClean="0">
                <a:solidFill>
                  <a:srgbClr val="002060"/>
                </a:solidFill>
              </a:rPr>
              <a:t>Pop-up </a:t>
            </a:r>
            <a:r>
              <a:rPr lang="en-US" sz="2000" b="1" dirty="0">
                <a:solidFill>
                  <a:srgbClr val="002060"/>
                </a:solidFill>
              </a:rPr>
              <a:t>windows</a:t>
            </a:r>
          </a:p>
        </p:txBody>
      </p:sp>
      <p:sp>
        <p:nvSpPr>
          <p:cNvPr id="5735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4973E3E2-0EFA-4230-ABD6-3820DCA5C0B5}"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5735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1C90A2-AFAC-469C-8F4C-1DBE6D94E87C}" type="slidenum">
              <a:rPr lang="en-IN" altLang="en-US" sz="900" smtClean="0">
                <a:solidFill>
                  <a:srgbClr val="898989"/>
                </a:solidFill>
                <a:latin typeface="Calibri" panose="020F0502020204030204" pitchFamily="34" charset="0"/>
              </a:rPr>
              <a:pPr/>
              <a:t>44</a:t>
            </a:fld>
            <a:endParaRPr lang="en-IN" altLang="en-US" sz="900" smtClean="0">
              <a:solidFill>
                <a:srgbClr val="898989"/>
              </a:solidFill>
              <a:latin typeface="Calibri" panose="020F0502020204030204" pitchFamily="34" charset="0"/>
            </a:endParaRPr>
          </a:p>
        </p:txBody>
      </p:sp>
      <p:pic>
        <p:nvPicPr>
          <p:cNvPr id="57352" name="Picture 2" descr="Protect Your Organization From Ransomware, Social Engineering, and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2038" y="2890838"/>
            <a:ext cx="423545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49275"/>
            <a:ext cx="9144000" cy="612775"/>
          </a:xfrm>
          <a:pattFill prst="sphere">
            <a:fgClr>
              <a:srgbClr val="FFFF00"/>
            </a:fgClr>
            <a:bgClr>
              <a:schemeClr val="bg1"/>
            </a:bgClr>
          </a:pattFill>
          <a:ln>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p:spPr>
        <p:txBody>
          <a:bodyPr/>
          <a:lstStyle/>
          <a:p>
            <a:pPr>
              <a:defRPr/>
            </a:pPr>
            <a:r>
              <a:rPr lang="en-US" b="1" dirty="0"/>
              <a:t>1.1. Impersonation</a:t>
            </a:r>
          </a:p>
        </p:txBody>
      </p:sp>
      <p:sp>
        <p:nvSpPr>
          <p:cNvPr id="58373" name="Subtitle 2"/>
          <p:cNvSpPr>
            <a:spLocks noGrp="1"/>
          </p:cNvSpPr>
          <p:nvPr>
            <p:ph type="subTitle" idx="1"/>
          </p:nvPr>
        </p:nvSpPr>
        <p:spPr bwMode="auto">
          <a:xfrm>
            <a:off x="0" y="1162050"/>
            <a:ext cx="9144000" cy="5695950"/>
          </a:xfrm>
          <a:blipFill dpi="0" rotWithShape="1">
            <a:blip r:embed="rId2"/>
            <a:srcRect/>
            <a:tile tx="0" ty="0" sx="100000" sy="100000" flip="none" algn="tl"/>
          </a:blip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l">
              <a:buFont typeface="Arial" panose="020B0604020202020204" pitchFamily="34" charset="0"/>
              <a:buChar char="•"/>
            </a:pPr>
            <a:r>
              <a:rPr lang="en-US" altLang="en-US" sz="2800" smtClean="0">
                <a:solidFill>
                  <a:srgbClr val="002060"/>
                </a:solidFill>
              </a:rPr>
              <a:t>In this type of social-engineering attack, </a:t>
            </a:r>
            <a:r>
              <a:rPr lang="en-US" altLang="en-US" sz="2800" smtClean="0">
                <a:solidFill>
                  <a:srgbClr val="C00000"/>
                </a:solidFill>
              </a:rPr>
              <a:t>the hacker pretends to be an employee or valid user on the system</a:t>
            </a:r>
            <a:r>
              <a:rPr lang="en-US" altLang="en-US" sz="2800" smtClean="0">
                <a:solidFill>
                  <a:srgbClr val="002060"/>
                </a:solidFill>
              </a:rPr>
              <a:t>. A hacker can gain physical access by pretending to be a janitor, employee, or contractor.</a:t>
            </a:r>
          </a:p>
          <a:p>
            <a:pPr marL="457200" indent="-457200" algn="l">
              <a:buFont typeface="Arial" panose="020B0604020202020204" pitchFamily="34" charset="0"/>
              <a:buChar char="•"/>
            </a:pPr>
            <a:r>
              <a:rPr lang="en-US" altLang="en-US" sz="2800" smtClean="0">
                <a:solidFill>
                  <a:srgbClr val="002060"/>
                </a:solidFill>
              </a:rPr>
              <a:t>To attackers, </a:t>
            </a:r>
            <a:r>
              <a:rPr lang="en-US" altLang="en-US" sz="2800" smtClean="0">
                <a:solidFill>
                  <a:srgbClr val="C00000"/>
                </a:solidFill>
              </a:rPr>
              <a:t>sets of valid credentials are a coveted asset</a:t>
            </a:r>
            <a:r>
              <a:rPr lang="en-US" altLang="en-US" sz="2800" smtClean="0">
                <a:solidFill>
                  <a:srgbClr val="002060"/>
                </a:solidFill>
              </a:rPr>
              <a:t>. An attacker who has obtained valid user credentials through social engineering techniques has the ability to roam the network with </a:t>
            </a:r>
            <a:r>
              <a:rPr lang="en-US" altLang="en-US" sz="2800" smtClean="0">
                <a:solidFill>
                  <a:srgbClr val="C00000"/>
                </a:solidFill>
              </a:rPr>
              <a:t>freedom searching for valuable data</a:t>
            </a:r>
            <a:r>
              <a:rPr lang="en-US" altLang="en-US" sz="2800" smtClean="0">
                <a:solidFill>
                  <a:srgbClr val="002060"/>
                </a:solidFill>
              </a:rPr>
              <a:t>.</a:t>
            </a:r>
          </a:p>
          <a:p>
            <a:pPr marL="457200" indent="-457200" algn="l">
              <a:buFont typeface="Arial" panose="020B0604020202020204" pitchFamily="34" charset="0"/>
              <a:buChar char="•"/>
            </a:pPr>
            <a:r>
              <a:rPr lang="en-US" altLang="en-US" sz="2800" smtClean="0">
                <a:solidFill>
                  <a:srgbClr val="002060"/>
                </a:solidFill>
              </a:rPr>
              <a:t> In log data, </a:t>
            </a:r>
            <a:r>
              <a:rPr lang="en-US" altLang="en-US" sz="2800" smtClean="0">
                <a:solidFill>
                  <a:srgbClr val="C00000"/>
                </a:solidFill>
              </a:rPr>
              <a:t>the attacker’s activities are easily hidden due to the inability to see the subtle differences in behaviors and access characteristics</a:t>
            </a:r>
            <a:r>
              <a:rPr lang="en-US" altLang="en-US" sz="2800" smtClean="0">
                <a:solidFill>
                  <a:srgbClr val="002060"/>
                </a:solidFill>
              </a:rPr>
              <a:t>. Yet, this phase of the classic attack chain often represents the lengthiest portion of the attack.</a:t>
            </a:r>
            <a:endParaRPr lang="en-US" altLang="en-US" sz="3200" b="1" smtClean="0">
              <a:solidFill>
                <a:srgbClr val="002060"/>
              </a:solidFill>
            </a:endParaRPr>
          </a:p>
        </p:txBody>
      </p:sp>
      <p:sp>
        <p:nvSpPr>
          <p:cNvPr id="5837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EF40848A-2153-4F84-8D31-3CA92ED5D038}"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5837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7C5C8F8-EA82-46D3-B386-7AD74E5A9049}" type="slidenum">
              <a:rPr lang="en-IN" altLang="en-US" sz="900" smtClean="0">
                <a:solidFill>
                  <a:srgbClr val="898989"/>
                </a:solidFill>
                <a:latin typeface="Calibri" panose="020F0502020204030204" pitchFamily="34" charset="0"/>
              </a:rPr>
              <a:pPr/>
              <a:t>45</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49275"/>
            <a:ext cx="9144000" cy="612775"/>
          </a:xfrm>
          <a:pattFill prst="sphere">
            <a:fgClr>
              <a:srgbClr val="FFFF00"/>
            </a:fgClr>
            <a:bgClr>
              <a:schemeClr val="bg1"/>
            </a:bgClr>
          </a:pattFill>
          <a:ln>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p:spPr>
        <p:txBody>
          <a:bodyPr/>
          <a:lstStyle/>
          <a:p>
            <a:pPr>
              <a:defRPr/>
            </a:pPr>
            <a:r>
              <a:rPr lang="en-US" b="1" dirty="0"/>
              <a:t>1.2. Posing as an important user</a:t>
            </a:r>
            <a:endParaRPr lang="en-US" dirty="0"/>
          </a:p>
        </p:txBody>
      </p:sp>
      <p:sp>
        <p:nvSpPr>
          <p:cNvPr id="59397" name="Subtitle 2"/>
          <p:cNvSpPr>
            <a:spLocks noGrp="1"/>
          </p:cNvSpPr>
          <p:nvPr>
            <p:ph type="subTitle" idx="1"/>
          </p:nvPr>
        </p:nvSpPr>
        <p:spPr bwMode="auto">
          <a:xfrm>
            <a:off x="0" y="1162050"/>
            <a:ext cx="9144000" cy="1657350"/>
          </a:xfrm>
          <a:blipFill dpi="0" rotWithShape="1">
            <a:blip r:embed="rId2"/>
            <a:srcRect/>
            <a:tile tx="0" ty="0" sx="100000" sy="100000" flip="none" algn="tl"/>
          </a:blip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l">
              <a:buFont typeface="Arial" panose="020B0604020202020204" pitchFamily="34" charset="0"/>
              <a:buChar char="•"/>
            </a:pPr>
            <a:r>
              <a:rPr lang="en-US" altLang="en-US" sz="2400" smtClean="0">
                <a:solidFill>
                  <a:srgbClr val="002060"/>
                </a:solidFill>
              </a:rPr>
              <a:t>—In this type of attack, the hacker pretends to be a VIP or high-level manager who has the authority to use computer systems or files.</a:t>
            </a:r>
          </a:p>
          <a:p>
            <a:pPr marL="457200" indent="-457200" algn="l">
              <a:buFont typeface="Arial" panose="020B0604020202020204" pitchFamily="34" charset="0"/>
              <a:buChar char="•"/>
            </a:pPr>
            <a:r>
              <a:rPr lang="en-US" altLang="en-US" sz="2400" smtClean="0">
                <a:solidFill>
                  <a:srgbClr val="002060"/>
                </a:solidFill>
              </a:rPr>
              <a:t>Most of the time, low-level employees don’t ask any questions of someone who appears in this position.</a:t>
            </a:r>
            <a:r>
              <a:rPr lang="en-US" altLang="en-US" sz="3200" smtClean="0">
                <a:solidFill>
                  <a:srgbClr val="002060"/>
                </a:solidFill>
              </a:rPr>
              <a:t/>
            </a:r>
            <a:br>
              <a:rPr lang="en-US" altLang="en-US" sz="3200" smtClean="0">
                <a:solidFill>
                  <a:srgbClr val="002060"/>
                </a:solidFill>
              </a:rPr>
            </a:br>
            <a:endParaRPr lang="en-US" altLang="en-US" sz="3600" b="1" smtClean="0">
              <a:solidFill>
                <a:srgbClr val="002060"/>
              </a:solidFill>
            </a:endParaRPr>
          </a:p>
        </p:txBody>
      </p:sp>
      <p:sp>
        <p:nvSpPr>
          <p:cNvPr id="5939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0F2D5812-B6E5-4310-A96D-E7D5F47A56AA}"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5939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D01303-E8BE-4569-81B3-1488BE967D2A}" type="slidenum">
              <a:rPr lang="en-IN" altLang="en-US" sz="900" smtClean="0">
                <a:solidFill>
                  <a:srgbClr val="898989"/>
                </a:solidFill>
                <a:latin typeface="Calibri" panose="020F0502020204030204" pitchFamily="34" charset="0"/>
              </a:rPr>
              <a:pPr/>
              <a:t>46</a:t>
            </a:fld>
            <a:endParaRPr lang="en-IN" altLang="en-US" sz="900" smtClean="0">
              <a:solidFill>
                <a:srgbClr val="898989"/>
              </a:solidFill>
              <a:latin typeface="Calibri" panose="020F0502020204030204" pitchFamily="34" charset="0"/>
            </a:endParaRPr>
          </a:p>
        </p:txBody>
      </p:sp>
      <p:sp>
        <p:nvSpPr>
          <p:cNvPr id="6" name="Title 1"/>
          <p:cNvSpPr txBox="1">
            <a:spLocks/>
          </p:cNvSpPr>
          <p:nvPr/>
        </p:nvSpPr>
        <p:spPr>
          <a:xfrm>
            <a:off x="0" y="2819400"/>
            <a:ext cx="9144000" cy="612775"/>
          </a:xfrm>
          <a:prstGeom prst="rect">
            <a:avLst/>
          </a:prstGeom>
          <a:pattFill prst="sphere">
            <a:fgClr>
              <a:srgbClr val="FFFF00"/>
            </a:fgClr>
            <a:bgClr>
              <a:schemeClr val="bg1"/>
            </a:bgClr>
          </a:pattFill>
          <a:ln>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b="1" dirty="0"/>
              <a:t>1.3. Being a third party</a:t>
            </a:r>
          </a:p>
        </p:txBody>
      </p:sp>
      <p:sp>
        <p:nvSpPr>
          <p:cNvPr id="59403" name="Subtitle 2"/>
          <p:cNvSpPr txBox="1">
            <a:spLocks/>
          </p:cNvSpPr>
          <p:nvPr/>
        </p:nvSpPr>
        <p:spPr bwMode="auto">
          <a:xfrm>
            <a:off x="0" y="3432175"/>
            <a:ext cx="9144000" cy="1139825"/>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ts val="750"/>
              </a:spcBef>
              <a:buFont typeface="Arial" panose="020B0604020202020204" pitchFamily="34" charset="0"/>
              <a:buChar char="•"/>
            </a:pPr>
            <a:r>
              <a:rPr lang="en-US" altLang="en-US">
                <a:solidFill>
                  <a:srgbClr val="002060"/>
                </a:solidFill>
                <a:latin typeface="Calibri" panose="020F0502020204030204" pitchFamily="34" charset="0"/>
              </a:rPr>
              <a:t>—In this attack, the hacker pretends to have permission from an authorized person to use the computer system. It works when the authorized person is unavailable for some time.</a:t>
            </a:r>
            <a:endParaRPr lang="en-US" altLang="en-US" sz="4400" b="1">
              <a:solidFill>
                <a:srgbClr val="002060"/>
              </a:solidFill>
              <a:latin typeface="Calibri" panose="020F0502020204030204" pitchFamily="34" charset="0"/>
            </a:endParaRPr>
          </a:p>
        </p:txBody>
      </p:sp>
      <p:sp>
        <p:nvSpPr>
          <p:cNvPr id="8" name="Title 1"/>
          <p:cNvSpPr txBox="1">
            <a:spLocks/>
          </p:cNvSpPr>
          <p:nvPr/>
        </p:nvSpPr>
        <p:spPr>
          <a:xfrm>
            <a:off x="10886" y="4587875"/>
            <a:ext cx="9144000" cy="612775"/>
          </a:xfrm>
          <a:prstGeom prst="rect">
            <a:avLst/>
          </a:prstGeom>
          <a:pattFill prst="sphere">
            <a:fgClr>
              <a:srgbClr val="FFFF00"/>
            </a:fgClr>
            <a:bgClr>
              <a:schemeClr val="bg1"/>
            </a:bgClr>
          </a:pattFill>
          <a:ln>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b="1" dirty="0"/>
              <a:t>1.4. Desktop support</a:t>
            </a:r>
          </a:p>
        </p:txBody>
      </p:sp>
      <p:sp>
        <p:nvSpPr>
          <p:cNvPr id="59407" name="Subtitle 2"/>
          <p:cNvSpPr txBox="1">
            <a:spLocks/>
          </p:cNvSpPr>
          <p:nvPr/>
        </p:nvSpPr>
        <p:spPr bwMode="auto">
          <a:xfrm>
            <a:off x="11113" y="5200650"/>
            <a:ext cx="9144000" cy="1657350"/>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ts val="750"/>
              </a:spcBef>
              <a:buFont typeface="Arial" panose="020B0604020202020204" pitchFamily="34" charset="0"/>
              <a:buChar char="•"/>
            </a:pPr>
            <a:r>
              <a:rPr lang="en-US" altLang="en-US">
                <a:solidFill>
                  <a:srgbClr val="002060"/>
                </a:solidFill>
                <a:latin typeface="Calibri" panose="020F0502020204030204" pitchFamily="34" charset="0"/>
              </a:rPr>
              <a:t>—Calling tech support for assistance is a classic social-engineering technique.</a:t>
            </a:r>
          </a:p>
          <a:p>
            <a:pPr>
              <a:lnSpc>
                <a:spcPct val="90000"/>
              </a:lnSpc>
              <a:spcBef>
                <a:spcPts val="750"/>
              </a:spcBef>
              <a:buFont typeface="Arial" panose="020B0604020202020204" pitchFamily="34" charset="0"/>
              <a:buChar char="•"/>
            </a:pPr>
            <a:r>
              <a:rPr lang="en-US" altLang="en-US">
                <a:solidFill>
                  <a:srgbClr val="002060"/>
                </a:solidFill>
                <a:latin typeface="Calibri" panose="020F0502020204030204" pitchFamily="34" charset="0"/>
              </a:rPr>
              <a:t>Help desk and technical support personnel are trained to help users, which makes them good prey for social engineering attacks.</a:t>
            </a:r>
            <a:endParaRPr lang="en-US" altLang="en-US" sz="4800" b="1">
              <a:solidFill>
                <a:srgbClr val="002060"/>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49275"/>
            <a:ext cx="9144000" cy="612775"/>
          </a:xfrm>
          <a:pattFill prst="sphere">
            <a:fgClr>
              <a:srgbClr val="FFFF00"/>
            </a:fgClr>
            <a:bgClr>
              <a:schemeClr val="bg1"/>
            </a:bgClr>
          </a:pattFill>
          <a:ln>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p:spPr>
        <p:txBody>
          <a:bodyPr/>
          <a:lstStyle/>
          <a:p>
            <a:pPr>
              <a:defRPr/>
            </a:pPr>
            <a:r>
              <a:rPr lang="en-US" b="1" dirty="0"/>
              <a:t>1.5. Shoulder surfing</a:t>
            </a:r>
          </a:p>
        </p:txBody>
      </p:sp>
      <p:sp>
        <p:nvSpPr>
          <p:cNvPr id="60421" name="Subtitle 2"/>
          <p:cNvSpPr>
            <a:spLocks noGrp="1"/>
          </p:cNvSpPr>
          <p:nvPr>
            <p:ph type="subTitle" idx="1"/>
          </p:nvPr>
        </p:nvSpPr>
        <p:spPr bwMode="auto">
          <a:xfrm>
            <a:off x="0" y="1162050"/>
            <a:ext cx="9144000" cy="1752600"/>
          </a:xfrm>
          <a:blipFill dpi="0" rotWithShape="1">
            <a:blip r:embed="rId3"/>
            <a:srcRect/>
            <a:tile tx="0" ty="0" sx="100000" sy="100000" flip="none" algn="tl"/>
          </a:blip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l">
              <a:buFont typeface="Arial" panose="020B0604020202020204" pitchFamily="34" charset="0"/>
              <a:buChar char="•"/>
            </a:pPr>
            <a:r>
              <a:rPr lang="en-US" altLang="en-US" sz="2400" smtClean="0">
                <a:solidFill>
                  <a:srgbClr val="002060"/>
                </a:solidFill>
              </a:rPr>
              <a:t>Shoulder surfing—Shoulder surfing is the technique of gathering passwords by watching over a person’s shoulder while they log in to the system.</a:t>
            </a:r>
          </a:p>
          <a:p>
            <a:pPr marL="457200" indent="-457200" algn="l">
              <a:buFont typeface="Arial" panose="020B0604020202020204" pitchFamily="34" charset="0"/>
              <a:buChar char="•"/>
            </a:pPr>
            <a:r>
              <a:rPr lang="en-US" altLang="en-US" sz="2400" smtClean="0">
                <a:solidFill>
                  <a:srgbClr val="002060"/>
                </a:solidFill>
              </a:rPr>
              <a:t>A hacker can watch a valid user log in and then use that password to gain access to the system.</a:t>
            </a:r>
            <a:br>
              <a:rPr lang="en-US" altLang="en-US" sz="2400" smtClean="0">
                <a:solidFill>
                  <a:srgbClr val="002060"/>
                </a:solidFill>
              </a:rPr>
            </a:br>
            <a:endParaRPr lang="en-US" altLang="en-US" sz="2400" b="1" smtClean="0">
              <a:solidFill>
                <a:srgbClr val="002060"/>
              </a:solidFill>
            </a:endParaRPr>
          </a:p>
        </p:txBody>
      </p:sp>
      <p:sp>
        <p:nvSpPr>
          <p:cNvPr id="6042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7A73917A-FF43-4513-9B60-F071E9FA260B}"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6042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7A833B-EFCA-4087-AE10-16CAD7CC4BD8}" type="slidenum">
              <a:rPr lang="en-IN" altLang="en-US" sz="900" smtClean="0">
                <a:solidFill>
                  <a:srgbClr val="898989"/>
                </a:solidFill>
                <a:latin typeface="Calibri" panose="020F0502020204030204" pitchFamily="34" charset="0"/>
              </a:rPr>
              <a:pPr/>
              <a:t>47</a:t>
            </a:fld>
            <a:endParaRPr lang="en-IN" altLang="en-US" sz="900" smtClean="0">
              <a:solidFill>
                <a:srgbClr val="898989"/>
              </a:solidFill>
              <a:latin typeface="Calibri" panose="020F0502020204030204" pitchFamily="34" charset="0"/>
            </a:endParaRPr>
          </a:p>
        </p:txBody>
      </p:sp>
      <p:sp>
        <p:nvSpPr>
          <p:cNvPr id="6" name="Title 1"/>
          <p:cNvSpPr txBox="1">
            <a:spLocks/>
          </p:cNvSpPr>
          <p:nvPr/>
        </p:nvSpPr>
        <p:spPr>
          <a:xfrm>
            <a:off x="0" y="2930525"/>
            <a:ext cx="9144000" cy="501650"/>
          </a:xfrm>
          <a:prstGeom prst="rect">
            <a:avLst/>
          </a:prstGeom>
          <a:pattFill prst="sphere">
            <a:fgClr>
              <a:srgbClr val="FFFF00"/>
            </a:fgClr>
            <a:bgClr>
              <a:schemeClr val="bg1"/>
            </a:bgClr>
          </a:pattFill>
          <a:ln>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b="1" dirty="0"/>
              <a:t>1.6.Dumpster diving</a:t>
            </a:r>
          </a:p>
        </p:txBody>
      </p:sp>
      <p:sp>
        <p:nvSpPr>
          <p:cNvPr id="60427" name="Subtitle 2"/>
          <p:cNvSpPr txBox="1">
            <a:spLocks/>
          </p:cNvSpPr>
          <p:nvPr/>
        </p:nvSpPr>
        <p:spPr bwMode="auto">
          <a:xfrm>
            <a:off x="0" y="3432175"/>
            <a:ext cx="9144000" cy="1978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ts val="750"/>
              </a:spcBef>
              <a:buFont typeface="Arial" panose="020B0604020202020204" pitchFamily="34" charset="0"/>
              <a:buChar char="•"/>
            </a:pPr>
            <a:r>
              <a:rPr lang="en-US" altLang="en-US" sz="2000">
                <a:solidFill>
                  <a:srgbClr val="002060"/>
                </a:solidFill>
                <a:latin typeface="Calibri" panose="020F0502020204030204" pitchFamily="34" charset="0"/>
              </a:rPr>
              <a:t>—Dumpster diving involves looking in the trash for information written on pieces of paper or computer printouts.</a:t>
            </a:r>
          </a:p>
          <a:p>
            <a:pPr>
              <a:lnSpc>
                <a:spcPct val="90000"/>
              </a:lnSpc>
              <a:spcBef>
                <a:spcPts val="750"/>
              </a:spcBef>
              <a:buFont typeface="Arial" panose="020B0604020202020204" pitchFamily="34" charset="0"/>
              <a:buChar char="•"/>
            </a:pPr>
            <a:r>
              <a:rPr lang="en-US" altLang="en-US" sz="2000">
                <a:solidFill>
                  <a:srgbClr val="002060"/>
                </a:solidFill>
                <a:latin typeface="Calibri" panose="020F0502020204030204" pitchFamily="34" charset="0"/>
              </a:rPr>
              <a:t>The hacker can often find passwords, filenames, or other pieces of confidential information like SSN, PAN, Credit card ID numbers etc</a:t>
            </a:r>
          </a:p>
          <a:p>
            <a:pPr>
              <a:lnSpc>
                <a:spcPct val="90000"/>
              </a:lnSpc>
              <a:spcBef>
                <a:spcPts val="750"/>
              </a:spcBef>
              <a:buFont typeface="Arial" panose="020B0604020202020204" pitchFamily="34" charset="0"/>
              <a:buChar char="•"/>
            </a:pPr>
            <a:r>
              <a:rPr lang="en-US" altLang="en-US" sz="2000">
                <a:solidFill>
                  <a:srgbClr val="002060"/>
                </a:solidFill>
                <a:latin typeface="Calibri" panose="020F0502020204030204" pitchFamily="34" charset="0"/>
              </a:rPr>
              <a:t>Also called dumpstering, binning, trashing, garbaging or garbage gleaning.</a:t>
            </a:r>
          </a:p>
          <a:p>
            <a:pPr>
              <a:lnSpc>
                <a:spcPct val="90000"/>
              </a:lnSpc>
              <a:spcBef>
                <a:spcPts val="750"/>
              </a:spcBef>
              <a:buFont typeface="Arial" panose="020B0604020202020204" pitchFamily="34" charset="0"/>
              <a:buChar char="•"/>
            </a:pPr>
            <a:r>
              <a:rPr lang="en-US" altLang="en-US" sz="2000">
                <a:solidFill>
                  <a:srgbClr val="002060"/>
                </a:solidFill>
                <a:latin typeface="Calibri" panose="020F0502020204030204" pitchFamily="34" charset="0"/>
              </a:rPr>
              <a:t>scavenging</a:t>
            </a:r>
            <a:endParaRPr lang="en-US" altLang="en-US" sz="4400" b="1">
              <a:solidFill>
                <a:srgbClr val="002060"/>
              </a:solidFill>
              <a:latin typeface="Calibri" panose="020F0502020204030204" pitchFamily="34" charset="0"/>
            </a:endParaRPr>
          </a:p>
        </p:txBody>
      </p:sp>
      <p:sp>
        <p:nvSpPr>
          <p:cNvPr id="60428" name="Subtitle 2"/>
          <p:cNvSpPr txBox="1">
            <a:spLocks/>
          </p:cNvSpPr>
          <p:nvPr/>
        </p:nvSpPr>
        <p:spPr bwMode="auto">
          <a:xfrm>
            <a:off x="0" y="5551488"/>
            <a:ext cx="9144000" cy="1277937"/>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ts val="750"/>
              </a:spcBef>
            </a:pPr>
            <a:r>
              <a:rPr lang="en-US" altLang="en-US" sz="2000" b="1">
                <a:solidFill>
                  <a:srgbClr val="002060"/>
                </a:solidFill>
                <a:latin typeface="Calibri" panose="020F0502020204030204" pitchFamily="34" charset="0"/>
              </a:rPr>
              <a:t>Exercise-4:</a:t>
            </a:r>
          </a:p>
          <a:p>
            <a:pPr algn="ctr">
              <a:lnSpc>
                <a:spcPct val="90000"/>
              </a:lnSpc>
              <a:spcBef>
                <a:spcPts val="750"/>
              </a:spcBef>
            </a:pPr>
            <a:r>
              <a:rPr lang="en-US" altLang="en-US" sz="2000" b="1">
                <a:solidFill>
                  <a:srgbClr val="002060"/>
                </a:solidFill>
                <a:latin typeface="Bookman Old Style" panose="02050604050505020204" pitchFamily="18" charset="0"/>
                <a:ea typeface="Calibri" panose="020F0502020204030204" pitchFamily="34" charset="0"/>
                <a:cs typeface="Times New Roman" panose="02020603050405020304" pitchFamily="18" charset="0"/>
              </a:rPr>
              <a:t>a) Prepare at least 4 scenarios of any Social Engineering attacks.</a:t>
            </a:r>
          </a:p>
          <a:p>
            <a:pPr algn="ctr">
              <a:lnSpc>
                <a:spcPct val="90000"/>
              </a:lnSpc>
              <a:spcBef>
                <a:spcPts val="750"/>
              </a:spcBef>
            </a:pPr>
            <a:r>
              <a:rPr lang="en-US" altLang="en-US" sz="2000" b="1">
                <a:solidFill>
                  <a:srgbClr val="002060"/>
                </a:solidFill>
                <a:latin typeface="Bookman Old Style" panose="02050604050505020204" pitchFamily="18" charset="0"/>
                <a:cs typeface="Times New Roman" panose="02020603050405020304" pitchFamily="18" charset="0"/>
              </a:rPr>
              <a:t>b) Try to find out, have you been hacked </a:t>
            </a:r>
            <a:r>
              <a:rPr lang="en-US" altLang="en-US" sz="2000" b="1">
                <a:solidFill>
                  <a:srgbClr val="0000CC"/>
                </a:solidFill>
                <a:latin typeface="Bookman Old Style" panose="02050604050505020204" pitchFamily="18" charset="0"/>
                <a:cs typeface="Times New Roman" panose="02020603050405020304" pitchFamily="18" charset="0"/>
              </a:rPr>
              <a:t>haveibeenpwned web site</a:t>
            </a:r>
            <a:endParaRPr lang="en-US" altLang="en-US" sz="2000" b="1">
              <a:solidFill>
                <a:srgbClr val="0000CC"/>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49275"/>
            <a:ext cx="9144000" cy="612775"/>
          </a:xfrm>
          <a:pattFill prst="sphere">
            <a:fgClr>
              <a:srgbClr val="FFFF00"/>
            </a:fgClr>
            <a:bgClr>
              <a:schemeClr val="bg1"/>
            </a:bgClr>
          </a:pattFill>
          <a:ln>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p:spPr>
        <p:txBody>
          <a:bodyPr/>
          <a:lstStyle/>
          <a:p>
            <a:pPr>
              <a:defRPr/>
            </a:pPr>
            <a:r>
              <a:rPr lang="en-US" b="1" dirty="0" smtClean="0"/>
              <a:t>2.1 Fake S</a:t>
            </a:r>
            <a:endParaRPr lang="en-US" b="1" dirty="0"/>
          </a:p>
        </p:txBody>
      </p:sp>
      <p:sp>
        <p:nvSpPr>
          <p:cNvPr id="62469" name="Subtitle 2"/>
          <p:cNvSpPr>
            <a:spLocks noGrp="1"/>
          </p:cNvSpPr>
          <p:nvPr>
            <p:ph type="subTitle" idx="1"/>
          </p:nvPr>
        </p:nvSpPr>
        <p:spPr bwMode="auto">
          <a:xfrm>
            <a:off x="0" y="1176338"/>
            <a:ext cx="9144000" cy="5681662"/>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l">
              <a:buFont typeface="Arial" panose="020B0604020202020204" pitchFamily="34" charset="0"/>
              <a:buChar char="•"/>
            </a:pPr>
            <a:r>
              <a:rPr lang="en-US" altLang="en-US" sz="2000" b="1" smtClean="0">
                <a:solidFill>
                  <a:srgbClr val="002060"/>
                </a:solidFill>
              </a:rPr>
              <a:t>—Phishing involves false s, chats, or websites designed to impersonate real systems with the goal of capturing sensitive data.</a:t>
            </a:r>
          </a:p>
          <a:p>
            <a:pPr marL="457200" indent="-457200" algn="l">
              <a:buFont typeface="Arial" panose="020B0604020202020204" pitchFamily="34" charset="0"/>
              <a:buChar char="•"/>
            </a:pPr>
            <a:r>
              <a:rPr lang="en-US" altLang="en-US" sz="2000" b="1" smtClean="0">
                <a:solidFill>
                  <a:srgbClr val="002060"/>
                </a:solidFill>
              </a:rPr>
              <a:t>A message might come from a bank or other well-known institution with the need to “verify” your login information.</a:t>
            </a:r>
          </a:p>
          <a:p>
            <a:pPr marL="457200" indent="-457200" algn="l">
              <a:buFont typeface="Arial" panose="020B0604020202020204" pitchFamily="34" charset="0"/>
              <a:buChar char="•"/>
            </a:pPr>
            <a:r>
              <a:rPr lang="en-US" altLang="en-US" sz="2000" b="1" smtClean="0">
                <a:solidFill>
                  <a:srgbClr val="002060"/>
                </a:solidFill>
              </a:rPr>
              <a:t>It will usually be a mocked-up login page with all the right logos to look legitimate.</a:t>
            </a:r>
          </a:p>
          <a:p>
            <a:pPr marL="457200" indent="-457200" algn="l">
              <a:buFont typeface="Arial" panose="020B0604020202020204" pitchFamily="34" charset="0"/>
              <a:buChar char="•"/>
            </a:pPr>
            <a:r>
              <a:rPr lang="en-US" altLang="en-US" sz="2000" b="1" smtClean="0">
                <a:solidFill>
                  <a:srgbClr val="002060"/>
                </a:solidFill>
              </a:rPr>
              <a:t>The term was coined in 1996 by hackers who were stealing AOL Internet accounts by scamming passwords without the knowledge of AOL users.</a:t>
            </a:r>
          </a:p>
          <a:p>
            <a:pPr marL="457200" indent="-457200" algn="l">
              <a:buFont typeface="Arial" panose="020B0604020202020204" pitchFamily="34" charset="0"/>
              <a:buChar char="•"/>
            </a:pPr>
            <a:r>
              <a:rPr lang="en-US" altLang="en-US" sz="2000" b="1" smtClean="0">
                <a:solidFill>
                  <a:srgbClr val="002060"/>
                </a:solidFill>
              </a:rPr>
              <a:t>They replaced “f” by “ph”</a:t>
            </a:r>
            <a:br>
              <a:rPr lang="en-US" altLang="en-US" sz="2000" b="1" smtClean="0">
                <a:solidFill>
                  <a:srgbClr val="002060"/>
                </a:solidFill>
              </a:rPr>
            </a:br>
            <a:endParaRPr lang="en-US" altLang="en-US" sz="2000" b="1" smtClean="0">
              <a:solidFill>
                <a:srgbClr val="002060"/>
              </a:solidFill>
            </a:endParaRPr>
          </a:p>
        </p:txBody>
      </p:sp>
      <p:sp>
        <p:nvSpPr>
          <p:cNvPr id="6247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940861D8-D8F3-4F18-A10C-353F1E5725CB}"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6247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0027F2-317C-4C6E-9285-8A77F7E443BD}" type="slidenum">
              <a:rPr lang="en-IN" altLang="en-US" sz="900" smtClean="0">
                <a:solidFill>
                  <a:srgbClr val="898989"/>
                </a:solidFill>
                <a:latin typeface="Calibri" panose="020F0502020204030204" pitchFamily="34" charset="0"/>
              </a:rPr>
              <a:pPr/>
              <a:t>48</a:t>
            </a:fld>
            <a:endParaRPr lang="en-IN" altLang="en-US" sz="900" smtClean="0">
              <a:solidFill>
                <a:srgbClr val="898989"/>
              </a:solidFill>
              <a:latin typeface="Calibri" panose="020F0502020204030204" pitchFamily="34" charset="0"/>
            </a:endParaRPr>
          </a:p>
        </p:txBody>
      </p:sp>
      <p:pic>
        <p:nvPicPr>
          <p:cNvPr id="62472" name="Picture 2" descr="The Homograph Phishing Attack: The Antidote to Awareness Training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9363" y="4206875"/>
            <a:ext cx="4059237"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What is a Phishing attack? | Cloudflare"/>
          <p:cNvPicPr>
            <a:picLocks noChangeAspect="1" noChangeArrowheads="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28601" y="4073028"/>
            <a:ext cx="5181600" cy="27021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49275"/>
            <a:ext cx="9144000" cy="612775"/>
          </a:xfrm>
          <a:pattFill prst="sphere">
            <a:fgClr>
              <a:srgbClr val="FFFF00"/>
            </a:fgClr>
            <a:bgClr>
              <a:schemeClr val="bg1"/>
            </a:bgClr>
          </a:pattFill>
          <a:ln>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p:spPr>
        <p:txBody>
          <a:bodyPr/>
          <a:lstStyle/>
          <a:p>
            <a:pPr>
              <a:defRPr/>
            </a:pPr>
            <a:r>
              <a:rPr lang="en-US" b="1" dirty="0"/>
              <a:t>2.2 Baiting:</a:t>
            </a:r>
          </a:p>
        </p:txBody>
      </p:sp>
      <p:sp>
        <p:nvSpPr>
          <p:cNvPr id="63493" name="Subtitle 2"/>
          <p:cNvSpPr>
            <a:spLocks noGrp="1"/>
          </p:cNvSpPr>
          <p:nvPr>
            <p:ph type="subTitle" idx="1"/>
          </p:nvPr>
        </p:nvSpPr>
        <p:spPr bwMode="auto">
          <a:xfrm>
            <a:off x="0" y="1176338"/>
            <a:ext cx="9144000" cy="5681662"/>
          </a:xfrm>
          <a:blipFill dpi="0" rotWithShape="1">
            <a:blip r:embed="rId2"/>
            <a:srcRect/>
            <a:tile tx="0" ty="0" sx="100000" sy="100000" flip="none" algn="tl"/>
          </a:blip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l">
              <a:buFont typeface="Arial" panose="020B0604020202020204" pitchFamily="34" charset="0"/>
              <a:buChar char="•"/>
            </a:pPr>
            <a:r>
              <a:rPr lang="en-US" altLang="en-US" sz="2000" b="1" smtClean="0">
                <a:solidFill>
                  <a:srgbClr val="002060"/>
                </a:solidFill>
              </a:rPr>
              <a:t>—Baiting involves dangling something you want to entice you to take an action the criminal desires.</a:t>
            </a:r>
          </a:p>
          <a:p>
            <a:pPr marL="457200" indent="-457200" algn="l">
              <a:buFont typeface="Arial" panose="020B0604020202020204" pitchFamily="34" charset="0"/>
              <a:buChar char="•"/>
            </a:pPr>
            <a:r>
              <a:rPr lang="en-US" altLang="en-US" sz="2000" b="1" smtClean="0">
                <a:solidFill>
                  <a:srgbClr val="002060"/>
                </a:solidFill>
              </a:rPr>
              <a:t>It can be in the form of a music or movie download on a peer-to-peer site or it can be a USB flash drive with a company logo labeled “Executive Salary Summary Q1 2013″ left out in the open for you to find.</a:t>
            </a:r>
          </a:p>
          <a:p>
            <a:pPr marL="457200" indent="-457200" algn="l">
              <a:buFont typeface="Arial" panose="020B0604020202020204" pitchFamily="34" charset="0"/>
              <a:buChar char="•"/>
            </a:pPr>
            <a:r>
              <a:rPr lang="en-US" altLang="en-US" sz="2000" b="1" smtClean="0">
                <a:solidFill>
                  <a:srgbClr val="002060"/>
                </a:solidFill>
              </a:rPr>
              <a:t>Then, once the device is used or downloaded, the person or company’s computer is infected with malicious software allowing the criminal to advance into your system.</a:t>
            </a:r>
            <a:endParaRPr lang="en-US" altLang="en-US" sz="2400" b="1" smtClean="0">
              <a:solidFill>
                <a:srgbClr val="002060"/>
              </a:solidFill>
            </a:endParaRPr>
          </a:p>
        </p:txBody>
      </p:sp>
      <p:sp>
        <p:nvSpPr>
          <p:cNvPr id="6349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EC6891CA-6306-4D0F-870D-4DCBC4205BE3}"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6349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21CC9B-6851-41D2-B348-0D68716E47E4}" type="slidenum">
              <a:rPr lang="en-IN" altLang="en-US" sz="900" smtClean="0">
                <a:solidFill>
                  <a:srgbClr val="898989"/>
                </a:solidFill>
                <a:latin typeface="Calibri" panose="020F0502020204030204" pitchFamily="34" charset="0"/>
              </a:rPr>
              <a:pPr/>
              <a:t>49</a:t>
            </a:fld>
            <a:endParaRPr lang="en-IN" altLang="en-US" sz="900" smtClean="0">
              <a:solidFill>
                <a:srgbClr val="898989"/>
              </a:solidFill>
              <a:latin typeface="Calibri" panose="020F0502020204030204" pitchFamily="34" charset="0"/>
            </a:endParaRPr>
          </a:p>
        </p:txBody>
      </p:sp>
      <p:pic>
        <p:nvPicPr>
          <p:cNvPr id="63496" name="Picture 2" descr="used to exploit online social networks - ppt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350" y="34290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9144000" cy="6324600"/>
          </a:xfrm>
          <a:solidFill>
            <a:schemeClr val="accent1">
              <a:lumMod val="20000"/>
              <a:lumOff val="80000"/>
            </a:schemeClr>
          </a:solidFill>
        </p:spPr>
        <p:txBody>
          <a:bodyPr/>
          <a:lstStyle/>
          <a:p>
            <a:pPr>
              <a:defRPr/>
            </a:pPr>
            <a:r>
              <a:rPr lang="en-US" sz="2400" dirty="0" smtClean="0">
                <a:latin typeface="Aharoni" panose="02010803020104030203" pitchFamily="2" charset="-79"/>
                <a:cs typeface="Aharoni" panose="02010803020104030203" pitchFamily="2" charset="-79"/>
              </a:rPr>
              <a:t>Pre </a:t>
            </a:r>
            <a:r>
              <a:rPr lang="en-US" sz="2400" dirty="0">
                <a:latin typeface="Aharoni" panose="02010803020104030203" pitchFamily="2" charset="-79"/>
                <a:cs typeface="Aharoni" panose="02010803020104030203" pitchFamily="2" charset="-79"/>
              </a:rPr>
              <a:t>requisites for the course: </a:t>
            </a:r>
            <a:r>
              <a:rPr lang="en-US" sz="2400" dirty="0" smtClean="0">
                <a:latin typeface="Aharoni" panose="02010803020104030203" pitchFamily="2" charset="-79"/>
                <a:cs typeface="Aharoni" panose="02010803020104030203" pitchFamily="2" charset="-79"/>
              </a:rPr>
              <a:t/>
            </a:r>
            <a:br>
              <a:rPr lang="en-US" sz="2400" dirty="0" smtClean="0">
                <a:latin typeface="Aharoni" panose="02010803020104030203" pitchFamily="2" charset="-79"/>
                <a:cs typeface="Aharoni" panose="02010803020104030203" pitchFamily="2" charset="-79"/>
              </a:rPr>
            </a:br>
            <a:r>
              <a:rPr lang="en-US" sz="2000" dirty="0" smtClean="0">
                <a:solidFill>
                  <a:srgbClr val="00B050"/>
                </a:solidFill>
                <a:latin typeface="+mn-lt"/>
                <a:cs typeface="Aharoni" panose="02010803020104030203" pitchFamily="2" charset="-79"/>
              </a:rPr>
              <a:t>Understanding </a:t>
            </a:r>
            <a:r>
              <a:rPr lang="en-US" sz="2000" dirty="0">
                <a:solidFill>
                  <a:srgbClr val="00B050"/>
                </a:solidFill>
                <a:latin typeface="+mn-lt"/>
                <a:cs typeface="Aharoni" panose="02010803020104030203" pitchFamily="2" charset="-79"/>
              </a:rPr>
              <a:t>of the Operating Systems, like Windows and Linux, Basic Programming skills, Analytical skills and self-learning capability of latest tools. And also understanding of basics of Networks, clouds and databases. </a:t>
            </a:r>
            <a:br>
              <a:rPr lang="en-US" sz="2000" dirty="0">
                <a:solidFill>
                  <a:srgbClr val="00B050"/>
                </a:solidFill>
                <a:latin typeface="+mn-lt"/>
                <a:cs typeface="Aharoni" panose="02010803020104030203" pitchFamily="2" charset="-79"/>
              </a:rPr>
            </a:br>
            <a:r>
              <a:rPr lang="en-US" sz="2400" dirty="0">
                <a:latin typeface="Aharoni" panose="02010803020104030203" pitchFamily="2" charset="-79"/>
                <a:cs typeface="Aharoni" panose="02010803020104030203" pitchFamily="2" charset="-79"/>
              </a:rPr>
              <a:t> </a:t>
            </a:r>
            <a:br>
              <a:rPr lang="en-US" sz="2400" dirty="0">
                <a:latin typeface="Aharoni" panose="02010803020104030203" pitchFamily="2" charset="-79"/>
                <a:cs typeface="Aharoni" panose="02010803020104030203" pitchFamily="2" charset="-79"/>
              </a:rPr>
            </a:br>
            <a:r>
              <a:rPr lang="en-US" sz="2400" dirty="0">
                <a:latin typeface="Aharoni" panose="02010803020104030203" pitchFamily="2" charset="-79"/>
                <a:cs typeface="Aharoni" panose="02010803020104030203" pitchFamily="2" charset="-79"/>
              </a:rPr>
              <a:t>Post requisites for the course: </a:t>
            </a:r>
            <a:r>
              <a:rPr lang="en-US" sz="2400" dirty="0" smtClean="0">
                <a:latin typeface="Aharoni" panose="02010803020104030203" pitchFamily="2" charset="-79"/>
                <a:cs typeface="Aharoni" panose="02010803020104030203" pitchFamily="2" charset="-79"/>
              </a:rPr>
              <a:t/>
            </a:r>
            <a:br>
              <a:rPr lang="en-US" sz="2400" dirty="0" smtClean="0">
                <a:latin typeface="Aharoni" panose="02010803020104030203" pitchFamily="2" charset="-79"/>
                <a:cs typeface="Aharoni" panose="02010803020104030203" pitchFamily="2" charset="-79"/>
              </a:rPr>
            </a:br>
            <a:r>
              <a:rPr lang="en-US" sz="2000" dirty="0" smtClean="0">
                <a:solidFill>
                  <a:srgbClr val="FF0000"/>
                </a:solidFill>
                <a:latin typeface="+mn-lt"/>
                <a:cs typeface="Aharoni" panose="02010803020104030203" pitchFamily="2" charset="-79"/>
              </a:rPr>
              <a:t>Continuous </a:t>
            </a:r>
            <a:r>
              <a:rPr lang="en-US" sz="2000" dirty="0">
                <a:solidFill>
                  <a:srgbClr val="FF0000"/>
                </a:solidFill>
                <a:latin typeface="+mn-lt"/>
                <a:cs typeface="Aharoni" panose="02010803020104030203" pitchFamily="2" charset="-79"/>
              </a:rPr>
              <a:t>up-gradation on latest cyber security technologies.</a:t>
            </a:r>
            <a:br>
              <a:rPr lang="en-US" sz="2000" dirty="0">
                <a:solidFill>
                  <a:srgbClr val="FF0000"/>
                </a:solidFill>
                <a:latin typeface="+mn-lt"/>
                <a:cs typeface="Aharoni" panose="02010803020104030203" pitchFamily="2" charset="-79"/>
              </a:rPr>
            </a:br>
            <a:r>
              <a:rPr lang="en-US" sz="2400" dirty="0">
                <a:latin typeface="Aharoni" panose="02010803020104030203" pitchFamily="2" charset="-79"/>
                <a:cs typeface="Aharoni" panose="02010803020104030203" pitchFamily="2" charset="-79"/>
              </a:rPr>
              <a:t> </a:t>
            </a:r>
            <a:br>
              <a:rPr lang="en-US" sz="2400" dirty="0">
                <a:latin typeface="Aharoni" panose="02010803020104030203" pitchFamily="2" charset="-79"/>
                <a:cs typeface="Aharoni" panose="02010803020104030203" pitchFamily="2" charset="-79"/>
              </a:rPr>
            </a:br>
            <a:r>
              <a:rPr lang="en-US" sz="2400" dirty="0">
                <a:latin typeface="Aharoni" panose="02010803020104030203" pitchFamily="2" charset="-79"/>
                <a:cs typeface="Aharoni" panose="02010803020104030203" pitchFamily="2" charset="-79"/>
              </a:rPr>
              <a:t>Instructions to students: </a:t>
            </a:r>
            <a:r>
              <a:rPr lang="en-US" sz="2400" dirty="0" smtClean="0">
                <a:latin typeface="Aharoni" panose="02010803020104030203" pitchFamily="2" charset="-79"/>
                <a:cs typeface="Aharoni" panose="02010803020104030203" pitchFamily="2" charset="-79"/>
              </a:rPr>
              <a:t/>
            </a:r>
            <a:br>
              <a:rPr lang="en-US" sz="2400" dirty="0" smtClean="0">
                <a:latin typeface="Aharoni" panose="02010803020104030203" pitchFamily="2" charset="-79"/>
                <a:cs typeface="Aharoni" panose="02010803020104030203" pitchFamily="2" charset="-79"/>
              </a:rPr>
            </a:br>
            <a:r>
              <a:rPr lang="en-US" sz="2000" dirty="0" smtClean="0">
                <a:solidFill>
                  <a:srgbClr val="FF0066"/>
                </a:solidFill>
                <a:latin typeface="+mn-lt"/>
                <a:cs typeface="Aharoni" panose="02010803020104030203" pitchFamily="2" charset="-79"/>
              </a:rPr>
              <a:t>Learn </a:t>
            </a:r>
            <a:r>
              <a:rPr lang="en-US" sz="2000" dirty="0">
                <a:solidFill>
                  <a:srgbClr val="FF0066"/>
                </a:solidFill>
                <a:latin typeface="+mn-lt"/>
                <a:cs typeface="Aharoni" panose="02010803020104030203" pitchFamily="2" charset="-79"/>
              </a:rPr>
              <a:t>scanning and finding vulnerabilities in systems and networks. </a:t>
            </a:r>
            <a:br>
              <a:rPr lang="en-US" sz="2000" dirty="0">
                <a:solidFill>
                  <a:srgbClr val="FF0066"/>
                </a:solidFill>
                <a:latin typeface="+mn-lt"/>
                <a:cs typeface="Aharoni" panose="02010803020104030203" pitchFamily="2" charset="-79"/>
              </a:rPr>
            </a:br>
            <a:r>
              <a:rPr lang="en-US" sz="2400" dirty="0">
                <a:latin typeface="Aharoni" panose="02010803020104030203" pitchFamily="2" charset="-79"/>
                <a:cs typeface="Aharoni" panose="02010803020104030203" pitchFamily="2" charset="-79"/>
              </a:rPr>
              <a:t> </a:t>
            </a:r>
            <a:br>
              <a:rPr lang="en-US" sz="2400" dirty="0">
                <a:latin typeface="Aharoni" panose="02010803020104030203" pitchFamily="2" charset="-79"/>
                <a:cs typeface="Aharoni" panose="02010803020104030203" pitchFamily="2" charset="-79"/>
              </a:rPr>
            </a:br>
            <a:r>
              <a:rPr lang="en-US" sz="2400" dirty="0">
                <a:latin typeface="Aharoni" panose="02010803020104030203" pitchFamily="2" charset="-79"/>
                <a:cs typeface="Aharoni" panose="02010803020104030203" pitchFamily="2" charset="-79"/>
              </a:rPr>
              <a:t>Open Ended Problems: ------ </a:t>
            </a:r>
            <a:r>
              <a:rPr lang="en-US" sz="2400" dirty="0" smtClean="0">
                <a:latin typeface="Aharoni" panose="02010803020104030203" pitchFamily="2" charset="-79"/>
                <a:cs typeface="Aharoni" panose="02010803020104030203" pitchFamily="2" charset="-79"/>
              </a:rPr>
              <a:t/>
            </a:r>
            <a:br>
              <a:rPr lang="en-US" sz="2400" dirty="0" smtClean="0">
                <a:latin typeface="Aharoni" panose="02010803020104030203" pitchFamily="2" charset="-79"/>
                <a:cs typeface="Aharoni" panose="02010803020104030203" pitchFamily="2" charset="-79"/>
              </a:rPr>
            </a:br>
            <a:r>
              <a:rPr lang="en-US" sz="2000" dirty="0" smtClean="0">
                <a:solidFill>
                  <a:srgbClr val="FF3300"/>
                </a:solidFill>
                <a:latin typeface="Aharoni" panose="02010803020104030203" pitchFamily="2" charset="-79"/>
                <a:cs typeface="Aharoni" panose="02010803020104030203" pitchFamily="2" charset="-79"/>
              </a:rPr>
              <a:t>Fast </a:t>
            </a:r>
            <a:r>
              <a:rPr lang="en-US" sz="2000" dirty="0">
                <a:solidFill>
                  <a:srgbClr val="FF3300"/>
                </a:solidFill>
                <a:latin typeface="Aharoni" panose="02010803020104030203" pitchFamily="2" charset="-79"/>
                <a:cs typeface="Aharoni" panose="02010803020104030203" pitchFamily="2" charset="-79"/>
              </a:rPr>
              <a:t>Learners </a:t>
            </a:r>
            <a:r>
              <a:rPr lang="en-US" sz="2000" dirty="0" smtClean="0">
                <a:solidFill>
                  <a:srgbClr val="FF3300"/>
                </a:solidFill>
                <a:latin typeface="Aharoni" panose="02010803020104030203" pitchFamily="2" charset="-79"/>
                <a:cs typeface="Aharoni" panose="02010803020104030203" pitchFamily="2" charset="-79"/>
              </a:rPr>
              <a:t>are </a:t>
            </a:r>
            <a:r>
              <a:rPr lang="en-US" sz="2000" dirty="0">
                <a:solidFill>
                  <a:srgbClr val="FF3300"/>
                </a:solidFill>
                <a:latin typeface="Aharoni" panose="02010803020104030203" pitchFamily="2" charset="-79"/>
                <a:cs typeface="Aharoni" panose="02010803020104030203" pitchFamily="2" charset="-79"/>
              </a:rPr>
              <a:t>encouraged to involve in proactive design technologies for cyber security issues. </a:t>
            </a:r>
            <a:r>
              <a:rPr lang="en-US" sz="2000" dirty="0" smtClean="0">
                <a:solidFill>
                  <a:srgbClr val="FF3300"/>
                </a:solidFill>
                <a:latin typeface="Aharoni" panose="02010803020104030203" pitchFamily="2" charset="-79"/>
                <a:cs typeface="Aharoni" panose="02010803020104030203" pitchFamily="2" charset="-79"/>
              </a:rPr>
              <a:t/>
            </a:r>
            <a:br>
              <a:rPr lang="en-US" sz="2000" dirty="0" smtClean="0">
                <a:solidFill>
                  <a:srgbClr val="FF3300"/>
                </a:solidFill>
                <a:latin typeface="Aharoni" panose="02010803020104030203" pitchFamily="2" charset="-79"/>
                <a:cs typeface="Aharoni" panose="02010803020104030203" pitchFamily="2" charset="-79"/>
              </a:rPr>
            </a:br>
            <a:r>
              <a:rPr lang="en-US" sz="2000" dirty="0" smtClean="0">
                <a:solidFill>
                  <a:srgbClr val="FF3300"/>
                </a:solidFill>
                <a:latin typeface="Aharoni" panose="02010803020104030203" pitchFamily="2" charset="-79"/>
                <a:cs typeface="Aharoni" panose="02010803020104030203" pitchFamily="2" charset="-79"/>
              </a:rPr>
              <a:t>Scheme </a:t>
            </a:r>
            <a:r>
              <a:rPr lang="en-US" sz="2000" dirty="0" smtClean="0">
                <a:solidFill>
                  <a:srgbClr val="FF3300"/>
                </a:solidFill>
                <a:latin typeface="Aharoni" panose="02010803020104030203" pitchFamily="2" charset="-79"/>
                <a:cs typeface="Aharoni" panose="02010803020104030203" pitchFamily="2" charset="-79"/>
              </a:rPr>
              <a:t>of Evaluation</a:t>
            </a:r>
            <a:br>
              <a:rPr lang="en-US" sz="2000" dirty="0" smtClean="0">
                <a:solidFill>
                  <a:srgbClr val="FF3300"/>
                </a:solidFill>
                <a:latin typeface="Aharoni" panose="02010803020104030203" pitchFamily="2" charset="-79"/>
                <a:cs typeface="Aharoni" panose="02010803020104030203" pitchFamily="2" charset="-79"/>
              </a:rPr>
            </a:br>
            <a:r>
              <a:rPr lang="en-US" sz="2000" dirty="0">
                <a:solidFill>
                  <a:srgbClr val="FF3300"/>
                </a:solidFill>
                <a:latin typeface="Aharoni" panose="02010803020104030203" pitchFamily="2" charset="-79"/>
                <a:cs typeface="Aharoni" panose="02010803020104030203" pitchFamily="2" charset="-79"/>
              </a:rPr>
              <a:t/>
            </a:r>
            <a:br>
              <a:rPr lang="en-US" sz="2000" dirty="0">
                <a:solidFill>
                  <a:srgbClr val="FF3300"/>
                </a:solidFill>
                <a:latin typeface="Aharoni" panose="02010803020104030203" pitchFamily="2" charset="-79"/>
                <a:cs typeface="Aharoni" panose="02010803020104030203" pitchFamily="2" charset="-79"/>
              </a:rPr>
            </a:br>
            <a:r>
              <a:rPr lang="en-US" sz="2400" dirty="0">
                <a:latin typeface="Aharoni" panose="02010803020104030203" pitchFamily="2" charset="-79"/>
                <a:cs typeface="Aharoni" panose="02010803020104030203" pitchFamily="2" charset="-79"/>
              </a:rPr>
              <a:t> </a:t>
            </a:r>
            <a:br>
              <a:rPr lang="en-US" sz="2400" dirty="0">
                <a:latin typeface="Aharoni" panose="02010803020104030203" pitchFamily="2" charset="-79"/>
                <a:cs typeface="Aharoni" panose="02010803020104030203" pitchFamily="2" charset="-79"/>
              </a:rPr>
            </a:br>
            <a:endParaRPr lang="en-US" sz="2400" dirty="0">
              <a:latin typeface="Aharoni" panose="02010803020104030203" pitchFamily="2" charset="-79"/>
              <a:cs typeface="Aharoni" panose="02010803020104030203" pitchFamily="2" charset="-79"/>
            </a:endParaRPr>
          </a:p>
        </p:txBody>
      </p:sp>
      <p:sp>
        <p:nvSpPr>
          <p:cNvPr id="1024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BD314822-BED2-46FE-B175-E3BAA9964F2E}"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1024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3225552-9416-4FEA-B3DD-5C7360C40B7E}" type="slidenum">
              <a:rPr lang="en-IN" altLang="en-US" sz="900" smtClean="0">
                <a:solidFill>
                  <a:srgbClr val="898989"/>
                </a:solidFill>
                <a:latin typeface="Calibri" panose="020F0502020204030204" pitchFamily="34" charset="0"/>
              </a:rPr>
              <a:pPr/>
              <a:t>5</a:t>
            </a:fld>
            <a:endParaRPr lang="en-IN" altLang="en-US" sz="900" smtClean="0">
              <a:solidFill>
                <a:srgbClr val="898989"/>
              </a:solidFill>
              <a:latin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79103551"/>
              </p:ext>
            </p:extLst>
          </p:nvPr>
        </p:nvGraphicFramePr>
        <p:xfrm>
          <a:off x="114300" y="5181600"/>
          <a:ext cx="8915400" cy="1727324"/>
        </p:xfrm>
        <a:graphic>
          <a:graphicData uri="http://schemas.openxmlformats.org/drawingml/2006/table">
            <a:tbl>
              <a:tblPr/>
              <a:tblGrid>
                <a:gridCol w="8915400">
                  <a:extLst>
                    <a:ext uri="{9D8B030D-6E8A-4147-A177-3AD203B41FA5}">
                      <a16:colId xmlns:a16="http://schemas.microsoft.com/office/drawing/2014/main" val="56405156"/>
                    </a:ext>
                  </a:extLst>
                </a:gridCol>
              </a:tblGrid>
              <a:tr h="990600">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marL="2514600" indent="-2286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marL="2971800" indent="-2286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marL="3429000" indent="-2286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marL="3886200" indent="-2286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l" defTabSz="685800" rtl="0" eaLnBrk="1" fontAlgn="base" latinLnBrk="0" hangingPunct="1">
                        <a:lnSpc>
                          <a:spcPts val="1313"/>
                        </a:lnSpc>
                        <a:spcBef>
                          <a:spcPct val="0"/>
                        </a:spcBef>
                        <a:spcAft>
                          <a:spcPct val="0"/>
                        </a:spcAft>
                        <a:buClrTx/>
                        <a:buSzTx/>
                        <a:buFontTx/>
                        <a:buNone/>
                        <a:tabLst/>
                      </a:pPr>
                      <a:r>
                        <a:rPr kumimoji="0" lang="en-US" altLang="en-US" sz="2000" b="1" i="0" u="none" strike="noStrike" cap="none" normalizeH="0" baseline="0" dirty="0" smtClean="0">
                          <a:ln>
                            <a:noFill/>
                          </a:ln>
                          <a:solidFill>
                            <a:srgbClr val="0000CC"/>
                          </a:solidFill>
                          <a:effectLst/>
                          <a:latin typeface="Calibri" panose="020F0502020204030204" pitchFamily="34" charset="0"/>
                        </a:rPr>
                        <a:t>CIE:</a:t>
                      </a:r>
                      <a:endParaRPr kumimoji="0" lang="en-US" altLang="en-US" sz="1800" b="1" i="0" u="none" strike="noStrike" cap="none" normalizeH="0" baseline="0" dirty="0" smtClean="0">
                        <a:ln>
                          <a:noFill/>
                        </a:ln>
                        <a:solidFill>
                          <a:srgbClr val="0000CC"/>
                        </a:solidFill>
                        <a:effectLst/>
                        <a:latin typeface="Calibri" panose="020F0502020204030204" pitchFamily="34" charset="0"/>
                      </a:endParaRPr>
                    </a:p>
                    <a:p>
                      <a:pPr marL="0" marR="0" lvl="0" indent="0" algn="l" defTabSz="685800" rtl="0" eaLnBrk="1" fontAlgn="base" latinLnBrk="0" hangingPunct="1">
                        <a:lnSpc>
                          <a:spcPts val="1313"/>
                        </a:lnSpc>
                        <a:spcBef>
                          <a:spcPct val="0"/>
                        </a:spcBef>
                        <a:spcAft>
                          <a:spcPct val="0"/>
                        </a:spcAft>
                        <a:buClrTx/>
                        <a:buSzTx/>
                        <a:buFont typeface="Symbol" panose="05050102010706020507" pitchFamily="18" charset="2"/>
                        <a:buChar char=""/>
                        <a:tabLst/>
                      </a:pPr>
                      <a:endParaRPr kumimoji="0" lang="en-US" altLang="en-US" sz="2000" b="1" i="0" u="none" strike="noStrike" cap="none" normalizeH="0" baseline="0" dirty="0" smtClean="0">
                        <a:ln>
                          <a:noFill/>
                        </a:ln>
                        <a:solidFill>
                          <a:srgbClr val="0000CC"/>
                        </a:solidFill>
                        <a:effectLst/>
                        <a:latin typeface="Calibri" panose="020F0502020204030204" pitchFamily="34" charset="0"/>
                      </a:endParaRPr>
                    </a:p>
                    <a:p>
                      <a:pPr marL="0" marR="0" lvl="0" indent="0" algn="l" defTabSz="685800" rtl="0" eaLnBrk="1" fontAlgn="base" latinLnBrk="0" hangingPunct="1">
                        <a:lnSpc>
                          <a:spcPts val="1313"/>
                        </a:lnSpc>
                        <a:spcBef>
                          <a:spcPct val="0"/>
                        </a:spcBef>
                        <a:spcAft>
                          <a:spcPct val="0"/>
                        </a:spcAft>
                        <a:buClrTx/>
                        <a:buSzTx/>
                        <a:buFont typeface="Symbol" panose="05050102010706020507" pitchFamily="18" charset="2"/>
                        <a:buChar char=""/>
                        <a:tabLst/>
                      </a:pPr>
                      <a:r>
                        <a:rPr kumimoji="0" lang="en-US" altLang="en-US" sz="2000" b="1" i="0" u="none" strike="noStrike" cap="none" normalizeH="0" baseline="0" dirty="0" smtClean="0">
                          <a:ln>
                            <a:noFill/>
                          </a:ln>
                          <a:solidFill>
                            <a:srgbClr val="0000CC"/>
                          </a:solidFill>
                          <a:effectLst/>
                          <a:latin typeface="Calibri" panose="020F0502020204030204" pitchFamily="34" charset="0"/>
                        </a:rPr>
                        <a:t>60</a:t>
                      </a:r>
                      <a:r>
                        <a:rPr kumimoji="0" lang="en-US" altLang="en-US" sz="2000" b="1" i="0" u="none" strike="noStrike" cap="none" normalizeH="0" baseline="0" dirty="0" smtClean="0">
                          <a:ln>
                            <a:noFill/>
                          </a:ln>
                          <a:solidFill>
                            <a:srgbClr val="0000CC"/>
                          </a:solidFill>
                          <a:effectLst/>
                          <a:latin typeface="Calibri" panose="020F0502020204030204" pitchFamily="34" charset="0"/>
                        </a:rPr>
                        <a:t>% of CIE is based on Internal Assessments – Average of 3 tests will be taken</a:t>
                      </a:r>
                      <a:endParaRPr kumimoji="0" lang="en-US" altLang="en-US" sz="1800" b="1" i="0" u="none" strike="noStrike" cap="none" normalizeH="0" baseline="0" dirty="0" smtClean="0">
                        <a:ln>
                          <a:noFill/>
                        </a:ln>
                        <a:solidFill>
                          <a:srgbClr val="0000CC"/>
                        </a:solidFill>
                        <a:effectLst/>
                        <a:latin typeface="Calibri" panose="020F0502020204030204" pitchFamily="34" charset="0"/>
                      </a:endParaRPr>
                    </a:p>
                    <a:p>
                      <a:pPr marL="0" marR="0" lvl="0" indent="0" algn="l" defTabSz="685800" rtl="0" eaLnBrk="1" fontAlgn="base" latinLnBrk="0" hangingPunct="1">
                        <a:lnSpc>
                          <a:spcPts val="1313"/>
                        </a:lnSpc>
                        <a:spcBef>
                          <a:spcPct val="0"/>
                        </a:spcBef>
                        <a:spcAft>
                          <a:spcPct val="0"/>
                        </a:spcAft>
                        <a:buClrTx/>
                        <a:buSzTx/>
                        <a:buFont typeface="Symbol" panose="05050102010706020507" pitchFamily="18" charset="2"/>
                        <a:buChar char=""/>
                        <a:tabLst/>
                      </a:pPr>
                      <a:endParaRPr kumimoji="0" lang="en-US" altLang="en-US" sz="2000" b="1" i="0" u="none" strike="noStrike" cap="none" normalizeH="0" baseline="0" dirty="0" smtClean="0">
                        <a:ln>
                          <a:noFill/>
                        </a:ln>
                        <a:solidFill>
                          <a:srgbClr val="0000CC"/>
                        </a:solidFill>
                        <a:effectLst/>
                        <a:latin typeface="Calibri" panose="020F0502020204030204" pitchFamily="34" charset="0"/>
                      </a:endParaRPr>
                    </a:p>
                    <a:p>
                      <a:pPr marL="0" marR="0" lvl="0" indent="0" algn="l" defTabSz="685800" rtl="0" eaLnBrk="1" fontAlgn="base" latinLnBrk="0" hangingPunct="1">
                        <a:lnSpc>
                          <a:spcPts val="1313"/>
                        </a:lnSpc>
                        <a:spcBef>
                          <a:spcPct val="0"/>
                        </a:spcBef>
                        <a:spcAft>
                          <a:spcPct val="0"/>
                        </a:spcAft>
                        <a:buClrTx/>
                        <a:buSzTx/>
                        <a:buFont typeface="Symbol" panose="05050102010706020507" pitchFamily="18" charset="2"/>
                        <a:buChar char=""/>
                        <a:tabLst/>
                      </a:pPr>
                      <a:r>
                        <a:rPr kumimoji="0" lang="en-US" altLang="en-US" sz="2000" b="1" i="0" u="none" strike="noStrike" cap="none" normalizeH="0" baseline="0" dirty="0" smtClean="0">
                          <a:ln>
                            <a:noFill/>
                          </a:ln>
                          <a:solidFill>
                            <a:srgbClr val="0000CC"/>
                          </a:solidFill>
                          <a:effectLst/>
                          <a:latin typeface="Calibri" panose="020F0502020204030204" pitchFamily="34" charset="0"/>
                        </a:rPr>
                        <a:t>40</a:t>
                      </a:r>
                      <a:r>
                        <a:rPr kumimoji="0" lang="en-US" altLang="en-US" sz="2000" b="1" i="0" u="none" strike="noStrike" cap="none" normalizeH="0" baseline="0" dirty="0" smtClean="0">
                          <a:ln>
                            <a:noFill/>
                          </a:ln>
                          <a:solidFill>
                            <a:srgbClr val="0000CC"/>
                          </a:solidFill>
                          <a:effectLst/>
                          <a:latin typeface="Calibri" panose="020F0502020204030204" pitchFamily="34" charset="0"/>
                        </a:rPr>
                        <a:t>% of CIE is based on Alternate Assessment Methods</a:t>
                      </a:r>
                      <a:endParaRPr kumimoji="0" lang="en-US" altLang="en-US" sz="1800" b="1"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endParaRPr>
                    </a:p>
                  </a:txBody>
                  <a:tcPr marL="71755" marR="7175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E699"/>
                    </a:solidFill>
                  </a:tcPr>
                </a:tc>
                <a:extLst>
                  <a:ext uri="{0D108BD9-81ED-4DB2-BD59-A6C34878D82A}">
                    <a16:rowId xmlns:a16="http://schemas.microsoft.com/office/drawing/2014/main" val="1721428825"/>
                  </a:ext>
                </a:extLst>
              </a:tr>
              <a:tr h="736724">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marL="2514600" indent="-2286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marL="2971800" indent="-2286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marL="3429000" indent="-2286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marL="3886200" indent="-2286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l" defTabSz="685800" rtl="0" eaLnBrk="1" fontAlgn="base" latinLnBrk="0" hangingPunct="1">
                        <a:lnSpc>
                          <a:spcPts val="1313"/>
                        </a:lnSpc>
                        <a:spcBef>
                          <a:spcPct val="0"/>
                        </a:spcBef>
                        <a:spcAft>
                          <a:spcPct val="0"/>
                        </a:spcAft>
                        <a:buClrTx/>
                        <a:buSzTx/>
                        <a:buFontTx/>
                        <a:buNone/>
                        <a:tabLst/>
                      </a:pPr>
                      <a:r>
                        <a:rPr kumimoji="0" lang="en-US" altLang="en-US" sz="2000" b="1" i="0" u="none" strike="noStrike" cap="none" normalizeH="0" baseline="0" dirty="0" smtClean="0">
                          <a:ln>
                            <a:noFill/>
                          </a:ln>
                          <a:solidFill>
                            <a:srgbClr val="0000CC"/>
                          </a:solidFill>
                          <a:effectLst/>
                          <a:latin typeface="Calibri" panose="020F0502020204030204" pitchFamily="34" charset="0"/>
                        </a:rPr>
                        <a:t>SEE:</a:t>
                      </a:r>
                      <a:endParaRPr kumimoji="0" lang="en-US" altLang="en-US" sz="1800" b="1" i="0" u="none" strike="noStrike" cap="none" normalizeH="0" baseline="0" dirty="0" smtClean="0">
                        <a:ln>
                          <a:noFill/>
                        </a:ln>
                        <a:solidFill>
                          <a:srgbClr val="0000CC"/>
                        </a:solidFill>
                        <a:effectLst/>
                        <a:latin typeface="Calibri" panose="020F0502020204030204" pitchFamily="34" charset="0"/>
                      </a:endParaRPr>
                    </a:p>
                    <a:p>
                      <a:pPr marL="0" marR="0" lvl="0" indent="0" algn="just" defTabSz="685800" rtl="0" eaLnBrk="1" fontAlgn="base" latinLnBrk="0" hangingPunct="1">
                        <a:lnSpc>
                          <a:spcPct val="115000"/>
                        </a:lnSpc>
                        <a:spcBef>
                          <a:spcPct val="0"/>
                        </a:spcBef>
                        <a:spcAft>
                          <a:spcPct val="0"/>
                        </a:spcAft>
                        <a:buClrTx/>
                        <a:buSzTx/>
                        <a:buFont typeface="Symbol" panose="05050102010706020507" pitchFamily="18" charset="2"/>
                        <a:buChar char=""/>
                        <a:tabLst/>
                      </a:pPr>
                      <a:r>
                        <a:rPr kumimoji="0" lang="en-US" altLang="en-US" sz="2000" b="1" i="0" u="none" strike="noStrike" cap="none" normalizeH="0" baseline="0" dirty="0" smtClean="0">
                          <a:ln>
                            <a:noFill/>
                          </a:ln>
                          <a:solidFill>
                            <a:srgbClr val="0000CC"/>
                          </a:solidFill>
                          <a:effectLst/>
                          <a:latin typeface="Calibri" panose="020F0502020204030204" pitchFamily="34" charset="0"/>
                        </a:rPr>
                        <a:t>SEE will be conducted for 100 marks.</a:t>
                      </a:r>
                      <a:endParaRPr kumimoji="0" lang="en-US" altLang="en-US" sz="1800" b="1" i="0" u="none" strike="noStrike" cap="none" normalizeH="0" baseline="0" dirty="0" smtClean="0">
                        <a:ln>
                          <a:noFill/>
                        </a:ln>
                        <a:solidFill>
                          <a:srgbClr val="0000CC"/>
                        </a:solidFill>
                        <a:effectLst/>
                        <a:latin typeface="Calibri" panose="020F0502020204030204" pitchFamily="34" charset="0"/>
                        <a:ea typeface="Calibri" panose="020F0502020204030204" pitchFamily="34" charset="0"/>
                        <a:cs typeface="Mangal" panose="02040503050203030202" pitchFamily="18" charset="0"/>
                      </a:endParaRPr>
                    </a:p>
                  </a:txBody>
                  <a:tcPr marL="71755" marR="7175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699"/>
                    </a:solidFill>
                  </a:tcPr>
                </a:tc>
                <a:extLst>
                  <a:ext uri="{0D108BD9-81ED-4DB2-BD59-A6C34878D82A}">
                    <a16:rowId xmlns:a16="http://schemas.microsoft.com/office/drawing/2014/main" val="3230411557"/>
                  </a:ext>
                </a:extLst>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49275"/>
            <a:ext cx="9144000" cy="612775"/>
          </a:xfrm>
          <a:pattFill prst="sphere">
            <a:fgClr>
              <a:srgbClr val="FFFF00"/>
            </a:fgClr>
            <a:bgClr>
              <a:schemeClr val="bg1"/>
            </a:bgClr>
          </a:pattFill>
          <a:ln>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p:spPr>
        <p:txBody>
          <a:bodyPr/>
          <a:lstStyle/>
          <a:p>
            <a:pPr>
              <a:defRPr/>
            </a:pPr>
            <a:r>
              <a:rPr lang="en-US" dirty="0"/>
              <a:t>2.3 attachments</a:t>
            </a:r>
            <a:endParaRPr lang="en-US" b="1" dirty="0"/>
          </a:p>
        </p:txBody>
      </p:sp>
      <p:sp>
        <p:nvSpPr>
          <p:cNvPr id="64517" name="Subtitle 2"/>
          <p:cNvSpPr>
            <a:spLocks noGrp="1"/>
          </p:cNvSpPr>
          <p:nvPr>
            <p:ph type="subTitle" idx="1"/>
          </p:nvPr>
        </p:nvSpPr>
        <p:spPr bwMode="auto">
          <a:xfrm>
            <a:off x="0" y="1176338"/>
            <a:ext cx="9144000" cy="1490662"/>
          </a:xfrm>
          <a:blipFill dpi="0" rotWithShape="1">
            <a:blip r:embed="rId2"/>
            <a:srcRect/>
            <a:tile tx="0" ty="0" sx="100000" sy="100000" flip="none" algn="tl"/>
          </a:blip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l">
              <a:buFont typeface="Arial" panose="020B0604020202020204" pitchFamily="34" charset="0"/>
              <a:buChar char="•"/>
            </a:pPr>
            <a:r>
              <a:rPr lang="en-US" altLang="en-US" sz="2400" b="1" smtClean="0">
                <a:solidFill>
                  <a:srgbClr val="002060"/>
                </a:solidFill>
              </a:rPr>
              <a:t>— s sent by scammers may have attachments that include malicious code inside the attachment. Those attachments can include keyloggers to capture users’ passwords, viruses, Trojans, or worms.</a:t>
            </a:r>
            <a:r>
              <a:rPr lang="en-US" altLang="en-US" sz="3200" b="1" smtClean="0">
                <a:solidFill>
                  <a:srgbClr val="002060"/>
                </a:solidFill>
              </a:rPr>
              <a:t/>
            </a:r>
            <a:br>
              <a:rPr lang="en-US" altLang="en-US" sz="3200" b="1" smtClean="0">
                <a:solidFill>
                  <a:srgbClr val="002060"/>
                </a:solidFill>
              </a:rPr>
            </a:br>
            <a:endParaRPr lang="en-US" altLang="en-US" sz="3600" b="1" smtClean="0">
              <a:solidFill>
                <a:srgbClr val="002060"/>
              </a:solidFill>
            </a:endParaRPr>
          </a:p>
        </p:txBody>
      </p:sp>
      <p:sp>
        <p:nvSpPr>
          <p:cNvPr id="6451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6F91BF7E-8266-4D57-A62B-2B037351A2F6}"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6451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B9606F-0175-4D10-ABB0-099FECFCBF4E}" type="slidenum">
              <a:rPr lang="en-IN" altLang="en-US" sz="900" smtClean="0">
                <a:solidFill>
                  <a:srgbClr val="898989"/>
                </a:solidFill>
                <a:latin typeface="Calibri" panose="020F0502020204030204" pitchFamily="34" charset="0"/>
              </a:rPr>
              <a:pPr/>
              <a:t>50</a:t>
            </a:fld>
            <a:endParaRPr lang="en-IN" altLang="en-US" sz="900" smtClean="0">
              <a:solidFill>
                <a:srgbClr val="898989"/>
              </a:solidFill>
              <a:latin typeface="Calibri" panose="020F0502020204030204" pitchFamily="34" charset="0"/>
            </a:endParaRPr>
          </a:p>
        </p:txBody>
      </p:sp>
      <p:sp>
        <p:nvSpPr>
          <p:cNvPr id="7" name="Title 1"/>
          <p:cNvSpPr txBox="1">
            <a:spLocks/>
          </p:cNvSpPr>
          <p:nvPr/>
        </p:nvSpPr>
        <p:spPr>
          <a:xfrm>
            <a:off x="18143" y="2681514"/>
            <a:ext cx="9144000" cy="612775"/>
          </a:xfrm>
          <a:prstGeom prst="rect">
            <a:avLst/>
          </a:prstGeom>
          <a:pattFill prst="sphere">
            <a:fgClr>
              <a:srgbClr val="FFFF00"/>
            </a:fgClr>
            <a:bgClr>
              <a:schemeClr val="bg1"/>
            </a:bgClr>
          </a:pattFill>
          <a:ln>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defRPr/>
            </a:pPr>
            <a:r>
              <a:rPr lang="en-US" dirty="0"/>
              <a:t>2.4 Pop-up windows</a:t>
            </a:r>
            <a:endParaRPr lang="en-US" b="1" dirty="0"/>
          </a:p>
        </p:txBody>
      </p:sp>
      <p:sp>
        <p:nvSpPr>
          <p:cNvPr id="64523" name="Subtitle 2"/>
          <p:cNvSpPr txBox="1">
            <a:spLocks/>
          </p:cNvSpPr>
          <p:nvPr/>
        </p:nvSpPr>
        <p:spPr bwMode="auto">
          <a:xfrm>
            <a:off x="17463" y="3335338"/>
            <a:ext cx="9144000" cy="1490662"/>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ts val="750"/>
              </a:spcBef>
              <a:buFont typeface="Arial" panose="020B0604020202020204" pitchFamily="34" charset="0"/>
              <a:buChar char="•"/>
            </a:pPr>
            <a:r>
              <a:rPr lang="en-US" altLang="en-US" b="1">
                <a:solidFill>
                  <a:srgbClr val="002060"/>
                </a:solidFill>
                <a:latin typeface="Calibri" panose="020F0502020204030204" pitchFamily="34" charset="0"/>
              </a:rPr>
              <a:t>Sometimes pop-up windows can also be used in social engineering attacks.</a:t>
            </a:r>
          </a:p>
          <a:p>
            <a:pPr>
              <a:lnSpc>
                <a:spcPct val="90000"/>
              </a:lnSpc>
              <a:spcBef>
                <a:spcPts val="750"/>
              </a:spcBef>
              <a:buFont typeface="Arial" panose="020B0604020202020204" pitchFamily="34" charset="0"/>
              <a:buChar char="•"/>
            </a:pPr>
            <a:r>
              <a:rPr lang="en-US" altLang="en-US" b="1">
                <a:solidFill>
                  <a:srgbClr val="002060"/>
                </a:solidFill>
                <a:latin typeface="Calibri" panose="020F0502020204030204" pitchFamily="34" charset="0"/>
              </a:rPr>
              <a:t>Pop-up windows that advertise special offers may tempt users to unintentionally install malicious software.</a:t>
            </a:r>
            <a:r>
              <a:rPr lang="en-US" altLang="en-US" sz="2800" b="1">
                <a:solidFill>
                  <a:srgbClr val="002060"/>
                </a:solidFill>
                <a:latin typeface="Calibri" panose="020F0502020204030204" pitchFamily="34" charset="0"/>
              </a:rPr>
              <a:t/>
            </a:r>
            <a:br>
              <a:rPr lang="en-US" altLang="en-US" sz="2800" b="1">
                <a:solidFill>
                  <a:srgbClr val="002060"/>
                </a:solidFill>
                <a:latin typeface="Calibri" panose="020F0502020204030204" pitchFamily="34" charset="0"/>
              </a:rPr>
            </a:br>
            <a:endParaRPr lang="en-US" altLang="en-US" sz="4000" b="1">
              <a:solidFill>
                <a:srgbClr val="002060"/>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49275"/>
            <a:ext cx="9144000" cy="612775"/>
          </a:xfrm>
          <a:pattFill prst="wave">
            <a:fgClr>
              <a:schemeClr val="accent6">
                <a:lumMod val="40000"/>
                <a:lumOff val="60000"/>
              </a:schemeClr>
            </a:fgClr>
            <a:bgClr>
              <a:schemeClr val="accent4">
                <a:lumMod val="20000"/>
                <a:lumOff val="80000"/>
              </a:schemeClr>
            </a:bgClr>
          </a:pattFill>
          <a:ln>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p:spPr>
        <p:txBody>
          <a:bodyPr/>
          <a:lstStyle/>
          <a:p>
            <a:pPr>
              <a:defRPr/>
            </a:pPr>
            <a:r>
              <a:rPr lang="en-US" b="1" dirty="0">
                <a:solidFill>
                  <a:srgbClr val="002060"/>
                </a:solidFill>
              </a:rPr>
              <a:t>Don’t become a victim</a:t>
            </a:r>
          </a:p>
        </p:txBody>
      </p:sp>
      <p:sp>
        <p:nvSpPr>
          <p:cNvPr id="65541" name="Subtitle 2"/>
          <p:cNvSpPr>
            <a:spLocks noGrp="1"/>
          </p:cNvSpPr>
          <p:nvPr>
            <p:ph type="subTitle" idx="1"/>
          </p:nvPr>
        </p:nvSpPr>
        <p:spPr bwMode="auto">
          <a:xfrm>
            <a:off x="0" y="1176338"/>
            <a:ext cx="9144000" cy="5681662"/>
          </a:xfrm>
          <a:blipFill dpi="0" rotWithShape="1">
            <a:blip r:embed="rId2"/>
            <a:srcRect/>
            <a:tile tx="0" ty="0" sx="100000" sy="100000" flip="none" algn="tl"/>
          </a:blip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l">
              <a:buFont typeface="Arial" panose="020B0604020202020204" pitchFamily="34" charset="0"/>
              <a:buChar char="•"/>
            </a:pPr>
            <a:r>
              <a:rPr lang="en-US" altLang="en-US" b="1" smtClean="0">
                <a:solidFill>
                  <a:srgbClr val="C00000"/>
                </a:solidFill>
              </a:rPr>
              <a:t>Slow down. Spammers want you to act first and think later</a:t>
            </a:r>
            <a:r>
              <a:rPr lang="en-US" altLang="en-US" b="1" smtClean="0">
                <a:solidFill>
                  <a:srgbClr val="002060"/>
                </a:solidFill>
              </a:rPr>
              <a:t>. If the message conveys a sense of urgency, or uses high-pressure sales tactics be skeptical; never let their urgency influence your careful review.</a:t>
            </a:r>
          </a:p>
          <a:p>
            <a:pPr marL="457200" indent="-457200" algn="l">
              <a:buFont typeface="Arial" panose="020B0604020202020204" pitchFamily="34" charset="0"/>
              <a:buChar char="•"/>
            </a:pPr>
            <a:r>
              <a:rPr lang="en-US" altLang="en-US" b="1" smtClean="0">
                <a:solidFill>
                  <a:srgbClr val="002060"/>
                </a:solidFill>
              </a:rPr>
              <a:t>Research the facts. </a:t>
            </a:r>
            <a:r>
              <a:rPr lang="en-US" altLang="en-US" b="1" smtClean="0">
                <a:solidFill>
                  <a:srgbClr val="C00000"/>
                </a:solidFill>
              </a:rPr>
              <a:t>Be suspicious of any unsolicited messages</a:t>
            </a:r>
            <a:r>
              <a:rPr lang="en-US" altLang="en-US" b="1" smtClean="0">
                <a:solidFill>
                  <a:srgbClr val="002060"/>
                </a:solidFill>
              </a:rPr>
              <a:t>. If the looks like it is from a company you use, do your own research. Use a search engine to go to the real company’s site, or a phone directory to find their phone number.</a:t>
            </a:r>
          </a:p>
          <a:p>
            <a:pPr marL="457200" indent="-457200" algn="l">
              <a:buFont typeface="Arial" panose="020B0604020202020204" pitchFamily="34" charset="0"/>
              <a:buChar char="•"/>
            </a:pPr>
            <a:r>
              <a:rPr lang="en-US" altLang="en-US" b="1" smtClean="0">
                <a:solidFill>
                  <a:srgbClr val="C00000"/>
                </a:solidFill>
              </a:rPr>
              <a:t>Delete any request for financial information or passwords</a:t>
            </a:r>
            <a:r>
              <a:rPr lang="en-US" altLang="en-US" b="1" smtClean="0">
                <a:solidFill>
                  <a:srgbClr val="002060"/>
                </a:solidFill>
              </a:rPr>
              <a:t>. If you get asked to reply to a message with personal information</a:t>
            </a:r>
            <a:r>
              <a:rPr lang="en-US" altLang="en-US" b="1" smtClean="0">
                <a:solidFill>
                  <a:srgbClr val="C00000"/>
                </a:solidFill>
              </a:rPr>
              <a:t>, it’s a scam.</a:t>
            </a:r>
          </a:p>
          <a:p>
            <a:pPr marL="457200" indent="-457200" algn="l">
              <a:buFont typeface="Arial" panose="020B0604020202020204" pitchFamily="34" charset="0"/>
              <a:buChar char="•"/>
            </a:pPr>
            <a:r>
              <a:rPr lang="en-US" altLang="en-US" b="1" smtClean="0">
                <a:solidFill>
                  <a:srgbClr val="C00000"/>
                </a:solidFill>
              </a:rPr>
              <a:t>Reject requests for help </a:t>
            </a:r>
            <a:r>
              <a:rPr lang="en-US" altLang="en-US" b="1" smtClean="0">
                <a:solidFill>
                  <a:srgbClr val="002060"/>
                </a:solidFill>
              </a:rPr>
              <a:t>or </a:t>
            </a:r>
            <a:r>
              <a:rPr lang="en-US" altLang="en-US" b="1" smtClean="0">
                <a:solidFill>
                  <a:srgbClr val="C00000"/>
                </a:solidFill>
              </a:rPr>
              <a:t>offers of help</a:t>
            </a:r>
            <a:r>
              <a:rPr lang="en-US" altLang="en-US" b="1" smtClean="0">
                <a:solidFill>
                  <a:srgbClr val="002060"/>
                </a:solidFill>
              </a:rPr>
              <a:t>. Legitimate companies and organizations do not contact you to provide help. </a:t>
            </a:r>
          </a:p>
          <a:p>
            <a:pPr marL="457200" indent="-457200" algn="l">
              <a:buFont typeface="Arial" panose="020B0604020202020204" pitchFamily="34" charset="0"/>
              <a:buChar char="•"/>
            </a:pPr>
            <a:r>
              <a:rPr lang="en-US" altLang="en-US" b="1" smtClean="0">
                <a:solidFill>
                  <a:srgbClr val="002060"/>
                </a:solidFill>
              </a:rPr>
              <a:t>If you did not specifically request assistance from the sender, consider any offer </a:t>
            </a:r>
            <a:r>
              <a:rPr lang="en-US" altLang="en-US" b="1" smtClean="0">
                <a:solidFill>
                  <a:srgbClr val="C00000"/>
                </a:solidFill>
              </a:rPr>
              <a:t>to ’help’ restore credit scores, refinance a home, answer your question, etc., a scam.</a:t>
            </a:r>
            <a:r>
              <a:rPr lang="en-US" altLang="en-US" b="1" smtClean="0">
                <a:solidFill>
                  <a:srgbClr val="002060"/>
                </a:solidFill>
              </a:rPr>
              <a:t> Similarly, if you receive a request for help from a </a:t>
            </a:r>
            <a:r>
              <a:rPr lang="en-US" altLang="en-US" b="1" smtClean="0">
                <a:solidFill>
                  <a:srgbClr val="C00000"/>
                </a:solidFill>
              </a:rPr>
              <a:t>charity or organization that you do not have a relationship with, delete it</a:t>
            </a:r>
            <a:r>
              <a:rPr lang="en-US" altLang="en-US" b="1" smtClean="0">
                <a:solidFill>
                  <a:srgbClr val="002060"/>
                </a:solidFill>
              </a:rPr>
              <a:t>. To give, seek out reputable charitable organizations on your own to avoid falling for a scam.</a:t>
            </a:r>
          </a:p>
          <a:p>
            <a:pPr marL="457200" indent="-457200" algn="l">
              <a:buFont typeface="Arial" panose="020B0604020202020204" pitchFamily="34" charset="0"/>
              <a:buChar char="•"/>
            </a:pPr>
            <a:r>
              <a:rPr lang="en-US" altLang="en-US" sz="2400" b="1" smtClean="0">
                <a:solidFill>
                  <a:srgbClr val="002060"/>
                </a:solidFill>
              </a:rPr>
              <a:t/>
            </a:r>
            <a:br>
              <a:rPr lang="en-US" altLang="en-US" sz="2400" b="1" smtClean="0">
                <a:solidFill>
                  <a:srgbClr val="002060"/>
                </a:solidFill>
              </a:rPr>
            </a:br>
            <a:endParaRPr lang="en-US" altLang="en-US" sz="3600" b="1" smtClean="0">
              <a:solidFill>
                <a:srgbClr val="002060"/>
              </a:solidFill>
            </a:endParaRPr>
          </a:p>
        </p:txBody>
      </p:sp>
      <p:sp>
        <p:nvSpPr>
          <p:cNvPr id="6554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15AD4B74-BA4C-4F90-AC9C-5E8FD685DE26}"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6554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94EB6EA-A1F1-4967-A925-3A9658148929}" type="slidenum">
              <a:rPr lang="en-IN" altLang="en-US" sz="900" smtClean="0">
                <a:solidFill>
                  <a:srgbClr val="898989"/>
                </a:solidFill>
                <a:latin typeface="Calibri" panose="020F0502020204030204" pitchFamily="34" charset="0"/>
              </a:rPr>
              <a:pPr/>
              <a:t>51</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49275"/>
            <a:ext cx="9144000" cy="612775"/>
          </a:xfrm>
          <a:pattFill prst="wave">
            <a:fgClr>
              <a:schemeClr val="accent6">
                <a:lumMod val="40000"/>
                <a:lumOff val="60000"/>
              </a:schemeClr>
            </a:fgClr>
            <a:bgClr>
              <a:schemeClr val="accent4">
                <a:lumMod val="20000"/>
                <a:lumOff val="80000"/>
              </a:schemeClr>
            </a:bgClr>
          </a:pattFill>
          <a:ln>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p:spPr>
        <p:txBody>
          <a:bodyPr/>
          <a:lstStyle/>
          <a:p>
            <a:pPr>
              <a:defRPr/>
            </a:pPr>
            <a:r>
              <a:rPr lang="en-US" b="1" dirty="0">
                <a:solidFill>
                  <a:srgbClr val="002060"/>
                </a:solidFill>
              </a:rPr>
              <a:t>Don’t become a </a:t>
            </a:r>
            <a:r>
              <a:rPr lang="en-US" b="1" dirty="0" smtClean="0">
                <a:solidFill>
                  <a:srgbClr val="002060"/>
                </a:solidFill>
              </a:rPr>
              <a:t>victim continued…1</a:t>
            </a:r>
            <a:endParaRPr lang="en-US" b="1" dirty="0">
              <a:solidFill>
                <a:srgbClr val="002060"/>
              </a:solidFill>
            </a:endParaRPr>
          </a:p>
        </p:txBody>
      </p:sp>
      <p:sp>
        <p:nvSpPr>
          <p:cNvPr id="66565" name="Subtitle 2"/>
          <p:cNvSpPr>
            <a:spLocks noGrp="1"/>
          </p:cNvSpPr>
          <p:nvPr>
            <p:ph type="subTitle" idx="1"/>
          </p:nvPr>
        </p:nvSpPr>
        <p:spPr bwMode="auto">
          <a:xfrm>
            <a:off x="0" y="1176338"/>
            <a:ext cx="9144000" cy="5681662"/>
          </a:xfrm>
          <a:blipFill dpi="0" rotWithShape="1">
            <a:blip r:embed="rId2"/>
            <a:srcRect/>
            <a:tile tx="0" ty="0" sx="100000" sy="100000" flip="none" algn="tl"/>
          </a:blip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l">
              <a:buFont typeface="Arial" panose="020B0604020202020204" pitchFamily="34" charset="0"/>
              <a:buChar char="•"/>
            </a:pPr>
            <a:r>
              <a:rPr lang="en-US" altLang="en-US" b="1" smtClean="0">
                <a:solidFill>
                  <a:srgbClr val="002060"/>
                </a:solidFill>
              </a:rPr>
              <a:t>Don’t let a link in control of where you land. </a:t>
            </a:r>
            <a:r>
              <a:rPr lang="en-US" altLang="en-US" b="1" smtClean="0">
                <a:solidFill>
                  <a:srgbClr val="C00000"/>
                </a:solidFill>
              </a:rPr>
              <a:t>Stay in control by finding the website yourself using a search engine to be sure you land where you intend to land</a:t>
            </a:r>
            <a:r>
              <a:rPr lang="en-US" altLang="en-US" b="1" smtClean="0">
                <a:solidFill>
                  <a:srgbClr val="002060"/>
                </a:solidFill>
              </a:rPr>
              <a:t>. Hovering over links in will show the actual URL at the bottom, but a good fake can still steer you wrong.</a:t>
            </a:r>
          </a:p>
          <a:p>
            <a:pPr marL="457200" indent="-457200" algn="l">
              <a:buFont typeface="Arial" panose="020B0604020202020204" pitchFamily="34" charset="0"/>
              <a:buChar char="•"/>
            </a:pPr>
            <a:r>
              <a:rPr lang="en-US" altLang="en-US" b="1" smtClean="0">
                <a:solidFill>
                  <a:srgbClr val="C00000"/>
                </a:solidFill>
              </a:rPr>
              <a:t>hijacking is rampant</a:t>
            </a:r>
            <a:r>
              <a:rPr lang="en-US" altLang="en-US" b="1" smtClean="0">
                <a:solidFill>
                  <a:srgbClr val="002060"/>
                </a:solidFill>
              </a:rPr>
              <a:t>. Hackers, spammers, and social engineers taking over control of people’s accounts (and other communication accounts) has become rampant. </a:t>
            </a:r>
          </a:p>
          <a:p>
            <a:pPr marL="457200" indent="-457200" algn="l">
              <a:buFont typeface="Arial" panose="020B0604020202020204" pitchFamily="34" charset="0"/>
              <a:buChar char="•"/>
            </a:pPr>
            <a:r>
              <a:rPr lang="en-US" altLang="en-US" b="1" smtClean="0">
                <a:solidFill>
                  <a:srgbClr val="002060"/>
                </a:solidFill>
              </a:rPr>
              <a:t>Once they control someone’s account they </a:t>
            </a:r>
            <a:r>
              <a:rPr lang="en-US" altLang="en-US" b="1" smtClean="0">
                <a:solidFill>
                  <a:srgbClr val="C00000"/>
                </a:solidFill>
              </a:rPr>
              <a:t>prey on the trust of all the person’s contacts</a:t>
            </a:r>
            <a:r>
              <a:rPr lang="en-US" altLang="en-US" b="1" smtClean="0">
                <a:solidFill>
                  <a:srgbClr val="002060"/>
                </a:solidFill>
              </a:rPr>
              <a:t>. Even when the sender appears to be someone you know, if you aren’t expecting an with a link or attachment check with your friend before opening links or downloading.</a:t>
            </a:r>
          </a:p>
          <a:p>
            <a:pPr marL="457200" indent="-457200" algn="l">
              <a:buFont typeface="Arial" panose="020B0604020202020204" pitchFamily="34" charset="0"/>
              <a:buChar char="•"/>
            </a:pPr>
            <a:r>
              <a:rPr lang="en-US" altLang="en-US" b="1" smtClean="0">
                <a:solidFill>
                  <a:srgbClr val="C00000"/>
                </a:solidFill>
              </a:rPr>
              <a:t>Beware of any download</a:t>
            </a:r>
            <a:r>
              <a:rPr lang="en-US" altLang="en-US" b="1" smtClean="0">
                <a:solidFill>
                  <a:srgbClr val="002060"/>
                </a:solidFill>
              </a:rPr>
              <a:t>. If you don’t know the sender personally AND expect a file from them, downloading anything is a mistake.</a:t>
            </a:r>
          </a:p>
          <a:p>
            <a:pPr marL="457200" indent="-457200" algn="l">
              <a:buFont typeface="Arial" panose="020B0604020202020204" pitchFamily="34" charset="0"/>
              <a:buChar char="•"/>
            </a:pPr>
            <a:r>
              <a:rPr lang="en-US" altLang="en-US" b="1" smtClean="0">
                <a:solidFill>
                  <a:srgbClr val="C00000"/>
                </a:solidFill>
              </a:rPr>
              <a:t>Foreign offers are fake</a:t>
            </a:r>
            <a:r>
              <a:rPr lang="en-US" altLang="en-US" b="1" smtClean="0">
                <a:solidFill>
                  <a:srgbClr val="002060"/>
                </a:solidFill>
              </a:rPr>
              <a:t>. If you receive from a foreign lottery or sweepstakes, money from an unknown relative, or requests to transfer funds from a foreign country for a share of the money it is guaranteed to be a scam.</a:t>
            </a:r>
          </a:p>
          <a:p>
            <a:pPr marL="457200" indent="-457200" algn="l">
              <a:buFont typeface="Arial" panose="020B0604020202020204" pitchFamily="34" charset="0"/>
              <a:buChar char="•"/>
            </a:pPr>
            <a:endParaRPr lang="en-US" altLang="en-US" sz="3600" b="1" smtClean="0">
              <a:solidFill>
                <a:srgbClr val="002060"/>
              </a:solidFill>
            </a:endParaRPr>
          </a:p>
        </p:txBody>
      </p:sp>
      <p:sp>
        <p:nvSpPr>
          <p:cNvPr id="6656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D66162C1-2165-4E37-8E8D-728EAD2B2E84}"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6656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BF2BCC-4779-4045-AF78-47003F80993C}" type="slidenum">
              <a:rPr lang="en-IN" altLang="en-US" sz="900" smtClean="0">
                <a:solidFill>
                  <a:srgbClr val="898989"/>
                </a:solidFill>
                <a:latin typeface="Calibri" panose="020F0502020204030204" pitchFamily="34" charset="0"/>
              </a:rPr>
              <a:pPr/>
              <a:t>52</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49275"/>
            <a:ext cx="9144000" cy="612775"/>
          </a:xfrm>
          <a:pattFill prst="wave">
            <a:fgClr>
              <a:schemeClr val="accent6">
                <a:lumMod val="40000"/>
                <a:lumOff val="60000"/>
              </a:schemeClr>
            </a:fgClr>
            <a:bgClr>
              <a:schemeClr val="accent4">
                <a:lumMod val="20000"/>
                <a:lumOff val="80000"/>
              </a:schemeClr>
            </a:bgClr>
          </a:pattFill>
          <a:ln>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p:spPr>
        <p:txBody>
          <a:bodyPr/>
          <a:lstStyle/>
          <a:p>
            <a:pPr>
              <a:defRPr/>
            </a:pPr>
            <a:r>
              <a:rPr lang="en-US" b="1" dirty="0">
                <a:solidFill>
                  <a:srgbClr val="002060"/>
                </a:solidFill>
              </a:rPr>
              <a:t>Don’t become a </a:t>
            </a:r>
            <a:r>
              <a:rPr lang="en-US" b="1" dirty="0" smtClean="0">
                <a:solidFill>
                  <a:srgbClr val="002060"/>
                </a:solidFill>
              </a:rPr>
              <a:t>victim continued…2</a:t>
            </a:r>
            <a:endParaRPr lang="en-US" b="1" dirty="0">
              <a:solidFill>
                <a:srgbClr val="002060"/>
              </a:solidFill>
            </a:endParaRPr>
          </a:p>
        </p:txBody>
      </p:sp>
      <p:sp>
        <p:nvSpPr>
          <p:cNvPr id="67589" name="Subtitle 2"/>
          <p:cNvSpPr>
            <a:spLocks noGrp="1"/>
          </p:cNvSpPr>
          <p:nvPr>
            <p:ph type="subTitle" idx="1"/>
          </p:nvPr>
        </p:nvSpPr>
        <p:spPr bwMode="auto">
          <a:xfrm>
            <a:off x="0" y="1176338"/>
            <a:ext cx="9144000" cy="5681662"/>
          </a:xfrm>
          <a:blipFill dpi="0" rotWithShape="1">
            <a:blip r:embed="rId2"/>
            <a:srcRect/>
            <a:tile tx="0" ty="0" sx="100000" sy="100000" flip="none" algn="tl"/>
          </a:blip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just">
              <a:buFont typeface="Arial" panose="020B0604020202020204" pitchFamily="34" charset="0"/>
              <a:buChar char="•"/>
            </a:pPr>
            <a:r>
              <a:rPr lang="en-US" altLang="en-US" b="1" smtClean="0">
                <a:solidFill>
                  <a:srgbClr val="C00000"/>
                </a:solidFill>
              </a:rPr>
              <a:t>Set your spam filters to high</a:t>
            </a:r>
            <a:r>
              <a:rPr lang="en-US" altLang="en-US" b="1" smtClean="0">
                <a:solidFill>
                  <a:srgbClr val="002060"/>
                </a:solidFill>
              </a:rPr>
              <a:t>. Every program has spam filters. To find yours, look under your settings options, and set these high–just remember to check your spam folder periodically to see if legitimate has been accidentally trapped there. You can also search for a step-by-step guide to setting your spam filters by searching on the name of your provider plus the phrase ’spam filters’.</a:t>
            </a:r>
          </a:p>
          <a:p>
            <a:pPr marL="457200" indent="-457200" algn="just">
              <a:buFont typeface="Arial" panose="020B0604020202020204" pitchFamily="34" charset="0"/>
              <a:buChar char="•"/>
            </a:pPr>
            <a:r>
              <a:rPr lang="en-US" altLang="en-US" sz="2800" b="1" smtClean="0">
                <a:solidFill>
                  <a:srgbClr val="C00000"/>
                </a:solidFill>
              </a:rPr>
              <a:t>Secure your computing devices. Install anti-virus software, firewalls, filters and keep these up-to-date. Set your operating system to automatically update, and if your smartphone doesn’t automatically update, manually update it whenever you receive a notice to do so. </a:t>
            </a:r>
            <a:r>
              <a:rPr lang="en-US" altLang="en-US" b="1" smtClean="0">
                <a:solidFill>
                  <a:srgbClr val="002060"/>
                </a:solidFill>
              </a:rPr>
              <a:t> Use an anti-phishing tool offered by your web browser or third party to alert you to risks.</a:t>
            </a:r>
            <a:endParaRPr lang="en-US" altLang="en-US" sz="3600" b="1" smtClean="0">
              <a:solidFill>
                <a:srgbClr val="002060"/>
              </a:solidFill>
            </a:endParaRPr>
          </a:p>
        </p:txBody>
      </p:sp>
      <p:sp>
        <p:nvSpPr>
          <p:cNvPr id="6759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97665058-E9ED-4EBB-9C3B-B3769258F157}"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6759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9D0AC68-9173-477E-9249-5B3228571C86}" type="slidenum">
              <a:rPr lang="en-IN" altLang="en-US" sz="900" smtClean="0">
                <a:solidFill>
                  <a:srgbClr val="898989"/>
                </a:solidFill>
                <a:latin typeface="Calibri" panose="020F0502020204030204" pitchFamily="34" charset="0"/>
              </a:rPr>
              <a:pPr/>
              <a:t>53</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49275"/>
            <a:ext cx="9144000" cy="490763"/>
          </a:xfrm>
          <a:pattFill prst="pct80">
            <a:fgClr>
              <a:schemeClr val="accent6">
                <a:lumMod val="40000"/>
                <a:lumOff val="60000"/>
              </a:schemeClr>
            </a:fgClr>
            <a:bgClr>
              <a:schemeClr val="accent4">
                <a:lumMod val="20000"/>
                <a:lumOff val="80000"/>
              </a:schemeClr>
            </a:bgClr>
          </a:pattFill>
          <a:ln>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p:spPr>
        <p:txBody>
          <a:bodyPr/>
          <a:lstStyle/>
          <a:p>
            <a:pPr algn="ctr">
              <a:defRPr/>
            </a:pPr>
            <a:r>
              <a:rPr lang="en-US" b="1" dirty="0">
                <a:solidFill>
                  <a:srgbClr val="002060"/>
                </a:solidFill>
              </a:rPr>
              <a:t>Cyberstalking</a:t>
            </a:r>
          </a:p>
        </p:txBody>
      </p:sp>
      <p:sp>
        <p:nvSpPr>
          <p:cNvPr id="68613" name="Subtitle 2"/>
          <p:cNvSpPr>
            <a:spLocks noGrp="1"/>
          </p:cNvSpPr>
          <p:nvPr>
            <p:ph type="subTitle" idx="1"/>
          </p:nvPr>
        </p:nvSpPr>
        <p:spPr bwMode="auto">
          <a:xfrm>
            <a:off x="0" y="1039813"/>
            <a:ext cx="9144000" cy="5818187"/>
          </a:xfrm>
          <a:blipFill dpi="0" rotWithShape="1">
            <a:blip r:embed="rId2"/>
            <a:srcRect/>
            <a:tile tx="0" ty="0" sx="100000" sy="100000" flip="none" algn="tl"/>
          </a:blip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l">
              <a:buFont typeface="Arial" panose="020B0604020202020204" pitchFamily="34" charset="0"/>
              <a:buChar char="•"/>
            </a:pPr>
            <a:r>
              <a:rPr lang="en-US" altLang="en-US" sz="2200" b="1" smtClean="0">
                <a:solidFill>
                  <a:srgbClr val="002060"/>
                </a:solidFill>
              </a:rPr>
              <a:t>Cyberstalking is the use of the Internet or other electronic means to stalk or harass an individual, a group, or an organization.</a:t>
            </a:r>
          </a:p>
          <a:p>
            <a:pPr marL="457200" indent="-457200" algn="l">
              <a:buFont typeface="Arial" panose="020B0604020202020204" pitchFamily="34" charset="0"/>
              <a:buChar char="•"/>
            </a:pPr>
            <a:r>
              <a:rPr lang="en-US" altLang="en-US" sz="2200" b="1" smtClean="0">
                <a:solidFill>
                  <a:srgbClr val="002060"/>
                </a:solidFill>
              </a:rPr>
              <a:t>It may include false accusations, defamation, slander and libel.</a:t>
            </a:r>
          </a:p>
          <a:p>
            <a:pPr marL="457200" indent="-457200" algn="l">
              <a:buFont typeface="Arial" panose="020B0604020202020204" pitchFamily="34" charset="0"/>
              <a:buChar char="•"/>
            </a:pPr>
            <a:r>
              <a:rPr lang="en-US" altLang="en-US" sz="2200" b="1" smtClean="0">
                <a:solidFill>
                  <a:srgbClr val="002060"/>
                </a:solidFill>
              </a:rPr>
              <a:t>It may also include monitoring, identity theft, threats, vandalism, solicitation for sex, or gathering information that may be used to threaten or harass.</a:t>
            </a:r>
          </a:p>
          <a:p>
            <a:pPr marL="457200" indent="-457200" algn="l">
              <a:buFont typeface="Arial" panose="020B0604020202020204" pitchFamily="34" charset="0"/>
              <a:buChar char="•"/>
            </a:pPr>
            <a:r>
              <a:rPr lang="en-US" altLang="en-US" sz="2200" b="1" smtClean="0">
                <a:solidFill>
                  <a:srgbClr val="002060"/>
                </a:solidFill>
              </a:rPr>
              <a:t>Cyberstalking is sometimes referred to as Internet stalking, e-stalking or online stalking.</a:t>
            </a:r>
          </a:p>
          <a:p>
            <a:pPr marL="457200" indent="-457200" algn="l">
              <a:buFont typeface="Arial" panose="020B0604020202020204" pitchFamily="34" charset="0"/>
              <a:buChar char="•"/>
            </a:pPr>
            <a:r>
              <a:rPr lang="en-US" altLang="en-US" sz="2200" b="1" smtClean="0">
                <a:solidFill>
                  <a:srgbClr val="002060"/>
                </a:solidFill>
              </a:rPr>
              <a:t>Cyberstalking is a crime in which the attacker harasses a victim using electronic communication, such as or instant messaging (IM), or messages posted to a Web site or a discussion group.</a:t>
            </a:r>
          </a:p>
          <a:p>
            <a:pPr marL="457200" indent="-457200" algn="l">
              <a:buFont typeface="Arial" panose="020B0604020202020204" pitchFamily="34" charset="0"/>
              <a:buChar char="•"/>
            </a:pPr>
            <a:r>
              <a:rPr lang="en-US" altLang="en-US" sz="2200" b="1" smtClean="0">
                <a:solidFill>
                  <a:srgbClr val="002060"/>
                </a:solidFill>
              </a:rPr>
              <a:t>A cyberstalker relies upon the anonymity afforded by the Internet to allow them to stalk their victim without being detected.</a:t>
            </a:r>
          </a:p>
          <a:p>
            <a:pPr marL="457200" indent="-457200" algn="l">
              <a:buFont typeface="Arial" panose="020B0604020202020204" pitchFamily="34" charset="0"/>
              <a:buChar char="•"/>
            </a:pPr>
            <a:r>
              <a:rPr lang="en-US" altLang="en-US" sz="2200" b="1" smtClean="0">
                <a:solidFill>
                  <a:srgbClr val="002060"/>
                </a:solidFill>
              </a:rPr>
              <a:t>Cyberstalking messages differ from ordinary spam in that a cyberstalker targets a specific victim with often threatening messages, while the spammer targets a multitude of recipients with simply annoying messages.</a:t>
            </a:r>
            <a:br>
              <a:rPr lang="en-US" altLang="en-US" sz="2200" b="1" smtClean="0">
                <a:solidFill>
                  <a:srgbClr val="002060"/>
                </a:solidFill>
              </a:rPr>
            </a:br>
            <a:endParaRPr lang="en-US" altLang="en-US" sz="2200" b="1" smtClean="0">
              <a:solidFill>
                <a:srgbClr val="002060"/>
              </a:solidFill>
            </a:endParaRPr>
          </a:p>
        </p:txBody>
      </p:sp>
      <p:sp>
        <p:nvSpPr>
          <p:cNvPr id="6861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216C4F57-8626-4665-9163-00A30F7F6872}"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6861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143FB9-31EF-4AAB-B457-76C730932A5A}" type="slidenum">
              <a:rPr lang="en-IN" altLang="en-US" sz="900" smtClean="0">
                <a:solidFill>
                  <a:srgbClr val="898989"/>
                </a:solidFill>
                <a:latin typeface="Calibri" panose="020F0502020204030204" pitchFamily="34" charset="0"/>
              </a:rPr>
              <a:pPr/>
              <a:t>54</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49275"/>
            <a:ext cx="9144000" cy="490763"/>
          </a:xfrm>
          <a:pattFill prst="pct80">
            <a:fgClr>
              <a:schemeClr val="accent6">
                <a:lumMod val="40000"/>
                <a:lumOff val="60000"/>
              </a:schemeClr>
            </a:fgClr>
            <a:bgClr>
              <a:schemeClr val="accent4">
                <a:lumMod val="20000"/>
                <a:lumOff val="80000"/>
              </a:schemeClr>
            </a:bgClr>
          </a:pattFill>
          <a:ln>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p:spPr>
        <p:txBody>
          <a:bodyPr/>
          <a:lstStyle/>
          <a:p>
            <a:pPr algn="ctr">
              <a:defRPr/>
            </a:pPr>
            <a:r>
              <a:rPr lang="en-US" b="1" dirty="0"/>
              <a:t>Types of </a:t>
            </a:r>
            <a:r>
              <a:rPr lang="en-US" b="1" dirty="0" smtClean="0"/>
              <a:t>Stalkers</a:t>
            </a:r>
            <a:endParaRPr lang="en-US" b="1" dirty="0">
              <a:solidFill>
                <a:srgbClr val="002060"/>
              </a:solidFill>
            </a:endParaRPr>
          </a:p>
        </p:txBody>
      </p:sp>
      <p:sp>
        <p:nvSpPr>
          <p:cNvPr id="69637" name="Subtitle 2"/>
          <p:cNvSpPr>
            <a:spLocks noGrp="1"/>
          </p:cNvSpPr>
          <p:nvPr>
            <p:ph type="subTitle" idx="1"/>
          </p:nvPr>
        </p:nvSpPr>
        <p:spPr bwMode="auto">
          <a:xfrm>
            <a:off x="0" y="1039813"/>
            <a:ext cx="9144000" cy="5818187"/>
          </a:xfrm>
          <a:blipFill dpi="0" rotWithShape="1">
            <a:blip r:embed="rId2"/>
            <a:srcRect/>
            <a:tile tx="0" ty="0" sx="100000" sy="100000" flip="none" algn="tl"/>
          </a:blip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l">
              <a:buFont typeface="Arial" panose="020B0604020202020204" pitchFamily="34" charset="0"/>
              <a:buChar char="•"/>
            </a:pPr>
            <a:r>
              <a:rPr lang="en-US" altLang="en-US" sz="2400" b="1" smtClean="0">
                <a:solidFill>
                  <a:srgbClr val="002060"/>
                </a:solidFill>
              </a:rPr>
              <a:t>online Stalkers </a:t>
            </a:r>
          </a:p>
          <a:p>
            <a:pPr marL="457200" indent="-457200" algn="l">
              <a:buFont typeface="Arial" panose="020B0604020202020204" pitchFamily="34" charset="0"/>
              <a:buChar char="•"/>
            </a:pPr>
            <a:r>
              <a:rPr lang="en-US" altLang="en-US" sz="2400" b="1" smtClean="0">
                <a:solidFill>
                  <a:srgbClr val="002060"/>
                </a:solidFill>
              </a:rPr>
              <a:t>offline stalkers.</a:t>
            </a:r>
          </a:p>
          <a:p>
            <a:pPr marL="457200" indent="-457200" algn="l">
              <a:buFont typeface="Arial" panose="020B0604020202020204" pitchFamily="34" charset="0"/>
              <a:buChar char="•"/>
            </a:pPr>
            <a:endParaRPr lang="en-US" altLang="en-US" sz="2400" b="1" smtClean="0">
              <a:solidFill>
                <a:srgbClr val="002060"/>
              </a:solidFill>
            </a:endParaRPr>
          </a:p>
          <a:p>
            <a:pPr marL="457200" indent="-457200" algn="l">
              <a:buFont typeface="Arial" panose="020B0604020202020204" pitchFamily="34" charset="0"/>
              <a:buChar char="•"/>
            </a:pPr>
            <a:r>
              <a:rPr lang="en-US" altLang="en-US" sz="2400" b="1" smtClean="0">
                <a:solidFill>
                  <a:srgbClr val="002060"/>
                </a:solidFill>
              </a:rPr>
              <a:t>Both are criminal offenses.</a:t>
            </a:r>
          </a:p>
          <a:p>
            <a:pPr marL="457200" indent="-457200" algn="l">
              <a:buFont typeface="Arial" panose="020B0604020202020204" pitchFamily="34" charset="0"/>
              <a:buChar char="•"/>
            </a:pPr>
            <a:r>
              <a:rPr lang="en-US" altLang="en-US" sz="2400" b="1" smtClean="0">
                <a:solidFill>
                  <a:srgbClr val="002060"/>
                </a:solidFill>
              </a:rPr>
              <a:t>Both are motivated by a desire to control, intimidate or influence a victim.</a:t>
            </a:r>
          </a:p>
          <a:p>
            <a:pPr marL="457200" indent="-457200" algn="l">
              <a:buFont typeface="Arial" panose="020B0604020202020204" pitchFamily="34" charset="0"/>
              <a:buChar char="•"/>
            </a:pPr>
            <a:r>
              <a:rPr lang="en-US" altLang="en-US" sz="2400" b="1" smtClean="0">
                <a:solidFill>
                  <a:srgbClr val="002060"/>
                </a:solidFill>
              </a:rPr>
              <a:t>A stalker may be an online stranger or a person whom the target knows. </a:t>
            </a:r>
          </a:p>
          <a:p>
            <a:pPr marL="457200" indent="-457200" algn="l">
              <a:buFont typeface="Arial" panose="020B0604020202020204" pitchFamily="34" charset="0"/>
              <a:buChar char="•"/>
            </a:pPr>
            <a:r>
              <a:rPr lang="en-US" altLang="en-US" sz="2400" b="1" smtClean="0">
                <a:solidFill>
                  <a:srgbClr val="002060"/>
                </a:solidFill>
              </a:rPr>
              <a:t>He may be anonymous and solicit involvement of other people online who do not even know the target.</a:t>
            </a:r>
          </a:p>
        </p:txBody>
      </p:sp>
      <p:sp>
        <p:nvSpPr>
          <p:cNvPr id="6963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E0430C32-ED60-4FEA-AFDC-395C7CD5E107}"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6963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DD4002-88CD-4CA8-9D9B-DBFC02E72744}" type="slidenum">
              <a:rPr lang="en-IN" altLang="en-US" sz="900" smtClean="0">
                <a:solidFill>
                  <a:srgbClr val="898989"/>
                </a:solidFill>
                <a:latin typeface="Calibri" panose="020F0502020204030204" pitchFamily="34" charset="0"/>
              </a:rPr>
              <a:pPr/>
              <a:t>55</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49275"/>
            <a:ext cx="9144000" cy="490763"/>
          </a:xfrm>
          <a:pattFill prst="pct80">
            <a:fgClr>
              <a:schemeClr val="accent6">
                <a:lumMod val="40000"/>
                <a:lumOff val="60000"/>
              </a:schemeClr>
            </a:fgClr>
            <a:bgClr>
              <a:schemeClr val="accent4">
                <a:lumMod val="20000"/>
                <a:lumOff val="80000"/>
              </a:schemeClr>
            </a:bgClr>
          </a:pattFill>
          <a:ln>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p:spPr>
        <p:txBody>
          <a:bodyPr/>
          <a:lstStyle/>
          <a:p>
            <a:pPr algn="ctr">
              <a:defRPr/>
            </a:pPr>
            <a:r>
              <a:rPr lang="en-US" b="1" dirty="0"/>
              <a:t>How stalking works? Personal information gathering about the victim.</a:t>
            </a:r>
            <a:endParaRPr lang="en-US" b="1" dirty="0">
              <a:solidFill>
                <a:srgbClr val="002060"/>
              </a:solidFill>
            </a:endParaRPr>
          </a:p>
        </p:txBody>
      </p:sp>
      <p:sp>
        <p:nvSpPr>
          <p:cNvPr id="70661" name="Subtitle 2"/>
          <p:cNvSpPr>
            <a:spLocks noGrp="1"/>
          </p:cNvSpPr>
          <p:nvPr>
            <p:ph type="subTitle" idx="1"/>
          </p:nvPr>
        </p:nvSpPr>
        <p:spPr bwMode="auto">
          <a:xfrm>
            <a:off x="0" y="1039813"/>
            <a:ext cx="9144000" cy="5818187"/>
          </a:xfrm>
          <a:blipFill dpi="0" rotWithShape="1">
            <a:blip r:embed="rId2"/>
            <a:srcRect/>
            <a:tile tx="0" ty="0" sx="100000" sy="100000" flip="none" algn="tl"/>
          </a:blip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l">
              <a:buFont typeface="Arial" panose="020B0604020202020204" pitchFamily="34" charset="0"/>
              <a:buChar char="•"/>
            </a:pPr>
            <a:r>
              <a:rPr lang="en-US" altLang="en-US" sz="2400" b="1" smtClean="0">
                <a:solidFill>
                  <a:srgbClr val="002060"/>
                </a:solidFill>
              </a:rPr>
              <a:t>Establish a contact with the victim through telephone/ cell phone. – start threatening or harassing</a:t>
            </a:r>
          </a:p>
          <a:p>
            <a:pPr marL="457200" indent="-457200" algn="l">
              <a:buFont typeface="Arial" panose="020B0604020202020204" pitchFamily="34" charset="0"/>
              <a:buChar char="•"/>
            </a:pPr>
            <a:r>
              <a:rPr lang="en-US" altLang="en-US" sz="2400" b="1" smtClean="0">
                <a:solidFill>
                  <a:srgbClr val="002060"/>
                </a:solidFill>
              </a:rPr>
              <a:t>Establish a contact with the victim through .Keep sending repeated s asking for various kinds of favors or threaten the victim.</a:t>
            </a:r>
          </a:p>
          <a:p>
            <a:pPr marL="457200" indent="-457200" algn="l">
              <a:buFont typeface="Arial" panose="020B0604020202020204" pitchFamily="34" charset="0"/>
              <a:buChar char="•"/>
            </a:pPr>
            <a:r>
              <a:rPr lang="en-US" altLang="en-US" sz="2400" b="1" smtClean="0">
                <a:solidFill>
                  <a:srgbClr val="002060"/>
                </a:solidFill>
              </a:rPr>
              <a:t>Post victim’s personal information on any website related to illicit services.</a:t>
            </a:r>
          </a:p>
          <a:p>
            <a:pPr marL="457200" indent="-457200" algn="l">
              <a:buFont typeface="Arial" panose="020B0604020202020204" pitchFamily="34" charset="0"/>
              <a:buChar char="•"/>
            </a:pPr>
            <a:r>
              <a:rPr lang="en-US" altLang="en-US" sz="2400" b="1" smtClean="0">
                <a:solidFill>
                  <a:srgbClr val="002060"/>
                </a:solidFill>
              </a:rPr>
              <a:t>Whosoever comes across the information, start calling the victim on the given contact details, asking for sexual services.</a:t>
            </a:r>
          </a:p>
          <a:p>
            <a:pPr marL="457200" indent="-457200" algn="l">
              <a:buFont typeface="Arial" panose="020B0604020202020204" pitchFamily="34" charset="0"/>
              <a:buChar char="•"/>
            </a:pPr>
            <a:r>
              <a:rPr lang="en-US" altLang="en-US" sz="2400" b="1" smtClean="0">
                <a:solidFill>
                  <a:srgbClr val="002060"/>
                </a:solidFill>
              </a:rPr>
              <a:t>Some stalkers may subscribe/ register account of the victim to innumerable pornographic and sex sites, bez of which victim start receiving such kind of unsolicited s</a:t>
            </a:r>
            <a:endParaRPr lang="en-US" altLang="en-US" sz="2800" b="1" smtClean="0">
              <a:solidFill>
                <a:srgbClr val="002060"/>
              </a:solidFill>
            </a:endParaRPr>
          </a:p>
        </p:txBody>
      </p:sp>
      <p:sp>
        <p:nvSpPr>
          <p:cNvPr id="7066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B6C3F8E6-527F-49CB-A427-6813393CD200}"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7066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4C7445-779D-452A-B7DA-CF08217AD079}" type="slidenum">
              <a:rPr lang="en-IN" altLang="en-US" sz="900" smtClean="0">
                <a:solidFill>
                  <a:srgbClr val="898989"/>
                </a:solidFill>
                <a:latin typeface="Calibri" panose="020F0502020204030204" pitchFamily="34" charset="0"/>
              </a:rPr>
              <a:pPr/>
              <a:t>56</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ctrTitle"/>
          </p:nvPr>
        </p:nvSpPr>
        <p:spPr bwMode="auto">
          <a:xfrm>
            <a:off x="0" y="638175"/>
            <a:ext cx="9144000" cy="657225"/>
          </a:xfrm>
          <a:solidFill>
            <a:schemeClr val="accent4">
              <a:lumMod val="75000"/>
            </a:schemeClr>
          </a:solidFill>
          <a:ln>
            <a:solidFill>
              <a:srgbClr val="FF0000"/>
            </a:solidFill>
          </a:ln>
        </p:spPr>
        <p:txBody>
          <a:bodyPr vert="horz" wrap="square" lIns="91440" tIns="45720" rIns="91440" bIns="45720" numCol="1" anchor="t" anchorCtr="0" compatLnSpc="1">
            <a:prstTxWarp prst="textNoShape">
              <a:avLst/>
            </a:prstTxWarp>
          </a:bodyPr>
          <a:lstStyle/>
          <a:p>
            <a:pPr algn="r">
              <a:defRPr/>
            </a:pPr>
            <a:r>
              <a:rPr lang="en-US" altLang="en-US" sz="3600" b="1" dirty="0" smtClean="0">
                <a:solidFill>
                  <a:srgbClr val="BDEEFF"/>
                </a:solidFill>
              </a:rPr>
              <a:t>Cybercafé and Cybercrimes</a:t>
            </a:r>
            <a:r>
              <a:rPr lang="en-US" altLang="en-US" sz="3200" b="1" dirty="0" smtClean="0">
                <a:solidFill>
                  <a:srgbClr val="BDEEFF"/>
                </a:solidFill>
                <a:latin typeface="Times New Roman" panose="02020603050405020304" pitchFamily="18" charset="0"/>
                <a:cs typeface="Times New Roman" panose="02020603050405020304" pitchFamily="18" charset="0"/>
              </a:rPr>
              <a:t/>
            </a:r>
            <a:br>
              <a:rPr lang="en-US" altLang="en-US" sz="3200" b="1" dirty="0" smtClean="0">
                <a:solidFill>
                  <a:srgbClr val="BDEEFF"/>
                </a:solidFill>
                <a:latin typeface="Times New Roman" panose="02020603050405020304" pitchFamily="18" charset="0"/>
                <a:cs typeface="Times New Roman" panose="02020603050405020304" pitchFamily="18" charset="0"/>
              </a:rPr>
            </a:br>
            <a:endParaRPr lang="en-US" altLang="en-US" b="1" dirty="0" smtClean="0">
              <a:solidFill>
                <a:srgbClr val="BDEEFF"/>
              </a:solidFill>
            </a:endParaRPr>
          </a:p>
        </p:txBody>
      </p:sp>
      <p:sp>
        <p:nvSpPr>
          <p:cNvPr id="3" name="Subtitle 2"/>
          <p:cNvSpPr>
            <a:spLocks noGrp="1"/>
          </p:cNvSpPr>
          <p:nvPr>
            <p:ph type="subTitle" idx="1"/>
          </p:nvPr>
        </p:nvSpPr>
        <p:spPr>
          <a:xfrm>
            <a:off x="0" y="1295400"/>
            <a:ext cx="9144000" cy="5562600"/>
          </a:xfrm>
          <a:solidFill>
            <a:schemeClr val="accent6">
              <a:lumMod val="40000"/>
              <a:lumOff val="60000"/>
              <a:alpha val="28000"/>
            </a:schemeClr>
          </a:solidFill>
        </p:spPr>
        <p:txBody>
          <a:bodyPr/>
          <a:lstStyle/>
          <a:p>
            <a:pPr marL="457200" indent="-457200" algn="l">
              <a:buFont typeface="Arial" panose="020B0604020202020204" pitchFamily="34" charset="0"/>
              <a:buChar char="•"/>
              <a:defRPr/>
            </a:pPr>
            <a:r>
              <a:rPr lang="en-US" sz="2800" b="1" dirty="0"/>
              <a:t>An Internet café or cybercafé is a place which provides Internet access to the public, usually for a </a:t>
            </a:r>
            <a:r>
              <a:rPr lang="en-US" sz="2800" b="1" dirty="0" smtClean="0"/>
              <a:t>fee / free.</a:t>
            </a:r>
          </a:p>
          <a:p>
            <a:pPr marL="457200" indent="-457200" algn="l">
              <a:buFont typeface="Arial" panose="020B0604020202020204" pitchFamily="34" charset="0"/>
              <a:buChar char="•"/>
              <a:defRPr/>
            </a:pPr>
            <a:r>
              <a:rPr lang="en-US" sz="2800" b="1" dirty="0" smtClean="0"/>
              <a:t>According </a:t>
            </a:r>
            <a:r>
              <a:rPr lang="en-US" sz="2800" b="1" dirty="0"/>
              <a:t>to Nielsen Survey on the profile of </a:t>
            </a:r>
            <a:r>
              <a:rPr lang="en-US" sz="2800" b="1" dirty="0" err="1"/>
              <a:t>cybercafes</a:t>
            </a:r>
            <a:r>
              <a:rPr lang="en-US" sz="2800" b="1" dirty="0"/>
              <a:t> users in India</a:t>
            </a:r>
            <a:r>
              <a:rPr lang="en-US" sz="2800" b="1" dirty="0" smtClean="0"/>
              <a:t>:</a:t>
            </a:r>
          </a:p>
          <a:p>
            <a:pPr marL="457200" indent="-457200" algn="l">
              <a:buFont typeface="Arial" panose="020B0604020202020204" pitchFamily="34" charset="0"/>
              <a:buChar char="•"/>
              <a:defRPr/>
            </a:pPr>
            <a:r>
              <a:rPr lang="en-US" sz="2800" b="1" dirty="0" smtClean="0"/>
              <a:t>37</a:t>
            </a:r>
            <a:r>
              <a:rPr lang="en-US" sz="2800" b="1" dirty="0"/>
              <a:t>% of the total population use </a:t>
            </a:r>
            <a:r>
              <a:rPr lang="en-US" sz="2800" b="1" dirty="0" err="1" smtClean="0"/>
              <a:t>cybercafes</a:t>
            </a:r>
            <a:endParaRPr lang="en-US" sz="2800" b="1" dirty="0" smtClean="0"/>
          </a:p>
          <a:p>
            <a:pPr marL="457200" indent="-457200" algn="l">
              <a:buFont typeface="Arial" panose="020B0604020202020204" pitchFamily="34" charset="0"/>
              <a:buChar char="•"/>
              <a:defRPr/>
            </a:pPr>
            <a:r>
              <a:rPr lang="en-US" sz="2800" b="1" dirty="0" smtClean="0"/>
              <a:t>90</a:t>
            </a:r>
            <a:r>
              <a:rPr lang="en-US" sz="2800" b="1" dirty="0"/>
              <a:t>% of this were males in age group </a:t>
            </a:r>
            <a:r>
              <a:rPr lang="en-US" sz="2800" b="1" dirty="0" smtClean="0"/>
              <a:t>years</a:t>
            </a:r>
          </a:p>
          <a:p>
            <a:pPr marL="457200" indent="-457200" algn="l">
              <a:buFont typeface="Arial" panose="020B0604020202020204" pitchFamily="34" charset="0"/>
              <a:buChar char="•"/>
              <a:defRPr/>
            </a:pPr>
            <a:r>
              <a:rPr lang="en-US" sz="2800" b="1" dirty="0" smtClean="0"/>
              <a:t>52</a:t>
            </a:r>
            <a:r>
              <a:rPr lang="en-US" sz="2800" b="1" dirty="0"/>
              <a:t>% graduates and post graduates&gt; 50% were </a:t>
            </a:r>
            <a:r>
              <a:rPr lang="en-US" sz="2800" b="1" dirty="0" smtClean="0"/>
              <a:t>students</a:t>
            </a:r>
          </a:p>
          <a:p>
            <a:pPr algn="l">
              <a:defRPr/>
            </a:pPr>
            <a:r>
              <a:rPr lang="en-US" sz="2800" b="1" dirty="0" smtClean="0"/>
              <a:t>Hence</a:t>
            </a:r>
            <a:r>
              <a:rPr lang="en-US" sz="2800" b="1" dirty="0"/>
              <a:t>, it is extremely important to understand the IT security and governance practiced in the </a:t>
            </a:r>
            <a:r>
              <a:rPr lang="en-US" sz="2800" b="1" dirty="0" err="1"/>
              <a:t>cybercafes</a:t>
            </a:r>
            <a:r>
              <a:rPr lang="en-US" sz="2800" b="1" dirty="0"/>
              <a:t>.</a:t>
            </a:r>
          </a:p>
        </p:txBody>
      </p:sp>
      <p:sp>
        <p:nvSpPr>
          <p:cNvPr id="7168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11BDEAAD-E616-4D4A-AEB2-FE4C65AD1CB9}"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716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550EFE7-AF8C-4FF9-898B-2930B30A02EA}" type="slidenum">
              <a:rPr lang="en-IN" altLang="en-US" sz="900" smtClean="0">
                <a:solidFill>
                  <a:srgbClr val="898989"/>
                </a:solidFill>
                <a:latin typeface="Calibri" panose="020F0502020204030204" pitchFamily="34" charset="0"/>
              </a:rPr>
              <a:pPr/>
              <a:t>57</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ctrTitle"/>
          </p:nvPr>
        </p:nvSpPr>
        <p:spPr bwMode="auto">
          <a:xfrm>
            <a:off x="0" y="638175"/>
            <a:ext cx="9144000" cy="657225"/>
          </a:xfrm>
          <a:solidFill>
            <a:schemeClr val="accent4">
              <a:lumMod val="75000"/>
            </a:schemeClr>
          </a:solidFill>
          <a:ln>
            <a:solidFill>
              <a:srgbClr val="FF0000"/>
            </a:solidFill>
          </a:ln>
        </p:spPr>
        <p:txBody>
          <a:bodyPr vert="horz" wrap="square" lIns="91440" tIns="45720" rIns="91440" bIns="45720" numCol="1" anchor="t" anchorCtr="0" compatLnSpc="1">
            <a:prstTxWarp prst="textNoShape">
              <a:avLst/>
            </a:prstTxWarp>
          </a:bodyPr>
          <a:lstStyle/>
          <a:p>
            <a:pPr algn="r">
              <a:defRPr/>
            </a:pPr>
            <a:r>
              <a:rPr lang="en-US" b="1" dirty="0">
                <a:solidFill>
                  <a:srgbClr val="BDEEFF"/>
                </a:solidFill>
              </a:rPr>
              <a:t>Role of </a:t>
            </a:r>
            <a:r>
              <a:rPr lang="en-US" b="1" dirty="0" err="1">
                <a:solidFill>
                  <a:srgbClr val="BDEEFF"/>
                </a:solidFill>
              </a:rPr>
              <a:t>Cybercafe</a:t>
            </a:r>
            <a:endParaRPr lang="en-US" altLang="en-US" b="1" dirty="0" smtClean="0">
              <a:solidFill>
                <a:srgbClr val="BDEEFF"/>
              </a:solidFill>
            </a:endParaRPr>
          </a:p>
        </p:txBody>
      </p:sp>
      <p:sp>
        <p:nvSpPr>
          <p:cNvPr id="3" name="Subtitle 2"/>
          <p:cNvSpPr>
            <a:spLocks noGrp="1"/>
          </p:cNvSpPr>
          <p:nvPr>
            <p:ph type="subTitle" idx="1"/>
          </p:nvPr>
        </p:nvSpPr>
        <p:spPr>
          <a:xfrm>
            <a:off x="0" y="1295400"/>
            <a:ext cx="9144000" cy="5562600"/>
          </a:xfrm>
          <a:solidFill>
            <a:schemeClr val="accent6">
              <a:lumMod val="40000"/>
              <a:lumOff val="60000"/>
              <a:alpha val="28000"/>
            </a:schemeClr>
          </a:solidFill>
        </p:spPr>
        <p:txBody>
          <a:bodyPr/>
          <a:lstStyle/>
          <a:p>
            <a:pPr marL="457200" indent="-457200" algn="l">
              <a:buFont typeface="Arial" panose="020B0604020202020204" pitchFamily="34" charset="0"/>
              <a:buChar char="•"/>
              <a:defRPr/>
            </a:pPr>
            <a:r>
              <a:rPr lang="en-US" sz="2800" b="1" dirty="0">
                <a:solidFill>
                  <a:srgbClr val="008000"/>
                </a:solidFill>
              </a:rPr>
              <a:t>used for either real or false terrorist communication</a:t>
            </a:r>
            <a:r>
              <a:rPr lang="en-US" sz="2800" b="1" dirty="0" smtClean="0">
                <a:solidFill>
                  <a:srgbClr val="008000"/>
                </a:solidFill>
              </a:rPr>
              <a:t>.</a:t>
            </a:r>
          </a:p>
          <a:p>
            <a:pPr marL="457200" indent="-457200" algn="l">
              <a:buFont typeface="Arial" panose="020B0604020202020204" pitchFamily="34" charset="0"/>
              <a:buChar char="•"/>
              <a:defRPr/>
            </a:pPr>
            <a:r>
              <a:rPr lang="en-US" sz="2800" b="1" dirty="0" smtClean="0">
                <a:solidFill>
                  <a:srgbClr val="008000"/>
                </a:solidFill>
              </a:rPr>
              <a:t>for </a:t>
            </a:r>
            <a:r>
              <a:rPr lang="en-US" sz="2800" b="1" dirty="0">
                <a:solidFill>
                  <a:srgbClr val="008000"/>
                </a:solidFill>
              </a:rPr>
              <a:t>stealing bank passwords, fraudulent withdrawal of </a:t>
            </a:r>
            <a:r>
              <a:rPr lang="en-US" sz="2800" b="1" dirty="0" smtClean="0">
                <a:solidFill>
                  <a:srgbClr val="008000"/>
                </a:solidFill>
              </a:rPr>
              <a:t>money</a:t>
            </a:r>
          </a:p>
          <a:p>
            <a:pPr marL="457200" indent="-457200" algn="l">
              <a:buFont typeface="Arial" panose="020B0604020202020204" pitchFamily="34" charset="0"/>
              <a:buChar char="•"/>
              <a:defRPr/>
            </a:pPr>
            <a:r>
              <a:rPr lang="en-US" sz="2800" b="1" dirty="0" err="1" smtClean="0">
                <a:solidFill>
                  <a:srgbClr val="008000"/>
                </a:solidFill>
              </a:rPr>
              <a:t>Keyloggers</a:t>
            </a:r>
            <a:r>
              <a:rPr lang="en-US" sz="2800" b="1" dirty="0" smtClean="0">
                <a:solidFill>
                  <a:srgbClr val="008000"/>
                </a:solidFill>
              </a:rPr>
              <a:t> </a:t>
            </a:r>
            <a:r>
              <a:rPr lang="en-US" sz="2800" b="1" dirty="0">
                <a:solidFill>
                  <a:srgbClr val="008000"/>
                </a:solidFill>
              </a:rPr>
              <a:t>or </a:t>
            </a:r>
            <a:r>
              <a:rPr lang="en-US" sz="2800" b="1" dirty="0" smtClean="0">
                <a:solidFill>
                  <a:srgbClr val="008000"/>
                </a:solidFill>
              </a:rPr>
              <a:t>spywares</a:t>
            </a:r>
          </a:p>
          <a:p>
            <a:pPr marL="457200" indent="-457200" algn="l">
              <a:buFont typeface="Arial" panose="020B0604020202020204" pitchFamily="34" charset="0"/>
              <a:buChar char="•"/>
              <a:defRPr/>
            </a:pPr>
            <a:r>
              <a:rPr lang="en-US" sz="2800" b="1" dirty="0" smtClean="0">
                <a:solidFill>
                  <a:srgbClr val="008000"/>
                </a:solidFill>
              </a:rPr>
              <a:t>Shoulder surfing</a:t>
            </a:r>
          </a:p>
          <a:p>
            <a:pPr marL="457200" indent="-457200" algn="l">
              <a:buFont typeface="Arial" panose="020B0604020202020204" pitchFamily="34" charset="0"/>
              <a:buChar char="•"/>
              <a:defRPr/>
            </a:pPr>
            <a:r>
              <a:rPr lang="en-US" sz="2800" b="1" dirty="0" smtClean="0">
                <a:solidFill>
                  <a:srgbClr val="008000"/>
                </a:solidFill>
              </a:rPr>
              <a:t>For </a:t>
            </a:r>
            <a:r>
              <a:rPr lang="en-US" sz="2800" b="1" dirty="0">
                <a:solidFill>
                  <a:srgbClr val="008000"/>
                </a:solidFill>
              </a:rPr>
              <a:t>sending obscene mails to harass people</a:t>
            </a:r>
            <a:r>
              <a:rPr lang="en-US" sz="2800" b="1" dirty="0" smtClean="0">
                <a:solidFill>
                  <a:srgbClr val="008000"/>
                </a:solidFill>
              </a:rPr>
              <a:t>.</a:t>
            </a:r>
          </a:p>
          <a:p>
            <a:pPr marL="457200" indent="-457200" algn="l">
              <a:buFont typeface="Arial" panose="020B0604020202020204" pitchFamily="34" charset="0"/>
              <a:buChar char="•"/>
              <a:defRPr/>
            </a:pPr>
            <a:r>
              <a:rPr lang="en-US" sz="2800" b="1" dirty="0" smtClean="0">
                <a:solidFill>
                  <a:srgbClr val="008000"/>
                </a:solidFill>
              </a:rPr>
              <a:t>They </a:t>
            </a:r>
            <a:r>
              <a:rPr lang="en-US" sz="2800" b="1" dirty="0">
                <a:solidFill>
                  <a:srgbClr val="008000"/>
                </a:solidFill>
              </a:rPr>
              <a:t>are not network service providers according to </a:t>
            </a:r>
            <a:r>
              <a:rPr lang="en-US" sz="2800" b="1" dirty="0" smtClean="0">
                <a:solidFill>
                  <a:srgbClr val="008000"/>
                </a:solidFill>
              </a:rPr>
              <a:t>ITA2000</a:t>
            </a:r>
          </a:p>
          <a:p>
            <a:pPr marL="457200" indent="-457200" algn="l">
              <a:buFont typeface="Arial" panose="020B0604020202020204" pitchFamily="34" charset="0"/>
              <a:buChar char="•"/>
              <a:defRPr/>
            </a:pPr>
            <a:r>
              <a:rPr lang="en-US" sz="2800" b="1" dirty="0" smtClean="0">
                <a:solidFill>
                  <a:srgbClr val="008000"/>
                </a:solidFill>
              </a:rPr>
              <a:t>They </a:t>
            </a:r>
            <a:r>
              <a:rPr lang="en-US" sz="2800" b="1" dirty="0">
                <a:solidFill>
                  <a:srgbClr val="008000"/>
                </a:solidFill>
              </a:rPr>
              <a:t>are responsible for “due </a:t>
            </a:r>
            <a:r>
              <a:rPr lang="en-US" sz="2800" b="1" dirty="0" err="1">
                <a:solidFill>
                  <a:srgbClr val="008000"/>
                </a:solidFill>
              </a:rPr>
              <a:t>deligence</a:t>
            </a:r>
            <a:r>
              <a:rPr lang="en-US" sz="2800" b="1" dirty="0">
                <a:solidFill>
                  <a:srgbClr val="008000"/>
                </a:solidFill>
              </a:rPr>
              <a:t>”</a:t>
            </a:r>
            <a:endParaRPr lang="en-US" sz="3600" b="1" dirty="0">
              <a:solidFill>
                <a:srgbClr val="008000"/>
              </a:solidFill>
            </a:endParaRPr>
          </a:p>
        </p:txBody>
      </p:sp>
      <p:sp>
        <p:nvSpPr>
          <p:cNvPr id="7270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2E82A535-8E32-4343-AED9-2E95226CCBDA}"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727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08D5A4-09F4-441A-9854-F5ED000C0031}" type="slidenum">
              <a:rPr lang="en-IN" altLang="en-US" sz="900" smtClean="0">
                <a:solidFill>
                  <a:srgbClr val="898989"/>
                </a:solidFill>
                <a:latin typeface="Calibri" panose="020F0502020204030204" pitchFamily="34" charset="0"/>
              </a:rPr>
              <a:pPr/>
              <a:t>58</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ctrTitle"/>
          </p:nvPr>
        </p:nvSpPr>
        <p:spPr bwMode="auto">
          <a:xfrm>
            <a:off x="0" y="638175"/>
            <a:ext cx="9144000" cy="657225"/>
          </a:xfrm>
          <a:solidFill>
            <a:schemeClr val="accent4">
              <a:lumMod val="75000"/>
            </a:schemeClr>
          </a:solidFill>
          <a:ln>
            <a:solidFill>
              <a:srgbClr val="FF0000"/>
            </a:solidFill>
          </a:ln>
        </p:spPr>
        <p:txBody>
          <a:bodyPr vert="horz" wrap="square" lIns="91440" tIns="45720" rIns="91440" bIns="45720" numCol="1" anchor="t" anchorCtr="0" compatLnSpc="1">
            <a:prstTxWarp prst="textNoShape">
              <a:avLst/>
            </a:prstTxWarp>
          </a:bodyPr>
          <a:lstStyle/>
          <a:p>
            <a:pPr algn="r">
              <a:defRPr/>
            </a:pPr>
            <a:r>
              <a:rPr lang="en-US" b="1" dirty="0">
                <a:solidFill>
                  <a:srgbClr val="BDEEFF"/>
                </a:solidFill>
              </a:rPr>
              <a:t>Illegal activities observed in </a:t>
            </a:r>
            <a:r>
              <a:rPr lang="en-US" b="1" dirty="0" err="1">
                <a:solidFill>
                  <a:srgbClr val="BDEEFF"/>
                </a:solidFill>
              </a:rPr>
              <a:t>Cybercafes</a:t>
            </a:r>
            <a:endParaRPr lang="en-US" altLang="en-US" b="1" dirty="0" smtClean="0">
              <a:solidFill>
                <a:srgbClr val="BDEEFF"/>
              </a:solidFill>
            </a:endParaRPr>
          </a:p>
        </p:txBody>
      </p:sp>
      <p:sp>
        <p:nvSpPr>
          <p:cNvPr id="3" name="Subtitle 2"/>
          <p:cNvSpPr>
            <a:spLocks noGrp="1"/>
          </p:cNvSpPr>
          <p:nvPr>
            <p:ph type="subTitle" idx="1"/>
          </p:nvPr>
        </p:nvSpPr>
        <p:spPr>
          <a:xfrm>
            <a:off x="0" y="1295400"/>
            <a:ext cx="9144000" cy="5562600"/>
          </a:xfrm>
          <a:solidFill>
            <a:schemeClr val="accent6">
              <a:lumMod val="40000"/>
              <a:lumOff val="60000"/>
              <a:alpha val="28000"/>
            </a:schemeClr>
          </a:solidFill>
        </p:spPr>
        <p:txBody>
          <a:bodyPr/>
          <a:lstStyle/>
          <a:p>
            <a:pPr marL="342900" indent="-342900" algn="l">
              <a:buFont typeface="Arial" panose="020B0604020202020204" pitchFamily="34" charset="0"/>
              <a:buChar char="•"/>
              <a:defRPr/>
            </a:pPr>
            <a:r>
              <a:rPr lang="en-US" sz="2200" b="1" dirty="0">
                <a:solidFill>
                  <a:srgbClr val="008000"/>
                </a:solidFill>
              </a:rPr>
              <a:t>Pirated </a:t>
            </a:r>
            <a:r>
              <a:rPr lang="en-US" sz="2200" b="1" dirty="0" err="1">
                <a:solidFill>
                  <a:srgbClr val="008000"/>
                </a:solidFill>
              </a:rPr>
              <a:t>softwares</a:t>
            </a:r>
            <a:r>
              <a:rPr lang="en-US" sz="2200" b="1" dirty="0">
                <a:solidFill>
                  <a:srgbClr val="008000"/>
                </a:solidFill>
              </a:rPr>
              <a:t>: </a:t>
            </a:r>
            <a:r>
              <a:rPr lang="en-US" sz="2200" b="1" dirty="0" smtClean="0">
                <a:solidFill>
                  <a:srgbClr val="008000"/>
                </a:solidFill>
              </a:rPr>
              <a:t> OS</a:t>
            </a:r>
            <a:r>
              <a:rPr lang="en-US" sz="2200" b="1" dirty="0">
                <a:solidFill>
                  <a:srgbClr val="008000"/>
                </a:solidFill>
              </a:rPr>
              <a:t>, browser, </a:t>
            </a:r>
            <a:r>
              <a:rPr lang="en-US" sz="2200" b="1" dirty="0" smtClean="0">
                <a:solidFill>
                  <a:srgbClr val="008000"/>
                </a:solidFill>
              </a:rPr>
              <a:t>Office</a:t>
            </a:r>
          </a:p>
          <a:p>
            <a:pPr marL="457200" indent="-457200" algn="l">
              <a:buFont typeface="Arial" panose="020B0604020202020204" pitchFamily="34" charset="0"/>
              <a:buChar char="•"/>
              <a:defRPr/>
            </a:pPr>
            <a:r>
              <a:rPr lang="en-US" sz="2200" b="1" dirty="0" smtClean="0">
                <a:solidFill>
                  <a:srgbClr val="008000"/>
                </a:solidFill>
              </a:rPr>
              <a:t>Antivirus </a:t>
            </a:r>
            <a:r>
              <a:rPr lang="en-US" sz="2200" b="1" dirty="0">
                <a:solidFill>
                  <a:srgbClr val="008000"/>
                </a:solidFill>
              </a:rPr>
              <a:t>software not </a:t>
            </a:r>
            <a:r>
              <a:rPr lang="en-US" sz="2200" b="1" dirty="0" smtClean="0">
                <a:solidFill>
                  <a:srgbClr val="008000"/>
                </a:solidFill>
              </a:rPr>
              <a:t>updated</a:t>
            </a:r>
          </a:p>
          <a:p>
            <a:pPr marL="457200" indent="-457200" algn="l">
              <a:buFont typeface="Arial" panose="020B0604020202020204" pitchFamily="34" charset="0"/>
              <a:buChar char="•"/>
              <a:defRPr/>
            </a:pPr>
            <a:r>
              <a:rPr lang="en-US" sz="2200" b="1" dirty="0" err="1" smtClean="0">
                <a:solidFill>
                  <a:srgbClr val="008000"/>
                </a:solidFill>
              </a:rPr>
              <a:t>Cybercafes</a:t>
            </a:r>
            <a:r>
              <a:rPr lang="en-US" sz="2200" b="1" dirty="0" smtClean="0">
                <a:solidFill>
                  <a:srgbClr val="008000"/>
                </a:solidFill>
              </a:rPr>
              <a:t> </a:t>
            </a:r>
            <a:r>
              <a:rPr lang="en-US" sz="2200" b="1" dirty="0">
                <a:solidFill>
                  <a:srgbClr val="008000"/>
                </a:solidFill>
              </a:rPr>
              <a:t>have installed “deep freeze” </a:t>
            </a:r>
            <a:r>
              <a:rPr lang="en-US" sz="2200" b="1" dirty="0" smtClean="0">
                <a:solidFill>
                  <a:srgbClr val="008000"/>
                </a:solidFill>
              </a:rPr>
              <a:t>software</a:t>
            </a:r>
          </a:p>
          <a:p>
            <a:pPr marL="457200" indent="-457200" algn="l">
              <a:buFont typeface="Arial" panose="020B0604020202020204" pitchFamily="34" charset="0"/>
              <a:buChar char="•"/>
              <a:defRPr/>
            </a:pPr>
            <a:r>
              <a:rPr lang="en-US" sz="2200" b="1" dirty="0" smtClean="0">
                <a:solidFill>
                  <a:srgbClr val="008000"/>
                </a:solidFill>
              </a:rPr>
              <a:t>This </a:t>
            </a:r>
            <a:r>
              <a:rPr lang="en-US" sz="2200" b="1" dirty="0">
                <a:solidFill>
                  <a:srgbClr val="008000"/>
                </a:solidFill>
              </a:rPr>
              <a:t>software clears details of all activities carried out, when one clicks “restart” button</a:t>
            </a:r>
            <a:r>
              <a:rPr lang="en-US" sz="2200" b="1" dirty="0" smtClean="0">
                <a:solidFill>
                  <a:srgbClr val="008000"/>
                </a:solidFill>
              </a:rPr>
              <a:t>.</a:t>
            </a:r>
          </a:p>
          <a:p>
            <a:pPr marL="457200" indent="-457200" algn="l">
              <a:buFont typeface="Arial" panose="020B0604020202020204" pitchFamily="34" charset="0"/>
              <a:buChar char="•"/>
              <a:defRPr/>
            </a:pPr>
            <a:r>
              <a:rPr lang="en-US" sz="2200" b="1" dirty="0" smtClean="0">
                <a:solidFill>
                  <a:srgbClr val="008000"/>
                </a:solidFill>
              </a:rPr>
              <a:t>Annual </a:t>
            </a:r>
            <a:r>
              <a:rPr lang="en-US" sz="2200" b="1" dirty="0">
                <a:solidFill>
                  <a:srgbClr val="008000"/>
                </a:solidFill>
              </a:rPr>
              <a:t>Maintenance Contract(AMC): not in </a:t>
            </a:r>
            <a:r>
              <a:rPr lang="en-US" sz="2200" b="1" dirty="0" smtClean="0">
                <a:solidFill>
                  <a:srgbClr val="008000"/>
                </a:solidFill>
              </a:rPr>
              <a:t>place</a:t>
            </a:r>
          </a:p>
          <a:p>
            <a:pPr marL="457200" indent="-457200" algn="l">
              <a:buFont typeface="Arial" panose="020B0604020202020204" pitchFamily="34" charset="0"/>
              <a:buChar char="•"/>
              <a:defRPr/>
            </a:pPr>
            <a:r>
              <a:rPr lang="en-US" sz="2200" b="1" dirty="0" smtClean="0">
                <a:solidFill>
                  <a:srgbClr val="008000"/>
                </a:solidFill>
              </a:rPr>
              <a:t>Is </a:t>
            </a:r>
            <a:r>
              <a:rPr lang="en-US" sz="2200" b="1" dirty="0">
                <a:solidFill>
                  <a:srgbClr val="008000"/>
                </a:solidFill>
              </a:rPr>
              <a:t>a risk bez a cybercriminal can install </a:t>
            </a:r>
            <a:r>
              <a:rPr lang="en-US" sz="2200" b="1" dirty="0" err="1">
                <a:solidFill>
                  <a:srgbClr val="008000"/>
                </a:solidFill>
              </a:rPr>
              <a:t>Malacious</a:t>
            </a:r>
            <a:r>
              <a:rPr lang="en-US" sz="2200" b="1" dirty="0">
                <a:solidFill>
                  <a:srgbClr val="008000"/>
                </a:solidFill>
              </a:rPr>
              <a:t> code for criminal activities without any </a:t>
            </a:r>
            <a:r>
              <a:rPr lang="en-US" sz="2200" b="1" dirty="0" smtClean="0">
                <a:solidFill>
                  <a:srgbClr val="008000"/>
                </a:solidFill>
              </a:rPr>
              <a:t>interruption</a:t>
            </a:r>
          </a:p>
          <a:p>
            <a:pPr marL="457200" indent="-457200" algn="l">
              <a:buFont typeface="Arial" panose="020B0604020202020204" pitchFamily="34" charset="0"/>
              <a:buChar char="•"/>
              <a:defRPr/>
            </a:pPr>
            <a:r>
              <a:rPr lang="en-US" sz="2200" b="1" dirty="0" smtClean="0">
                <a:solidFill>
                  <a:srgbClr val="008000"/>
                </a:solidFill>
              </a:rPr>
              <a:t>Pornographic </a:t>
            </a:r>
            <a:r>
              <a:rPr lang="en-US" sz="2200" b="1" dirty="0">
                <a:solidFill>
                  <a:srgbClr val="008000"/>
                </a:solidFill>
              </a:rPr>
              <a:t>websites and similar websites are not </a:t>
            </a:r>
            <a:r>
              <a:rPr lang="en-US" sz="2200" b="1" dirty="0" smtClean="0">
                <a:solidFill>
                  <a:srgbClr val="008000"/>
                </a:solidFill>
              </a:rPr>
              <a:t>blocked</a:t>
            </a:r>
          </a:p>
          <a:p>
            <a:pPr marL="457200" indent="-457200" algn="l">
              <a:buFont typeface="Arial" panose="020B0604020202020204" pitchFamily="34" charset="0"/>
              <a:buChar char="•"/>
              <a:defRPr/>
            </a:pPr>
            <a:r>
              <a:rPr lang="en-US" sz="2200" b="1" dirty="0" smtClean="0">
                <a:solidFill>
                  <a:srgbClr val="008000"/>
                </a:solidFill>
              </a:rPr>
              <a:t>Owners </a:t>
            </a:r>
            <a:r>
              <a:rPr lang="en-US" sz="2200" b="1" dirty="0">
                <a:solidFill>
                  <a:srgbClr val="008000"/>
                </a:solidFill>
              </a:rPr>
              <a:t>have less awareness about IT Security and IT Governance</a:t>
            </a:r>
            <a:r>
              <a:rPr lang="en-US" sz="2200" b="1" dirty="0" smtClean="0">
                <a:solidFill>
                  <a:srgbClr val="008000"/>
                </a:solidFill>
              </a:rPr>
              <a:t>.</a:t>
            </a:r>
          </a:p>
          <a:p>
            <a:pPr marL="457200" indent="-457200" algn="l">
              <a:buFont typeface="Arial" panose="020B0604020202020204" pitchFamily="34" charset="0"/>
              <a:buChar char="•"/>
              <a:defRPr/>
            </a:pPr>
            <a:r>
              <a:rPr lang="en-US" sz="2200" b="1" dirty="0" smtClean="0">
                <a:solidFill>
                  <a:srgbClr val="008000"/>
                </a:solidFill>
              </a:rPr>
              <a:t>IT </a:t>
            </a:r>
            <a:r>
              <a:rPr lang="en-US" sz="2200" b="1" dirty="0">
                <a:solidFill>
                  <a:srgbClr val="008000"/>
                </a:solidFill>
              </a:rPr>
              <a:t>Governance guide lines are not provided by cyber cell </a:t>
            </a:r>
            <a:r>
              <a:rPr lang="en-US" sz="2200" b="1" dirty="0" smtClean="0">
                <a:solidFill>
                  <a:srgbClr val="008000"/>
                </a:solidFill>
              </a:rPr>
              <a:t>wing</a:t>
            </a:r>
          </a:p>
          <a:p>
            <a:pPr marL="457200" indent="-457200" algn="l">
              <a:buFont typeface="Arial" panose="020B0604020202020204" pitchFamily="34" charset="0"/>
              <a:buChar char="•"/>
              <a:defRPr/>
            </a:pPr>
            <a:r>
              <a:rPr lang="en-US" sz="2200" b="1" dirty="0" smtClean="0">
                <a:solidFill>
                  <a:srgbClr val="008000"/>
                </a:solidFill>
              </a:rPr>
              <a:t>No </a:t>
            </a:r>
            <a:r>
              <a:rPr lang="en-US" sz="2200" b="1" dirty="0">
                <a:solidFill>
                  <a:srgbClr val="008000"/>
                </a:solidFill>
              </a:rPr>
              <a:t>periodic visits to </a:t>
            </a:r>
            <a:r>
              <a:rPr lang="en-US" sz="2200" b="1" dirty="0" err="1">
                <a:solidFill>
                  <a:srgbClr val="008000"/>
                </a:solidFill>
              </a:rPr>
              <a:t>cybercafes</a:t>
            </a:r>
            <a:r>
              <a:rPr lang="en-US" sz="2200" b="1" dirty="0">
                <a:solidFill>
                  <a:srgbClr val="008000"/>
                </a:solidFill>
              </a:rPr>
              <a:t> by Cyber cell wing( state police) or </a:t>
            </a:r>
            <a:r>
              <a:rPr lang="en-US" sz="2200" b="1" dirty="0" err="1">
                <a:solidFill>
                  <a:srgbClr val="008000"/>
                </a:solidFill>
              </a:rPr>
              <a:t>Cybercafe</a:t>
            </a:r>
            <a:r>
              <a:rPr lang="en-US" sz="2200" b="1" dirty="0">
                <a:solidFill>
                  <a:srgbClr val="008000"/>
                </a:solidFill>
              </a:rPr>
              <a:t> association</a:t>
            </a:r>
          </a:p>
        </p:txBody>
      </p:sp>
      <p:sp>
        <p:nvSpPr>
          <p:cNvPr id="7373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5D7D30D8-BB40-4241-87B8-DBDBC34AA7C2}"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737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38CEA5-AF4B-47B8-9990-A84F1492A4CA}" type="slidenum">
              <a:rPr lang="en-IN" altLang="en-US" sz="900" smtClean="0">
                <a:solidFill>
                  <a:srgbClr val="898989"/>
                </a:solidFill>
                <a:latin typeface="Calibri" panose="020F0502020204030204" pitchFamily="34" charset="0"/>
              </a:rPr>
              <a:pPr/>
              <a:t>59</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bwMode="auto">
          <a:xfrm>
            <a:off x="7938" y="609600"/>
            <a:ext cx="77724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Module-1 Topics to be discussed:</a:t>
            </a:r>
          </a:p>
        </p:txBody>
      </p:sp>
      <p:sp>
        <p:nvSpPr>
          <p:cNvPr id="1126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83B953E2-CC1E-4280-9C7A-A9463F1C7B42}"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1126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2A760E-F8C8-4FC4-88E9-90165D91BAFE}" type="slidenum">
              <a:rPr lang="en-IN" altLang="en-US" sz="900" smtClean="0">
                <a:solidFill>
                  <a:srgbClr val="898989"/>
                </a:solidFill>
                <a:latin typeface="Calibri" panose="020F0502020204030204" pitchFamily="34" charset="0"/>
              </a:rPr>
              <a:pPr/>
              <a:t>6</a:t>
            </a:fld>
            <a:endParaRPr lang="en-IN" altLang="en-US" sz="900" smtClean="0">
              <a:solidFill>
                <a:srgbClr val="898989"/>
              </a:solidFill>
              <a:latin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507490837"/>
              </p:ext>
            </p:extLst>
          </p:nvPr>
        </p:nvGraphicFramePr>
        <p:xfrm>
          <a:off x="0" y="1135063"/>
          <a:ext cx="9144000" cy="6897055"/>
        </p:xfrm>
        <a:graphic>
          <a:graphicData uri="http://schemas.openxmlformats.org/drawingml/2006/table">
            <a:tbl>
              <a:tblPr firstRow="1" firstCol="1" bandRow="1">
                <a:tableStyleId>{5C22544A-7EE6-4342-B048-85BDC9FD1C3A}</a:tableStyleId>
              </a:tblPr>
              <a:tblGrid>
                <a:gridCol w="9144000">
                  <a:extLst>
                    <a:ext uri="{9D8B030D-6E8A-4147-A177-3AD203B41FA5}">
                      <a16:colId xmlns:a16="http://schemas.microsoft.com/office/drawing/2014/main" val="4238367788"/>
                    </a:ext>
                  </a:extLst>
                </a:gridCol>
              </a:tblGrid>
              <a:tr h="487679">
                <a:tc>
                  <a:txBody>
                    <a:bodyPr/>
                    <a:lstStyle/>
                    <a:p>
                      <a:pPr marL="0" marR="0">
                        <a:spcBef>
                          <a:spcPts val="0"/>
                        </a:spcBef>
                        <a:spcAft>
                          <a:spcPts val="0"/>
                        </a:spcAft>
                      </a:pPr>
                      <a:r>
                        <a:rPr lang="en-US" sz="3200" b="1">
                          <a:solidFill>
                            <a:schemeClr val="bg1"/>
                          </a:solidFill>
                          <a:effectLst/>
                          <a:latin typeface="Times New Roman" panose="02020603050405020304" pitchFamily="18" charset="0"/>
                          <a:ea typeface="Times New Roman" panose="02020603050405020304" pitchFamily="18" charset="0"/>
                        </a:rPr>
                        <a:t>Introduction to Cybercrime: Definition and Origins of the word, How Criminals Plan Attacks?  </a:t>
                      </a:r>
                    </a:p>
                  </a:txBody>
                  <a:tcPr marL="0" marR="0" marT="0" marB="0" anchor="ctr"/>
                </a:tc>
                <a:extLst>
                  <a:ext uri="{0D108BD9-81ED-4DB2-BD59-A6C34878D82A}">
                    <a16:rowId xmlns:a16="http://schemas.microsoft.com/office/drawing/2014/main" val="1404421910"/>
                  </a:ext>
                </a:extLst>
              </a:tr>
              <a:tr h="510857">
                <a:tc>
                  <a:txBody>
                    <a:bodyPr/>
                    <a:lstStyle/>
                    <a:p>
                      <a:pPr marL="0" marR="0">
                        <a:spcBef>
                          <a:spcPts val="0"/>
                        </a:spcBef>
                        <a:spcAft>
                          <a:spcPts val="0"/>
                        </a:spcAft>
                      </a:pPr>
                      <a:r>
                        <a:rPr lang="en-US" sz="3200" b="1">
                          <a:solidFill>
                            <a:schemeClr val="bg1"/>
                          </a:solidFill>
                          <a:effectLst/>
                          <a:latin typeface="Times New Roman" panose="02020603050405020304" pitchFamily="18" charset="0"/>
                          <a:ea typeface="Times New Roman" panose="02020603050405020304" pitchFamily="18" charset="0"/>
                        </a:rPr>
                        <a:t>Cybercrime and Information Security,</a:t>
                      </a:r>
                    </a:p>
                  </a:txBody>
                  <a:tcPr marL="0" marR="0" marT="0" marB="0" anchor="ctr"/>
                </a:tc>
                <a:extLst>
                  <a:ext uri="{0D108BD9-81ED-4DB2-BD59-A6C34878D82A}">
                    <a16:rowId xmlns:a16="http://schemas.microsoft.com/office/drawing/2014/main" val="243769131"/>
                  </a:ext>
                </a:extLst>
              </a:tr>
              <a:tr h="914400">
                <a:tc>
                  <a:txBody>
                    <a:bodyPr/>
                    <a:lstStyle/>
                    <a:p>
                      <a:pPr marL="0" marR="0">
                        <a:spcBef>
                          <a:spcPts val="0"/>
                        </a:spcBef>
                        <a:spcAft>
                          <a:spcPts val="0"/>
                        </a:spcAft>
                      </a:pPr>
                      <a:r>
                        <a:rPr lang="en-US" sz="3200" b="1">
                          <a:solidFill>
                            <a:schemeClr val="bg1"/>
                          </a:solidFill>
                          <a:effectLst/>
                          <a:latin typeface="Times New Roman" panose="02020603050405020304" pitchFamily="18" charset="0"/>
                          <a:ea typeface="Times New Roman" panose="02020603050405020304" pitchFamily="18" charset="0"/>
                        </a:rPr>
                        <a:t> who are Cybercriminals? Classifications of Cybercrimes.</a:t>
                      </a:r>
                    </a:p>
                  </a:txBody>
                  <a:tcPr marL="0" marR="0" marT="0" marB="0" anchor="ctr"/>
                </a:tc>
                <a:extLst>
                  <a:ext uri="{0D108BD9-81ED-4DB2-BD59-A6C34878D82A}">
                    <a16:rowId xmlns:a16="http://schemas.microsoft.com/office/drawing/2014/main" val="1358396047"/>
                  </a:ext>
                </a:extLst>
              </a:tr>
              <a:tr h="762000">
                <a:tc>
                  <a:txBody>
                    <a:bodyPr/>
                    <a:lstStyle/>
                    <a:p>
                      <a:pPr marL="0" marR="0">
                        <a:spcBef>
                          <a:spcPts val="0"/>
                        </a:spcBef>
                        <a:spcAft>
                          <a:spcPts val="0"/>
                        </a:spcAft>
                      </a:pPr>
                      <a:r>
                        <a:rPr lang="en-US" sz="3200" b="1">
                          <a:solidFill>
                            <a:schemeClr val="bg1"/>
                          </a:solidFill>
                          <a:effectLst/>
                          <a:latin typeface="Times New Roman" panose="02020603050405020304" pitchFamily="18" charset="0"/>
                          <a:ea typeface="Times New Roman" panose="02020603050405020304" pitchFamily="18" charset="0"/>
                        </a:rPr>
                        <a:t> Categories of Cybercrime</a:t>
                      </a:r>
                    </a:p>
                  </a:txBody>
                  <a:tcPr marL="0" marR="0" marT="0" marB="0" anchor="ctr"/>
                </a:tc>
                <a:extLst>
                  <a:ext uri="{0D108BD9-81ED-4DB2-BD59-A6C34878D82A}">
                    <a16:rowId xmlns:a16="http://schemas.microsoft.com/office/drawing/2014/main" val="2298891409"/>
                  </a:ext>
                </a:extLst>
              </a:tr>
              <a:tr h="761892">
                <a:tc>
                  <a:txBody>
                    <a:bodyPr/>
                    <a:lstStyle/>
                    <a:p>
                      <a:pPr marL="0" marR="0">
                        <a:spcBef>
                          <a:spcPts val="0"/>
                        </a:spcBef>
                        <a:spcAft>
                          <a:spcPts val="0"/>
                        </a:spcAft>
                      </a:pPr>
                      <a:r>
                        <a:rPr lang="en-US" sz="3200" b="1">
                          <a:solidFill>
                            <a:schemeClr val="bg1"/>
                          </a:solidFill>
                          <a:effectLst/>
                          <a:latin typeface="Times New Roman" panose="02020603050405020304" pitchFamily="18" charset="0"/>
                          <a:ea typeface="Times New Roman" panose="02020603050405020304" pitchFamily="18" charset="0"/>
                        </a:rPr>
                        <a:t>How Criminals Plan the Attacks,</a:t>
                      </a:r>
                    </a:p>
                  </a:txBody>
                  <a:tcPr marL="0" marR="0" marT="0" marB="0" anchor="ctr"/>
                </a:tc>
                <a:extLst>
                  <a:ext uri="{0D108BD9-81ED-4DB2-BD59-A6C34878D82A}">
                    <a16:rowId xmlns:a16="http://schemas.microsoft.com/office/drawing/2014/main" val="1239537302"/>
                  </a:ext>
                </a:extLst>
              </a:tr>
              <a:tr h="889000">
                <a:tc>
                  <a:txBody>
                    <a:bodyPr/>
                    <a:lstStyle/>
                    <a:p>
                      <a:pPr marL="0" marR="0">
                        <a:spcBef>
                          <a:spcPts val="0"/>
                        </a:spcBef>
                        <a:spcAft>
                          <a:spcPts val="0"/>
                        </a:spcAft>
                      </a:pPr>
                      <a:r>
                        <a:rPr lang="en-US" sz="3200" b="1">
                          <a:solidFill>
                            <a:schemeClr val="bg1"/>
                          </a:solidFill>
                          <a:effectLst/>
                          <a:latin typeface="Times New Roman" panose="02020603050405020304" pitchFamily="18" charset="0"/>
                          <a:ea typeface="Times New Roman" panose="02020603050405020304" pitchFamily="18" charset="0"/>
                        </a:rPr>
                        <a:t>Social Engineering, Cyber stalking, </a:t>
                      </a:r>
                    </a:p>
                  </a:txBody>
                  <a:tcPr marL="0" marR="0" marT="0" marB="0" anchor="ctr"/>
                </a:tc>
                <a:extLst>
                  <a:ext uri="{0D108BD9-81ED-4DB2-BD59-A6C34878D82A}">
                    <a16:rowId xmlns:a16="http://schemas.microsoft.com/office/drawing/2014/main" val="309313180"/>
                  </a:ext>
                </a:extLst>
              </a:tr>
              <a:tr h="853440">
                <a:tc>
                  <a:txBody>
                    <a:bodyPr/>
                    <a:lstStyle/>
                    <a:p>
                      <a:pPr marL="0" marR="0">
                        <a:spcBef>
                          <a:spcPts val="0"/>
                        </a:spcBef>
                        <a:spcAft>
                          <a:spcPts val="0"/>
                        </a:spcAft>
                      </a:pPr>
                      <a:r>
                        <a:rPr lang="en-US" sz="3200" b="1">
                          <a:solidFill>
                            <a:schemeClr val="bg1"/>
                          </a:solidFill>
                          <a:effectLst/>
                          <a:latin typeface="Times New Roman" panose="02020603050405020304" pitchFamily="18" charset="0"/>
                          <a:ea typeface="Times New Roman" panose="02020603050405020304" pitchFamily="18" charset="0"/>
                        </a:rPr>
                        <a:t>Cybercafé and Cybercrimes,</a:t>
                      </a:r>
                    </a:p>
                  </a:txBody>
                  <a:tcPr marL="0" marR="0" marT="0" marB="0" anchor="ctr"/>
                </a:tc>
                <a:extLst>
                  <a:ext uri="{0D108BD9-81ED-4DB2-BD59-A6C34878D82A}">
                    <a16:rowId xmlns:a16="http://schemas.microsoft.com/office/drawing/2014/main" val="3538034460"/>
                  </a:ext>
                </a:extLst>
              </a:tr>
              <a:tr h="731520">
                <a:tc>
                  <a:txBody>
                    <a:bodyPr/>
                    <a:lstStyle/>
                    <a:p>
                      <a:pPr marL="0" marR="0">
                        <a:spcBef>
                          <a:spcPts val="0"/>
                        </a:spcBef>
                        <a:spcAft>
                          <a:spcPts val="0"/>
                        </a:spcAft>
                      </a:pPr>
                      <a:r>
                        <a:rPr lang="en-US" sz="3200" b="1" dirty="0">
                          <a:solidFill>
                            <a:schemeClr val="bg1"/>
                          </a:solidFill>
                          <a:effectLst/>
                          <a:latin typeface="Times New Roman" panose="02020603050405020304" pitchFamily="18" charset="0"/>
                          <a:ea typeface="Times New Roman" panose="02020603050405020304" pitchFamily="18" charset="0"/>
                        </a:rPr>
                        <a:t>Botnets, Attack Vector.</a:t>
                      </a:r>
                    </a:p>
                  </a:txBody>
                  <a:tcPr marL="0" marR="0" marT="0" marB="0" anchor="ctr"/>
                </a:tc>
                <a:extLst>
                  <a:ext uri="{0D108BD9-81ED-4DB2-BD59-A6C34878D82A}">
                    <a16:rowId xmlns:a16="http://schemas.microsoft.com/office/drawing/2014/main" val="736065157"/>
                  </a:ext>
                </a:extLst>
              </a:tr>
              <a:tr h="437626">
                <a:tc>
                  <a:txBody>
                    <a:bodyPr/>
                    <a:lstStyle/>
                    <a:p>
                      <a:pPr marL="0" marR="0">
                        <a:lnSpc>
                          <a:spcPts val="1415"/>
                        </a:lnSpc>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864646416"/>
                  </a:ext>
                </a:extLst>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ctrTitle"/>
          </p:nvPr>
        </p:nvSpPr>
        <p:spPr bwMode="auto">
          <a:xfrm>
            <a:off x="0" y="638175"/>
            <a:ext cx="9144000" cy="962025"/>
          </a:xfrm>
          <a:solidFill>
            <a:schemeClr val="accent4">
              <a:lumMod val="75000"/>
            </a:schemeClr>
          </a:solidFill>
          <a:ln>
            <a:solidFill>
              <a:srgbClr val="FF0000"/>
            </a:solidFill>
          </a:ln>
        </p:spPr>
        <p:txBody>
          <a:bodyPr vert="horz" wrap="square" lIns="91440" tIns="45720" rIns="91440" bIns="45720" numCol="1" anchor="t" anchorCtr="0" compatLnSpc="1">
            <a:prstTxWarp prst="textNoShape">
              <a:avLst/>
            </a:prstTxWarp>
          </a:bodyPr>
          <a:lstStyle/>
          <a:p>
            <a:pPr algn="r">
              <a:defRPr/>
            </a:pPr>
            <a:r>
              <a:rPr lang="en-US" b="1" dirty="0">
                <a:solidFill>
                  <a:srgbClr val="BDEEFF"/>
                </a:solidFill>
              </a:rPr>
              <a:t>Safety and security measures while using the computer in Cyber Cafe</a:t>
            </a:r>
            <a:endParaRPr lang="en-US" altLang="en-US" b="1" dirty="0" smtClean="0">
              <a:solidFill>
                <a:srgbClr val="BDEEFF"/>
              </a:solidFill>
            </a:endParaRPr>
          </a:p>
        </p:txBody>
      </p:sp>
      <p:sp>
        <p:nvSpPr>
          <p:cNvPr id="3" name="Subtitle 2"/>
          <p:cNvSpPr>
            <a:spLocks noGrp="1"/>
          </p:cNvSpPr>
          <p:nvPr>
            <p:ph type="subTitle" idx="1"/>
          </p:nvPr>
        </p:nvSpPr>
        <p:spPr>
          <a:xfrm>
            <a:off x="0" y="1600200"/>
            <a:ext cx="9144000" cy="5257800"/>
          </a:xfrm>
          <a:solidFill>
            <a:schemeClr val="accent6">
              <a:lumMod val="40000"/>
              <a:lumOff val="60000"/>
              <a:alpha val="28000"/>
            </a:schemeClr>
          </a:solidFill>
        </p:spPr>
        <p:txBody>
          <a:bodyPr/>
          <a:lstStyle/>
          <a:p>
            <a:pPr algn="l">
              <a:defRPr/>
            </a:pPr>
            <a:r>
              <a:rPr lang="en-US" sz="2400" b="1" dirty="0">
                <a:solidFill>
                  <a:srgbClr val="008000"/>
                </a:solidFill>
              </a:rPr>
              <a:t>Always Logout</a:t>
            </a:r>
            <a:r>
              <a:rPr lang="en-US" sz="2400" b="1" dirty="0" smtClean="0">
                <a:solidFill>
                  <a:srgbClr val="008000"/>
                </a:solidFill>
              </a:rPr>
              <a:t>:</a:t>
            </a:r>
          </a:p>
          <a:p>
            <a:pPr marL="457200" indent="-457200" algn="l">
              <a:buFont typeface="Arial" panose="020B0604020202020204" pitchFamily="34" charset="0"/>
              <a:buChar char="•"/>
              <a:defRPr/>
            </a:pPr>
            <a:r>
              <a:rPr lang="en-US" sz="2400" b="1" dirty="0" smtClean="0">
                <a:solidFill>
                  <a:srgbClr val="008000"/>
                </a:solidFill>
              </a:rPr>
              <a:t>do </a:t>
            </a:r>
            <a:r>
              <a:rPr lang="en-US" sz="2400" b="1" dirty="0">
                <a:solidFill>
                  <a:srgbClr val="008000"/>
                </a:solidFill>
              </a:rPr>
              <a:t>not save login information through automatic login </a:t>
            </a:r>
            <a:r>
              <a:rPr lang="en-US" sz="2400" b="1" dirty="0" smtClean="0">
                <a:solidFill>
                  <a:srgbClr val="008000"/>
                </a:solidFill>
              </a:rPr>
              <a:t>information</a:t>
            </a:r>
          </a:p>
          <a:p>
            <a:pPr marL="457200" indent="-457200" algn="l">
              <a:buFont typeface="Arial" panose="020B0604020202020204" pitchFamily="34" charset="0"/>
              <a:buChar char="•"/>
              <a:defRPr/>
            </a:pPr>
            <a:r>
              <a:rPr lang="en-US" sz="2400" b="1" dirty="0" smtClean="0">
                <a:solidFill>
                  <a:srgbClr val="008000"/>
                </a:solidFill>
              </a:rPr>
              <a:t>Stay </a:t>
            </a:r>
            <a:r>
              <a:rPr lang="en-US" sz="2400" b="1" dirty="0">
                <a:solidFill>
                  <a:srgbClr val="008000"/>
                </a:solidFill>
              </a:rPr>
              <a:t>with the </a:t>
            </a:r>
            <a:r>
              <a:rPr lang="en-US" sz="2400" b="1" dirty="0" smtClean="0">
                <a:solidFill>
                  <a:srgbClr val="008000"/>
                </a:solidFill>
              </a:rPr>
              <a:t>computer</a:t>
            </a:r>
          </a:p>
          <a:p>
            <a:pPr marL="457200" indent="-457200" algn="l">
              <a:buFont typeface="Arial" panose="020B0604020202020204" pitchFamily="34" charset="0"/>
              <a:buChar char="•"/>
              <a:defRPr/>
            </a:pPr>
            <a:r>
              <a:rPr lang="en-US" sz="2400" b="1" dirty="0" smtClean="0">
                <a:solidFill>
                  <a:srgbClr val="008000"/>
                </a:solidFill>
              </a:rPr>
              <a:t>Clear </a:t>
            </a:r>
            <a:r>
              <a:rPr lang="en-US" sz="2400" b="1" dirty="0">
                <a:solidFill>
                  <a:srgbClr val="008000"/>
                </a:solidFill>
              </a:rPr>
              <a:t>History and temporary </a:t>
            </a:r>
            <a:r>
              <a:rPr lang="en-US" sz="2400" b="1" dirty="0" smtClean="0">
                <a:solidFill>
                  <a:srgbClr val="008000"/>
                </a:solidFill>
              </a:rPr>
              <a:t>files</a:t>
            </a:r>
          </a:p>
          <a:p>
            <a:pPr algn="l">
              <a:defRPr/>
            </a:pPr>
            <a:r>
              <a:rPr lang="en-US" sz="2400" b="1" dirty="0" smtClean="0">
                <a:solidFill>
                  <a:srgbClr val="008000"/>
                </a:solidFill>
              </a:rPr>
              <a:t>Be </a:t>
            </a:r>
            <a:r>
              <a:rPr lang="en-US" sz="2400" b="1" dirty="0">
                <a:solidFill>
                  <a:srgbClr val="008000"/>
                </a:solidFill>
              </a:rPr>
              <a:t>alert</a:t>
            </a:r>
            <a:r>
              <a:rPr lang="en-US" sz="2400" b="1" dirty="0" smtClean="0">
                <a:solidFill>
                  <a:srgbClr val="008000"/>
                </a:solidFill>
              </a:rPr>
              <a:t>:</a:t>
            </a:r>
          </a:p>
          <a:p>
            <a:pPr marL="457200" indent="-457200" algn="l">
              <a:buFont typeface="Arial" panose="020B0604020202020204" pitchFamily="34" charset="0"/>
              <a:buChar char="•"/>
              <a:defRPr/>
            </a:pPr>
            <a:r>
              <a:rPr lang="en-US" sz="2400" b="1" dirty="0" smtClean="0">
                <a:solidFill>
                  <a:srgbClr val="008000"/>
                </a:solidFill>
              </a:rPr>
              <a:t>don’t </a:t>
            </a:r>
            <a:r>
              <a:rPr lang="en-US" sz="2400" b="1" dirty="0">
                <a:solidFill>
                  <a:srgbClr val="008000"/>
                </a:solidFill>
              </a:rPr>
              <a:t>be a victim of Shoulder </a:t>
            </a:r>
            <a:r>
              <a:rPr lang="en-US" sz="2400" b="1" dirty="0" smtClean="0">
                <a:solidFill>
                  <a:srgbClr val="008000"/>
                </a:solidFill>
              </a:rPr>
              <a:t>surfing</a:t>
            </a:r>
          </a:p>
          <a:p>
            <a:pPr marL="457200" indent="-457200" algn="l">
              <a:buFont typeface="Arial" panose="020B0604020202020204" pitchFamily="34" charset="0"/>
              <a:buChar char="•"/>
              <a:defRPr/>
            </a:pPr>
            <a:r>
              <a:rPr lang="en-US" sz="2400" b="1" dirty="0" smtClean="0">
                <a:solidFill>
                  <a:srgbClr val="008000"/>
                </a:solidFill>
              </a:rPr>
              <a:t>Avoid </a:t>
            </a:r>
            <a:r>
              <a:rPr lang="en-US" sz="2400" b="1" dirty="0">
                <a:solidFill>
                  <a:srgbClr val="008000"/>
                </a:solidFill>
              </a:rPr>
              <a:t>Online Financial </a:t>
            </a:r>
            <a:r>
              <a:rPr lang="en-US" sz="2400" b="1" dirty="0" smtClean="0">
                <a:solidFill>
                  <a:srgbClr val="008000"/>
                </a:solidFill>
              </a:rPr>
              <a:t>Transaction</a:t>
            </a:r>
          </a:p>
          <a:p>
            <a:pPr marL="457200" indent="-457200" algn="l">
              <a:buFont typeface="Arial" panose="020B0604020202020204" pitchFamily="34" charset="0"/>
              <a:buChar char="•"/>
              <a:defRPr/>
            </a:pPr>
            <a:r>
              <a:rPr lang="en-US" sz="2400" b="1" dirty="0" smtClean="0">
                <a:solidFill>
                  <a:srgbClr val="008000"/>
                </a:solidFill>
              </a:rPr>
              <a:t>Change passwords</a:t>
            </a:r>
          </a:p>
          <a:p>
            <a:pPr marL="457200" indent="-457200" algn="l">
              <a:buFont typeface="Arial" panose="020B0604020202020204" pitchFamily="34" charset="0"/>
              <a:buChar char="•"/>
              <a:defRPr/>
            </a:pPr>
            <a:r>
              <a:rPr lang="en-US" sz="2400" b="1" dirty="0" smtClean="0">
                <a:solidFill>
                  <a:srgbClr val="008000"/>
                </a:solidFill>
              </a:rPr>
              <a:t>Virtual Keyboards</a:t>
            </a:r>
          </a:p>
          <a:p>
            <a:pPr marL="457200" indent="-457200" algn="l">
              <a:buFont typeface="Arial" panose="020B0604020202020204" pitchFamily="34" charset="0"/>
              <a:buChar char="•"/>
              <a:defRPr/>
            </a:pPr>
            <a:r>
              <a:rPr lang="en-US" sz="2400" b="1" dirty="0" smtClean="0">
                <a:solidFill>
                  <a:srgbClr val="008000"/>
                </a:solidFill>
              </a:rPr>
              <a:t>Security </a:t>
            </a:r>
            <a:r>
              <a:rPr lang="en-US" sz="2400" b="1" dirty="0">
                <a:solidFill>
                  <a:srgbClr val="008000"/>
                </a:solidFill>
              </a:rPr>
              <a:t>warnings</a:t>
            </a:r>
            <a:endParaRPr lang="en-US" sz="4000" b="1" dirty="0">
              <a:solidFill>
                <a:srgbClr val="008000"/>
              </a:solidFill>
            </a:endParaRPr>
          </a:p>
        </p:txBody>
      </p:sp>
      <p:sp>
        <p:nvSpPr>
          <p:cNvPr id="7475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31B9CAC7-384F-4CDE-AF08-99488A527D42}"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747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014EF8-38F1-4C7E-8E6C-CC9EF2743A74}" type="slidenum">
              <a:rPr lang="en-IN" altLang="en-US" sz="900" smtClean="0">
                <a:solidFill>
                  <a:srgbClr val="898989"/>
                </a:solidFill>
                <a:latin typeface="Calibri" panose="020F0502020204030204" pitchFamily="34" charset="0"/>
              </a:rPr>
              <a:pPr/>
              <a:t>60</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ctrTitle"/>
          </p:nvPr>
        </p:nvSpPr>
        <p:spPr bwMode="auto">
          <a:xfrm>
            <a:off x="0" y="638175"/>
            <a:ext cx="9144000" cy="733425"/>
          </a:xfrm>
          <a:solidFill>
            <a:schemeClr val="accent4">
              <a:lumMod val="75000"/>
            </a:schemeClr>
          </a:solidFill>
          <a:ln>
            <a:solidFill>
              <a:srgbClr val="FF0000"/>
            </a:solidFill>
          </a:ln>
        </p:spPr>
        <p:txBody>
          <a:bodyPr vert="horz" wrap="square" lIns="91440" tIns="45720" rIns="91440" bIns="45720" numCol="1" anchor="t" anchorCtr="0" compatLnSpc="1">
            <a:prstTxWarp prst="textNoShape">
              <a:avLst/>
            </a:prstTxWarp>
          </a:bodyPr>
          <a:lstStyle/>
          <a:p>
            <a:pPr algn="r">
              <a:defRPr/>
            </a:pPr>
            <a:r>
              <a:rPr lang="en-US" b="1" dirty="0">
                <a:solidFill>
                  <a:srgbClr val="BDEEFF"/>
                </a:solidFill>
              </a:rPr>
              <a:t>Botnets: The fuel for Cybercrime</a:t>
            </a:r>
            <a:endParaRPr lang="en-US" altLang="en-US" b="1" dirty="0" smtClean="0">
              <a:solidFill>
                <a:srgbClr val="BDEEFF"/>
              </a:solidFill>
            </a:endParaRPr>
          </a:p>
        </p:txBody>
      </p:sp>
      <p:sp>
        <p:nvSpPr>
          <p:cNvPr id="3" name="Subtitle 2"/>
          <p:cNvSpPr>
            <a:spLocks noGrp="1"/>
          </p:cNvSpPr>
          <p:nvPr>
            <p:ph type="subTitle" idx="1"/>
          </p:nvPr>
        </p:nvSpPr>
        <p:spPr>
          <a:xfrm>
            <a:off x="0" y="1371600"/>
            <a:ext cx="9144000" cy="5486400"/>
          </a:xfrm>
          <a:solidFill>
            <a:schemeClr val="accent6">
              <a:lumMod val="40000"/>
              <a:lumOff val="60000"/>
              <a:alpha val="28000"/>
            </a:schemeClr>
          </a:solidFill>
        </p:spPr>
        <p:txBody>
          <a:bodyPr/>
          <a:lstStyle/>
          <a:p>
            <a:pPr marL="457200" indent="-457200" algn="l">
              <a:buFont typeface="Arial" panose="020B0604020202020204" pitchFamily="34" charset="0"/>
              <a:buChar char="•"/>
              <a:defRPr/>
            </a:pPr>
            <a:r>
              <a:rPr lang="en-US" sz="2400" b="1" dirty="0">
                <a:solidFill>
                  <a:srgbClr val="008000"/>
                </a:solidFill>
              </a:rPr>
              <a:t>Bot: “ an automated program for doing some particular task, often over a network</a:t>
            </a:r>
            <a:r>
              <a:rPr lang="en-US" sz="2400" b="1" dirty="0" smtClean="0">
                <a:solidFill>
                  <a:srgbClr val="008000"/>
                </a:solidFill>
              </a:rPr>
              <a:t>”</a:t>
            </a:r>
          </a:p>
          <a:p>
            <a:pPr marL="457200" indent="-457200" algn="l">
              <a:buFont typeface="Arial" panose="020B0604020202020204" pitchFamily="34" charset="0"/>
              <a:buChar char="•"/>
              <a:defRPr/>
            </a:pPr>
            <a:r>
              <a:rPr lang="en-US" sz="2400" b="1" dirty="0" smtClean="0">
                <a:solidFill>
                  <a:srgbClr val="008000"/>
                </a:solidFill>
              </a:rPr>
              <a:t>A </a:t>
            </a:r>
            <a:r>
              <a:rPr lang="en-US" sz="2400" b="1" dirty="0">
                <a:solidFill>
                  <a:srgbClr val="008000"/>
                </a:solidFill>
              </a:rPr>
              <a:t>botnet (also known as a zombie army) is a number of Internet computers that, although their owners are unaware of it, have been set up to forward transmissions (including spam or viruses) to other computers on the Internet</a:t>
            </a:r>
            <a:r>
              <a:rPr lang="en-US" sz="2400" b="1" dirty="0" smtClean="0">
                <a:solidFill>
                  <a:srgbClr val="008000"/>
                </a:solidFill>
              </a:rPr>
              <a:t>.</a:t>
            </a:r>
          </a:p>
          <a:p>
            <a:pPr marL="457200" indent="-457200" algn="l">
              <a:buFont typeface="Arial" panose="020B0604020202020204" pitchFamily="34" charset="0"/>
              <a:buChar char="•"/>
              <a:defRPr/>
            </a:pPr>
            <a:r>
              <a:rPr lang="en-US" sz="2400" b="1" dirty="0" smtClean="0">
                <a:solidFill>
                  <a:srgbClr val="008000"/>
                </a:solidFill>
              </a:rPr>
              <a:t>Any </a:t>
            </a:r>
            <a:r>
              <a:rPr lang="en-US" sz="2400" b="1" dirty="0">
                <a:solidFill>
                  <a:srgbClr val="008000"/>
                </a:solidFill>
              </a:rPr>
              <a:t>such computer is referred to as a zombie - in effect, a computer "robot" or "bot" that serves the wishes of some master spam or virus originator</a:t>
            </a:r>
            <a:r>
              <a:rPr lang="en-US" sz="2400" b="1" dirty="0" smtClean="0">
                <a:solidFill>
                  <a:srgbClr val="008000"/>
                </a:solidFill>
              </a:rPr>
              <a:t>.</a:t>
            </a:r>
          </a:p>
          <a:p>
            <a:pPr marL="457200" indent="-457200" algn="l">
              <a:buFont typeface="Arial" panose="020B0604020202020204" pitchFamily="34" charset="0"/>
              <a:buChar char="•"/>
              <a:defRPr/>
            </a:pPr>
            <a:r>
              <a:rPr lang="en-US" sz="2400" b="1" dirty="0" smtClean="0">
                <a:solidFill>
                  <a:srgbClr val="008000"/>
                </a:solidFill>
              </a:rPr>
              <a:t>Most </a:t>
            </a:r>
            <a:r>
              <a:rPr lang="en-US" sz="2400" b="1" dirty="0">
                <a:solidFill>
                  <a:srgbClr val="008000"/>
                </a:solidFill>
              </a:rPr>
              <a:t>computers compromised in this way are home-based</a:t>
            </a:r>
            <a:r>
              <a:rPr lang="en-US" sz="2400" b="1" dirty="0" smtClean="0">
                <a:solidFill>
                  <a:srgbClr val="008000"/>
                </a:solidFill>
              </a:rPr>
              <a:t>.</a:t>
            </a:r>
          </a:p>
          <a:p>
            <a:pPr marL="457200" indent="-457200" algn="l">
              <a:buFont typeface="Arial" panose="020B0604020202020204" pitchFamily="34" charset="0"/>
              <a:buChar char="•"/>
              <a:defRPr/>
            </a:pPr>
            <a:r>
              <a:rPr lang="en-US" sz="2400" b="1" dirty="0" smtClean="0">
                <a:solidFill>
                  <a:srgbClr val="008000"/>
                </a:solidFill>
              </a:rPr>
              <a:t>According </a:t>
            </a:r>
            <a:r>
              <a:rPr lang="en-US" sz="2400" b="1" dirty="0">
                <a:solidFill>
                  <a:srgbClr val="008000"/>
                </a:solidFill>
              </a:rPr>
              <a:t>to a report from Russian-based Kaspersky Labs, botnets -- not spam, viruses, or worms -- currently pose the biggest threat to the Internet</a:t>
            </a:r>
            <a:endParaRPr lang="en-US" sz="4000" b="1" dirty="0">
              <a:solidFill>
                <a:srgbClr val="008000"/>
              </a:solidFill>
            </a:endParaRPr>
          </a:p>
        </p:txBody>
      </p:sp>
      <p:sp>
        <p:nvSpPr>
          <p:cNvPr id="7578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664CC7DA-8742-4055-8FD2-391D4FE2B009}"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757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044298-3168-40AB-8FA0-4875C2575355}" type="slidenum">
              <a:rPr lang="en-IN" altLang="en-US" sz="900" smtClean="0">
                <a:solidFill>
                  <a:srgbClr val="898989"/>
                </a:solidFill>
                <a:latin typeface="Calibri" panose="020F0502020204030204" pitchFamily="34" charset="0"/>
              </a:rPr>
              <a:pPr/>
              <a:t>61</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ctrTitle"/>
          </p:nvPr>
        </p:nvSpPr>
        <p:spPr bwMode="auto">
          <a:xfrm>
            <a:off x="0" y="638175"/>
            <a:ext cx="9144000" cy="733425"/>
          </a:xfrm>
          <a:solidFill>
            <a:schemeClr val="accent4">
              <a:lumMod val="75000"/>
            </a:schemeClr>
          </a:solidFill>
          <a:ln>
            <a:solidFill>
              <a:srgbClr val="FF0000"/>
            </a:solidFill>
          </a:ln>
        </p:spPr>
        <p:txBody>
          <a:bodyPr vert="horz" wrap="square" lIns="91440" tIns="45720" rIns="91440" bIns="45720" numCol="1" anchor="t" anchorCtr="0" compatLnSpc="1">
            <a:prstTxWarp prst="textNoShape">
              <a:avLst/>
            </a:prstTxWarp>
          </a:bodyPr>
          <a:lstStyle/>
          <a:p>
            <a:pPr algn="r">
              <a:defRPr/>
            </a:pPr>
            <a:r>
              <a:rPr lang="en-US" b="1" dirty="0">
                <a:solidFill>
                  <a:srgbClr val="BDEEFF"/>
                </a:solidFill>
              </a:rPr>
              <a:t>Botnet used for gainful purposes</a:t>
            </a:r>
            <a:endParaRPr lang="en-US" altLang="en-US" b="1" dirty="0" smtClean="0">
              <a:solidFill>
                <a:srgbClr val="BDEEFF"/>
              </a:solidFill>
            </a:endParaRPr>
          </a:p>
        </p:txBody>
      </p:sp>
      <p:sp>
        <p:nvSpPr>
          <p:cNvPr id="3" name="Subtitle 2"/>
          <p:cNvSpPr>
            <a:spLocks noGrp="1"/>
          </p:cNvSpPr>
          <p:nvPr>
            <p:ph type="subTitle" idx="1"/>
          </p:nvPr>
        </p:nvSpPr>
        <p:spPr>
          <a:xfrm>
            <a:off x="0" y="1371600"/>
            <a:ext cx="9144000" cy="5486400"/>
          </a:xfrm>
          <a:solidFill>
            <a:schemeClr val="accent6">
              <a:lumMod val="40000"/>
              <a:lumOff val="60000"/>
              <a:alpha val="28000"/>
            </a:schemeClr>
          </a:solidFill>
        </p:spPr>
        <p:txBody>
          <a:bodyPr/>
          <a:lstStyle/>
          <a:p>
            <a:pPr marL="457200" indent="-457200" algn="l">
              <a:buFont typeface="Arial" panose="020B0604020202020204" pitchFamily="34" charset="0"/>
              <a:buChar char="•"/>
              <a:defRPr/>
            </a:pPr>
            <a:r>
              <a:rPr lang="en-US" sz="2400" b="1" dirty="0">
                <a:solidFill>
                  <a:srgbClr val="008000"/>
                </a:solidFill>
              </a:rPr>
              <a:t>Botnet </a:t>
            </a:r>
            <a:r>
              <a:rPr lang="en-US" sz="2400" b="1" dirty="0" smtClean="0">
                <a:solidFill>
                  <a:srgbClr val="008000"/>
                </a:solidFill>
              </a:rPr>
              <a:t>creation</a:t>
            </a:r>
          </a:p>
          <a:p>
            <a:pPr marL="457200" indent="-457200" algn="l">
              <a:buFont typeface="Arial" panose="020B0604020202020204" pitchFamily="34" charset="0"/>
              <a:buChar char="•"/>
              <a:defRPr/>
            </a:pPr>
            <a:r>
              <a:rPr lang="en-US" sz="2400" b="1" dirty="0" smtClean="0">
                <a:solidFill>
                  <a:srgbClr val="008000"/>
                </a:solidFill>
              </a:rPr>
              <a:t>Botnet renting</a:t>
            </a:r>
          </a:p>
          <a:p>
            <a:pPr marL="457200" indent="-457200" algn="l">
              <a:buFont typeface="Arial" panose="020B0604020202020204" pitchFamily="34" charset="0"/>
              <a:buChar char="•"/>
              <a:defRPr/>
            </a:pPr>
            <a:r>
              <a:rPr lang="en-US" sz="2400" b="1" dirty="0" smtClean="0">
                <a:solidFill>
                  <a:srgbClr val="008000"/>
                </a:solidFill>
              </a:rPr>
              <a:t>Botnet Selling</a:t>
            </a:r>
          </a:p>
          <a:p>
            <a:pPr marL="457200" indent="-457200" algn="l">
              <a:buFont typeface="Arial" panose="020B0604020202020204" pitchFamily="34" charset="0"/>
              <a:buChar char="•"/>
              <a:defRPr/>
            </a:pPr>
            <a:r>
              <a:rPr lang="en-US" sz="2400" b="1" dirty="0" err="1" smtClean="0">
                <a:solidFill>
                  <a:srgbClr val="008000"/>
                </a:solidFill>
              </a:rPr>
              <a:t>DDoS</a:t>
            </a:r>
            <a:r>
              <a:rPr lang="en-US" sz="2400" b="1" dirty="0" smtClean="0">
                <a:solidFill>
                  <a:srgbClr val="008000"/>
                </a:solidFill>
              </a:rPr>
              <a:t> attacks</a:t>
            </a:r>
          </a:p>
          <a:p>
            <a:pPr marL="457200" indent="-457200" algn="l">
              <a:buFont typeface="Arial" panose="020B0604020202020204" pitchFamily="34" charset="0"/>
              <a:buChar char="•"/>
              <a:defRPr/>
            </a:pPr>
            <a:r>
              <a:rPr lang="en-US" sz="2400" b="1" dirty="0" smtClean="0">
                <a:solidFill>
                  <a:srgbClr val="008000"/>
                </a:solidFill>
              </a:rPr>
              <a:t>Spamdexing</a:t>
            </a:r>
          </a:p>
          <a:p>
            <a:pPr marL="457200" indent="-457200" algn="l">
              <a:buFont typeface="Arial" panose="020B0604020202020204" pitchFamily="34" charset="0"/>
              <a:buChar char="•"/>
              <a:defRPr/>
            </a:pPr>
            <a:r>
              <a:rPr lang="en-US" sz="2400" b="1" dirty="0" smtClean="0">
                <a:solidFill>
                  <a:srgbClr val="008000"/>
                </a:solidFill>
              </a:rPr>
              <a:t>Phishing attacks</a:t>
            </a:r>
          </a:p>
          <a:p>
            <a:pPr marL="457200" indent="-457200" algn="l">
              <a:buFont typeface="Arial" panose="020B0604020202020204" pitchFamily="34" charset="0"/>
              <a:buChar char="•"/>
              <a:defRPr/>
            </a:pPr>
            <a:r>
              <a:rPr lang="en-US" sz="2400" b="1" dirty="0" smtClean="0">
                <a:solidFill>
                  <a:srgbClr val="008000"/>
                </a:solidFill>
              </a:rPr>
              <a:t>Malware </a:t>
            </a:r>
            <a:r>
              <a:rPr lang="en-US" sz="2400" b="1" dirty="0">
                <a:solidFill>
                  <a:srgbClr val="008000"/>
                </a:solidFill>
              </a:rPr>
              <a:t>and Adware </a:t>
            </a:r>
            <a:r>
              <a:rPr lang="en-US" sz="2400" b="1" dirty="0" smtClean="0">
                <a:solidFill>
                  <a:srgbClr val="008000"/>
                </a:solidFill>
              </a:rPr>
              <a:t>installation</a:t>
            </a:r>
          </a:p>
          <a:p>
            <a:pPr marL="457200" indent="-457200" algn="l">
              <a:buFont typeface="Arial" panose="020B0604020202020204" pitchFamily="34" charset="0"/>
              <a:buChar char="•"/>
              <a:defRPr/>
            </a:pPr>
            <a:r>
              <a:rPr lang="en-US" sz="2400" b="1" dirty="0" smtClean="0">
                <a:solidFill>
                  <a:srgbClr val="008000"/>
                </a:solidFill>
              </a:rPr>
              <a:t>Spam attacks</a:t>
            </a:r>
          </a:p>
          <a:p>
            <a:pPr marL="457200" indent="-457200" algn="l">
              <a:buFont typeface="Arial" panose="020B0604020202020204" pitchFamily="34" charset="0"/>
              <a:buChar char="•"/>
              <a:defRPr/>
            </a:pPr>
            <a:r>
              <a:rPr lang="en-US" sz="2400" b="1" dirty="0" smtClean="0">
                <a:solidFill>
                  <a:srgbClr val="008000"/>
                </a:solidFill>
              </a:rPr>
              <a:t>Stealing </a:t>
            </a:r>
            <a:r>
              <a:rPr lang="en-US" sz="2400" b="1" dirty="0">
                <a:solidFill>
                  <a:srgbClr val="008000"/>
                </a:solidFill>
              </a:rPr>
              <a:t>confidential </a:t>
            </a:r>
            <a:r>
              <a:rPr lang="en-US" sz="2400" b="1" dirty="0" smtClean="0">
                <a:solidFill>
                  <a:srgbClr val="008000"/>
                </a:solidFill>
              </a:rPr>
              <a:t>information</a:t>
            </a:r>
          </a:p>
          <a:p>
            <a:pPr marL="457200" indent="-457200" algn="l">
              <a:buFont typeface="Arial" panose="020B0604020202020204" pitchFamily="34" charset="0"/>
              <a:buChar char="•"/>
              <a:defRPr/>
            </a:pPr>
            <a:r>
              <a:rPr lang="en-US" sz="2400" b="1" dirty="0" smtClean="0">
                <a:solidFill>
                  <a:srgbClr val="008000"/>
                </a:solidFill>
              </a:rPr>
              <a:t>Selling </a:t>
            </a:r>
            <a:r>
              <a:rPr lang="en-US" sz="2400" b="1" dirty="0">
                <a:solidFill>
                  <a:srgbClr val="008000"/>
                </a:solidFill>
              </a:rPr>
              <a:t>Credit card and bank account </a:t>
            </a:r>
            <a:r>
              <a:rPr lang="en-US" sz="2400" b="1" dirty="0" smtClean="0">
                <a:solidFill>
                  <a:srgbClr val="008000"/>
                </a:solidFill>
              </a:rPr>
              <a:t>details</a:t>
            </a:r>
          </a:p>
          <a:p>
            <a:pPr marL="457200" indent="-457200" algn="l">
              <a:buFont typeface="Arial" panose="020B0604020202020204" pitchFamily="34" charset="0"/>
              <a:buChar char="•"/>
              <a:defRPr/>
            </a:pPr>
            <a:r>
              <a:rPr lang="en-US" sz="2400" b="1" dirty="0" smtClean="0">
                <a:solidFill>
                  <a:srgbClr val="008000"/>
                </a:solidFill>
              </a:rPr>
              <a:t>Selling </a:t>
            </a:r>
            <a:r>
              <a:rPr lang="en-US" sz="2400" b="1" dirty="0">
                <a:solidFill>
                  <a:srgbClr val="008000"/>
                </a:solidFill>
              </a:rPr>
              <a:t>internet services and shops </a:t>
            </a:r>
            <a:r>
              <a:rPr lang="en-US" sz="2400" b="1" dirty="0" smtClean="0">
                <a:solidFill>
                  <a:srgbClr val="008000"/>
                </a:solidFill>
              </a:rPr>
              <a:t>account</a:t>
            </a:r>
          </a:p>
          <a:p>
            <a:pPr marL="457200" indent="-457200" algn="l">
              <a:buFont typeface="Arial" panose="020B0604020202020204" pitchFamily="34" charset="0"/>
              <a:buChar char="•"/>
              <a:defRPr/>
            </a:pPr>
            <a:r>
              <a:rPr lang="en-US" sz="2400" b="1" dirty="0" smtClean="0">
                <a:solidFill>
                  <a:srgbClr val="008000"/>
                </a:solidFill>
              </a:rPr>
              <a:t>Selling </a:t>
            </a:r>
            <a:r>
              <a:rPr lang="en-US" sz="2400" b="1" dirty="0">
                <a:solidFill>
                  <a:srgbClr val="008000"/>
                </a:solidFill>
              </a:rPr>
              <a:t>personal identity information</a:t>
            </a:r>
            <a:endParaRPr lang="en-US" sz="4000" b="1" dirty="0">
              <a:solidFill>
                <a:srgbClr val="008000"/>
              </a:solidFill>
            </a:endParaRPr>
          </a:p>
        </p:txBody>
      </p:sp>
      <p:sp>
        <p:nvSpPr>
          <p:cNvPr id="7680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17002E73-8BEA-4BA9-AE9F-193E128D0E60}"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768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F72038A-6D1F-49B4-BA19-9FFD9C3230A2}" type="slidenum">
              <a:rPr lang="en-IN" altLang="en-US" sz="900" smtClean="0">
                <a:solidFill>
                  <a:srgbClr val="898989"/>
                </a:solidFill>
                <a:latin typeface="Calibri" panose="020F0502020204030204" pitchFamily="34" charset="0"/>
              </a:rPr>
              <a:pPr/>
              <a:t>62</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ctrTitle"/>
          </p:nvPr>
        </p:nvSpPr>
        <p:spPr bwMode="auto">
          <a:xfrm>
            <a:off x="0" y="638175"/>
            <a:ext cx="9144000" cy="733425"/>
          </a:xfrm>
          <a:solidFill>
            <a:schemeClr val="accent4">
              <a:lumMod val="75000"/>
            </a:schemeClr>
          </a:solidFill>
          <a:ln>
            <a:solidFill>
              <a:srgbClr val="FF0000"/>
            </a:solidFill>
          </a:ln>
        </p:spPr>
        <p:txBody>
          <a:bodyPr vert="horz" wrap="square" lIns="91440" tIns="45720" rIns="91440" bIns="45720" numCol="1" anchor="t" anchorCtr="0" compatLnSpc="1">
            <a:prstTxWarp prst="textNoShape">
              <a:avLst/>
            </a:prstTxWarp>
          </a:bodyPr>
          <a:lstStyle/>
          <a:p>
            <a:pPr algn="r">
              <a:defRPr/>
            </a:pPr>
            <a:r>
              <a:rPr lang="en-US" b="1" dirty="0">
                <a:solidFill>
                  <a:srgbClr val="BDEEFF"/>
                </a:solidFill>
              </a:rPr>
              <a:t>Ways to secure the system</a:t>
            </a:r>
            <a:endParaRPr lang="en-US" altLang="en-US" b="1" dirty="0" smtClean="0">
              <a:solidFill>
                <a:srgbClr val="BDEEFF"/>
              </a:solidFill>
            </a:endParaRPr>
          </a:p>
        </p:txBody>
      </p:sp>
      <p:sp>
        <p:nvSpPr>
          <p:cNvPr id="3" name="Subtitle 2"/>
          <p:cNvSpPr>
            <a:spLocks noGrp="1"/>
          </p:cNvSpPr>
          <p:nvPr>
            <p:ph type="subTitle" idx="1"/>
          </p:nvPr>
        </p:nvSpPr>
        <p:spPr>
          <a:xfrm>
            <a:off x="0" y="1371600"/>
            <a:ext cx="9144000" cy="5486400"/>
          </a:xfrm>
          <a:solidFill>
            <a:schemeClr val="accent6">
              <a:lumMod val="40000"/>
              <a:lumOff val="60000"/>
              <a:alpha val="28000"/>
            </a:schemeClr>
          </a:solidFill>
        </p:spPr>
        <p:txBody>
          <a:bodyPr/>
          <a:lstStyle/>
          <a:p>
            <a:pPr marL="457200" indent="-457200" algn="l">
              <a:buFont typeface="Arial" panose="020B0604020202020204" pitchFamily="34" charset="0"/>
              <a:buChar char="•"/>
              <a:defRPr/>
            </a:pPr>
            <a:r>
              <a:rPr lang="en-US" sz="2400" b="1" dirty="0">
                <a:solidFill>
                  <a:srgbClr val="008000"/>
                </a:solidFill>
              </a:rPr>
              <a:t>Use antivirus and </a:t>
            </a:r>
            <a:r>
              <a:rPr lang="en-US" sz="2400" b="1" dirty="0" smtClean="0">
                <a:solidFill>
                  <a:srgbClr val="008000"/>
                </a:solidFill>
              </a:rPr>
              <a:t>anti-spyware</a:t>
            </a:r>
          </a:p>
          <a:p>
            <a:pPr marL="457200" indent="-457200" algn="l">
              <a:buFont typeface="Arial" panose="020B0604020202020204" pitchFamily="34" charset="0"/>
              <a:buChar char="•"/>
              <a:defRPr/>
            </a:pPr>
            <a:r>
              <a:rPr lang="en-US" sz="2400" b="1" dirty="0" smtClean="0">
                <a:solidFill>
                  <a:srgbClr val="008000"/>
                </a:solidFill>
              </a:rPr>
              <a:t>Install updates</a:t>
            </a:r>
          </a:p>
          <a:p>
            <a:pPr marL="457200" indent="-457200" algn="l">
              <a:buFont typeface="Arial" panose="020B0604020202020204" pitchFamily="34" charset="0"/>
              <a:buChar char="•"/>
              <a:defRPr/>
            </a:pPr>
            <a:r>
              <a:rPr lang="en-US" sz="2400" b="1" dirty="0" smtClean="0">
                <a:solidFill>
                  <a:srgbClr val="008000"/>
                </a:solidFill>
              </a:rPr>
              <a:t>Use firewall</a:t>
            </a:r>
          </a:p>
          <a:p>
            <a:pPr marL="457200" indent="-457200" algn="l">
              <a:buFont typeface="Arial" panose="020B0604020202020204" pitchFamily="34" charset="0"/>
              <a:buChar char="•"/>
              <a:defRPr/>
            </a:pPr>
            <a:r>
              <a:rPr lang="en-US" sz="2400" b="1" dirty="0" smtClean="0">
                <a:solidFill>
                  <a:srgbClr val="008000"/>
                </a:solidFill>
              </a:rPr>
              <a:t>Disconnect </a:t>
            </a:r>
            <a:r>
              <a:rPr lang="en-US" sz="2400" b="1" dirty="0">
                <a:solidFill>
                  <a:srgbClr val="008000"/>
                </a:solidFill>
              </a:rPr>
              <a:t>internet when not in </a:t>
            </a:r>
            <a:r>
              <a:rPr lang="en-US" sz="2400" b="1" dirty="0" smtClean="0">
                <a:solidFill>
                  <a:srgbClr val="008000"/>
                </a:solidFill>
              </a:rPr>
              <a:t>use</a:t>
            </a:r>
          </a:p>
          <a:p>
            <a:pPr marL="457200" indent="-457200" algn="l">
              <a:buFont typeface="Arial" panose="020B0604020202020204" pitchFamily="34" charset="0"/>
              <a:buChar char="•"/>
              <a:defRPr/>
            </a:pPr>
            <a:r>
              <a:rPr lang="en-US" sz="2400" b="1" dirty="0" smtClean="0">
                <a:solidFill>
                  <a:srgbClr val="008000"/>
                </a:solidFill>
              </a:rPr>
              <a:t>Don’t </a:t>
            </a:r>
            <a:r>
              <a:rPr lang="en-US" sz="2400" b="1" dirty="0">
                <a:solidFill>
                  <a:srgbClr val="008000"/>
                </a:solidFill>
              </a:rPr>
              <a:t>trust free </a:t>
            </a:r>
            <a:r>
              <a:rPr lang="en-US" sz="2400" b="1" dirty="0" smtClean="0">
                <a:solidFill>
                  <a:srgbClr val="008000"/>
                </a:solidFill>
              </a:rPr>
              <a:t>downloads</a:t>
            </a:r>
          </a:p>
          <a:p>
            <a:pPr marL="457200" indent="-457200" algn="l">
              <a:buFont typeface="Arial" panose="020B0604020202020204" pitchFamily="34" charset="0"/>
              <a:buChar char="•"/>
              <a:defRPr/>
            </a:pPr>
            <a:r>
              <a:rPr lang="en-US" sz="2400" b="1" dirty="0" smtClean="0">
                <a:solidFill>
                  <a:srgbClr val="008000"/>
                </a:solidFill>
              </a:rPr>
              <a:t>Check </a:t>
            </a:r>
            <a:r>
              <a:rPr lang="en-US" sz="2400" b="1" dirty="0">
                <a:solidFill>
                  <a:srgbClr val="008000"/>
                </a:solidFill>
              </a:rPr>
              <a:t>regularly inbox and sent </a:t>
            </a:r>
            <a:r>
              <a:rPr lang="en-US" sz="2400" b="1" dirty="0" smtClean="0">
                <a:solidFill>
                  <a:srgbClr val="008000"/>
                </a:solidFill>
              </a:rPr>
              <a:t>items</a:t>
            </a:r>
          </a:p>
          <a:p>
            <a:pPr marL="457200" indent="-457200" algn="l">
              <a:buFont typeface="Arial" panose="020B0604020202020204" pitchFamily="34" charset="0"/>
              <a:buChar char="•"/>
              <a:defRPr/>
            </a:pPr>
            <a:r>
              <a:rPr lang="en-US" sz="2400" b="1" dirty="0" smtClean="0">
                <a:solidFill>
                  <a:srgbClr val="008000"/>
                </a:solidFill>
              </a:rPr>
              <a:t>Take </a:t>
            </a:r>
            <a:r>
              <a:rPr lang="en-US" sz="2400" b="1" dirty="0">
                <a:solidFill>
                  <a:srgbClr val="008000"/>
                </a:solidFill>
              </a:rPr>
              <a:t>immediate action if system is infected</a:t>
            </a:r>
            <a:endParaRPr lang="en-US" sz="4000" b="1" dirty="0">
              <a:solidFill>
                <a:srgbClr val="008000"/>
              </a:solidFill>
            </a:endParaRPr>
          </a:p>
        </p:txBody>
      </p:sp>
      <p:sp>
        <p:nvSpPr>
          <p:cNvPr id="7782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6C3E95C0-92BD-40F6-832B-78DC10999D0D}"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778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D13E60-F397-46E7-9D14-05ADB1FA1670}" type="slidenum">
              <a:rPr lang="en-IN" altLang="en-US" sz="900" smtClean="0">
                <a:solidFill>
                  <a:srgbClr val="898989"/>
                </a:solidFill>
                <a:latin typeface="Calibri" panose="020F0502020204030204" pitchFamily="34" charset="0"/>
              </a:rPr>
              <a:pPr/>
              <a:t>63</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ctrTitle"/>
          </p:nvPr>
        </p:nvSpPr>
        <p:spPr bwMode="auto">
          <a:xfrm>
            <a:off x="0" y="638175"/>
            <a:ext cx="9144000" cy="733425"/>
          </a:xfrm>
          <a:solidFill>
            <a:schemeClr val="accent4">
              <a:lumMod val="75000"/>
            </a:schemeClr>
          </a:solidFill>
          <a:ln>
            <a:solidFill>
              <a:srgbClr val="FF0000"/>
            </a:solidFill>
          </a:ln>
        </p:spPr>
        <p:txBody>
          <a:bodyPr vert="horz" wrap="square" lIns="91440" tIns="45720" rIns="91440" bIns="45720" numCol="1" anchor="t" anchorCtr="0" compatLnSpc="1">
            <a:prstTxWarp prst="textNoShape">
              <a:avLst/>
            </a:prstTxWarp>
          </a:bodyPr>
          <a:lstStyle/>
          <a:p>
            <a:pPr algn="ctr">
              <a:defRPr/>
            </a:pPr>
            <a:r>
              <a:rPr lang="en-US" b="1" dirty="0">
                <a:solidFill>
                  <a:srgbClr val="BDEEFF"/>
                </a:solidFill>
              </a:rPr>
              <a:t>Attack vector</a:t>
            </a:r>
            <a:endParaRPr lang="en-US" altLang="en-US" b="1" dirty="0" smtClean="0">
              <a:solidFill>
                <a:srgbClr val="BDEEFF"/>
              </a:solidFill>
            </a:endParaRPr>
          </a:p>
        </p:txBody>
      </p:sp>
      <p:sp>
        <p:nvSpPr>
          <p:cNvPr id="78851" name="Subtitle 2"/>
          <p:cNvSpPr>
            <a:spLocks noGrp="1"/>
          </p:cNvSpPr>
          <p:nvPr>
            <p:ph type="subTitle" idx="1"/>
          </p:nvPr>
        </p:nvSpPr>
        <p:spPr bwMode="auto">
          <a:xfrm>
            <a:off x="0" y="1371600"/>
            <a:ext cx="9144000" cy="5486400"/>
          </a:xfrm>
          <a:solidFill>
            <a:srgbClr val="FFFFCC">
              <a:alpha val="27843"/>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l">
              <a:buFont typeface="Arial" panose="020B0604020202020204" pitchFamily="34" charset="0"/>
              <a:buChar char="•"/>
            </a:pPr>
            <a:r>
              <a:rPr lang="en-US" altLang="en-US" sz="2400" b="1" smtClean="0">
                <a:solidFill>
                  <a:srgbClr val="008000"/>
                </a:solidFill>
              </a:rPr>
              <a:t>An attack vector is a path or means by which a hacker (or cracker) can gain access to a computer or network server in order to deliver a payload or malicious outcome.</a:t>
            </a:r>
          </a:p>
          <a:p>
            <a:pPr marL="457200" indent="-457200" algn="l">
              <a:buFont typeface="Arial" panose="020B0604020202020204" pitchFamily="34" charset="0"/>
              <a:buChar char="•"/>
            </a:pPr>
            <a:r>
              <a:rPr lang="en-US" altLang="en-US" sz="2400" b="1" smtClean="0">
                <a:solidFill>
                  <a:srgbClr val="008000"/>
                </a:solidFill>
              </a:rPr>
              <a:t>Attack vectors enable hackers to exploit system vulnerabilities, including the human element.</a:t>
            </a:r>
          </a:p>
          <a:p>
            <a:pPr marL="457200" indent="-457200" algn="l">
              <a:buFont typeface="Arial" panose="020B0604020202020204" pitchFamily="34" charset="0"/>
              <a:buChar char="•"/>
            </a:pPr>
            <a:r>
              <a:rPr lang="en-US" altLang="en-US" sz="2400" b="1" smtClean="0">
                <a:solidFill>
                  <a:srgbClr val="008000"/>
                </a:solidFill>
              </a:rPr>
              <a:t>Attack vectors include viruses, attachments, Web pages, pop-up windows, instant messages, chat rooms, and deception. </a:t>
            </a:r>
          </a:p>
          <a:p>
            <a:pPr marL="457200" indent="-457200" algn="l">
              <a:buFont typeface="Arial" panose="020B0604020202020204" pitchFamily="34" charset="0"/>
              <a:buChar char="•"/>
            </a:pPr>
            <a:r>
              <a:rPr lang="en-US" altLang="en-US" sz="2400" b="1" smtClean="0">
                <a:solidFill>
                  <a:srgbClr val="008000"/>
                </a:solidFill>
              </a:rPr>
              <a:t>All of these methods involve programming (or, in a few cases, hardware), except deception, in which a human operator is fooled into removing or weakening system defenses.</a:t>
            </a:r>
            <a:endParaRPr lang="en-US" altLang="en-US" sz="4000" b="1" smtClean="0">
              <a:solidFill>
                <a:srgbClr val="008000"/>
              </a:solidFill>
            </a:endParaRPr>
          </a:p>
        </p:txBody>
      </p:sp>
      <p:sp>
        <p:nvSpPr>
          <p:cNvPr id="7885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48A3E1FF-64C9-492D-B9A0-2576DAC4FA86}"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788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548BB2-2813-4001-97F4-351A68A3F00B}" type="slidenum">
              <a:rPr lang="en-IN" altLang="en-US" sz="900" smtClean="0">
                <a:solidFill>
                  <a:srgbClr val="898989"/>
                </a:solidFill>
                <a:latin typeface="Calibri" panose="020F0502020204030204" pitchFamily="34" charset="0"/>
              </a:rPr>
              <a:pPr/>
              <a:t>64</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ctrTitle"/>
          </p:nvPr>
        </p:nvSpPr>
        <p:spPr bwMode="auto">
          <a:xfrm>
            <a:off x="0" y="638175"/>
            <a:ext cx="9144000" cy="962025"/>
          </a:xfrm>
          <a:solidFill>
            <a:srgbClr val="00B0F0"/>
          </a:solidFill>
          <a:ln>
            <a:solidFill>
              <a:srgbClr val="FF0000"/>
            </a:solidFill>
            <a:miter lim="800000"/>
            <a:headEnd/>
            <a:tailEnd/>
          </a:ln>
        </p:spPr>
        <p:txBody>
          <a:bodyPr vert="horz" wrap="square" lIns="91440" tIns="45720" rIns="91440" bIns="45720" numCol="1" anchor="t" anchorCtr="0" compatLnSpc="1">
            <a:prstTxWarp prst="textNoShape">
              <a:avLst/>
            </a:prstTxWarp>
          </a:bodyPr>
          <a:lstStyle/>
          <a:p>
            <a:pPr algn="ctr"/>
            <a:r>
              <a:rPr lang="en-US" altLang="en-US" b="1" smtClean="0">
                <a:solidFill>
                  <a:srgbClr val="CCFF99"/>
                </a:solidFill>
              </a:rPr>
              <a:t>To some extent, firewalls and anti-virus software can block attack vectors.</a:t>
            </a:r>
          </a:p>
        </p:txBody>
      </p:sp>
      <p:sp>
        <p:nvSpPr>
          <p:cNvPr id="79875" name="Subtitle 2"/>
          <p:cNvSpPr>
            <a:spLocks noGrp="1"/>
          </p:cNvSpPr>
          <p:nvPr>
            <p:ph type="subTitle" idx="1"/>
          </p:nvPr>
        </p:nvSpPr>
        <p:spPr bwMode="auto">
          <a:xfrm>
            <a:off x="0" y="1600200"/>
            <a:ext cx="9144000" cy="5257800"/>
          </a:xfrm>
          <a:solidFill>
            <a:srgbClr val="FFFFCC">
              <a:alpha val="27843"/>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l">
              <a:buFont typeface="Arial" panose="020B0604020202020204" pitchFamily="34" charset="0"/>
              <a:buChar char="•"/>
            </a:pPr>
            <a:r>
              <a:rPr lang="en-US" altLang="en-US" sz="2000" b="1" smtClean="0">
                <a:solidFill>
                  <a:srgbClr val="FF0000"/>
                </a:solidFill>
              </a:rPr>
              <a:t>But no </a:t>
            </a:r>
            <a:r>
              <a:rPr lang="en-US" altLang="en-US" sz="1800" b="1" smtClean="0">
                <a:solidFill>
                  <a:srgbClr val="FF0000"/>
                </a:solidFill>
              </a:rPr>
              <a:t>protection</a:t>
            </a:r>
            <a:r>
              <a:rPr lang="en-US" altLang="en-US" sz="2000" b="1" smtClean="0">
                <a:solidFill>
                  <a:srgbClr val="FF0000"/>
                </a:solidFill>
              </a:rPr>
              <a:t> method is totally attack-proof.</a:t>
            </a:r>
          </a:p>
          <a:p>
            <a:pPr marL="457200" indent="-457200" algn="l">
              <a:buFont typeface="Arial" panose="020B0604020202020204" pitchFamily="34" charset="0"/>
              <a:buChar char="•"/>
            </a:pPr>
            <a:r>
              <a:rPr lang="en-US" altLang="en-US" sz="2000" b="1" smtClean="0">
                <a:solidFill>
                  <a:srgbClr val="008000"/>
                </a:solidFill>
              </a:rPr>
              <a:t>A defense method that is effective today may not remain so for long, because hackers are constantly updating attack vectors, and seeking new ones, in their quest to gain unauthorized access to computers and servers.</a:t>
            </a:r>
            <a:br>
              <a:rPr lang="en-US" altLang="en-US" sz="2000" b="1" smtClean="0">
                <a:solidFill>
                  <a:srgbClr val="008000"/>
                </a:solidFill>
              </a:rPr>
            </a:br>
            <a:endParaRPr lang="en-US" altLang="en-US" sz="2000" b="1" smtClean="0">
              <a:solidFill>
                <a:srgbClr val="008000"/>
              </a:solidFill>
            </a:endParaRPr>
          </a:p>
          <a:p>
            <a:pPr marL="457200" indent="-457200" algn="l">
              <a:buFont typeface="Arial" panose="020B0604020202020204" pitchFamily="34" charset="0"/>
              <a:buChar char="•"/>
            </a:pPr>
            <a:r>
              <a:rPr lang="en-US" altLang="en-US" sz="2000" b="1" smtClean="0">
                <a:solidFill>
                  <a:srgbClr val="008000"/>
                </a:solidFill>
              </a:rPr>
              <a:t>If vulnerabilities are the entry points, then attack vectors are the ways attackers can launch their assaults or try to infiltrate the building.</a:t>
            </a:r>
          </a:p>
          <a:p>
            <a:pPr marL="457200" indent="-457200" algn="l">
              <a:buFont typeface="Arial" panose="020B0604020202020204" pitchFamily="34" charset="0"/>
              <a:buChar char="•"/>
            </a:pPr>
            <a:r>
              <a:rPr lang="en-US" altLang="en-US" sz="2000" b="1" smtClean="0">
                <a:solidFill>
                  <a:srgbClr val="008000"/>
                </a:solidFill>
              </a:rPr>
              <a:t>In the broadest sense, the purpose of the attack vectors is to implant a piece of code that makes use of a vulnerability. This code is called the payload, and attack vectors vary in how a payload is implanted.</a:t>
            </a:r>
          </a:p>
          <a:p>
            <a:pPr marL="457200" indent="-457200" algn="l">
              <a:buFont typeface="Arial" panose="020B0604020202020204" pitchFamily="34" charset="0"/>
              <a:buChar char="•"/>
            </a:pPr>
            <a:r>
              <a:rPr lang="en-US" altLang="en-US" sz="2000" b="1" smtClean="0">
                <a:solidFill>
                  <a:srgbClr val="008000"/>
                </a:solidFill>
              </a:rPr>
              <a:t>The most common malicious payloads are viruses (which can function as their own attack vectors), Trojan horses, worms, and spyware.</a:t>
            </a:r>
          </a:p>
          <a:p>
            <a:pPr marL="457200" indent="-457200" algn="l">
              <a:buFont typeface="Arial" panose="020B0604020202020204" pitchFamily="34" charset="0"/>
              <a:buChar char="•"/>
            </a:pPr>
            <a:r>
              <a:rPr lang="en-US" altLang="en-US" sz="2000" b="1" smtClean="0">
                <a:solidFill>
                  <a:srgbClr val="008000"/>
                </a:solidFill>
              </a:rPr>
              <a:t>If an attack vector is thought of as a guided missile, its payload can be compared to the warhead in the tip of the missile.</a:t>
            </a:r>
            <a:endParaRPr lang="en-US" altLang="en-US" sz="3600" b="1" smtClean="0">
              <a:solidFill>
                <a:srgbClr val="008000"/>
              </a:solidFill>
            </a:endParaRPr>
          </a:p>
        </p:txBody>
      </p:sp>
      <p:sp>
        <p:nvSpPr>
          <p:cNvPr id="7987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E0C1D2D9-48EE-4939-B973-127E92869969}"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798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DF37956-C00A-4266-B43B-DC8743848E17}" type="slidenum">
              <a:rPr lang="en-IN" altLang="en-US" sz="900" smtClean="0">
                <a:solidFill>
                  <a:srgbClr val="898989"/>
                </a:solidFill>
                <a:latin typeface="Calibri" panose="020F0502020204030204" pitchFamily="34" charset="0"/>
              </a:rPr>
              <a:pPr/>
              <a:t>65</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ctrTitle"/>
          </p:nvPr>
        </p:nvSpPr>
        <p:spPr bwMode="auto">
          <a:xfrm>
            <a:off x="0" y="638175"/>
            <a:ext cx="9144000" cy="962025"/>
          </a:xfrm>
          <a:solidFill>
            <a:srgbClr val="00B0F0"/>
          </a:solidFill>
          <a:ln>
            <a:solidFill>
              <a:srgbClr val="FF0000"/>
            </a:solidFill>
            <a:miter lim="800000"/>
            <a:headEnd/>
            <a:tailEnd/>
          </a:ln>
        </p:spPr>
        <p:txBody>
          <a:bodyPr vert="horz" wrap="square" lIns="91440" tIns="45720" rIns="91440" bIns="45720" numCol="1" anchor="t" anchorCtr="0" compatLnSpc="1">
            <a:prstTxWarp prst="textNoShape">
              <a:avLst/>
            </a:prstTxWarp>
          </a:bodyPr>
          <a:lstStyle/>
          <a:p>
            <a:pPr algn="ctr"/>
            <a:r>
              <a:rPr lang="en-US" altLang="en-US" b="1" smtClean="0">
                <a:solidFill>
                  <a:srgbClr val="CCFF99"/>
                </a:solidFill>
              </a:rPr>
              <a:t>To some extent, firewalls and anti-virus software can block attack vectors continued…..</a:t>
            </a:r>
          </a:p>
        </p:txBody>
      </p:sp>
      <p:sp>
        <p:nvSpPr>
          <p:cNvPr id="80899" name="Subtitle 2"/>
          <p:cNvSpPr>
            <a:spLocks noGrp="1"/>
          </p:cNvSpPr>
          <p:nvPr>
            <p:ph type="subTitle" idx="1"/>
          </p:nvPr>
        </p:nvSpPr>
        <p:spPr bwMode="auto">
          <a:xfrm>
            <a:off x="0" y="1600200"/>
            <a:ext cx="9144000" cy="5257800"/>
          </a:xfrm>
          <a:solidFill>
            <a:srgbClr val="FFFFCC">
              <a:alpha val="27843"/>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l">
              <a:buFont typeface="Arial" panose="020B0604020202020204" pitchFamily="34" charset="0"/>
              <a:buChar char="•"/>
            </a:pPr>
            <a:r>
              <a:rPr lang="en-US" altLang="en-US" sz="2400" b="1" smtClean="0">
                <a:solidFill>
                  <a:srgbClr val="008000"/>
                </a:solidFill>
              </a:rPr>
              <a:t>The most common malicious payloads are viruses (which can function as their own attack vectors), Trojan horses, worms, and spyware.</a:t>
            </a:r>
          </a:p>
          <a:p>
            <a:pPr marL="457200" indent="-457200" algn="l">
              <a:buFont typeface="Arial" panose="020B0604020202020204" pitchFamily="34" charset="0"/>
              <a:buChar char="•"/>
            </a:pPr>
            <a:r>
              <a:rPr lang="en-US" altLang="en-US" sz="2400" b="1" smtClean="0">
                <a:solidFill>
                  <a:srgbClr val="008000"/>
                </a:solidFill>
              </a:rPr>
              <a:t>If an attack vector is thought of as a guided missile, its payload can be compared to the warhead in the tip of the missile.</a:t>
            </a:r>
            <a:endParaRPr lang="en-US" altLang="en-US" sz="4000" b="1" smtClean="0">
              <a:solidFill>
                <a:srgbClr val="008000"/>
              </a:solidFill>
            </a:endParaRPr>
          </a:p>
        </p:txBody>
      </p:sp>
      <p:sp>
        <p:nvSpPr>
          <p:cNvPr id="8090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19B5824D-DE0E-42C4-8354-DFE1892D5288}"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809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B451AAC-E782-42F9-AB7F-AA053349EAC1}" type="slidenum">
              <a:rPr lang="en-IN" altLang="en-US" sz="900" smtClean="0">
                <a:solidFill>
                  <a:srgbClr val="898989"/>
                </a:solidFill>
                <a:latin typeface="Calibri" panose="020F0502020204030204" pitchFamily="34" charset="0"/>
              </a:rPr>
              <a:pPr/>
              <a:t>66</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ctrTitle"/>
          </p:nvPr>
        </p:nvSpPr>
        <p:spPr bwMode="auto">
          <a:xfrm>
            <a:off x="0" y="638175"/>
            <a:ext cx="9144000" cy="657225"/>
          </a:xfrm>
          <a:solidFill>
            <a:schemeClr val="accent1">
              <a:lumMod val="60000"/>
              <a:lumOff val="40000"/>
            </a:schemeClr>
          </a:solidFill>
          <a:ln>
            <a:solidFill>
              <a:srgbClr val="FF0000"/>
            </a:solidFill>
          </a:ln>
        </p:spPr>
        <p:txBody>
          <a:bodyPr vert="horz" wrap="square" lIns="91440" tIns="45720" rIns="91440" bIns="45720" numCol="1" anchor="t" anchorCtr="0" compatLnSpc="1">
            <a:prstTxWarp prst="textNoShape">
              <a:avLst/>
            </a:prstTxWarp>
          </a:bodyPr>
          <a:lstStyle/>
          <a:p>
            <a:pPr algn="ctr">
              <a:defRPr/>
            </a:pPr>
            <a:r>
              <a:rPr lang="en-US" b="1" dirty="0">
                <a:solidFill>
                  <a:srgbClr val="CCFF99"/>
                </a:solidFill>
              </a:rPr>
              <a:t>Different ways to launch Attack Vectors:</a:t>
            </a:r>
            <a:endParaRPr lang="en-US" altLang="en-US" b="1" dirty="0" smtClean="0">
              <a:solidFill>
                <a:srgbClr val="CCFF99"/>
              </a:solidFill>
            </a:endParaRPr>
          </a:p>
        </p:txBody>
      </p:sp>
      <p:sp>
        <p:nvSpPr>
          <p:cNvPr id="81923" name="Subtitle 2"/>
          <p:cNvSpPr>
            <a:spLocks noGrp="1"/>
          </p:cNvSpPr>
          <p:nvPr>
            <p:ph type="subTitle" idx="1"/>
          </p:nvPr>
        </p:nvSpPr>
        <p:spPr bwMode="auto">
          <a:xfrm>
            <a:off x="0" y="1295400"/>
            <a:ext cx="9144000" cy="5562600"/>
          </a:xfrm>
          <a:solidFill>
            <a:srgbClr val="FFFFCC">
              <a:alpha val="27843"/>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l">
              <a:buFont typeface="Arial" panose="020B0604020202020204" pitchFamily="34" charset="0"/>
              <a:buChar char="•"/>
            </a:pPr>
            <a:r>
              <a:rPr lang="en-US" altLang="en-US" sz="2400" b="1" smtClean="0">
                <a:solidFill>
                  <a:srgbClr val="008000"/>
                </a:solidFill>
              </a:rPr>
              <a:t>Attack by Attachments</a:t>
            </a:r>
          </a:p>
          <a:p>
            <a:pPr marL="457200" indent="-457200" algn="l">
              <a:buFont typeface="Arial" panose="020B0604020202020204" pitchFamily="34" charset="0"/>
              <a:buChar char="•"/>
            </a:pPr>
            <a:r>
              <a:rPr lang="en-US" altLang="en-US" sz="2400" b="1" smtClean="0">
                <a:solidFill>
                  <a:srgbClr val="008000"/>
                </a:solidFill>
              </a:rPr>
              <a:t>Attack by deception: social engineering/ hoaxes</a:t>
            </a:r>
          </a:p>
          <a:p>
            <a:pPr marL="457200" indent="-457200" algn="l">
              <a:buFont typeface="Arial" panose="020B0604020202020204" pitchFamily="34" charset="0"/>
              <a:buChar char="•"/>
            </a:pPr>
            <a:r>
              <a:rPr lang="en-US" altLang="en-US" sz="2400" b="1" smtClean="0">
                <a:solidFill>
                  <a:srgbClr val="008000"/>
                </a:solidFill>
              </a:rPr>
              <a:t>Hackers</a:t>
            </a:r>
          </a:p>
          <a:p>
            <a:pPr marL="457200" indent="-457200" algn="l">
              <a:buFont typeface="Arial" panose="020B0604020202020204" pitchFamily="34" charset="0"/>
              <a:buChar char="•"/>
            </a:pPr>
            <a:r>
              <a:rPr lang="en-US" altLang="en-US" sz="2400" b="1" smtClean="0">
                <a:solidFill>
                  <a:srgbClr val="008000"/>
                </a:solidFill>
              </a:rPr>
              <a:t>Heedless guests (attack by webpage)</a:t>
            </a:r>
          </a:p>
          <a:p>
            <a:pPr marL="457200" indent="-457200" algn="l">
              <a:buFont typeface="Arial" panose="020B0604020202020204" pitchFamily="34" charset="0"/>
              <a:buChar char="•"/>
            </a:pPr>
            <a:r>
              <a:rPr lang="en-US" altLang="en-US" sz="2400" b="1" smtClean="0">
                <a:solidFill>
                  <a:srgbClr val="008000"/>
                </a:solidFill>
              </a:rPr>
              <a:t>Attack of the worms</a:t>
            </a:r>
          </a:p>
          <a:p>
            <a:pPr marL="457200" indent="-457200" algn="l">
              <a:buFont typeface="Arial" panose="020B0604020202020204" pitchFamily="34" charset="0"/>
              <a:buChar char="•"/>
            </a:pPr>
            <a:r>
              <a:rPr lang="en-US" altLang="en-US" sz="2400" b="1" smtClean="0">
                <a:solidFill>
                  <a:srgbClr val="008000"/>
                </a:solidFill>
              </a:rPr>
              <a:t>Malicious macros</a:t>
            </a:r>
          </a:p>
          <a:p>
            <a:pPr marL="457200" indent="-457200" algn="l">
              <a:buFont typeface="Arial" panose="020B0604020202020204" pitchFamily="34" charset="0"/>
              <a:buChar char="•"/>
            </a:pPr>
            <a:r>
              <a:rPr lang="en-US" altLang="en-US" sz="2400" b="1" smtClean="0">
                <a:solidFill>
                  <a:srgbClr val="008000"/>
                </a:solidFill>
              </a:rPr>
              <a:t>Foistware / sneakware</a:t>
            </a:r>
          </a:p>
          <a:p>
            <a:pPr marL="457200" indent="-457200" algn="l">
              <a:buFont typeface="Arial" panose="020B0604020202020204" pitchFamily="34" charset="0"/>
              <a:buChar char="•"/>
            </a:pPr>
            <a:r>
              <a:rPr lang="en-US" altLang="en-US" sz="2400" b="1" smtClean="0">
                <a:solidFill>
                  <a:srgbClr val="008000"/>
                </a:solidFill>
              </a:rPr>
              <a:t>viruses</a:t>
            </a:r>
            <a:br>
              <a:rPr lang="en-US" altLang="en-US" sz="2400" b="1" smtClean="0">
                <a:solidFill>
                  <a:srgbClr val="008000"/>
                </a:solidFill>
              </a:rPr>
            </a:br>
            <a:endParaRPr lang="en-US" altLang="en-US" sz="3600" b="1" smtClean="0">
              <a:solidFill>
                <a:srgbClr val="008000"/>
              </a:solidFill>
            </a:endParaRPr>
          </a:p>
        </p:txBody>
      </p:sp>
      <p:sp>
        <p:nvSpPr>
          <p:cNvPr id="8192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5079E29C-36F9-43D6-A1D7-244C7DA6B22D}"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819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63BB5C7-16D8-434F-AF5E-3EB70737EBBD}" type="slidenum">
              <a:rPr lang="en-IN" altLang="en-US" sz="900" smtClean="0">
                <a:solidFill>
                  <a:srgbClr val="898989"/>
                </a:solidFill>
                <a:latin typeface="Calibri" panose="020F0502020204030204" pitchFamily="34" charset="0"/>
              </a:rPr>
              <a:pPr/>
              <a:t>67</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ctrTitle"/>
          </p:nvPr>
        </p:nvSpPr>
        <p:spPr bwMode="auto">
          <a:xfrm>
            <a:off x="0" y="638175"/>
            <a:ext cx="9144000" cy="733425"/>
          </a:xfrm>
          <a:solidFill>
            <a:schemeClr val="accent1">
              <a:lumMod val="60000"/>
              <a:lumOff val="40000"/>
            </a:schemeClr>
          </a:solidFill>
          <a:ln>
            <a:solidFill>
              <a:srgbClr val="FF0000"/>
            </a:solidFill>
          </a:ln>
        </p:spPr>
        <p:txBody>
          <a:bodyPr vert="horz" wrap="square" lIns="91440" tIns="45720" rIns="91440" bIns="45720" numCol="1" anchor="t" anchorCtr="0" compatLnSpc="1">
            <a:prstTxWarp prst="textNoShape">
              <a:avLst/>
            </a:prstTxWarp>
          </a:bodyPr>
          <a:lstStyle/>
          <a:p>
            <a:pPr algn="ctr">
              <a:defRPr/>
            </a:pPr>
            <a:r>
              <a:rPr lang="en-US" sz="4000" b="1" dirty="0">
                <a:solidFill>
                  <a:srgbClr val="CCFF99"/>
                </a:solidFill>
              </a:rPr>
              <a:t>A zero-day attack</a:t>
            </a:r>
            <a:endParaRPr lang="en-US" altLang="en-US" sz="4000" b="1" dirty="0" smtClean="0">
              <a:solidFill>
                <a:srgbClr val="CCFF99"/>
              </a:solidFill>
            </a:endParaRPr>
          </a:p>
        </p:txBody>
      </p:sp>
      <p:sp>
        <p:nvSpPr>
          <p:cNvPr id="3" name="Subtitle 2"/>
          <p:cNvSpPr>
            <a:spLocks noGrp="1"/>
          </p:cNvSpPr>
          <p:nvPr>
            <p:ph type="subTitle" idx="1"/>
          </p:nvPr>
        </p:nvSpPr>
        <p:spPr>
          <a:xfrm>
            <a:off x="0" y="1371600"/>
            <a:ext cx="9144000" cy="5486400"/>
          </a:xfrm>
          <a:solidFill>
            <a:schemeClr val="accent4">
              <a:lumMod val="20000"/>
              <a:lumOff val="80000"/>
              <a:alpha val="28000"/>
            </a:schemeClr>
          </a:solidFill>
        </p:spPr>
        <p:txBody>
          <a:bodyPr/>
          <a:lstStyle/>
          <a:p>
            <a:pPr marL="457200" indent="-457200" algn="l">
              <a:buFont typeface="Arial" panose="020B0604020202020204" pitchFamily="34" charset="0"/>
              <a:buChar char="•"/>
              <a:defRPr/>
            </a:pPr>
            <a:r>
              <a:rPr lang="en-US" sz="2400" b="1" dirty="0">
                <a:solidFill>
                  <a:srgbClr val="C00000"/>
                </a:solidFill>
              </a:rPr>
              <a:t>A zero-day (or zero-hour or day zero) attack or threat is an attack that exploits a previously unknown vulnerability in a computer application or operating system</a:t>
            </a:r>
            <a:r>
              <a:rPr lang="en-US" sz="2400" b="1" dirty="0">
                <a:solidFill>
                  <a:schemeClr val="tx1"/>
                </a:solidFill>
              </a:rPr>
              <a:t>, one that developers have not had time to address and patch</a:t>
            </a:r>
            <a:r>
              <a:rPr lang="en-US" sz="2400" b="1" dirty="0" smtClean="0">
                <a:solidFill>
                  <a:schemeClr val="tx1"/>
                </a:solidFill>
              </a:rPr>
              <a:t>.</a:t>
            </a:r>
          </a:p>
          <a:p>
            <a:pPr marL="457200" indent="-457200" algn="l">
              <a:buFont typeface="Arial" panose="020B0604020202020204" pitchFamily="34" charset="0"/>
              <a:buChar char="•"/>
              <a:defRPr/>
            </a:pPr>
            <a:r>
              <a:rPr lang="en-US" sz="2400" b="1" dirty="0" smtClean="0">
                <a:solidFill>
                  <a:schemeClr val="tx1"/>
                </a:solidFill>
              </a:rPr>
              <a:t>Software </a:t>
            </a:r>
            <a:r>
              <a:rPr lang="en-US" sz="2400" b="1" dirty="0">
                <a:solidFill>
                  <a:schemeClr val="tx1"/>
                </a:solidFill>
              </a:rPr>
              <a:t>vulnerabilities may </a:t>
            </a:r>
            <a:r>
              <a:rPr lang="en-US" sz="2400" b="1" dirty="0">
                <a:solidFill>
                  <a:srgbClr val="C00000"/>
                </a:solidFill>
              </a:rPr>
              <a:t>be discovered by hackers, by security companies or researchers</a:t>
            </a:r>
            <a:r>
              <a:rPr lang="en-US" sz="2400" b="1" dirty="0">
                <a:solidFill>
                  <a:schemeClr val="tx1"/>
                </a:solidFill>
              </a:rPr>
              <a:t>, by the software vendors </a:t>
            </a:r>
            <a:r>
              <a:rPr lang="en-US" sz="2400" b="1" dirty="0" smtClean="0">
                <a:solidFill>
                  <a:schemeClr val="tx1"/>
                </a:solidFill>
              </a:rPr>
              <a:t>themselves</a:t>
            </a:r>
            <a:r>
              <a:rPr lang="en-US" sz="2400" b="1" dirty="0">
                <a:solidFill>
                  <a:schemeClr val="tx1"/>
                </a:solidFill>
              </a:rPr>
              <a:t>, or by users</a:t>
            </a:r>
            <a:r>
              <a:rPr lang="en-US" sz="2400" b="1" dirty="0" smtClean="0">
                <a:solidFill>
                  <a:schemeClr val="tx1"/>
                </a:solidFill>
              </a:rPr>
              <a:t>.</a:t>
            </a:r>
          </a:p>
          <a:p>
            <a:pPr marL="457200" indent="-457200" algn="l">
              <a:buFont typeface="Arial" panose="020B0604020202020204" pitchFamily="34" charset="0"/>
              <a:buChar char="•"/>
              <a:defRPr/>
            </a:pPr>
            <a:r>
              <a:rPr lang="en-US" sz="2400" b="1" dirty="0" smtClean="0">
                <a:solidFill>
                  <a:schemeClr val="tx1"/>
                </a:solidFill>
              </a:rPr>
              <a:t>If </a:t>
            </a:r>
            <a:r>
              <a:rPr lang="en-US" sz="2400" b="1" dirty="0">
                <a:solidFill>
                  <a:schemeClr val="tx1"/>
                </a:solidFill>
              </a:rPr>
              <a:t>discovered by hackers, </a:t>
            </a:r>
            <a:r>
              <a:rPr lang="en-US" sz="2400" b="1" dirty="0">
                <a:solidFill>
                  <a:srgbClr val="C00000"/>
                </a:solidFill>
              </a:rPr>
              <a:t>an exploit will be kept secret for as long as possible and will circulate only through the ranks of hackers, until software or security companies become aware of it </a:t>
            </a:r>
            <a:r>
              <a:rPr lang="en-US" sz="2400" b="1" dirty="0">
                <a:solidFill>
                  <a:schemeClr val="tx1"/>
                </a:solidFill>
              </a:rPr>
              <a:t>or of the attacks targeting </a:t>
            </a:r>
            <a:r>
              <a:rPr lang="en-US" sz="2400" b="1" dirty="0" smtClean="0">
                <a:solidFill>
                  <a:schemeClr val="tx1"/>
                </a:solidFill>
              </a:rPr>
              <a:t>it.</a:t>
            </a:r>
            <a:r>
              <a:rPr lang="en-US" sz="2400" b="1" dirty="0">
                <a:solidFill>
                  <a:schemeClr val="tx1"/>
                </a:solidFill>
              </a:rPr>
              <a:t/>
            </a:r>
            <a:br>
              <a:rPr lang="en-US" sz="2400" b="1" dirty="0">
                <a:solidFill>
                  <a:schemeClr val="tx1"/>
                </a:solidFill>
              </a:rPr>
            </a:br>
            <a:endParaRPr lang="en-US" sz="4000" b="1" dirty="0">
              <a:solidFill>
                <a:schemeClr val="tx1"/>
              </a:solidFill>
            </a:endParaRPr>
          </a:p>
        </p:txBody>
      </p:sp>
      <p:sp>
        <p:nvSpPr>
          <p:cNvPr id="8294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41280572-1126-4F11-87FB-29E74B8B9811}"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829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1E2ADA-8C9A-435D-B11F-D11A3C20855D}" type="slidenum">
              <a:rPr lang="en-IN" altLang="en-US" sz="900" smtClean="0">
                <a:solidFill>
                  <a:srgbClr val="898989"/>
                </a:solidFill>
                <a:latin typeface="Calibri" panose="020F0502020204030204" pitchFamily="34" charset="0"/>
              </a:rPr>
              <a:pPr/>
              <a:t>68</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ctrTitle"/>
          </p:nvPr>
        </p:nvSpPr>
        <p:spPr bwMode="auto">
          <a:xfrm>
            <a:off x="457200" y="838200"/>
            <a:ext cx="777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fontAlgn="b" hangingPunct="1"/>
            <a:r>
              <a:rPr lang="en-US" altLang="en-US" b="1" smtClean="0"/>
              <a:t>Principles of Defense and Offense.</a:t>
            </a:r>
            <a:endParaRPr lang="en-US" altLang="en-US" smtClean="0"/>
          </a:p>
        </p:txBody>
      </p:sp>
      <p:sp>
        <p:nvSpPr>
          <p:cNvPr id="3" name="Subtitle 2"/>
          <p:cNvSpPr>
            <a:spLocks noGrp="1"/>
          </p:cNvSpPr>
          <p:nvPr>
            <p:ph type="subTitle" idx="1"/>
          </p:nvPr>
        </p:nvSpPr>
        <p:spPr>
          <a:xfrm>
            <a:off x="0" y="1524000"/>
            <a:ext cx="9144000" cy="5334000"/>
          </a:xfrm>
        </p:spPr>
        <p:txBody>
          <a:bodyPr/>
          <a:lstStyle/>
          <a:p>
            <a:pPr>
              <a:defRPr/>
            </a:pPr>
            <a:r>
              <a:rPr lang="en-US" sz="3600" i="1" dirty="0"/>
              <a:t>Cybersecurity</a:t>
            </a:r>
            <a:r>
              <a:rPr lang="en-US" sz="3600" dirty="0"/>
              <a:t> </a:t>
            </a:r>
            <a:r>
              <a:rPr lang="en-US" sz="3600" dirty="0" smtClean="0"/>
              <a:t>is </a:t>
            </a:r>
            <a:r>
              <a:rPr lang="en-US" sz="3600" dirty="0"/>
              <a:t>defined by five principles:</a:t>
            </a:r>
          </a:p>
          <a:p>
            <a:pPr>
              <a:defRPr/>
            </a:pPr>
            <a:r>
              <a:rPr lang="en-US" sz="3600" b="1" dirty="0">
                <a:solidFill>
                  <a:srgbClr val="C00000"/>
                </a:solidFill>
              </a:rPr>
              <a:t>Confidentiality</a:t>
            </a:r>
          </a:p>
          <a:p>
            <a:pPr>
              <a:defRPr/>
            </a:pPr>
            <a:r>
              <a:rPr lang="en-US" sz="3600" b="1" dirty="0">
                <a:solidFill>
                  <a:srgbClr val="C00000"/>
                </a:solidFill>
              </a:rPr>
              <a:t>Integrity</a:t>
            </a:r>
          </a:p>
          <a:p>
            <a:pPr>
              <a:defRPr/>
            </a:pPr>
            <a:r>
              <a:rPr lang="en-US" sz="3600" b="1" dirty="0">
                <a:solidFill>
                  <a:srgbClr val="C00000"/>
                </a:solidFill>
              </a:rPr>
              <a:t>Availability</a:t>
            </a:r>
          </a:p>
          <a:p>
            <a:pPr>
              <a:defRPr/>
            </a:pPr>
            <a:r>
              <a:rPr lang="en-US" sz="3600" b="1" dirty="0">
                <a:solidFill>
                  <a:srgbClr val="C00000"/>
                </a:solidFill>
              </a:rPr>
              <a:t>Nonrepudiation</a:t>
            </a:r>
          </a:p>
          <a:p>
            <a:pPr>
              <a:defRPr/>
            </a:pPr>
            <a:r>
              <a:rPr lang="en-US" sz="3600" b="1" dirty="0">
                <a:solidFill>
                  <a:srgbClr val="C00000"/>
                </a:solidFill>
              </a:rPr>
              <a:t>Authentication</a:t>
            </a:r>
          </a:p>
          <a:p>
            <a:pPr>
              <a:defRPr/>
            </a:pPr>
            <a:endParaRPr lang="en-US" sz="3600" dirty="0"/>
          </a:p>
        </p:txBody>
      </p:sp>
      <p:sp>
        <p:nvSpPr>
          <p:cNvPr id="8397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1DF2BBF8-BC13-4FB2-8ECA-0852BF78C009}"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839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4FD69B-732A-47C5-AF76-084E63DBAD3B}" type="slidenum">
              <a:rPr lang="en-IN" altLang="en-US" sz="900" smtClean="0">
                <a:solidFill>
                  <a:srgbClr val="898989"/>
                </a:solidFill>
                <a:latin typeface="Calibri" panose="020F0502020204030204" pitchFamily="34" charset="0"/>
              </a:rPr>
              <a:pPr/>
              <a:t>69</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bwMode="auto">
          <a:xfrm>
            <a:off x="457200" y="762000"/>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600" smtClean="0"/>
              <a:t>Introduction, Cybercrime: Definition and Origins of the word</a:t>
            </a:r>
            <a:r>
              <a:rPr lang="en-US" altLang="en-US" sz="3200" smtClean="0">
                <a:latin typeface="Times New Roman" panose="02020603050405020304" pitchFamily="18" charset="0"/>
                <a:cs typeface="Times New Roman" panose="02020603050405020304" pitchFamily="18" charset="0"/>
              </a:rPr>
              <a:t/>
            </a:r>
            <a:br>
              <a:rPr lang="en-US" altLang="en-US" sz="3200" smtClean="0">
                <a:latin typeface="Times New Roman" panose="02020603050405020304" pitchFamily="18" charset="0"/>
                <a:cs typeface="Times New Roman" panose="02020603050405020304" pitchFamily="18" charset="0"/>
              </a:rPr>
            </a:br>
            <a:endParaRPr lang="en-US" altLang="en-US" smtClean="0"/>
          </a:p>
        </p:txBody>
      </p:sp>
      <p:sp>
        <p:nvSpPr>
          <p:cNvPr id="1229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45578065-926D-4D52-AEFB-CE9C4D556FB9}"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1229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4C6C3A-74CE-403F-B384-F8DE2B507AA1}" type="slidenum">
              <a:rPr lang="en-IN" altLang="en-US" sz="900" smtClean="0">
                <a:solidFill>
                  <a:srgbClr val="898989"/>
                </a:solidFill>
                <a:latin typeface="Calibri" panose="020F0502020204030204" pitchFamily="34" charset="0"/>
              </a:rPr>
              <a:pPr/>
              <a:t>7</a:t>
            </a:fld>
            <a:endParaRPr lang="en-IN" altLang="en-US" sz="900" smtClean="0">
              <a:solidFill>
                <a:srgbClr val="898989"/>
              </a:solidFill>
              <a:latin typeface="Calibri" panose="020F0502020204030204" pitchFamily="34" charset="0"/>
            </a:endParaRPr>
          </a:p>
        </p:txBody>
      </p:sp>
      <p:sp>
        <p:nvSpPr>
          <p:cNvPr id="8" name="TextBox 7"/>
          <p:cNvSpPr txBox="1"/>
          <p:nvPr/>
        </p:nvSpPr>
        <p:spPr>
          <a:xfrm>
            <a:off x="304800" y="2217738"/>
            <a:ext cx="8902700" cy="922337"/>
          </a:xfrm>
          <a:prstGeom prst="rect">
            <a:avLst/>
          </a:prstGeom>
          <a:noFill/>
        </p:spPr>
        <p:txBody>
          <a:bodyPr wrap="none">
            <a:spAutoFit/>
          </a:bodyPr>
          <a:lstStyle/>
          <a:p>
            <a:pPr>
              <a:defRPr/>
            </a:pPr>
            <a:endParaRPr lang="en-US" sz="1800" dirty="0"/>
          </a:p>
          <a:p>
            <a:pPr marL="342900" indent="-342900">
              <a:buFontTx/>
              <a:buAutoNum type="arabicPeriod"/>
              <a:defRPr/>
            </a:pPr>
            <a:r>
              <a:rPr lang="en-US" sz="1800" dirty="0">
                <a:hlinkClick r:id="rId3"/>
              </a:rPr>
              <a:t>https://www.informationisbeautiful.net/visualizations/worlds-biggest-data-breaches-hacks/</a:t>
            </a:r>
            <a:endParaRPr lang="en-US" sz="1800" dirty="0"/>
          </a:p>
          <a:p>
            <a:pPr marL="342900" indent="-342900">
              <a:buFontTx/>
              <a:buAutoNum type="arabicPeriod"/>
              <a:defRPr/>
            </a:pPr>
            <a:r>
              <a:rPr lang="en-US" sz="1800" dirty="0">
                <a:hlinkClick r:id="rId4"/>
              </a:rPr>
              <a:t>https://threatmap.checkpoint.com/</a:t>
            </a:r>
            <a:endParaRPr lang="en-US" sz="1800" dirty="0"/>
          </a:p>
        </p:txBody>
      </p:sp>
      <p:sp>
        <p:nvSpPr>
          <p:cNvPr id="9" name="TextBox 8"/>
          <p:cNvSpPr txBox="1"/>
          <p:nvPr/>
        </p:nvSpPr>
        <p:spPr>
          <a:xfrm>
            <a:off x="304800" y="1763713"/>
            <a:ext cx="8789988" cy="646112"/>
          </a:xfrm>
          <a:prstGeom prst="rect">
            <a:avLst/>
          </a:prstGeom>
          <a:solidFill>
            <a:schemeClr val="accent1">
              <a:lumMod val="20000"/>
              <a:lumOff val="80000"/>
            </a:schemeClr>
          </a:solidFill>
        </p:spPr>
        <p:txBody>
          <a:bodyPr wrap="none">
            <a:spAutoFit/>
          </a:bodyPr>
          <a:lstStyle/>
          <a:p>
            <a:pPr>
              <a:defRPr/>
            </a:pPr>
            <a:r>
              <a:rPr lang="en-US" sz="1800" dirty="0"/>
              <a:t>The following websites will give information about the cyber crimes, data threat and severity</a:t>
            </a:r>
          </a:p>
          <a:p>
            <a:pPr>
              <a:defRPr/>
            </a:pPr>
            <a:r>
              <a:rPr lang="en-US" sz="1800" dirty="0"/>
              <a:t>Of cybersecurity to be addressed by Engineers and Academicians. </a:t>
            </a:r>
          </a:p>
        </p:txBody>
      </p:sp>
      <p:sp>
        <p:nvSpPr>
          <p:cNvPr id="12295" name="TextBox 9"/>
          <p:cNvSpPr txBox="1">
            <a:spLocks noChangeArrowheads="1"/>
          </p:cNvSpPr>
          <p:nvPr/>
        </p:nvSpPr>
        <p:spPr bwMode="auto">
          <a:xfrm>
            <a:off x="-17463" y="3257550"/>
            <a:ext cx="902970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a:t>Q Which is the Weakest link in Cyber Security?</a:t>
            </a:r>
          </a:p>
        </p:txBody>
      </p:sp>
      <p:sp>
        <p:nvSpPr>
          <p:cNvPr id="12296" name="TextBox 10"/>
          <p:cNvSpPr txBox="1">
            <a:spLocks noChangeArrowheads="1"/>
          </p:cNvSpPr>
          <p:nvPr/>
        </p:nvSpPr>
        <p:spPr bwMode="auto">
          <a:xfrm>
            <a:off x="407988" y="5878513"/>
            <a:ext cx="8475662" cy="95408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t>Explore the few more sources of attack Map and List them and prepare documentary evidence for the same.</a:t>
            </a:r>
          </a:p>
        </p:txBody>
      </p:sp>
      <p:sp>
        <p:nvSpPr>
          <p:cNvPr id="10" name="TextBox 9"/>
          <p:cNvSpPr txBox="1">
            <a:spLocks noChangeArrowheads="1"/>
          </p:cNvSpPr>
          <p:nvPr/>
        </p:nvSpPr>
        <p:spPr bwMode="auto">
          <a:xfrm>
            <a:off x="2873375" y="5257800"/>
            <a:ext cx="2159000" cy="646113"/>
          </a:xfrm>
          <a:prstGeom prst="rect">
            <a:avLst/>
          </a:prstGeom>
          <a:solidFill>
            <a:schemeClr val="accent6">
              <a:lumMod val="60000"/>
              <a:lumOff val="40000"/>
            </a:schemeClr>
          </a:solidFill>
          <a:ln>
            <a:noFill/>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3600" dirty="0" smtClean="0"/>
              <a:t>Exercise-1</a:t>
            </a:r>
          </a:p>
        </p:txBody>
      </p:sp>
      <p:sp>
        <p:nvSpPr>
          <p:cNvPr id="12298" name="TextBox 10"/>
          <p:cNvSpPr txBox="1">
            <a:spLocks noChangeArrowheads="1"/>
          </p:cNvSpPr>
          <p:nvPr/>
        </p:nvSpPr>
        <p:spPr bwMode="auto">
          <a:xfrm>
            <a:off x="457200" y="4135438"/>
            <a:ext cx="2786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a:t>a. Technology</a:t>
            </a:r>
          </a:p>
        </p:txBody>
      </p:sp>
      <p:sp>
        <p:nvSpPr>
          <p:cNvPr id="12299" name="TextBox 11"/>
          <p:cNvSpPr txBox="1">
            <a:spLocks noChangeArrowheads="1"/>
          </p:cNvSpPr>
          <p:nvPr/>
        </p:nvSpPr>
        <p:spPr bwMode="auto">
          <a:xfrm>
            <a:off x="4562475" y="4148138"/>
            <a:ext cx="26860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a:t> b. E-Devices</a:t>
            </a:r>
          </a:p>
        </p:txBody>
      </p:sp>
      <p:sp>
        <p:nvSpPr>
          <p:cNvPr id="12300" name="TextBox 12"/>
          <p:cNvSpPr txBox="1">
            <a:spLocks noChangeArrowheads="1"/>
          </p:cNvSpPr>
          <p:nvPr/>
        </p:nvSpPr>
        <p:spPr bwMode="auto">
          <a:xfrm>
            <a:off x="471488" y="4695825"/>
            <a:ext cx="19796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a:t>c. Human</a:t>
            </a:r>
          </a:p>
        </p:txBody>
      </p:sp>
      <p:sp>
        <p:nvSpPr>
          <p:cNvPr id="12301" name="TextBox 13"/>
          <p:cNvSpPr txBox="1">
            <a:spLocks noChangeArrowheads="1"/>
          </p:cNvSpPr>
          <p:nvPr/>
        </p:nvSpPr>
        <p:spPr bwMode="auto">
          <a:xfrm>
            <a:off x="4687888" y="4679950"/>
            <a:ext cx="4044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a:t>d. None of the above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163" y="914400"/>
            <a:ext cx="9144000" cy="6248400"/>
          </a:xfrm>
        </p:spPr>
        <p:txBody>
          <a:bodyPr/>
          <a:lstStyle/>
          <a:p>
            <a:pPr>
              <a:defRPr/>
            </a:pPr>
            <a:r>
              <a:rPr lang="en-US" sz="3200" b="1" dirty="0" smtClean="0">
                <a:solidFill>
                  <a:srgbClr val="C00000"/>
                </a:solidFill>
              </a:rPr>
              <a:t>Confidentiality –</a:t>
            </a:r>
            <a:endParaRPr lang="en-US" b="1" dirty="0" smtClean="0">
              <a:solidFill>
                <a:srgbClr val="C00000"/>
              </a:solidFill>
            </a:endParaRPr>
          </a:p>
          <a:p>
            <a:pPr marL="342900" indent="-342900" algn="just">
              <a:buFont typeface="Arial" panose="020B0604020202020204" pitchFamily="34" charset="0"/>
              <a:buChar char="•"/>
              <a:defRPr/>
            </a:pPr>
            <a:r>
              <a:rPr lang="en-US" b="1" dirty="0" smtClean="0">
                <a:solidFill>
                  <a:schemeClr val="tx1"/>
                </a:solidFill>
              </a:rPr>
              <a:t>Information has confidentiality if it can be </a:t>
            </a:r>
            <a:r>
              <a:rPr lang="en-US" b="1" dirty="0" smtClean="0">
                <a:solidFill>
                  <a:srgbClr val="0000CC"/>
                </a:solidFill>
              </a:rPr>
              <a:t>accessed and read only by authorized users</a:t>
            </a:r>
            <a:r>
              <a:rPr lang="en-US" b="1" dirty="0" smtClean="0">
                <a:solidFill>
                  <a:schemeClr val="tx1"/>
                </a:solidFill>
              </a:rPr>
              <a:t>. </a:t>
            </a:r>
          </a:p>
          <a:p>
            <a:pPr marL="342900" indent="-342900" algn="just">
              <a:buFont typeface="Arial" panose="020B0604020202020204" pitchFamily="34" charset="0"/>
              <a:buChar char="•"/>
              <a:defRPr/>
            </a:pPr>
            <a:r>
              <a:rPr lang="en-US" b="1" dirty="0" smtClean="0">
                <a:solidFill>
                  <a:schemeClr val="tx1"/>
                </a:solidFill>
              </a:rPr>
              <a:t>Authorized users typically include the </a:t>
            </a:r>
            <a:r>
              <a:rPr lang="en-US" b="1" dirty="0" smtClean="0">
                <a:solidFill>
                  <a:srgbClr val="0000CC"/>
                </a:solidFill>
              </a:rPr>
              <a:t>person generating the information and the intended recipients of the information</a:t>
            </a:r>
            <a:r>
              <a:rPr lang="en-US" b="1" dirty="0" smtClean="0">
                <a:solidFill>
                  <a:schemeClr val="tx1"/>
                </a:solidFill>
              </a:rPr>
              <a:t>. </a:t>
            </a:r>
          </a:p>
          <a:p>
            <a:pPr marL="342900" indent="-342900" algn="just">
              <a:buFont typeface="Arial" panose="020B0604020202020204" pitchFamily="34" charset="0"/>
              <a:buChar char="•"/>
              <a:defRPr/>
            </a:pPr>
            <a:r>
              <a:rPr lang="en-US" b="1" dirty="0" smtClean="0">
                <a:solidFill>
                  <a:srgbClr val="FF0000"/>
                </a:solidFill>
              </a:rPr>
              <a:t>Violating confidentiality </a:t>
            </a:r>
            <a:r>
              <a:rPr lang="en-US" b="1" dirty="0" smtClean="0">
                <a:solidFill>
                  <a:schemeClr val="tx1"/>
                </a:solidFill>
              </a:rPr>
              <a:t>is often the </a:t>
            </a:r>
            <a:r>
              <a:rPr lang="en-US" b="1" dirty="0" smtClean="0">
                <a:solidFill>
                  <a:srgbClr val="FF0000"/>
                </a:solidFill>
              </a:rPr>
              <a:t>goal of many cyber attacks</a:t>
            </a:r>
            <a:r>
              <a:rPr lang="en-US" b="1" dirty="0" smtClean="0">
                <a:solidFill>
                  <a:schemeClr val="tx1"/>
                </a:solidFill>
              </a:rPr>
              <a:t>. </a:t>
            </a:r>
          </a:p>
          <a:p>
            <a:pPr marL="342900" indent="-342900" algn="l">
              <a:buFont typeface="Arial" panose="020B0604020202020204" pitchFamily="34" charset="0"/>
              <a:buChar char="•"/>
              <a:defRPr/>
            </a:pPr>
            <a:r>
              <a:rPr lang="en-US" b="1" dirty="0" smtClean="0">
                <a:solidFill>
                  <a:schemeClr val="tx1"/>
                </a:solidFill>
              </a:rPr>
              <a:t>To violate confidentiality attackers may intercept the information while in transit (such as over an insecure </a:t>
            </a:r>
            <a:r>
              <a:rPr lang="en-US" b="1" dirty="0" err="1" smtClean="0">
                <a:solidFill>
                  <a:schemeClr val="tx1"/>
                </a:solidFill>
              </a:rPr>
              <a:t>WiFi</a:t>
            </a:r>
            <a:r>
              <a:rPr lang="en-US" b="1" dirty="0" smtClean="0">
                <a:solidFill>
                  <a:schemeClr val="tx1"/>
                </a:solidFill>
              </a:rPr>
              <a:t> connection or the internet). Or they  </a:t>
            </a:r>
            <a:r>
              <a:rPr lang="en-US" b="1" dirty="0">
                <a:solidFill>
                  <a:schemeClr val="tx1"/>
                </a:solidFill>
              </a:rPr>
              <a:t>may bypass security controls on a system to steal the information while </a:t>
            </a:r>
            <a:r>
              <a:rPr lang="en-US" b="1" dirty="0" smtClean="0">
                <a:solidFill>
                  <a:schemeClr val="tx1"/>
                </a:solidFill>
              </a:rPr>
              <a:t>at rest. </a:t>
            </a:r>
          </a:p>
          <a:p>
            <a:pPr marL="342900" indent="-342900" algn="l">
              <a:buFont typeface="Arial" panose="020B0604020202020204" pitchFamily="34" charset="0"/>
              <a:buChar char="•"/>
              <a:defRPr/>
            </a:pPr>
            <a:r>
              <a:rPr lang="en-US" b="1" dirty="0" smtClean="0">
                <a:solidFill>
                  <a:schemeClr val="tx1"/>
                </a:solidFill>
              </a:rPr>
              <a:t>Information </a:t>
            </a:r>
            <a:r>
              <a:rPr lang="en-US" b="1" dirty="0">
                <a:solidFill>
                  <a:srgbClr val="FF0000"/>
                </a:solidFill>
              </a:rPr>
              <a:t>commonly targeted by attackers includes personal communications (e-mail, text messages), pictures, trade secrets, payment information (credit/debit card numbers), personal identifiers (social security numbers), and sensitive government and military information.</a:t>
            </a:r>
            <a:br>
              <a:rPr lang="en-US" b="1" dirty="0">
                <a:solidFill>
                  <a:srgbClr val="FF0000"/>
                </a:solidFill>
              </a:rPr>
            </a:br>
            <a:r>
              <a:rPr lang="en-US" sz="3200" b="1" dirty="0">
                <a:solidFill>
                  <a:srgbClr val="008000"/>
                </a:solidFill>
              </a:rPr>
              <a:t>Encryption and access control </a:t>
            </a:r>
            <a:r>
              <a:rPr lang="en-US" sz="3200" b="1" dirty="0">
                <a:solidFill>
                  <a:schemeClr val="tx1"/>
                </a:solidFill>
              </a:rPr>
              <a:t>are typical mechanisms used to </a:t>
            </a:r>
            <a:r>
              <a:rPr lang="en-US" sz="3200" b="1" dirty="0">
                <a:solidFill>
                  <a:srgbClr val="008000"/>
                </a:solidFill>
              </a:rPr>
              <a:t>protect confidentiality</a:t>
            </a:r>
            <a:r>
              <a:rPr lang="en-US" sz="3200" b="1" dirty="0">
                <a:solidFill>
                  <a:schemeClr val="tx1"/>
                </a:solidFill>
              </a:rPr>
              <a:t>.</a:t>
            </a:r>
            <a:br>
              <a:rPr lang="en-US" sz="3200" b="1" dirty="0">
                <a:solidFill>
                  <a:schemeClr val="tx1"/>
                </a:solidFill>
              </a:rPr>
            </a:br>
            <a:endParaRPr lang="en-US" b="1" dirty="0">
              <a:solidFill>
                <a:schemeClr val="tx1"/>
              </a:solidFill>
            </a:endParaRPr>
          </a:p>
        </p:txBody>
      </p:sp>
      <p:sp>
        <p:nvSpPr>
          <p:cNvPr id="8499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C53B1E8B-C093-4D3A-89F5-AC54957115D2}"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8499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5E8FD2-DEBC-42AC-BCF2-57108EE44B5C}" type="slidenum">
              <a:rPr lang="en-IN" altLang="en-US" sz="900" smtClean="0">
                <a:solidFill>
                  <a:srgbClr val="898989"/>
                </a:solidFill>
                <a:latin typeface="Calibri" panose="020F0502020204030204" pitchFamily="34" charset="0"/>
              </a:rPr>
              <a:pPr/>
              <a:t>70</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ubtitle 2"/>
          <p:cNvSpPr>
            <a:spLocks noGrp="1"/>
          </p:cNvSpPr>
          <p:nvPr>
            <p:ph type="subTitle" idx="1"/>
          </p:nvPr>
        </p:nvSpPr>
        <p:spPr bwMode="auto">
          <a:xfrm>
            <a:off x="30163" y="914400"/>
            <a:ext cx="9144000" cy="6248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600" b="1" smtClean="0">
                <a:solidFill>
                  <a:srgbClr val="FF0066"/>
                </a:solidFill>
              </a:rPr>
              <a:t>Integrity</a:t>
            </a:r>
          </a:p>
          <a:p>
            <a:pPr algn="just"/>
            <a:r>
              <a:rPr lang="en-US" altLang="en-US" sz="2400" b="1" smtClean="0">
                <a:solidFill>
                  <a:schemeClr val="tx1"/>
                </a:solidFill>
              </a:rPr>
              <a:t>Information has integrity if it can be modified only by authorized users. Integrity should be verifiable, meaning it should be easy to determine if information has been modified by an unauthorized third party.</a:t>
            </a:r>
          </a:p>
          <a:p>
            <a:pPr algn="just"/>
            <a:r>
              <a:rPr lang="en-US" altLang="en-US" sz="2400" b="1" smtClean="0">
                <a:solidFill>
                  <a:srgbClr val="FF0066"/>
                </a:solidFill>
              </a:rPr>
              <a:t>Integrity can be violated while information is in transit or at rest, and that violation can be accidental or intentional</a:t>
            </a:r>
            <a:r>
              <a:rPr lang="en-US" altLang="en-US" sz="2400" b="1" smtClean="0">
                <a:solidFill>
                  <a:schemeClr val="tx1"/>
                </a:solidFill>
              </a:rPr>
              <a:t>. </a:t>
            </a:r>
          </a:p>
          <a:p>
            <a:pPr algn="just"/>
            <a:endParaRPr lang="en-US" altLang="en-US" sz="2400" b="1" smtClean="0">
              <a:solidFill>
                <a:schemeClr val="tx1"/>
              </a:solidFill>
            </a:endParaRPr>
          </a:p>
          <a:p>
            <a:pPr algn="just"/>
            <a:r>
              <a:rPr lang="en-US" altLang="en-US" sz="2400" b="1" smtClean="0">
                <a:solidFill>
                  <a:schemeClr val="tx1"/>
                </a:solidFill>
              </a:rPr>
              <a:t>Accidental incidents include </a:t>
            </a:r>
            <a:r>
              <a:rPr lang="en-US" altLang="en-US" sz="2400" b="1" smtClean="0">
                <a:solidFill>
                  <a:srgbClr val="FF0066"/>
                </a:solidFill>
              </a:rPr>
              <a:t>incorrect data entry, hardware failure, and effects from solar radiation</a:t>
            </a:r>
            <a:r>
              <a:rPr lang="en-US" altLang="en-US" sz="2400" b="1" smtClean="0">
                <a:solidFill>
                  <a:schemeClr val="tx1"/>
                </a:solidFill>
              </a:rPr>
              <a:t>. Intentional incidents include unauthorized modification of a file, database, or network packet.</a:t>
            </a:r>
          </a:p>
          <a:p>
            <a:pPr algn="just"/>
            <a:endParaRPr lang="en-US" altLang="en-US" sz="2400" b="1" smtClean="0">
              <a:solidFill>
                <a:srgbClr val="008000"/>
              </a:solidFill>
            </a:endParaRPr>
          </a:p>
          <a:p>
            <a:pPr algn="just"/>
            <a:r>
              <a:rPr lang="en-US" altLang="en-US" sz="2400" b="1" smtClean="0">
                <a:solidFill>
                  <a:srgbClr val="008000"/>
                </a:solidFill>
              </a:rPr>
              <a:t>Cryptographic hashing </a:t>
            </a:r>
            <a:r>
              <a:rPr lang="en-US" altLang="en-US" sz="2400" b="1" smtClean="0">
                <a:solidFill>
                  <a:schemeClr val="tx1"/>
                </a:solidFill>
              </a:rPr>
              <a:t>is often used to verify integrity of information.</a:t>
            </a:r>
          </a:p>
        </p:txBody>
      </p:sp>
      <p:sp>
        <p:nvSpPr>
          <p:cNvPr id="8601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767CBD60-D3E7-40D7-82BD-5BEF568FFD62}"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8602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F60956-2B2A-454D-8741-3602ED2922BB}" type="slidenum">
              <a:rPr lang="en-IN" altLang="en-US" sz="900" smtClean="0">
                <a:solidFill>
                  <a:srgbClr val="898989"/>
                </a:solidFill>
                <a:latin typeface="Calibri" panose="020F0502020204030204" pitchFamily="34" charset="0"/>
              </a:rPr>
              <a:pPr/>
              <a:t>71</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09600"/>
            <a:ext cx="9144000" cy="6248400"/>
          </a:xfrm>
        </p:spPr>
        <p:txBody>
          <a:bodyPr/>
          <a:lstStyle/>
          <a:p>
            <a:pPr marL="571500" indent="-571500">
              <a:buFont typeface="Arial" panose="020B0604020202020204" pitchFamily="34" charset="0"/>
              <a:buChar char="•"/>
              <a:defRPr/>
            </a:pPr>
            <a:r>
              <a:rPr lang="en-US" sz="3600" b="1" dirty="0">
                <a:solidFill>
                  <a:srgbClr val="008000"/>
                </a:solidFill>
              </a:rPr>
              <a:t>Availability</a:t>
            </a:r>
          </a:p>
          <a:p>
            <a:pPr marL="457200" indent="-457200" algn="just">
              <a:buFont typeface="Arial" panose="020B0604020202020204" pitchFamily="34" charset="0"/>
              <a:buChar char="•"/>
              <a:defRPr/>
            </a:pPr>
            <a:r>
              <a:rPr lang="en-US" sz="2800" dirty="0">
                <a:solidFill>
                  <a:srgbClr val="0000CC"/>
                </a:solidFill>
              </a:rPr>
              <a:t>Information is considered </a:t>
            </a:r>
            <a:r>
              <a:rPr lang="en-US" sz="2800" i="1" dirty="0">
                <a:solidFill>
                  <a:srgbClr val="FF0066"/>
                </a:solidFill>
              </a:rPr>
              <a:t>available</a:t>
            </a:r>
            <a:r>
              <a:rPr lang="en-US" sz="2800" dirty="0">
                <a:solidFill>
                  <a:srgbClr val="FF0066"/>
                </a:solidFill>
              </a:rPr>
              <a:t> if it can be accessed when and where it is needed</a:t>
            </a:r>
            <a:r>
              <a:rPr lang="en-US" sz="2800" dirty="0">
                <a:solidFill>
                  <a:srgbClr val="0000CC"/>
                </a:solidFill>
              </a:rPr>
              <a:t>. Access to information should also be timely and convenient for the user</a:t>
            </a:r>
            <a:r>
              <a:rPr lang="en-US" sz="2800" dirty="0" smtClean="0">
                <a:solidFill>
                  <a:srgbClr val="0000CC"/>
                </a:solidFill>
              </a:rPr>
              <a:t>.</a:t>
            </a:r>
          </a:p>
          <a:p>
            <a:pPr marL="457200" indent="-457200" algn="just">
              <a:buFont typeface="Arial" panose="020B0604020202020204" pitchFamily="34" charset="0"/>
              <a:buChar char="•"/>
              <a:defRPr/>
            </a:pPr>
            <a:r>
              <a:rPr lang="en-US" sz="2800" dirty="0" smtClean="0">
                <a:solidFill>
                  <a:srgbClr val="FF0066"/>
                </a:solidFill>
              </a:rPr>
              <a:t>Attacks </a:t>
            </a:r>
            <a:r>
              <a:rPr lang="en-US" sz="2800" dirty="0">
                <a:solidFill>
                  <a:srgbClr val="FF0066"/>
                </a:solidFill>
              </a:rPr>
              <a:t>against availability</a:t>
            </a:r>
            <a:r>
              <a:rPr lang="en-US" sz="2800" dirty="0">
                <a:solidFill>
                  <a:srgbClr val="0000CC"/>
                </a:solidFill>
              </a:rPr>
              <a:t> are becoming increasingly popular among nation-states and hacktivists, as they have an immediate and visible effect. </a:t>
            </a:r>
            <a:endParaRPr lang="en-US" sz="2800" dirty="0" smtClean="0">
              <a:solidFill>
                <a:srgbClr val="0000CC"/>
              </a:solidFill>
            </a:endParaRPr>
          </a:p>
          <a:p>
            <a:pPr marL="457200" indent="-457200" algn="just">
              <a:buFont typeface="Arial" panose="020B0604020202020204" pitchFamily="34" charset="0"/>
              <a:buChar char="•"/>
              <a:defRPr/>
            </a:pPr>
            <a:r>
              <a:rPr lang="en-US" sz="2800" dirty="0" smtClean="0">
                <a:solidFill>
                  <a:srgbClr val="0000CC"/>
                </a:solidFill>
              </a:rPr>
              <a:t>Accidental </a:t>
            </a:r>
            <a:r>
              <a:rPr lang="en-US" sz="2800" dirty="0">
                <a:solidFill>
                  <a:srgbClr val="0000CC"/>
                </a:solidFill>
              </a:rPr>
              <a:t>incidents include </a:t>
            </a:r>
            <a:r>
              <a:rPr lang="en-US" sz="2800" dirty="0">
                <a:solidFill>
                  <a:srgbClr val="FF0066"/>
                </a:solidFill>
              </a:rPr>
              <a:t>loss of power, hardware failure, or software failure</a:t>
            </a:r>
            <a:r>
              <a:rPr lang="en-US" sz="2800" dirty="0">
                <a:solidFill>
                  <a:srgbClr val="0000CC"/>
                </a:solidFill>
              </a:rPr>
              <a:t>. </a:t>
            </a:r>
            <a:endParaRPr lang="en-US" sz="2800" dirty="0" smtClean="0">
              <a:solidFill>
                <a:srgbClr val="0000CC"/>
              </a:solidFill>
            </a:endParaRPr>
          </a:p>
          <a:p>
            <a:pPr marL="457200" indent="-457200" algn="just">
              <a:buFont typeface="Arial" panose="020B0604020202020204" pitchFamily="34" charset="0"/>
              <a:buChar char="•"/>
              <a:defRPr/>
            </a:pPr>
            <a:r>
              <a:rPr lang="en-US" sz="2800" dirty="0" smtClean="0">
                <a:solidFill>
                  <a:srgbClr val="0000CC"/>
                </a:solidFill>
              </a:rPr>
              <a:t>Intentional </a:t>
            </a:r>
            <a:r>
              <a:rPr lang="en-US" sz="2800" dirty="0">
                <a:solidFill>
                  <a:srgbClr val="0000CC"/>
                </a:solidFill>
              </a:rPr>
              <a:t>acts include distributed </a:t>
            </a:r>
            <a:r>
              <a:rPr lang="en-US" sz="2800" dirty="0">
                <a:solidFill>
                  <a:srgbClr val="FF0066"/>
                </a:solidFill>
              </a:rPr>
              <a:t>denial-of-service (DDoS) attacks and ransomware attacks</a:t>
            </a:r>
            <a:r>
              <a:rPr lang="en-US" sz="2800" dirty="0" smtClean="0">
                <a:solidFill>
                  <a:srgbClr val="0000CC"/>
                </a:solidFill>
              </a:rPr>
              <a:t>.</a:t>
            </a:r>
          </a:p>
          <a:p>
            <a:pPr marL="457200" indent="-457200" algn="just">
              <a:buFont typeface="Arial" panose="020B0604020202020204" pitchFamily="34" charset="0"/>
              <a:buChar char="•"/>
              <a:defRPr/>
            </a:pPr>
            <a:r>
              <a:rPr lang="en-US" sz="2800" dirty="0" smtClean="0">
                <a:solidFill>
                  <a:srgbClr val="0000CC"/>
                </a:solidFill>
              </a:rPr>
              <a:t>Redundancy</a:t>
            </a:r>
            <a:r>
              <a:rPr lang="en-US" sz="2800" dirty="0">
                <a:solidFill>
                  <a:srgbClr val="0000CC"/>
                </a:solidFill>
              </a:rPr>
              <a:t>, data and power backups, and failover sites are typically used to maintain high availability rates.</a:t>
            </a:r>
          </a:p>
        </p:txBody>
      </p:sp>
      <p:sp>
        <p:nvSpPr>
          <p:cNvPr id="8704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023F4E6B-5C8F-4BDD-9A72-52C2E8BBD3F6}"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8704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B343FD4-A8F8-422B-8D9C-948CF7B7EB4E}" type="slidenum">
              <a:rPr lang="en-IN" altLang="en-US" sz="900" smtClean="0">
                <a:solidFill>
                  <a:srgbClr val="898989"/>
                </a:solidFill>
                <a:latin typeface="Calibri" panose="020F0502020204030204" pitchFamily="34" charset="0"/>
              </a:rPr>
              <a:pPr/>
              <a:t>72</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ubtitle 2"/>
          <p:cNvSpPr>
            <a:spLocks noGrp="1"/>
          </p:cNvSpPr>
          <p:nvPr>
            <p:ph type="subTitle" idx="1"/>
          </p:nvPr>
        </p:nvSpPr>
        <p:spPr bwMode="auto">
          <a:xfrm>
            <a:off x="30163" y="914400"/>
            <a:ext cx="9144000" cy="6248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600" b="1" smtClean="0">
                <a:solidFill>
                  <a:srgbClr val="0000CC"/>
                </a:solidFill>
              </a:rPr>
              <a:t>Nonrepudiation</a:t>
            </a:r>
          </a:p>
          <a:p>
            <a:pPr algn="just"/>
            <a:r>
              <a:rPr lang="en-US" altLang="en-US" sz="2800" i="1" smtClean="0">
                <a:solidFill>
                  <a:srgbClr val="C00000"/>
                </a:solidFill>
              </a:rPr>
              <a:t>Nonrepudiation</a:t>
            </a:r>
            <a:r>
              <a:rPr lang="en-US" altLang="en-US" sz="2800" smtClean="0">
                <a:solidFill>
                  <a:srgbClr val="C00000"/>
                </a:solidFill>
              </a:rPr>
              <a:t> links an entity </a:t>
            </a:r>
            <a:r>
              <a:rPr lang="en-US" altLang="en-US" sz="2800" smtClean="0">
                <a:solidFill>
                  <a:schemeClr val="tx1"/>
                </a:solidFill>
              </a:rPr>
              <a:t>(user, program, etc.) to actions taken by that entity. </a:t>
            </a:r>
            <a:r>
              <a:rPr lang="en-US" altLang="en-US" sz="2800" smtClean="0">
                <a:solidFill>
                  <a:srgbClr val="0000CC"/>
                </a:solidFill>
              </a:rPr>
              <a:t>For example, a person’s signature on a legal contract can be used to prove that the person agreed to the terms of the contract</a:t>
            </a:r>
            <a:r>
              <a:rPr lang="en-US" altLang="en-US" sz="2800" smtClean="0">
                <a:solidFill>
                  <a:schemeClr val="tx1"/>
                </a:solidFill>
              </a:rPr>
              <a:t>. </a:t>
            </a:r>
          </a:p>
          <a:p>
            <a:pPr algn="just"/>
            <a:r>
              <a:rPr lang="en-US" altLang="en-US" sz="2800" smtClean="0">
                <a:solidFill>
                  <a:schemeClr val="tx1"/>
                </a:solidFill>
              </a:rPr>
              <a:t>It is difficult for the person who signed the contract to later deny or repudiate doing so because the evidence of the signature exists.</a:t>
            </a:r>
          </a:p>
          <a:p>
            <a:pPr algn="just"/>
            <a:r>
              <a:rPr lang="en-US" altLang="en-US" sz="2800" smtClean="0">
                <a:solidFill>
                  <a:schemeClr val="tx1"/>
                </a:solidFill>
              </a:rPr>
              <a:t>Common methods to </a:t>
            </a:r>
            <a:r>
              <a:rPr lang="en-US" altLang="en-US" sz="2800" smtClean="0">
                <a:solidFill>
                  <a:srgbClr val="C00000"/>
                </a:solidFill>
              </a:rPr>
              <a:t>ensure nonrepudiation </a:t>
            </a:r>
            <a:r>
              <a:rPr lang="en-US" altLang="en-US" sz="2800" smtClean="0">
                <a:solidFill>
                  <a:schemeClr val="tx1"/>
                </a:solidFill>
              </a:rPr>
              <a:t>include </a:t>
            </a:r>
            <a:r>
              <a:rPr lang="en-US" altLang="en-US" sz="2800" smtClean="0">
                <a:solidFill>
                  <a:srgbClr val="C00000"/>
                </a:solidFill>
              </a:rPr>
              <a:t>user authentication, digital signatures, and system logging.</a:t>
            </a:r>
          </a:p>
        </p:txBody>
      </p:sp>
      <p:sp>
        <p:nvSpPr>
          <p:cNvPr id="8806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DB95CAF0-D251-4FFE-B0DD-0C70C3971A29}"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8806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D187BF-1910-43FC-AEAD-419993C69E4B}" type="slidenum">
              <a:rPr lang="en-IN" altLang="en-US" sz="900" smtClean="0">
                <a:solidFill>
                  <a:srgbClr val="898989"/>
                </a:solidFill>
                <a:latin typeface="Calibri" panose="020F0502020204030204" pitchFamily="34" charset="0"/>
              </a:rPr>
              <a:pPr/>
              <a:t>73</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163" y="914400"/>
            <a:ext cx="9144000" cy="6248400"/>
          </a:xfrm>
        </p:spPr>
        <p:txBody>
          <a:bodyPr/>
          <a:lstStyle/>
          <a:p>
            <a:pPr marL="571500" indent="-571500">
              <a:buFont typeface="Arial" panose="020B0604020202020204" pitchFamily="34" charset="0"/>
              <a:buChar char="•"/>
              <a:defRPr/>
            </a:pPr>
            <a:r>
              <a:rPr lang="en-US" sz="3600" b="1" dirty="0">
                <a:solidFill>
                  <a:srgbClr val="C00000"/>
                </a:solidFill>
              </a:rPr>
              <a:t>Authentication</a:t>
            </a:r>
          </a:p>
          <a:p>
            <a:pPr marL="457200" indent="-457200" algn="just">
              <a:buFont typeface="Arial" panose="020B0604020202020204" pitchFamily="34" charset="0"/>
              <a:buChar char="•"/>
              <a:defRPr/>
            </a:pPr>
            <a:r>
              <a:rPr lang="en-US" sz="2800" i="1" dirty="0">
                <a:solidFill>
                  <a:srgbClr val="0000CC"/>
                </a:solidFill>
              </a:rPr>
              <a:t>Authentication</a:t>
            </a:r>
            <a:r>
              <a:rPr lang="en-US" sz="2800" dirty="0">
                <a:solidFill>
                  <a:srgbClr val="0000CC"/>
                </a:solidFill>
              </a:rPr>
              <a:t> deals with positively identifying and verifying the identity of a user. </a:t>
            </a:r>
            <a:r>
              <a:rPr lang="en-US" sz="2800" dirty="0">
                <a:solidFill>
                  <a:schemeClr val="tx1"/>
                </a:solidFill>
              </a:rPr>
              <a:t>This is a critical component to ensuring that </a:t>
            </a:r>
            <a:r>
              <a:rPr lang="en-US" sz="2800" dirty="0">
                <a:solidFill>
                  <a:srgbClr val="0000CC"/>
                </a:solidFill>
              </a:rPr>
              <a:t>only authorized users can access or modify information</a:t>
            </a:r>
            <a:r>
              <a:rPr lang="en-US" sz="2800" dirty="0">
                <a:solidFill>
                  <a:schemeClr val="tx1"/>
                </a:solidFill>
              </a:rPr>
              <a:t>. </a:t>
            </a:r>
            <a:endParaRPr lang="en-US" sz="2800" dirty="0" smtClean="0">
              <a:solidFill>
                <a:schemeClr val="tx1"/>
              </a:solidFill>
            </a:endParaRPr>
          </a:p>
          <a:p>
            <a:pPr marL="457200" indent="-457200" algn="just">
              <a:buFont typeface="Arial" panose="020B0604020202020204" pitchFamily="34" charset="0"/>
              <a:buChar char="•"/>
              <a:defRPr/>
            </a:pPr>
            <a:r>
              <a:rPr lang="en-US" sz="2800" dirty="0" smtClean="0">
                <a:solidFill>
                  <a:schemeClr val="tx1"/>
                </a:solidFill>
              </a:rPr>
              <a:t>Authentication </a:t>
            </a:r>
            <a:r>
              <a:rPr lang="en-US" sz="2800" dirty="0">
                <a:solidFill>
                  <a:schemeClr val="tx1"/>
                </a:solidFill>
              </a:rPr>
              <a:t>mechanisms are one of the most targeted aspects of information systems, as the success of the other four principles is often dependent upon it.</a:t>
            </a:r>
          </a:p>
          <a:p>
            <a:pPr marL="457200" indent="-457200" algn="just">
              <a:buFont typeface="Arial" panose="020B0604020202020204" pitchFamily="34" charset="0"/>
              <a:buChar char="•"/>
              <a:defRPr/>
            </a:pPr>
            <a:r>
              <a:rPr lang="en-US" sz="2800" dirty="0">
                <a:solidFill>
                  <a:schemeClr val="tx1"/>
                </a:solidFill>
              </a:rPr>
              <a:t>Common mechanisms used for authentication include </a:t>
            </a:r>
            <a:r>
              <a:rPr lang="en-US" sz="2800" dirty="0">
                <a:solidFill>
                  <a:srgbClr val="C00000"/>
                </a:solidFill>
              </a:rPr>
              <a:t>usernames and passwords, electronic key cards, and biometrics</a:t>
            </a:r>
            <a:r>
              <a:rPr lang="en-US" sz="2800" dirty="0">
                <a:solidFill>
                  <a:schemeClr val="tx1"/>
                </a:solidFill>
              </a:rPr>
              <a:t>.</a:t>
            </a:r>
          </a:p>
        </p:txBody>
      </p:sp>
      <p:sp>
        <p:nvSpPr>
          <p:cNvPr id="8909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DFA9FBD0-2762-4980-9CF2-9C4E81A6AC48}"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8909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F0B4BF-51F6-47ED-94BE-06C0EF4B126F}" type="slidenum">
              <a:rPr lang="en-IN" altLang="en-US" sz="900" smtClean="0">
                <a:solidFill>
                  <a:srgbClr val="898989"/>
                </a:solidFill>
                <a:latin typeface="Calibri" panose="020F0502020204030204" pitchFamily="34" charset="0"/>
              </a:rPr>
              <a:pPr/>
              <a:t>74</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ctrTitle"/>
          </p:nvPr>
        </p:nvSpPr>
        <p:spPr bwMode="auto">
          <a:xfrm>
            <a:off x="-30163" y="654050"/>
            <a:ext cx="9144001" cy="457200"/>
          </a:xfrm>
          <a:solidFill>
            <a:schemeClr val="accent4"/>
          </a:solidFill>
        </p:spPr>
        <p:txBody>
          <a:bodyPr vert="horz" wrap="square" lIns="91440" tIns="45720" rIns="91440" bIns="45720" numCol="1" anchor="t" anchorCtr="0" compatLnSpc="1">
            <a:prstTxWarp prst="textNoShape">
              <a:avLst/>
            </a:prstTxWarp>
          </a:bodyPr>
          <a:lstStyle/>
          <a:p>
            <a:pPr eaLnBrk="1" fontAlgn="b" hangingPunct="1">
              <a:defRPr/>
            </a:pPr>
            <a:r>
              <a:rPr lang="en-US" altLang="en-US" sz="2400" b="1" dirty="0" smtClean="0">
                <a:solidFill>
                  <a:srgbClr val="0000CC"/>
                </a:solidFill>
              </a:rPr>
              <a:t>Introduction to Defensive Cybersecurity &amp; Offensive Cybersecurity.</a:t>
            </a:r>
            <a:endParaRPr lang="en-US" altLang="en-US" sz="2400" dirty="0" smtClean="0">
              <a:solidFill>
                <a:srgbClr val="0000CC"/>
              </a:solidFill>
            </a:endParaRPr>
          </a:p>
        </p:txBody>
      </p:sp>
      <p:sp>
        <p:nvSpPr>
          <p:cNvPr id="9011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826F679E-00C8-413E-8C16-3F521784B941}"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9011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FBAC2C-9102-488E-AE21-266B3975F216}" type="slidenum">
              <a:rPr lang="en-IN" altLang="en-US" sz="900" smtClean="0">
                <a:solidFill>
                  <a:srgbClr val="898989"/>
                </a:solidFill>
                <a:latin typeface="Calibri" panose="020F0502020204030204" pitchFamily="34" charset="0"/>
              </a:rPr>
              <a:pPr/>
              <a:t>75</a:t>
            </a:fld>
            <a:endParaRPr lang="en-IN" altLang="en-US" sz="900" smtClean="0">
              <a:solidFill>
                <a:srgbClr val="898989"/>
              </a:solidFill>
              <a:latin typeface="Calibri" panose="020F0502020204030204" pitchFamily="34" charset="0"/>
            </a:endParaRPr>
          </a:p>
        </p:txBody>
      </p:sp>
      <p:sp>
        <p:nvSpPr>
          <p:cNvPr id="90117" name="Rectangle 1"/>
          <p:cNvSpPr>
            <a:spLocks noChangeArrowheads="1"/>
          </p:cNvSpPr>
          <p:nvPr/>
        </p:nvSpPr>
        <p:spPr bwMode="auto">
          <a:xfrm>
            <a:off x="152400" y="1081088"/>
            <a:ext cx="5791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54585A"/>
                </a:solidFill>
                <a:latin typeface="Lato"/>
              </a:rPr>
              <a:t>What Is a Cybersecurity Specialist?</a:t>
            </a:r>
          </a:p>
        </p:txBody>
      </p:sp>
      <p:sp>
        <p:nvSpPr>
          <p:cNvPr id="90118" name="Rectangle 3"/>
          <p:cNvSpPr>
            <a:spLocks noChangeArrowheads="1"/>
          </p:cNvSpPr>
          <p:nvPr/>
        </p:nvSpPr>
        <p:spPr bwMode="auto">
          <a:xfrm>
            <a:off x="-30163" y="1538288"/>
            <a:ext cx="9266238"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 typeface="Arial" panose="020B0604020202020204" pitchFamily="34" charset="0"/>
              <a:buChar char="•"/>
            </a:pPr>
            <a:r>
              <a:rPr lang="en-US" altLang="en-US" u="sng">
                <a:solidFill>
                  <a:srgbClr val="C8102E"/>
                </a:solidFill>
                <a:latin typeface="Lato"/>
              </a:rPr>
              <a:t>Cybersecurity specialists</a:t>
            </a:r>
            <a:r>
              <a:rPr lang="en-US" altLang="en-US">
                <a:solidFill>
                  <a:srgbClr val="54585A"/>
                </a:solidFill>
                <a:latin typeface="Lato"/>
              </a:rPr>
              <a:t> execute various security measures meant to protect a business’s computer systems and networks. </a:t>
            </a:r>
            <a:r>
              <a:rPr lang="en-US" altLang="en-US">
                <a:solidFill>
                  <a:srgbClr val="0000CC"/>
                </a:solidFill>
                <a:latin typeface="Lato"/>
              </a:rPr>
              <a:t>They monitor, analyze, and fix potential system breaches </a:t>
            </a:r>
            <a:r>
              <a:rPr lang="en-US" altLang="en-US">
                <a:solidFill>
                  <a:srgbClr val="54585A"/>
                </a:solidFill>
                <a:latin typeface="Lato"/>
              </a:rPr>
              <a:t>that may be exploited by cyber criminals. </a:t>
            </a:r>
          </a:p>
          <a:p>
            <a:pPr>
              <a:buFont typeface="Arial" panose="020B0604020202020204" pitchFamily="34" charset="0"/>
              <a:buChar char="•"/>
            </a:pPr>
            <a:r>
              <a:rPr lang="en-US" altLang="en-US">
                <a:solidFill>
                  <a:srgbClr val="54585A"/>
                </a:solidFill>
                <a:latin typeface="Lato"/>
              </a:rPr>
              <a:t>Cybersecurity specialists also research trends in tech-based security to stay </a:t>
            </a:r>
            <a:r>
              <a:rPr lang="en-US" altLang="en-US">
                <a:solidFill>
                  <a:srgbClr val="0000CC"/>
                </a:solidFill>
                <a:latin typeface="Lato"/>
              </a:rPr>
              <a:t>one step ahead of would-be attackers and their tactics.</a:t>
            </a:r>
          </a:p>
          <a:p>
            <a:pPr>
              <a:buFont typeface="Arial" panose="020B0604020202020204" pitchFamily="34" charset="0"/>
              <a:buChar char="•"/>
            </a:pPr>
            <a:endParaRPr lang="en-US" altLang="en-US">
              <a:solidFill>
                <a:srgbClr val="54585A"/>
              </a:solidFill>
              <a:latin typeface="Lato"/>
            </a:endParaRPr>
          </a:p>
          <a:p>
            <a:pPr>
              <a:buFont typeface="Arial" panose="020B0604020202020204" pitchFamily="34" charset="0"/>
              <a:buChar char="•"/>
            </a:pPr>
            <a:r>
              <a:rPr lang="en-US" altLang="en-US">
                <a:solidFill>
                  <a:srgbClr val="54585A"/>
                </a:solidFill>
                <a:latin typeface="Lato"/>
              </a:rPr>
              <a:t>While a cybersecurity specialist helps a company keep its data secure, the protective nature of the role has a greater reach. </a:t>
            </a:r>
          </a:p>
          <a:p>
            <a:pPr>
              <a:buFont typeface="Arial" panose="020B0604020202020204" pitchFamily="34" charset="0"/>
              <a:buChar char="•"/>
            </a:pPr>
            <a:r>
              <a:rPr lang="en-US" altLang="en-US">
                <a:solidFill>
                  <a:srgbClr val="54585A"/>
                </a:solidFill>
                <a:latin typeface="Lato"/>
              </a:rPr>
              <a:t>By keeping an organization’s information safe, cybersecurity specialists </a:t>
            </a:r>
            <a:r>
              <a:rPr lang="en-US" altLang="en-US">
                <a:solidFill>
                  <a:srgbClr val="0000CC"/>
                </a:solidFill>
                <a:latin typeface="Lato"/>
              </a:rPr>
              <a:t>prevent sensitive customer data, such as addresses, social security numbers, and credit card information from falling into the wrong hands</a:t>
            </a:r>
            <a:r>
              <a:rPr lang="en-US" altLang="en-US">
                <a:solidFill>
                  <a:srgbClr val="54585A"/>
                </a:solidFill>
                <a:latin typeface="Lato"/>
              </a:rPr>
              <a: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39235BFE-12FE-4023-91D9-031F42A6D7EF}"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9113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7D760CC-DDAE-47E0-A1BC-D19F36C912BB}" type="slidenum">
              <a:rPr lang="en-IN" altLang="en-US" sz="900" smtClean="0">
                <a:solidFill>
                  <a:srgbClr val="898989"/>
                </a:solidFill>
                <a:latin typeface="Calibri" panose="020F0502020204030204" pitchFamily="34" charset="0"/>
              </a:rPr>
              <a:pPr/>
              <a:t>76</a:t>
            </a:fld>
            <a:endParaRPr lang="en-IN" altLang="en-US" sz="900" smtClean="0">
              <a:solidFill>
                <a:srgbClr val="898989"/>
              </a:solidFill>
              <a:latin typeface="Calibri" panose="020F0502020204030204" pitchFamily="34" charset="0"/>
            </a:endParaRPr>
          </a:p>
        </p:txBody>
      </p:sp>
      <p:sp>
        <p:nvSpPr>
          <p:cNvPr id="6" name="Subtitle 2"/>
          <p:cNvSpPr txBox="1">
            <a:spLocks/>
          </p:cNvSpPr>
          <p:nvPr/>
        </p:nvSpPr>
        <p:spPr>
          <a:xfrm>
            <a:off x="15875" y="685800"/>
            <a:ext cx="8686800" cy="1752600"/>
          </a:xfrm>
          <a:prstGeom prst="rect">
            <a:avLst/>
          </a:prstGeom>
        </p:spPr>
        <p:txBody>
          <a:bodyPr/>
          <a:lstStyle>
            <a:lvl1pPr marL="0" indent="0" algn="ctr" defTabSz="685800" rtl="0" eaLnBrk="0" fontAlgn="base" hangingPunct="0">
              <a:lnSpc>
                <a:spcPct val="90000"/>
              </a:lnSpc>
              <a:spcBef>
                <a:spcPts val="750"/>
              </a:spcBef>
              <a:spcAft>
                <a:spcPct val="0"/>
              </a:spcAft>
              <a:buFont typeface="Arial" panose="020B0604020202020204" pitchFamily="34"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panose="020B0604020202020204" pitchFamily="34"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panose="020B0604020202020204" pitchFamily="34"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panose="020B0604020202020204" pitchFamily="34"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panose="020B0604020202020204" pitchFamily="34"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defRPr/>
            </a:pPr>
            <a:r>
              <a:rPr lang="en-US" sz="3600" dirty="0" smtClean="0">
                <a:solidFill>
                  <a:srgbClr val="FF0000"/>
                </a:solidFill>
                <a:latin typeface="Times New Roman" panose="02020603050405020304" pitchFamily="18" charset="0"/>
                <a:cs typeface="Times New Roman" panose="02020603050405020304" pitchFamily="18" charset="0"/>
              </a:rPr>
              <a:t>These are the cybersecurity Approaches</a:t>
            </a:r>
            <a:r>
              <a:rPr lang="en-US" sz="3600" dirty="0" smtClean="0">
                <a:solidFill>
                  <a:srgbClr val="0000CC"/>
                </a:solidFill>
                <a:latin typeface="Times New Roman" panose="02020603050405020304" pitchFamily="18" charset="0"/>
                <a:cs typeface="Times New Roman" panose="02020603050405020304" pitchFamily="18" charset="0"/>
              </a:rPr>
              <a:t>: </a:t>
            </a:r>
          </a:p>
          <a:p>
            <a:pPr marL="571500" indent="-571500" algn="l">
              <a:buFont typeface="Arial" panose="020B0604020202020204" pitchFamily="34" charset="0"/>
              <a:buChar char="•"/>
              <a:defRPr/>
            </a:pPr>
            <a:r>
              <a:rPr lang="en-US" sz="3600" dirty="0" smtClean="0">
                <a:solidFill>
                  <a:srgbClr val="0000CC"/>
                </a:solidFill>
                <a:latin typeface="Times New Roman" panose="02020603050405020304" pitchFamily="18" charset="0"/>
                <a:cs typeface="Times New Roman" panose="02020603050405020304" pitchFamily="18" charset="0"/>
              </a:rPr>
              <a:t>General cybersecurity, </a:t>
            </a:r>
          </a:p>
          <a:p>
            <a:pPr marL="571500" indent="-571500" algn="l">
              <a:buFont typeface="Arial" panose="020B0604020202020204" pitchFamily="34" charset="0"/>
              <a:buChar char="•"/>
              <a:defRPr/>
            </a:pPr>
            <a:r>
              <a:rPr lang="en-US" sz="3600" dirty="0" smtClean="0">
                <a:solidFill>
                  <a:srgbClr val="0000CC"/>
                </a:solidFill>
                <a:latin typeface="Times New Roman" panose="02020603050405020304" pitchFamily="18" charset="0"/>
                <a:cs typeface="Times New Roman" panose="02020603050405020304" pitchFamily="18" charset="0"/>
              </a:rPr>
              <a:t>Offensive cybersecurity, and </a:t>
            </a:r>
          </a:p>
          <a:p>
            <a:pPr marL="571500" indent="-571500" algn="l">
              <a:buFont typeface="Arial" panose="020B0604020202020204" pitchFamily="34" charset="0"/>
              <a:buChar char="•"/>
              <a:defRPr/>
            </a:pPr>
            <a:r>
              <a:rPr lang="en-US" sz="3600" dirty="0" smtClean="0">
                <a:solidFill>
                  <a:srgbClr val="0000CC"/>
                </a:solidFill>
                <a:latin typeface="Times New Roman" panose="02020603050405020304" pitchFamily="18" charset="0"/>
                <a:cs typeface="Times New Roman" panose="02020603050405020304" pitchFamily="18" charset="0"/>
              </a:rPr>
              <a:t>Defensive cybersecurity.</a:t>
            </a:r>
            <a:endParaRPr lang="en-US" sz="3600" dirty="0">
              <a:solidFill>
                <a:srgbClr val="0000CC"/>
              </a:solidFill>
              <a:latin typeface="Times New Roman" panose="02020603050405020304" pitchFamily="18" charset="0"/>
              <a:cs typeface="Times New Roman" panose="02020603050405020304" pitchFamily="18" charset="0"/>
            </a:endParaRPr>
          </a:p>
        </p:txBody>
      </p:sp>
      <p:sp>
        <p:nvSpPr>
          <p:cNvPr id="91141" name="Title 1"/>
          <p:cNvSpPr txBox="1">
            <a:spLocks/>
          </p:cNvSpPr>
          <p:nvPr/>
        </p:nvSpPr>
        <p:spPr bwMode="auto">
          <a:xfrm>
            <a:off x="15875" y="3124200"/>
            <a:ext cx="92805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90000"/>
              </a:lnSpc>
            </a:pPr>
            <a:r>
              <a:rPr lang="en-US" altLang="en-US" sz="3300" b="1">
                <a:solidFill>
                  <a:srgbClr val="008000"/>
                </a:solidFill>
                <a:latin typeface="Calibri Light" panose="020F0302020204030204" pitchFamily="34" charset="0"/>
              </a:rPr>
              <a:t>Offensive Cyber Security </a:t>
            </a:r>
            <a:r>
              <a:rPr lang="en-US" altLang="en-US" sz="3300" b="1">
                <a:latin typeface="Calibri Light" panose="020F0302020204030204" pitchFamily="34" charset="0"/>
              </a:rPr>
              <a:t>- Deploys a proactive approach to security through the use of ethical hacking</a:t>
            </a:r>
          </a:p>
        </p:txBody>
      </p:sp>
      <p:sp>
        <p:nvSpPr>
          <p:cNvPr id="91142" name="Title 1"/>
          <p:cNvSpPr>
            <a:spLocks noGrp="1"/>
          </p:cNvSpPr>
          <p:nvPr>
            <p:ph type="ctrTitle"/>
          </p:nvPr>
        </p:nvSpPr>
        <p:spPr bwMode="auto">
          <a:xfrm>
            <a:off x="76200" y="4349750"/>
            <a:ext cx="90678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b="1" smtClean="0">
                <a:solidFill>
                  <a:srgbClr val="FF0000"/>
                </a:solidFill>
              </a:rPr>
              <a:t>Defensive Cyber Security </a:t>
            </a:r>
            <a:r>
              <a:rPr lang="en-US" altLang="en-US" b="1" smtClean="0"/>
              <a:t>– Uses a reactive approach to security that focuses on prevention, detection, and response to attacks</a:t>
            </a:r>
          </a:p>
        </p:txBody>
      </p:sp>
      <p:sp>
        <p:nvSpPr>
          <p:cNvPr id="91143" name="Title 1"/>
          <p:cNvSpPr txBox="1">
            <a:spLocks/>
          </p:cNvSpPr>
          <p:nvPr/>
        </p:nvSpPr>
        <p:spPr bwMode="auto">
          <a:xfrm>
            <a:off x="117475" y="5965825"/>
            <a:ext cx="88392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90000"/>
              </a:lnSpc>
            </a:pPr>
            <a:r>
              <a:rPr lang="en-US" altLang="en-US" sz="3300" b="1">
                <a:solidFill>
                  <a:srgbClr val="0000CC"/>
                </a:solidFill>
                <a:latin typeface="Calibri Light" panose="020F0302020204030204" pitchFamily="34" charset="0"/>
              </a:rPr>
              <a:t>General Cyber Security </a:t>
            </a:r>
            <a:r>
              <a:rPr lang="en-US" altLang="en-US" sz="3300" b="1">
                <a:latin typeface="Calibri Light" panose="020F0302020204030204" pitchFamily="34" charset="0"/>
              </a:rPr>
              <a:t>- Utilizes a mix of offensive and defensive tactics to provide cybersecurity</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E064861B-2138-4004-814D-8FDDDD9AF835}"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9216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5CE633-C6A9-4D54-A3A7-D90227F29A01}" type="slidenum">
              <a:rPr lang="en-IN" altLang="en-US" sz="900" smtClean="0">
                <a:solidFill>
                  <a:srgbClr val="898989"/>
                </a:solidFill>
                <a:latin typeface="Calibri" panose="020F0502020204030204" pitchFamily="34" charset="0"/>
              </a:rPr>
              <a:pPr/>
              <a:t>77</a:t>
            </a:fld>
            <a:endParaRPr lang="en-IN" altLang="en-US" sz="900" smtClean="0">
              <a:solidFill>
                <a:srgbClr val="898989"/>
              </a:solidFill>
              <a:latin typeface="Calibri" panose="020F0502020204030204" pitchFamily="34" charset="0"/>
            </a:endParaRPr>
          </a:p>
        </p:txBody>
      </p:sp>
      <p:sp>
        <p:nvSpPr>
          <p:cNvPr id="92164" name="Title 1"/>
          <p:cNvSpPr txBox="1">
            <a:spLocks/>
          </p:cNvSpPr>
          <p:nvPr/>
        </p:nvSpPr>
        <p:spPr bwMode="auto">
          <a:xfrm>
            <a:off x="0" y="762000"/>
            <a:ext cx="9144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90000"/>
              </a:lnSpc>
            </a:pPr>
            <a:r>
              <a:rPr lang="en-US" altLang="en-US" sz="3300" b="1">
                <a:solidFill>
                  <a:srgbClr val="008000"/>
                </a:solidFill>
                <a:latin typeface="Calibri Light" panose="020F0302020204030204" pitchFamily="34" charset="0"/>
              </a:rPr>
              <a:t>Offensive Cyber Security </a:t>
            </a:r>
            <a:r>
              <a:rPr lang="en-US" altLang="en-US" sz="3300" b="1">
                <a:latin typeface="Calibri Light" panose="020F0302020204030204" pitchFamily="34" charset="0"/>
              </a:rPr>
              <a:t>- Deploys a proactive approach to security through the use of ethical hacking</a:t>
            </a:r>
          </a:p>
        </p:txBody>
      </p:sp>
      <p:sp>
        <p:nvSpPr>
          <p:cNvPr id="92165" name="Rectangle 9"/>
          <p:cNvSpPr>
            <a:spLocks noChangeArrowheads="1"/>
          </p:cNvSpPr>
          <p:nvPr/>
        </p:nvSpPr>
        <p:spPr bwMode="auto">
          <a:xfrm>
            <a:off x="30163" y="2324100"/>
            <a:ext cx="89916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en-US" altLang="en-US" b="1">
                <a:solidFill>
                  <a:srgbClr val="FF0000"/>
                </a:solidFill>
                <a:latin typeface="Lato"/>
              </a:rPr>
              <a:t>Rather than relying on pure analysis and reacting to findings with preventive measures, offensive cybersecurity uses </a:t>
            </a:r>
            <a:r>
              <a:rPr lang="en-US" altLang="en-US" b="1">
                <a:solidFill>
                  <a:srgbClr val="0000CC"/>
                </a:solidFill>
                <a:latin typeface="Lato"/>
              </a:rPr>
              <a:t>ethical hacking </a:t>
            </a:r>
            <a:r>
              <a:rPr lang="en-US" altLang="en-US" b="1">
                <a:solidFill>
                  <a:srgbClr val="FF0000"/>
                </a:solidFill>
                <a:latin typeface="Lato"/>
              </a:rPr>
              <a:t>techniques to </a:t>
            </a:r>
            <a:r>
              <a:rPr lang="en-US" altLang="en-US" b="1">
                <a:solidFill>
                  <a:srgbClr val="0000CC"/>
                </a:solidFill>
                <a:latin typeface="Lato"/>
              </a:rPr>
              <a:t>mimic cyber attacks</a:t>
            </a:r>
            <a:r>
              <a:rPr lang="en-US" altLang="en-US" b="1">
                <a:solidFill>
                  <a:srgbClr val="FF0000"/>
                </a:solidFill>
                <a:latin typeface="Lato"/>
              </a:rPr>
              <a:t>. </a:t>
            </a:r>
          </a:p>
          <a:p>
            <a:pPr algn="just"/>
            <a:endParaRPr lang="en-US" altLang="en-US" b="1">
              <a:solidFill>
                <a:srgbClr val="FF0000"/>
              </a:solidFill>
              <a:latin typeface="Lato"/>
            </a:endParaRPr>
          </a:p>
          <a:p>
            <a:pPr algn="just"/>
            <a:r>
              <a:rPr lang="en-US" altLang="en-US" b="1">
                <a:solidFill>
                  <a:srgbClr val="FF0000"/>
                </a:solidFill>
                <a:latin typeface="Lato"/>
              </a:rPr>
              <a:t>This method exploits security vulnerabilities and can </a:t>
            </a:r>
            <a:r>
              <a:rPr lang="en-US" altLang="en-US" b="1">
                <a:solidFill>
                  <a:srgbClr val="0000CC"/>
                </a:solidFill>
                <a:latin typeface="Lato"/>
              </a:rPr>
              <a:t>eliminate the guesswork </a:t>
            </a:r>
            <a:r>
              <a:rPr lang="en-US" altLang="en-US" b="1">
                <a:solidFill>
                  <a:srgbClr val="FF0000"/>
                </a:solidFill>
                <a:latin typeface="Lato"/>
              </a:rPr>
              <a:t>of what may happen during an attack.</a:t>
            </a:r>
            <a:endParaRPr lang="en-US" altLang="en-US" b="1">
              <a:solidFill>
                <a:srgbClr val="FF000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4B9AE845-FCEE-4119-A565-73FC39AA8CB3}"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9318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DCE0713-03E7-446B-A790-2C5DC3E2E207}" type="slidenum">
              <a:rPr lang="en-IN" altLang="en-US" sz="900" smtClean="0">
                <a:solidFill>
                  <a:srgbClr val="898989"/>
                </a:solidFill>
                <a:latin typeface="Calibri" panose="020F0502020204030204" pitchFamily="34" charset="0"/>
              </a:rPr>
              <a:pPr/>
              <a:t>78</a:t>
            </a:fld>
            <a:endParaRPr lang="en-IN" altLang="en-US" sz="900" smtClean="0">
              <a:solidFill>
                <a:srgbClr val="898989"/>
              </a:solidFill>
              <a:latin typeface="Calibri" panose="020F0502020204030204" pitchFamily="34" charset="0"/>
            </a:endParaRPr>
          </a:p>
        </p:txBody>
      </p:sp>
      <p:sp>
        <p:nvSpPr>
          <p:cNvPr id="6" name="Rectangle 5"/>
          <p:cNvSpPr/>
          <p:nvPr/>
        </p:nvSpPr>
        <p:spPr>
          <a:xfrm>
            <a:off x="0" y="609600"/>
            <a:ext cx="9234488" cy="6370638"/>
          </a:xfrm>
          <a:prstGeom prst="rect">
            <a:avLst/>
          </a:prstGeom>
        </p:spPr>
        <p:txBody>
          <a:bodyPr wrap="none">
            <a:spAutoFit/>
          </a:bodyPr>
          <a:lstStyle/>
          <a:p>
            <a:pPr>
              <a:defRPr/>
            </a:pPr>
            <a:r>
              <a:rPr lang="en-US" b="1" dirty="0">
                <a:solidFill>
                  <a:srgbClr val="008000"/>
                </a:solidFill>
              </a:rPr>
              <a:t>Offensive Cyber Security includes</a:t>
            </a:r>
          </a:p>
          <a:p>
            <a:pPr marL="342900" indent="-342900">
              <a:buFontTx/>
              <a:buChar char="-"/>
              <a:defRPr/>
            </a:pPr>
            <a:r>
              <a:rPr lang="en-US" b="1" u="sng" dirty="0">
                <a:solidFill>
                  <a:srgbClr val="008000"/>
                </a:solidFill>
              </a:rPr>
              <a:t>Ethical Hacking </a:t>
            </a:r>
            <a:r>
              <a:rPr lang="en-US" b="1" dirty="0">
                <a:solidFill>
                  <a:srgbClr val="008000"/>
                </a:solidFill>
              </a:rPr>
              <a:t>– </a:t>
            </a:r>
            <a:endParaRPr lang="en-US" b="1" u="sng" dirty="0">
              <a:solidFill>
                <a:srgbClr val="FF0066"/>
              </a:solidFill>
            </a:endParaRPr>
          </a:p>
          <a:p>
            <a:pPr marL="342900" indent="-342900">
              <a:buFontTx/>
              <a:buChar char="-"/>
              <a:defRPr/>
            </a:pPr>
            <a:r>
              <a:rPr lang="en-US" b="1" dirty="0">
                <a:solidFill>
                  <a:srgbClr val="0000CC"/>
                </a:solidFill>
              </a:rPr>
              <a:t>Penetration testing</a:t>
            </a:r>
            <a:r>
              <a:rPr lang="en-US" b="1" dirty="0">
                <a:solidFill>
                  <a:srgbClr val="008000"/>
                </a:solidFill>
              </a:rPr>
              <a:t>-</a:t>
            </a:r>
            <a:r>
              <a:rPr lang="en-US" dirty="0"/>
              <a:t>used to discover risks within an organization’s </a:t>
            </a:r>
          </a:p>
          <a:p>
            <a:pPr>
              <a:defRPr/>
            </a:pPr>
            <a:r>
              <a:rPr lang="en-US" u="sng" dirty="0">
                <a:solidFill>
                  <a:srgbClr val="FF0066"/>
                </a:solidFill>
              </a:rPr>
              <a:t>network</a:t>
            </a:r>
            <a:r>
              <a:rPr lang="en-US" dirty="0"/>
              <a:t>. Penetration testers use a </a:t>
            </a:r>
            <a:r>
              <a:rPr lang="en-US" u="sng" dirty="0">
                <a:solidFill>
                  <a:srgbClr val="FF0066"/>
                </a:solidFill>
              </a:rPr>
              <a:t>variety of tools</a:t>
            </a:r>
            <a:r>
              <a:rPr lang="en-US" u="sng" dirty="0"/>
              <a:t> </a:t>
            </a:r>
            <a:r>
              <a:rPr lang="en-US" dirty="0"/>
              <a:t>and </a:t>
            </a:r>
            <a:r>
              <a:rPr lang="en-US" u="sng" dirty="0">
                <a:solidFill>
                  <a:srgbClr val="FF0066"/>
                </a:solidFill>
              </a:rPr>
              <a:t>methods </a:t>
            </a:r>
            <a:r>
              <a:rPr lang="en-US" dirty="0"/>
              <a:t>to identify</a:t>
            </a:r>
          </a:p>
          <a:p>
            <a:pPr>
              <a:defRPr/>
            </a:pPr>
            <a:r>
              <a:rPr lang="en-US" dirty="0"/>
              <a:t> potential gaps in security before </a:t>
            </a:r>
            <a:r>
              <a:rPr lang="en-US" u="sng" dirty="0">
                <a:solidFill>
                  <a:srgbClr val="FF0066"/>
                </a:solidFill>
              </a:rPr>
              <a:t>bad actors have a chance to find them</a:t>
            </a:r>
            <a:r>
              <a:rPr lang="en-US" dirty="0"/>
              <a:t>. </a:t>
            </a:r>
            <a:endParaRPr lang="en-US" b="1" dirty="0">
              <a:solidFill>
                <a:srgbClr val="008000"/>
              </a:solidFill>
            </a:endParaRPr>
          </a:p>
          <a:p>
            <a:pPr>
              <a:defRPr/>
            </a:pPr>
            <a:endParaRPr lang="en-US" b="1" dirty="0">
              <a:solidFill>
                <a:srgbClr val="008000"/>
              </a:solidFill>
            </a:endParaRPr>
          </a:p>
          <a:p>
            <a:pPr marL="342900" indent="-342900">
              <a:buFontTx/>
              <a:buChar char="-"/>
              <a:defRPr/>
            </a:pPr>
            <a:r>
              <a:rPr lang="en-US" b="1" dirty="0">
                <a:solidFill>
                  <a:srgbClr val="0000CC"/>
                </a:solidFill>
              </a:rPr>
              <a:t>Vulnerability Scanning </a:t>
            </a:r>
            <a:r>
              <a:rPr lang="en-US" b="1" dirty="0">
                <a:solidFill>
                  <a:srgbClr val="008000"/>
                </a:solidFill>
              </a:rPr>
              <a:t>- </a:t>
            </a:r>
            <a:r>
              <a:rPr lang="en-US" dirty="0"/>
              <a:t>uses a variety of tools and tactics to search</a:t>
            </a:r>
          </a:p>
          <a:p>
            <a:pPr>
              <a:defRPr/>
            </a:pPr>
            <a:r>
              <a:rPr lang="en-US" dirty="0"/>
              <a:t>for </a:t>
            </a:r>
            <a:r>
              <a:rPr lang="en-US" dirty="0">
                <a:solidFill>
                  <a:srgbClr val="0000CC"/>
                </a:solidFill>
              </a:rPr>
              <a:t>known security risks and vulnerabilities </a:t>
            </a:r>
            <a:r>
              <a:rPr lang="en-US" dirty="0"/>
              <a:t>within a </a:t>
            </a:r>
            <a:r>
              <a:rPr lang="en-US" dirty="0">
                <a:solidFill>
                  <a:srgbClr val="0000CC"/>
                </a:solidFill>
              </a:rPr>
              <a:t>network.</a:t>
            </a:r>
            <a:r>
              <a:rPr lang="en-US" dirty="0"/>
              <a:t> </a:t>
            </a:r>
          </a:p>
          <a:p>
            <a:pPr>
              <a:defRPr/>
            </a:pPr>
            <a:r>
              <a:rPr lang="en-US" dirty="0"/>
              <a:t>Vulnerability scanning helps you identify and assess the risk associated </a:t>
            </a:r>
          </a:p>
          <a:p>
            <a:pPr>
              <a:defRPr/>
            </a:pPr>
            <a:r>
              <a:rPr lang="en-US" dirty="0"/>
              <a:t>with the vulnerabilities in your network. </a:t>
            </a:r>
          </a:p>
          <a:p>
            <a:pPr>
              <a:defRPr/>
            </a:pPr>
            <a:r>
              <a:rPr lang="en-US" dirty="0"/>
              <a:t>Vulnerability scanning helps you prioritize what security vulnerabilities </a:t>
            </a:r>
          </a:p>
          <a:p>
            <a:pPr>
              <a:defRPr/>
            </a:pPr>
            <a:r>
              <a:rPr lang="en-US" dirty="0"/>
              <a:t>to remediate.</a:t>
            </a:r>
            <a:r>
              <a:rPr lang="en-US" b="1" dirty="0">
                <a:solidFill>
                  <a:srgbClr val="008000"/>
                </a:solidFill>
              </a:rPr>
              <a:t> </a:t>
            </a:r>
          </a:p>
          <a:p>
            <a:pPr>
              <a:defRPr/>
            </a:pPr>
            <a:endParaRPr lang="en-US" b="1" dirty="0">
              <a:solidFill>
                <a:srgbClr val="008000"/>
              </a:solidFill>
            </a:endParaRPr>
          </a:p>
          <a:p>
            <a:pPr marL="342900" indent="-342900">
              <a:buFontTx/>
              <a:buChar char="-"/>
              <a:defRPr/>
            </a:pPr>
            <a:r>
              <a:rPr lang="en-US" b="1" dirty="0">
                <a:solidFill>
                  <a:srgbClr val="0000CC"/>
                </a:solidFill>
              </a:rPr>
              <a:t>Wireless Security Testing </a:t>
            </a:r>
            <a:r>
              <a:rPr lang="en-US" b="1" dirty="0">
                <a:solidFill>
                  <a:srgbClr val="008000"/>
                </a:solidFill>
              </a:rPr>
              <a:t>- </a:t>
            </a:r>
            <a:r>
              <a:rPr lang="en-US" dirty="0"/>
              <a:t> provides organizations with detailed</a:t>
            </a:r>
          </a:p>
          <a:p>
            <a:pPr>
              <a:defRPr/>
            </a:pPr>
            <a:r>
              <a:rPr lang="en-US" dirty="0"/>
              <a:t>information on vulnerabilities related to their wireless networks. </a:t>
            </a:r>
          </a:p>
          <a:p>
            <a:pPr>
              <a:defRPr/>
            </a:pPr>
            <a:r>
              <a:rPr lang="en-US" dirty="0"/>
              <a:t>This technique addresses what networks exist, how strong their security </a:t>
            </a:r>
          </a:p>
          <a:p>
            <a:pPr>
              <a:defRPr/>
            </a:pPr>
            <a:r>
              <a:rPr lang="en-US" dirty="0"/>
              <a:t>is, as well as what devices are connected to these networks.</a:t>
            </a:r>
            <a:endParaRPr lang="en-US" b="1" dirty="0">
              <a:solidFill>
                <a:srgbClr val="008000"/>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372BF3A4-AD1D-418D-BF52-D2514A75AF7F}"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9421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24EE0B0-2D25-4BB4-B5E0-3EBA14E958AA}" type="slidenum">
              <a:rPr lang="en-IN" altLang="en-US" sz="900" smtClean="0">
                <a:solidFill>
                  <a:srgbClr val="898989"/>
                </a:solidFill>
                <a:latin typeface="Calibri" panose="020F0502020204030204" pitchFamily="34" charset="0"/>
              </a:rPr>
              <a:pPr/>
              <a:t>79</a:t>
            </a:fld>
            <a:endParaRPr lang="en-IN" altLang="en-US" sz="900" smtClean="0">
              <a:solidFill>
                <a:srgbClr val="898989"/>
              </a:solidFill>
              <a:latin typeface="Calibri" panose="020F0502020204030204" pitchFamily="34" charset="0"/>
            </a:endParaRPr>
          </a:p>
        </p:txBody>
      </p:sp>
      <p:sp>
        <p:nvSpPr>
          <p:cNvPr id="6" name="Rectangle 5"/>
          <p:cNvSpPr/>
          <p:nvPr/>
        </p:nvSpPr>
        <p:spPr>
          <a:xfrm>
            <a:off x="0" y="609600"/>
            <a:ext cx="9280525" cy="2308225"/>
          </a:xfrm>
          <a:prstGeom prst="rect">
            <a:avLst/>
          </a:prstGeom>
        </p:spPr>
        <p:txBody>
          <a:bodyPr wrap="none">
            <a:spAutoFit/>
          </a:bodyPr>
          <a:lstStyle/>
          <a:p>
            <a:pPr marL="342900" indent="-342900">
              <a:buFontTx/>
              <a:buChar char="-"/>
              <a:defRPr/>
            </a:pPr>
            <a:r>
              <a:rPr lang="en-US" b="1" dirty="0">
                <a:solidFill>
                  <a:srgbClr val="0000CC"/>
                </a:solidFill>
              </a:rPr>
              <a:t>Social Engineering </a:t>
            </a:r>
            <a:r>
              <a:rPr lang="en-US" b="1" dirty="0">
                <a:solidFill>
                  <a:srgbClr val="008000"/>
                </a:solidFill>
              </a:rPr>
              <a:t>- </a:t>
            </a:r>
            <a:r>
              <a:rPr lang="en-US" dirty="0"/>
              <a:t>Social engineering is a manipulation technique </a:t>
            </a:r>
          </a:p>
          <a:p>
            <a:pPr>
              <a:defRPr/>
            </a:pPr>
            <a:r>
              <a:rPr lang="en-US" dirty="0"/>
              <a:t>that exploits human interaction in order to access and steal private </a:t>
            </a:r>
          </a:p>
          <a:p>
            <a:pPr>
              <a:defRPr/>
            </a:pPr>
            <a:r>
              <a:rPr lang="en-US" dirty="0"/>
              <a:t>information, assets, and other valuables. </a:t>
            </a:r>
          </a:p>
          <a:p>
            <a:pPr>
              <a:defRPr/>
            </a:pPr>
            <a:endParaRPr lang="en-US" dirty="0">
              <a:solidFill>
                <a:srgbClr val="0000CC"/>
              </a:solidFill>
            </a:endParaRPr>
          </a:p>
          <a:p>
            <a:pPr>
              <a:defRPr/>
            </a:pPr>
            <a:r>
              <a:rPr lang="en-US" b="1" dirty="0">
                <a:solidFill>
                  <a:srgbClr val="0000CC"/>
                </a:solidFill>
              </a:rPr>
              <a:t>In offensive cybersecurity</a:t>
            </a:r>
            <a:r>
              <a:rPr lang="en-US" dirty="0"/>
              <a:t>, this technique is  used by ethical hackers as a</a:t>
            </a:r>
          </a:p>
          <a:p>
            <a:pPr>
              <a:defRPr/>
            </a:pPr>
            <a:r>
              <a:rPr lang="en-US" dirty="0"/>
              <a:t>means to </a:t>
            </a:r>
            <a:r>
              <a:rPr lang="en-US" b="1" dirty="0"/>
              <a:t>detect and deter malicious actions</a:t>
            </a:r>
            <a:r>
              <a:rPr lang="en-US" dirty="0"/>
              <a:t>.</a:t>
            </a:r>
            <a:endParaRPr lang="en-US" b="1" dirty="0">
              <a:solidFill>
                <a:srgbClr val="008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bwMode="auto">
          <a:xfrm>
            <a:off x="152400" y="685800"/>
            <a:ext cx="7772400" cy="536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Introduction</a:t>
            </a:r>
          </a:p>
        </p:txBody>
      </p:sp>
      <p:sp>
        <p:nvSpPr>
          <p:cNvPr id="3" name="Subtitle 2"/>
          <p:cNvSpPr>
            <a:spLocks noGrp="1"/>
          </p:cNvSpPr>
          <p:nvPr>
            <p:ph type="subTitle" idx="1"/>
          </p:nvPr>
        </p:nvSpPr>
        <p:spPr>
          <a:xfrm>
            <a:off x="288925" y="1190625"/>
            <a:ext cx="8839200" cy="5667375"/>
          </a:xfrm>
          <a:solidFill>
            <a:srgbClr val="FFFFCC"/>
          </a:solidFill>
        </p:spPr>
        <p:txBody>
          <a:bodyPr/>
          <a:lstStyle/>
          <a:p>
            <a:pPr marL="342900" indent="-342900" algn="l">
              <a:buFont typeface="Wingdings" panose="05000000000000000000" pitchFamily="2" charset="2"/>
              <a:buChar char="Ø"/>
              <a:defRPr/>
            </a:pPr>
            <a:r>
              <a:rPr lang="en-US" sz="2800" dirty="0" smtClean="0">
                <a:solidFill>
                  <a:srgbClr val="0000CC"/>
                </a:solidFill>
              </a:rPr>
              <a:t>Internet in India growing rapidly</a:t>
            </a:r>
          </a:p>
          <a:p>
            <a:pPr marL="342900" indent="-342900" algn="l">
              <a:buFont typeface="Wingdings" panose="05000000000000000000" pitchFamily="2" charset="2"/>
              <a:buChar char="Ø"/>
              <a:defRPr/>
            </a:pPr>
            <a:r>
              <a:rPr lang="en-US" sz="2800" dirty="0" smtClean="0">
                <a:solidFill>
                  <a:srgbClr val="0000CC"/>
                </a:solidFill>
              </a:rPr>
              <a:t>Unrestricted number of free websites, the Internet has deniably opened a new exploitation known as cybercrime</a:t>
            </a:r>
          </a:p>
          <a:p>
            <a:pPr marL="342900" indent="-342900" algn="l">
              <a:buFont typeface="Wingdings" panose="05000000000000000000" pitchFamily="2" charset="2"/>
              <a:buChar char="Ø"/>
              <a:defRPr/>
            </a:pPr>
            <a:r>
              <a:rPr lang="en-US" sz="2800" dirty="0" smtClean="0">
                <a:solidFill>
                  <a:srgbClr val="0000CC"/>
                </a:solidFill>
              </a:rPr>
              <a:t>Activities involve the use of computer, Internet, Cyberspace and WWW</a:t>
            </a:r>
          </a:p>
          <a:p>
            <a:pPr marL="342900" indent="-342900" algn="l">
              <a:buFont typeface="Wingdings" panose="05000000000000000000" pitchFamily="2" charset="2"/>
              <a:buChar char="Ø"/>
              <a:defRPr/>
            </a:pPr>
            <a:r>
              <a:rPr lang="en-US" sz="2800" dirty="0" smtClean="0">
                <a:solidFill>
                  <a:srgbClr val="0000CC"/>
                </a:solidFill>
              </a:rPr>
              <a:t>1</a:t>
            </a:r>
            <a:r>
              <a:rPr lang="en-US" sz="2800" baseline="30000" dirty="0" smtClean="0">
                <a:solidFill>
                  <a:srgbClr val="0000CC"/>
                </a:solidFill>
              </a:rPr>
              <a:t>st</a:t>
            </a:r>
            <a:r>
              <a:rPr lang="en-US" sz="2800" dirty="0" smtClean="0">
                <a:solidFill>
                  <a:srgbClr val="0000CC"/>
                </a:solidFill>
              </a:rPr>
              <a:t> recorded  cybercrime took place in the year 1820</a:t>
            </a:r>
          </a:p>
          <a:p>
            <a:pPr marL="342900" indent="-342900" algn="l">
              <a:buFont typeface="Wingdings" panose="05000000000000000000" pitchFamily="2" charset="2"/>
              <a:buChar char="Ø"/>
              <a:defRPr/>
            </a:pPr>
            <a:r>
              <a:rPr lang="en-US" sz="2400" b="1" dirty="0" smtClean="0">
                <a:solidFill>
                  <a:srgbClr val="FF0000"/>
                </a:solidFill>
              </a:rPr>
              <a:t>30,000 websites </a:t>
            </a:r>
            <a:r>
              <a:rPr lang="en-US" sz="2400" dirty="0">
                <a:solidFill>
                  <a:srgbClr val="0000CC"/>
                </a:solidFill>
              </a:rPr>
              <a:t>were hacked </a:t>
            </a:r>
            <a:r>
              <a:rPr lang="en-US" sz="2400" dirty="0" smtClean="0">
                <a:solidFill>
                  <a:srgbClr val="0000CC"/>
                </a:solidFill>
              </a:rPr>
              <a:t>2023 </a:t>
            </a:r>
            <a:r>
              <a:rPr lang="en-US" sz="2400" b="1" dirty="0" smtClean="0">
                <a:solidFill>
                  <a:srgbClr val="FF0000"/>
                </a:solidFill>
              </a:rPr>
              <a:t>globally</a:t>
            </a:r>
            <a:r>
              <a:rPr lang="en-US" sz="2400" dirty="0" smtClean="0">
                <a:solidFill>
                  <a:srgbClr val="0000CC"/>
                </a:solidFill>
              </a:rPr>
              <a:t> </a:t>
            </a:r>
            <a:r>
              <a:rPr lang="en-US" sz="2400" dirty="0">
                <a:solidFill>
                  <a:srgbClr val="0000CC"/>
                </a:solidFill>
              </a:rPr>
              <a:t>(source: https://www.getastra.com/blog/security-audit/how-many-cyber-attacks-per-day/#:~:text=attacks%20in%202022.-,How%20many%20cyber%20attacks%20per%20day%20on%20average%3F,are%20targeted%20at%20small%20businesses.)</a:t>
            </a:r>
          </a:p>
          <a:p>
            <a:pPr marL="342900" indent="-342900" algn="l">
              <a:buFont typeface="Wingdings" panose="05000000000000000000" pitchFamily="2" charset="2"/>
              <a:buChar char="Ø"/>
              <a:defRPr/>
            </a:pPr>
            <a:r>
              <a:rPr lang="en-US" sz="2400" dirty="0">
                <a:solidFill>
                  <a:srgbClr val="0000CC"/>
                </a:solidFill>
              </a:rPr>
              <a:t>2,000 Indian websites hacked in </a:t>
            </a:r>
            <a:r>
              <a:rPr lang="en-US" sz="2400" b="1" dirty="0" smtClean="0">
                <a:solidFill>
                  <a:srgbClr val="FF0000"/>
                </a:solidFill>
              </a:rPr>
              <a:t>June-July 2022</a:t>
            </a:r>
            <a:r>
              <a:rPr lang="en-US" sz="2400" dirty="0" smtClean="0">
                <a:solidFill>
                  <a:srgbClr val="0000CC"/>
                </a:solidFill>
              </a:rPr>
              <a:t>, </a:t>
            </a:r>
            <a:r>
              <a:rPr lang="en-US" sz="2400" dirty="0">
                <a:solidFill>
                  <a:srgbClr val="0000CC"/>
                </a:solidFill>
              </a:rPr>
              <a:t>highest threat from Far </a:t>
            </a:r>
            <a:r>
              <a:rPr lang="en-US" sz="2400" dirty="0" smtClean="0">
                <a:solidFill>
                  <a:srgbClr val="0000CC"/>
                </a:solidFill>
              </a:rPr>
              <a:t>East (Source</a:t>
            </a:r>
            <a:r>
              <a:rPr lang="en-US" sz="2400" dirty="0">
                <a:solidFill>
                  <a:srgbClr val="0000CC"/>
                </a:solidFill>
              </a:rPr>
              <a:t>: </a:t>
            </a:r>
            <a:r>
              <a:rPr lang="en-US" sz="2400" dirty="0">
                <a:solidFill>
                  <a:srgbClr val="0000CC"/>
                </a:solidFill>
                <a:hlinkClick r:id="rId2"/>
              </a:rPr>
              <a:t>https://</a:t>
            </a:r>
            <a:r>
              <a:rPr lang="en-US" sz="2400" dirty="0" smtClean="0">
                <a:solidFill>
                  <a:srgbClr val="0000CC"/>
                </a:solidFill>
                <a:hlinkClick r:id="rId2"/>
              </a:rPr>
              <a:t>www.business-standard.com/article</a:t>
            </a:r>
            <a:r>
              <a:rPr lang="en-US" sz="2400" dirty="0" smtClean="0">
                <a:solidFill>
                  <a:srgbClr val="0000CC"/>
                </a:solidFill>
              </a:rPr>
              <a:t> /</a:t>
            </a:r>
            <a:r>
              <a:rPr lang="en-US" sz="2400" dirty="0">
                <a:solidFill>
                  <a:srgbClr val="0000CC"/>
                </a:solidFill>
              </a:rPr>
              <a:t>current-affairs/)</a:t>
            </a:r>
          </a:p>
          <a:p>
            <a:pPr marL="342900" indent="-342900" algn="l">
              <a:buFont typeface="Wingdings" panose="05000000000000000000" pitchFamily="2" charset="2"/>
              <a:buChar char="Ø"/>
              <a:defRPr/>
            </a:pPr>
            <a:endParaRPr lang="en-US" sz="2800" dirty="0"/>
          </a:p>
          <a:p>
            <a:pPr marL="342900" indent="-342900" algn="l">
              <a:buFont typeface="Wingdings" panose="05000000000000000000" pitchFamily="2" charset="2"/>
              <a:buChar char="Ø"/>
              <a:defRPr/>
            </a:pPr>
            <a:endParaRPr lang="en-US" sz="2800" dirty="0" smtClean="0">
              <a:solidFill>
                <a:srgbClr val="0000CC"/>
              </a:solidFill>
            </a:endParaRPr>
          </a:p>
          <a:p>
            <a:pPr marL="342900" indent="-342900" algn="l">
              <a:buFont typeface="Wingdings" panose="05000000000000000000" pitchFamily="2" charset="2"/>
              <a:buChar char="Ø"/>
              <a:defRPr/>
            </a:pPr>
            <a:endParaRPr lang="en-US" sz="2800" dirty="0">
              <a:solidFill>
                <a:srgbClr val="0000CC"/>
              </a:solidFill>
            </a:endParaRPr>
          </a:p>
        </p:txBody>
      </p:sp>
      <p:sp>
        <p:nvSpPr>
          <p:cNvPr id="1434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2B97ECC1-A0EA-49B9-A5DE-0343015D58C8}"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143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4C36BB-11A6-4DB0-AA26-40FAC46A3A37}" type="slidenum">
              <a:rPr lang="en-IN" altLang="en-US" sz="900" smtClean="0">
                <a:solidFill>
                  <a:srgbClr val="898989"/>
                </a:solidFill>
                <a:latin typeface="Calibri" panose="020F0502020204030204" pitchFamily="34" charset="0"/>
              </a:rPr>
              <a:pPr/>
              <a:t>8</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048EE4F5-2E01-4D76-80FC-63DA35D76369}"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9523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054AD8-BC8F-49EC-8F28-441193E94798}" type="slidenum">
              <a:rPr lang="en-IN" altLang="en-US" sz="900" smtClean="0">
                <a:solidFill>
                  <a:srgbClr val="898989"/>
                </a:solidFill>
                <a:latin typeface="Calibri" panose="020F0502020204030204" pitchFamily="34" charset="0"/>
              </a:rPr>
              <a:pPr/>
              <a:t>80</a:t>
            </a:fld>
            <a:endParaRPr lang="en-IN" altLang="en-US" sz="900" smtClean="0">
              <a:solidFill>
                <a:srgbClr val="898989"/>
              </a:solidFill>
              <a:latin typeface="Calibri" panose="020F0502020204030204" pitchFamily="34" charset="0"/>
            </a:endParaRPr>
          </a:p>
        </p:txBody>
      </p:sp>
      <p:sp>
        <p:nvSpPr>
          <p:cNvPr id="95236" name="Title 1"/>
          <p:cNvSpPr>
            <a:spLocks noGrp="1"/>
          </p:cNvSpPr>
          <p:nvPr>
            <p:ph type="ctrTitle"/>
          </p:nvPr>
        </p:nvSpPr>
        <p:spPr bwMode="auto">
          <a:xfrm>
            <a:off x="0" y="685800"/>
            <a:ext cx="9067800" cy="71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800" b="1" smtClean="0">
                <a:solidFill>
                  <a:srgbClr val="FF0000"/>
                </a:solidFill>
              </a:rPr>
              <a:t>Defensive Cyber Security </a:t>
            </a:r>
            <a:r>
              <a:rPr lang="en-US" altLang="en-US" sz="2800" b="1" smtClean="0"/>
              <a:t>– Uses a reactive approach to security that focuses on prevention, detection, and response to attacks</a:t>
            </a:r>
          </a:p>
        </p:txBody>
      </p:sp>
      <p:sp>
        <p:nvSpPr>
          <p:cNvPr id="95237" name="Rectangle 1"/>
          <p:cNvSpPr>
            <a:spLocks noChangeArrowheads="1"/>
          </p:cNvSpPr>
          <p:nvPr/>
        </p:nvSpPr>
        <p:spPr bwMode="auto">
          <a:xfrm>
            <a:off x="0" y="1600200"/>
            <a:ext cx="9144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buFont typeface="Arial" panose="020B0604020202020204" pitchFamily="34" charset="0"/>
              <a:buChar char="•"/>
            </a:pPr>
            <a:r>
              <a:rPr lang="en-US" altLang="en-US">
                <a:solidFill>
                  <a:srgbClr val="0000CC"/>
                </a:solidFill>
                <a:latin typeface="Lato"/>
              </a:rPr>
              <a:t>Uses more </a:t>
            </a:r>
            <a:r>
              <a:rPr lang="en-US" altLang="en-US">
                <a:solidFill>
                  <a:srgbClr val="C00000"/>
                </a:solidFill>
                <a:latin typeface="Lato"/>
              </a:rPr>
              <a:t>traditional methods </a:t>
            </a:r>
            <a:r>
              <a:rPr lang="en-US" altLang="en-US">
                <a:solidFill>
                  <a:srgbClr val="0000CC"/>
                </a:solidFill>
                <a:latin typeface="Lato"/>
              </a:rPr>
              <a:t>to keep networks safe from cyber crime. </a:t>
            </a:r>
          </a:p>
          <a:p>
            <a:pPr algn="just">
              <a:buFont typeface="Arial" panose="020B0604020202020204" pitchFamily="34" charset="0"/>
              <a:buChar char="•"/>
            </a:pPr>
            <a:r>
              <a:rPr lang="en-US" altLang="en-US">
                <a:solidFill>
                  <a:srgbClr val="0000CC"/>
                </a:solidFill>
                <a:latin typeface="Lato"/>
              </a:rPr>
              <a:t>The tactics rely on a </a:t>
            </a:r>
            <a:r>
              <a:rPr lang="en-US" altLang="en-US">
                <a:solidFill>
                  <a:srgbClr val="C00000"/>
                </a:solidFill>
                <a:latin typeface="Lato"/>
              </a:rPr>
              <a:t>thorough understanding </a:t>
            </a:r>
            <a:r>
              <a:rPr lang="en-US" altLang="en-US">
                <a:solidFill>
                  <a:srgbClr val="0000CC"/>
                </a:solidFill>
                <a:latin typeface="Lato"/>
              </a:rPr>
              <a:t>of a system environment and how to analyze it to detect potential network flaws. </a:t>
            </a:r>
          </a:p>
          <a:p>
            <a:pPr algn="just">
              <a:buFont typeface="Arial" panose="020B0604020202020204" pitchFamily="34" charset="0"/>
              <a:buChar char="•"/>
            </a:pPr>
            <a:r>
              <a:rPr lang="en-US" altLang="en-US">
                <a:solidFill>
                  <a:srgbClr val="0000CC"/>
                </a:solidFill>
                <a:latin typeface="Lato"/>
              </a:rPr>
              <a:t>This </a:t>
            </a:r>
            <a:r>
              <a:rPr lang="en-US" altLang="en-US">
                <a:solidFill>
                  <a:srgbClr val="C00000"/>
                </a:solidFill>
                <a:latin typeface="Lato"/>
              </a:rPr>
              <a:t>analysis influences the development and deployment of preventive</a:t>
            </a:r>
            <a:r>
              <a:rPr lang="en-US" altLang="en-US">
                <a:solidFill>
                  <a:srgbClr val="0000CC"/>
                </a:solidFill>
                <a:latin typeface="Lato"/>
              </a:rPr>
              <a:t> and </a:t>
            </a:r>
            <a:r>
              <a:rPr lang="en-US" altLang="en-US">
                <a:solidFill>
                  <a:srgbClr val="C00000"/>
                </a:solidFill>
                <a:latin typeface="Lato"/>
              </a:rPr>
              <a:t>protective measures </a:t>
            </a:r>
            <a:r>
              <a:rPr lang="en-US" altLang="en-US">
                <a:solidFill>
                  <a:srgbClr val="0000CC"/>
                </a:solidFill>
                <a:latin typeface="Lato"/>
              </a:rPr>
              <a:t>that discourage or outright stop cyber attacks.</a:t>
            </a:r>
            <a:endParaRPr lang="en-US" altLang="en-US">
              <a:solidFill>
                <a:srgbClr val="0000CC"/>
              </a:solidFill>
            </a:endParaRPr>
          </a:p>
        </p:txBody>
      </p:sp>
      <p:sp>
        <p:nvSpPr>
          <p:cNvPr id="7" name="Rectangle 6"/>
          <p:cNvSpPr/>
          <p:nvPr/>
        </p:nvSpPr>
        <p:spPr>
          <a:xfrm>
            <a:off x="0" y="4851400"/>
            <a:ext cx="8515350" cy="1938338"/>
          </a:xfrm>
          <a:prstGeom prst="rect">
            <a:avLst/>
          </a:prstGeom>
        </p:spPr>
        <p:txBody>
          <a:bodyPr>
            <a:spAutoFit/>
          </a:bodyPr>
          <a:lstStyle/>
          <a:p>
            <a:pPr>
              <a:defRPr/>
            </a:pPr>
            <a:r>
              <a:rPr lang="en-US" b="1" dirty="0">
                <a:solidFill>
                  <a:srgbClr val="008000"/>
                </a:solidFill>
              </a:rPr>
              <a:t>Defensive Cyber Security includes</a:t>
            </a:r>
          </a:p>
          <a:p>
            <a:pPr marL="342900" indent="-342900">
              <a:buFontTx/>
              <a:buChar char="-"/>
              <a:defRPr/>
            </a:pPr>
            <a:r>
              <a:rPr lang="en-US" b="1" dirty="0"/>
              <a:t>Security Information &amp; Event Management</a:t>
            </a:r>
            <a:r>
              <a:rPr lang="en-US" b="1" dirty="0">
                <a:solidFill>
                  <a:srgbClr val="008000"/>
                </a:solidFill>
              </a:rPr>
              <a:t>, </a:t>
            </a:r>
          </a:p>
          <a:p>
            <a:pPr marL="342900" indent="-342900">
              <a:buFontTx/>
              <a:buChar char="-"/>
              <a:defRPr/>
            </a:pPr>
            <a:r>
              <a:rPr lang="en-US" b="1" dirty="0"/>
              <a:t>Digital Forensics</a:t>
            </a:r>
          </a:p>
          <a:p>
            <a:pPr marL="342900" indent="-342900">
              <a:buFontTx/>
              <a:buChar char="-"/>
              <a:defRPr/>
            </a:pPr>
            <a:r>
              <a:rPr lang="en-US" b="1" dirty="0"/>
              <a:t>Incident Response &amp; Malware Analysis</a:t>
            </a:r>
          </a:p>
          <a:p>
            <a:pPr marL="342900" indent="-342900">
              <a:buFontTx/>
              <a:buChar char="-"/>
              <a:defRPr/>
            </a:pPr>
            <a:r>
              <a:rPr lang="en-US" b="1" dirty="0"/>
              <a:t>Virtualization &amp; Cloud Security</a:t>
            </a:r>
            <a:r>
              <a:rPr lang="en-US" dirty="0"/>
              <a:t>.</a:t>
            </a:r>
            <a:endParaRPr lang="en-US" b="1" dirty="0">
              <a:solidFill>
                <a:srgbClr val="008000"/>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B15C9A08-8A7E-4D35-8640-ED84FB5812BC}"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9625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A676A4-E87C-4B14-87C7-D8EC9ED15DE6}" type="slidenum">
              <a:rPr lang="en-IN" altLang="en-US" sz="900" smtClean="0">
                <a:solidFill>
                  <a:srgbClr val="898989"/>
                </a:solidFill>
                <a:latin typeface="Calibri" panose="020F0502020204030204" pitchFamily="34" charset="0"/>
              </a:rPr>
              <a:pPr/>
              <a:t>81</a:t>
            </a:fld>
            <a:endParaRPr lang="en-IN" altLang="en-US" sz="900" smtClean="0">
              <a:solidFill>
                <a:srgbClr val="898989"/>
              </a:solidFill>
              <a:latin typeface="Calibri" panose="020F0502020204030204" pitchFamily="34" charset="0"/>
            </a:endParaRPr>
          </a:p>
        </p:txBody>
      </p:sp>
      <p:sp>
        <p:nvSpPr>
          <p:cNvPr id="96260" name="Rectangle 6"/>
          <p:cNvSpPr>
            <a:spLocks noChangeArrowheads="1"/>
          </p:cNvSpPr>
          <p:nvPr/>
        </p:nvSpPr>
        <p:spPr bwMode="auto">
          <a:xfrm>
            <a:off x="0" y="762000"/>
            <a:ext cx="9144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Some of the </a:t>
            </a:r>
            <a:r>
              <a:rPr lang="en-US" altLang="en-US" b="1">
                <a:solidFill>
                  <a:srgbClr val="0000CC"/>
                </a:solidFill>
              </a:rPr>
              <a:t>top defensive cybersecurity services </a:t>
            </a:r>
            <a:r>
              <a:rPr lang="en-US" altLang="en-US"/>
              <a:t>include:</a:t>
            </a:r>
          </a:p>
          <a:p>
            <a:r>
              <a:rPr lang="en-US" altLang="en-US" b="1">
                <a:solidFill>
                  <a:srgbClr val="C00000"/>
                </a:solidFill>
              </a:rPr>
              <a:t>IT Security Management </a:t>
            </a:r>
            <a:endParaRPr lang="en-US" altLang="en-US" b="1"/>
          </a:p>
          <a:p>
            <a:r>
              <a:rPr lang="en-US" altLang="en-US"/>
              <a:t>Practice of protecting an organization’s information systems, network, and assets from internal and external cyber threats.</a:t>
            </a:r>
          </a:p>
          <a:p>
            <a:r>
              <a:rPr lang="en-US" altLang="en-US" b="1">
                <a:solidFill>
                  <a:srgbClr val="C00000"/>
                </a:solidFill>
              </a:rPr>
              <a:t>Security Operations Center (SOC) Services </a:t>
            </a:r>
          </a:p>
          <a:p>
            <a:r>
              <a:rPr lang="en-US" altLang="en-US"/>
              <a:t>The (SOC) serves as the team within an organization that is responsible for detecting, mitigating, and responding to cyber threats against the organization.</a:t>
            </a:r>
          </a:p>
          <a:p>
            <a:endParaRPr lang="en-US" altLang="en-US" b="1">
              <a:solidFill>
                <a:srgbClr val="008000"/>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E9D0684D-8F55-4720-B0CA-E2E2C23F1EB5}"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9728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E1BC91-AD3E-4271-B0D0-80F162DDC0E4}" type="slidenum">
              <a:rPr lang="en-IN" altLang="en-US" sz="900" smtClean="0">
                <a:solidFill>
                  <a:srgbClr val="898989"/>
                </a:solidFill>
                <a:latin typeface="Calibri" panose="020F0502020204030204" pitchFamily="34" charset="0"/>
              </a:rPr>
              <a:pPr/>
              <a:t>82</a:t>
            </a:fld>
            <a:endParaRPr lang="en-IN" altLang="en-US" sz="900" smtClean="0">
              <a:solidFill>
                <a:srgbClr val="898989"/>
              </a:solidFill>
              <a:latin typeface="Calibri" panose="020F0502020204030204" pitchFamily="34" charset="0"/>
            </a:endParaRPr>
          </a:p>
        </p:txBody>
      </p:sp>
      <p:sp>
        <p:nvSpPr>
          <p:cNvPr id="97284" name="Rectangle 6"/>
          <p:cNvSpPr>
            <a:spLocks noChangeArrowheads="1"/>
          </p:cNvSpPr>
          <p:nvPr/>
        </p:nvSpPr>
        <p:spPr bwMode="auto">
          <a:xfrm>
            <a:off x="0" y="719138"/>
            <a:ext cx="9144000"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C00000"/>
                </a:solidFill>
              </a:rPr>
              <a:t>Managed Detection &amp; Response</a:t>
            </a:r>
          </a:p>
          <a:p>
            <a:r>
              <a:rPr lang="en-US" altLang="en-US"/>
              <a:t>Managed Detection and Response (MDR) refers to the team of security professionals, usually located outside of an organization, that is responsible for threat detection and incident response to help prevent cyber attacks.  </a:t>
            </a:r>
          </a:p>
          <a:p>
            <a:endParaRPr lang="en-US" altLang="en-US"/>
          </a:p>
          <a:p>
            <a:r>
              <a:rPr lang="en-US" altLang="en-US" b="1">
                <a:solidFill>
                  <a:srgbClr val="C00000"/>
                </a:solidFill>
              </a:rPr>
              <a:t>Cloud Security</a:t>
            </a:r>
          </a:p>
          <a:p>
            <a:r>
              <a:rPr lang="en-US" altLang="en-US"/>
              <a:t>cloud security refers to the collection of policies, technologies, applications, tactics, and controls used to protect cloud-based data, applications, services, and the accompanying cloud computing infrastructure of an organization.</a:t>
            </a:r>
          </a:p>
          <a:p>
            <a:endParaRPr lang="en-US" altLang="en-US"/>
          </a:p>
          <a:p>
            <a:r>
              <a:rPr lang="en-US" altLang="en-US" b="1">
                <a:solidFill>
                  <a:srgbClr val="C00000"/>
                </a:solidFill>
              </a:rPr>
              <a:t>Remediation Support</a:t>
            </a:r>
            <a:endParaRPr lang="en-US" altLang="en-US">
              <a:solidFill>
                <a:srgbClr val="C00000"/>
              </a:solidFill>
            </a:endParaRPr>
          </a:p>
          <a:p>
            <a:r>
              <a:rPr lang="en-US" altLang="en-US"/>
              <a:t>Remediation support is used by an organization to address a breach that has already occurred and limit the amount of damage that results from the breach.</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7C21595F-B37C-405F-B415-95C1200447AE}"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9830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620138A-6C70-49B4-9000-C805C5AC38BB}" type="slidenum">
              <a:rPr lang="en-IN" altLang="en-US" sz="900" smtClean="0">
                <a:solidFill>
                  <a:srgbClr val="898989"/>
                </a:solidFill>
                <a:latin typeface="Calibri" panose="020F0502020204030204" pitchFamily="34" charset="0"/>
              </a:rPr>
              <a:pPr/>
              <a:t>83</a:t>
            </a:fld>
            <a:endParaRPr lang="en-IN" altLang="en-US" sz="900" smtClean="0">
              <a:solidFill>
                <a:srgbClr val="898989"/>
              </a:solidFill>
              <a:latin typeface="Calibri" panose="020F0502020204030204" pitchFamily="34" charset="0"/>
            </a:endParaRPr>
          </a:p>
        </p:txBody>
      </p:sp>
      <p:sp>
        <p:nvSpPr>
          <p:cNvPr id="98308" name="Rectangle 6"/>
          <p:cNvSpPr>
            <a:spLocks noChangeArrowheads="1"/>
          </p:cNvSpPr>
          <p:nvPr/>
        </p:nvSpPr>
        <p:spPr bwMode="auto">
          <a:xfrm>
            <a:off x="0" y="762000"/>
            <a:ext cx="91440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C00000"/>
                </a:solidFill>
              </a:rPr>
              <a:t>Firewalls</a:t>
            </a:r>
            <a:endParaRPr lang="en-US" altLang="en-US">
              <a:solidFill>
                <a:srgbClr val="C00000"/>
              </a:solidFill>
            </a:endParaRPr>
          </a:p>
          <a:p>
            <a:r>
              <a:rPr lang="en-US" altLang="en-US"/>
              <a:t>Perhaps the most tried-and-true defensive cybersecurity tactic is the integration of a firewall before your organization’s internal network. </a:t>
            </a:r>
            <a:r>
              <a:rPr lang="en-US" altLang="en-US" b="1" u="sng">
                <a:solidFill>
                  <a:srgbClr val="0000CC"/>
                </a:solidFill>
              </a:rPr>
              <a:t>Firewalls serve as the first line of defense </a:t>
            </a:r>
            <a:r>
              <a:rPr lang="en-US" altLang="en-US"/>
              <a:t>for your network by providing protection against external entities, making them one of the most effective ways to defend your organization from cyber attacks.</a:t>
            </a:r>
          </a:p>
          <a:p>
            <a:r>
              <a:rPr lang="en-US" altLang="en-US" b="1">
                <a:solidFill>
                  <a:srgbClr val="C00000"/>
                </a:solidFill>
              </a:rPr>
              <a:t>Access Controls</a:t>
            </a:r>
          </a:p>
          <a:p>
            <a:r>
              <a:rPr lang="en-US" altLang="en-US"/>
              <a:t>Access controls can include anything from </a:t>
            </a:r>
            <a:r>
              <a:rPr lang="en-US" altLang="en-US">
                <a:solidFill>
                  <a:srgbClr val="C00000"/>
                </a:solidFill>
              </a:rPr>
              <a:t>usernames to passwords and biometric scans</a:t>
            </a:r>
            <a:r>
              <a:rPr lang="en-US" altLang="en-US"/>
              <a:t>, and are an integral component of controlling who has access to your organization’s systems and devices.  </a:t>
            </a:r>
          </a:p>
          <a:p>
            <a:r>
              <a:rPr lang="en-US" altLang="en-US" b="1">
                <a:solidFill>
                  <a:srgbClr val="C00000"/>
                </a:solidFill>
              </a:rPr>
              <a:t>Employee Training</a:t>
            </a:r>
            <a:endParaRPr lang="en-US" altLang="en-US">
              <a:solidFill>
                <a:srgbClr val="C00000"/>
              </a:solidFill>
            </a:endParaRPr>
          </a:p>
          <a:p>
            <a:r>
              <a:rPr lang="en-US" altLang="en-US"/>
              <a:t>Employee security awareness is vital to ensure the security of your organization. By training your employees on defense measures and keeping them aware on the latest phishing attacks , you are effectively shielding your organization from all types of data breaches.</a:t>
            </a:r>
          </a:p>
          <a:p>
            <a:endParaRPr lang="en-US" altLang="en-US" b="1"/>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9F9F7452-078A-46C2-8B9C-9663EE8430E2}"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9933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1DDBA8B-05FC-4521-88A4-3587218F3508}" type="slidenum">
              <a:rPr lang="en-IN" altLang="en-US" sz="900" smtClean="0">
                <a:solidFill>
                  <a:srgbClr val="898989"/>
                </a:solidFill>
                <a:latin typeface="Calibri" panose="020F0502020204030204" pitchFamily="34" charset="0"/>
              </a:rPr>
              <a:pPr/>
              <a:t>84</a:t>
            </a:fld>
            <a:endParaRPr lang="en-IN" altLang="en-US" sz="900" smtClean="0">
              <a:solidFill>
                <a:srgbClr val="898989"/>
              </a:solidFill>
              <a:latin typeface="Calibri" panose="020F0502020204030204" pitchFamily="34" charset="0"/>
            </a:endParaRPr>
          </a:p>
        </p:txBody>
      </p:sp>
      <p:sp>
        <p:nvSpPr>
          <p:cNvPr id="7" name="Rectangle 6"/>
          <p:cNvSpPr/>
          <p:nvPr/>
        </p:nvSpPr>
        <p:spPr>
          <a:xfrm>
            <a:off x="0" y="762000"/>
            <a:ext cx="9144000" cy="4524375"/>
          </a:xfrm>
          <a:prstGeom prst="rect">
            <a:avLst/>
          </a:prstGeom>
        </p:spPr>
        <p:txBody>
          <a:bodyPr>
            <a:spAutoFit/>
          </a:bodyPr>
          <a:lstStyle/>
          <a:p>
            <a:pPr marL="342900" indent="-342900">
              <a:buFontTx/>
              <a:buChar char="-"/>
              <a:defRPr/>
            </a:pPr>
            <a:r>
              <a:rPr lang="en-US" b="1" dirty="0">
                <a:solidFill>
                  <a:srgbClr val="C00000"/>
                </a:solidFill>
              </a:rPr>
              <a:t>Security Information &amp; Event Management,</a:t>
            </a:r>
          </a:p>
          <a:p>
            <a:pPr>
              <a:defRPr/>
            </a:pPr>
            <a:r>
              <a:rPr lang="en-US" dirty="0"/>
              <a:t>Combining security information management (SIM) and security event management (SEM), security information and event management (SIEM) offers </a:t>
            </a:r>
            <a:r>
              <a:rPr lang="en-US" b="1" dirty="0">
                <a:solidFill>
                  <a:srgbClr val="008000"/>
                </a:solidFill>
              </a:rPr>
              <a:t>real-time monitoring and analysis of events as well as tracking and logging of security data for compliance or auditing purposes</a:t>
            </a:r>
            <a:r>
              <a:rPr lang="en-US" dirty="0"/>
              <a:t>.</a:t>
            </a:r>
            <a:r>
              <a:rPr lang="en-US" b="1" dirty="0">
                <a:solidFill>
                  <a:srgbClr val="008000"/>
                </a:solidFill>
              </a:rPr>
              <a:t> </a:t>
            </a:r>
          </a:p>
          <a:p>
            <a:pPr marL="342900" indent="-342900">
              <a:buFontTx/>
              <a:buChar char="-"/>
              <a:defRPr/>
            </a:pPr>
            <a:r>
              <a:rPr lang="en-US" b="1" dirty="0">
                <a:solidFill>
                  <a:srgbClr val="FF0000"/>
                </a:solidFill>
              </a:rPr>
              <a:t>Digital Forensics </a:t>
            </a:r>
          </a:p>
          <a:p>
            <a:pPr marL="342900" indent="-342900" algn="just">
              <a:buFontTx/>
              <a:buChar char="-"/>
              <a:defRPr/>
            </a:pPr>
            <a:r>
              <a:rPr lang="en-US" dirty="0"/>
              <a:t>Digital forensics is a branch of forensic science that focuses on </a:t>
            </a:r>
            <a:r>
              <a:rPr lang="en-US" b="1" dirty="0">
                <a:solidFill>
                  <a:srgbClr val="008000"/>
                </a:solidFill>
              </a:rPr>
              <a:t>identifying, acquiring, processing, </a:t>
            </a:r>
            <a:r>
              <a:rPr lang="en-US" b="1" dirty="0" err="1">
                <a:solidFill>
                  <a:srgbClr val="008000"/>
                </a:solidFill>
              </a:rPr>
              <a:t>analysing</a:t>
            </a:r>
            <a:r>
              <a:rPr lang="en-US" b="1" dirty="0">
                <a:solidFill>
                  <a:srgbClr val="008000"/>
                </a:solidFill>
              </a:rPr>
              <a:t>, and reporting on data stored electronically</a:t>
            </a:r>
            <a:r>
              <a:rPr lang="en-US" dirty="0"/>
              <a:t>. Electronic evidence is a component of almost all criminal activities and digital forensics support is crucial for law enforcement investigations.</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F5D303B0-3DC1-43A4-AA32-0E1BE62FEF60}"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10035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158455-30F8-4637-8F99-64801247ADEE}" type="slidenum">
              <a:rPr lang="en-IN" altLang="en-US" sz="900" smtClean="0">
                <a:solidFill>
                  <a:srgbClr val="898989"/>
                </a:solidFill>
                <a:latin typeface="Calibri" panose="020F0502020204030204" pitchFamily="34" charset="0"/>
              </a:rPr>
              <a:pPr/>
              <a:t>85</a:t>
            </a:fld>
            <a:endParaRPr lang="en-IN" altLang="en-US" sz="900" smtClean="0">
              <a:solidFill>
                <a:srgbClr val="898989"/>
              </a:solidFill>
              <a:latin typeface="Calibri" panose="020F0502020204030204" pitchFamily="34" charset="0"/>
            </a:endParaRPr>
          </a:p>
        </p:txBody>
      </p:sp>
      <p:sp>
        <p:nvSpPr>
          <p:cNvPr id="100356" name="Rectangle 6"/>
          <p:cNvSpPr>
            <a:spLocks noChangeArrowheads="1"/>
          </p:cNvSpPr>
          <p:nvPr/>
        </p:nvSpPr>
        <p:spPr bwMode="auto">
          <a:xfrm>
            <a:off x="0" y="762000"/>
            <a:ext cx="9144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US" altLang="en-US" b="1">
                <a:solidFill>
                  <a:srgbClr val="FF0000"/>
                </a:solidFill>
              </a:rPr>
              <a:t>Incident Response &amp; Malware Analysis</a:t>
            </a:r>
          </a:p>
          <a:p>
            <a:pPr>
              <a:buFontTx/>
              <a:buChar char="-"/>
            </a:pPr>
            <a:r>
              <a:rPr lang="en-US" altLang="en-US"/>
              <a:t>Incident Response and Malware Analysis will assist you gauge the influence of cyber breaches. An investigation is necessary, and a containment and recovery technique needs to be carried out by experts.</a:t>
            </a:r>
            <a:br>
              <a:rPr lang="en-US" altLang="en-US"/>
            </a:br>
            <a:r>
              <a:rPr lang="en-US" altLang="en-US"/>
              <a:t>Any corporation that is uncovered to an incident, faces a dent to their brand popularity and additionally any felony liability.</a:t>
            </a:r>
            <a:endParaRPr lang="en-US" altLang="en-US" b="1">
              <a:solidFill>
                <a:srgbClr val="FF0000"/>
              </a:solidFill>
            </a:endParaRPr>
          </a:p>
          <a:p>
            <a:pPr>
              <a:buFontTx/>
              <a:buChar char="-"/>
            </a:pPr>
            <a:endParaRPr lang="en-US" altLang="en-US" b="1">
              <a:solidFill>
                <a:srgbClr val="FF0000"/>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86AED0F4-C754-4DE1-B465-68B3FF399BCF}"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10137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64DF255-7F81-4F18-9EFC-1D0AAF986F01}" type="slidenum">
              <a:rPr lang="en-IN" altLang="en-US" sz="900" smtClean="0">
                <a:solidFill>
                  <a:srgbClr val="898989"/>
                </a:solidFill>
                <a:latin typeface="Calibri" panose="020F0502020204030204" pitchFamily="34" charset="0"/>
              </a:rPr>
              <a:pPr/>
              <a:t>86</a:t>
            </a:fld>
            <a:endParaRPr lang="en-IN" altLang="en-US" sz="900" smtClean="0">
              <a:solidFill>
                <a:srgbClr val="898989"/>
              </a:solidFill>
              <a:latin typeface="Calibri" panose="020F0502020204030204" pitchFamily="34" charset="0"/>
            </a:endParaRPr>
          </a:p>
        </p:txBody>
      </p:sp>
      <p:sp>
        <p:nvSpPr>
          <p:cNvPr id="7" name="Rectangle 6"/>
          <p:cNvSpPr/>
          <p:nvPr/>
        </p:nvSpPr>
        <p:spPr>
          <a:xfrm>
            <a:off x="0" y="762000"/>
            <a:ext cx="9144000" cy="5632450"/>
          </a:xfrm>
          <a:prstGeom prst="rect">
            <a:avLst/>
          </a:prstGeom>
        </p:spPr>
        <p:txBody>
          <a:bodyPr>
            <a:spAutoFit/>
          </a:bodyPr>
          <a:lstStyle/>
          <a:p>
            <a:pPr marL="342900" indent="-342900" algn="just">
              <a:buFont typeface="Arial" panose="020B0604020202020204" pitchFamily="34" charset="0"/>
              <a:buChar char="•"/>
              <a:defRPr/>
            </a:pPr>
            <a:r>
              <a:rPr lang="en-US" b="1" dirty="0">
                <a:solidFill>
                  <a:srgbClr val="FF0000"/>
                </a:solidFill>
              </a:rPr>
              <a:t>Malware Analysis</a:t>
            </a:r>
          </a:p>
          <a:p>
            <a:pPr algn="just">
              <a:defRPr/>
            </a:pPr>
            <a:r>
              <a:rPr lang="en-US" b="1" dirty="0">
                <a:solidFill>
                  <a:srgbClr val="FF0000"/>
                </a:solidFill>
              </a:rPr>
              <a:t>Two types of analysis STATIC and DYNAMIC</a:t>
            </a:r>
          </a:p>
          <a:p>
            <a:pPr algn="just">
              <a:defRPr/>
            </a:pPr>
            <a:endParaRPr lang="en-US" b="1" dirty="0">
              <a:solidFill>
                <a:srgbClr val="FF0000"/>
              </a:solidFill>
            </a:endParaRPr>
          </a:p>
          <a:p>
            <a:pPr algn="just">
              <a:defRPr/>
            </a:pPr>
            <a:r>
              <a:rPr lang="en-US" b="1" dirty="0">
                <a:solidFill>
                  <a:srgbClr val="FF0000"/>
                </a:solidFill>
              </a:rPr>
              <a:t>STATIC Analysis – </a:t>
            </a:r>
            <a:r>
              <a:rPr lang="en-US" dirty="0">
                <a:solidFill>
                  <a:srgbClr val="0000CC"/>
                </a:solidFill>
              </a:rPr>
              <a:t>Basic static analysis does not require that the code is actually run. Instead, </a:t>
            </a:r>
            <a:r>
              <a:rPr lang="en-US" b="1" dirty="0">
                <a:solidFill>
                  <a:srgbClr val="FF0066"/>
                </a:solidFill>
              </a:rPr>
              <a:t>static analysis examines the file for signs of malicious intent.</a:t>
            </a:r>
            <a:r>
              <a:rPr lang="en-US" dirty="0">
                <a:solidFill>
                  <a:srgbClr val="0000CC"/>
                </a:solidFill>
              </a:rPr>
              <a:t> It can be useful to identify malicious infrastructure, libraries or packed files.</a:t>
            </a:r>
          </a:p>
          <a:p>
            <a:pPr algn="just">
              <a:defRPr/>
            </a:pPr>
            <a:endParaRPr lang="en-US" dirty="0">
              <a:solidFill>
                <a:srgbClr val="0000CC"/>
              </a:solidFill>
            </a:endParaRPr>
          </a:p>
          <a:p>
            <a:pPr algn="just">
              <a:defRPr/>
            </a:pPr>
            <a:r>
              <a:rPr lang="en-US" dirty="0"/>
              <a:t>Technical indicators are identified such as </a:t>
            </a:r>
            <a:r>
              <a:rPr lang="en-US" b="1" dirty="0">
                <a:solidFill>
                  <a:srgbClr val="FF0066"/>
                </a:solidFill>
              </a:rPr>
              <a:t>file names</a:t>
            </a:r>
            <a:r>
              <a:rPr lang="en-US" dirty="0"/>
              <a:t>, </a:t>
            </a:r>
            <a:r>
              <a:rPr lang="en-US" b="1" dirty="0">
                <a:solidFill>
                  <a:srgbClr val="FF0066"/>
                </a:solidFill>
              </a:rPr>
              <a:t>hashes, strings such as IP addresses, domains,</a:t>
            </a:r>
            <a:r>
              <a:rPr lang="en-US" dirty="0"/>
              <a:t> and </a:t>
            </a:r>
            <a:r>
              <a:rPr lang="en-US" b="1" dirty="0">
                <a:solidFill>
                  <a:srgbClr val="FF0066"/>
                </a:solidFill>
              </a:rPr>
              <a:t>file header data </a:t>
            </a:r>
            <a:r>
              <a:rPr lang="en-US" dirty="0"/>
              <a:t>can be used to determine whether that </a:t>
            </a:r>
            <a:r>
              <a:rPr lang="en-US" b="1" dirty="0">
                <a:solidFill>
                  <a:srgbClr val="FF0066"/>
                </a:solidFill>
              </a:rPr>
              <a:t>file is malicious</a:t>
            </a:r>
            <a:r>
              <a:rPr lang="en-US" dirty="0"/>
              <a:t>. In addition, tools like </a:t>
            </a:r>
            <a:r>
              <a:rPr lang="en-US" b="1" u="sng" dirty="0">
                <a:solidFill>
                  <a:srgbClr val="FF0066"/>
                </a:solidFill>
              </a:rPr>
              <a:t>disassemblers and network analyzers </a:t>
            </a:r>
            <a:r>
              <a:rPr lang="en-US" dirty="0"/>
              <a:t>can be used to observe the malware without actually running it in order to collect information on how the malware works.</a:t>
            </a:r>
            <a:endParaRPr lang="en-US" b="1" dirty="0">
              <a:solidFill>
                <a:srgbClr val="0000CC"/>
              </a:solidFill>
            </a:endParaRPr>
          </a:p>
          <a:p>
            <a:pPr algn="just">
              <a:defRPr/>
            </a:pPr>
            <a:endParaRPr lang="en-US" b="1" dirty="0">
              <a:solidFill>
                <a:srgbClr val="FF0000"/>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0AAC87C6-F9AF-423B-9CFC-AEDDDF7F2083}"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10240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659A88E-CDAB-4D3A-9D7E-FFC9D82CD8FE}" type="slidenum">
              <a:rPr lang="en-IN" altLang="en-US" sz="900" smtClean="0">
                <a:solidFill>
                  <a:srgbClr val="898989"/>
                </a:solidFill>
                <a:latin typeface="Calibri" panose="020F0502020204030204" pitchFamily="34" charset="0"/>
              </a:rPr>
              <a:pPr/>
              <a:t>87</a:t>
            </a:fld>
            <a:endParaRPr lang="en-IN" altLang="en-US" sz="900" smtClean="0">
              <a:solidFill>
                <a:srgbClr val="898989"/>
              </a:solidFill>
              <a:latin typeface="Calibri" panose="020F0502020204030204" pitchFamily="34" charset="0"/>
            </a:endParaRPr>
          </a:p>
        </p:txBody>
      </p:sp>
      <p:sp>
        <p:nvSpPr>
          <p:cNvPr id="102404" name="Rectangle 6"/>
          <p:cNvSpPr>
            <a:spLocks noChangeArrowheads="1"/>
          </p:cNvSpPr>
          <p:nvPr/>
        </p:nvSpPr>
        <p:spPr bwMode="auto">
          <a:xfrm>
            <a:off x="0" y="517525"/>
            <a:ext cx="9144000" cy="637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en-US" altLang="en-US" b="1">
                <a:solidFill>
                  <a:srgbClr val="FF0000"/>
                </a:solidFill>
              </a:rPr>
              <a:t>DYNAMIC Analysis-</a:t>
            </a:r>
          </a:p>
          <a:p>
            <a:pPr algn="just"/>
            <a:r>
              <a:rPr lang="en-US" altLang="en-US" b="1">
                <a:solidFill>
                  <a:srgbClr val="0000CC"/>
                </a:solidFill>
              </a:rPr>
              <a:t>Dynamic malware analysis executes suspected malicious code in a safe environment called a sandbox.</a:t>
            </a:r>
            <a:r>
              <a:rPr lang="en-US" altLang="en-US">
                <a:solidFill>
                  <a:srgbClr val="0000CC"/>
                </a:solidFill>
              </a:rPr>
              <a:t> </a:t>
            </a:r>
          </a:p>
          <a:p>
            <a:pPr algn="just"/>
            <a:r>
              <a:rPr lang="en-US" altLang="en-US">
                <a:solidFill>
                  <a:srgbClr val="0000CC"/>
                </a:solidFill>
              </a:rPr>
              <a:t>This </a:t>
            </a:r>
            <a:r>
              <a:rPr lang="en-US" altLang="en-US">
                <a:solidFill>
                  <a:srgbClr val="FF0066"/>
                </a:solidFill>
              </a:rPr>
              <a:t>closed system enables security professionals to watch the malware in action without the risk of letting it infect their system </a:t>
            </a:r>
            <a:r>
              <a:rPr lang="en-US" altLang="en-US">
                <a:solidFill>
                  <a:srgbClr val="0000CC"/>
                </a:solidFill>
              </a:rPr>
              <a:t>or escape into the enterprise network. </a:t>
            </a:r>
          </a:p>
          <a:p>
            <a:pPr algn="just"/>
            <a:r>
              <a:rPr lang="en-US" altLang="en-US">
                <a:solidFill>
                  <a:srgbClr val="0000CC"/>
                </a:solidFill>
              </a:rPr>
              <a:t/>
            </a:r>
            <a:br>
              <a:rPr lang="en-US" altLang="en-US">
                <a:solidFill>
                  <a:srgbClr val="0000CC"/>
                </a:solidFill>
              </a:rPr>
            </a:br>
            <a:r>
              <a:rPr lang="en-US" altLang="en-US">
                <a:solidFill>
                  <a:srgbClr val="0000CC"/>
                </a:solidFill>
              </a:rPr>
              <a:t>Dynamic analysis provides </a:t>
            </a:r>
            <a:r>
              <a:rPr lang="en-US" altLang="en-US">
                <a:solidFill>
                  <a:srgbClr val="FF0066"/>
                </a:solidFill>
              </a:rPr>
              <a:t>threat hunters and incident responders with deeper visibility</a:t>
            </a:r>
            <a:r>
              <a:rPr lang="en-US" altLang="en-US">
                <a:solidFill>
                  <a:srgbClr val="0000CC"/>
                </a:solidFill>
              </a:rPr>
              <a:t>, allowing them to uncover the true nature of a threat. </a:t>
            </a:r>
          </a:p>
          <a:p>
            <a:pPr algn="just"/>
            <a:endParaRPr lang="en-US" altLang="en-US">
              <a:solidFill>
                <a:srgbClr val="0000CC"/>
              </a:solidFill>
            </a:endParaRPr>
          </a:p>
          <a:p>
            <a:pPr algn="just"/>
            <a:r>
              <a:rPr lang="en-US" altLang="en-US">
                <a:solidFill>
                  <a:srgbClr val="0000CC"/>
                </a:solidFill>
              </a:rPr>
              <a:t>As a secondary benefit, </a:t>
            </a:r>
            <a:r>
              <a:rPr lang="en-US" altLang="en-US">
                <a:solidFill>
                  <a:srgbClr val="FF0066"/>
                </a:solidFill>
              </a:rPr>
              <a:t>automated sandboxing eliminates the time it would take to reverse engineer a file to discover the malicious code.</a:t>
            </a:r>
            <a:br>
              <a:rPr lang="en-US" altLang="en-US">
                <a:solidFill>
                  <a:srgbClr val="FF0066"/>
                </a:solidFill>
              </a:rPr>
            </a:br>
            <a:r>
              <a:rPr lang="en-US" altLang="en-US">
                <a:solidFill>
                  <a:srgbClr val="0000CC"/>
                </a:solidFill>
              </a:rPr>
              <a:t>The </a:t>
            </a:r>
            <a:r>
              <a:rPr lang="en-US" altLang="en-US">
                <a:solidFill>
                  <a:srgbClr val="FF0066"/>
                </a:solidFill>
              </a:rPr>
              <a:t>challenge with dynamic analysis </a:t>
            </a:r>
            <a:r>
              <a:rPr lang="en-US" altLang="en-US">
                <a:solidFill>
                  <a:srgbClr val="0000CC"/>
                </a:solidFill>
              </a:rPr>
              <a:t>is that adversaries are smart, and they know sandboxes are out there, so they have become very good at detecting them. </a:t>
            </a:r>
          </a:p>
          <a:p>
            <a:pPr algn="just"/>
            <a:r>
              <a:rPr lang="en-US" altLang="en-US">
                <a:solidFill>
                  <a:srgbClr val="FF0066"/>
                </a:solidFill>
              </a:rPr>
              <a:t>To deceive a sandbox, adversaries hide code inside them that may remain dormant until certain conditions are met. </a:t>
            </a:r>
            <a:r>
              <a:rPr lang="en-US" altLang="en-US">
                <a:solidFill>
                  <a:srgbClr val="0000CC"/>
                </a:solidFill>
              </a:rPr>
              <a:t>Only then does the code run.</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E54C06AC-726A-4DFE-87BD-8FD1D4189DAE}"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10342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168284C-158D-4552-9E78-3A7DCD0163B5}" type="slidenum">
              <a:rPr lang="en-IN" altLang="en-US" sz="900" smtClean="0">
                <a:solidFill>
                  <a:srgbClr val="898989"/>
                </a:solidFill>
                <a:latin typeface="Calibri" panose="020F0502020204030204" pitchFamily="34" charset="0"/>
              </a:rPr>
              <a:pPr/>
              <a:t>88</a:t>
            </a:fld>
            <a:endParaRPr lang="en-IN" altLang="en-US" sz="900" smtClean="0">
              <a:solidFill>
                <a:srgbClr val="898989"/>
              </a:solidFill>
              <a:latin typeface="Calibri" panose="020F0502020204030204" pitchFamily="34" charset="0"/>
            </a:endParaRPr>
          </a:p>
        </p:txBody>
      </p:sp>
      <p:sp>
        <p:nvSpPr>
          <p:cNvPr id="7" name="Rectangle 6"/>
          <p:cNvSpPr/>
          <p:nvPr/>
        </p:nvSpPr>
        <p:spPr>
          <a:xfrm>
            <a:off x="0" y="762000"/>
            <a:ext cx="9144000" cy="4894263"/>
          </a:xfrm>
          <a:prstGeom prst="rect">
            <a:avLst/>
          </a:prstGeom>
        </p:spPr>
        <p:txBody>
          <a:bodyPr>
            <a:spAutoFit/>
          </a:bodyPr>
          <a:lstStyle/>
          <a:p>
            <a:pPr marL="342900" indent="-342900">
              <a:buFontTx/>
              <a:buChar char="-"/>
              <a:defRPr/>
            </a:pPr>
            <a:r>
              <a:rPr lang="en-US" b="1" dirty="0">
                <a:solidFill>
                  <a:srgbClr val="FF0000"/>
                </a:solidFill>
              </a:rPr>
              <a:t>Virtualization &amp; Cloud Security</a:t>
            </a:r>
            <a:r>
              <a:rPr lang="en-US" dirty="0">
                <a:solidFill>
                  <a:srgbClr val="FF0000"/>
                </a:solidFill>
              </a:rPr>
              <a:t>.</a:t>
            </a:r>
          </a:p>
          <a:p>
            <a:pPr algn="just">
              <a:defRPr/>
            </a:pPr>
            <a:r>
              <a:rPr lang="en-US" b="1" dirty="0"/>
              <a:t>Virtualized security, or security virtualization, refers to security solutions that are software-based and designed to work within a virtualized IT environment</a:t>
            </a:r>
            <a:r>
              <a:rPr lang="en-US" dirty="0"/>
              <a:t>. This differs from traditional, hardware-based network security, which is static and runs on devices such as traditional firewalls, routers, and switches.</a:t>
            </a:r>
          </a:p>
          <a:p>
            <a:pPr algn="just">
              <a:defRPr/>
            </a:pPr>
            <a:endParaRPr lang="en-US" dirty="0"/>
          </a:p>
          <a:p>
            <a:pPr algn="just">
              <a:defRPr/>
            </a:pPr>
            <a:r>
              <a:rPr lang="en-US" b="1" dirty="0">
                <a:solidFill>
                  <a:srgbClr val="C00000"/>
                </a:solidFill>
              </a:rPr>
              <a:t>Cloud security considerations </a:t>
            </a:r>
            <a:r>
              <a:rPr lang="en-US" dirty="0"/>
              <a:t>(such as isolating multitenant environments in public cloud environments) are also important to virtualized security. The flexibility of virtualized security is helpful for securing hybrid and multi-cloud environments, where data and workloads migrate around a complicated ecosystem involving multiple vendors.</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ctrTitle"/>
          </p:nvPr>
        </p:nvSpPr>
        <p:spPr bwMode="auto">
          <a:xfrm>
            <a:off x="304800" y="685800"/>
            <a:ext cx="8809038" cy="541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smtClean="0"/>
              <a:t>References:</a:t>
            </a:r>
            <a:br>
              <a:rPr lang="en-US" altLang="en-US" sz="2000" smtClean="0"/>
            </a:br>
            <a:r>
              <a:rPr lang="en-US" altLang="en-US" sz="2000" smtClean="0"/>
              <a:t>[1] Cyber Security practices, nina godbole</a:t>
            </a:r>
            <a:br>
              <a:rPr lang="en-US" altLang="en-US" sz="2000" smtClean="0"/>
            </a:br>
            <a:r>
              <a:rPr lang="en-US" altLang="en-US" sz="2000" smtClean="0"/>
              <a:t>[2] https://online.maryville.edu/online-bachelors-degrees/cyber-security/resources/understanding-cyber-security-tracks/</a:t>
            </a:r>
            <a:br>
              <a:rPr lang="en-US" altLang="en-US" sz="2000" smtClean="0"/>
            </a:br>
            <a:r>
              <a:rPr lang="en-US" altLang="en-US" sz="2000" smtClean="0"/>
              <a:t>[3] </a:t>
            </a:r>
            <a:r>
              <a:rPr lang="en-US" altLang="en-US" sz="2000" smtClean="0">
                <a:hlinkClick r:id="rId2"/>
              </a:rPr>
              <a:t>https://www.evolvesecurity.com/blog-posts/defensive-vs-offensive-cybersecurity</a:t>
            </a:r>
            <a:r>
              <a:rPr lang="en-US" altLang="en-US" sz="2000" smtClean="0"/>
              <a:t/>
            </a:r>
            <a:br>
              <a:rPr lang="en-US" altLang="en-US" sz="2000" smtClean="0"/>
            </a:br>
            <a:r>
              <a:rPr lang="en-US" altLang="en-US" sz="2000" smtClean="0"/>
              <a:t>[4] </a:t>
            </a:r>
            <a:r>
              <a:rPr lang="en-US" altLang="en-US" sz="2000" smtClean="0">
                <a:hlinkClick r:id="rId3"/>
              </a:rPr>
              <a:t>https://www.ibm.com/in-en/topics/siem</a:t>
            </a:r>
            <a:r>
              <a:rPr lang="en-US" altLang="en-US" sz="2000" smtClean="0"/>
              <a:t/>
            </a:r>
            <a:br>
              <a:rPr lang="en-US" altLang="en-US" sz="2000" smtClean="0"/>
            </a:br>
            <a:r>
              <a:rPr lang="en-US" altLang="en-US" sz="2000" smtClean="0"/>
              <a:t>[5]https://www.vmware.com/topics/glossary/content/virtualized-security.html</a:t>
            </a:r>
            <a:br>
              <a:rPr lang="en-US" altLang="en-US" sz="2000" smtClean="0"/>
            </a:br>
            <a:r>
              <a:rPr lang="en-US" altLang="en-US" sz="2000" smtClean="0"/>
              <a:t>[6] </a:t>
            </a:r>
            <a:r>
              <a:rPr lang="en-US" altLang="en-US" sz="2000" smtClean="0">
                <a:hlinkClick r:id="rId4"/>
              </a:rPr>
              <a:t>https://www.oreilly.com/library/view/cybersecurity-ops-with/9781492041306/ch04.html</a:t>
            </a:r>
            <a:r>
              <a:rPr lang="en-US" altLang="en-US" sz="2000" smtClean="0"/>
              <a:t/>
            </a:r>
            <a:br>
              <a:rPr lang="en-US" altLang="en-US" sz="2000" smtClean="0"/>
            </a:br>
            <a:r>
              <a:rPr lang="en-US" altLang="en-US" sz="2000" smtClean="0"/>
              <a:t>[7] https://cybersrcc.com/incident-response-and-malware-analysis/</a:t>
            </a:r>
            <a:br>
              <a:rPr lang="en-US" altLang="en-US" sz="2000" smtClean="0"/>
            </a:br>
            <a:endParaRPr lang="en-US" altLang="en-US" sz="2000" smtClean="0"/>
          </a:p>
        </p:txBody>
      </p:sp>
      <p:sp>
        <p:nvSpPr>
          <p:cNvPr id="10445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389FB033-95CB-4ED6-8C5F-756FC2B13DAE}"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10445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3514972-94B0-4026-9567-8731BF8E923E}" type="slidenum">
              <a:rPr lang="en-IN" altLang="en-US" sz="900" smtClean="0">
                <a:solidFill>
                  <a:srgbClr val="898989"/>
                </a:solidFill>
                <a:latin typeface="Calibri" panose="020F0502020204030204" pitchFamily="34" charset="0"/>
              </a:rPr>
              <a:pPr/>
              <a:t>89</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bwMode="auto">
          <a:xfrm>
            <a:off x="76200" y="609600"/>
            <a:ext cx="9067800" cy="6248400"/>
          </a:xfrm>
          <a:solidFill>
            <a:srgbClr val="FFFFCC"/>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smtClean="0">
                <a:solidFill>
                  <a:srgbClr val="FF3300"/>
                </a:solidFill>
              </a:rPr>
              <a:t>Cyberspace: (by William Gibson in 1984) </a:t>
            </a:r>
            <a:br>
              <a:rPr lang="en-US" altLang="en-US" sz="2800" smtClean="0">
                <a:solidFill>
                  <a:srgbClr val="FF3300"/>
                </a:solidFill>
              </a:rPr>
            </a:br>
            <a:r>
              <a:rPr lang="en-US" altLang="en-US" sz="2800" smtClean="0"/>
              <a:t>• </a:t>
            </a:r>
            <a:r>
              <a:rPr lang="en-US" altLang="en-US" sz="2400" smtClean="0"/>
              <a:t>Worldwide network of Computer networks that uses the TCP/IP for communication to facilitate transmission and exchange of data </a:t>
            </a:r>
            <a:br>
              <a:rPr lang="en-US" altLang="en-US" sz="2400" smtClean="0"/>
            </a:br>
            <a:r>
              <a:rPr lang="en-US" altLang="en-US" sz="2800" smtClean="0"/>
              <a:t/>
            </a:r>
            <a:br>
              <a:rPr lang="en-US" altLang="en-US" sz="2800" smtClean="0"/>
            </a:br>
            <a:r>
              <a:rPr lang="en-US" altLang="en-US" sz="2800" smtClean="0">
                <a:solidFill>
                  <a:srgbClr val="FF3300"/>
                </a:solidFill>
              </a:rPr>
              <a:t>Cybersquatting:</a:t>
            </a:r>
            <a:r>
              <a:rPr lang="en-US" altLang="en-US" sz="2800" smtClean="0"/>
              <a:t> </a:t>
            </a:r>
            <a:br>
              <a:rPr lang="en-US" altLang="en-US" sz="2800" smtClean="0"/>
            </a:br>
            <a:r>
              <a:rPr lang="en-US" altLang="en-US" sz="2800" smtClean="0"/>
              <a:t>• </a:t>
            </a:r>
            <a:r>
              <a:rPr lang="en-US" altLang="en-US" sz="2400" smtClean="0"/>
              <a:t>Means registering, selling or using a domain name with intent of profiting from goodwill of someone else’s trademark</a:t>
            </a:r>
            <a:br>
              <a:rPr lang="en-US" altLang="en-US" sz="2400" smtClean="0"/>
            </a:br>
            <a:r>
              <a:rPr lang="en-US" altLang="en-US" sz="2400" smtClean="0"/>
              <a:t/>
            </a:r>
            <a:br>
              <a:rPr lang="en-US" altLang="en-US" sz="2400" smtClean="0"/>
            </a:br>
            <a:r>
              <a:rPr lang="en-US" altLang="en-US" smtClean="0">
                <a:solidFill>
                  <a:srgbClr val="FF3300"/>
                </a:solidFill>
              </a:rPr>
              <a:t>Cyberpunk: (by Bruce Bethke, 1980)</a:t>
            </a:r>
            <a:r>
              <a:rPr lang="en-US" altLang="en-US" smtClean="0"/>
              <a:t> </a:t>
            </a:r>
            <a:br>
              <a:rPr lang="en-US" altLang="en-US" smtClean="0"/>
            </a:br>
            <a:r>
              <a:rPr lang="en-US" altLang="en-US" smtClean="0"/>
              <a:t>• </a:t>
            </a:r>
            <a:r>
              <a:rPr lang="en-US" altLang="en-US" sz="2400" smtClean="0"/>
              <a:t>Mean something like “anarchy via machine” or “machine/ computer rebel movement” </a:t>
            </a:r>
            <a:br>
              <a:rPr lang="en-US" altLang="en-US" sz="2400" smtClean="0"/>
            </a:br>
            <a:r>
              <a:rPr lang="en-US" altLang="en-US" sz="2800" smtClean="0"/>
              <a:t/>
            </a:r>
            <a:br>
              <a:rPr lang="en-US" altLang="en-US" sz="2800" smtClean="0"/>
            </a:br>
            <a:endParaRPr lang="en-US" altLang="en-US" sz="2400" smtClean="0"/>
          </a:p>
        </p:txBody>
      </p:sp>
      <p:sp>
        <p:nvSpPr>
          <p:cNvPr id="1536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fld id="{029D0DB7-C84A-4C83-97B4-821FECA313B9}" type="datetime1">
              <a:rPr lang="en-US" altLang="en-US" sz="900" smtClean="0">
                <a:solidFill>
                  <a:srgbClr val="898989"/>
                </a:solidFill>
                <a:latin typeface="Calibri" panose="020F0502020204030204" pitchFamily="34" charset="0"/>
              </a:rPr>
              <a:pPr fontAlgn="base">
                <a:spcBef>
                  <a:spcPct val="0"/>
                </a:spcBef>
                <a:spcAft>
                  <a:spcPct val="0"/>
                </a:spcAft>
              </a:pPr>
              <a:t>12/13/2023</a:t>
            </a:fld>
            <a:endParaRPr lang="en-IN" altLang="en-US" sz="900" smtClean="0">
              <a:solidFill>
                <a:srgbClr val="898989"/>
              </a:solidFill>
              <a:latin typeface="Calibri" panose="020F0502020204030204" pitchFamily="34" charset="0"/>
            </a:endParaRPr>
          </a:p>
        </p:txBody>
      </p:sp>
      <p:sp>
        <p:nvSpPr>
          <p:cNvPr id="1536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272B550-79AB-400C-8121-1DDD8696A320}" type="slidenum">
              <a:rPr lang="en-IN" altLang="en-US" sz="900" smtClean="0">
                <a:solidFill>
                  <a:srgbClr val="898989"/>
                </a:solidFill>
                <a:latin typeface="Calibri" panose="020F0502020204030204" pitchFamily="34" charset="0"/>
              </a:rPr>
              <a:pPr/>
              <a:t>9</a:t>
            </a:fld>
            <a:endParaRPr lang="en-IN" altLang="en-US" sz="900" smtClean="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8097</TotalTime>
  <Words>6125</Words>
  <Application>Microsoft Office PowerPoint</Application>
  <PresentationFormat>On-screen Show (4:3)</PresentationFormat>
  <Paragraphs>776</Paragraphs>
  <Slides>89</Slides>
  <Notes>9</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89</vt:i4>
      </vt:variant>
    </vt:vector>
  </HeadingPairs>
  <TitlesOfParts>
    <vt:vector size="100" baseType="lpstr">
      <vt:lpstr>Times New Roman</vt:lpstr>
      <vt:lpstr>Arial</vt:lpstr>
      <vt:lpstr>Calibri Light</vt:lpstr>
      <vt:lpstr>Calibri</vt:lpstr>
      <vt:lpstr>Aharoni</vt:lpstr>
      <vt:lpstr>Symbol</vt:lpstr>
      <vt:lpstr>Mangal</vt:lpstr>
      <vt:lpstr>Wingdings</vt:lpstr>
      <vt:lpstr>Bookman Old Style</vt:lpstr>
      <vt:lpstr>Lato</vt:lpstr>
      <vt:lpstr>1_Office Theme</vt:lpstr>
      <vt:lpstr>PowerPoint Presentation</vt:lpstr>
      <vt:lpstr>PowerPoint Presentation</vt:lpstr>
      <vt:lpstr>Cyber Security – 22MCA3053 Elective</vt:lpstr>
      <vt:lpstr>Course Objectives and Course Outcomes (Cos)</vt:lpstr>
      <vt:lpstr>Pre requisites for the course:  Understanding of the Operating Systems, like Windows and Linux, Basic Programming skills, Analytical skills and self-learning capability of latest tools. And also understanding of basics of Networks, clouds and databases.    Post requisites for the course:  Continuous up-gradation on latest cyber security technologies.   Instructions to students:  Learn scanning and finding vulnerabilities in systems and networks.    Open Ended Problems: ------  Fast Learners are encouraged to involve in proactive design technologies for cyber security issues.  Scheme of Evaluation    </vt:lpstr>
      <vt:lpstr>Module-1 Topics to be discussed:</vt:lpstr>
      <vt:lpstr>Introduction, Cybercrime: Definition and Origins of the word </vt:lpstr>
      <vt:lpstr>Introduction</vt:lpstr>
      <vt:lpstr>Cyberspace: (by William Gibson in 1984)  • Worldwide network of Computer networks that uses the TCP/IP for communication to facilitate transmission and exchange of data   Cybersquatting:  • Means registering, selling or using a domain name with intent of profiting from goodwill of someone else’s trademark  Cyberpunk: (by Bruce Bethke, 1980)  • Mean something like “anarchy via machine” or “machine/ computer rebel movement”   </vt:lpstr>
      <vt:lpstr>Cyberwarfare:  • Means information warriors unleashing vicious attacks against an unsuspecting opponent’s computer networks, wreaking havoc and paralyzing nations.  Cyberterrorism: (by Barry Collin, 1997)  • Use of disruptive activities, or the threat, against computers and/or networks, with the intention to cause harm or further social, ideological, religious, political or similar objectives or to intimidate any person in furtherance of such objectives</vt:lpstr>
      <vt:lpstr>“A crime conducted in which a computer was directly or significantly instrumental”   “Cybercrime is any illegal behavior, directed by means of electronic operations, that targets the security of computer systems and the data processed by them.”   Computer related crime, Computer crime, Internet crime, E-crime, High-tech crime etc. are synonymous terms</vt:lpstr>
      <vt:lpstr>Few definition of Cyber Crime:   • A crime committed using a computer and the Internet to steal person’s identity   • Crime completed either on or with a computer   • Any illegal activity done through the Internet or on the computer   • All criminal activities done using the medium of computers, the Internet, cyberspace and WWW</vt:lpstr>
      <vt:lpstr>“A crime conducted in which a computer was directly or significantly instrumental”   “Cybercrime is any illegal behavior, directed by means of electronic operations, that targets the security of computer systems and the data processed by them.”   Computer related crime, Computer crime, Internet crime, E-crime, High-tech crime etc. are synonymous terms</vt:lpstr>
      <vt:lpstr>Types of attack  • Techno-crime:   A premeditated act against a system or systems with the intent to copy, steal, corrupt or otherwise deface or damage part of or the complete computer system   Possible when computer connected with the Internet 24 X 7   • Techno- vandalism :  These acts of “brainless” defacement of websites and/or other activities, such as copying files and publicizing their contents publicly</vt:lpstr>
      <vt:lpstr>Cybersecurity means protecting information, equipment, devices, computer, computer resource, communication device and information stored therein from unauthorized access, use, disclosure, disruption, modification or destruction.          Categorized in 3 groups:         • Type I: Cybercriminals-         ► hungry for recognition         ► Hobby hackers         ► IT professionals         ► Politically motivated hackers         ► Terrorist organizations</vt:lpstr>
      <vt:lpstr> • Type II: Cybercriminals-  ► not interested in recognition  ► Psychological perverts  ► Financially motivated hackers  ► State-sponsored hacking  ► Organized criminals  • Type III: Cybercriminals-  ► the insiders  ► Former employees seeking revenge  ► Competing companies using employees to gain economic advantage through damage and/or theft</vt:lpstr>
      <vt:lpstr>1. Cybercrime against individual:  • E-Mail spoofing and other online fraud  • Phishing  • Spamming  • Cyber defamation  • Cyberstalking and harassment  • Computer sabotage  • Pornographic offenses   2. Cybercrime against property:  • Credit card frauds  • Intellectual property crime  • Internet time theft  </vt:lpstr>
      <vt:lpstr>3. Cybercrime against organization:  • Unauthorized accessing of computer  • Password sniffing  • Denial-of-service attacks  • Virus  • E-Mail bombing  • Salami attack  • Logic bomb  • Trojan horse  • Data diddling  • Industrial spying  • Crimes emanating from Usenet newsgroup  • Computer network intrusions  • Software piracy</vt:lpstr>
      <vt:lpstr>4. Cybercrime against society:  • Forgery  • Cyberterrorism  • Web jacking   5. Crimes emanating from Usenet newsgroup:  • Usenet group may carry very offensive, harmful, inaccurate or otherwise inappropriate material or postings that have been misplaced or are deceptive in another way</vt:lpstr>
      <vt:lpstr>A spoofed email is one in which e-mail header is forged so that mail appears to originate from one source but actually has been sent from another source</vt:lpstr>
      <vt:lpstr>♦ Cognizable offense  ♦This occurs when defamation takes place with the help of computers and / or the Internet.  ♦  E.g. someone publishes defamatory matter about someone on a website or sends e- mails containing defamatory information.</vt:lpstr>
      <vt:lpstr>♣ When negligible amounts are removed &amp; accumulated in to something larger. These attacks are used for the commission of financial crimes. </vt:lpstr>
      <vt:lpstr>♣ Hackers gain access and control over the website of another, even they change the content of website for fulfilling political objective or for money. </vt:lpstr>
      <vt:lpstr>♣ Spoofing website and E-Mail security alerts, lottery frauds, virus hoax E-Mail. </vt:lpstr>
      <vt:lpstr>♣ The use of the Internet to hinder the normal functioning of a computer system through the introduction of worms, viruses or logical bombs is referred to as computer sabotage</vt:lpstr>
      <vt:lpstr>♣ Usenet is a popular means of sharing and distributing information on the web with respect to specific subjects or topic   ♣ Following criminal use Usenet:  • Distribution/sale of pornographic material  • Distribution/sale of pirated software package  • Distribution of hacking software  • Sale of stolen credit card number  • Sale of stolen data/stolen property</vt:lpstr>
      <vt:lpstr>♣ Crackers can break into computer systems from anywhere in the world and steal data, plant viruses, create backdoors, insert trojan horse or change username and passwords   </vt:lpstr>
      <vt:lpstr>How Criminals Plan the Attacks, </vt:lpstr>
      <vt:lpstr>Types of Attacks</vt:lpstr>
      <vt:lpstr>Reconnaissance :</vt:lpstr>
      <vt:lpstr>Passive Attacks:</vt:lpstr>
      <vt:lpstr>Tools used during passive attacks</vt:lpstr>
      <vt:lpstr>Active Attacks Rattling the doorknobs Active reconnaissance</vt:lpstr>
      <vt:lpstr>Tools used during active attacks contd..</vt:lpstr>
      <vt:lpstr>Scanning and Scrutinizing gathered information</vt:lpstr>
      <vt:lpstr>What is Port Scanning?</vt:lpstr>
      <vt:lpstr>What is Port Scanning? Continued…</vt:lpstr>
      <vt:lpstr> Port scan</vt:lpstr>
      <vt:lpstr>Types of port scans:</vt:lpstr>
      <vt:lpstr>Scrutinizing phase Called as “enumeration” in the hacking world</vt:lpstr>
      <vt:lpstr>Attack (Gaining and Maintaining the System Access)</vt:lpstr>
      <vt:lpstr> Social Engineering</vt:lpstr>
      <vt:lpstr> Social Engineering continued..</vt:lpstr>
      <vt:lpstr>Classification of Social Engineering</vt:lpstr>
      <vt:lpstr>1.1. Impersonation</vt:lpstr>
      <vt:lpstr>1.2. Posing as an important user</vt:lpstr>
      <vt:lpstr>1.5. Shoulder surfing</vt:lpstr>
      <vt:lpstr>2.1 Fake S</vt:lpstr>
      <vt:lpstr>2.2 Baiting:</vt:lpstr>
      <vt:lpstr>2.3 attachments</vt:lpstr>
      <vt:lpstr>Don’t become a victim</vt:lpstr>
      <vt:lpstr>Don’t become a victim continued…1</vt:lpstr>
      <vt:lpstr>Don’t become a victim continued…2</vt:lpstr>
      <vt:lpstr>Cyberstalking</vt:lpstr>
      <vt:lpstr>Types of Stalkers</vt:lpstr>
      <vt:lpstr>How stalking works? Personal information gathering about the victim.</vt:lpstr>
      <vt:lpstr>Cybercafé and Cybercrimes </vt:lpstr>
      <vt:lpstr>Role of Cybercafe</vt:lpstr>
      <vt:lpstr>Illegal activities observed in Cybercafes</vt:lpstr>
      <vt:lpstr>Safety and security measures while using the computer in Cyber Cafe</vt:lpstr>
      <vt:lpstr>Botnets: The fuel for Cybercrime</vt:lpstr>
      <vt:lpstr>Botnet used for gainful purposes</vt:lpstr>
      <vt:lpstr>Ways to secure the system</vt:lpstr>
      <vt:lpstr>Attack vector</vt:lpstr>
      <vt:lpstr>To some extent, firewalls and anti-virus software can block attack vectors.</vt:lpstr>
      <vt:lpstr>To some extent, firewalls and anti-virus software can block attack vectors continued…..</vt:lpstr>
      <vt:lpstr>Different ways to launch Attack Vectors:</vt:lpstr>
      <vt:lpstr>A zero-day attack</vt:lpstr>
      <vt:lpstr>Principles of Defense and Offense.</vt:lpstr>
      <vt:lpstr>PowerPoint Presentation</vt:lpstr>
      <vt:lpstr>PowerPoint Presentation</vt:lpstr>
      <vt:lpstr>PowerPoint Presentation</vt:lpstr>
      <vt:lpstr>PowerPoint Presentation</vt:lpstr>
      <vt:lpstr>PowerPoint Presentation</vt:lpstr>
      <vt:lpstr>Introduction to Defensive Cybersecurity &amp; Offensive Cybersecurity.</vt:lpstr>
      <vt:lpstr>Defensive Cyber Security – Uses a reactive approach to security that focuses on prevention, detection, and response to attacks</vt:lpstr>
      <vt:lpstr>PowerPoint Presentation</vt:lpstr>
      <vt:lpstr>PowerPoint Presentation</vt:lpstr>
      <vt:lpstr>PowerPoint Presentation</vt:lpstr>
      <vt:lpstr>Defensive Cyber Security – Uses a reactive approach to security that focuses on prevention, detection, and response to attacks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[1] Cyber Security practices, nina godbole [2] https://online.maryville.edu/online-bachelors-degrees/cyber-security/resources/understanding-cyber-security-tracks/ [3] https://www.evolvesecurity.com/blog-posts/defensive-vs-offensive-cybersecurity [4] https://www.ibm.com/in-en/topics/siem [5]https://www.vmware.com/topics/glossary/content/virtualized-security.html [6] https://www.oreilly.com/library/view/cybersecurity-ops-with/9781492041306/ch04.html [7] https://cybersrcc.com/incident-response-and-malware-analysis/ </vt:lpstr>
    </vt:vector>
  </TitlesOfParts>
  <Company>envisage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jsp</dc:title>
  <dc:creator>arul</dc:creator>
  <cp:lastModifiedBy>Shivakumara T</cp:lastModifiedBy>
  <cp:revision>327</cp:revision>
  <dcterms:created xsi:type="dcterms:W3CDTF">2001-07-06T10:35:38Z</dcterms:created>
  <dcterms:modified xsi:type="dcterms:W3CDTF">2023-12-13T04:52:36Z</dcterms:modified>
</cp:coreProperties>
</file>