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5" r:id="rId5"/>
    <p:sldId id="267"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EA8420AB-C8BA-4CA1-A140-63D64CB764F6}" type="datetimeFigureOut">
              <a:rPr lang="en-IN" smtClean="0"/>
              <a:t>22-05-2021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F018898-DBF9-4D1A-91F3-1CC93EF76829}" type="slidenum">
              <a:rPr lang="en-IN" smtClean="0"/>
              <a:t>‹#›</a:t>
            </a:fld>
            <a:endParaRPr lang="en-IN"/>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478808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420AB-C8BA-4CA1-A140-63D64CB764F6}"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219822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A8420AB-C8BA-4CA1-A140-63D64CB764F6}" type="datetimeFigureOut">
              <a:rPr lang="en-IN" smtClean="0"/>
              <a:t>22-05-2021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F018898-DBF9-4D1A-91F3-1CC93EF76829}"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44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420AB-C8BA-4CA1-A140-63D64CB764F6}"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5279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A8420AB-C8BA-4CA1-A140-63D64CB764F6}" type="datetimeFigureOut">
              <a:rPr lang="en-IN" smtClean="0"/>
              <a:t>22-05-2021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F018898-DBF9-4D1A-91F3-1CC93EF76829}"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4651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420AB-C8BA-4CA1-A140-63D64CB764F6}"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352641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420AB-C8BA-4CA1-A140-63D64CB764F6}"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381428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420AB-C8BA-4CA1-A140-63D64CB764F6}"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309090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EA8420AB-C8BA-4CA1-A140-63D64CB764F6}"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018898-DBF9-4D1A-91F3-1CC93EF76829}" type="slidenum">
              <a:rPr lang="en-IN" smtClean="0"/>
              <a:t>‹#›</a:t>
            </a:fld>
            <a:endParaRPr lang="en-IN"/>
          </a:p>
        </p:txBody>
      </p:sp>
    </p:spTree>
    <p:extLst>
      <p:ext uri="{BB962C8B-B14F-4D97-AF65-F5344CB8AC3E}">
        <p14:creationId xmlns:p14="http://schemas.microsoft.com/office/powerpoint/2010/main" val="280038962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A8420AB-C8BA-4CA1-A140-63D64CB764F6}" type="datetimeFigureOut">
              <a:rPr lang="en-IN" smtClean="0"/>
              <a:t>22-05-2021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F018898-DBF9-4D1A-91F3-1CC93EF76829}" type="slidenum">
              <a:rPr lang="en-IN" smtClean="0"/>
              <a:t>‹#›</a:t>
            </a:fld>
            <a:endParaRPr lang="en-IN"/>
          </a:p>
        </p:txBody>
      </p:sp>
    </p:spTree>
    <p:extLst>
      <p:ext uri="{BB962C8B-B14F-4D97-AF65-F5344CB8AC3E}">
        <p14:creationId xmlns:p14="http://schemas.microsoft.com/office/powerpoint/2010/main" val="223731430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A8420AB-C8BA-4CA1-A140-63D64CB764F6}" type="datetimeFigureOut">
              <a:rPr lang="en-IN" smtClean="0"/>
              <a:t>22-05-2021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F018898-DBF9-4D1A-91F3-1CC93EF76829}" type="slidenum">
              <a:rPr lang="en-IN" smtClean="0"/>
              <a:t>‹#›</a:t>
            </a:fld>
            <a:endParaRPr lang="en-IN"/>
          </a:p>
        </p:txBody>
      </p:sp>
    </p:spTree>
    <p:extLst>
      <p:ext uri="{BB962C8B-B14F-4D97-AF65-F5344CB8AC3E}">
        <p14:creationId xmlns:p14="http://schemas.microsoft.com/office/powerpoint/2010/main" val="162297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A8420AB-C8BA-4CA1-A140-63D64CB764F6}" type="datetimeFigureOut">
              <a:rPr lang="en-IN" smtClean="0"/>
              <a:t>22-05-2021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F018898-DBF9-4D1A-91F3-1CC93EF76829}"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71615326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2AA68-066D-4EF8-ACEC-632BB0C50DDD}"/>
              </a:ext>
            </a:extLst>
          </p:cNvPr>
          <p:cNvSpPr txBox="1"/>
          <p:nvPr/>
        </p:nvSpPr>
        <p:spPr>
          <a:xfrm>
            <a:off x="83890" y="134224"/>
            <a:ext cx="12004646" cy="4524315"/>
          </a:xfrm>
          <a:prstGeom prst="rect">
            <a:avLst/>
          </a:prstGeom>
          <a:noFill/>
        </p:spPr>
        <p:txBody>
          <a:bodyPr wrap="square" rtlCol="0">
            <a:spAutoFit/>
          </a:bodyPr>
          <a:lstStyle/>
          <a:p>
            <a:pPr algn="ctr"/>
            <a:r>
              <a:rPr lang="en-US" sz="3600" dirty="0">
                <a:solidFill>
                  <a:schemeClr val="accent4">
                    <a:lumMod val="75000"/>
                  </a:schemeClr>
                </a:solidFill>
                <a:latin typeface="Times New Roman" panose="02020603050405020304" pitchFamily="18" charset="0"/>
                <a:cs typeface="Times New Roman" panose="02020603050405020304" pitchFamily="18" charset="0"/>
              </a:rPr>
              <a:t>Mini Project</a:t>
            </a:r>
          </a:p>
          <a:p>
            <a:pPr algn="ctr"/>
            <a:r>
              <a:rPr lang="en-US" sz="3600" dirty="0">
                <a:solidFill>
                  <a:schemeClr val="accent4">
                    <a:lumMod val="75000"/>
                  </a:schemeClr>
                </a:solidFill>
                <a:latin typeface="Times New Roman" panose="02020603050405020304" pitchFamily="18" charset="0"/>
                <a:cs typeface="Times New Roman" panose="02020603050405020304" pitchFamily="18" charset="0"/>
              </a:rPr>
              <a:t>Based on</a:t>
            </a:r>
          </a:p>
          <a:p>
            <a:pPr algn="ctr"/>
            <a:endParaRPr lang="en-US" sz="3600" dirty="0">
              <a:solidFill>
                <a:schemeClr val="accent4">
                  <a:lumMod val="75000"/>
                </a:schemeClr>
              </a:solidFill>
              <a:latin typeface="Times New Roman" panose="02020603050405020304" pitchFamily="18" charset="0"/>
              <a:cs typeface="Times New Roman" panose="02020603050405020304" pitchFamily="18" charset="0"/>
            </a:endParaRPr>
          </a:p>
          <a:p>
            <a:pPr algn="ctr"/>
            <a:r>
              <a:rPr lang="en-US" sz="3600" dirty="0">
                <a:solidFill>
                  <a:schemeClr val="bg2">
                    <a:lumMod val="10000"/>
                  </a:schemeClr>
                </a:solidFill>
                <a:latin typeface="Consolas" panose="020B0609020204030204" pitchFamily="49" charset="0"/>
                <a:cs typeface="GothicE" panose="00000400000000000000" pitchFamily="2" charset="0"/>
              </a:rPr>
              <a:t>Android Based Location Service</a:t>
            </a:r>
          </a:p>
          <a:p>
            <a:endParaRPr lang="en-US" sz="3600" dirty="0">
              <a:solidFill>
                <a:schemeClr val="bg2">
                  <a:lumMod val="10000"/>
                </a:schemeClr>
              </a:solidFill>
              <a:latin typeface="Consolas" panose="020B0609020204030204" pitchFamily="49" charset="0"/>
              <a:cs typeface="GothicE" panose="00000400000000000000" pitchFamily="2" charset="0"/>
            </a:endParaRPr>
          </a:p>
          <a:p>
            <a:r>
              <a:rPr lang="en-US" dirty="0">
                <a:solidFill>
                  <a:schemeClr val="bg2">
                    <a:lumMod val="10000"/>
                  </a:schemeClr>
                </a:solidFill>
                <a:latin typeface="Consolas" panose="020B0609020204030204" pitchFamily="49" charset="0"/>
                <a:cs typeface="GothicE" panose="00000400000000000000" pitchFamily="2" charset="0"/>
              </a:rPr>
              <a:t>Submitted by:															</a:t>
            </a:r>
            <a:r>
              <a:rPr lang="en-US" b="1" dirty="0">
                <a:solidFill>
                  <a:schemeClr val="bg2">
                    <a:lumMod val="10000"/>
                  </a:schemeClr>
                </a:solidFill>
                <a:latin typeface="Consolas" panose="020B0609020204030204" pitchFamily="49" charset="0"/>
                <a:cs typeface="GothicE" panose="00000400000000000000" pitchFamily="2" charset="0"/>
              </a:rPr>
              <a:t>               Submitted to:</a:t>
            </a:r>
          </a:p>
          <a:p>
            <a:r>
              <a:rPr lang="en-US" dirty="0">
                <a:solidFill>
                  <a:schemeClr val="bg2">
                    <a:lumMod val="10000"/>
                  </a:schemeClr>
                </a:solidFill>
                <a:latin typeface="Consolas" panose="020B0609020204030204" pitchFamily="49" charset="0"/>
                <a:cs typeface="GothicE" panose="00000400000000000000" pitchFamily="2" charset="0"/>
              </a:rPr>
              <a:t>Name:- Chiranjib Ghosh    													 </a:t>
            </a:r>
            <a:r>
              <a:rPr lang="en-IN" sz="1800" dirty="0">
                <a:effectLst/>
                <a:latin typeface="Times New Roman" panose="02020603050405020304" pitchFamily="18" charset="0"/>
                <a:ea typeface="Calibri" panose="020F0502020204030204" pitchFamily="34" charset="0"/>
              </a:rPr>
              <a:t>Mr. </a:t>
            </a:r>
            <a:r>
              <a:rPr lang="en-IN" sz="1800" dirty="0" err="1">
                <a:effectLst/>
                <a:latin typeface="Times New Roman" panose="02020603050405020304" pitchFamily="18" charset="0"/>
                <a:ea typeface="Calibri" panose="020F0502020204030204" pitchFamily="34" charset="0"/>
              </a:rPr>
              <a:t>Dilip</a:t>
            </a:r>
            <a:r>
              <a:rPr lang="en-IN" sz="1800" dirty="0">
                <a:effectLst/>
                <a:latin typeface="Times New Roman" panose="02020603050405020304" pitchFamily="18" charset="0"/>
                <a:ea typeface="Calibri" panose="020F0502020204030204" pitchFamily="34" charset="0"/>
              </a:rPr>
              <a:t> Kumar </a:t>
            </a:r>
            <a:r>
              <a:rPr lang="en-IN" sz="1800" dirty="0" err="1">
                <a:effectLst/>
                <a:latin typeface="Times New Roman" panose="02020603050405020304" pitchFamily="18" charset="0"/>
                <a:ea typeface="Calibri" panose="020F0502020204030204" pitchFamily="34" charset="0"/>
              </a:rPr>
              <a:t>Gangwar</a:t>
            </a:r>
            <a:r>
              <a:rPr lang="en-IN" sz="1800" dirty="0">
                <a:effectLst/>
                <a:latin typeface="Times New Roman" panose="02020603050405020304" pitchFamily="18" charset="0"/>
                <a:ea typeface="Calibri" panose="020F0502020204030204" pitchFamily="34" charset="0"/>
              </a:rPr>
              <a:t> </a:t>
            </a:r>
            <a:r>
              <a:rPr lang="en-US" dirty="0">
                <a:solidFill>
                  <a:schemeClr val="bg2">
                    <a:lumMod val="10000"/>
                  </a:schemeClr>
                </a:solidFill>
                <a:latin typeface="Consolas" panose="020B0609020204030204" pitchFamily="49" charset="0"/>
                <a:cs typeface="GothicE" panose="00000400000000000000" pitchFamily="2" charset="0"/>
              </a:rPr>
              <a:t>		                                          									  </a:t>
            </a:r>
            <a:r>
              <a:rPr lang="en-IN" sz="1800" dirty="0">
                <a:effectLst/>
                <a:latin typeface="Times New Roman" panose="02020603050405020304" pitchFamily="18" charset="0"/>
                <a:ea typeface="Calibri" panose="020F0502020204030204" pitchFamily="34" charset="0"/>
              </a:rPr>
              <a:t>(CC-IV </a:t>
            </a:r>
            <a:r>
              <a:rPr lang="en-IN" sz="1800" dirty="0" err="1">
                <a:effectLst/>
                <a:latin typeface="Times New Roman" panose="02020603050405020304" pitchFamily="18" charset="0"/>
                <a:ea typeface="Calibri" panose="020F0502020204030204" pitchFamily="34" charset="0"/>
              </a:rPr>
              <a:t>sem</a:t>
            </a:r>
            <a:r>
              <a:rPr lang="en-IN" sz="1800" dirty="0">
                <a:effectLst/>
                <a:latin typeface="Times New Roman" panose="02020603050405020304" pitchFamily="18" charset="0"/>
                <a:ea typeface="Calibri" panose="020F0502020204030204" pitchFamily="34" charset="0"/>
              </a:rPr>
              <a:t>-H)</a:t>
            </a:r>
            <a:endParaRPr lang="en-US" dirty="0">
              <a:solidFill>
                <a:schemeClr val="bg2">
                  <a:lumMod val="10000"/>
                </a:schemeClr>
              </a:solidFill>
              <a:latin typeface="Consolas" panose="020B0609020204030204" pitchFamily="49" charset="0"/>
              <a:cs typeface="GothicE" panose="00000400000000000000" pitchFamily="2" charset="0"/>
            </a:endParaRPr>
          </a:p>
          <a:p>
            <a:r>
              <a:rPr lang="en-US" dirty="0">
                <a:solidFill>
                  <a:schemeClr val="bg2">
                    <a:lumMod val="10000"/>
                  </a:schemeClr>
                </a:solidFill>
                <a:latin typeface="Consolas" panose="020B0609020204030204" pitchFamily="49" charset="0"/>
                <a:cs typeface="GothicE" panose="00000400000000000000" pitchFamily="2" charset="0"/>
              </a:rPr>
              <a:t>Sec:-H																					    </a:t>
            </a:r>
            <a:r>
              <a:rPr lang="en-IN" sz="1800" b="1" dirty="0">
                <a:effectLst/>
                <a:latin typeface="Times New Roman" panose="02020603050405020304" pitchFamily="18" charset="0"/>
                <a:ea typeface="Calibri" panose="020F0502020204030204" pitchFamily="34" charset="0"/>
              </a:rPr>
              <a:t>Guided by:       </a:t>
            </a:r>
            <a:r>
              <a:rPr lang="en-US" dirty="0">
                <a:solidFill>
                  <a:schemeClr val="bg2">
                    <a:lumMod val="10000"/>
                  </a:schemeClr>
                </a:solidFill>
                <a:latin typeface="Consolas" panose="020B0609020204030204" pitchFamily="49" charset="0"/>
                <a:cs typeface="GothicE" panose="00000400000000000000" pitchFamily="2" charset="0"/>
              </a:rPr>
              <a:t>University Roll:-1918308															   </a:t>
            </a:r>
            <a:r>
              <a:rPr lang="en-IN" sz="1800" dirty="0">
                <a:effectLst/>
                <a:latin typeface="Times New Roman" panose="02020603050405020304" pitchFamily="18" charset="0"/>
                <a:ea typeface="Calibri" panose="020F0502020204030204" pitchFamily="34" charset="0"/>
              </a:rPr>
              <a:t>Mr. </a:t>
            </a:r>
            <a:r>
              <a:rPr lang="en-IN" sz="1800" dirty="0" err="1">
                <a:effectLst/>
                <a:latin typeface="Times New Roman" panose="02020603050405020304" pitchFamily="18" charset="0"/>
                <a:ea typeface="Calibri" panose="020F0502020204030204" pitchFamily="34" charset="0"/>
              </a:rPr>
              <a:t>Avnish</a:t>
            </a:r>
            <a:r>
              <a:rPr lang="en-IN" sz="1800" dirty="0">
                <a:effectLst/>
                <a:latin typeface="Times New Roman" panose="02020603050405020304" pitchFamily="18" charset="0"/>
                <a:ea typeface="Calibri" panose="020F0502020204030204" pitchFamily="34" charset="0"/>
              </a:rPr>
              <a:t> Panwar</a:t>
            </a:r>
            <a:r>
              <a:rPr lang="en-US" dirty="0">
                <a:solidFill>
                  <a:schemeClr val="bg2">
                    <a:lumMod val="10000"/>
                  </a:schemeClr>
                </a:solidFill>
                <a:latin typeface="Consolas" panose="020B0609020204030204" pitchFamily="49" charset="0"/>
                <a:cs typeface="GothicE" panose="00000400000000000000" pitchFamily="2" charset="0"/>
              </a:rPr>
              <a:t>   </a:t>
            </a:r>
          </a:p>
          <a:p>
            <a:r>
              <a:rPr lang="en-US" dirty="0" err="1">
                <a:solidFill>
                  <a:schemeClr val="bg2">
                    <a:lumMod val="10000"/>
                  </a:schemeClr>
                </a:solidFill>
                <a:latin typeface="Consolas" panose="020B0609020204030204" pitchFamily="49" charset="0"/>
                <a:cs typeface="GothicE" panose="00000400000000000000" pitchFamily="2" charset="0"/>
              </a:rPr>
              <a:t>Btech</a:t>
            </a:r>
            <a:r>
              <a:rPr lang="en-US" dirty="0">
                <a:solidFill>
                  <a:schemeClr val="bg2">
                    <a:lumMod val="10000"/>
                  </a:schemeClr>
                </a:solidFill>
                <a:latin typeface="Consolas" panose="020B0609020204030204" pitchFamily="49" charset="0"/>
                <a:cs typeface="GothicE" panose="00000400000000000000" pitchFamily="2" charset="0"/>
              </a:rPr>
              <a:t>(</a:t>
            </a:r>
            <a:r>
              <a:rPr lang="en-US" dirty="0" err="1">
                <a:solidFill>
                  <a:schemeClr val="bg2">
                    <a:lumMod val="10000"/>
                  </a:schemeClr>
                </a:solidFill>
                <a:latin typeface="Consolas" panose="020B0609020204030204" pitchFamily="49" charset="0"/>
                <a:cs typeface="GothicE" panose="00000400000000000000" pitchFamily="2" charset="0"/>
              </a:rPr>
              <a:t>Cse</a:t>
            </a:r>
            <a:r>
              <a:rPr lang="en-US" dirty="0">
                <a:solidFill>
                  <a:schemeClr val="bg2">
                    <a:lumMod val="10000"/>
                  </a:schemeClr>
                </a:solidFill>
                <a:latin typeface="Consolas" panose="020B0609020204030204" pitchFamily="49" charset="0"/>
                <a:cs typeface="GothicE" panose="00000400000000000000" pitchFamily="2" charset="0"/>
              </a:rPr>
              <a:t>)-IV-Sem																				</a:t>
            </a:r>
          </a:p>
        </p:txBody>
      </p:sp>
      <p:pic>
        <p:nvPicPr>
          <p:cNvPr id="4" name="Picture 3">
            <a:extLst>
              <a:ext uri="{FF2B5EF4-FFF2-40B4-BE49-F238E27FC236}">
                <a16:creationId xmlns:a16="http://schemas.microsoft.com/office/drawing/2014/main" id="{19206342-330D-4ADF-96EF-544EF962E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629" y="2698375"/>
            <a:ext cx="2799168" cy="2115592"/>
          </a:xfrm>
          <a:prstGeom prst="rect">
            <a:avLst/>
          </a:prstGeom>
        </p:spPr>
      </p:pic>
    </p:spTree>
    <p:extLst>
      <p:ext uri="{BB962C8B-B14F-4D97-AF65-F5344CB8AC3E}">
        <p14:creationId xmlns:p14="http://schemas.microsoft.com/office/powerpoint/2010/main" val="364254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B4E07-C94A-418D-A476-9E0393B5CE8E}"/>
              </a:ext>
            </a:extLst>
          </p:cNvPr>
          <p:cNvSpPr txBox="1"/>
          <p:nvPr/>
        </p:nvSpPr>
        <p:spPr>
          <a:xfrm>
            <a:off x="1199626" y="302004"/>
            <a:ext cx="9404058" cy="369332"/>
          </a:xfrm>
          <a:prstGeom prst="rect">
            <a:avLst/>
          </a:prstGeom>
          <a:noFill/>
        </p:spPr>
        <p:txBody>
          <a:bodyPr wrap="square" rtlCol="0">
            <a:spAutoFit/>
          </a:bodyPr>
          <a:lstStyle/>
          <a:p>
            <a:r>
              <a:rPr lang="en-IN" dirty="0">
                <a:solidFill>
                  <a:schemeClr val="bg2">
                    <a:lumMod val="10000"/>
                  </a:schemeClr>
                </a:solidFill>
                <a:latin typeface="Times New Roman" panose="02020603050405020304" pitchFamily="18" charset="0"/>
                <a:cs typeface="Times New Roman" panose="02020603050405020304" pitchFamily="18" charset="0"/>
              </a:rPr>
              <a:t>Running Process and getting Output in </a:t>
            </a:r>
            <a:r>
              <a:rPr lang="en-IN">
                <a:solidFill>
                  <a:schemeClr val="bg2">
                    <a:lumMod val="10000"/>
                  </a:schemeClr>
                </a:solidFill>
                <a:latin typeface="Times New Roman" panose="02020603050405020304" pitchFamily="18" charset="0"/>
                <a:cs typeface="Times New Roman" panose="02020603050405020304" pitchFamily="18" charset="0"/>
              </a:rPr>
              <a:t>AVD After Clicking </a:t>
            </a:r>
            <a:r>
              <a:rPr lang="en-IN" dirty="0">
                <a:solidFill>
                  <a:schemeClr val="bg2">
                    <a:lumMod val="10000"/>
                  </a:schemeClr>
                </a:solidFill>
                <a:latin typeface="Times New Roman" panose="02020603050405020304" pitchFamily="18" charset="0"/>
                <a:cs typeface="Times New Roman" panose="02020603050405020304" pitchFamily="18" charset="0"/>
              </a:rPr>
              <a:t>T</a:t>
            </a:r>
            <a:r>
              <a:rPr lang="en-IN">
                <a:solidFill>
                  <a:schemeClr val="bg2">
                    <a:lumMod val="10000"/>
                  </a:schemeClr>
                </a:solidFill>
                <a:latin typeface="Times New Roman" panose="02020603050405020304" pitchFamily="18" charset="0"/>
                <a:cs typeface="Times New Roman" panose="02020603050405020304" pitchFamily="18" charset="0"/>
              </a:rPr>
              <a:t>he </a:t>
            </a:r>
            <a:r>
              <a:rPr lang="en-IN" dirty="0">
                <a:solidFill>
                  <a:schemeClr val="bg2">
                    <a:lumMod val="10000"/>
                  </a:schemeClr>
                </a:solidFill>
                <a:latin typeface="Times New Roman" panose="02020603050405020304" pitchFamily="18" charset="0"/>
                <a:cs typeface="Times New Roman" panose="02020603050405020304" pitchFamily="18" charset="0"/>
              </a:rPr>
              <a:t>GET LOCATION BUTTON</a:t>
            </a:r>
          </a:p>
        </p:txBody>
      </p:sp>
      <p:pic>
        <p:nvPicPr>
          <p:cNvPr id="4" name="Picture 3">
            <a:extLst>
              <a:ext uri="{FF2B5EF4-FFF2-40B4-BE49-F238E27FC236}">
                <a16:creationId xmlns:a16="http://schemas.microsoft.com/office/drawing/2014/main" id="{999839DF-F284-4376-8056-0162ECF67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3" y="780176"/>
            <a:ext cx="9638950" cy="5421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307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81255-EE97-457B-853A-80A5DFCCD2C5}"/>
              </a:ext>
            </a:extLst>
          </p:cNvPr>
          <p:cNvSpPr txBox="1"/>
          <p:nvPr/>
        </p:nvSpPr>
        <p:spPr>
          <a:xfrm>
            <a:off x="1266738" y="2004969"/>
            <a:ext cx="9009776" cy="830997"/>
          </a:xfrm>
          <a:prstGeom prst="rect">
            <a:avLst/>
          </a:prstGeom>
          <a:noFill/>
        </p:spPr>
        <p:txBody>
          <a:bodyPr wrap="square" rtlCol="0">
            <a:spAutoFit/>
          </a:bodyPr>
          <a:lstStyle/>
          <a:p>
            <a:pPr algn="ctr"/>
            <a:r>
              <a:rPr lang="en-IN" sz="4800" dirty="0">
                <a:solidFill>
                  <a:schemeClr val="accent6">
                    <a:lumMod val="50000"/>
                  </a:schemeClr>
                </a:solidFill>
                <a:latin typeface="BankGothic Lt BT" panose="020B0607020203060204" pitchFamily="34" charset="0"/>
                <a:cs typeface="Browallia New" panose="020B0604020202020204" pitchFamily="34" charset="-34"/>
              </a:rPr>
              <a:t>THANK YOU</a:t>
            </a:r>
          </a:p>
        </p:txBody>
      </p:sp>
    </p:spTree>
    <p:extLst>
      <p:ext uri="{BB962C8B-B14F-4D97-AF65-F5344CB8AC3E}">
        <p14:creationId xmlns:p14="http://schemas.microsoft.com/office/powerpoint/2010/main" val="25150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A7DE8-E672-452F-AC27-BA9E8514DD4A}"/>
              </a:ext>
            </a:extLst>
          </p:cNvPr>
          <p:cNvSpPr txBox="1"/>
          <p:nvPr/>
        </p:nvSpPr>
        <p:spPr>
          <a:xfrm>
            <a:off x="92279" y="117446"/>
            <a:ext cx="12007442" cy="4431983"/>
          </a:xfrm>
          <a:prstGeom prst="rect">
            <a:avLst/>
          </a:prstGeom>
          <a:noFill/>
        </p:spPr>
        <p:txBody>
          <a:bodyPr wrap="square" rtlCol="0">
            <a:spAutoFit/>
          </a:bodyPr>
          <a:lstStyle/>
          <a:p>
            <a:pPr algn="ctr"/>
            <a:r>
              <a:rPr lang="en-US" sz="2800" dirty="0">
                <a:solidFill>
                  <a:schemeClr val="accent6">
                    <a:lumMod val="75000"/>
                  </a:schemeClr>
                </a:solidFill>
                <a:latin typeface="Times New Roman" panose="02020603050405020304" pitchFamily="18" charset="0"/>
                <a:cs typeface="Times New Roman" panose="02020603050405020304" pitchFamily="18" charset="0"/>
              </a:rPr>
              <a:t>INTRODUCTION</a:t>
            </a:r>
          </a:p>
          <a:p>
            <a:pPr algn="ctr"/>
            <a:endParaRPr lang="en-US" sz="2800" dirty="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Calibri" panose="020F0502020204030204" pitchFamily="34" charset="0"/>
            </a:endParaRPr>
          </a:p>
          <a:p>
            <a:pPr algn="ctr"/>
            <a:endParaRPr lang="en-IN" dirty="0">
              <a:latin typeface="Times New Roman" panose="02020603050405020304" pitchFamily="18" charset="0"/>
              <a:ea typeface="Calibri" panose="020F0502020204030204" pitchFamily="34" charset="0"/>
            </a:endParaRPr>
          </a:p>
          <a:p>
            <a:pPr algn="ctr"/>
            <a:r>
              <a:rPr lang="en-IN" sz="1800" dirty="0">
                <a:effectLst/>
                <a:latin typeface="Times New Roman" panose="02020603050405020304" pitchFamily="18" charset="0"/>
                <a:ea typeface="Calibri" panose="020F0502020204030204" pitchFamily="34" charset="0"/>
              </a:rPr>
              <a:t>This project based on In Android Service. Android always has it’s own Framework for location updates.</a:t>
            </a:r>
            <a:r>
              <a:rPr lang="en-IN" sz="1800" dirty="0">
                <a:solidFill>
                  <a:srgbClr val="000000"/>
                </a:solidFill>
                <a:effectLst/>
                <a:latin typeface="Arial" panose="020B060402020202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Android location APIs make it easy for you to build location-aware applications, without needing to focus on the details of the underlying location technology. In this project it’s very easy to get latest location updates through framework</a:t>
            </a:r>
          </a:p>
          <a:p>
            <a:pPr algn="ctr"/>
            <a:endParaRPr lang="en-IN" dirty="0">
              <a:solidFill>
                <a:srgbClr val="000000"/>
              </a:solidFill>
              <a:latin typeface="Times New Roman" panose="02020603050405020304" pitchFamily="18" charset="0"/>
              <a:cs typeface="Times New Roman" panose="02020603050405020304" pitchFamily="18" charset="0"/>
            </a:endParaRPr>
          </a:p>
          <a:p>
            <a:pPr algn="ctr"/>
            <a:endParaRPr lang="en-IN" sz="2800" dirty="0">
              <a:solidFill>
                <a:srgbClr val="000000"/>
              </a:solidFill>
              <a:latin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Calibri" panose="020F0502020204030204" pitchFamily="34" charset="0"/>
                <a:cs typeface="Mangal" panose="02040503050203030202" pitchFamily="18" charset="0"/>
              </a:rPr>
              <a:t>For this we need to java code for implementation. Because all kind of location framework is available on java location framework. This language is very high level language and we used various inbuild method as well as interface for implementing this project. All method and class or interface already in android studio. So that it is easy to use the framework and implement the project carefully.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7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E48C1-D849-4EFC-B1CA-517E60B20906}"/>
              </a:ext>
            </a:extLst>
          </p:cNvPr>
          <p:cNvSpPr txBox="1"/>
          <p:nvPr/>
        </p:nvSpPr>
        <p:spPr>
          <a:xfrm>
            <a:off x="67112" y="142613"/>
            <a:ext cx="11945923" cy="4708981"/>
          </a:xfrm>
          <a:prstGeom prst="rect">
            <a:avLst/>
          </a:prstGeom>
          <a:noFill/>
        </p:spPr>
        <p:txBody>
          <a:bodyPr wrap="square" rtlCol="0">
            <a:spAutoFit/>
          </a:bodyPr>
          <a:lstStyle/>
          <a:p>
            <a:pPr algn="ctr"/>
            <a:r>
              <a:rPr lang="en-IN" sz="2400" dirty="0">
                <a:solidFill>
                  <a:srgbClr val="FF0000"/>
                </a:solidFill>
                <a:latin typeface="+mj-lt"/>
              </a:rPr>
              <a:t>IMPLEMENTS THE PROJECT WITH SNAPSHOT</a:t>
            </a:r>
          </a:p>
          <a:p>
            <a:pPr algn="ctr"/>
            <a:endParaRPr lang="en-IN" sz="2400" dirty="0">
              <a:solidFill>
                <a:srgbClr val="FF0000"/>
              </a:solidFill>
              <a:latin typeface="+mj-lt"/>
            </a:endParaRPr>
          </a:p>
          <a:p>
            <a:r>
              <a:rPr lang="en-IN" dirty="0">
                <a:solidFill>
                  <a:srgbClr val="FF0000"/>
                </a:solidFill>
                <a:latin typeface="Times New Roman" panose="02020603050405020304" pitchFamily="18" charset="0"/>
                <a:cs typeface="Times New Roman" panose="02020603050405020304" pitchFamily="18" charset="0"/>
              </a:rPr>
              <a:t>Step Wise Implementation:</a:t>
            </a:r>
          </a:p>
          <a:p>
            <a:endParaRPr lang="en-IN"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First we need to start Android Studio. After Opening it we are used to create a simple UI with Button and some Images.</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After creating UI we go for activity platform for coding in button area. In UI we just create Linear Layout.</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Knowledge about Java programming Language.</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In Coding we used location framework which already in android studio.</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Various type of method and class used.</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Then we start inbuild Android Virtual Device which’s features very low. Because we want to run my app in low quality device.</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Then we run app and clicking the button we get the longitude and latitude of my current location which is in required to allow the location service of the device.</a:t>
            </a: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Here I do not use any kind </a:t>
            </a:r>
            <a:r>
              <a:rPr lang="en-IN">
                <a:solidFill>
                  <a:srgbClr val="FF0000"/>
                </a:solidFill>
                <a:latin typeface="Times New Roman" panose="02020603050405020304" pitchFamily="18" charset="0"/>
                <a:cs typeface="Times New Roman" panose="02020603050405020304" pitchFamily="18" charset="0"/>
              </a:rPr>
              <a:t>of intents for pass.</a:t>
            </a:r>
            <a:endParaRPr lang="en-IN"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Next few ppt I show my snapshot or running process the project.</a:t>
            </a:r>
          </a:p>
          <a:p>
            <a:pPr marL="342900" indent="-342900">
              <a:buFont typeface="+mj-lt"/>
              <a:buAutoNum type="arabicPeriod"/>
            </a:pP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22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38A7A3-8FD2-4E06-A462-A3CD8945B7FD}"/>
              </a:ext>
            </a:extLst>
          </p:cNvPr>
          <p:cNvSpPr txBox="1"/>
          <p:nvPr/>
        </p:nvSpPr>
        <p:spPr>
          <a:xfrm>
            <a:off x="194345" y="192947"/>
            <a:ext cx="11803310" cy="4339650"/>
          </a:xfrm>
          <a:prstGeom prst="rect">
            <a:avLst/>
          </a:prstGeom>
          <a:noFill/>
        </p:spPr>
        <p:txBody>
          <a:bodyPr wrap="square" rtlCol="0">
            <a:spAutoFit/>
          </a:bodyPr>
          <a:lstStyle/>
          <a:p>
            <a:pPr algn="ctr"/>
            <a:r>
              <a:rPr lang="en-IN" sz="2400" dirty="0">
                <a:solidFill>
                  <a:schemeClr val="accent1">
                    <a:lumMod val="50000"/>
                  </a:schemeClr>
                </a:solidFill>
                <a:latin typeface="Times New Roman" panose="02020603050405020304" pitchFamily="18" charset="0"/>
                <a:cs typeface="Times New Roman" panose="02020603050405020304" pitchFamily="18" charset="0"/>
              </a:rPr>
              <a:t>About Java Programming</a:t>
            </a:r>
          </a:p>
          <a:p>
            <a:pPr algn="just" fontAlgn="base"/>
            <a:endParaRPr lang="en-US" sz="2000" b="1" i="0" dirty="0">
              <a:solidFill>
                <a:srgbClr val="40424E"/>
              </a:solidFill>
              <a:effectLst/>
              <a:latin typeface="urw-din"/>
            </a:endParaRPr>
          </a:p>
          <a:p>
            <a:pPr algn="just" fontAlgn="base"/>
            <a:endParaRPr lang="en-US" sz="2000" b="1" dirty="0">
              <a:solidFill>
                <a:srgbClr val="40424E"/>
              </a:solidFill>
              <a:latin typeface="urw-din"/>
            </a:endParaRPr>
          </a:p>
          <a:p>
            <a:pPr algn="just" fontAlgn="base"/>
            <a:r>
              <a:rPr lang="en-US" sz="1600" b="1" i="0" dirty="0">
                <a:effectLst/>
                <a:latin typeface="Times New Roman" panose="02020603050405020304" pitchFamily="18" charset="0"/>
                <a:cs typeface="Times New Roman" panose="02020603050405020304" pitchFamily="18" charset="0"/>
              </a:rPr>
              <a:t>JAVA</a:t>
            </a:r>
            <a:r>
              <a:rPr lang="en-US" sz="1600" b="0" i="0" dirty="0">
                <a:effectLst/>
                <a:latin typeface="Times New Roman" panose="02020603050405020304" pitchFamily="18" charset="0"/>
                <a:cs typeface="Times New Roman" panose="02020603050405020304" pitchFamily="18" charset="0"/>
              </a:rPr>
              <a:t> was developed by James Gosling at </a:t>
            </a:r>
            <a:r>
              <a:rPr lang="en-US" sz="1600" i="0" dirty="0">
                <a:effectLst/>
                <a:latin typeface="Times New Roman" panose="02020603050405020304" pitchFamily="18" charset="0"/>
                <a:cs typeface="Times New Roman" panose="02020603050405020304" pitchFamily="18" charset="0"/>
              </a:rPr>
              <a:t>Sun Microsystems</a:t>
            </a:r>
            <a:r>
              <a:rPr lang="en-US" sz="1600" u="sng"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Inc in the year </a:t>
            </a:r>
            <a:r>
              <a:rPr lang="en-US" sz="1600" b="1" i="0" dirty="0">
                <a:effectLst/>
                <a:latin typeface="Times New Roman" panose="02020603050405020304" pitchFamily="18" charset="0"/>
                <a:cs typeface="Times New Roman" panose="02020603050405020304" pitchFamily="18" charset="0"/>
              </a:rPr>
              <a:t>1991</a:t>
            </a:r>
            <a:r>
              <a:rPr lang="en-US" sz="1600" b="0" i="0" dirty="0">
                <a:effectLst/>
                <a:latin typeface="Times New Roman" panose="02020603050405020304" pitchFamily="18" charset="0"/>
                <a:cs typeface="Times New Roman" panose="02020603050405020304" pitchFamily="18" charset="0"/>
              </a:rPr>
              <a:t>, later acquired by Oracle Corporation. It is a simple programming language. Java makes writing, compiling, and debugging programming easy. It helps to create reusable code and modular programs.</a:t>
            </a:r>
          </a:p>
          <a:p>
            <a:pPr algn="just" fontAlgn="base"/>
            <a:r>
              <a:rPr lang="en-US" sz="1600" dirty="0">
                <a:latin typeface="Times New Roman" panose="02020603050405020304" pitchFamily="18" charset="0"/>
                <a:cs typeface="Times New Roman" panose="02020603050405020304" pitchFamily="18" charset="0"/>
              </a:rPr>
              <a:t>Java</a:t>
            </a:r>
            <a:r>
              <a:rPr lang="en-US" sz="1600" b="0" i="0" dirty="0">
                <a:effectLst/>
                <a:latin typeface="Times New Roman" panose="02020603050405020304" pitchFamily="18" charset="0"/>
                <a:cs typeface="Times New Roman" panose="02020603050405020304" pitchFamily="18" charset="0"/>
              </a:rPr>
              <a:t> is a class-based, object-oriented programming language and is designed to have as few implementation dependencies as possible. A general-purpose programming language made for developers to </a:t>
            </a:r>
            <a:r>
              <a:rPr lang="en-US" sz="1600" b="0" i="1" dirty="0">
                <a:effectLst/>
                <a:latin typeface="Times New Roman" panose="02020603050405020304" pitchFamily="18" charset="0"/>
                <a:cs typeface="Times New Roman" panose="02020603050405020304" pitchFamily="18" charset="0"/>
              </a:rPr>
              <a:t>write once run anywhere</a:t>
            </a:r>
            <a:r>
              <a:rPr lang="en-US" sz="1600" b="0" i="0" dirty="0">
                <a:effectLst/>
                <a:latin typeface="Times New Roman" panose="02020603050405020304" pitchFamily="18" charset="0"/>
                <a:cs typeface="Times New Roman" panose="02020603050405020304" pitchFamily="18" charset="0"/>
              </a:rPr>
              <a:t> that is compiled Java code can run on all platforms that support Java. Java applications are compiled to byte code that can run on any Java Virtual Machine. The syntax of Java is similar to c/</a:t>
            </a:r>
            <a:r>
              <a:rPr lang="en-US" sz="1600" b="0" i="0" dirty="0" err="1">
                <a:effectLst/>
                <a:latin typeface="Times New Roman" panose="02020603050405020304" pitchFamily="18" charset="0"/>
                <a:cs typeface="Times New Roman" panose="02020603050405020304" pitchFamily="18" charset="0"/>
              </a:rPr>
              <a:t>c++</a:t>
            </a:r>
            <a:r>
              <a:rPr lang="en-US" sz="1600" b="0" i="0" dirty="0">
                <a:effectLst/>
                <a:latin typeface="Times New Roman" panose="02020603050405020304" pitchFamily="18" charset="0"/>
                <a:cs typeface="Times New Roman" panose="02020603050405020304" pitchFamily="18" charset="0"/>
              </a:rPr>
              <a:t>.</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b="1" i="0" dirty="0">
                <a:effectLst/>
                <a:latin typeface="Times New Roman" panose="02020603050405020304" pitchFamily="18" charset="0"/>
                <a:cs typeface="Times New Roman" panose="02020603050405020304" pitchFamily="18" charset="0"/>
              </a:rPr>
              <a:t>Linear Layout</a:t>
            </a:r>
            <a:r>
              <a:rPr lang="en-US" b="0" i="0" dirty="0">
                <a:effectLst/>
                <a:latin typeface="Times New Roman" panose="02020603050405020304" pitchFamily="18" charset="0"/>
                <a:cs typeface="Times New Roman" panose="02020603050405020304" pitchFamily="18" charset="0"/>
              </a:rPr>
              <a:t>:-</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500" b="0" i="0" dirty="0">
                <a:effectLst/>
                <a:latin typeface="Times New Roman" panose="02020603050405020304" pitchFamily="18" charset="0"/>
                <a:cs typeface="Times New Roman" panose="02020603050405020304" pitchFamily="18" charset="0"/>
              </a:rPr>
              <a:t>The linear layout is the most basic layout and it arranges its elements sequentially either horizontally or vertically. To arrange controls within a linear layout. It needs Orientation. It is android studio layout.</a:t>
            </a:r>
          </a:p>
          <a:p>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05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E9617-55DC-47A2-BD69-5C671FBA844D}"/>
              </a:ext>
            </a:extLst>
          </p:cNvPr>
          <p:cNvSpPr txBox="1"/>
          <p:nvPr/>
        </p:nvSpPr>
        <p:spPr>
          <a:xfrm>
            <a:off x="100668" y="134224"/>
            <a:ext cx="11937534" cy="369331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Android Studio</a:t>
            </a:r>
          </a:p>
          <a:p>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Android Manifest:-</a:t>
            </a:r>
            <a:r>
              <a:rPr lang="en-US" sz="1500" b="0" i="0" dirty="0">
                <a:solidFill>
                  <a:srgbClr val="202124"/>
                </a:solidFill>
                <a:effectLst/>
                <a:latin typeface="Times New Roman" panose="02020603050405020304" pitchFamily="18" charset="0"/>
                <a:cs typeface="Times New Roman" panose="02020603050405020304" pitchFamily="18" charset="0"/>
              </a:rPr>
              <a:t>The manifest file describes essential information about your app to the Android build tools, the Android operating system, and Google Play.</a:t>
            </a:r>
          </a:p>
          <a:p>
            <a:r>
              <a:rPr lang="en-IN" sz="1500" dirty="0">
                <a:solidFill>
                  <a:srgbClr val="202124"/>
                </a:solidFill>
                <a:latin typeface="Times New Roman" panose="02020603050405020304" pitchFamily="18" charset="0"/>
                <a:cs typeface="Times New Roman" panose="02020603050405020304" pitchFamily="18" charset="0"/>
              </a:rPr>
              <a:t>This manifest.xml is read by the android system during installation of the application.</a:t>
            </a:r>
          </a:p>
          <a:p>
            <a:endParaRPr lang="en-IN" sz="1500" dirty="0">
              <a:solidFill>
                <a:srgbClr val="202124"/>
              </a:solidFill>
              <a:latin typeface="Times New Roman" panose="02020603050405020304" pitchFamily="18" charset="0"/>
              <a:cs typeface="Times New Roman" panose="02020603050405020304" pitchFamily="18" charset="0"/>
            </a:endParaRPr>
          </a:p>
          <a:p>
            <a:r>
              <a:rPr lang="en-IN" sz="2000" b="1" dirty="0">
                <a:solidFill>
                  <a:srgbClr val="202124"/>
                </a:solidFill>
                <a:latin typeface="Times New Roman" panose="02020603050405020304" pitchFamily="18" charset="0"/>
                <a:cs typeface="Times New Roman" panose="02020603050405020304" pitchFamily="18" charset="0"/>
              </a:rPr>
              <a:t>What is AVD or EMULATOR:-</a:t>
            </a:r>
            <a:r>
              <a:rPr lang="en-IN" sz="1500" dirty="0">
                <a:solidFill>
                  <a:srgbClr val="202124"/>
                </a:solidFill>
                <a:latin typeface="Times New Roman" panose="02020603050405020304" pitchFamily="18" charset="0"/>
                <a:cs typeface="Times New Roman" panose="02020603050405020304" pitchFamily="18" charset="0"/>
              </a:rPr>
              <a:t>The android tooling contains an android device emulator. This emulator can be used run an Android virtual device. These AVD allows you to test your application on selected android version.</a:t>
            </a:r>
          </a:p>
          <a:p>
            <a:endParaRPr lang="en-IN" sz="1500" b="1" dirty="0">
              <a:solidFill>
                <a:srgbClr val="202124"/>
              </a:solidFill>
              <a:latin typeface="Times New Roman" panose="02020603050405020304" pitchFamily="18" charset="0"/>
              <a:cs typeface="Times New Roman" panose="02020603050405020304" pitchFamily="18" charset="0"/>
            </a:endParaRPr>
          </a:p>
          <a:p>
            <a:r>
              <a:rPr lang="en-IN" sz="2000" b="1" dirty="0">
                <a:solidFill>
                  <a:srgbClr val="202124"/>
                </a:solidFill>
                <a:latin typeface="Times New Roman" panose="02020603050405020304" pitchFamily="18" charset="0"/>
                <a:cs typeface="Times New Roman" panose="02020603050405020304" pitchFamily="18" charset="0"/>
              </a:rPr>
              <a:t>What is UI:-</a:t>
            </a:r>
            <a:r>
              <a:rPr lang="en-IN" sz="1500" dirty="0">
                <a:solidFill>
                  <a:srgbClr val="202124"/>
                </a:solidFill>
                <a:latin typeface="Times New Roman" panose="02020603050405020304" pitchFamily="18" charset="0"/>
                <a:cs typeface="Times New Roman" panose="02020603050405020304" pitchFamily="18" charset="0"/>
              </a:rPr>
              <a:t>User Interface(UI) Design focus on anticipating what user might need to do and ensuring that the interface has elements that are easy to access. Understand and use to facilitate these actions.</a:t>
            </a:r>
            <a:endParaRPr lang="en-US" sz="2000" b="1"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47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8E142-A8AD-4404-96AE-1B424C7FAA4E}"/>
              </a:ext>
            </a:extLst>
          </p:cNvPr>
          <p:cNvSpPr txBox="1"/>
          <p:nvPr/>
        </p:nvSpPr>
        <p:spPr>
          <a:xfrm>
            <a:off x="151002" y="176169"/>
            <a:ext cx="11761365" cy="1231106"/>
          </a:xfrm>
          <a:prstGeom prst="rect">
            <a:avLst/>
          </a:prstGeom>
          <a:noFill/>
        </p:spPr>
        <p:txBody>
          <a:bodyPr wrap="square" rtlCol="0">
            <a:spAutoFit/>
          </a:bodyPr>
          <a:lstStyle/>
          <a:p>
            <a:r>
              <a:rPr lang="en-IN" sz="2000" dirty="0">
                <a:solidFill>
                  <a:schemeClr val="accent6">
                    <a:lumMod val="50000"/>
                  </a:schemeClr>
                </a:solidFill>
                <a:latin typeface="Times New Roman" panose="02020603050405020304" pitchFamily="18" charset="0"/>
                <a:cs typeface="Times New Roman" panose="02020603050405020304" pitchFamily="18" charset="0"/>
              </a:rPr>
              <a:t>Snapshot Of UI:- </a:t>
            </a:r>
            <a:r>
              <a:rPr lang="en-IN" sz="1600" dirty="0">
                <a:latin typeface="Times New Roman" panose="02020603050405020304" pitchFamily="18" charset="0"/>
                <a:cs typeface="Times New Roman" panose="02020603050405020304" pitchFamily="18" charset="0"/>
              </a:rPr>
              <a:t>In UI we used a images from google of location icon and one button Namely Get Location from we get the longitude and latitude.</a:t>
            </a:r>
          </a:p>
          <a:p>
            <a:endParaRPr lang="en-IN" sz="2000" dirty="0">
              <a:solidFill>
                <a:schemeClr val="accent6">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277F127-13B9-4CB8-9B56-EEBE59DAD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2" y="1623269"/>
            <a:ext cx="5697057" cy="3204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89A625D-416B-4C66-B708-5F14945B0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359" y="1623269"/>
            <a:ext cx="5697057" cy="32045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205D026-4641-4565-99BA-7B1899B38F47}"/>
              </a:ext>
            </a:extLst>
          </p:cNvPr>
          <p:cNvSpPr txBox="1"/>
          <p:nvPr/>
        </p:nvSpPr>
        <p:spPr>
          <a:xfrm>
            <a:off x="6291743" y="5041783"/>
            <a:ext cx="54108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Design With code in Split version</a:t>
            </a:r>
          </a:p>
        </p:txBody>
      </p:sp>
    </p:spTree>
    <p:extLst>
      <p:ext uri="{BB962C8B-B14F-4D97-AF65-F5344CB8AC3E}">
        <p14:creationId xmlns:p14="http://schemas.microsoft.com/office/powerpoint/2010/main" val="255752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7B764-AD72-4AA2-A316-B7E8943CD77F}"/>
              </a:ext>
            </a:extLst>
          </p:cNvPr>
          <p:cNvSpPr txBox="1"/>
          <p:nvPr/>
        </p:nvSpPr>
        <p:spPr>
          <a:xfrm>
            <a:off x="100667" y="83892"/>
            <a:ext cx="11996257" cy="400110"/>
          </a:xfrm>
          <a:prstGeom prst="rect">
            <a:avLst/>
          </a:prstGeom>
          <a:noFill/>
        </p:spPr>
        <p:txBody>
          <a:bodyPr wrap="square" rtlCol="0">
            <a:spAutoFit/>
          </a:bodyPr>
          <a:lstStyle/>
          <a:p>
            <a:r>
              <a:rPr lang="en-IN" sz="2000" dirty="0">
                <a:solidFill>
                  <a:srgbClr val="002060"/>
                </a:solidFill>
                <a:latin typeface="Times New Roman" panose="02020603050405020304" pitchFamily="18" charset="0"/>
                <a:cs typeface="Times New Roman" panose="02020603050405020304" pitchFamily="18" charset="0"/>
              </a:rPr>
              <a:t>Android Virtual Device:- </a:t>
            </a:r>
            <a:r>
              <a:rPr lang="en-IN" sz="1400" dirty="0">
                <a:latin typeface="Times New Roman" panose="02020603050405020304" pitchFamily="18" charset="0"/>
                <a:cs typeface="Times New Roman" panose="02020603050405020304" pitchFamily="18" charset="0"/>
              </a:rPr>
              <a:t>We create inbuild virtual device for run app.</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A7C052-561D-4CBF-A426-8719F7D0D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45" y="792991"/>
            <a:ext cx="9372476" cy="527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905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9FFDD-2862-42F5-A209-074C3B215502}"/>
              </a:ext>
            </a:extLst>
          </p:cNvPr>
          <p:cNvSpPr txBox="1"/>
          <p:nvPr/>
        </p:nvSpPr>
        <p:spPr>
          <a:xfrm>
            <a:off x="134224" y="192947"/>
            <a:ext cx="10846965" cy="400110"/>
          </a:xfrm>
          <a:prstGeom prst="rect">
            <a:avLst/>
          </a:prstGeom>
          <a:noFill/>
        </p:spPr>
        <p:txBody>
          <a:bodyPr wrap="square" rtlCol="0">
            <a:spAutoFit/>
          </a:bodyPr>
          <a:lstStyle/>
          <a:p>
            <a:r>
              <a:rPr lang="en-IN" sz="2000" dirty="0">
                <a:solidFill>
                  <a:srgbClr val="00B050"/>
                </a:solidFill>
                <a:latin typeface="Times New Roman" panose="02020603050405020304" pitchFamily="18" charset="0"/>
                <a:cs typeface="Times New Roman" panose="02020603050405020304" pitchFamily="18" charset="0"/>
              </a:rPr>
              <a:t>Manifest File:- </a:t>
            </a:r>
            <a:r>
              <a:rPr lang="en-IN" sz="1400" dirty="0">
                <a:latin typeface="Times New Roman" panose="02020603050405020304" pitchFamily="18" charset="0"/>
                <a:cs typeface="Times New Roman" panose="02020603050405020304" pitchFamily="18" charset="0"/>
              </a:rPr>
              <a:t>Snapshot of manifest file in android studio.</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972A81-CB36-4CF5-B471-17FF95F9A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293" y="763398"/>
            <a:ext cx="10007134" cy="5629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754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2361C-9AA2-4A21-9E86-383F88A65AAA}"/>
              </a:ext>
            </a:extLst>
          </p:cNvPr>
          <p:cNvSpPr txBox="1"/>
          <p:nvPr/>
        </p:nvSpPr>
        <p:spPr>
          <a:xfrm>
            <a:off x="117446" y="159391"/>
            <a:ext cx="11744587" cy="369332"/>
          </a:xfrm>
          <a:prstGeom prst="rect">
            <a:avLst/>
          </a:prstGeom>
          <a:noFill/>
        </p:spPr>
        <p:txBody>
          <a:bodyPr wrap="square" rtlCol="0">
            <a:spAutoFit/>
          </a:bodyPr>
          <a:lstStyle/>
          <a:p>
            <a:r>
              <a:rPr lang="en-IN" dirty="0">
                <a:solidFill>
                  <a:schemeClr val="accent6">
                    <a:lumMod val="75000"/>
                  </a:schemeClr>
                </a:solidFill>
                <a:latin typeface="Times New Roman" panose="02020603050405020304" pitchFamily="18" charset="0"/>
                <a:cs typeface="Times New Roman" panose="02020603050405020304" pitchFamily="18" charset="0"/>
              </a:rPr>
              <a:t>MainActivity and GpsTracker class which implement in Main activity file</a:t>
            </a:r>
          </a:p>
        </p:txBody>
      </p:sp>
      <p:pic>
        <p:nvPicPr>
          <p:cNvPr id="4" name="Picture 3">
            <a:extLst>
              <a:ext uri="{FF2B5EF4-FFF2-40B4-BE49-F238E27FC236}">
                <a16:creationId xmlns:a16="http://schemas.microsoft.com/office/drawing/2014/main" id="{DBBFC3E1-9295-4D2D-BD1B-5D67A7255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7" y="595618"/>
            <a:ext cx="5518093" cy="3103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3E2A097-7423-4A18-8CC1-242BA5CCB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347" y="2923563"/>
            <a:ext cx="6512653" cy="3775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8706719E-EAA2-407B-A407-ABC88F31140A}"/>
              </a:ext>
            </a:extLst>
          </p:cNvPr>
          <p:cNvSpPr txBox="1"/>
          <p:nvPr/>
        </p:nvSpPr>
        <p:spPr>
          <a:xfrm>
            <a:off x="5981350" y="1249960"/>
            <a:ext cx="34730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MainActivity</a:t>
            </a:r>
          </a:p>
        </p:txBody>
      </p:sp>
      <p:sp>
        <p:nvSpPr>
          <p:cNvPr id="8" name="TextBox 7">
            <a:extLst>
              <a:ext uri="{FF2B5EF4-FFF2-40B4-BE49-F238E27FC236}">
                <a16:creationId xmlns:a16="http://schemas.microsoft.com/office/drawing/2014/main" id="{55E83D75-DE22-465E-AD63-94C243988461}"/>
              </a:ext>
            </a:extLst>
          </p:cNvPr>
          <p:cNvSpPr txBox="1"/>
          <p:nvPr/>
        </p:nvSpPr>
        <p:spPr>
          <a:xfrm>
            <a:off x="780176" y="4689446"/>
            <a:ext cx="366598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GpsTracker</a:t>
            </a:r>
          </a:p>
        </p:txBody>
      </p:sp>
    </p:spTree>
    <p:extLst>
      <p:ext uri="{BB962C8B-B14F-4D97-AF65-F5344CB8AC3E}">
        <p14:creationId xmlns:p14="http://schemas.microsoft.com/office/powerpoint/2010/main" val="280356139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Feathered</Template>
  <TotalTime>0</TotalTime>
  <Words>813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BankGothic Lt BT</vt:lpstr>
      <vt:lpstr>Calibri</vt:lpstr>
      <vt:lpstr>Century Schoolbook</vt:lpstr>
      <vt:lpstr>Consolas</vt:lpstr>
      <vt:lpstr>Corbel</vt:lpstr>
      <vt:lpstr>Times New Roman</vt:lpstr>
      <vt:lpstr>urw-din</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Chiranjib Ghosh</dc:creator>
  <cp:lastModifiedBy>Chiranjib Ghosh</cp:lastModifiedBy>
  <cp:revision>21</cp:revision>
  <dcterms:created xsi:type="dcterms:W3CDTF">2021-05-21T15:46:37Z</dcterms:created>
  <dcterms:modified xsi:type="dcterms:W3CDTF">2021-05-22T08:13:00Z</dcterms:modified>
</cp:coreProperties>
</file>