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9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62" r:id="rId4"/>
    <p:sldId id="261" r:id="rId5"/>
    <p:sldId id="263" r:id="rId6"/>
    <p:sldId id="259" r:id="rId7"/>
    <p:sldId id="260" r:id="rId8"/>
    <p:sldId id="281" r:id="rId9"/>
    <p:sldId id="282" r:id="rId10"/>
    <p:sldId id="265" r:id="rId11"/>
    <p:sldId id="280" r:id="rId12"/>
    <p:sldId id="288" r:id="rId13"/>
    <p:sldId id="267" r:id="rId14"/>
    <p:sldId id="269" r:id="rId15"/>
    <p:sldId id="270" r:id="rId16"/>
    <p:sldId id="287" r:id="rId17"/>
    <p:sldId id="273" r:id="rId18"/>
    <p:sldId id="289" r:id="rId19"/>
    <p:sldId id="274" r:id="rId20"/>
    <p:sldId id="275" r:id="rId21"/>
    <p:sldId id="276" r:id="rId22"/>
    <p:sldId id="286" r:id="rId23"/>
    <p:sldId id="285" r:id="rId24"/>
    <p:sldId id="278" r:id="rId25"/>
    <p:sldId id="279" r:id="rId26"/>
    <p:sldId id="284" r:id="rId27"/>
    <p:sldId id="29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00"/>
    <a:srgbClr val="EDEAD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07"/>
    <p:restoredTop sz="91185" autoAdjust="0"/>
  </p:normalViewPr>
  <p:slideViewPr>
    <p:cSldViewPr snapToGrid="0" snapToObjects="1">
      <p:cViewPr varScale="1">
        <p:scale>
          <a:sx n="105" d="100"/>
          <a:sy n="105" d="100"/>
        </p:scale>
        <p:origin x="14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B8479-DC69-C84A-8581-E11805C3285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C5F5C-BED6-0746-AE6D-E68BF3B10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3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C5F5C-BED6-0746-AE6D-E68BF3B10F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C5F5C-BED6-0746-AE6D-E68BF3B10F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45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C5F5C-BED6-0746-AE6D-E68BF3B10F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39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C5F5C-BED6-0746-AE6D-E68BF3B10F8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86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C5F5C-BED6-0746-AE6D-E68BF3B10F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4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C5F5C-BED6-0746-AE6D-E68BF3B10F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99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C5F5C-BED6-0746-AE6D-E68BF3B10F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19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C5F5C-BED6-0746-AE6D-E68BF3B10F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5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C5F5C-BED6-0746-AE6D-E68BF3B10F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26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C5F5C-BED6-0746-AE6D-E68BF3B10F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73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C5F5C-BED6-0746-AE6D-E68BF3B10F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98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C5F5C-BED6-0746-AE6D-E68BF3B10F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74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431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8616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42E-12CC-7F48-BF78-8C0A25924F84}" type="datetime1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S. Dhillon, Wireless@VT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9783-27FA-6244-8318-CAAAC852C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49DB-EEFB-3A4C-A631-E72884CEA0E8}" type="datetime1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S. Dhillon, Wireless@VT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9783-27FA-6244-8318-CAAAC852C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B3F8-0AF9-3347-9FC3-AA5ACA0B7700}" type="datetime1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S. Dhillon, Wireless@VT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9783-27FA-6244-8318-CAAAC852C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048" y="170540"/>
            <a:ext cx="8427904" cy="1167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048" y="1582462"/>
            <a:ext cx="8427904" cy="459531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DC1E-F5F7-D743-BC57-4607A4BC8448}" type="datetime1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dirty="0" smtClean="0"/>
              <a:t>H. S. Dhillon, </a:t>
            </a:r>
            <a:r>
              <a:rPr lang="en-US" dirty="0" err="1" smtClean="0"/>
              <a:t>Wireless@VT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3A8F9783-27FA-6244-8318-CAAAC852C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7063-5C60-BF43-8A68-332BF5F3789E}" type="datetime1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S. Dhillon, Wireless@VT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9783-27FA-6244-8318-CAAAC852C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59B0-5270-AE4A-BFC8-CD7308D50E6A}" type="datetime1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S. Dhillon, Wireless@VT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9783-27FA-6244-8318-CAAAC852C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9549-BE76-D84E-813A-36C5D66D7D64}" type="datetime1">
              <a:rPr lang="en-US" smtClean="0"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S. Dhillon, Wireless@VT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9783-27FA-6244-8318-CAAAC852C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0B85-9F7A-EA4A-81C1-29105F864274}" type="datetime1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S. Dhillon, Wireless@VT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9783-27FA-6244-8318-CAAAC852C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840F-B375-854D-B248-8E730AB5441D}" type="datetime1">
              <a:rPr lang="en-US" smtClean="0"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S. Dhillon, Wireless@VT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9783-27FA-6244-8318-CAAAC852C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9239-6C39-3549-A207-FD9C5B05C40F}" type="datetime1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S. Dhillon, Wireless@VT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9783-27FA-6244-8318-CAAAC852C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0302-8493-574F-991E-DFBA3B882410}" type="datetime1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S. Dhillon, Wireless@VT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9783-27FA-6244-8318-CAAAC852C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356350"/>
            <a:ext cx="9144000" cy="513524"/>
          </a:xfrm>
          <a:prstGeom prst="rect">
            <a:avLst/>
          </a:prstGeom>
          <a:solidFill>
            <a:srgbClr val="EDE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048" y="203399"/>
            <a:ext cx="8427904" cy="11677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048" y="1688099"/>
            <a:ext cx="84279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2457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2AC50-319B-204A-ACFB-5C60424F5716}" type="datetime1">
              <a:rPr lang="en-US" smtClean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6050" y="6424612"/>
            <a:ext cx="3771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60000"/>
                </a:solidFill>
              </a:defRPr>
            </a:lvl1pPr>
          </a:lstStyle>
          <a:p>
            <a:r>
              <a:rPr lang="en-US" dirty="0" smtClean="0"/>
              <a:t>H. S. Dhillon, </a:t>
            </a:r>
            <a:r>
              <a:rPr lang="en-US" dirty="0" err="1" smtClean="0"/>
              <a:t>Wireless@VT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49" y="64246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60000"/>
                </a:solidFill>
              </a:defRPr>
            </a:lvl1pPr>
          </a:lstStyle>
          <a:p>
            <a:fld id="{3A8F9783-27FA-6244-8318-CAAAC852CA3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9" y="6390881"/>
            <a:ext cx="18796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9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6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660000"/>
        </a:buClr>
        <a:buSzPct val="60000"/>
        <a:buFont typeface="ZapfDingbatsITC" charset="0"/>
        <a:buChar char="❊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60000"/>
        </a:buClr>
        <a:buSzPct val="60000"/>
        <a:buFont typeface="ZapfDingbatsITC" charset="0"/>
        <a:buChar char="❊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60000"/>
        </a:buClr>
        <a:buSzPct val="60000"/>
        <a:buFont typeface="ZapfDingbatsITC" charset="0"/>
        <a:buChar char="❊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60000"/>
        </a:buClr>
        <a:buSzPct val="60000"/>
        <a:buFont typeface="ZapfDingbatsITC" charset="0"/>
        <a:buChar char="❊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60000"/>
        </a:buClr>
        <a:buSzPct val="60000"/>
        <a:buFont typeface="ZapfDingbatsITC" charset="0"/>
        <a:buChar char="❊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53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52.png"/><Relationship Id="rId5" Type="http://schemas.openxmlformats.org/officeDocument/2006/relationships/tags" Target="../tags/tag14.xml"/><Relationship Id="rId10" Type="http://schemas.openxmlformats.org/officeDocument/2006/relationships/image" Target="../media/image51.png"/><Relationship Id="rId4" Type="http://schemas.openxmlformats.org/officeDocument/2006/relationships/tags" Target="../tags/tag13.xml"/><Relationship Id="rId9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7.png"/><Relationship Id="rId18" Type="http://schemas.openxmlformats.org/officeDocument/2006/relationships/image" Target="../media/image61.png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image" Target="../media/image56.png"/><Relationship Id="rId17" Type="http://schemas.openxmlformats.org/officeDocument/2006/relationships/image" Target="../media/image52.png"/><Relationship Id="rId2" Type="http://schemas.openxmlformats.org/officeDocument/2006/relationships/tags" Target="../tags/tag19.xml"/><Relationship Id="rId16" Type="http://schemas.openxmlformats.org/officeDocument/2006/relationships/image" Target="../media/image60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55.emf"/><Relationship Id="rId5" Type="http://schemas.openxmlformats.org/officeDocument/2006/relationships/tags" Target="../tags/tag22.xml"/><Relationship Id="rId15" Type="http://schemas.openxmlformats.org/officeDocument/2006/relationships/image" Target="../media/image59.emf"/><Relationship Id="rId10" Type="http://schemas.openxmlformats.org/officeDocument/2006/relationships/image" Target="../media/image54.emf"/><Relationship Id="rId19" Type="http://schemas.openxmlformats.org/officeDocument/2006/relationships/image" Target="../media/image62.png"/><Relationship Id="rId4" Type="http://schemas.openxmlformats.org/officeDocument/2006/relationships/tags" Target="../tags/tag21.xml"/><Relationship Id="rId9" Type="http://schemas.openxmlformats.org/officeDocument/2006/relationships/notesSlide" Target="../notesSlides/notesSlide8.xml"/><Relationship Id="rId14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5" Type="http://schemas.openxmlformats.org/officeDocument/2006/relationships/image" Target="../media/image65.png"/><Relationship Id="rId4" Type="http://schemas.openxmlformats.org/officeDocument/2006/relationships/image" Target="../media/image6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tags" Target="../tags/tag28.xml"/><Relationship Id="rId7" Type="http://schemas.openxmlformats.org/officeDocument/2006/relationships/image" Target="../media/image66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9.png"/><Relationship Id="rId4" Type="http://schemas.openxmlformats.org/officeDocument/2006/relationships/tags" Target="../tags/tag29.xml"/><Relationship Id="rId9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tags" Target="../tags/tag32.xml"/><Relationship Id="rId7" Type="http://schemas.openxmlformats.org/officeDocument/2006/relationships/image" Target="../media/image70.emf"/><Relationship Id="rId12" Type="http://schemas.openxmlformats.org/officeDocument/2006/relationships/image" Target="../media/image51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67.png"/><Relationship Id="rId11" Type="http://schemas.openxmlformats.org/officeDocument/2006/relationships/image" Target="../media/image74.png"/><Relationship Id="rId5" Type="http://schemas.openxmlformats.org/officeDocument/2006/relationships/notesSlide" Target="../notesSlides/notesSlide10.xml"/><Relationship Id="rId10" Type="http://schemas.openxmlformats.org/officeDocument/2006/relationships/image" Target="../media/image73.emf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2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3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10" Type="http://schemas.openxmlformats.org/officeDocument/2006/relationships/image" Target="../media/image53.png"/><Relationship Id="rId4" Type="http://schemas.openxmlformats.org/officeDocument/2006/relationships/tags" Target="../tags/tag36.xml"/><Relationship Id="rId9" Type="http://schemas.openxmlformats.org/officeDocument/2006/relationships/image" Target="../media/image7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emf"/><Relationship Id="rId4" Type="http://schemas.openxmlformats.org/officeDocument/2006/relationships/image" Target="../media/image7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emf"/><Relationship Id="rId4" Type="http://schemas.openxmlformats.org/officeDocument/2006/relationships/image" Target="../media/image80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2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83.emf"/><Relationship Id="rId5" Type="http://schemas.openxmlformats.org/officeDocument/2006/relationships/image" Target="../media/image82.emf"/><Relationship Id="rId4" Type="http://schemas.openxmlformats.org/officeDocument/2006/relationships/image" Target="../media/image70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hillon.ece.vt.edu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3.wmf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0.pn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39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38.png"/><Relationship Id="rId5" Type="http://schemas.openxmlformats.org/officeDocument/2006/relationships/tags" Target="../tags/tag7.xml"/><Relationship Id="rId15" Type="http://schemas.openxmlformats.org/officeDocument/2006/relationships/image" Target="../media/image42.emf"/><Relationship Id="rId10" Type="http://schemas.openxmlformats.org/officeDocument/2006/relationships/image" Target="../media/image37.png"/><Relationship Id="rId4" Type="http://schemas.openxmlformats.org/officeDocument/2006/relationships/tags" Target="../tags/tag6.xml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40229"/>
            <a:ext cx="7772400" cy="2813802"/>
          </a:xfrm>
        </p:spPr>
        <p:txBody>
          <a:bodyPr>
            <a:noAutofit/>
          </a:bodyPr>
          <a:lstStyle/>
          <a:p>
            <a:r>
              <a:rPr lang="en-US" sz="4800" dirty="0"/>
              <a:t>Poisson Cluster Process: Bridging the Gap Between</a:t>
            </a:r>
            <a:br>
              <a:rPr lang="en-US" sz="4800" dirty="0"/>
            </a:br>
            <a:r>
              <a:rPr lang="en-US" sz="4800" dirty="0"/>
              <a:t>PPP and 3GPP </a:t>
            </a:r>
            <a:r>
              <a:rPr lang="en-US" sz="4800" dirty="0" err="1"/>
              <a:t>HetNet</a:t>
            </a:r>
            <a:r>
              <a:rPr lang="en-US" sz="4800" dirty="0"/>
              <a:t>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Harpreet S. Dhillon, Ph.D.</a:t>
            </a:r>
          </a:p>
          <a:p>
            <a:r>
              <a:rPr lang="en-US" sz="2000" dirty="0" smtClean="0"/>
              <a:t>Joint work with Chiranjib </a:t>
            </a:r>
            <a:r>
              <a:rPr lang="en-US" sz="2000" dirty="0" err="1" smtClean="0"/>
              <a:t>Saha</a:t>
            </a:r>
            <a:r>
              <a:rPr lang="en-US" sz="2000" dirty="0" smtClean="0"/>
              <a:t> and </a:t>
            </a:r>
            <a:r>
              <a:rPr lang="en-US" sz="2000" dirty="0" err="1" smtClean="0"/>
              <a:t>Mehrnaz</a:t>
            </a:r>
            <a:r>
              <a:rPr lang="en-US" sz="2000" dirty="0" smtClean="0"/>
              <a:t> </a:t>
            </a:r>
            <a:r>
              <a:rPr lang="en-US" sz="2000" dirty="0" err="1" smtClean="0"/>
              <a:t>Afshang</a:t>
            </a:r>
            <a:endParaRPr lang="en-US" sz="2000" dirty="0" smtClean="0"/>
          </a:p>
          <a:p>
            <a:r>
              <a:rPr lang="en-US" dirty="0" smtClean="0"/>
              <a:t>Wireless @ Virginia Tech</a:t>
            </a:r>
          </a:p>
          <a:p>
            <a:r>
              <a:rPr lang="en-US" dirty="0" smtClean="0"/>
              <a:t>Blacksburg, VA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9783-27FA-6244-8318-CAAAC852CA36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S. Dhillon, Wireless@VT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Unified </a:t>
            </a:r>
            <a:r>
              <a:rPr lang="en-US" dirty="0" err="1" smtClean="0"/>
              <a:t>HetNet</a:t>
            </a:r>
            <a:r>
              <a:rPr lang="en-US" dirty="0" smtClean="0"/>
              <a:t> Model: PCP meets PPP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048" y="1353247"/>
            <a:ext cx="5039142" cy="43480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consider K tier </a:t>
            </a:r>
            <a:r>
              <a:rPr lang="en-US" dirty="0" err="1" smtClean="0"/>
              <a:t>HetNet</a:t>
            </a:r>
            <a:r>
              <a:rPr lang="en-US" dirty="0" smtClean="0"/>
              <a:t> with two sets of BS PPs:</a:t>
            </a:r>
          </a:p>
          <a:p>
            <a:pPr lvl="1"/>
            <a:r>
              <a:rPr lang="en-US" i="1" dirty="0" smtClean="0">
                <a:solidFill>
                  <a:srgbClr val="660000"/>
                </a:solidFill>
              </a:rPr>
              <a:t>K</a:t>
            </a:r>
            <a:r>
              <a:rPr lang="en-US" i="1" baseline="-25000" dirty="0" smtClean="0">
                <a:solidFill>
                  <a:srgbClr val="660000"/>
                </a:solidFill>
              </a:rPr>
              <a:t>1</a:t>
            </a:r>
            <a:r>
              <a:rPr lang="en-US" dirty="0" smtClean="0"/>
              <a:t> BS tiers are modeled as independent PPPs. </a:t>
            </a:r>
          </a:p>
          <a:p>
            <a:pPr lvl="1"/>
            <a:r>
              <a:rPr lang="en-US" i="1" dirty="0" smtClean="0">
                <a:solidFill>
                  <a:srgbClr val="660000"/>
                </a:solidFill>
              </a:rPr>
              <a:t>K</a:t>
            </a:r>
            <a:r>
              <a:rPr lang="en-US" i="1" baseline="-25000" dirty="0" smtClean="0">
                <a:solidFill>
                  <a:srgbClr val="660000"/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/>
              <a:t>BS tiers are modeled as independent </a:t>
            </a:r>
            <a:r>
              <a:rPr lang="en-US" dirty="0" smtClean="0"/>
              <a:t>PCPs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User Distribution:</a:t>
            </a:r>
          </a:p>
          <a:p>
            <a:pPr lvl="1"/>
            <a:r>
              <a:rPr lang="en-US" dirty="0" smtClean="0"/>
              <a:t>Users can be independent PPP.</a:t>
            </a:r>
          </a:p>
          <a:p>
            <a:pPr lvl="1"/>
            <a:r>
              <a:rPr lang="en-US" dirty="0" smtClean="0"/>
              <a:t>Users can be a PCP correlated with the BS distribution. </a:t>
            </a:r>
            <a:endParaRPr lang="en-US" dirty="0"/>
          </a:p>
          <a:p>
            <a:r>
              <a:rPr lang="en-US" dirty="0" smtClean="0"/>
              <a:t>For this setup, we derive </a:t>
            </a:r>
            <a:r>
              <a:rPr lang="en-US" dirty="0"/>
              <a:t>c</a:t>
            </a:r>
            <a:r>
              <a:rPr lang="en-US" dirty="0" smtClean="0"/>
              <a:t>overage probability.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S. Dhillon, Wireless@VT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9783-27FA-6244-8318-CAAAC852CA3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701" y="1611833"/>
            <a:ext cx="3647060" cy="365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656" y="1609344"/>
            <a:ext cx="3647060" cy="3657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656" y="1609344"/>
            <a:ext cx="3657600" cy="3657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656" y="1609344"/>
            <a:ext cx="3657600" cy="36576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323703" y="5671574"/>
            <a:ext cx="6331131" cy="464788"/>
          </a:xfrm>
          <a:prstGeom prst="roundRect">
            <a:avLst/>
          </a:prstGeom>
          <a:solidFill>
            <a:srgbClr val="660000"/>
          </a:solidFill>
          <a:ln w="28575">
            <a:solidFill>
              <a:srgbClr val="6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DEADA"/>
                </a:solidFill>
              </a:rPr>
              <a:t>Models 1-4 appear as special cases of this unified framework.</a:t>
            </a:r>
            <a:endParaRPr lang="en-US" dirty="0">
              <a:solidFill>
                <a:srgbClr val="EDEA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91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337" y="291235"/>
            <a:ext cx="8764677" cy="11677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Association: Max SIR and Max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types of cell association are considered.</a:t>
            </a:r>
          </a:p>
          <a:p>
            <a:pPr lvl="1"/>
            <a:r>
              <a:rPr lang="en-US" b="1" dirty="0" smtClean="0"/>
              <a:t>Max Power</a:t>
            </a:r>
            <a:r>
              <a:rPr lang="en-US" dirty="0" smtClean="0"/>
              <a:t>: Connect to the BS providing maximum </a:t>
            </a:r>
            <a:r>
              <a:rPr lang="en-US" dirty="0"/>
              <a:t>average </a:t>
            </a:r>
            <a:r>
              <a:rPr lang="en-US" dirty="0" smtClean="0"/>
              <a:t>received power.</a:t>
            </a:r>
          </a:p>
          <a:p>
            <a:pPr lvl="2"/>
            <a:r>
              <a:rPr lang="en-US" dirty="0" smtClean="0"/>
              <a:t>Contact and Nearest distance distributions of PCP and PPP are the key components of analysis*.</a:t>
            </a:r>
          </a:p>
          <a:p>
            <a:pPr marL="1371600" lvl="3" indent="0">
              <a:buNone/>
            </a:pPr>
            <a:endParaRPr lang="en-US" dirty="0" smtClean="0"/>
          </a:p>
          <a:p>
            <a:pPr lvl="1"/>
            <a:r>
              <a:rPr lang="en-US" b="1" dirty="0"/>
              <a:t>Max </a:t>
            </a:r>
            <a:r>
              <a:rPr lang="en-US" b="1" dirty="0" smtClean="0"/>
              <a:t>SIR</a:t>
            </a:r>
            <a:r>
              <a:rPr lang="en-US" dirty="0" smtClean="0"/>
              <a:t>: </a:t>
            </a:r>
            <a:r>
              <a:rPr lang="en-US" dirty="0"/>
              <a:t>Connect to the BS providing maximum </a:t>
            </a:r>
            <a:r>
              <a:rPr lang="en-US" dirty="0" smtClean="0"/>
              <a:t>      	instantaneous SIR (assuming interference limited network).</a:t>
            </a:r>
          </a:p>
          <a:p>
            <a:pPr lvl="2"/>
            <a:r>
              <a:rPr lang="en-US" dirty="0" smtClean="0"/>
              <a:t>The analysis is well-known for the Baseline model **.</a:t>
            </a:r>
          </a:p>
          <a:p>
            <a:pPr lvl="2"/>
            <a:r>
              <a:rPr lang="en-US" dirty="0" smtClean="0"/>
              <a:t>We generalize this approach to enable coverage analysis for the proposed </a:t>
            </a:r>
            <a:r>
              <a:rPr lang="en-US" dirty="0"/>
              <a:t>U</a:t>
            </a:r>
            <a:r>
              <a:rPr lang="en-US" dirty="0" smtClean="0"/>
              <a:t>nified Model. 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S. Dhillon, Wireless@VT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9783-27FA-6244-8318-CAAAC852CA3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4981" y="4577338"/>
            <a:ext cx="88740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400" dirty="0" smtClean="0"/>
              <a:t>*    M</a:t>
            </a:r>
            <a:r>
              <a:rPr lang="en-US" sz="1400" dirty="0"/>
              <a:t>. </a:t>
            </a:r>
            <a:r>
              <a:rPr lang="en-US" sz="1400" dirty="0" err="1"/>
              <a:t>Afshang</a:t>
            </a:r>
            <a:r>
              <a:rPr lang="en-US" sz="1400" dirty="0"/>
              <a:t>, C. </a:t>
            </a:r>
            <a:r>
              <a:rPr lang="en-US" sz="1400" dirty="0" err="1"/>
              <a:t>Saha</a:t>
            </a:r>
            <a:r>
              <a:rPr lang="en-US" sz="1400" dirty="0"/>
              <a:t>, and H. S. </a:t>
            </a:r>
            <a:r>
              <a:rPr lang="en-US" sz="1400" dirty="0" err="1"/>
              <a:t>Dhillon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660000"/>
                </a:solidFill>
              </a:rPr>
              <a:t>“Nearest-Neighbor and Contact Distance Distributions for Thomas Cluster Process”</a:t>
            </a:r>
            <a:r>
              <a:rPr lang="en-US" sz="1400" dirty="0"/>
              <a:t>,</a:t>
            </a:r>
            <a:r>
              <a:rPr lang="en-US" sz="1400" dirty="0">
                <a:solidFill>
                  <a:srgbClr val="660000"/>
                </a:solidFill>
              </a:rPr>
              <a:t> </a:t>
            </a:r>
            <a:r>
              <a:rPr lang="en-US" sz="1400" dirty="0"/>
              <a:t>IEEE Wireless </a:t>
            </a:r>
            <a:r>
              <a:rPr lang="en-US" sz="1400" dirty="0" err="1"/>
              <a:t>Commun</a:t>
            </a:r>
            <a:r>
              <a:rPr lang="en-US" sz="1400" dirty="0"/>
              <a:t>. Letters,  2016</a:t>
            </a:r>
            <a:r>
              <a:rPr lang="en-US" sz="1400" dirty="0" smtClean="0"/>
              <a:t>.</a:t>
            </a:r>
          </a:p>
          <a:p>
            <a:r>
              <a:rPr lang="en-US" sz="1600" dirty="0" smtClean="0"/>
              <a:t>** </a:t>
            </a:r>
            <a:r>
              <a:rPr lang="en-US" sz="1400" dirty="0"/>
              <a:t>H. S. </a:t>
            </a:r>
            <a:r>
              <a:rPr lang="en-US" sz="1400" dirty="0" err="1"/>
              <a:t>Dhillon</a:t>
            </a:r>
            <a:r>
              <a:rPr lang="en-US" sz="1400" dirty="0"/>
              <a:t>, R. K. </a:t>
            </a:r>
            <a:r>
              <a:rPr lang="en-US" sz="1400" dirty="0" err="1"/>
              <a:t>Ganti</a:t>
            </a:r>
            <a:r>
              <a:rPr lang="en-US" sz="1400" dirty="0"/>
              <a:t>, F. </a:t>
            </a:r>
            <a:r>
              <a:rPr lang="en-US" sz="1400" dirty="0" err="1"/>
              <a:t>Baccelli</a:t>
            </a:r>
            <a:r>
              <a:rPr lang="en-US" sz="1400" dirty="0"/>
              <a:t>, and J. G. Andrews, “</a:t>
            </a:r>
            <a:r>
              <a:rPr lang="en-US" sz="1400" dirty="0" smtClean="0">
                <a:solidFill>
                  <a:srgbClr val="660000"/>
                </a:solidFill>
              </a:rPr>
              <a:t>Modeling and </a:t>
            </a:r>
            <a:r>
              <a:rPr lang="en-US" sz="1400" dirty="0">
                <a:solidFill>
                  <a:srgbClr val="660000"/>
                </a:solidFill>
              </a:rPr>
              <a:t>analysis of K-tier downlink </a:t>
            </a:r>
            <a:r>
              <a:rPr lang="en-US" sz="1400" dirty="0" smtClean="0">
                <a:solidFill>
                  <a:srgbClr val="660000"/>
                </a:solidFill>
              </a:rPr>
              <a:t>heterogeneous cellular </a:t>
            </a:r>
            <a:r>
              <a:rPr lang="en-US" sz="1400" dirty="0">
                <a:solidFill>
                  <a:srgbClr val="660000"/>
                </a:solidFill>
              </a:rPr>
              <a:t>networks</a:t>
            </a:r>
            <a:r>
              <a:rPr lang="en-US" sz="1400" dirty="0"/>
              <a:t>,” </a:t>
            </a:r>
            <a:r>
              <a:rPr lang="en-US" sz="1400" dirty="0" smtClean="0"/>
              <a:t>IEEE Journal </a:t>
            </a:r>
            <a:r>
              <a:rPr lang="en-US" sz="1400" dirty="0"/>
              <a:t>on Sel. Areas in </a:t>
            </a:r>
            <a:r>
              <a:rPr lang="en-US" sz="1400" dirty="0" err="1"/>
              <a:t>Commun</a:t>
            </a:r>
            <a:r>
              <a:rPr lang="en-US" sz="1400" dirty="0" smtClean="0"/>
              <a:t>., 2012</a:t>
            </a:r>
            <a:r>
              <a:rPr lang="en-US" sz="1400" dirty="0"/>
              <a:t>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44337" y="5347063"/>
            <a:ext cx="3988029" cy="0"/>
          </a:xfrm>
          <a:prstGeom prst="line">
            <a:avLst/>
          </a:prstGeom>
          <a:ln w="12700">
            <a:solidFill>
              <a:srgbClr val="6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13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of 0</a:t>
            </a:r>
            <a:r>
              <a:rPr lang="en-US" baseline="30000" dirty="0" smtClean="0"/>
              <a:t>th</a:t>
            </a:r>
            <a:r>
              <a:rPr lang="en-US" dirty="0" smtClean="0"/>
              <a:t> tier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users are PCP, the user PP is correlated with one BS PPP     . </a:t>
            </a:r>
          </a:p>
          <a:p>
            <a:r>
              <a:rPr lang="en-US" dirty="0" smtClean="0"/>
              <a:t>Correlation can be handled by constructing the 0</a:t>
            </a:r>
            <a:r>
              <a:rPr lang="en-US" baseline="30000" dirty="0" smtClean="0"/>
              <a:t>th</a:t>
            </a:r>
            <a:r>
              <a:rPr lang="en-US" dirty="0" smtClean="0"/>
              <a:t> tier   (   ).</a:t>
            </a:r>
          </a:p>
          <a:p>
            <a:pPr lvl="1"/>
            <a:r>
              <a:rPr lang="en-US" dirty="0" smtClean="0"/>
              <a:t>If users are clustered around       which is a PPP,       is only the BS of       at cluster center (</a:t>
            </a:r>
            <a:r>
              <a:rPr lang="en-US" b="1" dirty="0" smtClean="0"/>
              <a:t>z</a:t>
            </a:r>
            <a:r>
              <a:rPr lang="en-US" dirty="0" smtClean="0"/>
              <a:t>) of the typical user.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If users </a:t>
            </a:r>
            <a:r>
              <a:rPr lang="en-US" dirty="0" smtClean="0"/>
              <a:t>same parent PPP of       which is a PCP,       </a:t>
            </a:r>
            <a:r>
              <a:rPr lang="en-US" dirty="0"/>
              <a:t>is </a:t>
            </a:r>
            <a:r>
              <a:rPr lang="en-US" dirty="0" smtClean="0"/>
              <a:t>the set of BSs in      belonging to the same cluster center (</a:t>
            </a:r>
            <a:r>
              <a:rPr lang="en-US" b="1" dirty="0" smtClean="0"/>
              <a:t>z</a:t>
            </a:r>
            <a:r>
              <a:rPr lang="en-US" dirty="0" smtClean="0"/>
              <a:t>) of the typical user.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S. Dhillon, Wireless@VT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9783-27FA-6244-8318-CAAAC852CA3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979" b="-9913"/>
          <a:stretch/>
        </p:blipFill>
        <p:spPr>
          <a:xfrm>
            <a:off x="1771905" y="2101088"/>
            <a:ext cx="358648" cy="2763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722" y="3408680"/>
            <a:ext cx="269714" cy="2133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91" y="3000488"/>
            <a:ext cx="260571" cy="2148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076" y="3422636"/>
            <a:ext cx="260571" cy="2148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979" b="-9913"/>
          <a:stretch/>
        </p:blipFill>
        <p:spPr>
          <a:xfrm>
            <a:off x="1902190" y="3735862"/>
            <a:ext cx="358648" cy="2763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788" y="4120251"/>
            <a:ext cx="269714" cy="2133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790" y="4166347"/>
            <a:ext cx="260571" cy="2148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691" y="4457205"/>
            <a:ext cx="269714" cy="21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3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Coverage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Coverage </a:t>
            </a:r>
            <a:r>
              <a:rPr lang="en-US" dirty="0" smtClean="0"/>
              <a:t>probability, </a:t>
            </a:r>
            <a:r>
              <a:rPr lang="en-US" dirty="0" smtClean="0">
                <a:solidFill>
                  <a:srgbClr val="660000"/>
                </a:solidFill>
              </a:rPr>
              <a:t>or equivalently CCDF of SIR </a:t>
            </a:r>
            <a:r>
              <a:rPr lang="en-US" dirty="0" smtClean="0"/>
              <a:t>, is: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          ,    can be expressed as sum of probability that serving BS belongs to                 .         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9783-27FA-6244-8318-CAAAC852CA36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S. Dhillon, Wireless@VT</a:t>
            </a:r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7900" y="2823637"/>
            <a:ext cx="7188200" cy="838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0641" y="3867125"/>
            <a:ext cx="778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here                                                           </a:t>
            </a:r>
            <a:r>
              <a:rPr lang="en-US" dirty="0"/>
              <a:t>is the interference from all BSs </a:t>
            </a:r>
            <a:r>
              <a:rPr lang="en-US" dirty="0" smtClean="0"/>
              <a:t>in      </a:t>
            </a:r>
            <a:r>
              <a:rPr lang="en-US" dirty="0"/>
              <a:t>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69736" y="3854419"/>
            <a:ext cx="2717800" cy="596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135" y="3950712"/>
            <a:ext cx="231619" cy="2021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75" y="3021783"/>
            <a:ext cx="508952" cy="2118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04" y="4497062"/>
            <a:ext cx="594286" cy="22704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5"/>
          <a:srcRect l="21101"/>
          <a:stretch/>
        </p:blipFill>
        <p:spPr>
          <a:xfrm>
            <a:off x="3044951" y="5327414"/>
            <a:ext cx="5671441" cy="838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687" y="4504681"/>
            <a:ext cx="237714" cy="21181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392" y="4846669"/>
            <a:ext cx="299144" cy="23661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22" y="4839259"/>
            <a:ext cx="792381" cy="2514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67" y="5545713"/>
            <a:ext cx="1825524" cy="43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6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315" y="1247438"/>
            <a:ext cx="8427904" cy="4595314"/>
          </a:xfrm>
        </p:spPr>
        <p:txBody>
          <a:bodyPr/>
          <a:lstStyle/>
          <a:p>
            <a:r>
              <a:rPr lang="en-US" dirty="0" smtClean="0"/>
              <a:t> By Rayleigh fading assumption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Taking expectation with respect to fading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S. Dhillon, Wireless@VT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9783-27FA-6244-8318-CAAAC852CA3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19" y="1914159"/>
            <a:ext cx="8115300" cy="736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69" y="3515394"/>
            <a:ext cx="8458200" cy="850900"/>
          </a:xfrm>
          <a:prstGeom prst="rect">
            <a:avLst/>
          </a:prstGeom>
        </p:spPr>
      </p:pic>
      <p:sp>
        <p:nvSpPr>
          <p:cNvPr id="11" name="Left Brace 10"/>
          <p:cNvSpPr/>
          <p:nvPr/>
        </p:nvSpPr>
        <p:spPr>
          <a:xfrm rot="16200000">
            <a:off x="4724819" y="553711"/>
            <a:ext cx="352269" cy="7977433"/>
          </a:xfrm>
          <a:prstGeom prst="leftBrace">
            <a:avLst>
              <a:gd name="adj1" fmla="val 8333"/>
              <a:gd name="adj2" fmla="val 49745"/>
            </a:avLst>
          </a:prstGeom>
          <a:ln w="28575">
            <a:solidFill>
              <a:srgbClr val="6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02152" y="4803019"/>
            <a:ext cx="2642616" cy="369332"/>
            <a:chOff x="3502152" y="4803019"/>
            <a:chExt cx="264261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3502152" y="4803019"/>
              <a:ext cx="2642616" cy="369332"/>
            </a:xfrm>
            <a:prstGeom prst="rect">
              <a:avLst/>
            </a:prstGeom>
            <a:solidFill>
              <a:srgbClr val="EDEADA"/>
            </a:solidFill>
            <a:ln>
              <a:solidFill>
                <a:srgbClr val="66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           : Per-tier Coverage</a:t>
              </a:r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5744" y="4858740"/>
              <a:ext cx="493714" cy="262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302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58048" y="1219456"/>
            <a:ext cx="8427904" cy="459531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717334" y="2868011"/>
            <a:ext cx="2912255" cy="946913"/>
          </a:xfrm>
          <a:prstGeom prst="rect">
            <a:avLst/>
          </a:prstGeom>
          <a:solidFill>
            <a:srgbClr val="EDEADA">
              <a:alpha val="62000"/>
            </a:srgbClr>
          </a:solidFill>
          <a:ln>
            <a:solidFill>
              <a:srgbClr val="6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99686" y="1531373"/>
            <a:ext cx="3008594" cy="801762"/>
          </a:xfrm>
          <a:prstGeom prst="rect">
            <a:avLst/>
          </a:prstGeom>
          <a:solidFill>
            <a:srgbClr val="EDEADA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56548" y="2979543"/>
            <a:ext cx="3894664" cy="870017"/>
          </a:xfrm>
          <a:prstGeom prst="rect">
            <a:avLst/>
          </a:prstGeom>
          <a:solidFill>
            <a:srgbClr val="EDEADA">
              <a:alpha val="62000"/>
            </a:srgbClr>
          </a:solidFill>
          <a:ln>
            <a:solidFill>
              <a:srgbClr val="6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Probability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S. Dhillon, Wireless@VT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9783-27FA-6244-8318-CAAAC852CA3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30181" y="1427119"/>
            <a:ext cx="3897372" cy="976894"/>
          </a:xfrm>
          <a:prstGeom prst="rect">
            <a:avLst/>
          </a:prstGeom>
          <a:solidFill>
            <a:srgbClr val="EDEADA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921" y="1607802"/>
            <a:ext cx="3803428" cy="725333"/>
          </a:xfrm>
          <a:prstGeom prst="rect">
            <a:avLst/>
          </a:prstGeom>
        </p:spPr>
      </p:pic>
      <p:sp>
        <p:nvSpPr>
          <p:cNvPr id="12" name="Left Brace 11"/>
          <p:cNvSpPr/>
          <p:nvPr/>
        </p:nvSpPr>
        <p:spPr>
          <a:xfrm rot="16200000">
            <a:off x="3144933" y="929742"/>
            <a:ext cx="352269" cy="3592030"/>
          </a:xfrm>
          <a:prstGeom prst="leftBrace">
            <a:avLst>
              <a:gd name="adj1" fmla="val 8333"/>
              <a:gd name="adj2" fmla="val 49745"/>
            </a:avLst>
          </a:prstGeom>
          <a:ln w="28575">
            <a:solidFill>
              <a:srgbClr val="6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77710" y="2973035"/>
            <a:ext cx="3852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term belongs to a general family of functional over point processes called</a:t>
            </a:r>
            <a:r>
              <a:rPr lang="en-US" b="1" dirty="0" smtClean="0"/>
              <a:t> sum-product functional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3"/>
          <a:stretch/>
        </p:blipFill>
        <p:spPr>
          <a:xfrm>
            <a:off x="1230181" y="1337863"/>
            <a:ext cx="3876429" cy="1069714"/>
          </a:xfrm>
          <a:prstGeom prst="rect">
            <a:avLst/>
          </a:prstGeom>
        </p:spPr>
      </p:pic>
      <p:sp>
        <p:nvSpPr>
          <p:cNvPr id="20" name="Left Brace 19"/>
          <p:cNvSpPr/>
          <p:nvPr/>
        </p:nvSpPr>
        <p:spPr>
          <a:xfrm rot="16200000">
            <a:off x="7362393" y="1096276"/>
            <a:ext cx="352269" cy="3008595"/>
          </a:xfrm>
          <a:prstGeom prst="leftBrace">
            <a:avLst>
              <a:gd name="adj1" fmla="val 8333"/>
              <a:gd name="adj2" fmla="val 50000"/>
            </a:avLst>
          </a:prstGeom>
          <a:ln w="28575">
            <a:solidFill>
              <a:srgbClr val="6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782954" y="2901892"/>
            <a:ext cx="3035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be expressed in terms of </a:t>
            </a:r>
            <a:r>
              <a:rPr lang="en-US" b="1" dirty="0" smtClean="0"/>
              <a:t>probability generating functional (PGFL) </a:t>
            </a:r>
            <a:r>
              <a:rPr lang="en-US" dirty="0" smtClean="0"/>
              <a:t>of       .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201" y="3550202"/>
            <a:ext cx="246857" cy="24838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73" y="1792218"/>
            <a:ext cx="778667" cy="26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3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58048" y="1219456"/>
            <a:ext cx="8427904" cy="459531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Sum-Product Functional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S. Dhillon, Wireless@VT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9783-27FA-6244-8318-CAAAC852CA3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30181" y="1427119"/>
            <a:ext cx="3897372" cy="976894"/>
          </a:xfrm>
          <a:prstGeom prst="rect">
            <a:avLst/>
          </a:prstGeom>
          <a:solidFill>
            <a:srgbClr val="EDEADA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3"/>
          <a:stretch/>
        </p:blipFill>
        <p:spPr>
          <a:xfrm>
            <a:off x="1180606" y="1372660"/>
            <a:ext cx="3876429" cy="1069714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594908" y="2703670"/>
            <a:ext cx="8115640" cy="1921189"/>
            <a:chOff x="408648" y="1717462"/>
            <a:chExt cx="8201026" cy="1583827"/>
          </a:xfrm>
          <a:effectLst>
            <a:outerShdw blurRad="12700" dist="50800" sx="1000" sy="1000" algn="ctr" rotWithShape="0">
              <a:srgbClr val="000000">
                <a:alpha val="43137"/>
              </a:srgbClr>
            </a:outerShdw>
          </a:effectLst>
        </p:grpSpPr>
        <p:grpSp>
          <p:nvGrpSpPr>
            <p:cNvPr id="41" name="Group 40"/>
            <p:cNvGrpSpPr/>
            <p:nvPr/>
          </p:nvGrpSpPr>
          <p:grpSpPr>
            <a:xfrm>
              <a:off x="408648" y="1717462"/>
              <a:ext cx="8201026" cy="1583827"/>
              <a:chOff x="419099" y="3113518"/>
              <a:chExt cx="8201026" cy="709532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419100" y="3119439"/>
                <a:ext cx="8201025" cy="703611"/>
              </a:xfrm>
              <a:prstGeom prst="rect">
                <a:avLst/>
              </a:prstGeom>
              <a:noFill/>
              <a:ln>
                <a:solidFill>
                  <a:srgbClr val="66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19099" y="3113518"/>
                <a:ext cx="8201025" cy="112736"/>
              </a:xfrm>
              <a:prstGeom prst="rect">
                <a:avLst/>
              </a:prstGeom>
              <a:solidFill>
                <a:srgbClr val="660000"/>
              </a:solidFill>
              <a:ln>
                <a:solidFill>
                  <a:schemeClr val="tx1"/>
                </a:solidFill>
              </a:ln>
              <a:effectLst>
                <a:outerShdw blurRad="40000" dist="23000" dir="5400000" rotWithShape="0">
                  <a:srgbClr val="000000">
                    <a:alpha val="6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 smtClean="0">
                    <a:solidFill>
                      <a:srgbClr val="EDEADA"/>
                    </a:solidFill>
                  </a:rPr>
                  <a:t>Definition</a:t>
                </a:r>
                <a:endParaRPr lang="en-US" sz="2000" dirty="0">
                  <a:solidFill>
                    <a:srgbClr val="EDEADA"/>
                  </a:solidFill>
                </a:endParaRP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578788" y="2042795"/>
              <a:ext cx="8014997" cy="521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2279" y="2148062"/>
              <a:ext cx="7954060" cy="52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48017" y="3092702"/>
            <a:ext cx="8239608" cy="1532157"/>
            <a:chOff x="3430869" y="2041561"/>
            <a:chExt cx="8239608" cy="1682941"/>
          </a:xfrm>
        </p:grpSpPr>
        <p:grpSp>
          <p:nvGrpSpPr>
            <p:cNvPr id="33" name="Group 32"/>
            <p:cNvGrpSpPr/>
            <p:nvPr/>
          </p:nvGrpSpPr>
          <p:grpSpPr>
            <a:xfrm>
              <a:off x="3430869" y="2041561"/>
              <a:ext cx="7937062" cy="405679"/>
              <a:chOff x="3430869" y="2041561"/>
              <a:chExt cx="7937062" cy="405679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3430869" y="2041561"/>
                <a:ext cx="7937062" cy="4056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We define Sum-product </a:t>
                </a:r>
                <a:r>
                  <a:rPr lang="en-US" dirty="0"/>
                  <a:t>functional of a point process </a:t>
                </a:r>
                <a:r>
                  <a:rPr lang="en-US" dirty="0" smtClean="0"/>
                  <a:t>     </a:t>
                </a:r>
                <a:r>
                  <a:rPr lang="en-US" dirty="0"/>
                  <a:t>can be defined </a:t>
                </a:r>
                <a:r>
                  <a:rPr lang="en-US" dirty="0" smtClean="0"/>
                  <a:t>as:</a:t>
                </a:r>
                <a:endParaRPr lang="en-US" dirty="0"/>
              </a:p>
            </p:txBody>
          </p:sp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03851" y="2158674"/>
                <a:ext cx="177800" cy="206053"/>
              </a:xfrm>
              <a:prstGeom prst="rect">
                <a:avLst/>
              </a:prstGeom>
            </p:spPr>
          </p:pic>
        </p:grp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27202" y="2421977"/>
              <a:ext cx="3263900" cy="927101"/>
            </a:xfrm>
            <a:prstGeom prst="rect">
              <a:avLst/>
            </a:prstGeom>
          </p:spPr>
        </p:pic>
        <p:grpSp>
          <p:nvGrpSpPr>
            <p:cNvPr id="35" name="Group 34"/>
            <p:cNvGrpSpPr/>
            <p:nvPr/>
          </p:nvGrpSpPr>
          <p:grpSpPr>
            <a:xfrm>
              <a:off x="3628917" y="3355170"/>
              <a:ext cx="8041560" cy="369332"/>
              <a:chOff x="3628917" y="3355170"/>
              <a:chExt cx="8041560" cy="369332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3628917" y="3355170"/>
                <a:ext cx="80415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where                                       </a:t>
                </a:r>
                <a:r>
                  <a:rPr lang="en-US" dirty="0"/>
                  <a:t>and                                                           are measurable.    </a:t>
                </a:r>
              </a:p>
            </p:txBody>
          </p:sp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02118" y="3419749"/>
                <a:ext cx="1866900" cy="279400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78882" y="3419748"/>
                <a:ext cx="2882900" cy="279400"/>
              </a:xfrm>
              <a:prstGeom prst="rect">
                <a:avLst/>
              </a:prstGeom>
            </p:spPr>
          </p:pic>
        </p:grpSp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9301" y="1539545"/>
            <a:ext cx="3263900" cy="8440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909" y="1872720"/>
            <a:ext cx="169143" cy="109714"/>
          </a:xfrm>
          <a:prstGeom prst="rect">
            <a:avLst/>
          </a:prstGeom>
        </p:spPr>
      </p:pic>
      <p:sp>
        <p:nvSpPr>
          <p:cNvPr id="47" name="Content Placeholder 2"/>
          <p:cNvSpPr txBox="1">
            <a:spLocks/>
          </p:cNvSpPr>
          <p:nvPr/>
        </p:nvSpPr>
        <p:spPr>
          <a:xfrm>
            <a:off x="380582" y="4692576"/>
            <a:ext cx="8544289" cy="1625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660000"/>
              </a:buClr>
              <a:buSzPct val="60000"/>
              <a:buFont typeface="ZapfDingbatsITC" charset="0"/>
              <a:buChar char="❊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60000"/>
              </a:buClr>
              <a:buSzPct val="60000"/>
              <a:buFont typeface="ZapfDingbatsITC" charset="0"/>
              <a:buChar char="❊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60000"/>
              </a:buClr>
              <a:buSzPct val="60000"/>
              <a:buFont typeface="ZapfDingbatsITC" charset="0"/>
              <a:buChar char="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60000"/>
              </a:buClr>
              <a:buSzPct val="60000"/>
              <a:buFont typeface="ZapfDingbatsITC" charset="0"/>
              <a:buChar char="❊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60000"/>
              </a:buClr>
              <a:buSzPct val="60000"/>
              <a:buFont typeface="ZapfDingbatsITC" charset="0"/>
              <a:buChar char="❊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There are more general versions of Sum-product functional *. </a:t>
            </a:r>
          </a:p>
          <a:p>
            <a:r>
              <a:rPr lang="en-US" sz="2400" dirty="0" smtClean="0"/>
              <a:t>There will be different expressions of the sum-product functional depending on                   . </a:t>
            </a:r>
          </a:p>
          <a:p>
            <a:pPr marL="0" indent="0">
              <a:buFont typeface="ZapfDingbatsITC" charset="0"/>
              <a:buNone/>
            </a:pPr>
            <a:endParaRPr lang="en-US" dirty="0" smtClean="0"/>
          </a:p>
          <a:p>
            <a:pPr marL="0" indent="0">
              <a:buFont typeface="ZapfDingbatsITC" charset="0"/>
              <a:buNone/>
            </a:pPr>
            <a:endParaRPr lang="en-US" dirty="0" smtClean="0"/>
          </a:p>
          <a:p>
            <a:pPr marL="0" indent="0">
              <a:buFont typeface="ZapfDingbatsITC" charset="0"/>
              <a:buNone/>
            </a:pP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87225" y="5806295"/>
            <a:ext cx="90990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* U</a:t>
            </a:r>
            <a:r>
              <a:rPr lang="en-US" sz="1400" dirty="0"/>
              <a:t>. </a:t>
            </a:r>
            <a:r>
              <a:rPr lang="en-US" sz="1400" dirty="0" err="1"/>
              <a:t>Schilcher</a:t>
            </a:r>
            <a:r>
              <a:rPr lang="en-US" sz="1400" dirty="0"/>
              <a:t>, S. </a:t>
            </a:r>
            <a:r>
              <a:rPr lang="en-US" sz="1400" dirty="0" err="1"/>
              <a:t>Toumpis</a:t>
            </a:r>
            <a:r>
              <a:rPr lang="en-US" sz="1400" dirty="0"/>
              <a:t>, M. </a:t>
            </a:r>
            <a:r>
              <a:rPr lang="en-US" sz="1400" dirty="0" err="1"/>
              <a:t>Haenggi</a:t>
            </a:r>
            <a:r>
              <a:rPr lang="en-US" sz="1400" dirty="0"/>
              <a:t>, A. </a:t>
            </a:r>
            <a:r>
              <a:rPr lang="en-US" sz="1400" dirty="0" err="1"/>
              <a:t>Crismani</a:t>
            </a:r>
            <a:r>
              <a:rPr lang="en-US" sz="1400" dirty="0"/>
              <a:t>, G. </a:t>
            </a:r>
            <a:r>
              <a:rPr lang="en-US" sz="1400" dirty="0" err="1"/>
              <a:t>Brandner</a:t>
            </a:r>
            <a:r>
              <a:rPr lang="en-US" sz="1400" dirty="0"/>
              <a:t> and C. </a:t>
            </a:r>
            <a:r>
              <a:rPr lang="en-US" sz="1400" dirty="0" err="1"/>
              <a:t>Bettstetter</a:t>
            </a:r>
            <a:r>
              <a:rPr lang="en-US" sz="1400" dirty="0"/>
              <a:t>, “</a:t>
            </a:r>
            <a:r>
              <a:rPr lang="en-US" sz="1400" dirty="0">
                <a:solidFill>
                  <a:srgbClr val="660000"/>
                </a:solidFill>
              </a:rPr>
              <a:t>Interference </a:t>
            </a:r>
            <a:r>
              <a:rPr lang="en-US" sz="1400" dirty="0" err="1">
                <a:solidFill>
                  <a:srgbClr val="660000"/>
                </a:solidFill>
              </a:rPr>
              <a:t>Functionals</a:t>
            </a:r>
            <a:r>
              <a:rPr lang="en-US" sz="1400" dirty="0">
                <a:solidFill>
                  <a:srgbClr val="660000"/>
                </a:solidFill>
              </a:rPr>
              <a:t> in Poisson Networks</a:t>
            </a:r>
            <a:r>
              <a:rPr lang="en-US" sz="1400" dirty="0"/>
              <a:t>," in </a:t>
            </a:r>
            <a:r>
              <a:rPr lang="en-US" sz="1400" i="1" dirty="0"/>
              <a:t>IEEE Trans. Inf. Theory</a:t>
            </a:r>
            <a:r>
              <a:rPr lang="en-US" sz="1400" dirty="0"/>
              <a:t>, Jan. 2016.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442089" y="5861159"/>
            <a:ext cx="6918831" cy="0"/>
          </a:xfrm>
          <a:prstGeom prst="line">
            <a:avLst/>
          </a:prstGeom>
          <a:ln w="19050">
            <a:solidFill>
              <a:srgbClr val="6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704" y="5574589"/>
            <a:ext cx="1194667" cy="25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8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58048" y="1582462"/>
            <a:ext cx="8427904" cy="4595314"/>
          </a:xfrm>
        </p:spPr>
        <p:txBody>
          <a:bodyPr>
            <a:normAutofit/>
          </a:bodyPr>
          <a:lstStyle/>
          <a:p>
            <a:r>
              <a:rPr lang="en-US" dirty="0" smtClean="0"/>
              <a:t>We require sum-product functional of       when:</a:t>
            </a:r>
          </a:p>
          <a:p>
            <a:pPr marL="457200" lvl="1" indent="0">
              <a:buNone/>
            </a:pPr>
            <a:r>
              <a:rPr lang="en-US" dirty="0" smtClean="0"/>
              <a:t>                     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The third case occurs when the users are modeled as PCP having same parent PPP as that of some PCP distributed BS tier. </a:t>
            </a:r>
          </a:p>
          <a:p>
            <a:pPr lvl="1"/>
            <a:r>
              <a:rPr lang="en-US" dirty="0" smtClean="0"/>
              <a:t>Has to be evaluated separately as      is a </a:t>
            </a:r>
            <a:r>
              <a:rPr lang="en-US" b="1" dirty="0" smtClean="0"/>
              <a:t>finite</a:t>
            </a:r>
            <a:r>
              <a:rPr lang="en-US" dirty="0" smtClean="0"/>
              <a:t> PP.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product </a:t>
            </a:r>
            <a:r>
              <a:rPr lang="en-US" dirty="0" smtClean="0"/>
              <a:t>functional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S. Dhillon, Wireless@VT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9783-27FA-6244-8318-CAAAC852CA3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5835" y="2460217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070" y="1706694"/>
            <a:ext cx="340599" cy="2694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534" y="2507328"/>
            <a:ext cx="340599" cy="269400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1654287" y="3851621"/>
            <a:ext cx="1325880" cy="407427"/>
            <a:chOff x="1654287" y="3851621"/>
            <a:chExt cx="1325880" cy="407427"/>
          </a:xfrm>
        </p:grpSpPr>
        <p:sp>
          <p:nvSpPr>
            <p:cNvPr id="30" name="Rectangle 29"/>
            <p:cNvSpPr/>
            <p:nvPr/>
          </p:nvSpPr>
          <p:spPr>
            <a:xfrm>
              <a:off x="1654287" y="3851621"/>
              <a:ext cx="1325880" cy="407427"/>
            </a:xfrm>
            <a:prstGeom prst="rect">
              <a:avLst/>
            </a:prstGeom>
            <a:solidFill>
              <a:srgbClr val="EDEADA"/>
            </a:solidFill>
            <a:ln>
              <a:solidFill>
                <a:srgbClr val="6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2982" y="3919023"/>
              <a:ext cx="1148489" cy="27262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3" name="Rounded Rectangle 32"/>
          <p:cNvSpPr/>
          <p:nvPr/>
        </p:nvSpPr>
        <p:spPr>
          <a:xfrm>
            <a:off x="538200" y="2364761"/>
            <a:ext cx="1026305" cy="464788"/>
          </a:xfrm>
          <a:prstGeom prst="roundRect">
            <a:avLst/>
          </a:prstGeom>
          <a:solidFill>
            <a:srgbClr val="660000"/>
          </a:solidFill>
          <a:ln w="28575">
            <a:solidFill>
              <a:srgbClr val="6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DEADA"/>
                </a:solidFill>
              </a:rPr>
              <a:t>Case 1: </a:t>
            </a:r>
            <a:endParaRPr lang="en-US" dirty="0">
              <a:solidFill>
                <a:srgbClr val="EDEADA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624948" y="2397262"/>
            <a:ext cx="1307592" cy="400110"/>
            <a:chOff x="2482352" y="2382227"/>
            <a:chExt cx="1307592" cy="400110"/>
          </a:xfrm>
        </p:grpSpPr>
        <p:sp>
          <p:nvSpPr>
            <p:cNvPr id="35" name="TextBox 34"/>
            <p:cNvSpPr txBox="1"/>
            <p:nvPr/>
          </p:nvSpPr>
          <p:spPr>
            <a:xfrm>
              <a:off x="2482352" y="2382227"/>
              <a:ext cx="13075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       </a:t>
              </a:r>
              <a:r>
                <a:rPr lang="en-US" sz="2000" dirty="0" smtClean="0"/>
                <a:t>is PPP</a:t>
              </a:r>
              <a:endParaRPr lang="en-US" sz="2000" dirty="0"/>
            </a:p>
          </p:txBody>
        </p:sp>
        <p:pic>
          <p:nvPicPr>
            <p:cNvPr id="27" name="Picture 26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6105" y="2462455"/>
              <a:ext cx="340599" cy="269400"/>
            </a:xfrm>
            <a:prstGeom prst="rect">
              <a:avLst/>
            </a:prstGeom>
          </p:spPr>
        </p:pic>
      </p:grpSp>
      <p:sp>
        <p:nvSpPr>
          <p:cNvPr id="38" name="Rounded Rectangle 37"/>
          <p:cNvSpPr/>
          <p:nvPr/>
        </p:nvSpPr>
        <p:spPr>
          <a:xfrm>
            <a:off x="543159" y="3102114"/>
            <a:ext cx="1026305" cy="464788"/>
          </a:xfrm>
          <a:prstGeom prst="roundRect">
            <a:avLst/>
          </a:prstGeom>
          <a:solidFill>
            <a:srgbClr val="660000"/>
          </a:solidFill>
          <a:ln w="28575">
            <a:solidFill>
              <a:srgbClr val="6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DEADA"/>
                </a:solidFill>
              </a:rPr>
              <a:t>Case 2: </a:t>
            </a:r>
            <a:endParaRPr lang="en-US" dirty="0">
              <a:solidFill>
                <a:srgbClr val="EDEADA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38199" y="3811036"/>
            <a:ext cx="1026305" cy="464788"/>
          </a:xfrm>
          <a:prstGeom prst="roundRect">
            <a:avLst/>
          </a:prstGeom>
          <a:solidFill>
            <a:srgbClr val="660000"/>
          </a:solidFill>
          <a:ln w="28575">
            <a:solidFill>
              <a:srgbClr val="6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DEADA"/>
                </a:solidFill>
              </a:rPr>
              <a:t>Case 3: </a:t>
            </a:r>
            <a:endParaRPr lang="en-US" dirty="0">
              <a:solidFill>
                <a:srgbClr val="EDEADA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654287" y="3160776"/>
            <a:ext cx="1307592" cy="400110"/>
            <a:chOff x="2482352" y="2382227"/>
            <a:chExt cx="1307592" cy="400110"/>
          </a:xfrm>
        </p:grpSpPr>
        <p:sp>
          <p:nvSpPr>
            <p:cNvPr id="42" name="TextBox 41"/>
            <p:cNvSpPr txBox="1"/>
            <p:nvPr/>
          </p:nvSpPr>
          <p:spPr>
            <a:xfrm>
              <a:off x="2482352" y="2382227"/>
              <a:ext cx="13075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       </a:t>
              </a:r>
              <a:r>
                <a:rPr lang="en-US" sz="2000" dirty="0" smtClean="0"/>
                <a:t>is PCP</a:t>
              </a:r>
              <a:endParaRPr lang="en-US" sz="2000" dirty="0"/>
            </a:p>
          </p:txBody>
        </p:sp>
        <p:pic>
          <p:nvPicPr>
            <p:cNvPr id="43" name="Picture 42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6105" y="2462455"/>
              <a:ext cx="340599" cy="269400"/>
            </a:xfrm>
            <a:prstGeom prst="rect">
              <a:avLst/>
            </a:prstGeom>
          </p:spPr>
        </p:pic>
      </p:grpSp>
      <p:sp>
        <p:nvSpPr>
          <p:cNvPr id="44" name="Right Brace 43"/>
          <p:cNvSpPr/>
          <p:nvPr/>
        </p:nvSpPr>
        <p:spPr>
          <a:xfrm>
            <a:off x="3054096" y="2397262"/>
            <a:ext cx="128016" cy="1169640"/>
          </a:xfrm>
          <a:prstGeom prst="rightBrace">
            <a:avLst/>
          </a:prstGeom>
          <a:ln w="19050">
            <a:solidFill>
              <a:srgbClr val="6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255759" y="2658916"/>
            <a:ext cx="4991101" cy="646331"/>
          </a:xfrm>
          <a:prstGeom prst="rect">
            <a:avLst/>
          </a:prstGeom>
          <a:solidFill>
            <a:srgbClr val="EDEADA"/>
          </a:solidFill>
          <a:ln>
            <a:solidFill>
              <a:srgbClr val="66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Campbell-</a:t>
            </a:r>
            <a:r>
              <a:rPr lang="en-US" dirty="0" err="1" smtClean="0"/>
              <a:t>Mecke</a:t>
            </a:r>
            <a:r>
              <a:rPr lang="en-US" dirty="0" smtClean="0"/>
              <a:t> Theorem can be applied to evaluate sum-product functional.</a:t>
            </a:r>
            <a:endParaRPr lang="en-US" sz="2000" dirty="0"/>
          </a:p>
        </p:txBody>
      </p:sp>
      <p:pic>
        <p:nvPicPr>
          <p:cNvPr id="48" name="Picture 4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920" y="5557520"/>
            <a:ext cx="260571" cy="21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2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product </a:t>
            </a:r>
            <a:r>
              <a:rPr lang="en-US" dirty="0" smtClean="0"/>
              <a:t>functional: PPP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S. Dhillon, Wireless@VT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9783-27FA-6244-8318-CAAAC852CA3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14179" y="1849053"/>
            <a:ext cx="8115639" cy="3266186"/>
            <a:chOff x="408649" y="1716837"/>
            <a:chExt cx="8201025" cy="1584452"/>
          </a:xfrm>
          <a:effectLst>
            <a:outerShdw blurRad="12700" dist="50800" sx="1000" sy="1000" algn="ctr" rotWithShape="0">
              <a:srgbClr val="000000">
                <a:alpha val="43137"/>
              </a:srgbClr>
            </a:outerShdw>
          </a:effectLst>
        </p:grpSpPr>
        <p:grpSp>
          <p:nvGrpSpPr>
            <p:cNvPr id="9" name="Group 8"/>
            <p:cNvGrpSpPr/>
            <p:nvPr/>
          </p:nvGrpSpPr>
          <p:grpSpPr>
            <a:xfrm>
              <a:off x="408649" y="1716837"/>
              <a:ext cx="8201025" cy="1584452"/>
              <a:chOff x="419100" y="3113238"/>
              <a:chExt cx="8201025" cy="709812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419100" y="3119439"/>
                <a:ext cx="8201025" cy="703611"/>
              </a:xfrm>
              <a:prstGeom prst="rect">
                <a:avLst/>
              </a:prstGeom>
              <a:noFill/>
              <a:ln>
                <a:solidFill>
                  <a:srgbClr val="66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19100" y="3113238"/>
                <a:ext cx="8201025" cy="112736"/>
              </a:xfrm>
              <a:prstGeom prst="rect">
                <a:avLst/>
              </a:prstGeom>
              <a:solidFill>
                <a:srgbClr val="660000"/>
              </a:solidFill>
              <a:ln>
                <a:solidFill>
                  <a:schemeClr val="tx1"/>
                </a:solidFill>
              </a:ln>
              <a:effectLst>
                <a:outerShdw blurRad="40000" dist="23000" dir="5400000" rotWithShape="0">
                  <a:srgbClr val="000000">
                    <a:alpha val="6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 smtClean="0">
                    <a:solidFill>
                      <a:srgbClr val="EDEADA"/>
                    </a:solidFill>
                  </a:rPr>
                  <a:t>Lemma 1:</a:t>
                </a:r>
                <a:endParaRPr lang="en-US" sz="2000" dirty="0">
                  <a:solidFill>
                    <a:srgbClr val="EDEADA"/>
                  </a:solidFill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578788" y="2042795"/>
              <a:ext cx="8014997" cy="521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2279" y="2148062"/>
              <a:ext cx="7954060" cy="52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97246" y="5537200"/>
            <a:ext cx="8288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H. S. </a:t>
            </a:r>
            <a:r>
              <a:rPr lang="en-US" dirty="0" err="1"/>
              <a:t>Dhillon</a:t>
            </a:r>
            <a:r>
              <a:rPr lang="en-US" dirty="0"/>
              <a:t>, R. K. </a:t>
            </a:r>
            <a:r>
              <a:rPr lang="en-US" dirty="0" err="1"/>
              <a:t>Ganti</a:t>
            </a:r>
            <a:r>
              <a:rPr lang="en-US" dirty="0"/>
              <a:t>, F. </a:t>
            </a:r>
            <a:r>
              <a:rPr lang="en-US" dirty="0" err="1"/>
              <a:t>Baccelli</a:t>
            </a:r>
            <a:r>
              <a:rPr lang="en-US" dirty="0"/>
              <a:t>, and J. G. Andrews, “</a:t>
            </a:r>
            <a:r>
              <a:rPr lang="en-US" dirty="0" smtClean="0"/>
              <a:t>Modeling and </a:t>
            </a:r>
            <a:r>
              <a:rPr lang="en-US" dirty="0"/>
              <a:t>analysis of K-tier downlink heterogeneous cellular networks,” </a:t>
            </a:r>
            <a:r>
              <a:rPr lang="en-US" dirty="0" smtClean="0"/>
              <a:t>IEEE JSAC, </a:t>
            </a:r>
            <a:r>
              <a:rPr lang="en-US" dirty="0"/>
              <a:t>2012.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45835" y="2460217"/>
            <a:ext cx="7598555" cy="369332"/>
            <a:chOff x="445835" y="2460217"/>
            <a:chExt cx="7598555" cy="369332"/>
          </a:xfrm>
        </p:grpSpPr>
        <p:sp>
          <p:nvSpPr>
            <p:cNvPr id="3" name="Rectangle 2"/>
            <p:cNvSpPr/>
            <p:nvPr/>
          </p:nvSpPr>
          <p:spPr>
            <a:xfrm>
              <a:off x="445835" y="2460217"/>
              <a:ext cx="75985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The sum product functional of </a:t>
              </a:r>
              <a:r>
                <a:rPr lang="en-US" dirty="0" smtClean="0"/>
                <a:t>     when      is </a:t>
              </a:r>
              <a:r>
                <a:rPr lang="en-US" dirty="0"/>
                <a:t>a PPP can be expressed as follows: 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6299" y="2533158"/>
              <a:ext cx="177800" cy="1905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30311" y="2547502"/>
              <a:ext cx="177800" cy="190500"/>
            </a:xfrm>
            <a:prstGeom prst="rect">
              <a:avLst/>
            </a:prstGeom>
          </p:spPr>
        </p:pic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248" y="3134044"/>
            <a:ext cx="6159500" cy="9271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497246" y="4507723"/>
            <a:ext cx="6729406" cy="369332"/>
            <a:chOff x="514179" y="4507723"/>
            <a:chExt cx="6729406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14179" y="4507723"/>
              <a:ext cx="6729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dirty="0" smtClean="0"/>
                <a:t>here           is  </a:t>
              </a:r>
              <a:r>
                <a:rPr lang="en-US" dirty="0"/>
                <a:t>the mean measure </a:t>
              </a:r>
              <a:r>
                <a:rPr lang="en-US" dirty="0" smtClean="0"/>
                <a:t>of     ,          denotes </a:t>
              </a:r>
              <a:r>
                <a:rPr lang="en-US" dirty="0"/>
                <a:t>the PGFL of  </a:t>
              </a:r>
              <a:r>
                <a:rPr lang="en-US" dirty="0" smtClean="0"/>
                <a:t>   .</a:t>
              </a:r>
              <a:endParaRPr lang="en-US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3281" y="4568823"/>
              <a:ext cx="431800" cy="2667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11779" y="4596430"/>
              <a:ext cx="177800" cy="1905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0549" y="4582583"/>
              <a:ext cx="444500" cy="2667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4977" y="4579496"/>
              <a:ext cx="177800" cy="190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357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product </a:t>
            </a:r>
            <a:r>
              <a:rPr lang="en-US" dirty="0" smtClean="0"/>
              <a:t>functional: PCP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PCP, selecting a point from </a:t>
            </a:r>
            <a:r>
              <a:rPr lang="en-US" b="1" dirty="0" smtClean="0">
                <a:solidFill>
                  <a:srgbClr val="660000"/>
                </a:solidFill>
              </a:rPr>
              <a:t>x</a:t>
            </a:r>
            <a:r>
              <a:rPr lang="en-US" dirty="0" smtClean="0">
                <a:solidFill>
                  <a:srgbClr val="660000"/>
                </a:solidFill>
              </a:rPr>
              <a:t> </a:t>
            </a:r>
            <a:r>
              <a:rPr lang="en-US" dirty="0" smtClean="0"/>
              <a:t>implies </a:t>
            </a:r>
            <a:r>
              <a:rPr lang="en-US" dirty="0"/>
              <a:t>selecting a tuple </a:t>
            </a:r>
            <a:r>
              <a:rPr lang="en-US" dirty="0" smtClean="0">
                <a:solidFill>
                  <a:srgbClr val="660000"/>
                </a:solidFill>
              </a:rPr>
              <a:t>(</a:t>
            </a:r>
            <a:r>
              <a:rPr lang="en-US" b="1" dirty="0" smtClean="0">
                <a:solidFill>
                  <a:srgbClr val="660000"/>
                </a:solidFill>
              </a:rPr>
              <a:t>x</a:t>
            </a:r>
            <a:r>
              <a:rPr lang="en-US" dirty="0" smtClean="0">
                <a:solidFill>
                  <a:srgbClr val="660000"/>
                </a:solidFill>
              </a:rPr>
              <a:t>, </a:t>
            </a:r>
            <a:r>
              <a:rPr lang="en-US" b="1" dirty="0" smtClean="0">
                <a:solidFill>
                  <a:srgbClr val="660000"/>
                </a:solidFill>
              </a:rPr>
              <a:t>z</a:t>
            </a:r>
            <a:r>
              <a:rPr lang="en-US" dirty="0" smtClean="0">
                <a:solidFill>
                  <a:srgbClr val="660000"/>
                </a:solidFill>
              </a:rPr>
              <a:t>)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660000"/>
                </a:solidFill>
              </a:rPr>
              <a:t> </a:t>
            </a:r>
            <a:r>
              <a:rPr lang="en-US" dirty="0" smtClean="0"/>
              <a:t>where </a:t>
            </a:r>
            <a:r>
              <a:rPr lang="en-US" b="1" dirty="0" smtClean="0">
                <a:solidFill>
                  <a:srgbClr val="660000"/>
                </a:solidFill>
              </a:rPr>
              <a:t>z</a:t>
            </a:r>
            <a:r>
              <a:rPr lang="en-US" dirty="0" smtClean="0">
                <a:solidFill>
                  <a:srgbClr val="660000"/>
                </a:solidFill>
              </a:rPr>
              <a:t> </a:t>
            </a:r>
            <a:r>
              <a:rPr lang="en-US" dirty="0" smtClean="0"/>
              <a:t>is </a:t>
            </a:r>
            <a:r>
              <a:rPr lang="en-US" dirty="0"/>
              <a:t>the cluster </a:t>
            </a:r>
            <a:r>
              <a:rPr lang="en-US" dirty="0" smtClean="0"/>
              <a:t>center </a:t>
            </a:r>
            <a:r>
              <a:rPr lang="en-US" dirty="0"/>
              <a:t>of </a:t>
            </a:r>
            <a:r>
              <a:rPr lang="en-US" b="1" dirty="0" smtClean="0">
                <a:solidFill>
                  <a:srgbClr val="660000"/>
                </a:solidFill>
              </a:rPr>
              <a:t>x</a:t>
            </a:r>
            <a:r>
              <a:rPr lang="en-US" b="1" dirty="0" smtClean="0"/>
              <a:t>.</a:t>
            </a:r>
          </a:p>
          <a:p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H. S. </a:t>
            </a:r>
            <a:r>
              <a:rPr lang="en-US" dirty="0" err="1" smtClean="0"/>
              <a:t>Dhillon</a:t>
            </a:r>
            <a:r>
              <a:rPr lang="en-US" dirty="0" smtClean="0"/>
              <a:t>, </a:t>
            </a:r>
            <a:r>
              <a:rPr lang="en-US" dirty="0" err="1" smtClean="0"/>
              <a:t>Wireless@VT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9783-27FA-6244-8318-CAAAC852CA3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233" y="3684535"/>
            <a:ext cx="6896100" cy="9271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80007" y="2492520"/>
            <a:ext cx="8183983" cy="3685251"/>
            <a:chOff x="445835" y="1849050"/>
            <a:chExt cx="8183983" cy="3407078"/>
          </a:xfrm>
        </p:grpSpPr>
        <p:grpSp>
          <p:nvGrpSpPr>
            <p:cNvPr id="8" name="Group 7"/>
            <p:cNvGrpSpPr/>
            <p:nvPr/>
          </p:nvGrpSpPr>
          <p:grpSpPr>
            <a:xfrm>
              <a:off x="514179" y="1849050"/>
              <a:ext cx="8115639" cy="3407078"/>
              <a:chOff x="408649" y="1716836"/>
              <a:chExt cx="8201025" cy="1652800"/>
            </a:xfrm>
            <a:effectLst>
              <a:outerShdw blurRad="12700" dist="50800" sx="1000" sy="1000" algn="ctr" rotWithShape="0">
                <a:srgbClr val="000000">
                  <a:alpha val="43137"/>
                </a:srgbClr>
              </a:outerShdw>
            </a:effectLst>
          </p:grpSpPr>
          <p:grpSp>
            <p:nvGrpSpPr>
              <p:cNvPr id="20" name="Group 19"/>
              <p:cNvGrpSpPr/>
              <p:nvPr/>
            </p:nvGrpSpPr>
            <p:grpSpPr>
              <a:xfrm>
                <a:off x="408649" y="1716836"/>
                <a:ext cx="8201025" cy="1652800"/>
                <a:chOff x="419100" y="3113238"/>
                <a:chExt cx="8201025" cy="740431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419100" y="3119439"/>
                  <a:ext cx="8201025" cy="734230"/>
                </a:xfrm>
                <a:prstGeom prst="rect">
                  <a:avLst/>
                </a:prstGeom>
                <a:noFill/>
                <a:ln>
                  <a:solidFill>
                    <a:srgbClr val="66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419100" y="3113238"/>
                  <a:ext cx="8201025" cy="112736"/>
                </a:xfrm>
                <a:prstGeom prst="rect">
                  <a:avLst/>
                </a:prstGeom>
                <a:solidFill>
                  <a:srgbClr val="660000"/>
                </a:solidFill>
                <a:ln>
                  <a:solidFill>
                    <a:schemeClr val="tx1"/>
                  </a:solidFill>
                </a:ln>
                <a:effectLst>
                  <a:outerShdw blurRad="40000" dist="23000" dir="5400000" rotWithShape="0">
                    <a:srgbClr val="000000">
                      <a:alpha val="6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2000" dirty="0" smtClean="0">
                      <a:solidFill>
                        <a:srgbClr val="EDEADA"/>
                      </a:solidFill>
                    </a:rPr>
                    <a:t>Lemma 2:</a:t>
                  </a:r>
                  <a:endParaRPr lang="en-US" sz="2000" dirty="0">
                    <a:solidFill>
                      <a:srgbClr val="EDEADA"/>
                    </a:solidFill>
                  </a:endParaRPr>
                </a:p>
              </p:txBody>
            </p:sp>
          </p:grpSp>
          <p:sp>
            <p:nvSpPr>
              <p:cNvPr id="21" name="Rectangle 20"/>
              <p:cNvSpPr/>
              <p:nvPr/>
            </p:nvSpPr>
            <p:spPr>
              <a:xfrm>
                <a:off x="578788" y="2042795"/>
                <a:ext cx="8014997" cy="521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05409" y="2119248"/>
                <a:ext cx="7954060" cy="521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45835" y="2460217"/>
              <a:ext cx="7656263" cy="341454"/>
              <a:chOff x="445835" y="2460217"/>
              <a:chExt cx="7656263" cy="341454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445835" y="2460217"/>
                <a:ext cx="7656263" cy="3414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The sum product functional of </a:t>
                </a:r>
                <a:r>
                  <a:rPr lang="en-US" dirty="0" smtClean="0"/>
                  <a:t>     when      is </a:t>
                </a:r>
                <a:r>
                  <a:rPr lang="en-US" dirty="0"/>
                  <a:t>a </a:t>
                </a:r>
                <a:r>
                  <a:rPr lang="en-US" dirty="0" smtClean="0"/>
                  <a:t>PCP </a:t>
                </a:r>
                <a:r>
                  <a:rPr lang="en-US" dirty="0"/>
                  <a:t>can be expressed as follows: </a:t>
                </a:r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6299" y="2533158"/>
                <a:ext cx="177800" cy="1905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30311" y="2547502"/>
                <a:ext cx="177800" cy="190500"/>
              </a:xfrm>
              <a:prstGeom prst="rect">
                <a:avLst/>
              </a:prstGeom>
            </p:spPr>
          </p:pic>
        </p:grp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9937" y="5168433"/>
            <a:ext cx="3530600" cy="2794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46268" y="4679392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with</a:t>
            </a:r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174969" y="5690217"/>
            <a:ext cx="6253443" cy="369332"/>
            <a:chOff x="1174969" y="5690217"/>
            <a:chExt cx="6253443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1174969" y="5690217"/>
              <a:ext cx="6253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denotes  PGFL of </a:t>
              </a:r>
              <a:r>
                <a:rPr lang="en-US" dirty="0" smtClean="0"/>
                <a:t>    with </a:t>
              </a:r>
              <a:r>
                <a:rPr lang="en-US" dirty="0"/>
                <a:t>respect to its reduced Palm distribution.</a:t>
              </a:r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5957" y="5771058"/>
              <a:ext cx="177800" cy="206053"/>
            </a:xfrm>
            <a:prstGeom prst="rect">
              <a:avLst/>
            </a:prstGeom>
          </p:spPr>
        </p:pic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983" y="5701714"/>
            <a:ext cx="4445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7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HetNet</a:t>
            </a:r>
            <a:r>
              <a:rPr lang="en-US" dirty="0" smtClean="0"/>
              <a:t>: Different Components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9783-27FA-6244-8318-CAAAC852CA36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S. Dhillon, Wireless@VT</a:t>
            </a:r>
            <a:endParaRPr lang="en-US" dirty="0" smtClean="0"/>
          </a:p>
        </p:txBody>
      </p:sp>
      <p:grpSp>
        <p:nvGrpSpPr>
          <p:cNvPr id="204" name="Group 203"/>
          <p:cNvGrpSpPr/>
          <p:nvPr/>
        </p:nvGrpSpPr>
        <p:grpSpPr>
          <a:xfrm>
            <a:off x="1290576" y="293228"/>
            <a:ext cx="7069865" cy="6215030"/>
            <a:chOff x="1426464" y="865927"/>
            <a:chExt cx="7069865" cy="6215030"/>
          </a:xfrm>
        </p:grpSpPr>
        <p:grpSp>
          <p:nvGrpSpPr>
            <p:cNvPr id="8" name="Group 7"/>
            <p:cNvGrpSpPr/>
            <p:nvPr/>
          </p:nvGrpSpPr>
          <p:grpSpPr>
            <a:xfrm>
              <a:off x="1591672" y="865927"/>
              <a:ext cx="6104037" cy="6215030"/>
              <a:chOff x="4408841" y="1070780"/>
              <a:chExt cx="5605749" cy="5707681"/>
            </a:xfrm>
            <a:scene3d>
              <a:camera prst="perspectiveRelaxed">
                <a:rot lat="17880000" lon="0" rev="0"/>
              </a:camera>
              <a:lightRig rig="threePt" dir="t"/>
            </a:scene3d>
          </p:grpSpPr>
          <p:sp>
            <p:nvSpPr>
              <p:cNvPr id="47" name="Freeform 46"/>
              <p:cNvSpPr/>
              <p:nvPr/>
            </p:nvSpPr>
            <p:spPr>
              <a:xfrm>
                <a:off x="4412997" y="1147770"/>
                <a:ext cx="3616747" cy="3603811"/>
              </a:xfrm>
              <a:custGeom>
                <a:avLst/>
                <a:gdLst>
                  <a:gd name="connsiteX0" fmla="*/ 0 w 3609788"/>
                  <a:gd name="connsiteY0" fmla="*/ 0 h 3603811"/>
                  <a:gd name="connsiteX1" fmla="*/ 3107764 w 3609788"/>
                  <a:gd name="connsiteY1" fmla="*/ 0 h 3603811"/>
                  <a:gd name="connsiteX2" fmla="*/ 3609788 w 3609788"/>
                  <a:gd name="connsiteY2" fmla="*/ 1571811 h 3603811"/>
                  <a:gd name="connsiteX3" fmla="*/ 3155576 w 3609788"/>
                  <a:gd name="connsiteY3" fmla="*/ 2450353 h 3603811"/>
                  <a:gd name="connsiteX4" fmla="*/ 2055906 w 3609788"/>
                  <a:gd name="connsiteY4" fmla="*/ 3603811 h 3603811"/>
                  <a:gd name="connsiteX5" fmla="*/ 0 w 3609788"/>
                  <a:gd name="connsiteY5" fmla="*/ 1093694 h 3603811"/>
                  <a:gd name="connsiteX6" fmla="*/ 0 w 3609788"/>
                  <a:gd name="connsiteY6" fmla="*/ 0 h 3603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09788" h="3603811">
                    <a:moveTo>
                      <a:pt x="0" y="0"/>
                    </a:moveTo>
                    <a:lnTo>
                      <a:pt x="3107764" y="0"/>
                    </a:lnTo>
                    <a:lnTo>
                      <a:pt x="3609788" y="1571811"/>
                    </a:lnTo>
                    <a:lnTo>
                      <a:pt x="3155576" y="2450353"/>
                    </a:lnTo>
                    <a:lnTo>
                      <a:pt x="2055906" y="3603811"/>
                    </a:lnTo>
                    <a:lnTo>
                      <a:pt x="0" y="109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rgbClr val="720000"/>
                </a:solidFill>
              </a:ln>
              <a:sp3d extrusionH="38100" prstMaterial="matte">
                <a:bevelT w="635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Freeform 47"/>
              <p:cNvSpPr/>
              <p:nvPr/>
            </p:nvSpPr>
            <p:spPr>
              <a:xfrm>
                <a:off x="7524056" y="1144019"/>
                <a:ext cx="2487515" cy="1787814"/>
              </a:xfrm>
              <a:custGeom>
                <a:avLst/>
                <a:gdLst>
                  <a:gd name="connsiteX0" fmla="*/ 0 w 2487515"/>
                  <a:gd name="connsiteY0" fmla="*/ 0 h 1789797"/>
                  <a:gd name="connsiteX1" fmla="*/ 502704 w 2487515"/>
                  <a:gd name="connsiteY1" fmla="*/ 1577448 h 1789797"/>
                  <a:gd name="connsiteX2" fmla="*/ 1508110 w 2487515"/>
                  <a:gd name="connsiteY2" fmla="*/ 1789797 h 1789797"/>
                  <a:gd name="connsiteX3" fmla="*/ 2483181 w 2487515"/>
                  <a:gd name="connsiteY3" fmla="*/ 1785463 h 1789797"/>
                  <a:gd name="connsiteX4" fmla="*/ 2487515 w 2487515"/>
                  <a:gd name="connsiteY4" fmla="*/ 4334 h 1789797"/>
                  <a:gd name="connsiteX5" fmla="*/ 0 w 2487515"/>
                  <a:gd name="connsiteY5" fmla="*/ 0 h 178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87515" h="1789797">
                    <a:moveTo>
                      <a:pt x="0" y="0"/>
                    </a:moveTo>
                    <a:lnTo>
                      <a:pt x="502704" y="1577448"/>
                    </a:lnTo>
                    <a:lnTo>
                      <a:pt x="1508110" y="1789797"/>
                    </a:lnTo>
                    <a:lnTo>
                      <a:pt x="2483181" y="1785463"/>
                    </a:lnTo>
                    <a:cubicBezTo>
                      <a:pt x="2484626" y="1191753"/>
                      <a:pt x="2486070" y="598044"/>
                      <a:pt x="2487515" y="43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rgbClr val="720000"/>
                </a:solidFill>
              </a:ln>
              <a:sp3d extrusionH="38100" prstMaterial="matte">
                <a:bevelT w="635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Freeform 48"/>
              <p:cNvSpPr/>
              <p:nvPr/>
            </p:nvSpPr>
            <p:spPr>
              <a:xfrm>
                <a:off x="7567393" y="2715151"/>
                <a:ext cx="1984811" cy="2647859"/>
              </a:xfrm>
              <a:custGeom>
                <a:avLst/>
                <a:gdLst>
                  <a:gd name="connsiteX0" fmla="*/ 455033 w 1984811"/>
                  <a:gd name="connsiteY0" fmla="*/ 0 h 2647859"/>
                  <a:gd name="connsiteX1" fmla="*/ 0 w 1984811"/>
                  <a:gd name="connsiteY1" fmla="*/ 875397 h 2647859"/>
                  <a:gd name="connsiteX2" fmla="*/ 1984811 w 1984811"/>
                  <a:gd name="connsiteY2" fmla="*/ 2647859 h 2647859"/>
                  <a:gd name="connsiteX3" fmla="*/ 1456106 w 1984811"/>
                  <a:gd name="connsiteY3" fmla="*/ 212348 h 2647859"/>
                  <a:gd name="connsiteX4" fmla="*/ 455033 w 1984811"/>
                  <a:gd name="connsiteY4" fmla="*/ 0 h 2647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4811" h="2647859">
                    <a:moveTo>
                      <a:pt x="455033" y="0"/>
                    </a:moveTo>
                    <a:lnTo>
                      <a:pt x="0" y="875397"/>
                    </a:lnTo>
                    <a:lnTo>
                      <a:pt x="1984811" y="2647859"/>
                    </a:lnTo>
                    <a:lnTo>
                      <a:pt x="1456106" y="212348"/>
                    </a:lnTo>
                    <a:lnTo>
                      <a:pt x="455033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rgbClr val="720000"/>
                </a:solidFill>
              </a:ln>
              <a:sp3d extrusionH="38100" prstMaterial="matte">
                <a:bevelT w="635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5906613" y="3595442"/>
                <a:ext cx="3748586" cy="3125337"/>
              </a:xfrm>
              <a:custGeom>
                <a:avLst/>
                <a:gdLst>
                  <a:gd name="connsiteX0" fmla="*/ 568657 w 3748586"/>
                  <a:gd name="connsiteY0" fmla="*/ 1155511 h 3125337"/>
                  <a:gd name="connsiteX1" fmla="*/ 0 w 3748586"/>
                  <a:gd name="connsiteY1" fmla="*/ 3125337 h 3125337"/>
                  <a:gd name="connsiteX2" fmla="*/ 3748586 w 3748586"/>
                  <a:gd name="connsiteY2" fmla="*/ 1942531 h 3125337"/>
                  <a:gd name="connsiteX3" fmla="*/ 3648502 w 3748586"/>
                  <a:gd name="connsiteY3" fmla="*/ 1769660 h 3125337"/>
                  <a:gd name="connsiteX4" fmla="*/ 1665027 w 3748586"/>
                  <a:gd name="connsiteY4" fmla="*/ 0 h 3125337"/>
                  <a:gd name="connsiteX5" fmla="*/ 568657 w 3748586"/>
                  <a:gd name="connsiteY5" fmla="*/ 1155511 h 3125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48586" h="3125337">
                    <a:moveTo>
                      <a:pt x="568657" y="1155511"/>
                    </a:moveTo>
                    <a:lnTo>
                      <a:pt x="0" y="3125337"/>
                    </a:lnTo>
                    <a:lnTo>
                      <a:pt x="3748586" y="1942531"/>
                    </a:lnTo>
                    <a:lnTo>
                      <a:pt x="3648502" y="1769660"/>
                    </a:lnTo>
                    <a:lnTo>
                      <a:pt x="1665027" y="0"/>
                    </a:lnTo>
                    <a:lnTo>
                      <a:pt x="568657" y="115551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rgbClr val="720000"/>
                </a:solidFill>
              </a:ln>
              <a:sp3d extrusionH="38100" prstMaterial="matte">
                <a:bevelT w="635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Freeform 50"/>
              <p:cNvSpPr/>
              <p:nvPr/>
            </p:nvSpPr>
            <p:spPr>
              <a:xfrm>
                <a:off x="5911163" y="5533424"/>
                <a:ext cx="4103427" cy="1187355"/>
              </a:xfrm>
              <a:custGeom>
                <a:avLst/>
                <a:gdLst>
                  <a:gd name="connsiteX0" fmla="*/ 0 w 4103427"/>
                  <a:gd name="connsiteY0" fmla="*/ 1187355 h 1187355"/>
                  <a:gd name="connsiteX1" fmla="*/ 4098877 w 4103427"/>
                  <a:gd name="connsiteY1" fmla="*/ 1187355 h 1187355"/>
                  <a:gd name="connsiteX2" fmla="*/ 4103427 w 4103427"/>
                  <a:gd name="connsiteY2" fmla="*/ 81887 h 1187355"/>
                  <a:gd name="connsiteX3" fmla="*/ 3757683 w 4103427"/>
                  <a:gd name="connsiteY3" fmla="*/ 0 h 1187355"/>
                  <a:gd name="connsiteX4" fmla="*/ 0 w 4103427"/>
                  <a:gd name="connsiteY4" fmla="*/ 1187355 h 118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3427" h="1187355">
                    <a:moveTo>
                      <a:pt x="0" y="1187355"/>
                    </a:moveTo>
                    <a:lnTo>
                      <a:pt x="4098877" y="1187355"/>
                    </a:lnTo>
                    <a:cubicBezTo>
                      <a:pt x="4100394" y="818866"/>
                      <a:pt x="4101910" y="450376"/>
                      <a:pt x="4103427" y="81887"/>
                    </a:cubicBezTo>
                    <a:lnTo>
                      <a:pt x="3757683" y="0"/>
                    </a:lnTo>
                    <a:lnTo>
                      <a:pt x="0" y="11873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rgbClr val="720000"/>
                </a:solidFill>
              </a:ln>
              <a:sp3d extrusionH="38100" prstMaterial="matte">
                <a:bevelT w="635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" name="Freeform 51"/>
              <p:cNvSpPr/>
              <p:nvPr/>
            </p:nvSpPr>
            <p:spPr>
              <a:xfrm>
                <a:off x="9027402" y="2926702"/>
                <a:ext cx="987188" cy="2688609"/>
              </a:xfrm>
              <a:custGeom>
                <a:avLst/>
                <a:gdLst>
                  <a:gd name="connsiteX0" fmla="*/ 987188 w 987188"/>
                  <a:gd name="connsiteY0" fmla="*/ 2688609 h 2688609"/>
                  <a:gd name="connsiteX1" fmla="*/ 623248 w 987188"/>
                  <a:gd name="connsiteY1" fmla="*/ 2606722 h 2688609"/>
                  <a:gd name="connsiteX2" fmla="*/ 523164 w 987188"/>
                  <a:gd name="connsiteY2" fmla="*/ 2433851 h 2688609"/>
                  <a:gd name="connsiteX3" fmla="*/ 0 w 987188"/>
                  <a:gd name="connsiteY3" fmla="*/ 0 h 2688609"/>
                  <a:gd name="connsiteX4" fmla="*/ 978089 w 987188"/>
                  <a:gd name="connsiteY4" fmla="*/ 0 h 2688609"/>
                  <a:gd name="connsiteX5" fmla="*/ 987188 w 987188"/>
                  <a:gd name="connsiteY5" fmla="*/ 2688609 h 2688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7188" h="2688609">
                    <a:moveTo>
                      <a:pt x="987188" y="2688609"/>
                    </a:moveTo>
                    <a:lnTo>
                      <a:pt x="623248" y="2606722"/>
                    </a:lnTo>
                    <a:lnTo>
                      <a:pt x="523164" y="2433851"/>
                    </a:lnTo>
                    <a:lnTo>
                      <a:pt x="0" y="0"/>
                    </a:lnTo>
                    <a:lnTo>
                      <a:pt x="978089" y="0"/>
                    </a:lnTo>
                    <a:cubicBezTo>
                      <a:pt x="976573" y="890137"/>
                      <a:pt x="975056" y="1780275"/>
                      <a:pt x="987188" y="268860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rgbClr val="720000"/>
                </a:solidFill>
              </a:ln>
              <a:sp3d extrusionH="38100" prstMaterial="matte">
                <a:bevelT w="635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Freeform 52"/>
              <p:cNvSpPr/>
              <p:nvPr/>
            </p:nvSpPr>
            <p:spPr>
              <a:xfrm>
                <a:off x="4408841" y="2223942"/>
                <a:ext cx="2075290" cy="4496837"/>
              </a:xfrm>
              <a:custGeom>
                <a:avLst/>
                <a:gdLst>
                  <a:gd name="connsiteX0" fmla="*/ 0 w 2075290"/>
                  <a:gd name="connsiteY0" fmla="*/ 0 h 4492487"/>
                  <a:gd name="connsiteX1" fmla="*/ 7951 w 2075290"/>
                  <a:gd name="connsiteY1" fmla="*/ 4492487 h 4492487"/>
                  <a:gd name="connsiteX2" fmla="*/ 1518699 w 2075290"/>
                  <a:gd name="connsiteY2" fmla="*/ 4492487 h 4492487"/>
                  <a:gd name="connsiteX3" fmla="*/ 2075290 w 2075290"/>
                  <a:gd name="connsiteY3" fmla="*/ 2512612 h 4492487"/>
                  <a:gd name="connsiteX4" fmla="*/ 0 w 2075290"/>
                  <a:gd name="connsiteY4" fmla="*/ 0 h 4492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75290" h="4492487">
                    <a:moveTo>
                      <a:pt x="0" y="0"/>
                    </a:moveTo>
                    <a:cubicBezTo>
                      <a:pt x="2650" y="1497496"/>
                      <a:pt x="5301" y="2994991"/>
                      <a:pt x="7951" y="4492487"/>
                    </a:cubicBezTo>
                    <a:lnTo>
                      <a:pt x="1518699" y="4492487"/>
                    </a:lnTo>
                    <a:lnTo>
                      <a:pt x="2075290" y="25126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rgbClr val="720000"/>
                </a:solidFill>
              </a:ln>
              <a:sp3d extrusionH="38100" prstMaterial="matte">
                <a:bevelT w="635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5743437" y="3822631"/>
                <a:ext cx="559464" cy="607323"/>
              </a:xfrm>
              <a:custGeom>
                <a:avLst/>
                <a:gdLst>
                  <a:gd name="connsiteX0" fmla="*/ 16625 w 556952"/>
                  <a:gd name="connsiteY0" fmla="*/ 357448 h 556953"/>
                  <a:gd name="connsiteX1" fmla="*/ 83127 w 556952"/>
                  <a:gd name="connsiteY1" fmla="*/ 457200 h 556953"/>
                  <a:gd name="connsiteX2" fmla="*/ 299258 w 556952"/>
                  <a:gd name="connsiteY2" fmla="*/ 556953 h 556953"/>
                  <a:gd name="connsiteX3" fmla="*/ 490451 w 556952"/>
                  <a:gd name="connsiteY3" fmla="*/ 473826 h 556953"/>
                  <a:gd name="connsiteX4" fmla="*/ 556952 w 556952"/>
                  <a:gd name="connsiteY4" fmla="*/ 241070 h 556953"/>
                  <a:gd name="connsiteX5" fmla="*/ 423949 w 556952"/>
                  <a:gd name="connsiteY5" fmla="*/ 0 h 556953"/>
                  <a:gd name="connsiteX6" fmla="*/ 99752 w 556952"/>
                  <a:gd name="connsiteY6" fmla="*/ 8313 h 556953"/>
                  <a:gd name="connsiteX7" fmla="*/ 8312 w 556952"/>
                  <a:gd name="connsiteY7" fmla="*/ 116379 h 556953"/>
                  <a:gd name="connsiteX8" fmla="*/ 0 w 556952"/>
                  <a:gd name="connsiteY8" fmla="*/ 241070 h 556953"/>
                  <a:gd name="connsiteX9" fmla="*/ 16625 w 556952"/>
                  <a:gd name="connsiteY9" fmla="*/ 357448 h 556953"/>
                  <a:gd name="connsiteX0" fmla="*/ 16625 w 556952"/>
                  <a:gd name="connsiteY0" fmla="*/ 376985 h 576490"/>
                  <a:gd name="connsiteX1" fmla="*/ 83127 w 556952"/>
                  <a:gd name="connsiteY1" fmla="*/ 476737 h 576490"/>
                  <a:gd name="connsiteX2" fmla="*/ 299258 w 556952"/>
                  <a:gd name="connsiteY2" fmla="*/ 576490 h 576490"/>
                  <a:gd name="connsiteX3" fmla="*/ 490451 w 556952"/>
                  <a:gd name="connsiteY3" fmla="*/ 493363 h 576490"/>
                  <a:gd name="connsiteX4" fmla="*/ 556952 w 556952"/>
                  <a:gd name="connsiteY4" fmla="*/ 260607 h 576490"/>
                  <a:gd name="connsiteX5" fmla="*/ 423949 w 556952"/>
                  <a:gd name="connsiteY5" fmla="*/ 19537 h 576490"/>
                  <a:gd name="connsiteX6" fmla="*/ 99752 w 556952"/>
                  <a:gd name="connsiteY6" fmla="*/ 27850 h 576490"/>
                  <a:gd name="connsiteX7" fmla="*/ 8312 w 556952"/>
                  <a:gd name="connsiteY7" fmla="*/ 135916 h 576490"/>
                  <a:gd name="connsiteX8" fmla="*/ 0 w 556952"/>
                  <a:gd name="connsiteY8" fmla="*/ 260607 h 576490"/>
                  <a:gd name="connsiteX9" fmla="*/ 16625 w 556952"/>
                  <a:gd name="connsiteY9" fmla="*/ 376985 h 576490"/>
                  <a:gd name="connsiteX0" fmla="*/ 23465 w 563792"/>
                  <a:gd name="connsiteY0" fmla="*/ 376985 h 576490"/>
                  <a:gd name="connsiteX1" fmla="*/ 89967 w 563792"/>
                  <a:gd name="connsiteY1" fmla="*/ 476737 h 576490"/>
                  <a:gd name="connsiteX2" fmla="*/ 306098 w 563792"/>
                  <a:gd name="connsiteY2" fmla="*/ 576490 h 576490"/>
                  <a:gd name="connsiteX3" fmla="*/ 497291 w 563792"/>
                  <a:gd name="connsiteY3" fmla="*/ 493363 h 576490"/>
                  <a:gd name="connsiteX4" fmla="*/ 563792 w 563792"/>
                  <a:gd name="connsiteY4" fmla="*/ 260607 h 576490"/>
                  <a:gd name="connsiteX5" fmla="*/ 430789 w 563792"/>
                  <a:gd name="connsiteY5" fmla="*/ 19537 h 576490"/>
                  <a:gd name="connsiteX6" fmla="*/ 106592 w 563792"/>
                  <a:gd name="connsiteY6" fmla="*/ 27850 h 576490"/>
                  <a:gd name="connsiteX7" fmla="*/ 15152 w 563792"/>
                  <a:gd name="connsiteY7" fmla="*/ 135916 h 576490"/>
                  <a:gd name="connsiteX8" fmla="*/ 6840 w 563792"/>
                  <a:gd name="connsiteY8" fmla="*/ 260607 h 576490"/>
                  <a:gd name="connsiteX9" fmla="*/ 23465 w 563792"/>
                  <a:gd name="connsiteY9" fmla="*/ 376985 h 576490"/>
                  <a:gd name="connsiteX0" fmla="*/ 23465 w 565879"/>
                  <a:gd name="connsiteY0" fmla="*/ 376985 h 576650"/>
                  <a:gd name="connsiteX1" fmla="*/ 89967 w 565879"/>
                  <a:gd name="connsiteY1" fmla="*/ 476737 h 576650"/>
                  <a:gd name="connsiteX2" fmla="*/ 306098 w 565879"/>
                  <a:gd name="connsiteY2" fmla="*/ 576490 h 576650"/>
                  <a:gd name="connsiteX3" fmla="*/ 497291 w 565879"/>
                  <a:gd name="connsiteY3" fmla="*/ 493363 h 576650"/>
                  <a:gd name="connsiteX4" fmla="*/ 563792 w 565879"/>
                  <a:gd name="connsiteY4" fmla="*/ 260607 h 576650"/>
                  <a:gd name="connsiteX5" fmla="*/ 430789 w 565879"/>
                  <a:gd name="connsiteY5" fmla="*/ 19537 h 576650"/>
                  <a:gd name="connsiteX6" fmla="*/ 106592 w 565879"/>
                  <a:gd name="connsiteY6" fmla="*/ 27850 h 576650"/>
                  <a:gd name="connsiteX7" fmla="*/ 15152 w 565879"/>
                  <a:gd name="connsiteY7" fmla="*/ 135916 h 576650"/>
                  <a:gd name="connsiteX8" fmla="*/ 6840 w 565879"/>
                  <a:gd name="connsiteY8" fmla="*/ 260607 h 576650"/>
                  <a:gd name="connsiteX9" fmla="*/ 23465 w 565879"/>
                  <a:gd name="connsiteY9" fmla="*/ 376985 h 576650"/>
                  <a:gd name="connsiteX0" fmla="*/ 23465 w 565879"/>
                  <a:gd name="connsiteY0" fmla="*/ 376985 h 576650"/>
                  <a:gd name="connsiteX1" fmla="*/ 89967 w 565879"/>
                  <a:gd name="connsiteY1" fmla="*/ 476737 h 576650"/>
                  <a:gd name="connsiteX2" fmla="*/ 306098 w 565879"/>
                  <a:gd name="connsiteY2" fmla="*/ 576490 h 576650"/>
                  <a:gd name="connsiteX3" fmla="*/ 497291 w 565879"/>
                  <a:gd name="connsiteY3" fmla="*/ 493363 h 576650"/>
                  <a:gd name="connsiteX4" fmla="*/ 563792 w 565879"/>
                  <a:gd name="connsiteY4" fmla="*/ 260607 h 576650"/>
                  <a:gd name="connsiteX5" fmla="*/ 430789 w 565879"/>
                  <a:gd name="connsiteY5" fmla="*/ 19537 h 576650"/>
                  <a:gd name="connsiteX6" fmla="*/ 106592 w 565879"/>
                  <a:gd name="connsiteY6" fmla="*/ 27850 h 576650"/>
                  <a:gd name="connsiteX7" fmla="*/ 15152 w 565879"/>
                  <a:gd name="connsiteY7" fmla="*/ 135916 h 576650"/>
                  <a:gd name="connsiteX8" fmla="*/ 6840 w 565879"/>
                  <a:gd name="connsiteY8" fmla="*/ 260607 h 576650"/>
                  <a:gd name="connsiteX9" fmla="*/ 23465 w 565879"/>
                  <a:gd name="connsiteY9" fmla="*/ 376985 h 576650"/>
                  <a:gd name="connsiteX0" fmla="*/ 23465 w 565879"/>
                  <a:gd name="connsiteY0" fmla="*/ 376985 h 576650"/>
                  <a:gd name="connsiteX1" fmla="*/ 89967 w 565879"/>
                  <a:gd name="connsiteY1" fmla="*/ 476737 h 576650"/>
                  <a:gd name="connsiteX2" fmla="*/ 306098 w 565879"/>
                  <a:gd name="connsiteY2" fmla="*/ 576490 h 576650"/>
                  <a:gd name="connsiteX3" fmla="*/ 497291 w 565879"/>
                  <a:gd name="connsiteY3" fmla="*/ 493363 h 576650"/>
                  <a:gd name="connsiteX4" fmla="*/ 563792 w 565879"/>
                  <a:gd name="connsiteY4" fmla="*/ 260607 h 576650"/>
                  <a:gd name="connsiteX5" fmla="*/ 430789 w 565879"/>
                  <a:gd name="connsiteY5" fmla="*/ 19537 h 576650"/>
                  <a:gd name="connsiteX6" fmla="*/ 106592 w 565879"/>
                  <a:gd name="connsiteY6" fmla="*/ 27850 h 576650"/>
                  <a:gd name="connsiteX7" fmla="*/ 15152 w 565879"/>
                  <a:gd name="connsiteY7" fmla="*/ 135916 h 576650"/>
                  <a:gd name="connsiteX8" fmla="*/ 6840 w 565879"/>
                  <a:gd name="connsiteY8" fmla="*/ 260607 h 576650"/>
                  <a:gd name="connsiteX9" fmla="*/ 23465 w 565879"/>
                  <a:gd name="connsiteY9" fmla="*/ 376985 h 576650"/>
                  <a:gd name="connsiteX0" fmla="*/ 23465 w 565879"/>
                  <a:gd name="connsiteY0" fmla="*/ 381812 h 581477"/>
                  <a:gd name="connsiteX1" fmla="*/ 89967 w 565879"/>
                  <a:gd name="connsiteY1" fmla="*/ 481564 h 581477"/>
                  <a:gd name="connsiteX2" fmla="*/ 306098 w 565879"/>
                  <a:gd name="connsiteY2" fmla="*/ 581317 h 581477"/>
                  <a:gd name="connsiteX3" fmla="*/ 497291 w 565879"/>
                  <a:gd name="connsiteY3" fmla="*/ 498190 h 581477"/>
                  <a:gd name="connsiteX4" fmla="*/ 563792 w 565879"/>
                  <a:gd name="connsiteY4" fmla="*/ 265434 h 581477"/>
                  <a:gd name="connsiteX5" fmla="*/ 430789 w 565879"/>
                  <a:gd name="connsiteY5" fmla="*/ 24364 h 581477"/>
                  <a:gd name="connsiteX6" fmla="*/ 106592 w 565879"/>
                  <a:gd name="connsiteY6" fmla="*/ 32677 h 581477"/>
                  <a:gd name="connsiteX7" fmla="*/ 15152 w 565879"/>
                  <a:gd name="connsiteY7" fmla="*/ 140743 h 581477"/>
                  <a:gd name="connsiteX8" fmla="*/ 6840 w 565879"/>
                  <a:gd name="connsiteY8" fmla="*/ 265434 h 581477"/>
                  <a:gd name="connsiteX9" fmla="*/ 23465 w 565879"/>
                  <a:gd name="connsiteY9" fmla="*/ 381812 h 581477"/>
                  <a:gd name="connsiteX0" fmla="*/ 23465 w 565879"/>
                  <a:gd name="connsiteY0" fmla="*/ 381812 h 581477"/>
                  <a:gd name="connsiteX1" fmla="*/ 89967 w 565879"/>
                  <a:gd name="connsiteY1" fmla="*/ 481564 h 581477"/>
                  <a:gd name="connsiteX2" fmla="*/ 306098 w 565879"/>
                  <a:gd name="connsiteY2" fmla="*/ 581317 h 581477"/>
                  <a:gd name="connsiteX3" fmla="*/ 497291 w 565879"/>
                  <a:gd name="connsiteY3" fmla="*/ 498190 h 581477"/>
                  <a:gd name="connsiteX4" fmla="*/ 563792 w 565879"/>
                  <a:gd name="connsiteY4" fmla="*/ 265434 h 581477"/>
                  <a:gd name="connsiteX5" fmla="*/ 430789 w 565879"/>
                  <a:gd name="connsiteY5" fmla="*/ 24364 h 581477"/>
                  <a:gd name="connsiteX6" fmla="*/ 106592 w 565879"/>
                  <a:gd name="connsiteY6" fmla="*/ 32677 h 581477"/>
                  <a:gd name="connsiteX7" fmla="*/ 15152 w 565879"/>
                  <a:gd name="connsiteY7" fmla="*/ 140743 h 581477"/>
                  <a:gd name="connsiteX8" fmla="*/ 6840 w 565879"/>
                  <a:gd name="connsiteY8" fmla="*/ 265434 h 581477"/>
                  <a:gd name="connsiteX9" fmla="*/ 23465 w 565879"/>
                  <a:gd name="connsiteY9" fmla="*/ 381812 h 581477"/>
                  <a:gd name="connsiteX0" fmla="*/ 19486 w 561900"/>
                  <a:gd name="connsiteY0" fmla="*/ 396190 h 595855"/>
                  <a:gd name="connsiteX1" fmla="*/ 85988 w 561900"/>
                  <a:gd name="connsiteY1" fmla="*/ 495942 h 595855"/>
                  <a:gd name="connsiteX2" fmla="*/ 302119 w 561900"/>
                  <a:gd name="connsiteY2" fmla="*/ 595695 h 595855"/>
                  <a:gd name="connsiteX3" fmla="*/ 493312 w 561900"/>
                  <a:gd name="connsiteY3" fmla="*/ 512568 h 595855"/>
                  <a:gd name="connsiteX4" fmla="*/ 559813 w 561900"/>
                  <a:gd name="connsiteY4" fmla="*/ 279812 h 595855"/>
                  <a:gd name="connsiteX5" fmla="*/ 426810 w 561900"/>
                  <a:gd name="connsiteY5" fmla="*/ 38742 h 595855"/>
                  <a:gd name="connsiteX6" fmla="*/ 106769 w 561900"/>
                  <a:gd name="connsiteY6" fmla="*/ 22117 h 595855"/>
                  <a:gd name="connsiteX7" fmla="*/ 11173 w 561900"/>
                  <a:gd name="connsiteY7" fmla="*/ 155121 h 595855"/>
                  <a:gd name="connsiteX8" fmla="*/ 2861 w 561900"/>
                  <a:gd name="connsiteY8" fmla="*/ 279812 h 595855"/>
                  <a:gd name="connsiteX9" fmla="*/ 19486 w 561900"/>
                  <a:gd name="connsiteY9" fmla="*/ 396190 h 595855"/>
                  <a:gd name="connsiteX0" fmla="*/ 19486 w 561900"/>
                  <a:gd name="connsiteY0" fmla="*/ 399746 h 599411"/>
                  <a:gd name="connsiteX1" fmla="*/ 85988 w 561900"/>
                  <a:gd name="connsiteY1" fmla="*/ 499498 h 599411"/>
                  <a:gd name="connsiteX2" fmla="*/ 302119 w 561900"/>
                  <a:gd name="connsiteY2" fmla="*/ 599251 h 599411"/>
                  <a:gd name="connsiteX3" fmla="*/ 493312 w 561900"/>
                  <a:gd name="connsiteY3" fmla="*/ 516124 h 599411"/>
                  <a:gd name="connsiteX4" fmla="*/ 559813 w 561900"/>
                  <a:gd name="connsiteY4" fmla="*/ 283368 h 599411"/>
                  <a:gd name="connsiteX5" fmla="*/ 426810 w 561900"/>
                  <a:gd name="connsiteY5" fmla="*/ 42298 h 599411"/>
                  <a:gd name="connsiteX6" fmla="*/ 106769 w 561900"/>
                  <a:gd name="connsiteY6" fmla="*/ 25673 h 599411"/>
                  <a:gd name="connsiteX7" fmla="*/ 11173 w 561900"/>
                  <a:gd name="connsiteY7" fmla="*/ 158677 h 599411"/>
                  <a:gd name="connsiteX8" fmla="*/ 2861 w 561900"/>
                  <a:gd name="connsiteY8" fmla="*/ 283368 h 599411"/>
                  <a:gd name="connsiteX9" fmla="*/ 19486 w 561900"/>
                  <a:gd name="connsiteY9" fmla="*/ 399746 h 599411"/>
                  <a:gd name="connsiteX0" fmla="*/ 19486 w 561900"/>
                  <a:gd name="connsiteY0" fmla="*/ 399746 h 599411"/>
                  <a:gd name="connsiteX1" fmla="*/ 85988 w 561900"/>
                  <a:gd name="connsiteY1" fmla="*/ 499498 h 599411"/>
                  <a:gd name="connsiteX2" fmla="*/ 302119 w 561900"/>
                  <a:gd name="connsiteY2" fmla="*/ 599251 h 599411"/>
                  <a:gd name="connsiteX3" fmla="*/ 493312 w 561900"/>
                  <a:gd name="connsiteY3" fmla="*/ 516124 h 599411"/>
                  <a:gd name="connsiteX4" fmla="*/ 559813 w 561900"/>
                  <a:gd name="connsiteY4" fmla="*/ 283368 h 599411"/>
                  <a:gd name="connsiteX5" fmla="*/ 426810 w 561900"/>
                  <a:gd name="connsiteY5" fmla="*/ 42298 h 599411"/>
                  <a:gd name="connsiteX6" fmla="*/ 106769 w 561900"/>
                  <a:gd name="connsiteY6" fmla="*/ 25673 h 599411"/>
                  <a:gd name="connsiteX7" fmla="*/ 11173 w 561900"/>
                  <a:gd name="connsiteY7" fmla="*/ 158677 h 599411"/>
                  <a:gd name="connsiteX8" fmla="*/ 2861 w 561900"/>
                  <a:gd name="connsiteY8" fmla="*/ 283368 h 599411"/>
                  <a:gd name="connsiteX9" fmla="*/ 19486 w 561900"/>
                  <a:gd name="connsiteY9" fmla="*/ 399746 h 599411"/>
                  <a:gd name="connsiteX0" fmla="*/ 17629 w 560043"/>
                  <a:gd name="connsiteY0" fmla="*/ 382612 h 582277"/>
                  <a:gd name="connsiteX1" fmla="*/ 84131 w 560043"/>
                  <a:gd name="connsiteY1" fmla="*/ 482364 h 582277"/>
                  <a:gd name="connsiteX2" fmla="*/ 300262 w 560043"/>
                  <a:gd name="connsiteY2" fmla="*/ 582117 h 582277"/>
                  <a:gd name="connsiteX3" fmla="*/ 491455 w 560043"/>
                  <a:gd name="connsiteY3" fmla="*/ 498990 h 582277"/>
                  <a:gd name="connsiteX4" fmla="*/ 557956 w 560043"/>
                  <a:gd name="connsiteY4" fmla="*/ 266234 h 582277"/>
                  <a:gd name="connsiteX5" fmla="*/ 424953 w 560043"/>
                  <a:gd name="connsiteY5" fmla="*/ 25164 h 582277"/>
                  <a:gd name="connsiteX6" fmla="*/ 104912 w 560043"/>
                  <a:gd name="connsiteY6" fmla="*/ 8539 h 582277"/>
                  <a:gd name="connsiteX7" fmla="*/ 69591 w 560043"/>
                  <a:gd name="connsiteY7" fmla="*/ 35019 h 582277"/>
                  <a:gd name="connsiteX8" fmla="*/ 9316 w 560043"/>
                  <a:gd name="connsiteY8" fmla="*/ 141543 h 582277"/>
                  <a:gd name="connsiteX9" fmla="*/ 1004 w 560043"/>
                  <a:gd name="connsiteY9" fmla="*/ 266234 h 582277"/>
                  <a:gd name="connsiteX10" fmla="*/ 17629 w 560043"/>
                  <a:gd name="connsiteY10" fmla="*/ 382612 h 582277"/>
                  <a:gd name="connsiteX0" fmla="*/ 17000 w 559414"/>
                  <a:gd name="connsiteY0" fmla="*/ 382214 h 581879"/>
                  <a:gd name="connsiteX1" fmla="*/ 83502 w 559414"/>
                  <a:gd name="connsiteY1" fmla="*/ 481966 h 581879"/>
                  <a:gd name="connsiteX2" fmla="*/ 299633 w 559414"/>
                  <a:gd name="connsiteY2" fmla="*/ 581719 h 581879"/>
                  <a:gd name="connsiteX3" fmla="*/ 490826 w 559414"/>
                  <a:gd name="connsiteY3" fmla="*/ 498592 h 581879"/>
                  <a:gd name="connsiteX4" fmla="*/ 557327 w 559414"/>
                  <a:gd name="connsiteY4" fmla="*/ 265836 h 581879"/>
                  <a:gd name="connsiteX5" fmla="*/ 424324 w 559414"/>
                  <a:gd name="connsiteY5" fmla="*/ 24766 h 581879"/>
                  <a:gd name="connsiteX6" fmla="*/ 104283 w 559414"/>
                  <a:gd name="connsiteY6" fmla="*/ 8141 h 581879"/>
                  <a:gd name="connsiteX7" fmla="*/ 44249 w 559414"/>
                  <a:gd name="connsiteY7" fmla="*/ 27560 h 581879"/>
                  <a:gd name="connsiteX8" fmla="*/ 8687 w 559414"/>
                  <a:gd name="connsiteY8" fmla="*/ 141145 h 581879"/>
                  <a:gd name="connsiteX9" fmla="*/ 375 w 559414"/>
                  <a:gd name="connsiteY9" fmla="*/ 265836 h 581879"/>
                  <a:gd name="connsiteX10" fmla="*/ 17000 w 559414"/>
                  <a:gd name="connsiteY10" fmla="*/ 382214 h 581879"/>
                  <a:gd name="connsiteX0" fmla="*/ 17050 w 559464"/>
                  <a:gd name="connsiteY0" fmla="*/ 384055 h 583720"/>
                  <a:gd name="connsiteX1" fmla="*/ 83552 w 559464"/>
                  <a:gd name="connsiteY1" fmla="*/ 483807 h 583720"/>
                  <a:gd name="connsiteX2" fmla="*/ 299683 w 559464"/>
                  <a:gd name="connsiteY2" fmla="*/ 583560 h 583720"/>
                  <a:gd name="connsiteX3" fmla="*/ 490876 w 559464"/>
                  <a:gd name="connsiteY3" fmla="*/ 500433 h 583720"/>
                  <a:gd name="connsiteX4" fmla="*/ 557377 w 559464"/>
                  <a:gd name="connsiteY4" fmla="*/ 267677 h 583720"/>
                  <a:gd name="connsiteX5" fmla="*/ 424374 w 559464"/>
                  <a:gd name="connsiteY5" fmla="*/ 26607 h 583720"/>
                  <a:gd name="connsiteX6" fmla="*/ 104333 w 559464"/>
                  <a:gd name="connsiteY6" fmla="*/ 9982 h 583720"/>
                  <a:gd name="connsiteX7" fmla="*/ 47830 w 559464"/>
                  <a:gd name="connsiteY7" fmla="*/ 61175 h 583720"/>
                  <a:gd name="connsiteX8" fmla="*/ 8737 w 559464"/>
                  <a:gd name="connsiteY8" fmla="*/ 142986 h 583720"/>
                  <a:gd name="connsiteX9" fmla="*/ 425 w 559464"/>
                  <a:gd name="connsiteY9" fmla="*/ 267677 h 583720"/>
                  <a:gd name="connsiteX10" fmla="*/ 17050 w 559464"/>
                  <a:gd name="connsiteY10" fmla="*/ 384055 h 583720"/>
                  <a:gd name="connsiteX0" fmla="*/ 17050 w 559464"/>
                  <a:gd name="connsiteY0" fmla="*/ 407658 h 607323"/>
                  <a:gd name="connsiteX1" fmla="*/ 83552 w 559464"/>
                  <a:gd name="connsiteY1" fmla="*/ 507410 h 607323"/>
                  <a:gd name="connsiteX2" fmla="*/ 299683 w 559464"/>
                  <a:gd name="connsiteY2" fmla="*/ 607163 h 607323"/>
                  <a:gd name="connsiteX3" fmla="*/ 490876 w 559464"/>
                  <a:gd name="connsiteY3" fmla="*/ 524036 h 607323"/>
                  <a:gd name="connsiteX4" fmla="*/ 557377 w 559464"/>
                  <a:gd name="connsiteY4" fmla="*/ 291280 h 607323"/>
                  <a:gd name="connsiteX5" fmla="*/ 424374 w 559464"/>
                  <a:gd name="connsiteY5" fmla="*/ 50210 h 607323"/>
                  <a:gd name="connsiteX6" fmla="*/ 203187 w 559464"/>
                  <a:gd name="connsiteY6" fmla="*/ 1810 h 607323"/>
                  <a:gd name="connsiteX7" fmla="*/ 47830 w 559464"/>
                  <a:gd name="connsiteY7" fmla="*/ 84778 h 607323"/>
                  <a:gd name="connsiteX8" fmla="*/ 8737 w 559464"/>
                  <a:gd name="connsiteY8" fmla="*/ 166589 h 607323"/>
                  <a:gd name="connsiteX9" fmla="*/ 425 w 559464"/>
                  <a:gd name="connsiteY9" fmla="*/ 291280 h 607323"/>
                  <a:gd name="connsiteX10" fmla="*/ 17050 w 559464"/>
                  <a:gd name="connsiteY10" fmla="*/ 407658 h 607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464" h="607323">
                    <a:moveTo>
                      <a:pt x="17050" y="407658"/>
                    </a:moveTo>
                    <a:cubicBezTo>
                      <a:pt x="30904" y="443680"/>
                      <a:pt x="36447" y="474159"/>
                      <a:pt x="83552" y="507410"/>
                    </a:cubicBezTo>
                    <a:cubicBezTo>
                      <a:pt x="130658" y="540661"/>
                      <a:pt x="231796" y="604392"/>
                      <a:pt x="299683" y="607163"/>
                    </a:cubicBezTo>
                    <a:cubicBezTo>
                      <a:pt x="367570" y="609934"/>
                      <a:pt x="447927" y="576683"/>
                      <a:pt x="490876" y="524036"/>
                    </a:cubicBezTo>
                    <a:cubicBezTo>
                      <a:pt x="533825" y="471389"/>
                      <a:pt x="568461" y="370251"/>
                      <a:pt x="557377" y="291280"/>
                    </a:cubicBezTo>
                    <a:cubicBezTo>
                      <a:pt x="546293" y="212309"/>
                      <a:pt x="483406" y="98455"/>
                      <a:pt x="424374" y="50210"/>
                    </a:cubicBezTo>
                    <a:cubicBezTo>
                      <a:pt x="365342" y="1965"/>
                      <a:pt x="265944" y="-3951"/>
                      <a:pt x="203187" y="1810"/>
                    </a:cubicBezTo>
                    <a:cubicBezTo>
                      <a:pt x="140430" y="7571"/>
                      <a:pt x="63763" y="62611"/>
                      <a:pt x="47830" y="84778"/>
                    </a:cubicBezTo>
                    <a:cubicBezTo>
                      <a:pt x="31897" y="106945"/>
                      <a:pt x="16638" y="132172"/>
                      <a:pt x="8737" y="166589"/>
                    </a:cubicBezTo>
                    <a:cubicBezTo>
                      <a:pt x="836" y="201006"/>
                      <a:pt x="-960" y="251102"/>
                      <a:pt x="425" y="291280"/>
                    </a:cubicBezTo>
                    <a:lnTo>
                      <a:pt x="17050" y="407658"/>
                    </a:lnTo>
                    <a:close/>
                  </a:path>
                </a:pathLst>
              </a:custGeom>
              <a:pattFill prst="pct5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rgbClr val="720000"/>
                </a:solidFill>
              </a:ln>
              <a:sp3d extrusionH="38100" prstMaterial="matte">
                <a:bevelT w="635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5262131" y="4842994"/>
                <a:ext cx="744491" cy="727876"/>
              </a:xfrm>
              <a:custGeom>
                <a:avLst/>
                <a:gdLst>
                  <a:gd name="connsiteX0" fmla="*/ 16625 w 556952"/>
                  <a:gd name="connsiteY0" fmla="*/ 357448 h 556953"/>
                  <a:gd name="connsiteX1" fmla="*/ 83127 w 556952"/>
                  <a:gd name="connsiteY1" fmla="*/ 457200 h 556953"/>
                  <a:gd name="connsiteX2" fmla="*/ 299258 w 556952"/>
                  <a:gd name="connsiteY2" fmla="*/ 556953 h 556953"/>
                  <a:gd name="connsiteX3" fmla="*/ 490451 w 556952"/>
                  <a:gd name="connsiteY3" fmla="*/ 473826 h 556953"/>
                  <a:gd name="connsiteX4" fmla="*/ 556952 w 556952"/>
                  <a:gd name="connsiteY4" fmla="*/ 241070 h 556953"/>
                  <a:gd name="connsiteX5" fmla="*/ 423949 w 556952"/>
                  <a:gd name="connsiteY5" fmla="*/ 0 h 556953"/>
                  <a:gd name="connsiteX6" fmla="*/ 99752 w 556952"/>
                  <a:gd name="connsiteY6" fmla="*/ 8313 h 556953"/>
                  <a:gd name="connsiteX7" fmla="*/ 8312 w 556952"/>
                  <a:gd name="connsiteY7" fmla="*/ 116379 h 556953"/>
                  <a:gd name="connsiteX8" fmla="*/ 0 w 556952"/>
                  <a:gd name="connsiteY8" fmla="*/ 241070 h 556953"/>
                  <a:gd name="connsiteX9" fmla="*/ 16625 w 556952"/>
                  <a:gd name="connsiteY9" fmla="*/ 357448 h 556953"/>
                  <a:gd name="connsiteX0" fmla="*/ 16625 w 556952"/>
                  <a:gd name="connsiteY0" fmla="*/ 376985 h 576490"/>
                  <a:gd name="connsiteX1" fmla="*/ 83127 w 556952"/>
                  <a:gd name="connsiteY1" fmla="*/ 476737 h 576490"/>
                  <a:gd name="connsiteX2" fmla="*/ 299258 w 556952"/>
                  <a:gd name="connsiteY2" fmla="*/ 576490 h 576490"/>
                  <a:gd name="connsiteX3" fmla="*/ 490451 w 556952"/>
                  <a:gd name="connsiteY3" fmla="*/ 493363 h 576490"/>
                  <a:gd name="connsiteX4" fmla="*/ 556952 w 556952"/>
                  <a:gd name="connsiteY4" fmla="*/ 260607 h 576490"/>
                  <a:gd name="connsiteX5" fmla="*/ 423949 w 556952"/>
                  <a:gd name="connsiteY5" fmla="*/ 19537 h 576490"/>
                  <a:gd name="connsiteX6" fmla="*/ 99752 w 556952"/>
                  <a:gd name="connsiteY6" fmla="*/ 27850 h 576490"/>
                  <a:gd name="connsiteX7" fmla="*/ 8312 w 556952"/>
                  <a:gd name="connsiteY7" fmla="*/ 135916 h 576490"/>
                  <a:gd name="connsiteX8" fmla="*/ 0 w 556952"/>
                  <a:gd name="connsiteY8" fmla="*/ 260607 h 576490"/>
                  <a:gd name="connsiteX9" fmla="*/ 16625 w 556952"/>
                  <a:gd name="connsiteY9" fmla="*/ 376985 h 576490"/>
                  <a:gd name="connsiteX0" fmla="*/ 23465 w 563792"/>
                  <a:gd name="connsiteY0" fmla="*/ 376985 h 576490"/>
                  <a:gd name="connsiteX1" fmla="*/ 89967 w 563792"/>
                  <a:gd name="connsiteY1" fmla="*/ 476737 h 576490"/>
                  <a:gd name="connsiteX2" fmla="*/ 306098 w 563792"/>
                  <a:gd name="connsiteY2" fmla="*/ 576490 h 576490"/>
                  <a:gd name="connsiteX3" fmla="*/ 497291 w 563792"/>
                  <a:gd name="connsiteY3" fmla="*/ 493363 h 576490"/>
                  <a:gd name="connsiteX4" fmla="*/ 563792 w 563792"/>
                  <a:gd name="connsiteY4" fmla="*/ 260607 h 576490"/>
                  <a:gd name="connsiteX5" fmla="*/ 430789 w 563792"/>
                  <a:gd name="connsiteY5" fmla="*/ 19537 h 576490"/>
                  <a:gd name="connsiteX6" fmla="*/ 106592 w 563792"/>
                  <a:gd name="connsiteY6" fmla="*/ 27850 h 576490"/>
                  <a:gd name="connsiteX7" fmla="*/ 15152 w 563792"/>
                  <a:gd name="connsiteY7" fmla="*/ 135916 h 576490"/>
                  <a:gd name="connsiteX8" fmla="*/ 6840 w 563792"/>
                  <a:gd name="connsiteY8" fmla="*/ 260607 h 576490"/>
                  <a:gd name="connsiteX9" fmla="*/ 23465 w 563792"/>
                  <a:gd name="connsiteY9" fmla="*/ 376985 h 576490"/>
                  <a:gd name="connsiteX0" fmla="*/ 23465 w 565879"/>
                  <a:gd name="connsiteY0" fmla="*/ 376985 h 576650"/>
                  <a:gd name="connsiteX1" fmla="*/ 89967 w 565879"/>
                  <a:gd name="connsiteY1" fmla="*/ 476737 h 576650"/>
                  <a:gd name="connsiteX2" fmla="*/ 306098 w 565879"/>
                  <a:gd name="connsiteY2" fmla="*/ 576490 h 576650"/>
                  <a:gd name="connsiteX3" fmla="*/ 497291 w 565879"/>
                  <a:gd name="connsiteY3" fmla="*/ 493363 h 576650"/>
                  <a:gd name="connsiteX4" fmla="*/ 563792 w 565879"/>
                  <a:gd name="connsiteY4" fmla="*/ 260607 h 576650"/>
                  <a:gd name="connsiteX5" fmla="*/ 430789 w 565879"/>
                  <a:gd name="connsiteY5" fmla="*/ 19537 h 576650"/>
                  <a:gd name="connsiteX6" fmla="*/ 106592 w 565879"/>
                  <a:gd name="connsiteY6" fmla="*/ 27850 h 576650"/>
                  <a:gd name="connsiteX7" fmla="*/ 15152 w 565879"/>
                  <a:gd name="connsiteY7" fmla="*/ 135916 h 576650"/>
                  <a:gd name="connsiteX8" fmla="*/ 6840 w 565879"/>
                  <a:gd name="connsiteY8" fmla="*/ 260607 h 576650"/>
                  <a:gd name="connsiteX9" fmla="*/ 23465 w 565879"/>
                  <a:gd name="connsiteY9" fmla="*/ 376985 h 576650"/>
                  <a:gd name="connsiteX0" fmla="*/ 23465 w 565879"/>
                  <a:gd name="connsiteY0" fmla="*/ 376985 h 576650"/>
                  <a:gd name="connsiteX1" fmla="*/ 89967 w 565879"/>
                  <a:gd name="connsiteY1" fmla="*/ 476737 h 576650"/>
                  <a:gd name="connsiteX2" fmla="*/ 306098 w 565879"/>
                  <a:gd name="connsiteY2" fmla="*/ 576490 h 576650"/>
                  <a:gd name="connsiteX3" fmla="*/ 497291 w 565879"/>
                  <a:gd name="connsiteY3" fmla="*/ 493363 h 576650"/>
                  <a:gd name="connsiteX4" fmla="*/ 563792 w 565879"/>
                  <a:gd name="connsiteY4" fmla="*/ 260607 h 576650"/>
                  <a:gd name="connsiteX5" fmla="*/ 430789 w 565879"/>
                  <a:gd name="connsiteY5" fmla="*/ 19537 h 576650"/>
                  <a:gd name="connsiteX6" fmla="*/ 106592 w 565879"/>
                  <a:gd name="connsiteY6" fmla="*/ 27850 h 576650"/>
                  <a:gd name="connsiteX7" fmla="*/ 15152 w 565879"/>
                  <a:gd name="connsiteY7" fmla="*/ 135916 h 576650"/>
                  <a:gd name="connsiteX8" fmla="*/ 6840 w 565879"/>
                  <a:gd name="connsiteY8" fmla="*/ 260607 h 576650"/>
                  <a:gd name="connsiteX9" fmla="*/ 23465 w 565879"/>
                  <a:gd name="connsiteY9" fmla="*/ 376985 h 576650"/>
                  <a:gd name="connsiteX0" fmla="*/ 23465 w 565879"/>
                  <a:gd name="connsiteY0" fmla="*/ 376985 h 576650"/>
                  <a:gd name="connsiteX1" fmla="*/ 89967 w 565879"/>
                  <a:gd name="connsiteY1" fmla="*/ 476737 h 576650"/>
                  <a:gd name="connsiteX2" fmla="*/ 306098 w 565879"/>
                  <a:gd name="connsiteY2" fmla="*/ 576490 h 576650"/>
                  <a:gd name="connsiteX3" fmla="*/ 497291 w 565879"/>
                  <a:gd name="connsiteY3" fmla="*/ 493363 h 576650"/>
                  <a:gd name="connsiteX4" fmla="*/ 563792 w 565879"/>
                  <a:gd name="connsiteY4" fmla="*/ 260607 h 576650"/>
                  <a:gd name="connsiteX5" fmla="*/ 430789 w 565879"/>
                  <a:gd name="connsiteY5" fmla="*/ 19537 h 576650"/>
                  <a:gd name="connsiteX6" fmla="*/ 106592 w 565879"/>
                  <a:gd name="connsiteY6" fmla="*/ 27850 h 576650"/>
                  <a:gd name="connsiteX7" fmla="*/ 15152 w 565879"/>
                  <a:gd name="connsiteY7" fmla="*/ 135916 h 576650"/>
                  <a:gd name="connsiteX8" fmla="*/ 6840 w 565879"/>
                  <a:gd name="connsiteY8" fmla="*/ 260607 h 576650"/>
                  <a:gd name="connsiteX9" fmla="*/ 23465 w 565879"/>
                  <a:gd name="connsiteY9" fmla="*/ 376985 h 576650"/>
                  <a:gd name="connsiteX0" fmla="*/ 23465 w 565879"/>
                  <a:gd name="connsiteY0" fmla="*/ 381812 h 581477"/>
                  <a:gd name="connsiteX1" fmla="*/ 89967 w 565879"/>
                  <a:gd name="connsiteY1" fmla="*/ 481564 h 581477"/>
                  <a:gd name="connsiteX2" fmla="*/ 306098 w 565879"/>
                  <a:gd name="connsiteY2" fmla="*/ 581317 h 581477"/>
                  <a:gd name="connsiteX3" fmla="*/ 497291 w 565879"/>
                  <a:gd name="connsiteY3" fmla="*/ 498190 h 581477"/>
                  <a:gd name="connsiteX4" fmla="*/ 563792 w 565879"/>
                  <a:gd name="connsiteY4" fmla="*/ 265434 h 581477"/>
                  <a:gd name="connsiteX5" fmla="*/ 430789 w 565879"/>
                  <a:gd name="connsiteY5" fmla="*/ 24364 h 581477"/>
                  <a:gd name="connsiteX6" fmla="*/ 106592 w 565879"/>
                  <a:gd name="connsiteY6" fmla="*/ 32677 h 581477"/>
                  <a:gd name="connsiteX7" fmla="*/ 15152 w 565879"/>
                  <a:gd name="connsiteY7" fmla="*/ 140743 h 581477"/>
                  <a:gd name="connsiteX8" fmla="*/ 6840 w 565879"/>
                  <a:gd name="connsiteY8" fmla="*/ 265434 h 581477"/>
                  <a:gd name="connsiteX9" fmla="*/ 23465 w 565879"/>
                  <a:gd name="connsiteY9" fmla="*/ 381812 h 581477"/>
                  <a:gd name="connsiteX0" fmla="*/ 23465 w 565879"/>
                  <a:gd name="connsiteY0" fmla="*/ 381812 h 581477"/>
                  <a:gd name="connsiteX1" fmla="*/ 89967 w 565879"/>
                  <a:gd name="connsiteY1" fmla="*/ 481564 h 581477"/>
                  <a:gd name="connsiteX2" fmla="*/ 306098 w 565879"/>
                  <a:gd name="connsiteY2" fmla="*/ 581317 h 581477"/>
                  <a:gd name="connsiteX3" fmla="*/ 497291 w 565879"/>
                  <a:gd name="connsiteY3" fmla="*/ 498190 h 581477"/>
                  <a:gd name="connsiteX4" fmla="*/ 563792 w 565879"/>
                  <a:gd name="connsiteY4" fmla="*/ 265434 h 581477"/>
                  <a:gd name="connsiteX5" fmla="*/ 430789 w 565879"/>
                  <a:gd name="connsiteY5" fmla="*/ 24364 h 581477"/>
                  <a:gd name="connsiteX6" fmla="*/ 106592 w 565879"/>
                  <a:gd name="connsiteY6" fmla="*/ 32677 h 581477"/>
                  <a:gd name="connsiteX7" fmla="*/ 15152 w 565879"/>
                  <a:gd name="connsiteY7" fmla="*/ 140743 h 581477"/>
                  <a:gd name="connsiteX8" fmla="*/ 6840 w 565879"/>
                  <a:gd name="connsiteY8" fmla="*/ 265434 h 581477"/>
                  <a:gd name="connsiteX9" fmla="*/ 23465 w 565879"/>
                  <a:gd name="connsiteY9" fmla="*/ 381812 h 581477"/>
                  <a:gd name="connsiteX0" fmla="*/ 19486 w 561900"/>
                  <a:gd name="connsiteY0" fmla="*/ 396190 h 595855"/>
                  <a:gd name="connsiteX1" fmla="*/ 85988 w 561900"/>
                  <a:gd name="connsiteY1" fmla="*/ 495942 h 595855"/>
                  <a:gd name="connsiteX2" fmla="*/ 302119 w 561900"/>
                  <a:gd name="connsiteY2" fmla="*/ 595695 h 595855"/>
                  <a:gd name="connsiteX3" fmla="*/ 493312 w 561900"/>
                  <a:gd name="connsiteY3" fmla="*/ 512568 h 595855"/>
                  <a:gd name="connsiteX4" fmla="*/ 559813 w 561900"/>
                  <a:gd name="connsiteY4" fmla="*/ 279812 h 595855"/>
                  <a:gd name="connsiteX5" fmla="*/ 426810 w 561900"/>
                  <a:gd name="connsiteY5" fmla="*/ 38742 h 595855"/>
                  <a:gd name="connsiteX6" fmla="*/ 106769 w 561900"/>
                  <a:gd name="connsiteY6" fmla="*/ 22117 h 595855"/>
                  <a:gd name="connsiteX7" fmla="*/ 11173 w 561900"/>
                  <a:gd name="connsiteY7" fmla="*/ 155121 h 595855"/>
                  <a:gd name="connsiteX8" fmla="*/ 2861 w 561900"/>
                  <a:gd name="connsiteY8" fmla="*/ 279812 h 595855"/>
                  <a:gd name="connsiteX9" fmla="*/ 19486 w 561900"/>
                  <a:gd name="connsiteY9" fmla="*/ 396190 h 595855"/>
                  <a:gd name="connsiteX0" fmla="*/ 19486 w 561900"/>
                  <a:gd name="connsiteY0" fmla="*/ 399746 h 599411"/>
                  <a:gd name="connsiteX1" fmla="*/ 85988 w 561900"/>
                  <a:gd name="connsiteY1" fmla="*/ 499498 h 599411"/>
                  <a:gd name="connsiteX2" fmla="*/ 302119 w 561900"/>
                  <a:gd name="connsiteY2" fmla="*/ 599251 h 599411"/>
                  <a:gd name="connsiteX3" fmla="*/ 493312 w 561900"/>
                  <a:gd name="connsiteY3" fmla="*/ 516124 h 599411"/>
                  <a:gd name="connsiteX4" fmla="*/ 559813 w 561900"/>
                  <a:gd name="connsiteY4" fmla="*/ 283368 h 599411"/>
                  <a:gd name="connsiteX5" fmla="*/ 426810 w 561900"/>
                  <a:gd name="connsiteY5" fmla="*/ 42298 h 599411"/>
                  <a:gd name="connsiteX6" fmla="*/ 106769 w 561900"/>
                  <a:gd name="connsiteY6" fmla="*/ 25673 h 599411"/>
                  <a:gd name="connsiteX7" fmla="*/ 11173 w 561900"/>
                  <a:gd name="connsiteY7" fmla="*/ 158677 h 599411"/>
                  <a:gd name="connsiteX8" fmla="*/ 2861 w 561900"/>
                  <a:gd name="connsiteY8" fmla="*/ 283368 h 599411"/>
                  <a:gd name="connsiteX9" fmla="*/ 19486 w 561900"/>
                  <a:gd name="connsiteY9" fmla="*/ 399746 h 599411"/>
                  <a:gd name="connsiteX0" fmla="*/ 19486 w 561900"/>
                  <a:gd name="connsiteY0" fmla="*/ 399746 h 599411"/>
                  <a:gd name="connsiteX1" fmla="*/ 85988 w 561900"/>
                  <a:gd name="connsiteY1" fmla="*/ 499498 h 599411"/>
                  <a:gd name="connsiteX2" fmla="*/ 302119 w 561900"/>
                  <a:gd name="connsiteY2" fmla="*/ 599251 h 599411"/>
                  <a:gd name="connsiteX3" fmla="*/ 493312 w 561900"/>
                  <a:gd name="connsiteY3" fmla="*/ 516124 h 599411"/>
                  <a:gd name="connsiteX4" fmla="*/ 559813 w 561900"/>
                  <a:gd name="connsiteY4" fmla="*/ 283368 h 599411"/>
                  <a:gd name="connsiteX5" fmla="*/ 426810 w 561900"/>
                  <a:gd name="connsiteY5" fmla="*/ 42298 h 599411"/>
                  <a:gd name="connsiteX6" fmla="*/ 106769 w 561900"/>
                  <a:gd name="connsiteY6" fmla="*/ 25673 h 599411"/>
                  <a:gd name="connsiteX7" fmla="*/ 11173 w 561900"/>
                  <a:gd name="connsiteY7" fmla="*/ 158677 h 599411"/>
                  <a:gd name="connsiteX8" fmla="*/ 2861 w 561900"/>
                  <a:gd name="connsiteY8" fmla="*/ 283368 h 599411"/>
                  <a:gd name="connsiteX9" fmla="*/ 19486 w 561900"/>
                  <a:gd name="connsiteY9" fmla="*/ 399746 h 599411"/>
                  <a:gd name="connsiteX0" fmla="*/ 17629 w 560043"/>
                  <a:gd name="connsiteY0" fmla="*/ 382612 h 582277"/>
                  <a:gd name="connsiteX1" fmla="*/ 84131 w 560043"/>
                  <a:gd name="connsiteY1" fmla="*/ 482364 h 582277"/>
                  <a:gd name="connsiteX2" fmla="*/ 300262 w 560043"/>
                  <a:gd name="connsiteY2" fmla="*/ 582117 h 582277"/>
                  <a:gd name="connsiteX3" fmla="*/ 491455 w 560043"/>
                  <a:gd name="connsiteY3" fmla="*/ 498990 h 582277"/>
                  <a:gd name="connsiteX4" fmla="*/ 557956 w 560043"/>
                  <a:gd name="connsiteY4" fmla="*/ 266234 h 582277"/>
                  <a:gd name="connsiteX5" fmla="*/ 424953 w 560043"/>
                  <a:gd name="connsiteY5" fmla="*/ 25164 h 582277"/>
                  <a:gd name="connsiteX6" fmla="*/ 104912 w 560043"/>
                  <a:gd name="connsiteY6" fmla="*/ 8539 h 582277"/>
                  <a:gd name="connsiteX7" fmla="*/ 69591 w 560043"/>
                  <a:gd name="connsiteY7" fmla="*/ 35019 h 582277"/>
                  <a:gd name="connsiteX8" fmla="*/ 9316 w 560043"/>
                  <a:gd name="connsiteY8" fmla="*/ 141543 h 582277"/>
                  <a:gd name="connsiteX9" fmla="*/ 1004 w 560043"/>
                  <a:gd name="connsiteY9" fmla="*/ 266234 h 582277"/>
                  <a:gd name="connsiteX10" fmla="*/ 17629 w 560043"/>
                  <a:gd name="connsiteY10" fmla="*/ 382612 h 582277"/>
                  <a:gd name="connsiteX0" fmla="*/ 17000 w 559414"/>
                  <a:gd name="connsiteY0" fmla="*/ 382214 h 581879"/>
                  <a:gd name="connsiteX1" fmla="*/ 83502 w 559414"/>
                  <a:gd name="connsiteY1" fmla="*/ 481966 h 581879"/>
                  <a:gd name="connsiteX2" fmla="*/ 299633 w 559414"/>
                  <a:gd name="connsiteY2" fmla="*/ 581719 h 581879"/>
                  <a:gd name="connsiteX3" fmla="*/ 490826 w 559414"/>
                  <a:gd name="connsiteY3" fmla="*/ 498592 h 581879"/>
                  <a:gd name="connsiteX4" fmla="*/ 557327 w 559414"/>
                  <a:gd name="connsiteY4" fmla="*/ 265836 h 581879"/>
                  <a:gd name="connsiteX5" fmla="*/ 424324 w 559414"/>
                  <a:gd name="connsiteY5" fmla="*/ 24766 h 581879"/>
                  <a:gd name="connsiteX6" fmla="*/ 104283 w 559414"/>
                  <a:gd name="connsiteY6" fmla="*/ 8141 h 581879"/>
                  <a:gd name="connsiteX7" fmla="*/ 44249 w 559414"/>
                  <a:gd name="connsiteY7" fmla="*/ 27560 h 581879"/>
                  <a:gd name="connsiteX8" fmla="*/ 8687 w 559414"/>
                  <a:gd name="connsiteY8" fmla="*/ 141145 h 581879"/>
                  <a:gd name="connsiteX9" fmla="*/ 375 w 559414"/>
                  <a:gd name="connsiteY9" fmla="*/ 265836 h 581879"/>
                  <a:gd name="connsiteX10" fmla="*/ 17000 w 559414"/>
                  <a:gd name="connsiteY10" fmla="*/ 382214 h 581879"/>
                  <a:gd name="connsiteX0" fmla="*/ 17050 w 559464"/>
                  <a:gd name="connsiteY0" fmla="*/ 384055 h 583720"/>
                  <a:gd name="connsiteX1" fmla="*/ 83552 w 559464"/>
                  <a:gd name="connsiteY1" fmla="*/ 483807 h 583720"/>
                  <a:gd name="connsiteX2" fmla="*/ 299683 w 559464"/>
                  <a:gd name="connsiteY2" fmla="*/ 583560 h 583720"/>
                  <a:gd name="connsiteX3" fmla="*/ 490876 w 559464"/>
                  <a:gd name="connsiteY3" fmla="*/ 500433 h 583720"/>
                  <a:gd name="connsiteX4" fmla="*/ 557377 w 559464"/>
                  <a:gd name="connsiteY4" fmla="*/ 267677 h 583720"/>
                  <a:gd name="connsiteX5" fmla="*/ 424374 w 559464"/>
                  <a:gd name="connsiteY5" fmla="*/ 26607 h 583720"/>
                  <a:gd name="connsiteX6" fmla="*/ 104333 w 559464"/>
                  <a:gd name="connsiteY6" fmla="*/ 9982 h 583720"/>
                  <a:gd name="connsiteX7" fmla="*/ 47830 w 559464"/>
                  <a:gd name="connsiteY7" fmla="*/ 61175 h 583720"/>
                  <a:gd name="connsiteX8" fmla="*/ 8737 w 559464"/>
                  <a:gd name="connsiteY8" fmla="*/ 142986 h 583720"/>
                  <a:gd name="connsiteX9" fmla="*/ 425 w 559464"/>
                  <a:gd name="connsiteY9" fmla="*/ 267677 h 583720"/>
                  <a:gd name="connsiteX10" fmla="*/ 17050 w 559464"/>
                  <a:gd name="connsiteY10" fmla="*/ 384055 h 583720"/>
                  <a:gd name="connsiteX0" fmla="*/ 17050 w 559464"/>
                  <a:gd name="connsiteY0" fmla="*/ 407658 h 607323"/>
                  <a:gd name="connsiteX1" fmla="*/ 83552 w 559464"/>
                  <a:gd name="connsiteY1" fmla="*/ 507410 h 607323"/>
                  <a:gd name="connsiteX2" fmla="*/ 299683 w 559464"/>
                  <a:gd name="connsiteY2" fmla="*/ 607163 h 607323"/>
                  <a:gd name="connsiteX3" fmla="*/ 490876 w 559464"/>
                  <a:gd name="connsiteY3" fmla="*/ 524036 h 607323"/>
                  <a:gd name="connsiteX4" fmla="*/ 557377 w 559464"/>
                  <a:gd name="connsiteY4" fmla="*/ 291280 h 607323"/>
                  <a:gd name="connsiteX5" fmla="*/ 424374 w 559464"/>
                  <a:gd name="connsiteY5" fmla="*/ 50210 h 607323"/>
                  <a:gd name="connsiteX6" fmla="*/ 203187 w 559464"/>
                  <a:gd name="connsiteY6" fmla="*/ 1810 h 607323"/>
                  <a:gd name="connsiteX7" fmla="*/ 47830 w 559464"/>
                  <a:gd name="connsiteY7" fmla="*/ 84778 h 607323"/>
                  <a:gd name="connsiteX8" fmla="*/ 8737 w 559464"/>
                  <a:gd name="connsiteY8" fmla="*/ 166589 h 607323"/>
                  <a:gd name="connsiteX9" fmla="*/ 425 w 559464"/>
                  <a:gd name="connsiteY9" fmla="*/ 291280 h 607323"/>
                  <a:gd name="connsiteX10" fmla="*/ 17050 w 559464"/>
                  <a:gd name="connsiteY10" fmla="*/ 407658 h 607323"/>
                  <a:gd name="connsiteX0" fmla="*/ 39182 w 581596"/>
                  <a:gd name="connsiteY0" fmla="*/ 407658 h 607323"/>
                  <a:gd name="connsiteX1" fmla="*/ 105684 w 581596"/>
                  <a:gd name="connsiteY1" fmla="*/ 507410 h 607323"/>
                  <a:gd name="connsiteX2" fmla="*/ 321815 w 581596"/>
                  <a:gd name="connsiteY2" fmla="*/ 607163 h 607323"/>
                  <a:gd name="connsiteX3" fmla="*/ 513008 w 581596"/>
                  <a:gd name="connsiteY3" fmla="*/ 524036 h 607323"/>
                  <a:gd name="connsiteX4" fmla="*/ 579509 w 581596"/>
                  <a:gd name="connsiteY4" fmla="*/ 291280 h 607323"/>
                  <a:gd name="connsiteX5" fmla="*/ 446506 w 581596"/>
                  <a:gd name="connsiteY5" fmla="*/ 50210 h 607323"/>
                  <a:gd name="connsiteX6" fmla="*/ 225319 w 581596"/>
                  <a:gd name="connsiteY6" fmla="*/ 1810 h 607323"/>
                  <a:gd name="connsiteX7" fmla="*/ 69962 w 581596"/>
                  <a:gd name="connsiteY7" fmla="*/ 84778 h 607323"/>
                  <a:gd name="connsiteX8" fmla="*/ 30869 w 581596"/>
                  <a:gd name="connsiteY8" fmla="*/ 166589 h 607323"/>
                  <a:gd name="connsiteX9" fmla="*/ 66 w 581596"/>
                  <a:gd name="connsiteY9" fmla="*/ 300167 h 607323"/>
                  <a:gd name="connsiteX10" fmla="*/ 39182 w 581596"/>
                  <a:gd name="connsiteY10" fmla="*/ 407658 h 607323"/>
                  <a:gd name="connsiteX0" fmla="*/ 39182 w 581596"/>
                  <a:gd name="connsiteY0" fmla="*/ 407658 h 607366"/>
                  <a:gd name="connsiteX1" fmla="*/ 102872 w 581596"/>
                  <a:gd name="connsiteY1" fmla="*/ 542961 h 607366"/>
                  <a:gd name="connsiteX2" fmla="*/ 321815 w 581596"/>
                  <a:gd name="connsiteY2" fmla="*/ 607163 h 607366"/>
                  <a:gd name="connsiteX3" fmla="*/ 513008 w 581596"/>
                  <a:gd name="connsiteY3" fmla="*/ 524036 h 607366"/>
                  <a:gd name="connsiteX4" fmla="*/ 579509 w 581596"/>
                  <a:gd name="connsiteY4" fmla="*/ 291280 h 607366"/>
                  <a:gd name="connsiteX5" fmla="*/ 446506 w 581596"/>
                  <a:gd name="connsiteY5" fmla="*/ 50210 h 607366"/>
                  <a:gd name="connsiteX6" fmla="*/ 225319 w 581596"/>
                  <a:gd name="connsiteY6" fmla="*/ 1810 h 607366"/>
                  <a:gd name="connsiteX7" fmla="*/ 69962 w 581596"/>
                  <a:gd name="connsiteY7" fmla="*/ 84778 h 607366"/>
                  <a:gd name="connsiteX8" fmla="*/ 30869 w 581596"/>
                  <a:gd name="connsiteY8" fmla="*/ 166589 h 607366"/>
                  <a:gd name="connsiteX9" fmla="*/ 66 w 581596"/>
                  <a:gd name="connsiteY9" fmla="*/ 300167 h 607366"/>
                  <a:gd name="connsiteX10" fmla="*/ 39182 w 581596"/>
                  <a:gd name="connsiteY10" fmla="*/ 407658 h 607366"/>
                  <a:gd name="connsiteX0" fmla="*/ 13880 w 581596"/>
                  <a:gd name="connsiteY0" fmla="*/ 425433 h 607351"/>
                  <a:gd name="connsiteX1" fmla="*/ 102872 w 581596"/>
                  <a:gd name="connsiteY1" fmla="*/ 542961 h 607351"/>
                  <a:gd name="connsiteX2" fmla="*/ 321815 w 581596"/>
                  <a:gd name="connsiteY2" fmla="*/ 607163 h 607351"/>
                  <a:gd name="connsiteX3" fmla="*/ 513008 w 581596"/>
                  <a:gd name="connsiteY3" fmla="*/ 524036 h 607351"/>
                  <a:gd name="connsiteX4" fmla="*/ 579509 w 581596"/>
                  <a:gd name="connsiteY4" fmla="*/ 291280 h 607351"/>
                  <a:gd name="connsiteX5" fmla="*/ 446506 w 581596"/>
                  <a:gd name="connsiteY5" fmla="*/ 50210 h 607351"/>
                  <a:gd name="connsiteX6" fmla="*/ 225319 w 581596"/>
                  <a:gd name="connsiteY6" fmla="*/ 1810 h 607351"/>
                  <a:gd name="connsiteX7" fmla="*/ 69962 w 581596"/>
                  <a:gd name="connsiteY7" fmla="*/ 84778 h 607351"/>
                  <a:gd name="connsiteX8" fmla="*/ 30869 w 581596"/>
                  <a:gd name="connsiteY8" fmla="*/ 166589 h 607351"/>
                  <a:gd name="connsiteX9" fmla="*/ 66 w 581596"/>
                  <a:gd name="connsiteY9" fmla="*/ 300167 h 607351"/>
                  <a:gd name="connsiteX10" fmla="*/ 13880 w 581596"/>
                  <a:gd name="connsiteY10" fmla="*/ 425433 h 607351"/>
                  <a:gd name="connsiteX0" fmla="*/ 15405 w 583121"/>
                  <a:gd name="connsiteY0" fmla="*/ 425433 h 607351"/>
                  <a:gd name="connsiteX1" fmla="*/ 104397 w 583121"/>
                  <a:gd name="connsiteY1" fmla="*/ 542961 h 607351"/>
                  <a:gd name="connsiteX2" fmla="*/ 323340 w 583121"/>
                  <a:gd name="connsiteY2" fmla="*/ 607163 h 607351"/>
                  <a:gd name="connsiteX3" fmla="*/ 514533 w 583121"/>
                  <a:gd name="connsiteY3" fmla="*/ 524036 h 607351"/>
                  <a:gd name="connsiteX4" fmla="*/ 581034 w 583121"/>
                  <a:gd name="connsiteY4" fmla="*/ 291280 h 607351"/>
                  <a:gd name="connsiteX5" fmla="*/ 448031 w 583121"/>
                  <a:gd name="connsiteY5" fmla="*/ 50210 h 607351"/>
                  <a:gd name="connsiteX6" fmla="*/ 226844 w 583121"/>
                  <a:gd name="connsiteY6" fmla="*/ 1810 h 607351"/>
                  <a:gd name="connsiteX7" fmla="*/ 71487 w 583121"/>
                  <a:gd name="connsiteY7" fmla="*/ 84778 h 607351"/>
                  <a:gd name="connsiteX8" fmla="*/ 32394 w 583121"/>
                  <a:gd name="connsiteY8" fmla="*/ 166589 h 607351"/>
                  <a:gd name="connsiteX9" fmla="*/ 1591 w 583121"/>
                  <a:gd name="connsiteY9" fmla="*/ 300167 h 607351"/>
                  <a:gd name="connsiteX10" fmla="*/ 15405 w 583121"/>
                  <a:gd name="connsiteY10" fmla="*/ 425433 h 607351"/>
                  <a:gd name="connsiteX0" fmla="*/ 25105 w 592821"/>
                  <a:gd name="connsiteY0" fmla="*/ 425433 h 607351"/>
                  <a:gd name="connsiteX1" fmla="*/ 114097 w 592821"/>
                  <a:gd name="connsiteY1" fmla="*/ 542961 h 607351"/>
                  <a:gd name="connsiteX2" fmla="*/ 333040 w 592821"/>
                  <a:gd name="connsiteY2" fmla="*/ 607163 h 607351"/>
                  <a:gd name="connsiteX3" fmla="*/ 524233 w 592821"/>
                  <a:gd name="connsiteY3" fmla="*/ 524036 h 607351"/>
                  <a:gd name="connsiteX4" fmla="*/ 590734 w 592821"/>
                  <a:gd name="connsiteY4" fmla="*/ 291280 h 607351"/>
                  <a:gd name="connsiteX5" fmla="*/ 457731 w 592821"/>
                  <a:gd name="connsiteY5" fmla="*/ 50210 h 607351"/>
                  <a:gd name="connsiteX6" fmla="*/ 236544 w 592821"/>
                  <a:gd name="connsiteY6" fmla="*/ 1810 h 607351"/>
                  <a:gd name="connsiteX7" fmla="*/ 81187 w 592821"/>
                  <a:gd name="connsiteY7" fmla="*/ 84778 h 607351"/>
                  <a:gd name="connsiteX8" fmla="*/ 42094 w 592821"/>
                  <a:gd name="connsiteY8" fmla="*/ 166589 h 607351"/>
                  <a:gd name="connsiteX9" fmla="*/ 46 w 592821"/>
                  <a:gd name="connsiteY9" fmla="*/ 291280 h 607351"/>
                  <a:gd name="connsiteX10" fmla="*/ 25105 w 592821"/>
                  <a:gd name="connsiteY10" fmla="*/ 425433 h 607351"/>
                  <a:gd name="connsiteX0" fmla="*/ 25131 w 592847"/>
                  <a:gd name="connsiteY0" fmla="*/ 425433 h 607351"/>
                  <a:gd name="connsiteX1" fmla="*/ 114123 w 592847"/>
                  <a:gd name="connsiteY1" fmla="*/ 542961 h 607351"/>
                  <a:gd name="connsiteX2" fmla="*/ 333066 w 592847"/>
                  <a:gd name="connsiteY2" fmla="*/ 607163 h 607351"/>
                  <a:gd name="connsiteX3" fmla="*/ 524259 w 592847"/>
                  <a:gd name="connsiteY3" fmla="*/ 524036 h 607351"/>
                  <a:gd name="connsiteX4" fmla="*/ 590760 w 592847"/>
                  <a:gd name="connsiteY4" fmla="*/ 291280 h 607351"/>
                  <a:gd name="connsiteX5" fmla="*/ 457757 w 592847"/>
                  <a:gd name="connsiteY5" fmla="*/ 50210 h 607351"/>
                  <a:gd name="connsiteX6" fmla="*/ 236570 w 592847"/>
                  <a:gd name="connsiteY6" fmla="*/ 1810 h 607351"/>
                  <a:gd name="connsiteX7" fmla="*/ 81213 w 592847"/>
                  <a:gd name="connsiteY7" fmla="*/ 84778 h 607351"/>
                  <a:gd name="connsiteX8" fmla="*/ 30874 w 592847"/>
                  <a:gd name="connsiteY8" fmla="*/ 160664 h 607351"/>
                  <a:gd name="connsiteX9" fmla="*/ 72 w 592847"/>
                  <a:gd name="connsiteY9" fmla="*/ 291280 h 607351"/>
                  <a:gd name="connsiteX10" fmla="*/ 25131 w 592847"/>
                  <a:gd name="connsiteY10" fmla="*/ 425433 h 607351"/>
                  <a:gd name="connsiteX0" fmla="*/ 25131 w 592847"/>
                  <a:gd name="connsiteY0" fmla="*/ 425433 h 610783"/>
                  <a:gd name="connsiteX1" fmla="*/ 156293 w 592847"/>
                  <a:gd name="connsiteY1" fmla="*/ 578512 h 610783"/>
                  <a:gd name="connsiteX2" fmla="*/ 333066 w 592847"/>
                  <a:gd name="connsiteY2" fmla="*/ 607163 h 610783"/>
                  <a:gd name="connsiteX3" fmla="*/ 524259 w 592847"/>
                  <a:gd name="connsiteY3" fmla="*/ 524036 h 610783"/>
                  <a:gd name="connsiteX4" fmla="*/ 590760 w 592847"/>
                  <a:gd name="connsiteY4" fmla="*/ 291280 h 610783"/>
                  <a:gd name="connsiteX5" fmla="*/ 457757 w 592847"/>
                  <a:gd name="connsiteY5" fmla="*/ 50210 h 610783"/>
                  <a:gd name="connsiteX6" fmla="*/ 236570 w 592847"/>
                  <a:gd name="connsiteY6" fmla="*/ 1810 h 610783"/>
                  <a:gd name="connsiteX7" fmla="*/ 81213 w 592847"/>
                  <a:gd name="connsiteY7" fmla="*/ 84778 h 610783"/>
                  <a:gd name="connsiteX8" fmla="*/ 30874 w 592847"/>
                  <a:gd name="connsiteY8" fmla="*/ 160664 h 610783"/>
                  <a:gd name="connsiteX9" fmla="*/ 72 w 592847"/>
                  <a:gd name="connsiteY9" fmla="*/ 291280 h 610783"/>
                  <a:gd name="connsiteX10" fmla="*/ 25131 w 592847"/>
                  <a:gd name="connsiteY10" fmla="*/ 425433 h 610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2847" h="610783">
                    <a:moveTo>
                      <a:pt x="25131" y="425433"/>
                    </a:moveTo>
                    <a:cubicBezTo>
                      <a:pt x="38985" y="461455"/>
                      <a:pt x="104971" y="548224"/>
                      <a:pt x="156293" y="578512"/>
                    </a:cubicBezTo>
                    <a:cubicBezTo>
                      <a:pt x="207615" y="608800"/>
                      <a:pt x="271738" y="616242"/>
                      <a:pt x="333066" y="607163"/>
                    </a:cubicBezTo>
                    <a:cubicBezTo>
                      <a:pt x="394394" y="598084"/>
                      <a:pt x="481310" y="576683"/>
                      <a:pt x="524259" y="524036"/>
                    </a:cubicBezTo>
                    <a:cubicBezTo>
                      <a:pt x="567208" y="471389"/>
                      <a:pt x="601844" y="370251"/>
                      <a:pt x="590760" y="291280"/>
                    </a:cubicBezTo>
                    <a:cubicBezTo>
                      <a:pt x="579676" y="212309"/>
                      <a:pt x="516789" y="98455"/>
                      <a:pt x="457757" y="50210"/>
                    </a:cubicBezTo>
                    <a:cubicBezTo>
                      <a:pt x="398725" y="1965"/>
                      <a:pt x="299327" y="-3951"/>
                      <a:pt x="236570" y="1810"/>
                    </a:cubicBezTo>
                    <a:cubicBezTo>
                      <a:pt x="173813" y="7571"/>
                      <a:pt x="97146" y="62611"/>
                      <a:pt x="81213" y="84778"/>
                    </a:cubicBezTo>
                    <a:cubicBezTo>
                      <a:pt x="65280" y="106945"/>
                      <a:pt x="44397" y="126247"/>
                      <a:pt x="30874" y="160664"/>
                    </a:cubicBezTo>
                    <a:cubicBezTo>
                      <a:pt x="17351" y="195081"/>
                      <a:pt x="-1313" y="251102"/>
                      <a:pt x="72" y="291280"/>
                    </a:cubicBezTo>
                    <a:cubicBezTo>
                      <a:pt x="4677" y="333035"/>
                      <a:pt x="-1965" y="386641"/>
                      <a:pt x="25131" y="425433"/>
                    </a:cubicBezTo>
                    <a:close/>
                  </a:path>
                </a:pathLst>
              </a:custGeom>
              <a:pattFill prst="pct5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rgbClr val="720000"/>
                </a:solidFill>
              </a:ln>
              <a:sp3d extrusionH="38100" prstMaterial="matte">
                <a:bevelT w="635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7028635" y="4264581"/>
                <a:ext cx="577308" cy="578413"/>
              </a:xfrm>
              <a:custGeom>
                <a:avLst/>
                <a:gdLst>
                  <a:gd name="connsiteX0" fmla="*/ 16625 w 556952"/>
                  <a:gd name="connsiteY0" fmla="*/ 357448 h 556953"/>
                  <a:gd name="connsiteX1" fmla="*/ 83127 w 556952"/>
                  <a:gd name="connsiteY1" fmla="*/ 457200 h 556953"/>
                  <a:gd name="connsiteX2" fmla="*/ 299258 w 556952"/>
                  <a:gd name="connsiteY2" fmla="*/ 556953 h 556953"/>
                  <a:gd name="connsiteX3" fmla="*/ 490451 w 556952"/>
                  <a:gd name="connsiteY3" fmla="*/ 473826 h 556953"/>
                  <a:gd name="connsiteX4" fmla="*/ 556952 w 556952"/>
                  <a:gd name="connsiteY4" fmla="*/ 241070 h 556953"/>
                  <a:gd name="connsiteX5" fmla="*/ 423949 w 556952"/>
                  <a:gd name="connsiteY5" fmla="*/ 0 h 556953"/>
                  <a:gd name="connsiteX6" fmla="*/ 99752 w 556952"/>
                  <a:gd name="connsiteY6" fmla="*/ 8313 h 556953"/>
                  <a:gd name="connsiteX7" fmla="*/ 8312 w 556952"/>
                  <a:gd name="connsiteY7" fmla="*/ 116379 h 556953"/>
                  <a:gd name="connsiteX8" fmla="*/ 0 w 556952"/>
                  <a:gd name="connsiteY8" fmla="*/ 241070 h 556953"/>
                  <a:gd name="connsiteX9" fmla="*/ 16625 w 556952"/>
                  <a:gd name="connsiteY9" fmla="*/ 357448 h 556953"/>
                  <a:gd name="connsiteX0" fmla="*/ 16625 w 556952"/>
                  <a:gd name="connsiteY0" fmla="*/ 376985 h 576490"/>
                  <a:gd name="connsiteX1" fmla="*/ 83127 w 556952"/>
                  <a:gd name="connsiteY1" fmla="*/ 476737 h 576490"/>
                  <a:gd name="connsiteX2" fmla="*/ 299258 w 556952"/>
                  <a:gd name="connsiteY2" fmla="*/ 576490 h 576490"/>
                  <a:gd name="connsiteX3" fmla="*/ 490451 w 556952"/>
                  <a:gd name="connsiteY3" fmla="*/ 493363 h 576490"/>
                  <a:gd name="connsiteX4" fmla="*/ 556952 w 556952"/>
                  <a:gd name="connsiteY4" fmla="*/ 260607 h 576490"/>
                  <a:gd name="connsiteX5" fmla="*/ 423949 w 556952"/>
                  <a:gd name="connsiteY5" fmla="*/ 19537 h 576490"/>
                  <a:gd name="connsiteX6" fmla="*/ 99752 w 556952"/>
                  <a:gd name="connsiteY6" fmla="*/ 27850 h 576490"/>
                  <a:gd name="connsiteX7" fmla="*/ 8312 w 556952"/>
                  <a:gd name="connsiteY7" fmla="*/ 135916 h 576490"/>
                  <a:gd name="connsiteX8" fmla="*/ 0 w 556952"/>
                  <a:gd name="connsiteY8" fmla="*/ 260607 h 576490"/>
                  <a:gd name="connsiteX9" fmla="*/ 16625 w 556952"/>
                  <a:gd name="connsiteY9" fmla="*/ 376985 h 576490"/>
                  <a:gd name="connsiteX0" fmla="*/ 23465 w 563792"/>
                  <a:gd name="connsiteY0" fmla="*/ 376985 h 576490"/>
                  <a:gd name="connsiteX1" fmla="*/ 89967 w 563792"/>
                  <a:gd name="connsiteY1" fmla="*/ 476737 h 576490"/>
                  <a:gd name="connsiteX2" fmla="*/ 306098 w 563792"/>
                  <a:gd name="connsiteY2" fmla="*/ 576490 h 576490"/>
                  <a:gd name="connsiteX3" fmla="*/ 497291 w 563792"/>
                  <a:gd name="connsiteY3" fmla="*/ 493363 h 576490"/>
                  <a:gd name="connsiteX4" fmla="*/ 563792 w 563792"/>
                  <a:gd name="connsiteY4" fmla="*/ 260607 h 576490"/>
                  <a:gd name="connsiteX5" fmla="*/ 430789 w 563792"/>
                  <a:gd name="connsiteY5" fmla="*/ 19537 h 576490"/>
                  <a:gd name="connsiteX6" fmla="*/ 106592 w 563792"/>
                  <a:gd name="connsiteY6" fmla="*/ 27850 h 576490"/>
                  <a:gd name="connsiteX7" fmla="*/ 15152 w 563792"/>
                  <a:gd name="connsiteY7" fmla="*/ 135916 h 576490"/>
                  <a:gd name="connsiteX8" fmla="*/ 6840 w 563792"/>
                  <a:gd name="connsiteY8" fmla="*/ 260607 h 576490"/>
                  <a:gd name="connsiteX9" fmla="*/ 23465 w 563792"/>
                  <a:gd name="connsiteY9" fmla="*/ 376985 h 576490"/>
                  <a:gd name="connsiteX0" fmla="*/ 23465 w 565879"/>
                  <a:gd name="connsiteY0" fmla="*/ 376985 h 576650"/>
                  <a:gd name="connsiteX1" fmla="*/ 89967 w 565879"/>
                  <a:gd name="connsiteY1" fmla="*/ 476737 h 576650"/>
                  <a:gd name="connsiteX2" fmla="*/ 306098 w 565879"/>
                  <a:gd name="connsiteY2" fmla="*/ 576490 h 576650"/>
                  <a:gd name="connsiteX3" fmla="*/ 497291 w 565879"/>
                  <a:gd name="connsiteY3" fmla="*/ 493363 h 576650"/>
                  <a:gd name="connsiteX4" fmla="*/ 563792 w 565879"/>
                  <a:gd name="connsiteY4" fmla="*/ 260607 h 576650"/>
                  <a:gd name="connsiteX5" fmla="*/ 430789 w 565879"/>
                  <a:gd name="connsiteY5" fmla="*/ 19537 h 576650"/>
                  <a:gd name="connsiteX6" fmla="*/ 106592 w 565879"/>
                  <a:gd name="connsiteY6" fmla="*/ 27850 h 576650"/>
                  <a:gd name="connsiteX7" fmla="*/ 15152 w 565879"/>
                  <a:gd name="connsiteY7" fmla="*/ 135916 h 576650"/>
                  <a:gd name="connsiteX8" fmla="*/ 6840 w 565879"/>
                  <a:gd name="connsiteY8" fmla="*/ 260607 h 576650"/>
                  <a:gd name="connsiteX9" fmla="*/ 23465 w 565879"/>
                  <a:gd name="connsiteY9" fmla="*/ 376985 h 576650"/>
                  <a:gd name="connsiteX0" fmla="*/ 23465 w 565879"/>
                  <a:gd name="connsiteY0" fmla="*/ 376985 h 576650"/>
                  <a:gd name="connsiteX1" fmla="*/ 89967 w 565879"/>
                  <a:gd name="connsiteY1" fmla="*/ 476737 h 576650"/>
                  <a:gd name="connsiteX2" fmla="*/ 306098 w 565879"/>
                  <a:gd name="connsiteY2" fmla="*/ 576490 h 576650"/>
                  <a:gd name="connsiteX3" fmla="*/ 497291 w 565879"/>
                  <a:gd name="connsiteY3" fmla="*/ 493363 h 576650"/>
                  <a:gd name="connsiteX4" fmla="*/ 563792 w 565879"/>
                  <a:gd name="connsiteY4" fmla="*/ 260607 h 576650"/>
                  <a:gd name="connsiteX5" fmla="*/ 430789 w 565879"/>
                  <a:gd name="connsiteY5" fmla="*/ 19537 h 576650"/>
                  <a:gd name="connsiteX6" fmla="*/ 106592 w 565879"/>
                  <a:gd name="connsiteY6" fmla="*/ 27850 h 576650"/>
                  <a:gd name="connsiteX7" fmla="*/ 15152 w 565879"/>
                  <a:gd name="connsiteY7" fmla="*/ 135916 h 576650"/>
                  <a:gd name="connsiteX8" fmla="*/ 6840 w 565879"/>
                  <a:gd name="connsiteY8" fmla="*/ 260607 h 576650"/>
                  <a:gd name="connsiteX9" fmla="*/ 23465 w 565879"/>
                  <a:gd name="connsiteY9" fmla="*/ 376985 h 576650"/>
                  <a:gd name="connsiteX0" fmla="*/ 23465 w 565879"/>
                  <a:gd name="connsiteY0" fmla="*/ 376985 h 576650"/>
                  <a:gd name="connsiteX1" fmla="*/ 89967 w 565879"/>
                  <a:gd name="connsiteY1" fmla="*/ 476737 h 576650"/>
                  <a:gd name="connsiteX2" fmla="*/ 306098 w 565879"/>
                  <a:gd name="connsiteY2" fmla="*/ 576490 h 576650"/>
                  <a:gd name="connsiteX3" fmla="*/ 497291 w 565879"/>
                  <a:gd name="connsiteY3" fmla="*/ 493363 h 576650"/>
                  <a:gd name="connsiteX4" fmla="*/ 563792 w 565879"/>
                  <a:gd name="connsiteY4" fmla="*/ 260607 h 576650"/>
                  <a:gd name="connsiteX5" fmla="*/ 430789 w 565879"/>
                  <a:gd name="connsiteY5" fmla="*/ 19537 h 576650"/>
                  <a:gd name="connsiteX6" fmla="*/ 106592 w 565879"/>
                  <a:gd name="connsiteY6" fmla="*/ 27850 h 576650"/>
                  <a:gd name="connsiteX7" fmla="*/ 15152 w 565879"/>
                  <a:gd name="connsiteY7" fmla="*/ 135916 h 576650"/>
                  <a:gd name="connsiteX8" fmla="*/ 6840 w 565879"/>
                  <a:gd name="connsiteY8" fmla="*/ 260607 h 576650"/>
                  <a:gd name="connsiteX9" fmla="*/ 23465 w 565879"/>
                  <a:gd name="connsiteY9" fmla="*/ 376985 h 576650"/>
                  <a:gd name="connsiteX0" fmla="*/ 23465 w 565879"/>
                  <a:gd name="connsiteY0" fmla="*/ 381812 h 581477"/>
                  <a:gd name="connsiteX1" fmla="*/ 89967 w 565879"/>
                  <a:gd name="connsiteY1" fmla="*/ 481564 h 581477"/>
                  <a:gd name="connsiteX2" fmla="*/ 306098 w 565879"/>
                  <a:gd name="connsiteY2" fmla="*/ 581317 h 581477"/>
                  <a:gd name="connsiteX3" fmla="*/ 497291 w 565879"/>
                  <a:gd name="connsiteY3" fmla="*/ 498190 h 581477"/>
                  <a:gd name="connsiteX4" fmla="*/ 563792 w 565879"/>
                  <a:gd name="connsiteY4" fmla="*/ 265434 h 581477"/>
                  <a:gd name="connsiteX5" fmla="*/ 430789 w 565879"/>
                  <a:gd name="connsiteY5" fmla="*/ 24364 h 581477"/>
                  <a:gd name="connsiteX6" fmla="*/ 106592 w 565879"/>
                  <a:gd name="connsiteY6" fmla="*/ 32677 h 581477"/>
                  <a:gd name="connsiteX7" fmla="*/ 15152 w 565879"/>
                  <a:gd name="connsiteY7" fmla="*/ 140743 h 581477"/>
                  <a:gd name="connsiteX8" fmla="*/ 6840 w 565879"/>
                  <a:gd name="connsiteY8" fmla="*/ 265434 h 581477"/>
                  <a:gd name="connsiteX9" fmla="*/ 23465 w 565879"/>
                  <a:gd name="connsiteY9" fmla="*/ 381812 h 581477"/>
                  <a:gd name="connsiteX0" fmla="*/ 23465 w 565879"/>
                  <a:gd name="connsiteY0" fmla="*/ 381812 h 581477"/>
                  <a:gd name="connsiteX1" fmla="*/ 89967 w 565879"/>
                  <a:gd name="connsiteY1" fmla="*/ 481564 h 581477"/>
                  <a:gd name="connsiteX2" fmla="*/ 306098 w 565879"/>
                  <a:gd name="connsiteY2" fmla="*/ 581317 h 581477"/>
                  <a:gd name="connsiteX3" fmla="*/ 497291 w 565879"/>
                  <a:gd name="connsiteY3" fmla="*/ 498190 h 581477"/>
                  <a:gd name="connsiteX4" fmla="*/ 563792 w 565879"/>
                  <a:gd name="connsiteY4" fmla="*/ 265434 h 581477"/>
                  <a:gd name="connsiteX5" fmla="*/ 430789 w 565879"/>
                  <a:gd name="connsiteY5" fmla="*/ 24364 h 581477"/>
                  <a:gd name="connsiteX6" fmla="*/ 106592 w 565879"/>
                  <a:gd name="connsiteY6" fmla="*/ 32677 h 581477"/>
                  <a:gd name="connsiteX7" fmla="*/ 15152 w 565879"/>
                  <a:gd name="connsiteY7" fmla="*/ 140743 h 581477"/>
                  <a:gd name="connsiteX8" fmla="*/ 6840 w 565879"/>
                  <a:gd name="connsiteY8" fmla="*/ 265434 h 581477"/>
                  <a:gd name="connsiteX9" fmla="*/ 23465 w 565879"/>
                  <a:gd name="connsiteY9" fmla="*/ 381812 h 581477"/>
                  <a:gd name="connsiteX0" fmla="*/ 19486 w 561900"/>
                  <a:gd name="connsiteY0" fmla="*/ 396190 h 595855"/>
                  <a:gd name="connsiteX1" fmla="*/ 85988 w 561900"/>
                  <a:gd name="connsiteY1" fmla="*/ 495942 h 595855"/>
                  <a:gd name="connsiteX2" fmla="*/ 302119 w 561900"/>
                  <a:gd name="connsiteY2" fmla="*/ 595695 h 595855"/>
                  <a:gd name="connsiteX3" fmla="*/ 493312 w 561900"/>
                  <a:gd name="connsiteY3" fmla="*/ 512568 h 595855"/>
                  <a:gd name="connsiteX4" fmla="*/ 559813 w 561900"/>
                  <a:gd name="connsiteY4" fmla="*/ 279812 h 595855"/>
                  <a:gd name="connsiteX5" fmla="*/ 426810 w 561900"/>
                  <a:gd name="connsiteY5" fmla="*/ 38742 h 595855"/>
                  <a:gd name="connsiteX6" fmla="*/ 106769 w 561900"/>
                  <a:gd name="connsiteY6" fmla="*/ 22117 h 595855"/>
                  <a:gd name="connsiteX7" fmla="*/ 11173 w 561900"/>
                  <a:gd name="connsiteY7" fmla="*/ 155121 h 595855"/>
                  <a:gd name="connsiteX8" fmla="*/ 2861 w 561900"/>
                  <a:gd name="connsiteY8" fmla="*/ 279812 h 595855"/>
                  <a:gd name="connsiteX9" fmla="*/ 19486 w 561900"/>
                  <a:gd name="connsiteY9" fmla="*/ 396190 h 595855"/>
                  <a:gd name="connsiteX0" fmla="*/ 19486 w 561900"/>
                  <a:gd name="connsiteY0" fmla="*/ 399746 h 599411"/>
                  <a:gd name="connsiteX1" fmla="*/ 85988 w 561900"/>
                  <a:gd name="connsiteY1" fmla="*/ 499498 h 599411"/>
                  <a:gd name="connsiteX2" fmla="*/ 302119 w 561900"/>
                  <a:gd name="connsiteY2" fmla="*/ 599251 h 599411"/>
                  <a:gd name="connsiteX3" fmla="*/ 493312 w 561900"/>
                  <a:gd name="connsiteY3" fmla="*/ 516124 h 599411"/>
                  <a:gd name="connsiteX4" fmla="*/ 559813 w 561900"/>
                  <a:gd name="connsiteY4" fmla="*/ 283368 h 599411"/>
                  <a:gd name="connsiteX5" fmla="*/ 426810 w 561900"/>
                  <a:gd name="connsiteY5" fmla="*/ 42298 h 599411"/>
                  <a:gd name="connsiteX6" fmla="*/ 106769 w 561900"/>
                  <a:gd name="connsiteY6" fmla="*/ 25673 h 599411"/>
                  <a:gd name="connsiteX7" fmla="*/ 11173 w 561900"/>
                  <a:gd name="connsiteY7" fmla="*/ 158677 h 599411"/>
                  <a:gd name="connsiteX8" fmla="*/ 2861 w 561900"/>
                  <a:gd name="connsiteY8" fmla="*/ 283368 h 599411"/>
                  <a:gd name="connsiteX9" fmla="*/ 19486 w 561900"/>
                  <a:gd name="connsiteY9" fmla="*/ 399746 h 599411"/>
                  <a:gd name="connsiteX0" fmla="*/ 19486 w 561900"/>
                  <a:gd name="connsiteY0" fmla="*/ 399746 h 599411"/>
                  <a:gd name="connsiteX1" fmla="*/ 85988 w 561900"/>
                  <a:gd name="connsiteY1" fmla="*/ 499498 h 599411"/>
                  <a:gd name="connsiteX2" fmla="*/ 302119 w 561900"/>
                  <a:gd name="connsiteY2" fmla="*/ 599251 h 599411"/>
                  <a:gd name="connsiteX3" fmla="*/ 493312 w 561900"/>
                  <a:gd name="connsiteY3" fmla="*/ 516124 h 599411"/>
                  <a:gd name="connsiteX4" fmla="*/ 559813 w 561900"/>
                  <a:gd name="connsiteY4" fmla="*/ 283368 h 599411"/>
                  <a:gd name="connsiteX5" fmla="*/ 426810 w 561900"/>
                  <a:gd name="connsiteY5" fmla="*/ 42298 h 599411"/>
                  <a:gd name="connsiteX6" fmla="*/ 106769 w 561900"/>
                  <a:gd name="connsiteY6" fmla="*/ 25673 h 599411"/>
                  <a:gd name="connsiteX7" fmla="*/ 11173 w 561900"/>
                  <a:gd name="connsiteY7" fmla="*/ 158677 h 599411"/>
                  <a:gd name="connsiteX8" fmla="*/ 2861 w 561900"/>
                  <a:gd name="connsiteY8" fmla="*/ 283368 h 599411"/>
                  <a:gd name="connsiteX9" fmla="*/ 19486 w 561900"/>
                  <a:gd name="connsiteY9" fmla="*/ 399746 h 599411"/>
                  <a:gd name="connsiteX0" fmla="*/ 17629 w 560043"/>
                  <a:gd name="connsiteY0" fmla="*/ 382612 h 582277"/>
                  <a:gd name="connsiteX1" fmla="*/ 84131 w 560043"/>
                  <a:gd name="connsiteY1" fmla="*/ 482364 h 582277"/>
                  <a:gd name="connsiteX2" fmla="*/ 300262 w 560043"/>
                  <a:gd name="connsiteY2" fmla="*/ 582117 h 582277"/>
                  <a:gd name="connsiteX3" fmla="*/ 491455 w 560043"/>
                  <a:gd name="connsiteY3" fmla="*/ 498990 h 582277"/>
                  <a:gd name="connsiteX4" fmla="*/ 557956 w 560043"/>
                  <a:gd name="connsiteY4" fmla="*/ 266234 h 582277"/>
                  <a:gd name="connsiteX5" fmla="*/ 424953 w 560043"/>
                  <a:gd name="connsiteY5" fmla="*/ 25164 h 582277"/>
                  <a:gd name="connsiteX6" fmla="*/ 104912 w 560043"/>
                  <a:gd name="connsiteY6" fmla="*/ 8539 h 582277"/>
                  <a:gd name="connsiteX7" fmla="*/ 69591 w 560043"/>
                  <a:gd name="connsiteY7" fmla="*/ 35019 h 582277"/>
                  <a:gd name="connsiteX8" fmla="*/ 9316 w 560043"/>
                  <a:gd name="connsiteY8" fmla="*/ 141543 h 582277"/>
                  <a:gd name="connsiteX9" fmla="*/ 1004 w 560043"/>
                  <a:gd name="connsiteY9" fmla="*/ 266234 h 582277"/>
                  <a:gd name="connsiteX10" fmla="*/ 17629 w 560043"/>
                  <a:gd name="connsiteY10" fmla="*/ 382612 h 582277"/>
                  <a:gd name="connsiteX0" fmla="*/ 17000 w 559414"/>
                  <a:gd name="connsiteY0" fmla="*/ 382214 h 581879"/>
                  <a:gd name="connsiteX1" fmla="*/ 83502 w 559414"/>
                  <a:gd name="connsiteY1" fmla="*/ 481966 h 581879"/>
                  <a:gd name="connsiteX2" fmla="*/ 299633 w 559414"/>
                  <a:gd name="connsiteY2" fmla="*/ 581719 h 581879"/>
                  <a:gd name="connsiteX3" fmla="*/ 490826 w 559414"/>
                  <a:gd name="connsiteY3" fmla="*/ 498592 h 581879"/>
                  <a:gd name="connsiteX4" fmla="*/ 557327 w 559414"/>
                  <a:gd name="connsiteY4" fmla="*/ 265836 h 581879"/>
                  <a:gd name="connsiteX5" fmla="*/ 424324 w 559414"/>
                  <a:gd name="connsiteY5" fmla="*/ 24766 h 581879"/>
                  <a:gd name="connsiteX6" fmla="*/ 104283 w 559414"/>
                  <a:gd name="connsiteY6" fmla="*/ 8141 h 581879"/>
                  <a:gd name="connsiteX7" fmla="*/ 44249 w 559414"/>
                  <a:gd name="connsiteY7" fmla="*/ 27560 h 581879"/>
                  <a:gd name="connsiteX8" fmla="*/ 8687 w 559414"/>
                  <a:gd name="connsiteY8" fmla="*/ 141145 h 581879"/>
                  <a:gd name="connsiteX9" fmla="*/ 375 w 559414"/>
                  <a:gd name="connsiteY9" fmla="*/ 265836 h 581879"/>
                  <a:gd name="connsiteX10" fmla="*/ 17000 w 559414"/>
                  <a:gd name="connsiteY10" fmla="*/ 382214 h 581879"/>
                  <a:gd name="connsiteX0" fmla="*/ 17050 w 559464"/>
                  <a:gd name="connsiteY0" fmla="*/ 384055 h 583720"/>
                  <a:gd name="connsiteX1" fmla="*/ 83552 w 559464"/>
                  <a:gd name="connsiteY1" fmla="*/ 483807 h 583720"/>
                  <a:gd name="connsiteX2" fmla="*/ 299683 w 559464"/>
                  <a:gd name="connsiteY2" fmla="*/ 583560 h 583720"/>
                  <a:gd name="connsiteX3" fmla="*/ 490876 w 559464"/>
                  <a:gd name="connsiteY3" fmla="*/ 500433 h 583720"/>
                  <a:gd name="connsiteX4" fmla="*/ 557377 w 559464"/>
                  <a:gd name="connsiteY4" fmla="*/ 267677 h 583720"/>
                  <a:gd name="connsiteX5" fmla="*/ 424374 w 559464"/>
                  <a:gd name="connsiteY5" fmla="*/ 26607 h 583720"/>
                  <a:gd name="connsiteX6" fmla="*/ 104333 w 559464"/>
                  <a:gd name="connsiteY6" fmla="*/ 9982 h 583720"/>
                  <a:gd name="connsiteX7" fmla="*/ 47830 w 559464"/>
                  <a:gd name="connsiteY7" fmla="*/ 61175 h 583720"/>
                  <a:gd name="connsiteX8" fmla="*/ 8737 w 559464"/>
                  <a:gd name="connsiteY8" fmla="*/ 142986 h 583720"/>
                  <a:gd name="connsiteX9" fmla="*/ 425 w 559464"/>
                  <a:gd name="connsiteY9" fmla="*/ 267677 h 583720"/>
                  <a:gd name="connsiteX10" fmla="*/ 17050 w 559464"/>
                  <a:gd name="connsiteY10" fmla="*/ 384055 h 583720"/>
                  <a:gd name="connsiteX0" fmla="*/ 17050 w 559464"/>
                  <a:gd name="connsiteY0" fmla="*/ 407658 h 607323"/>
                  <a:gd name="connsiteX1" fmla="*/ 83552 w 559464"/>
                  <a:gd name="connsiteY1" fmla="*/ 507410 h 607323"/>
                  <a:gd name="connsiteX2" fmla="*/ 299683 w 559464"/>
                  <a:gd name="connsiteY2" fmla="*/ 607163 h 607323"/>
                  <a:gd name="connsiteX3" fmla="*/ 490876 w 559464"/>
                  <a:gd name="connsiteY3" fmla="*/ 524036 h 607323"/>
                  <a:gd name="connsiteX4" fmla="*/ 557377 w 559464"/>
                  <a:gd name="connsiteY4" fmla="*/ 291280 h 607323"/>
                  <a:gd name="connsiteX5" fmla="*/ 424374 w 559464"/>
                  <a:gd name="connsiteY5" fmla="*/ 50210 h 607323"/>
                  <a:gd name="connsiteX6" fmla="*/ 203187 w 559464"/>
                  <a:gd name="connsiteY6" fmla="*/ 1810 h 607323"/>
                  <a:gd name="connsiteX7" fmla="*/ 47830 w 559464"/>
                  <a:gd name="connsiteY7" fmla="*/ 84778 h 607323"/>
                  <a:gd name="connsiteX8" fmla="*/ 8737 w 559464"/>
                  <a:gd name="connsiteY8" fmla="*/ 166589 h 607323"/>
                  <a:gd name="connsiteX9" fmla="*/ 425 w 559464"/>
                  <a:gd name="connsiteY9" fmla="*/ 291280 h 607323"/>
                  <a:gd name="connsiteX10" fmla="*/ 17050 w 559464"/>
                  <a:gd name="connsiteY10" fmla="*/ 407658 h 607323"/>
                  <a:gd name="connsiteX0" fmla="*/ 39182 w 581596"/>
                  <a:gd name="connsiteY0" fmla="*/ 407658 h 607323"/>
                  <a:gd name="connsiteX1" fmla="*/ 105684 w 581596"/>
                  <a:gd name="connsiteY1" fmla="*/ 507410 h 607323"/>
                  <a:gd name="connsiteX2" fmla="*/ 321815 w 581596"/>
                  <a:gd name="connsiteY2" fmla="*/ 607163 h 607323"/>
                  <a:gd name="connsiteX3" fmla="*/ 513008 w 581596"/>
                  <a:gd name="connsiteY3" fmla="*/ 524036 h 607323"/>
                  <a:gd name="connsiteX4" fmla="*/ 579509 w 581596"/>
                  <a:gd name="connsiteY4" fmla="*/ 291280 h 607323"/>
                  <a:gd name="connsiteX5" fmla="*/ 446506 w 581596"/>
                  <a:gd name="connsiteY5" fmla="*/ 50210 h 607323"/>
                  <a:gd name="connsiteX6" fmla="*/ 225319 w 581596"/>
                  <a:gd name="connsiteY6" fmla="*/ 1810 h 607323"/>
                  <a:gd name="connsiteX7" fmla="*/ 69962 w 581596"/>
                  <a:gd name="connsiteY7" fmla="*/ 84778 h 607323"/>
                  <a:gd name="connsiteX8" fmla="*/ 30869 w 581596"/>
                  <a:gd name="connsiteY8" fmla="*/ 166589 h 607323"/>
                  <a:gd name="connsiteX9" fmla="*/ 66 w 581596"/>
                  <a:gd name="connsiteY9" fmla="*/ 300167 h 607323"/>
                  <a:gd name="connsiteX10" fmla="*/ 39182 w 581596"/>
                  <a:gd name="connsiteY10" fmla="*/ 407658 h 607323"/>
                  <a:gd name="connsiteX0" fmla="*/ 39182 w 581596"/>
                  <a:gd name="connsiteY0" fmla="*/ 407658 h 607366"/>
                  <a:gd name="connsiteX1" fmla="*/ 102872 w 581596"/>
                  <a:gd name="connsiteY1" fmla="*/ 542961 h 607366"/>
                  <a:gd name="connsiteX2" fmla="*/ 321815 w 581596"/>
                  <a:gd name="connsiteY2" fmla="*/ 607163 h 607366"/>
                  <a:gd name="connsiteX3" fmla="*/ 513008 w 581596"/>
                  <a:gd name="connsiteY3" fmla="*/ 524036 h 607366"/>
                  <a:gd name="connsiteX4" fmla="*/ 579509 w 581596"/>
                  <a:gd name="connsiteY4" fmla="*/ 291280 h 607366"/>
                  <a:gd name="connsiteX5" fmla="*/ 446506 w 581596"/>
                  <a:gd name="connsiteY5" fmla="*/ 50210 h 607366"/>
                  <a:gd name="connsiteX6" fmla="*/ 225319 w 581596"/>
                  <a:gd name="connsiteY6" fmla="*/ 1810 h 607366"/>
                  <a:gd name="connsiteX7" fmla="*/ 69962 w 581596"/>
                  <a:gd name="connsiteY7" fmla="*/ 84778 h 607366"/>
                  <a:gd name="connsiteX8" fmla="*/ 30869 w 581596"/>
                  <a:gd name="connsiteY8" fmla="*/ 166589 h 607366"/>
                  <a:gd name="connsiteX9" fmla="*/ 66 w 581596"/>
                  <a:gd name="connsiteY9" fmla="*/ 300167 h 607366"/>
                  <a:gd name="connsiteX10" fmla="*/ 39182 w 581596"/>
                  <a:gd name="connsiteY10" fmla="*/ 407658 h 607366"/>
                  <a:gd name="connsiteX0" fmla="*/ 13880 w 581596"/>
                  <a:gd name="connsiteY0" fmla="*/ 425433 h 607351"/>
                  <a:gd name="connsiteX1" fmla="*/ 102872 w 581596"/>
                  <a:gd name="connsiteY1" fmla="*/ 542961 h 607351"/>
                  <a:gd name="connsiteX2" fmla="*/ 321815 w 581596"/>
                  <a:gd name="connsiteY2" fmla="*/ 607163 h 607351"/>
                  <a:gd name="connsiteX3" fmla="*/ 513008 w 581596"/>
                  <a:gd name="connsiteY3" fmla="*/ 524036 h 607351"/>
                  <a:gd name="connsiteX4" fmla="*/ 579509 w 581596"/>
                  <a:gd name="connsiteY4" fmla="*/ 291280 h 607351"/>
                  <a:gd name="connsiteX5" fmla="*/ 446506 w 581596"/>
                  <a:gd name="connsiteY5" fmla="*/ 50210 h 607351"/>
                  <a:gd name="connsiteX6" fmla="*/ 225319 w 581596"/>
                  <a:gd name="connsiteY6" fmla="*/ 1810 h 607351"/>
                  <a:gd name="connsiteX7" fmla="*/ 69962 w 581596"/>
                  <a:gd name="connsiteY7" fmla="*/ 84778 h 607351"/>
                  <a:gd name="connsiteX8" fmla="*/ 30869 w 581596"/>
                  <a:gd name="connsiteY8" fmla="*/ 166589 h 607351"/>
                  <a:gd name="connsiteX9" fmla="*/ 66 w 581596"/>
                  <a:gd name="connsiteY9" fmla="*/ 300167 h 607351"/>
                  <a:gd name="connsiteX10" fmla="*/ 13880 w 581596"/>
                  <a:gd name="connsiteY10" fmla="*/ 425433 h 607351"/>
                  <a:gd name="connsiteX0" fmla="*/ 15405 w 583121"/>
                  <a:gd name="connsiteY0" fmla="*/ 425433 h 607351"/>
                  <a:gd name="connsiteX1" fmla="*/ 104397 w 583121"/>
                  <a:gd name="connsiteY1" fmla="*/ 542961 h 607351"/>
                  <a:gd name="connsiteX2" fmla="*/ 323340 w 583121"/>
                  <a:gd name="connsiteY2" fmla="*/ 607163 h 607351"/>
                  <a:gd name="connsiteX3" fmla="*/ 514533 w 583121"/>
                  <a:gd name="connsiteY3" fmla="*/ 524036 h 607351"/>
                  <a:gd name="connsiteX4" fmla="*/ 581034 w 583121"/>
                  <a:gd name="connsiteY4" fmla="*/ 291280 h 607351"/>
                  <a:gd name="connsiteX5" fmla="*/ 448031 w 583121"/>
                  <a:gd name="connsiteY5" fmla="*/ 50210 h 607351"/>
                  <a:gd name="connsiteX6" fmla="*/ 226844 w 583121"/>
                  <a:gd name="connsiteY6" fmla="*/ 1810 h 607351"/>
                  <a:gd name="connsiteX7" fmla="*/ 71487 w 583121"/>
                  <a:gd name="connsiteY7" fmla="*/ 84778 h 607351"/>
                  <a:gd name="connsiteX8" fmla="*/ 32394 w 583121"/>
                  <a:gd name="connsiteY8" fmla="*/ 166589 h 607351"/>
                  <a:gd name="connsiteX9" fmla="*/ 1591 w 583121"/>
                  <a:gd name="connsiteY9" fmla="*/ 300167 h 607351"/>
                  <a:gd name="connsiteX10" fmla="*/ 15405 w 583121"/>
                  <a:gd name="connsiteY10" fmla="*/ 425433 h 607351"/>
                  <a:gd name="connsiteX0" fmla="*/ 25105 w 592821"/>
                  <a:gd name="connsiteY0" fmla="*/ 425433 h 607351"/>
                  <a:gd name="connsiteX1" fmla="*/ 114097 w 592821"/>
                  <a:gd name="connsiteY1" fmla="*/ 542961 h 607351"/>
                  <a:gd name="connsiteX2" fmla="*/ 333040 w 592821"/>
                  <a:gd name="connsiteY2" fmla="*/ 607163 h 607351"/>
                  <a:gd name="connsiteX3" fmla="*/ 524233 w 592821"/>
                  <a:gd name="connsiteY3" fmla="*/ 524036 h 607351"/>
                  <a:gd name="connsiteX4" fmla="*/ 590734 w 592821"/>
                  <a:gd name="connsiteY4" fmla="*/ 291280 h 607351"/>
                  <a:gd name="connsiteX5" fmla="*/ 457731 w 592821"/>
                  <a:gd name="connsiteY5" fmla="*/ 50210 h 607351"/>
                  <a:gd name="connsiteX6" fmla="*/ 236544 w 592821"/>
                  <a:gd name="connsiteY6" fmla="*/ 1810 h 607351"/>
                  <a:gd name="connsiteX7" fmla="*/ 81187 w 592821"/>
                  <a:gd name="connsiteY7" fmla="*/ 84778 h 607351"/>
                  <a:gd name="connsiteX8" fmla="*/ 42094 w 592821"/>
                  <a:gd name="connsiteY8" fmla="*/ 166589 h 607351"/>
                  <a:gd name="connsiteX9" fmla="*/ 46 w 592821"/>
                  <a:gd name="connsiteY9" fmla="*/ 291280 h 607351"/>
                  <a:gd name="connsiteX10" fmla="*/ 25105 w 592821"/>
                  <a:gd name="connsiteY10" fmla="*/ 425433 h 607351"/>
                  <a:gd name="connsiteX0" fmla="*/ 25131 w 592847"/>
                  <a:gd name="connsiteY0" fmla="*/ 425433 h 607351"/>
                  <a:gd name="connsiteX1" fmla="*/ 114123 w 592847"/>
                  <a:gd name="connsiteY1" fmla="*/ 542961 h 607351"/>
                  <a:gd name="connsiteX2" fmla="*/ 333066 w 592847"/>
                  <a:gd name="connsiteY2" fmla="*/ 607163 h 607351"/>
                  <a:gd name="connsiteX3" fmla="*/ 524259 w 592847"/>
                  <a:gd name="connsiteY3" fmla="*/ 524036 h 607351"/>
                  <a:gd name="connsiteX4" fmla="*/ 590760 w 592847"/>
                  <a:gd name="connsiteY4" fmla="*/ 291280 h 607351"/>
                  <a:gd name="connsiteX5" fmla="*/ 457757 w 592847"/>
                  <a:gd name="connsiteY5" fmla="*/ 50210 h 607351"/>
                  <a:gd name="connsiteX6" fmla="*/ 236570 w 592847"/>
                  <a:gd name="connsiteY6" fmla="*/ 1810 h 607351"/>
                  <a:gd name="connsiteX7" fmla="*/ 81213 w 592847"/>
                  <a:gd name="connsiteY7" fmla="*/ 84778 h 607351"/>
                  <a:gd name="connsiteX8" fmla="*/ 30874 w 592847"/>
                  <a:gd name="connsiteY8" fmla="*/ 160664 h 607351"/>
                  <a:gd name="connsiteX9" fmla="*/ 72 w 592847"/>
                  <a:gd name="connsiteY9" fmla="*/ 291280 h 607351"/>
                  <a:gd name="connsiteX10" fmla="*/ 25131 w 592847"/>
                  <a:gd name="connsiteY10" fmla="*/ 425433 h 607351"/>
                  <a:gd name="connsiteX0" fmla="*/ 25131 w 592847"/>
                  <a:gd name="connsiteY0" fmla="*/ 425433 h 610783"/>
                  <a:gd name="connsiteX1" fmla="*/ 156293 w 592847"/>
                  <a:gd name="connsiteY1" fmla="*/ 578512 h 610783"/>
                  <a:gd name="connsiteX2" fmla="*/ 333066 w 592847"/>
                  <a:gd name="connsiteY2" fmla="*/ 607163 h 610783"/>
                  <a:gd name="connsiteX3" fmla="*/ 524259 w 592847"/>
                  <a:gd name="connsiteY3" fmla="*/ 524036 h 610783"/>
                  <a:gd name="connsiteX4" fmla="*/ 590760 w 592847"/>
                  <a:gd name="connsiteY4" fmla="*/ 291280 h 610783"/>
                  <a:gd name="connsiteX5" fmla="*/ 457757 w 592847"/>
                  <a:gd name="connsiteY5" fmla="*/ 50210 h 610783"/>
                  <a:gd name="connsiteX6" fmla="*/ 236570 w 592847"/>
                  <a:gd name="connsiteY6" fmla="*/ 1810 h 610783"/>
                  <a:gd name="connsiteX7" fmla="*/ 81213 w 592847"/>
                  <a:gd name="connsiteY7" fmla="*/ 84778 h 610783"/>
                  <a:gd name="connsiteX8" fmla="*/ 30874 w 592847"/>
                  <a:gd name="connsiteY8" fmla="*/ 160664 h 610783"/>
                  <a:gd name="connsiteX9" fmla="*/ 72 w 592847"/>
                  <a:gd name="connsiteY9" fmla="*/ 291280 h 610783"/>
                  <a:gd name="connsiteX10" fmla="*/ 25131 w 592847"/>
                  <a:gd name="connsiteY10" fmla="*/ 425433 h 610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2847" h="610783">
                    <a:moveTo>
                      <a:pt x="25131" y="425433"/>
                    </a:moveTo>
                    <a:cubicBezTo>
                      <a:pt x="38985" y="461455"/>
                      <a:pt x="104971" y="548224"/>
                      <a:pt x="156293" y="578512"/>
                    </a:cubicBezTo>
                    <a:cubicBezTo>
                      <a:pt x="207615" y="608800"/>
                      <a:pt x="271738" y="616242"/>
                      <a:pt x="333066" y="607163"/>
                    </a:cubicBezTo>
                    <a:cubicBezTo>
                      <a:pt x="394394" y="598084"/>
                      <a:pt x="481310" y="576683"/>
                      <a:pt x="524259" y="524036"/>
                    </a:cubicBezTo>
                    <a:cubicBezTo>
                      <a:pt x="567208" y="471389"/>
                      <a:pt x="601844" y="370251"/>
                      <a:pt x="590760" y="291280"/>
                    </a:cubicBezTo>
                    <a:cubicBezTo>
                      <a:pt x="579676" y="212309"/>
                      <a:pt x="516789" y="98455"/>
                      <a:pt x="457757" y="50210"/>
                    </a:cubicBezTo>
                    <a:cubicBezTo>
                      <a:pt x="398725" y="1965"/>
                      <a:pt x="299327" y="-3951"/>
                      <a:pt x="236570" y="1810"/>
                    </a:cubicBezTo>
                    <a:cubicBezTo>
                      <a:pt x="173813" y="7571"/>
                      <a:pt x="97146" y="62611"/>
                      <a:pt x="81213" y="84778"/>
                    </a:cubicBezTo>
                    <a:cubicBezTo>
                      <a:pt x="65280" y="106945"/>
                      <a:pt x="44397" y="126247"/>
                      <a:pt x="30874" y="160664"/>
                    </a:cubicBezTo>
                    <a:cubicBezTo>
                      <a:pt x="17351" y="195081"/>
                      <a:pt x="-1313" y="251102"/>
                      <a:pt x="72" y="291280"/>
                    </a:cubicBezTo>
                    <a:cubicBezTo>
                      <a:pt x="4677" y="333035"/>
                      <a:pt x="-1965" y="386641"/>
                      <a:pt x="25131" y="425433"/>
                    </a:cubicBezTo>
                    <a:close/>
                  </a:path>
                </a:pathLst>
              </a:custGeom>
              <a:pattFill prst="pct5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rgbClr val="720000"/>
                </a:solidFill>
              </a:ln>
              <a:sp3d extrusionH="38100" prstMaterial="matte">
                <a:bevelT w="635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7275909" y="5118474"/>
                <a:ext cx="456640" cy="453664"/>
              </a:xfrm>
              <a:custGeom>
                <a:avLst/>
                <a:gdLst>
                  <a:gd name="connsiteX0" fmla="*/ 16625 w 556952"/>
                  <a:gd name="connsiteY0" fmla="*/ 357448 h 556953"/>
                  <a:gd name="connsiteX1" fmla="*/ 83127 w 556952"/>
                  <a:gd name="connsiteY1" fmla="*/ 457200 h 556953"/>
                  <a:gd name="connsiteX2" fmla="*/ 299258 w 556952"/>
                  <a:gd name="connsiteY2" fmla="*/ 556953 h 556953"/>
                  <a:gd name="connsiteX3" fmla="*/ 490451 w 556952"/>
                  <a:gd name="connsiteY3" fmla="*/ 473826 h 556953"/>
                  <a:gd name="connsiteX4" fmla="*/ 556952 w 556952"/>
                  <a:gd name="connsiteY4" fmla="*/ 241070 h 556953"/>
                  <a:gd name="connsiteX5" fmla="*/ 423949 w 556952"/>
                  <a:gd name="connsiteY5" fmla="*/ 0 h 556953"/>
                  <a:gd name="connsiteX6" fmla="*/ 99752 w 556952"/>
                  <a:gd name="connsiteY6" fmla="*/ 8313 h 556953"/>
                  <a:gd name="connsiteX7" fmla="*/ 8312 w 556952"/>
                  <a:gd name="connsiteY7" fmla="*/ 116379 h 556953"/>
                  <a:gd name="connsiteX8" fmla="*/ 0 w 556952"/>
                  <a:gd name="connsiteY8" fmla="*/ 241070 h 556953"/>
                  <a:gd name="connsiteX9" fmla="*/ 16625 w 556952"/>
                  <a:gd name="connsiteY9" fmla="*/ 357448 h 556953"/>
                  <a:gd name="connsiteX0" fmla="*/ 16625 w 556952"/>
                  <a:gd name="connsiteY0" fmla="*/ 376985 h 576490"/>
                  <a:gd name="connsiteX1" fmla="*/ 83127 w 556952"/>
                  <a:gd name="connsiteY1" fmla="*/ 476737 h 576490"/>
                  <a:gd name="connsiteX2" fmla="*/ 299258 w 556952"/>
                  <a:gd name="connsiteY2" fmla="*/ 576490 h 576490"/>
                  <a:gd name="connsiteX3" fmla="*/ 490451 w 556952"/>
                  <a:gd name="connsiteY3" fmla="*/ 493363 h 576490"/>
                  <a:gd name="connsiteX4" fmla="*/ 556952 w 556952"/>
                  <a:gd name="connsiteY4" fmla="*/ 260607 h 576490"/>
                  <a:gd name="connsiteX5" fmla="*/ 423949 w 556952"/>
                  <a:gd name="connsiteY5" fmla="*/ 19537 h 576490"/>
                  <a:gd name="connsiteX6" fmla="*/ 99752 w 556952"/>
                  <a:gd name="connsiteY6" fmla="*/ 27850 h 576490"/>
                  <a:gd name="connsiteX7" fmla="*/ 8312 w 556952"/>
                  <a:gd name="connsiteY7" fmla="*/ 135916 h 576490"/>
                  <a:gd name="connsiteX8" fmla="*/ 0 w 556952"/>
                  <a:gd name="connsiteY8" fmla="*/ 260607 h 576490"/>
                  <a:gd name="connsiteX9" fmla="*/ 16625 w 556952"/>
                  <a:gd name="connsiteY9" fmla="*/ 376985 h 576490"/>
                  <a:gd name="connsiteX0" fmla="*/ 23465 w 563792"/>
                  <a:gd name="connsiteY0" fmla="*/ 376985 h 576490"/>
                  <a:gd name="connsiteX1" fmla="*/ 89967 w 563792"/>
                  <a:gd name="connsiteY1" fmla="*/ 476737 h 576490"/>
                  <a:gd name="connsiteX2" fmla="*/ 306098 w 563792"/>
                  <a:gd name="connsiteY2" fmla="*/ 576490 h 576490"/>
                  <a:gd name="connsiteX3" fmla="*/ 497291 w 563792"/>
                  <a:gd name="connsiteY3" fmla="*/ 493363 h 576490"/>
                  <a:gd name="connsiteX4" fmla="*/ 563792 w 563792"/>
                  <a:gd name="connsiteY4" fmla="*/ 260607 h 576490"/>
                  <a:gd name="connsiteX5" fmla="*/ 430789 w 563792"/>
                  <a:gd name="connsiteY5" fmla="*/ 19537 h 576490"/>
                  <a:gd name="connsiteX6" fmla="*/ 106592 w 563792"/>
                  <a:gd name="connsiteY6" fmla="*/ 27850 h 576490"/>
                  <a:gd name="connsiteX7" fmla="*/ 15152 w 563792"/>
                  <a:gd name="connsiteY7" fmla="*/ 135916 h 576490"/>
                  <a:gd name="connsiteX8" fmla="*/ 6840 w 563792"/>
                  <a:gd name="connsiteY8" fmla="*/ 260607 h 576490"/>
                  <a:gd name="connsiteX9" fmla="*/ 23465 w 563792"/>
                  <a:gd name="connsiteY9" fmla="*/ 376985 h 576490"/>
                  <a:gd name="connsiteX0" fmla="*/ 23465 w 565879"/>
                  <a:gd name="connsiteY0" fmla="*/ 376985 h 576650"/>
                  <a:gd name="connsiteX1" fmla="*/ 89967 w 565879"/>
                  <a:gd name="connsiteY1" fmla="*/ 476737 h 576650"/>
                  <a:gd name="connsiteX2" fmla="*/ 306098 w 565879"/>
                  <a:gd name="connsiteY2" fmla="*/ 576490 h 576650"/>
                  <a:gd name="connsiteX3" fmla="*/ 497291 w 565879"/>
                  <a:gd name="connsiteY3" fmla="*/ 493363 h 576650"/>
                  <a:gd name="connsiteX4" fmla="*/ 563792 w 565879"/>
                  <a:gd name="connsiteY4" fmla="*/ 260607 h 576650"/>
                  <a:gd name="connsiteX5" fmla="*/ 430789 w 565879"/>
                  <a:gd name="connsiteY5" fmla="*/ 19537 h 576650"/>
                  <a:gd name="connsiteX6" fmla="*/ 106592 w 565879"/>
                  <a:gd name="connsiteY6" fmla="*/ 27850 h 576650"/>
                  <a:gd name="connsiteX7" fmla="*/ 15152 w 565879"/>
                  <a:gd name="connsiteY7" fmla="*/ 135916 h 576650"/>
                  <a:gd name="connsiteX8" fmla="*/ 6840 w 565879"/>
                  <a:gd name="connsiteY8" fmla="*/ 260607 h 576650"/>
                  <a:gd name="connsiteX9" fmla="*/ 23465 w 565879"/>
                  <a:gd name="connsiteY9" fmla="*/ 376985 h 576650"/>
                  <a:gd name="connsiteX0" fmla="*/ 23465 w 565879"/>
                  <a:gd name="connsiteY0" fmla="*/ 376985 h 576650"/>
                  <a:gd name="connsiteX1" fmla="*/ 89967 w 565879"/>
                  <a:gd name="connsiteY1" fmla="*/ 476737 h 576650"/>
                  <a:gd name="connsiteX2" fmla="*/ 306098 w 565879"/>
                  <a:gd name="connsiteY2" fmla="*/ 576490 h 576650"/>
                  <a:gd name="connsiteX3" fmla="*/ 497291 w 565879"/>
                  <a:gd name="connsiteY3" fmla="*/ 493363 h 576650"/>
                  <a:gd name="connsiteX4" fmla="*/ 563792 w 565879"/>
                  <a:gd name="connsiteY4" fmla="*/ 260607 h 576650"/>
                  <a:gd name="connsiteX5" fmla="*/ 430789 w 565879"/>
                  <a:gd name="connsiteY5" fmla="*/ 19537 h 576650"/>
                  <a:gd name="connsiteX6" fmla="*/ 106592 w 565879"/>
                  <a:gd name="connsiteY6" fmla="*/ 27850 h 576650"/>
                  <a:gd name="connsiteX7" fmla="*/ 15152 w 565879"/>
                  <a:gd name="connsiteY7" fmla="*/ 135916 h 576650"/>
                  <a:gd name="connsiteX8" fmla="*/ 6840 w 565879"/>
                  <a:gd name="connsiteY8" fmla="*/ 260607 h 576650"/>
                  <a:gd name="connsiteX9" fmla="*/ 23465 w 565879"/>
                  <a:gd name="connsiteY9" fmla="*/ 376985 h 576650"/>
                  <a:gd name="connsiteX0" fmla="*/ 23465 w 565879"/>
                  <a:gd name="connsiteY0" fmla="*/ 376985 h 576650"/>
                  <a:gd name="connsiteX1" fmla="*/ 89967 w 565879"/>
                  <a:gd name="connsiteY1" fmla="*/ 476737 h 576650"/>
                  <a:gd name="connsiteX2" fmla="*/ 306098 w 565879"/>
                  <a:gd name="connsiteY2" fmla="*/ 576490 h 576650"/>
                  <a:gd name="connsiteX3" fmla="*/ 497291 w 565879"/>
                  <a:gd name="connsiteY3" fmla="*/ 493363 h 576650"/>
                  <a:gd name="connsiteX4" fmla="*/ 563792 w 565879"/>
                  <a:gd name="connsiteY4" fmla="*/ 260607 h 576650"/>
                  <a:gd name="connsiteX5" fmla="*/ 430789 w 565879"/>
                  <a:gd name="connsiteY5" fmla="*/ 19537 h 576650"/>
                  <a:gd name="connsiteX6" fmla="*/ 106592 w 565879"/>
                  <a:gd name="connsiteY6" fmla="*/ 27850 h 576650"/>
                  <a:gd name="connsiteX7" fmla="*/ 15152 w 565879"/>
                  <a:gd name="connsiteY7" fmla="*/ 135916 h 576650"/>
                  <a:gd name="connsiteX8" fmla="*/ 6840 w 565879"/>
                  <a:gd name="connsiteY8" fmla="*/ 260607 h 576650"/>
                  <a:gd name="connsiteX9" fmla="*/ 23465 w 565879"/>
                  <a:gd name="connsiteY9" fmla="*/ 376985 h 576650"/>
                  <a:gd name="connsiteX0" fmla="*/ 23465 w 565879"/>
                  <a:gd name="connsiteY0" fmla="*/ 381812 h 581477"/>
                  <a:gd name="connsiteX1" fmla="*/ 89967 w 565879"/>
                  <a:gd name="connsiteY1" fmla="*/ 481564 h 581477"/>
                  <a:gd name="connsiteX2" fmla="*/ 306098 w 565879"/>
                  <a:gd name="connsiteY2" fmla="*/ 581317 h 581477"/>
                  <a:gd name="connsiteX3" fmla="*/ 497291 w 565879"/>
                  <a:gd name="connsiteY3" fmla="*/ 498190 h 581477"/>
                  <a:gd name="connsiteX4" fmla="*/ 563792 w 565879"/>
                  <a:gd name="connsiteY4" fmla="*/ 265434 h 581477"/>
                  <a:gd name="connsiteX5" fmla="*/ 430789 w 565879"/>
                  <a:gd name="connsiteY5" fmla="*/ 24364 h 581477"/>
                  <a:gd name="connsiteX6" fmla="*/ 106592 w 565879"/>
                  <a:gd name="connsiteY6" fmla="*/ 32677 h 581477"/>
                  <a:gd name="connsiteX7" fmla="*/ 15152 w 565879"/>
                  <a:gd name="connsiteY7" fmla="*/ 140743 h 581477"/>
                  <a:gd name="connsiteX8" fmla="*/ 6840 w 565879"/>
                  <a:gd name="connsiteY8" fmla="*/ 265434 h 581477"/>
                  <a:gd name="connsiteX9" fmla="*/ 23465 w 565879"/>
                  <a:gd name="connsiteY9" fmla="*/ 381812 h 581477"/>
                  <a:gd name="connsiteX0" fmla="*/ 23465 w 565879"/>
                  <a:gd name="connsiteY0" fmla="*/ 381812 h 581477"/>
                  <a:gd name="connsiteX1" fmla="*/ 89967 w 565879"/>
                  <a:gd name="connsiteY1" fmla="*/ 481564 h 581477"/>
                  <a:gd name="connsiteX2" fmla="*/ 306098 w 565879"/>
                  <a:gd name="connsiteY2" fmla="*/ 581317 h 581477"/>
                  <a:gd name="connsiteX3" fmla="*/ 497291 w 565879"/>
                  <a:gd name="connsiteY3" fmla="*/ 498190 h 581477"/>
                  <a:gd name="connsiteX4" fmla="*/ 563792 w 565879"/>
                  <a:gd name="connsiteY4" fmla="*/ 265434 h 581477"/>
                  <a:gd name="connsiteX5" fmla="*/ 430789 w 565879"/>
                  <a:gd name="connsiteY5" fmla="*/ 24364 h 581477"/>
                  <a:gd name="connsiteX6" fmla="*/ 106592 w 565879"/>
                  <a:gd name="connsiteY6" fmla="*/ 32677 h 581477"/>
                  <a:gd name="connsiteX7" fmla="*/ 15152 w 565879"/>
                  <a:gd name="connsiteY7" fmla="*/ 140743 h 581477"/>
                  <a:gd name="connsiteX8" fmla="*/ 6840 w 565879"/>
                  <a:gd name="connsiteY8" fmla="*/ 265434 h 581477"/>
                  <a:gd name="connsiteX9" fmla="*/ 23465 w 565879"/>
                  <a:gd name="connsiteY9" fmla="*/ 381812 h 581477"/>
                  <a:gd name="connsiteX0" fmla="*/ 19486 w 561900"/>
                  <a:gd name="connsiteY0" fmla="*/ 396190 h 595855"/>
                  <a:gd name="connsiteX1" fmla="*/ 85988 w 561900"/>
                  <a:gd name="connsiteY1" fmla="*/ 495942 h 595855"/>
                  <a:gd name="connsiteX2" fmla="*/ 302119 w 561900"/>
                  <a:gd name="connsiteY2" fmla="*/ 595695 h 595855"/>
                  <a:gd name="connsiteX3" fmla="*/ 493312 w 561900"/>
                  <a:gd name="connsiteY3" fmla="*/ 512568 h 595855"/>
                  <a:gd name="connsiteX4" fmla="*/ 559813 w 561900"/>
                  <a:gd name="connsiteY4" fmla="*/ 279812 h 595855"/>
                  <a:gd name="connsiteX5" fmla="*/ 426810 w 561900"/>
                  <a:gd name="connsiteY5" fmla="*/ 38742 h 595855"/>
                  <a:gd name="connsiteX6" fmla="*/ 106769 w 561900"/>
                  <a:gd name="connsiteY6" fmla="*/ 22117 h 595855"/>
                  <a:gd name="connsiteX7" fmla="*/ 11173 w 561900"/>
                  <a:gd name="connsiteY7" fmla="*/ 155121 h 595855"/>
                  <a:gd name="connsiteX8" fmla="*/ 2861 w 561900"/>
                  <a:gd name="connsiteY8" fmla="*/ 279812 h 595855"/>
                  <a:gd name="connsiteX9" fmla="*/ 19486 w 561900"/>
                  <a:gd name="connsiteY9" fmla="*/ 396190 h 595855"/>
                  <a:gd name="connsiteX0" fmla="*/ 19486 w 561900"/>
                  <a:gd name="connsiteY0" fmla="*/ 399746 h 599411"/>
                  <a:gd name="connsiteX1" fmla="*/ 85988 w 561900"/>
                  <a:gd name="connsiteY1" fmla="*/ 499498 h 599411"/>
                  <a:gd name="connsiteX2" fmla="*/ 302119 w 561900"/>
                  <a:gd name="connsiteY2" fmla="*/ 599251 h 599411"/>
                  <a:gd name="connsiteX3" fmla="*/ 493312 w 561900"/>
                  <a:gd name="connsiteY3" fmla="*/ 516124 h 599411"/>
                  <a:gd name="connsiteX4" fmla="*/ 559813 w 561900"/>
                  <a:gd name="connsiteY4" fmla="*/ 283368 h 599411"/>
                  <a:gd name="connsiteX5" fmla="*/ 426810 w 561900"/>
                  <a:gd name="connsiteY5" fmla="*/ 42298 h 599411"/>
                  <a:gd name="connsiteX6" fmla="*/ 106769 w 561900"/>
                  <a:gd name="connsiteY6" fmla="*/ 25673 h 599411"/>
                  <a:gd name="connsiteX7" fmla="*/ 11173 w 561900"/>
                  <a:gd name="connsiteY7" fmla="*/ 158677 h 599411"/>
                  <a:gd name="connsiteX8" fmla="*/ 2861 w 561900"/>
                  <a:gd name="connsiteY8" fmla="*/ 283368 h 599411"/>
                  <a:gd name="connsiteX9" fmla="*/ 19486 w 561900"/>
                  <a:gd name="connsiteY9" fmla="*/ 399746 h 599411"/>
                  <a:gd name="connsiteX0" fmla="*/ 19486 w 561900"/>
                  <a:gd name="connsiteY0" fmla="*/ 399746 h 599411"/>
                  <a:gd name="connsiteX1" fmla="*/ 85988 w 561900"/>
                  <a:gd name="connsiteY1" fmla="*/ 499498 h 599411"/>
                  <a:gd name="connsiteX2" fmla="*/ 302119 w 561900"/>
                  <a:gd name="connsiteY2" fmla="*/ 599251 h 599411"/>
                  <a:gd name="connsiteX3" fmla="*/ 493312 w 561900"/>
                  <a:gd name="connsiteY3" fmla="*/ 516124 h 599411"/>
                  <a:gd name="connsiteX4" fmla="*/ 559813 w 561900"/>
                  <a:gd name="connsiteY4" fmla="*/ 283368 h 599411"/>
                  <a:gd name="connsiteX5" fmla="*/ 426810 w 561900"/>
                  <a:gd name="connsiteY5" fmla="*/ 42298 h 599411"/>
                  <a:gd name="connsiteX6" fmla="*/ 106769 w 561900"/>
                  <a:gd name="connsiteY6" fmla="*/ 25673 h 599411"/>
                  <a:gd name="connsiteX7" fmla="*/ 11173 w 561900"/>
                  <a:gd name="connsiteY7" fmla="*/ 158677 h 599411"/>
                  <a:gd name="connsiteX8" fmla="*/ 2861 w 561900"/>
                  <a:gd name="connsiteY8" fmla="*/ 283368 h 599411"/>
                  <a:gd name="connsiteX9" fmla="*/ 19486 w 561900"/>
                  <a:gd name="connsiteY9" fmla="*/ 399746 h 599411"/>
                  <a:gd name="connsiteX0" fmla="*/ 17629 w 560043"/>
                  <a:gd name="connsiteY0" fmla="*/ 382612 h 582277"/>
                  <a:gd name="connsiteX1" fmla="*/ 84131 w 560043"/>
                  <a:gd name="connsiteY1" fmla="*/ 482364 h 582277"/>
                  <a:gd name="connsiteX2" fmla="*/ 300262 w 560043"/>
                  <a:gd name="connsiteY2" fmla="*/ 582117 h 582277"/>
                  <a:gd name="connsiteX3" fmla="*/ 491455 w 560043"/>
                  <a:gd name="connsiteY3" fmla="*/ 498990 h 582277"/>
                  <a:gd name="connsiteX4" fmla="*/ 557956 w 560043"/>
                  <a:gd name="connsiteY4" fmla="*/ 266234 h 582277"/>
                  <a:gd name="connsiteX5" fmla="*/ 424953 w 560043"/>
                  <a:gd name="connsiteY5" fmla="*/ 25164 h 582277"/>
                  <a:gd name="connsiteX6" fmla="*/ 104912 w 560043"/>
                  <a:gd name="connsiteY6" fmla="*/ 8539 h 582277"/>
                  <a:gd name="connsiteX7" fmla="*/ 69591 w 560043"/>
                  <a:gd name="connsiteY7" fmla="*/ 35019 h 582277"/>
                  <a:gd name="connsiteX8" fmla="*/ 9316 w 560043"/>
                  <a:gd name="connsiteY8" fmla="*/ 141543 h 582277"/>
                  <a:gd name="connsiteX9" fmla="*/ 1004 w 560043"/>
                  <a:gd name="connsiteY9" fmla="*/ 266234 h 582277"/>
                  <a:gd name="connsiteX10" fmla="*/ 17629 w 560043"/>
                  <a:gd name="connsiteY10" fmla="*/ 382612 h 582277"/>
                  <a:gd name="connsiteX0" fmla="*/ 17000 w 559414"/>
                  <a:gd name="connsiteY0" fmla="*/ 382214 h 581879"/>
                  <a:gd name="connsiteX1" fmla="*/ 83502 w 559414"/>
                  <a:gd name="connsiteY1" fmla="*/ 481966 h 581879"/>
                  <a:gd name="connsiteX2" fmla="*/ 299633 w 559414"/>
                  <a:gd name="connsiteY2" fmla="*/ 581719 h 581879"/>
                  <a:gd name="connsiteX3" fmla="*/ 490826 w 559414"/>
                  <a:gd name="connsiteY3" fmla="*/ 498592 h 581879"/>
                  <a:gd name="connsiteX4" fmla="*/ 557327 w 559414"/>
                  <a:gd name="connsiteY4" fmla="*/ 265836 h 581879"/>
                  <a:gd name="connsiteX5" fmla="*/ 424324 w 559414"/>
                  <a:gd name="connsiteY5" fmla="*/ 24766 h 581879"/>
                  <a:gd name="connsiteX6" fmla="*/ 104283 w 559414"/>
                  <a:gd name="connsiteY6" fmla="*/ 8141 h 581879"/>
                  <a:gd name="connsiteX7" fmla="*/ 44249 w 559414"/>
                  <a:gd name="connsiteY7" fmla="*/ 27560 h 581879"/>
                  <a:gd name="connsiteX8" fmla="*/ 8687 w 559414"/>
                  <a:gd name="connsiteY8" fmla="*/ 141145 h 581879"/>
                  <a:gd name="connsiteX9" fmla="*/ 375 w 559414"/>
                  <a:gd name="connsiteY9" fmla="*/ 265836 h 581879"/>
                  <a:gd name="connsiteX10" fmla="*/ 17000 w 559414"/>
                  <a:gd name="connsiteY10" fmla="*/ 382214 h 581879"/>
                  <a:gd name="connsiteX0" fmla="*/ 17050 w 559464"/>
                  <a:gd name="connsiteY0" fmla="*/ 384055 h 583720"/>
                  <a:gd name="connsiteX1" fmla="*/ 83552 w 559464"/>
                  <a:gd name="connsiteY1" fmla="*/ 483807 h 583720"/>
                  <a:gd name="connsiteX2" fmla="*/ 299683 w 559464"/>
                  <a:gd name="connsiteY2" fmla="*/ 583560 h 583720"/>
                  <a:gd name="connsiteX3" fmla="*/ 490876 w 559464"/>
                  <a:gd name="connsiteY3" fmla="*/ 500433 h 583720"/>
                  <a:gd name="connsiteX4" fmla="*/ 557377 w 559464"/>
                  <a:gd name="connsiteY4" fmla="*/ 267677 h 583720"/>
                  <a:gd name="connsiteX5" fmla="*/ 424374 w 559464"/>
                  <a:gd name="connsiteY5" fmla="*/ 26607 h 583720"/>
                  <a:gd name="connsiteX6" fmla="*/ 104333 w 559464"/>
                  <a:gd name="connsiteY6" fmla="*/ 9982 h 583720"/>
                  <a:gd name="connsiteX7" fmla="*/ 47830 w 559464"/>
                  <a:gd name="connsiteY7" fmla="*/ 61175 h 583720"/>
                  <a:gd name="connsiteX8" fmla="*/ 8737 w 559464"/>
                  <a:gd name="connsiteY8" fmla="*/ 142986 h 583720"/>
                  <a:gd name="connsiteX9" fmla="*/ 425 w 559464"/>
                  <a:gd name="connsiteY9" fmla="*/ 267677 h 583720"/>
                  <a:gd name="connsiteX10" fmla="*/ 17050 w 559464"/>
                  <a:gd name="connsiteY10" fmla="*/ 384055 h 583720"/>
                  <a:gd name="connsiteX0" fmla="*/ 17050 w 559464"/>
                  <a:gd name="connsiteY0" fmla="*/ 407658 h 607323"/>
                  <a:gd name="connsiteX1" fmla="*/ 83552 w 559464"/>
                  <a:gd name="connsiteY1" fmla="*/ 507410 h 607323"/>
                  <a:gd name="connsiteX2" fmla="*/ 299683 w 559464"/>
                  <a:gd name="connsiteY2" fmla="*/ 607163 h 607323"/>
                  <a:gd name="connsiteX3" fmla="*/ 490876 w 559464"/>
                  <a:gd name="connsiteY3" fmla="*/ 524036 h 607323"/>
                  <a:gd name="connsiteX4" fmla="*/ 557377 w 559464"/>
                  <a:gd name="connsiteY4" fmla="*/ 291280 h 607323"/>
                  <a:gd name="connsiteX5" fmla="*/ 424374 w 559464"/>
                  <a:gd name="connsiteY5" fmla="*/ 50210 h 607323"/>
                  <a:gd name="connsiteX6" fmla="*/ 203187 w 559464"/>
                  <a:gd name="connsiteY6" fmla="*/ 1810 h 607323"/>
                  <a:gd name="connsiteX7" fmla="*/ 47830 w 559464"/>
                  <a:gd name="connsiteY7" fmla="*/ 84778 h 607323"/>
                  <a:gd name="connsiteX8" fmla="*/ 8737 w 559464"/>
                  <a:gd name="connsiteY8" fmla="*/ 166589 h 607323"/>
                  <a:gd name="connsiteX9" fmla="*/ 425 w 559464"/>
                  <a:gd name="connsiteY9" fmla="*/ 291280 h 607323"/>
                  <a:gd name="connsiteX10" fmla="*/ 17050 w 559464"/>
                  <a:gd name="connsiteY10" fmla="*/ 407658 h 607323"/>
                  <a:gd name="connsiteX0" fmla="*/ 39182 w 581596"/>
                  <a:gd name="connsiteY0" fmla="*/ 407658 h 607323"/>
                  <a:gd name="connsiteX1" fmla="*/ 105684 w 581596"/>
                  <a:gd name="connsiteY1" fmla="*/ 507410 h 607323"/>
                  <a:gd name="connsiteX2" fmla="*/ 321815 w 581596"/>
                  <a:gd name="connsiteY2" fmla="*/ 607163 h 607323"/>
                  <a:gd name="connsiteX3" fmla="*/ 513008 w 581596"/>
                  <a:gd name="connsiteY3" fmla="*/ 524036 h 607323"/>
                  <a:gd name="connsiteX4" fmla="*/ 579509 w 581596"/>
                  <a:gd name="connsiteY4" fmla="*/ 291280 h 607323"/>
                  <a:gd name="connsiteX5" fmla="*/ 446506 w 581596"/>
                  <a:gd name="connsiteY5" fmla="*/ 50210 h 607323"/>
                  <a:gd name="connsiteX6" fmla="*/ 225319 w 581596"/>
                  <a:gd name="connsiteY6" fmla="*/ 1810 h 607323"/>
                  <a:gd name="connsiteX7" fmla="*/ 69962 w 581596"/>
                  <a:gd name="connsiteY7" fmla="*/ 84778 h 607323"/>
                  <a:gd name="connsiteX8" fmla="*/ 30869 w 581596"/>
                  <a:gd name="connsiteY8" fmla="*/ 166589 h 607323"/>
                  <a:gd name="connsiteX9" fmla="*/ 66 w 581596"/>
                  <a:gd name="connsiteY9" fmla="*/ 300167 h 607323"/>
                  <a:gd name="connsiteX10" fmla="*/ 39182 w 581596"/>
                  <a:gd name="connsiteY10" fmla="*/ 407658 h 607323"/>
                  <a:gd name="connsiteX0" fmla="*/ 39182 w 581596"/>
                  <a:gd name="connsiteY0" fmla="*/ 407658 h 607366"/>
                  <a:gd name="connsiteX1" fmla="*/ 102872 w 581596"/>
                  <a:gd name="connsiteY1" fmla="*/ 542961 h 607366"/>
                  <a:gd name="connsiteX2" fmla="*/ 321815 w 581596"/>
                  <a:gd name="connsiteY2" fmla="*/ 607163 h 607366"/>
                  <a:gd name="connsiteX3" fmla="*/ 513008 w 581596"/>
                  <a:gd name="connsiteY3" fmla="*/ 524036 h 607366"/>
                  <a:gd name="connsiteX4" fmla="*/ 579509 w 581596"/>
                  <a:gd name="connsiteY4" fmla="*/ 291280 h 607366"/>
                  <a:gd name="connsiteX5" fmla="*/ 446506 w 581596"/>
                  <a:gd name="connsiteY5" fmla="*/ 50210 h 607366"/>
                  <a:gd name="connsiteX6" fmla="*/ 225319 w 581596"/>
                  <a:gd name="connsiteY6" fmla="*/ 1810 h 607366"/>
                  <a:gd name="connsiteX7" fmla="*/ 69962 w 581596"/>
                  <a:gd name="connsiteY7" fmla="*/ 84778 h 607366"/>
                  <a:gd name="connsiteX8" fmla="*/ 30869 w 581596"/>
                  <a:gd name="connsiteY8" fmla="*/ 166589 h 607366"/>
                  <a:gd name="connsiteX9" fmla="*/ 66 w 581596"/>
                  <a:gd name="connsiteY9" fmla="*/ 300167 h 607366"/>
                  <a:gd name="connsiteX10" fmla="*/ 39182 w 581596"/>
                  <a:gd name="connsiteY10" fmla="*/ 407658 h 607366"/>
                  <a:gd name="connsiteX0" fmla="*/ 13880 w 581596"/>
                  <a:gd name="connsiteY0" fmla="*/ 425433 h 607351"/>
                  <a:gd name="connsiteX1" fmla="*/ 102872 w 581596"/>
                  <a:gd name="connsiteY1" fmla="*/ 542961 h 607351"/>
                  <a:gd name="connsiteX2" fmla="*/ 321815 w 581596"/>
                  <a:gd name="connsiteY2" fmla="*/ 607163 h 607351"/>
                  <a:gd name="connsiteX3" fmla="*/ 513008 w 581596"/>
                  <a:gd name="connsiteY3" fmla="*/ 524036 h 607351"/>
                  <a:gd name="connsiteX4" fmla="*/ 579509 w 581596"/>
                  <a:gd name="connsiteY4" fmla="*/ 291280 h 607351"/>
                  <a:gd name="connsiteX5" fmla="*/ 446506 w 581596"/>
                  <a:gd name="connsiteY5" fmla="*/ 50210 h 607351"/>
                  <a:gd name="connsiteX6" fmla="*/ 225319 w 581596"/>
                  <a:gd name="connsiteY6" fmla="*/ 1810 h 607351"/>
                  <a:gd name="connsiteX7" fmla="*/ 69962 w 581596"/>
                  <a:gd name="connsiteY7" fmla="*/ 84778 h 607351"/>
                  <a:gd name="connsiteX8" fmla="*/ 30869 w 581596"/>
                  <a:gd name="connsiteY8" fmla="*/ 166589 h 607351"/>
                  <a:gd name="connsiteX9" fmla="*/ 66 w 581596"/>
                  <a:gd name="connsiteY9" fmla="*/ 300167 h 607351"/>
                  <a:gd name="connsiteX10" fmla="*/ 13880 w 581596"/>
                  <a:gd name="connsiteY10" fmla="*/ 425433 h 607351"/>
                  <a:gd name="connsiteX0" fmla="*/ 15405 w 583121"/>
                  <a:gd name="connsiteY0" fmla="*/ 425433 h 607351"/>
                  <a:gd name="connsiteX1" fmla="*/ 104397 w 583121"/>
                  <a:gd name="connsiteY1" fmla="*/ 542961 h 607351"/>
                  <a:gd name="connsiteX2" fmla="*/ 323340 w 583121"/>
                  <a:gd name="connsiteY2" fmla="*/ 607163 h 607351"/>
                  <a:gd name="connsiteX3" fmla="*/ 514533 w 583121"/>
                  <a:gd name="connsiteY3" fmla="*/ 524036 h 607351"/>
                  <a:gd name="connsiteX4" fmla="*/ 581034 w 583121"/>
                  <a:gd name="connsiteY4" fmla="*/ 291280 h 607351"/>
                  <a:gd name="connsiteX5" fmla="*/ 448031 w 583121"/>
                  <a:gd name="connsiteY5" fmla="*/ 50210 h 607351"/>
                  <a:gd name="connsiteX6" fmla="*/ 226844 w 583121"/>
                  <a:gd name="connsiteY6" fmla="*/ 1810 h 607351"/>
                  <a:gd name="connsiteX7" fmla="*/ 71487 w 583121"/>
                  <a:gd name="connsiteY7" fmla="*/ 84778 h 607351"/>
                  <a:gd name="connsiteX8" fmla="*/ 32394 w 583121"/>
                  <a:gd name="connsiteY8" fmla="*/ 166589 h 607351"/>
                  <a:gd name="connsiteX9" fmla="*/ 1591 w 583121"/>
                  <a:gd name="connsiteY9" fmla="*/ 300167 h 607351"/>
                  <a:gd name="connsiteX10" fmla="*/ 15405 w 583121"/>
                  <a:gd name="connsiteY10" fmla="*/ 425433 h 607351"/>
                  <a:gd name="connsiteX0" fmla="*/ 25105 w 592821"/>
                  <a:gd name="connsiteY0" fmla="*/ 425433 h 607351"/>
                  <a:gd name="connsiteX1" fmla="*/ 114097 w 592821"/>
                  <a:gd name="connsiteY1" fmla="*/ 542961 h 607351"/>
                  <a:gd name="connsiteX2" fmla="*/ 333040 w 592821"/>
                  <a:gd name="connsiteY2" fmla="*/ 607163 h 607351"/>
                  <a:gd name="connsiteX3" fmla="*/ 524233 w 592821"/>
                  <a:gd name="connsiteY3" fmla="*/ 524036 h 607351"/>
                  <a:gd name="connsiteX4" fmla="*/ 590734 w 592821"/>
                  <a:gd name="connsiteY4" fmla="*/ 291280 h 607351"/>
                  <a:gd name="connsiteX5" fmla="*/ 457731 w 592821"/>
                  <a:gd name="connsiteY5" fmla="*/ 50210 h 607351"/>
                  <a:gd name="connsiteX6" fmla="*/ 236544 w 592821"/>
                  <a:gd name="connsiteY6" fmla="*/ 1810 h 607351"/>
                  <a:gd name="connsiteX7" fmla="*/ 81187 w 592821"/>
                  <a:gd name="connsiteY7" fmla="*/ 84778 h 607351"/>
                  <a:gd name="connsiteX8" fmla="*/ 42094 w 592821"/>
                  <a:gd name="connsiteY8" fmla="*/ 166589 h 607351"/>
                  <a:gd name="connsiteX9" fmla="*/ 46 w 592821"/>
                  <a:gd name="connsiteY9" fmla="*/ 291280 h 607351"/>
                  <a:gd name="connsiteX10" fmla="*/ 25105 w 592821"/>
                  <a:gd name="connsiteY10" fmla="*/ 425433 h 607351"/>
                  <a:gd name="connsiteX0" fmla="*/ 25131 w 592847"/>
                  <a:gd name="connsiteY0" fmla="*/ 425433 h 607351"/>
                  <a:gd name="connsiteX1" fmla="*/ 114123 w 592847"/>
                  <a:gd name="connsiteY1" fmla="*/ 542961 h 607351"/>
                  <a:gd name="connsiteX2" fmla="*/ 333066 w 592847"/>
                  <a:gd name="connsiteY2" fmla="*/ 607163 h 607351"/>
                  <a:gd name="connsiteX3" fmla="*/ 524259 w 592847"/>
                  <a:gd name="connsiteY3" fmla="*/ 524036 h 607351"/>
                  <a:gd name="connsiteX4" fmla="*/ 590760 w 592847"/>
                  <a:gd name="connsiteY4" fmla="*/ 291280 h 607351"/>
                  <a:gd name="connsiteX5" fmla="*/ 457757 w 592847"/>
                  <a:gd name="connsiteY5" fmla="*/ 50210 h 607351"/>
                  <a:gd name="connsiteX6" fmla="*/ 236570 w 592847"/>
                  <a:gd name="connsiteY6" fmla="*/ 1810 h 607351"/>
                  <a:gd name="connsiteX7" fmla="*/ 81213 w 592847"/>
                  <a:gd name="connsiteY7" fmla="*/ 84778 h 607351"/>
                  <a:gd name="connsiteX8" fmla="*/ 30874 w 592847"/>
                  <a:gd name="connsiteY8" fmla="*/ 160664 h 607351"/>
                  <a:gd name="connsiteX9" fmla="*/ 72 w 592847"/>
                  <a:gd name="connsiteY9" fmla="*/ 291280 h 607351"/>
                  <a:gd name="connsiteX10" fmla="*/ 25131 w 592847"/>
                  <a:gd name="connsiteY10" fmla="*/ 425433 h 607351"/>
                  <a:gd name="connsiteX0" fmla="*/ 25131 w 592847"/>
                  <a:gd name="connsiteY0" fmla="*/ 425433 h 610783"/>
                  <a:gd name="connsiteX1" fmla="*/ 156293 w 592847"/>
                  <a:gd name="connsiteY1" fmla="*/ 578512 h 610783"/>
                  <a:gd name="connsiteX2" fmla="*/ 333066 w 592847"/>
                  <a:gd name="connsiteY2" fmla="*/ 607163 h 610783"/>
                  <a:gd name="connsiteX3" fmla="*/ 524259 w 592847"/>
                  <a:gd name="connsiteY3" fmla="*/ 524036 h 610783"/>
                  <a:gd name="connsiteX4" fmla="*/ 590760 w 592847"/>
                  <a:gd name="connsiteY4" fmla="*/ 291280 h 610783"/>
                  <a:gd name="connsiteX5" fmla="*/ 457757 w 592847"/>
                  <a:gd name="connsiteY5" fmla="*/ 50210 h 610783"/>
                  <a:gd name="connsiteX6" fmla="*/ 236570 w 592847"/>
                  <a:gd name="connsiteY6" fmla="*/ 1810 h 610783"/>
                  <a:gd name="connsiteX7" fmla="*/ 81213 w 592847"/>
                  <a:gd name="connsiteY7" fmla="*/ 84778 h 610783"/>
                  <a:gd name="connsiteX8" fmla="*/ 30874 w 592847"/>
                  <a:gd name="connsiteY8" fmla="*/ 160664 h 610783"/>
                  <a:gd name="connsiteX9" fmla="*/ 72 w 592847"/>
                  <a:gd name="connsiteY9" fmla="*/ 291280 h 610783"/>
                  <a:gd name="connsiteX10" fmla="*/ 25131 w 592847"/>
                  <a:gd name="connsiteY10" fmla="*/ 425433 h 610783"/>
                  <a:gd name="connsiteX0" fmla="*/ 25131 w 592014"/>
                  <a:gd name="connsiteY0" fmla="*/ 425433 h 612495"/>
                  <a:gd name="connsiteX1" fmla="*/ 156293 w 592014"/>
                  <a:gd name="connsiteY1" fmla="*/ 578512 h 612495"/>
                  <a:gd name="connsiteX2" fmla="*/ 333066 w 592014"/>
                  <a:gd name="connsiteY2" fmla="*/ 607163 h 612495"/>
                  <a:gd name="connsiteX3" fmla="*/ 494047 w 592014"/>
                  <a:gd name="connsiteY3" fmla="*/ 500210 h 612495"/>
                  <a:gd name="connsiteX4" fmla="*/ 590760 w 592014"/>
                  <a:gd name="connsiteY4" fmla="*/ 291280 h 612495"/>
                  <a:gd name="connsiteX5" fmla="*/ 457757 w 592014"/>
                  <a:gd name="connsiteY5" fmla="*/ 50210 h 612495"/>
                  <a:gd name="connsiteX6" fmla="*/ 236570 w 592014"/>
                  <a:gd name="connsiteY6" fmla="*/ 1810 h 612495"/>
                  <a:gd name="connsiteX7" fmla="*/ 81213 w 592014"/>
                  <a:gd name="connsiteY7" fmla="*/ 84778 h 612495"/>
                  <a:gd name="connsiteX8" fmla="*/ 30874 w 592014"/>
                  <a:gd name="connsiteY8" fmla="*/ 160664 h 612495"/>
                  <a:gd name="connsiteX9" fmla="*/ 72 w 592014"/>
                  <a:gd name="connsiteY9" fmla="*/ 291280 h 612495"/>
                  <a:gd name="connsiteX10" fmla="*/ 25131 w 592014"/>
                  <a:gd name="connsiteY10" fmla="*/ 425433 h 612495"/>
                  <a:gd name="connsiteX0" fmla="*/ 25131 w 558265"/>
                  <a:gd name="connsiteY0" fmla="*/ 425295 h 612357"/>
                  <a:gd name="connsiteX1" fmla="*/ 156293 w 558265"/>
                  <a:gd name="connsiteY1" fmla="*/ 578374 h 612357"/>
                  <a:gd name="connsiteX2" fmla="*/ 333066 w 558265"/>
                  <a:gd name="connsiteY2" fmla="*/ 607025 h 612357"/>
                  <a:gd name="connsiteX3" fmla="*/ 494047 w 558265"/>
                  <a:gd name="connsiteY3" fmla="*/ 500072 h 612357"/>
                  <a:gd name="connsiteX4" fmla="*/ 556230 w 558265"/>
                  <a:gd name="connsiteY4" fmla="*/ 281611 h 612357"/>
                  <a:gd name="connsiteX5" fmla="*/ 457757 w 558265"/>
                  <a:gd name="connsiteY5" fmla="*/ 50072 h 612357"/>
                  <a:gd name="connsiteX6" fmla="*/ 236570 w 558265"/>
                  <a:gd name="connsiteY6" fmla="*/ 1672 h 612357"/>
                  <a:gd name="connsiteX7" fmla="*/ 81213 w 558265"/>
                  <a:gd name="connsiteY7" fmla="*/ 84640 h 612357"/>
                  <a:gd name="connsiteX8" fmla="*/ 30874 w 558265"/>
                  <a:gd name="connsiteY8" fmla="*/ 160526 h 612357"/>
                  <a:gd name="connsiteX9" fmla="*/ 72 w 558265"/>
                  <a:gd name="connsiteY9" fmla="*/ 291142 h 612357"/>
                  <a:gd name="connsiteX10" fmla="*/ 25131 w 558265"/>
                  <a:gd name="connsiteY10" fmla="*/ 425295 h 612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8265" h="612357">
                    <a:moveTo>
                      <a:pt x="25131" y="425295"/>
                    </a:moveTo>
                    <a:cubicBezTo>
                      <a:pt x="38985" y="461317"/>
                      <a:pt x="104971" y="548086"/>
                      <a:pt x="156293" y="578374"/>
                    </a:cubicBezTo>
                    <a:cubicBezTo>
                      <a:pt x="207615" y="608662"/>
                      <a:pt x="276774" y="620075"/>
                      <a:pt x="333066" y="607025"/>
                    </a:cubicBezTo>
                    <a:cubicBezTo>
                      <a:pt x="389358" y="593975"/>
                      <a:pt x="456853" y="554308"/>
                      <a:pt x="494047" y="500072"/>
                    </a:cubicBezTo>
                    <a:cubicBezTo>
                      <a:pt x="531241" y="445836"/>
                      <a:pt x="567314" y="360582"/>
                      <a:pt x="556230" y="281611"/>
                    </a:cubicBezTo>
                    <a:cubicBezTo>
                      <a:pt x="545146" y="202640"/>
                      <a:pt x="511034" y="96728"/>
                      <a:pt x="457757" y="50072"/>
                    </a:cubicBezTo>
                    <a:cubicBezTo>
                      <a:pt x="404480" y="3416"/>
                      <a:pt x="299327" y="-4089"/>
                      <a:pt x="236570" y="1672"/>
                    </a:cubicBezTo>
                    <a:cubicBezTo>
                      <a:pt x="173813" y="7433"/>
                      <a:pt x="97146" y="62473"/>
                      <a:pt x="81213" y="84640"/>
                    </a:cubicBezTo>
                    <a:cubicBezTo>
                      <a:pt x="65280" y="106807"/>
                      <a:pt x="44397" y="126109"/>
                      <a:pt x="30874" y="160526"/>
                    </a:cubicBezTo>
                    <a:cubicBezTo>
                      <a:pt x="17351" y="194943"/>
                      <a:pt x="-1313" y="250964"/>
                      <a:pt x="72" y="291142"/>
                    </a:cubicBezTo>
                    <a:cubicBezTo>
                      <a:pt x="4677" y="332897"/>
                      <a:pt x="-1965" y="386503"/>
                      <a:pt x="25131" y="425295"/>
                    </a:cubicBezTo>
                    <a:close/>
                  </a:path>
                </a:pathLst>
              </a:custGeom>
              <a:pattFill prst="pct5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rgbClr val="720000"/>
                </a:solidFill>
              </a:ln>
              <a:sp3d extrusionH="38100" prstMaterial="matte">
                <a:bevelT w="635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7711363" y="5376299"/>
                <a:ext cx="367666" cy="352849"/>
              </a:xfrm>
              <a:custGeom>
                <a:avLst/>
                <a:gdLst>
                  <a:gd name="connsiteX0" fmla="*/ 16625 w 556952"/>
                  <a:gd name="connsiteY0" fmla="*/ 357448 h 556953"/>
                  <a:gd name="connsiteX1" fmla="*/ 83127 w 556952"/>
                  <a:gd name="connsiteY1" fmla="*/ 457200 h 556953"/>
                  <a:gd name="connsiteX2" fmla="*/ 299258 w 556952"/>
                  <a:gd name="connsiteY2" fmla="*/ 556953 h 556953"/>
                  <a:gd name="connsiteX3" fmla="*/ 490451 w 556952"/>
                  <a:gd name="connsiteY3" fmla="*/ 473826 h 556953"/>
                  <a:gd name="connsiteX4" fmla="*/ 556952 w 556952"/>
                  <a:gd name="connsiteY4" fmla="*/ 241070 h 556953"/>
                  <a:gd name="connsiteX5" fmla="*/ 423949 w 556952"/>
                  <a:gd name="connsiteY5" fmla="*/ 0 h 556953"/>
                  <a:gd name="connsiteX6" fmla="*/ 99752 w 556952"/>
                  <a:gd name="connsiteY6" fmla="*/ 8313 h 556953"/>
                  <a:gd name="connsiteX7" fmla="*/ 8312 w 556952"/>
                  <a:gd name="connsiteY7" fmla="*/ 116379 h 556953"/>
                  <a:gd name="connsiteX8" fmla="*/ 0 w 556952"/>
                  <a:gd name="connsiteY8" fmla="*/ 241070 h 556953"/>
                  <a:gd name="connsiteX9" fmla="*/ 16625 w 556952"/>
                  <a:gd name="connsiteY9" fmla="*/ 357448 h 556953"/>
                  <a:gd name="connsiteX0" fmla="*/ 16625 w 556952"/>
                  <a:gd name="connsiteY0" fmla="*/ 376985 h 576490"/>
                  <a:gd name="connsiteX1" fmla="*/ 83127 w 556952"/>
                  <a:gd name="connsiteY1" fmla="*/ 476737 h 576490"/>
                  <a:gd name="connsiteX2" fmla="*/ 299258 w 556952"/>
                  <a:gd name="connsiteY2" fmla="*/ 576490 h 576490"/>
                  <a:gd name="connsiteX3" fmla="*/ 490451 w 556952"/>
                  <a:gd name="connsiteY3" fmla="*/ 493363 h 576490"/>
                  <a:gd name="connsiteX4" fmla="*/ 556952 w 556952"/>
                  <a:gd name="connsiteY4" fmla="*/ 260607 h 576490"/>
                  <a:gd name="connsiteX5" fmla="*/ 423949 w 556952"/>
                  <a:gd name="connsiteY5" fmla="*/ 19537 h 576490"/>
                  <a:gd name="connsiteX6" fmla="*/ 99752 w 556952"/>
                  <a:gd name="connsiteY6" fmla="*/ 27850 h 576490"/>
                  <a:gd name="connsiteX7" fmla="*/ 8312 w 556952"/>
                  <a:gd name="connsiteY7" fmla="*/ 135916 h 576490"/>
                  <a:gd name="connsiteX8" fmla="*/ 0 w 556952"/>
                  <a:gd name="connsiteY8" fmla="*/ 260607 h 576490"/>
                  <a:gd name="connsiteX9" fmla="*/ 16625 w 556952"/>
                  <a:gd name="connsiteY9" fmla="*/ 376985 h 576490"/>
                  <a:gd name="connsiteX0" fmla="*/ 23465 w 563792"/>
                  <a:gd name="connsiteY0" fmla="*/ 376985 h 576490"/>
                  <a:gd name="connsiteX1" fmla="*/ 89967 w 563792"/>
                  <a:gd name="connsiteY1" fmla="*/ 476737 h 576490"/>
                  <a:gd name="connsiteX2" fmla="*/ 306098 w 563792"/>
                  <a:gd name="connsiteY2" fmla="*/ 576490 h 576490"/>
                  <a:gd name="connsiteX3" fmla="*/ 497291 w 563792"/>
                  <a:gd name="connsiteY3" fmla="*/ 493363 h 576490"/>
                  <a:gd name="connsiteX4" fmla="*/ 563792 w 563792"/>
                  <a:gd name="connsiteY4" fmla="*/ 260607 h 576490"/>
                  <a:gd name="connsiteX5" fmla="*/ 430789 w 563792"/>
                  <a:gd name="connsiteY5" fmla="*/ 19537 h 576490"/>
                  <a:gd name="connsiteX6" fmla="*/ 106592 w 563792"/>
                  <a:gd name="connsiteY6" fmla="*/ 27850 h 576490"/>
                  <a:gd name="connsiteX7" fmla="*/ 15152 w 563792"/>
                  <a:gd name="connsiteY7" fmla="*/ 135916 h 576490"/>
                  <a:gd name="connsiteX8" fmla="*/ 6840 w 563792"/>
                  <a:gd name="connsiteY8" fmla="*/ 260607 h 576490"/>
                  <a:gd name="connsiteX9" fmla="*/ 23465 w 563792"/>
                  <a:gd name="connsiteY9" fmla="*/ 376985 h 576490"/>
                  <a:gd name="connsiteX0" fmla="*/ 23465 w 565879"/>
                  <a:gd name="connsiteY0" fmla="*/ 376985 h 576650"/>
                  <a:gd name="connsiteX1" fmla="*/ 89967 w 565879"/>
                  <a:gd name="connsiteY1" fmla="*/ 476737 h 576650"/>
                  <a:gd name="connsiteX2" fmla="*/ 306098 w 565879"/>
                  <a:gd name="connsiteY2" fmla="*/ 576490 h 576650"/>
                  <a:gd name="connsiteX3" fmla="*/ 497291 w 565879"/>
                  <a:gd name="connsiteY3" fmla="*/ 493363 h 576650"/>
                  <a:gd name="connsiteX4" fmla="*/ 563792 w 565879"/>
                  <a:gd name="connsiteY4" fmla="*/ 260607 h 576650"/>
                  <a:gd name="connsiteX5" fmla="*/ 430789 w 565879"/>
                  <a:gd name="connsiteY5" fmla="*/ 19537 h 576650"/>
                  <a:gd name="connsiteX6" fmla="*/ 106592 w 565879"/>
                  <a:gd name="connsiteY6" fmla="*/ 27850 h 576650"/>
                  <a:gd name="connsiteX7" fmla="*/ 15152 w 565879"/>
                  <a:gd name="connsiteY7" fmla="*/ 135916 h 576650"/>
                  <a:gd name="connsiteX8" fmla="*/ 6840 w 565879"/>
                  <a:gd name="connsiteY8" fmla="*/ 260607 h 576650"/>
                  <a:gd name="connsiteX9" fmla="*/ 23465 w 565879"/>
                  <a:gd name="connsiteY9" fmla="*/ 376985 h 576650"/>
                  <a:gd name="connsiteX0" fmla="*/ 23465 w 565879"/>
                  <a:gd name="connsiteY0" fmla="*/ 376985 h 576650"/>
                  <a:gd name="connsiteX1" fmla="*/ 89967 w 565879"/>
                  <a:gd name="connsiteY1" fmla="*/ 476737 h 576650"/>
                  <a:gd name="connsiteX2" fmla="*/ 306098 w 565879"/>
                  <a:gd name="connsiteY2" fmla="*/ 576490 h 576650"/>
                  <a:gd name="connsiteX3" fmla="*/ 497291 w 565879"/>
                  <a:gd name="connsiteY3" fmla="*/ 493363 h 576650"/>
                  <a:gd name="connsiteX4" fmla="*/ 563792 w 565879"/>
                  <a:gd name="connsiteY4" fmla="*/ 260607 h 576650"/>
                  <a:gd name="connsiteX5" fmla="*/ 430789 w 565879"/>
                  <a:gd name="connsiteY5" fmla="*/ 19537 h 576650"/>
                  <a:gd name="connsiteX6" fmla="*/ 106592 w 565879"/>
                  <a:gd name="connsiteY6" fmla="*/ 27850 h 576650"/>
                  <a:gd name="connsiteX7" fmla="*/ 15152 w 565879"/>
                  <a:gd name="connsiteY7" fmla="*/ 135916 h 576650"/>
                  <a:gd name="connsiteX8" fmla="*/ 6840 w 565879"/>
                  <a:gd name="connsiteY8" fmla="*/ 260607 h 576650"/>
                  <a:gd name="connsiteX9" fmla="*/ 23465 w 565879"/>
                  <a:gd name="connsiteY9" fmla="*/ 376985 h 576650"/>
                  <a:gd name="connsiteX0" fmla="*/ 23465 w 565879"/>
                  <a:gd name="connsiteY0" fmla="*/ 376985 h 576650"/>
                  <a:gd name="connsiteX1" fmla="*/ 89967 w 565879"/>
                  <a:gd name="connsiteY1" fmla="*/ 476737 h 576650"/>
                  <a:gd name="connsiteX2" fmla="*/ 306098 w 565879"/>
                  <a:gd name="connsiteY2" fmla="*/ 576490 h 576650"/>
                  <a:gd name="connsiteX3" fmla="*/ 497291 w 565879"/>
                  <a:gd name="connsiteY3" fmla="*/ 493363 h 576650"/>
                  <a:gd name="connsiteX4" fmla="*/ 563792 w 565879"/>
                  <a:gd name="connsiteY4" fmla="*/ 260607 h 576650"/>
                  <a:gd name="connsiteX5" fmla="*/ 430789 w 565879"/>
                  <a:gd name="connsiteY5" fmla="*/ 19537 h 576650"/>
                  <a:gd name="connsiteX6" fmla="*/ 106592 w 565879"/>
                  <a:gd name="connsiteY6" fmla="*/ 27850 h 576650"/>
                  <a:gd name="connsiteX7" fmla="*/ 15152 w 565879"/>
                  <a:gd name="connsiteY7" fmla="*/ 135916 h 576650"/>
                  <a:gd name="connsiteX8" fmla="*/ 6840 w 565879"/>
                  <a:gd name="connsiteY8" fmla="*/ 260607 h 576650"/>
                  <a:gd name="connsiteX9" fmla="*/ 23465 w 565879"/>
                  <a:gd name="connsiteY9" fmla="*/ 376985 h 576650"/>
                  <a:gd name="connsiteX0" fmla="*/ 23465 w 565879"/>
                  <a:gd name="connsiteY0" fmla="*/ 381812 h 581477"/>
                  <a:gd name="connsiteX1" fmla="*/ 89967 w 565879"/>
                  <a:gd name="connsiteY1" fmla="*/ 481564 h 581477"/>
                  <a:gd name="connsiteX2" fmla="*/ 306098 w 565879"/>
                  <a:gd name="connsiteY2" fmla="*/ 581317 h 581477"/>
                  <a:gd name="connsiteX3" fmla="*/ 497291 w 565879"/>
                  <a:gd name="connsiteY3" fmla="*/ 498190 h 581477"/>
                  <a:gd name="connsiteX4" fmla="*/ 563792 w 565879"/>
                  <a:gd name="connsiteY4" fmla="*/ 265434 h 581477"/>
                  <a:gd name="connsiteX5" fmla="*/ 430789 w 565879"/>
                  <a:gd name="connsiteY5" fmla="*/ 24364 h 581477"/>
                  <a:gd name="connsiteX6" fmla="*/ 106592 w 565879"/>
                  <a:gd name="connsiteY6" fmla="*/ 32677 h 581477"/>
                  <a:gd name="connsiteX7" fmla="*/ 15152 w 565879"/>
                  <a:gd name="connsiteY7" fmla="*/ 140743 h 581477"/>
                  <a:gd name="connsiteX8" fmla="*/ 6840 w 565879"/>
                  <a:gd name="connsiteY8" fmla="*/ 265434 h 581477"/>
                  <a:gd name="connsiteX9" fmla="*/ 23465 w 565879"/>
                  <a:gd name="connsiteY9" fmla="*/ 381812 h 581477"/>
                  <a:gd name="connsiteX0" fmla="*/ 23465 w 565879"/>
                  <a:gd name="connsiteY0" fmla="*/ 381812 h 581477"/>
                  <a:gd name="connsiteX1" fmla="*/ 89967 w 565879"/>
                  <a:gd name="connsiteY1" fmla="*/ 481564 h 581477"/>
                  <a:gd name="connsiteX2" fmla="*/ 306098 w 565879"/>
                  <a:gd name="connsiteY2" fmla="*/ 581317 h 581477"/>
                  <a:gd name="connsiteX3" fmla="*/ 497291 w 565879"/>
                  <a:gd name="connsiteY3" fmla="*/ 498190 h 581477"/>
                  <a:gd name="connsiteX4" fmla="*/ 563792 w 565879"/>
                  <a:gd name="connsiteY4" fmla="*/ 265434 h 581477"/>
                  <a:gd name="connsiteX5" fmla="*/ 430789 w 565879"/>
                  <a:gd name="connsiteY5" fmla="*/ 24364 h 581477"/>
                  <a:gd name="connsiteX6" fmla="*/ 106592 w 565879"/>
                  <a:gd name="connsiteY6" fmla="*/ 32677 h 581477"/>
                  <a:gd name="connsiteX7" fmla="*/ 15152 w 565879"/>
                  <a:gd name="connsiteY7" fmla="*/ 140743 h 581477"/>
                  <a:gd name="connsiteX8" fmla="*/ 6840 w 565879"/>
                  <a:gd name="connsiteY8" fmla="*/ 265434 h 581477"/>
                  <a:gd name="connsiteX9" fmla="*/ 23465 w 565879"/>
                  <a:gd name="connsiteY9" fmla="*/ 381812 h 581477"/>
                  <a:gd name="connsiteX0" fmla="*/ 19486 w 561900"/>
                  <a:gd name="connsiteY0" fmla="*/ 396190 h 595855"/>
                  <a:gd name="connsiteX1" fmla="*/ 85988 w 561900"/>
                  <a:gd name="connsiteY1" fmla="*/ 495942 h 595855"/>
                  <a:gd name="connsiteX2" fmla="*/ 302119 w 561900"/>
                  <a:gd name="connsiteY2" fmla="*/ 595695 h 595855"/>
                  <a:gd name="connsiteX3" fmla="*/ 493312 w 561900"/>
                  <a:gd name="connsiteY3" fmla="*/ 512568 h 595855"/>
                  <a:gd name="connsiteX4" fmla="*/ 559813 w 561900"/>
                  <a:gd name="connsiteY4" fmla="*/ 279812 h 595855"/>
                  <a:gd name="connsiteX5" fmla="*/ 426810 w 561900"/>
                  <a:gd name="connsiteY5" fmla="*/ 38742 h 595855"/>
                  <a:gd name="connsiteX6" fmla="*/ 106769 w 561900"/>
                  <a:gd name="connsiteY6" fmla="*/ 22117 h 595855"/>
                  <a:gd name="connsiteX7" fmla="*/ 11173 w 561900"/>
                  <a:gd name="connsiteY7" fmla="*/ 155121 h 595855"/>
                  <a:gd name="connsiteX8" fmla="*/ 2861 w 561900"/>
                  <a:gd name="connsiteY8" fmla="*/ 279812 h 595855"/>
                  <a:gd name="connsiteX9" fmla="*/ 19486 w 561900"/>
                  <a:gd name="connsiteY9" fmla="*/ 396190 h 595855"/>
                  <a:gd name="connsiteX0" fmla="*/ 19486 w 561900"/>
                  <a:gd name="connsiteY0" fmla="*/ 399746 h 599411"/>
                  <a:gd name="connsiteX1" fmla="*/ 85988 w 561900"/>
                  <a:gd name="connsiteY1" fmla="*/ 499498 h 599411"/>
                  <a:gd name="connsiteX2" fmla="*/ 302119 w 561900"/>
                  <a:gd name="connsiteY2" fmla="*/ 599251 h 599411"/>
                  <a:gd name="connsiteX3" fmla="*/ 493312 w 561900"/>
                  <a:gd name="connsiteY3" fmla="*/ 516124 h 599411"/>
                  <a:gd name="connsiteX4" fmla="*/ 559813 w 561900"/>
                  <a:gd name="connsiteY4" fmla="*/ 283368 h 599411"/>
                  <a:gd name="connsiteX5" fmla="*/ 426810 w 561900"/>
                  <a:gd name="connsiteY5" fmla="*/ 42298 h 599411"/>
                  <a:gd name="connsiteX6" fmla="*/ 106769 w 561900"/>
                  <a:gd name="connsiteY6" fmla="*/ 25673 h 599411"/>
                  <a:gd name="connsiteX7" fmla="*/ 11173 w 561900"/>
                  <a:gd name="connsiteY7" fmla="*/ 158677 h 599411"/>
                  <a:gd name="connsiteX8" fmla="*/ 2861 w 561900"/>
                  <a:gd name="connsiteY8" fmla="*/ 283368 h 599411"/>
                  <a:gd name="connsiteX9" fmla="*/ 19486 w 561900"/>
                  <a:gd name="connsiteY9" fmla="*/ 399746 h 599411"/>
                  <a:gd name="connsiteX0" fmla="*/ 19486 w 561900"/>
                  <a:gd name="connsiteY0" fmla="*/ 399746 h 599411"/>
                  <a:gd name="connsiteX1" fmla="*/ 85988 w 561900"/>
                  <a:gd name="connsiteY1" fmla="*/ 499498 h 599411"/>
                  <a:gd name="connsiteX2" fmla="*/ 302119 w 561900"/>
                  <a:gd name="connsiteY2" fmla="*/ 599251 h 599411"/>
                  <a:gd name="connsiteX3" fmla="*/ 493312 w 561900"/>
                  <a:gd name="connsiteY3" fmla="*/ 516124 h 599411"/>
                  <a:gd name="connsiteX4" fmla="*/ 559813 w 561900"/>
                  <a:gd name="connsiteY4" fmla="*/ 283368 h 599411"/>
                  <a:gd name="connsiteX5" fmla="*/ 426810 w 561900"/>
                  <a:gd name="connsiteY5" fmla="*/ 42298 h 599411"/>
                  <a:gd name="connsiteX6" fmla="*/ 106769 w 561900"/>
                  <a:gd name="connsiteY6" fmla="*/ 25673 h 599411"/>
                  <a:gd name="connsiteX7" fmla="*/ 11173 w 561900"/>
                  <a:gd name="connsiteY7" fmla="*/ 158677 h 599411"/>
                  <a:gd name="connsiteX8" fmla="*/ 2861 w 561900"/>
                  <a:gd name="connsiteY8" fmla="*/ 283368 h 599411"/>
                  <a:gd name="connsiteX9" fmla="*/ 19486 w 561900"/>
                  <a:gd name="connsiteY9" fmla="*/ 399746 h 599411"/>
                  <a:gd name="connsiteX0" fmla="*/ 17629 w 560043"/>
                  <a:gd name="connsiteY0" fmla="*/ 382612 h 582277"/>
                  <a:gd name="connsiteX1" fmla="*/ 84131 w 560043"/>
                  <a:gd name="connsiteY1" fmla="*/ 482364 h 582277"/>
                  <a:gd name="connsiteX2" fmla="*/ 300262 w 560043"/>
                  <a:gd name="connsiteY2" fmla="*/ 582117 h 582277"/>
                  <a:gd name="connsiteX3" fmla="*/ 491455 w 560043"/>
                  <a:gd name="connsiteY3" fmla="*/ 498990 h 582277"/>
                  <a:gd name="connsiteX4" fmla="*/ 557956 w 560043"/>
                  <a:gd name="connsiteY4" fmla="*/ 266234 h 582277"/>
                  <a:gd name="connsiteX5" fmla="*/ 424953 w 560043"/>
                  <a:gd name="connsiteY5" fmla="*/ 25164 h 582277"/>
                  <a:gd name="connsiteX6" fmla="*/ 104912 w 560043"/>
                  <a:gd name="connsiteY6" fmla="*/ 8539 h 582277"/>
                  <a:gd name="connsiteX7" fmla="*/ 69591 w 560043"/>
                  <a:gd name="connsiteY7" fmla="*/ 35019 h 582277"/>
                  <a:gd name="connsiteX8" fmla="*/ 9316 w 560043"/>
                  <a:gd name="connsiteY8" fmla="*/ 141543 h 582277"/>
                  <a:gd name="connsiteX9" fmla="*/ 1004 w 560043"/>
                  <a:gd name="connsiteY9" fmla="*/ 266234 h 582277"/>
                  <a:gd name="connsiteX10" fmla="*/ 17629 w 560043"/>
                  <a:gd name="connsiteY10" fmla="*/ 382612 h 582277"/>
                  <a:gd name="connsiteX0" fmla="*/ 17000 w 559414"/>
                  <a:gd name="connsiteY0" fmla="*/ 382214 h 581879"/>
                  <a:gd name="connsiteX1" fmla="*/ 83502 w 559414"/>
                  <a:gd name="connsiteY1" fmla="*/ 481966 h 581879"/>
                  <a:gd name="connsiteX2" fmla="*/ 299633 w 559414"/>
                  <a:gd name="connsiteY2" fmla="*/ 581719 h 581879"/>
                  <a:gd name="connsiteX3" fmla="*/ 490826 w 559414"/>
                  <a:gd name="connsiteY3" fmla="*/ 498592 h 581879"/>
                  <a:gd name="connsiteX4" fmla="*/ 557327 w 559414"/>
                  <a:gd name="connsiteY4" fmla="*/ 265836 h 581879"/>
                  <a:gd name="connsiteX5" fmla="*/ 424324 w 559414"/>
                  <a:gd name="connsiteY5" fmla="*/ 24766 h 581879"/>
                  <a:gd name="connsiteX6" fmla="*/ 104283 w 559414"/>
                  <a:gd name="connsiteY6" fmla="*/ 8141 h 581879"/>
                  <a:gd name="connsiteX7" fmla="*/ 44249 w 559414"/>
                  <a:gd name="connsiteY7" fmla="*/ 27560 h 581879"/>
                  <a:gd name="connsiteX8" fmla="*/ 8687 w 559414"/>
                  <a:gd name="connsiteY8" fmla="*/ 141145 h 581879"/>
                  <a:gd name="connsiteX9" fmla="*/ 375 w 559414"/>
                  <a:gd name="connsiteY9" fmla="*/ 265836 h 581879"/>
                  <a:gd name="connsiteX10" fmla="*/ 17000 w 559414"/>
                  <a:gd name="connsiteY10" fmla="*/ 382214 h 581879"/>
                  <a:gd name="connsiteX0" fmla="*/ 17050 w 559464"/>
                  <a:gd name="connsiteY0" fmla="*/ 384055 h 583720"/>
                  <a:gd name="connsiteX1" fmla="*/ 83552 w 559464"/>
                  <a:gd name="connsiteY1" fmla="*/ 483807 h 583720"/>
                  <a:gd name="connsiteX2" fmla="*/ 299683 w 559464"/>
                  <a:gd name="connsiteY2" fmla="*/ 583560 h 583720"/>
                  <a:gd name="connsiteX3" fmla="*/ 490876 w 559464"/>
                  <a:gd name="connsiteY3" fmla="*/ 500433 h 583720"/>
                  <a:gd name="connsiteX4" fmla="*/ 557377 w 559464"/>
                  <a:gd name="connsiteY4" fmla="*/ 267677 h 583720"/>
                  <a:gd name="connsiteX5" fmla="*/ 424374 w 559464"/>
                  <a:gd name="connsiteY5" fmla="*/ 26607 h 583720"/>
                  <a:gd name="connsiteX6" fmla="*/ 104333 w 559464"/>
                  <a:gd name="connsiteY6" fmla="*/ 9982 h 583720"/>
                  <a:gd name="connsiteX7" fmla="*/ 47830 w 559464"/>
                  <a:gd name="connsiteY7" fmla="*/ 61175 h 583720"/>
                  <a:gd name="connsiteX8" fmla="*/ 8737 w 559464"/>
                  <a:gd name="connsiteY8" fmla="*/ 142986 h 583720"/>
                  <a:gd name="connsiteX9" fmla="*/ 425 w 559464"/>
                  <a:gd name="connsiteY9" fmla="*/ 267677 h 583720"/>
                  <a:gd name="connsiteX10" fmla="*/ 17050 w 559464"/>
                  <a:gd name="connsiteY10" fmla="*/ 384055 h 583720"/>
                  <a:gd name="connsiteX0" fmla="*/ 17050 w 559464"/>
                  <a:gd name="connsiteY0" fmla="*/ 407658 h 607323"/>
                  <a:gd name="connsiteX1" fmla="*/ 83552 w 559464"/>
                  <a:gd name="connsiteY1" fmla="*/ 507410 h 607323"/>
                  <a:gd name="connsiteX2" fmla="*/ 299683 w 559464"/>
                  <a:gd name="connsiteY2" fmla="*/ 607163 h 607323"/>
                  <a:gd name="connsiteX3" fmla="*/ 490876 w 559464"/>
                  <a:gd name="connsiteY3" fmla="*/ 524036 h 607323"/>
                  <a:gd name="connsiteX4" fmla="*/ 557377 w 559464"/>
                  <a:gd name="connsiteY4" fmla="*/ 291280 h 607323"/>
                  <a:gd name="connsiteX5" fmla="*/ 424374 w 559464"/>
                  <a:gd name="connsiteY5" fmla="*/ 50210 h 607323"/>
                  <a:gd name="connsiteX6" fmla="*/ 203187 w 559464"/>
                  <a:gd name="connsiteY6" fmla="*/ 1810 h 607323"/>
                  <a:gd name="connsiteX7" fmla="*/ 47830 w 559464"/>
                  <a:gd name="connsiteY7" fmla="*/ 84778 h 607323"/>
                  <a:gd name="connsiteX8" fmla="*/ 8737 w 559464"/>
                  <a:gd name="connsiteY8" fmla="*/ 166589 h 607323"/>
                  <a:gd name="connsiteX9" fmla="*/ 425 w 559464"/>
                  <a:gd name="connsiteY9" fmla="*/ 291280 h 607323"/>
                  <a:gd name="connsiteX10" fmla="*/ 17050 w 559464"/>
                  <a:gd name="connsiteY10" fmla="*/ 407658 h 607323"/>
                  <a:gd name="connsiteX0" fmla="*/ 39182 w 581596"/>
                  <a:gd name="connsiteY0" fmla="*/ 407658 h 607323"/>
                  <a:gd name="connsiteX1" fmla="*/ 105684 w 581596"/>
                  <a:gd name="connsiteY1" fmla="*/ 507410 h 607323"/>
                  <a:gd name="connsiteX2" fmla="*/ 321815 w 581596"/>
                  <a:gd name="connsiteY2" fmla="*/ 607163 h 607323"/>
                  <a:gd name="connsiteX3" fmla="*/ 513008 w 581596"/>
                  <a:gd name="connsiteY3" fmla="*/ 524036 h 607323"/>
                  <a:gd name="connsiteX4" fmla="*/ 579509 w 581596"/>
                  <a:gd name="connsiteY4" fmla="*/ 291280 h 607323"/>
                  <a:gd name="connsiteX5" fmla="*/ 446506 w 581596"/>
                  <a:gd name="connsiteY5" fmla="*/ 50210 h 607323"/>
                  <a:gd name="connsiteX6" fmla="*/ 225319 w 581596"/>
                  <a:gd name="connsiteY6" fmla="*/ 1810 h 607323"/>
                  <a:gd name="connsiteX7" fmla="*/ 69962 w 581596"/>
                  <a:gd name="connsiteY7" fmla="*/ 84778 h 607323"/>
                  <a:gd name="connsiteX8" fmla="*/ 30869 w 581596"/>
                  <a:gd name="connsiteY8" fmla="*/ 166589 h 607323"/>
                  <a:gd name="connsiteX9" fmla="*/ 66 w 581596"/>
                  <a:gd name="connsiteY9" fmla="*/ 300167 h 607323"/>
                  <a:gd name="connsiteX10" fmla="*/ 39182 w 581596"/>
                  <a:gd name="connsiteY10" fmla="*/ 407658 h 607323"/>
                  <a:gd name="connsiteX0" fmla="*/ 39182 w 581596"/>
                  <a:gd name="connsiteY0" fmla="*/ 407658 h 607366"/>
                  <a:gd name="connsiteX1" fmla="*/ 102872 w 581596"/>
                  <a:gd name="connsiteY1" fmla="*/ 542961 h 607366"/>
                  <a:gd name="connsiteX2" fmla="*/ 321815 w 581596"/>
                  <a:gd name="connsiteY2" fmla="*/ 607163 h 607366"/>
                  <a:gd name="connsiteX3" fmla="*/ 513008 w 581596"/>
                  <a:gd name="connsiteY3" fmla="*/ 524036 h 607366"/>
                  <a:gd name="connsiteX4" fmla="*/ 579509 w 581596"/>
                  <a:gd name="connsiteY4" fmla="*/ 291280 h 607366"/>
                  <a:gd name="connsiteX5" fmla="*/ 446506 w 581596"/>
                  <a:gd name="connsiteY5" fmla="*/ 50210 h 607366"/>
                  <a:gd name="connsiteX6" fmla="*/ 225319 w 581596"/>
                  <a:gd name="connsiteY6" fmla="*/ 1810 h 607366"/>
                  <a:gd name="connsiteX7" fmla="*/ 69962 w 581596"/>
                  <a:gd name="connsiteY7" fmla="*/ 84778 h 607366"/>
                  <a:gd name="connsiteX8" fmla="*/ 30869 w 581596"/>
                  <a:gd name="connsiteY8" fmla="*/ 166589 h 607366"/>
                  <a:gd name="connsiteX9" fmla="*/ 66 w 581596"/>
                  <a:gd name="connsiteY9" fmla="*/ 300167 h 607366"/>
                  <a:gd name="connsiteX10" fmla="*/ 39182 w 581596"/>
                  <a:gd name="connsiteY10" fmla="*/ 407658 h 607366"/>
                  <a:gd name="connsiteX0" fmla="*/ 13880 w 581596"/>
                  <a:gd name="connsiteY0" fmla="*/ 425433 h 607351"/>
                  <a:gd name="connsiteX1" fmla="*/ 102872 w 581596"/>
                  <a:gd name="connsiteY1" fmla="*/ 542961 h 607351"/>
                  <a:gd name="connsiteX2" fmla="*/ 321815 w 581596"/>
                  <a:gd name="connsiteY2" fmla="*/ 607163 h 607351"/>
                  <a:gd name="connsiteX3" fmla="*/ 513008 w 581596"/>
                  <a:gd name="connsiteY3" fmla="*/ 524036 h 607351"/>
                  <a:gd name="connsiteX4" fmla="*/ 579509 w 581596"/>
                  <a:gd name="connsiteY4" fmla="*/ 291280 h 607351"/>
                  <a:gd name="connsiteX5" fmla="*/ 446506 w 581596"/>
                  <a:gd name="connsiteY5" fmla="*/ 50210 h 607351"/>
                  <a:gd name="connsiteX6" fmla="*/ 225319 w 581596"/>
                  <a:gd name="connsiteY6" fmla="*/ 1810 h 607351"/>
                  <a:gd name="connsiteX7" fmla="*/ 69962 w 581596"/>
                  <a:gd name="connsiteY7" fmla="*/ 84778 h 607351"/>
                  <a:gd name="connsiteX8" fmla="*/ 30869 w 581596"/>
                  <a:gd name="connsiteY8" fmla="*/ 166589 h 607351"/>
                  <a:gd name="connsiteX9" fmla="*/ 66 w 581596"/>
                  <a:gd name="connsiteY9" fmla="*/ 300167 h 607351"/>
                  <a:gd name="connsiteX10" fmla="*/ 13880 w 581596"/>
                  <a:gd name="connsiteY10" fmla="*/ 425433 h 607351"/>
                  <a:gd name="connsiteX0" fmla="*/ 15405 w 583121"/>
                  <a:gd name="connsiteY0" fmla="*/ 425433 h 607351"/>
                  <a:gd name="connsiteX1" fmla="*/ 104397 w 583121"/>
                  <a:gd name="connsiteY1" fmla="*/ 542961 h 607351"/>
                  <a:gd name="connsiteX2" fmla="*/ 323340 w 583121"/>
                  <a:gd name="connsiteY2" fmla="*/ 607163 h 607351"/>
                  <a:gd name="connsiteX3" fmla="*/ 514533 w 583121"/>
                  <a:gd name="connsiteY3" fmla="*/ 524036 h 607351"/>
                  <a:gd name="connsiteX4" fmla="*/ 581034 w 583121"/>
                  <a:gd name="connsiteY4" fmla="*/ 291280 h 607351"/>
                  <a:gd name="connsiteX5" fmla="*/ 448031 w 583121"/>
                  <a:gd name="connsiteY5" fmla="*/ 50210 h 607351"/>
                  <a:gd name="connsiteX6" fmla="*/ 226844 w 583121"/>
                  <a:gd name="connsiteY6" fmla="*/ 1810 h 607351"/>
                  <a:gd name="connsiteX7" fmla="*/ 71487 w 583121"/>
                  <a:gd name="connsiteY7" fmla="*/ 84778 h 607351"/>
                  <a:gd name="connsiteX8" fmla="*/ 32394 w 583121"/>
                  <a:gd name="connsiteY8" fmla="*/ 166589 h 607351"/>
                  <a:gd name="connsiteX9" fmla="*/ 1591 w 583121"/>
                  <a:gd name="connsiteY9" fmla="*/ 300167 h 607351"/>
                  <a:gd name="connsiteX10" fmla="*/ 15405 w 583121"/>
                  <a:gd name="connsiteY10" fmla="*/ 425433 h 607351"/>
                  <a:gd name="connsiteX0" fmla="*/ 25105 w 592821"/>
                  <a:gd name="connsiteY0" fmla="*/ 425433 h 607351"/>
                  <a:gd name="connsiteX1" fmla="*/ 114097 w 592821"/>
                  <a:gd name="connsiteY1" fmla="*/ 542961 h 607351"/>
                  <a:gd name="connsiteX2" fmla="*/ 333040 w 592821"/>
                  <a:gd name="connsiteY2" fmla="*/ 607163 h 607351"/>
                  <a:gd name="connsiteX3" fmla="*/ 524233 w 592821"/>
                  <a:gd name="connsiteY3" fmla="*/ 524036 h 607351"/>
                  <a:gd name="connsiteX4" fmla="*/ 590734 w 592821"/>
                  <a:gd name="connsiteY4" fmla="*/ 291280 h 607351"/>
                  <a:gd name="connsiteX5" fmla="*/ 457731 w 592821"/>
                  <a:gd name="connsiteY5" fmla="*/ 50210 h 607351"/>
                  <a:gd name="connsiteX6" fmla="*/ 236544 w 592821"/>
                  <a:gd name="connsiteY6" fmla="*/ 1810 h 607351"/>
                  <a:gd name="connsiteX7" fmla="*/ 81187 w 592821"/>
                  <a:gd name="connsiteY7" fmla="*/ 84778 h 607351"/>
                  <a:gd name="connsiteX8" fmla="*/ 42094 w 592821"/>
                  <a:gd name="connsiteY8" fmla="*/ 166589 h 607351"/>
                  <a:gd name="connsiteX9" fmla="*/ 46 w 592821"/>
                  <a:gd name="connsiteY9" fmla="*/ 291280 h 607351"/>
                  <a:gd name="connsiteX10" fmla="*/ 25105 w 592821"/>
                  <a:gd name="connsiteY10" fmla="*/ 425433 h 607351"/>
                  <a:gd name="connsiteX0" fmla="*/ 25131 w 592847"/>
                  <a:gd name="connsiteY0" fmla="*/ 425433 h 607351"/>
                  <a:gd name="connsiteX1" fmla="*/ 114123 w 592847"/>
                  <a:gd name="connsiteY1" fmla="*/ 542961 h 607351"/>
                  <a:gd name="connsiteX2" fmla="*/ 333066 w 592847"/>
                  <a:gd name="connsiteY2" fmla="*/ 607163 h 607351"/>
                  <a:gd name="connsiteX3" fmla="*/ 524259 w 592847"/>
                  <a:gd name="connsiteY3" fmla="*/ 524036 h 607351"/>
                  <a:gd name="connsiteX4" fmla="*/ 590760 w 592847"/>
                  <a:gd name="connsiteY4" fmla="*/ 291280 h 607351"/>
                  <a:gd name="connsiteX5" fmla="*/ 457757 w 592847"/>
                  <a:gd name="connsiteY5" fmla="*/ 50210 h 607351"/>
                  <a:gd name="connsiteX6" fmla="*/ 236570 w 592847"/>
                  <a:gd name="connsiteY6" fmla="*/ 1810 h 607351"/>
                  <a:gd name="connsiteX7" fmla="*/ 81213 w 592847"/>
                  <a:gd name="connsiteY7" fmla="*/ 84778 h 607351"/>
                  <a:gd name="connsiteX8" fmla="*/ 30874 w 592847"/>
                  <a:gd name="connsiteY8" fmla="*/ 160664 h 607351"/>
                  <a:gd name="connsiteX9" fmla="*/ 72 w 592847"/>
                  <a:gd name="connsiteY9" fmla="*/ 291280 h 607351"/>
                  <a:gd name="connsiteX10" fmla="*/ 25131 w 592847"/>
                  <a:gd name="connsiteY10" fmla="*/ 425433 h 607351"/>
                  <a:gd name="connsiteX0" fmla="*/ 25131 w 592847"/>
                  <a:gd name="connsiteY0" fmla="*/ 425433 h 610783"/>
                  <a:gd name="connsiteX1" fmla="*/ 156293 w 592847"/>
                  <a:gd name="connsiteY1" fmla="*/ 578512 h 610783"/>
                  <a:gd name="connsiteX2" fmla="*/ 333066 w 592847"/>
                  <a:gd name="connsiteY2" fmla="*/ 607163 h 610783"/>
                  <a:gd name="connsiteX3" fmla="*/ 524259 w 592847"/>
                  <a:gd name="connsiteY3" fmla="*/ 524036 h 610783"/>
                  <a:gd name="connsiteX4" fmla="*/ 590760 w 592847"/>
                  <a:gd name="connsiteY4" fmla="*/ 291280 h 610783"/>
                  <a:gd name="connsiteX5" fmla="*/ 457757 w 592847"/>
                  <a:gd name="connsiteY5" fmla="*/ 50210 h 610783"/>
                  <a:gd name="connsiteX6" fmla="*/ 236570 w 592847"/>
                  <a:gd name="connsiteY6" fmla="*/ 1810 h 610783"/>
                  <a:gd name="connsiteX7" fmla="*/ 81213 w 592847"/>
                  <a:gd name="connsiteY7" fmla="*/ 84778 h 610783"/>
                  <a:gd name="connsiteX8" fmla="*/ 30874 w 592847"/>
                  <a:gd name="connsiteY8" fmla="*/ 160664 h 610783"/>
                  <a:gd name="connsiteX9" fmla="*/ 72 w 592847"/>
                  <a:gd name="connsiteY9" fmla="*/ 291280 h 610783"/>
                  <a:gd name="connsiteX10" fmla="*/ 25131 w 592847"/>
                  <a:gd name="connsiteY10" fmla="*/ 425433 h 610783"/>
                  <a:gd name="connsiteX0" fmla="*/ 25131 w 592014"/>
                  <a:gd name="connsiteY0" fmla="*/ 425433 h 612495"/>
                  <a:gd name="connsiteX1" fmla="*/ 156293 w 592014"/>
                  <a:gd name="connsiteY1" fmla="*/ 578512 h 612495"/>
                  <a:gd name="connsiteX2" fmla="*/ 333066 w 592014"/>
                  <a:gd name="connsiteY2" fmla="*/ 607163 h 612495"/>
                  <a:gd name="connsiteX3" fmla="*/ 494047 w 592014"/>
                  <a:gd name="connsiteY3" fmla="*/ 500210 h 612495"/>
                  <a:gd name="connsiteX4" fmla="*/ 590760 w 592014"/>
                  <a:gd name="connsiteY4" fmla="*/ 291280 h 612495"/>
                  <a:gd name="connsiteX5" fmla="*/ 457757 w 592014"/>
                  <a:gd name="connsiteY5" fmla="*/ 50210 h 612495"/>
                  <a:gd name="connsiteX6" fmla="*/ 236570 w 592014"/>
                  <a:gd name="connsiteY6" fmla="*/ 1810 h 612495"/>
                  <a:gd name="connsiteX7" fmla="*/ 81213 w 592014"/>
                  <a:gd name="connsiteY7" fmla="*/ 84778 h 612495"/>
                  <a:gd name="connsiteX8" fmla="*/ 30874 w 592014"/>
                  <a:gd name="connsiteY8" fmla="*/ 160664 h 612495"/>
                  <a:gd name="connsiteX9" fmla="*/ 72 w 592014"/>
                  <a:gd name="connsiteY9" fmla="*/ 291280 h 612495"/>
                  <a:gd name="connsiteX10" fmla="*/ 25131 w 592014"/>
                  <a:gd name="connsiteY10" fmla="*/ 425433 h 612495"/>
                  <a:gd name="connsiteX0" fmla="*/ 25131 w 558265"/>
                  <a:gd name="connsiteY0" fmla="*/ 425295 h 612357"/>
                  <a:gd name="connsiteX1" fmla="*/ 156293 w 558265"/>
                  <a:gd name="connsiteY1" fmla="*/ 578374 h 612357"/>
                  <a:gd name="connsiteX2" fmla="*/ 333066 w 558265"/>
                  <a:gd name="connsiteY2" fmla="*/ 607025 h 612357"/>
                  <a:gd name="connsiteX3" fmla="*/ 494047 w 558265"/>
                  <a:gd name="connsiteY3" fmla="*/ 500072 h 612357"/>
                  <a:gd name="connsiteX4" fmla="*/ 556230 w 558265"/>
                  <a:gd name="connsiteY4" fmla="*/ 281611 h 612357"/>
                  <a:gd name="connsiteX5" fmla="*/ 457757 w 558265"/>
                  <a:gd name="connsiteY5" fmla="*/ 50072 h 612357"/>
                  <a:gd name="connsiteX6" fmla="*/ 236570 w 558265"/>
                  <a:gd name="connsiteY6" fmla="*/ 1672 h 612357"/>
                  <a:gd name="connsiteX7" fmla="*/ 81213 w 558265"/>
                  <a:gd name="connsiteY7" fmla="*/ 84640 h 612357"/>
                  <a:gd name="connsiteX8" fmla="*/ 30874 w 558265"/>
                  <a:gd name="connsiteY8" fmla="*/ 160526 h 612357"/>
                  <a:gd name="connsiteX9" fmla="*/ 72 w 558265"/>
                  <a:gd name="connsiteY9" fmla="*/ 291142 h 612357"/>
                  <a:gd name="connsiteX10" fmla="*/ 25131 w 558265"/>
                  <a:gd name="connsiteY10" fmla="*/ 425295 h 612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8265" h="612357">
                    <a:moveTo>
                      <a:pt x="25131" y="425295"/>
                    </a:moveTo>
                    <a:cubicBezTo>
                      <a:pt x="38985" y="461317"/>
                      <a:pt x="104971" y="548086"/>
                      <a:pt x="156293" y="578374"/>
                    </a:cubicBezTo>
                    <a:cubicBezTo>
                      <a:pt x="207615" y="608662"/>
                      <a:pt x="276774" y="620075"/>
                      <a:pt x="333066" y="607025"/>
                    </a:cubicBezTo>
                    <a:cubicBezTo>
                      <a:pt x="389358" y="593975"/>
                      <a:pt x="456853" y="554308"/>
                      <a:pt x="494047" y="500072"/>
                    </a:cubicBezTo>
                    <a:cubicBezTo>
                      <a:pt x="531241" y="445836"/>
                      <a:pt x="567314" y="360582"/>
                      <a:pt x="556230" y="281611"/>
                    </a:cubicBezTo>
                    <a:cubicBezTo>
                      <a:pt x="545146" y="202640"/>
                      <a:pt x="511034" y="96728"/>
                      <a:pt x="457757" y="50072"/>
                    </a:cubicBezTo>
                    <a:cubicBezTo>
                      <a:pt x="404480" y="3416"/>
                      <a:pt x="299327" y="-4089"/>
                      <a:pt x="236570" y="1672"/>
                    </a:cubicBezTo>
                    <a:cubicBezTo>
                      <a:pt x="173813" y="7433"/>
                      <a:pt x="97146" y="62473"/>
                      <a:pt x="81213" y="84640"/>
                    </a:cubicBezTo>
                    <a:cubicBezTo>
                      <a:pt x="65280" y="106807"/>
                      <a:pt x="44397" y="126109"/>
                      <a:pt x="30874" y="160526"/>
                    </a:cubicBezTo>
                    <a:cubicBezTo>
                      <a:pt x="17351" y="194943"/>
                      <a:pt x="-1313" y="250964"/>
                      <a:pt x="72" y="291142"/>
                    </a:cubicBezTo>
                    <a:cubicBezTo>
                      <a:pt x="4677" y="332897"/>
                      <a:pt x="-1965" y="386503"/>
                      <a:pt x="25131" y="425295"/>
                    </a:cubicBezTo>
                    <a:close/>
                  </a:path>
                </a:pathLst>
              </a:custGeom>
              <a:pattFill prst="pct5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rgbClr val="720000"/>
                </a:solidFill>
              </a:ln>
              <a:sp3d extrusionH="38100" prstMaterial="matte">
                <a:bevelT w="635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Freeform 58"/>
              <p:cNvSpPr/>
              <p:nvPr/>
            </p:nvSpPr>
            <p:spPr>
              <a:xfrm rot="4998803">
                <a:off x="5940538" y="5835181"/>
                <a:ext cx="802471" cy="1084089"/>
              </a:xfrm>
              <a:custGeom>
                <a:avLst/>
                <a:gdLst>
                  <a:gd name="connsiteX0" fmla="*/ 10266 w 802471"/>
                  <a:gd name="connsiteY0" fmla="*/ 447989 h 1084089"/>
                  <a:gd name="connsiteX1" fmla="*/ 68433 w 802471"/>
                  <a:gd name="connsiteY1" fmla="*/ 276252 h 1084089"/>
                  <a:gd name="connsiteX2" fmla="*/ 153874 w 802471"/>
                  <a:gd name="connsiteY2" fmla="*/ 147278 h 1084089"/>
                  <a:gd name="connsiteX3" fmla="*/ 417565 w 802471"/>
                  <a:gd name="connsiteY3" fmla="*/ 6266 h 1084089"/>
                  <a:gd name="connsiteX4" fmla="*/ 767387 w 802471"/>
                  <a:gd name="connsiteY4" fmla="*/ 46112 h 1084089"/>
                  <a:gd name="connsiteX5" fmla="*/ 802471 w 802471"/>
                  <a:gd name="connsiteY5" fmla="*/ 70108 h 1084089"/>
                  <a:gd name="connsiteX6" fmla="*/ 683939 w 802471"/>
                  <a:gd name="connsiteY6" fmla="*/ 1081156 h 1084089"/>
                  <a:gd name="connsiteX7" fmla="*/ 668625 w 802471"/>
                  <a:gd name="connsiteY7" fmla="*/ 1084089 h 1084089"/>
                  <a:gd name="connsiteX8" fmla="*/ 569813 w 802471"/>
                  <a:gd name="connsiteY8" fmla="*/ 1072862 h 1084089"/>
                  <a:gd name="connsiteX9" fmla="*/ 281309 w 802471"/>
                  <a:gd name="connsiteY9" fmla="*/ 986420 h 1084089"/>
                  <a:gd name="connsiteX10" fmla="*/ 41369 w 802471"/>
                  <a:gd name="connsiteY10" fmla="*/ 752657 h 1084089"/>
                  <a:gd name="connsiteX11" fmla="*/ 4810 w 802471"/>
                  <a:gd name="connsiteY11" fmla="*/ 504025 h 1084089"/>
                  <a:gd name="connsiteX12" fmla="*/ 10266 w 802471"/>
                  <a:gd name="connsiteY12" fmla="*/ 447989 h 108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02471" h="1084089">
                    <a:moveTo>
                      <a:pt x="10266" y="447989"/>
                    </a:moveTo>
                    <a:cubicBezTo>
                      <a:pt x="22006" y="388260"/>
                      <a:pt x="49800" y="320846"/>
                      <a:pt x="68433" y="276252"/>
                    </a:cubicBezTo>
                    <a:cubicBezTo>
                      <a:pt x="93276" y="216794"/>
                      <a:pt x="126831" y="184952"/>
                      <a:pt x="153874" y="147278"/>
                    </a:cubicBezTo>
                    <a:cubicBezTo>
                      <a:pt x="180918" y="109603"/>
                      <a:pt x="308950" y="18775"/>
                      <a:pt x="417565" y="6266"/>
                    </a:cubicBezTo>
                    <a:cubicBezTo>
                      <a:pt x="512603" y="-4679"/>
                      <a:pt x="669154" y="-6681"/>
                      <a:pt x="767387" y="46112"/>
                    </a:cubicBezTo>
                    <a:lnTo>
                      <a:pt x="802471" y="70108"/>
                    </a:lnTo>
                    <a:lnTo>
                      <a:pt x="683939" y="1081156"/>
                    </a:lnTo>
                    <a:lnTo>
                      <a:pt x="668625" y="1084089"/>
                    </a:lnTo>
                    <a:cubicBezTo>
                      <a:pt x="640359" y="1084100"/>
                      <a:pt x="608556" y="1079763"/>
                      <a:pt x="569813" y="1072862"/>
                    </a:cubicBezTo>
                    <a:cubicBezTo>
                      <a:pt x="492329" y="1059061"/>
                      <a:pt x="369383" y="1039787"/>
                      <a:pt x="281309" y="986420"/>
                    </a:cubicBezTo>
                    <a:cubicBezTo>
                      <a:pt x="193235" y="933053"/>
                      <a:pt x="64884" y="813880"/>
                      <a:pt x="41369" y="752657"/>
                    </a:cubicBezTo>
                    <a:cubicBezTo>
                      <a:pt x="-4622" y="686727"/>
                      <a:pt x="-4277" y="597891"/>
                      <a:pt x="4810" y="504025"/>
                    </a:cubicBezTo>
                    <a:cubicBezTo>
                      <a:pt x="4223" y="486953"/>
                      <a:pt x="6352" y="467898"/>
                      <a:pt x="10266" y="447989"/>
                    </a:cubicBezTo>
                    <a:close/>
                  </a:path>
                </a:pathLst>
              </a:custGeom>
              <a:pattFill prst="pct5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rgbClr val="720000"/>
                </a:solidFill>
              </a:ln>
              <a:sp3d extrusionH="38100" prstMaterial="matte">
                <a:bevelT w="635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4416793" y="5542135"/>
                <a:ext cx="764543" cy="861344"/>
              </a:xfrm>
              <a:custGeom>
                <a:avLst/>
                <a:gdLst>
                  <a:gd name="connsiteX0" fmla="*/ 326337 w 764543"/>
                  <a:gd name="connsiteY0" fmla="*/ 0 h 861344"/>
                  <a:gd name="connsiteX1" fmla="*/ 764543 w 764543"/>
                  <a:gd name="connsiteY1" fmla="*/ 430672 h 861344"/>
                  <a:gd name="connsiteX2" fmla="*/ 326337 w 764543"/>
                  <a:gd name="connsiteY2" fmla="*/ 861344 h 861344"/>
                  <a:gd name="connsiteX3" fmla="*/ 16479 w 764543"/>
                  <a:gd name="connsiteY3" fmla="*/ 735204 h 861344"/>
                  <a:gd name="connsiteX4" fmla="*/ 0 w 764543"/>
                  <a:gd name="connsiteY4" fmla="*/ 715574 h 861344"/>
                  <a:gd name="connsiteX5" fmla="*/ 0 w 764543"/>
                  <a:gd name="connsiteY5" fmla="*/ 145770 h 861344"/>
                  <a:gd name="connsiteX6" fmla="*/ 16479 w 764543"/>
                  <a:gd name="connsiteY6" fmla="*/ 126141 h 861344"/>
                  <a:gd name="connsiteX7" fmla="*/ 326337 w 764543"/>
                  <a:gd name="connsiteY7" fmla="*/ 0 h 861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4543" h="861344">
                    <a:moveTo>
                      <a:pt x="326337" y="0"/>
                    </a:moveTo>
                    <a:cubicBezTo>
                      <a:pt x="568351" y="0"/>
                      <a:pt x="764543" y="192818"/>
                      <a:pt x="764543" y="430672"/>
                    </a:cubicBezTo>
                    <a:cubicBezTo>
                      <a:pt x="764543" y="668526"/>
                      <a:pt x="568351" y="861344"/>
                      <a:pt x="326337" y="861344"/>
                    </a:cubicBezTo>
                    <a:cubicBezTo>
                      <a:pt x="205330" y="861344"/>
                      <a:pt x="95779" y="813140"/>
                      <a:pt x="16479" y="735204"/>
                    </a:cubicBezTo>
                    <a:lnTo>
                      <a:pt x="0" y="715574"/>
                    </a:lnTo>
                    <a:lnTo>
                      <a:pt x="0" y="145770"/>
                    </a:lnTo>
                    <a:lnTo>
                      <a:pt x="16479" y="126141"/>
                    </a:lnTo>
                    <a:cubicBezTo>
                      <a:pt x="95779" y="48205"/>
                      <a:pt x="205330" y="0"/>
                      <a:pt x="326337" y="0"/>
                    </a:cubicBezTo>
                    <a:close/>
                  </a:path>
                </a:pathLst>
              </a:custGeom>
              <a:pattFill prst="pct5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rgbClr val="720000"/>
                </a:solidFill>
              </a:ln>
              <a:sp3d extrusionH="38100" prstMaterial="matte">
                <a:bevelT w="635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8778810" y="5376299"/>
                <a:ext cx="280219" cy="293972"/>
              </a:xfrm>
              <a:custGeom>
                <a:avLst/>
                <a:gdLst>
                  <a:gd name="connsiteX0" fmla="*/ 16625 w 556952"/>
                  <a:gd name="connsiteY0" fmla="*/ 357448 h 556953"/>
                  <a:gd name="connsiteX1" fmla="*/ 83127 w 556952"/>
                  <a:gd name="connsiteY1" fmla="*/ 457200 h 556953"/>
                  <a:gd name="connsiteX2" fmla="*/ 299258 w 556952"/>
                  <a:gd name="connsiteY2" fmla="*/ 556953 h 556953"/>
                  <a:gd name="connsiteX3" fmla="*/ 490451 w 556952"/>
                  <a:gd name="connsiteY3" fmla="*/ 473826 h 556953"/>
                  <a:gd name="connsiteX4" fmla="*/ 556952 w 556952"/>
                  <a:gd name="connsiteY4" fmla="*/ 241070 h 556953"/>
                  <a:gd name="connsiteX5" fmla="*/ 423949 w 556952"/>
                  <a:gd name="connsiteY5" fmla="*/ 0 h 556953"/>
                  <a:gd name="connsiteX6" fmla="*/ 99752 w 556952"/>
                  <a:gd name="connsiteY6" fmla="*/ 8313 h 556953"/>
                  <a:gd name="connsiteX7" fmla="*/ 8312 w 556952"/>
                  <a:gd name="connsiteY7" fmla="*/ 116379 h 556953"/>
                  <a:gd name="connsiteX8" fmla="*/ 0 w 556952"/>
                  <a:gd name="connsiteY8" fmla="*/ 241070 h 556953"/>
                  <a:gd name="connsiteX9" fmla="*/ 16625 w 556952"/>
                  <a:gd name="connsiteY9" fmla="*/ 357448 h 556953"/>
                  <a:gd name="connsiteX0" fmla="*/ 16625 w 556952"/>
                  <a:gd name="connsiteY0" fmla="*/ 376985 h 576490"/>
                  <a:gd name="connsiteX1" fmla="*/ 83127 w 556952"/>
                  <a:gd name="connsiteY1" fmla="*/ 476737 h 576490"/>
                  <a:gd name="connsiteX2" fmla="*/ 299258 w 556952"/>
                  <a:gd name="connsiteY2" fmla="*/ 576490 h 576490"/>
                  <a:gd name="connsiteX3" fmla="*/ 490451 w 556952"/>
                  <a:gd name="connsiteY3" fmla="*/ 493363 h 576490"/>
                  <a:gd name="connsiteX4" fmla="*/ 556952 w 556952"/>
                  <a:gd name="connsiteY4" fmla="*/ 260607 h 576490"/>
                  <a:gd name="connsiteX5" fmla="*/ 423949 w 556952"/>
                  <a:gd name="connsiteY5" fmla="*/ 19537 h 576490"/>
                  <a:gd name="connsiteX6" fmla="*/ 99752 w 556952"/>
                  <a:gd name="connsiteY6" fmla="*/ 27850 h 576490"/>
                  <a:gd name="connsiteX7" fmla="*/ 8312 w 556952"/>
                  <a:gd name="connsiteY7" fmla="*/ 135916 h 576490"/>
                  <a:gd name="connsiteX8" fmla="*/ 0 w 556952"/>
                  <a:gd name="connsiteY8" fmla="*/ 260607 h 576490"/>
                  <a:gd name="connsiteX9" fmla="*/ 16625 w 556952"/>
                  <a:gd name="connsiteY9" fmla="*/ 376985 h 576490"/>
                  <a:gd name="connsiteX0" fmla="*/ 23465 w 563792"/>
                  <a:gd name="connsiteY0" fmla="*/ 376985 h 576490"/>
                  <a:gd name="connsiteX1" fmla="*/ 89967 w 563792"/>
                  <a:gd name="connsiteY1" fmla="*/ 476737 h 576490"/>
                  <a:gd name="connsiteX2" fmla="*/ 306098 w 563792"/>
                  <a:gd name="connsiteY2" fmla="*/ 576490 h 576490"/>
                  <a:gd name="connsiteX3" fmla="*/ 497291 w 563792"/>
                  <a:gd name="connsiteY3" fmla="*/ 493363 h 576490"/>
                  <a:gd name="connsiteX4" fmla="*/ 563792 w 563792"/>
                  <a:gd name="connsiteY4" fmla="*/ 260607 h 576490"/>
                  <a:gd name="connsiteX5" fmla="*/ 430789 w 563792"/>
                  <a:gd name="connsiteY5" fmla="*/ 19537 h 576490"/>
                  <a:gd name="connsiteX6" fmla="*/ 106592 w 563792"/>
                  <a:gd name="connsiteY6" fmla="*/ 27850 h 576490"/>
                  <a:gd name="connsiteX7" fmla="*/ 15152 w 563792"/>
                  <a:gd name="connsiteY7" fmla="*/ 135916 h 576490"/>
                  <a:gd name="connsiteX8" fmla="*/ 6840 w 563792"/>
                  <a:gd name="connsiteY8" fmla="*/ 260607 h 576490"/>
                  <a:gd name="connsiteX9" fmla="*/ 23465 w 563792"/>
                  <a:gd name="connsiteY9" fmla="*/ 376985 h 576490"/>
                  <a:gd name="connsiteX0" fmla="*/ 23465 w 565879"/>
                  <a:gd name="connsiteY0" fmla="*/ 376985 h 576650"/>
                  <a:gd name="connsiteX1" fmla="*/ 89967 w 565879"/>
                  <a:gd name="connsiteY1" fmla="*/ 476737 h 576650"/>
                  <a:gd name="connsiteX2" fmla="*/ 306098 w 565879"/>
                  <a:gd name="connsiteY2" fmla="*/ 576490 h 576650"/>
                  <a:gd name="connsiteX3" fmla="*/ 497291 w 565879"/>
                  <a:gd name="connsiteY3" fmla="*/ 493363 h 576650"/>
                  <a:gd name="connsiteX4" fmla="*/ 563792 w 565879"/>
                  <a:gd name="connsiteY4" fmla="*/ 260607 h 576650"/>
                  <a:gd name="connsiteX5" fmla="*/ 430789 w 565879"/>
                  <a:gd name="connsiteY5" fmla="*/ 19537 h 576650"/>
                  <a:gd name="connsiteX6" fmla="*/ 106592 w 565879"/>
                  <a:gd name="connsiteY6" fmla="*/ 27850 h 576650"/>
                  <a:gd name="connsiteX7" fmla="*/ 15152 w 565879"/>
                  <a:gd name="connsiteY7" fmla="*/ 135916 h 576650"/>
                  <a:gd name="connsiteX8" fmla="*/ 6840 w 565879"/>
                  <a:gd name="connsiteY8" fmla="*/ 260607 h 576650"/>
                  <a:gd name="connsiteX9" fmla="*/ 23465 w 565879"/>
                  <a:gd name="connsiteY9" fmla="*/ 376985 h 576650"/>
                  <a:gd name="connsiteX0" fmla="*/ 23465 w 565879"/>
                  <a:gd name="connsiteY0" fmla="*/ 376985 h 576650"/>
                  <a:gd name="connsiteX1" fmla="*/ 89967 w 565879"/>
                  <a:gd name="connsiteY1" fmla="*/ 476737 h 576650"/>
                  <a:gd name="connsiteX2" fmla="*/ 306098 w 565879"/>
                  <a:gd name="connsiteY2" fmla="*/ 576490 h 576650"/>
                  <a:gd name="connsiteX3" fmla="*/ 497291 w 565879"/>
                  <a:gd name="connsiteY3" fmla="*/ 493363 h 576650"/>
                  <a:gd name="connsiteX4" fmla="*/ 563792 w 565879"/>
                  <a:gd name="connsiteY4" fmla="*/ 260607 h 576650"/>
                  <a:gd name="connsiteX5" fmla="*/ 430789 w 565879"/>
                  <a:gd name="connsiteY5" fmla="*/ 19537 h 576650"/>
                  <a:gd name="connsiteX6" fmla="*/ 106592 w 565879"/>
                  <a:gd name="connsiteY6" fmla="*/ 27850 h 576650"/>
                  <a:gd name="connsiteX7" fmla="*/ 15152 w 565879"/>
                  <a:gd name="connsiteY7" fmla="*/ 135916 h 576650"/>
                  <a:gd name="connsiteX8" fmla="*/ 6840 w 565879"/>
                  <a:gd name="connsiteY8" fmla="*/ 260607 h 576650"/>
                  <a:gd name="connsiteX9" fmla="*/ 23465 w 565879"/>
                  <a:gd name="connsiteY9" fmla="*/ 376985 h 576650"/>
                  <a:gd name="connsiteX0" fmla="*/ 23465 w 565879"/>
                  <a:gd name="connsiteY0" fmla="*/ 376985 h 576650"/>
                  <a:gd name="connsiteX1" fmla="*/ 89967 w 565879"/>
                  <a:gd name="connsiteY1" fmla="*/ 476737 h 576650"/>
                  <a:gd name="connsiteX2" fmla="*/ 306098 w 565879"/>
                  <a:gd name="connsiteY2" fmla="*/ 576490 h 576650"/>
                  <a:gd name="connsiteX3" fmla="*/ 497291 w 565879"/>
                  <a:gd name="connsiteY3" fmla="*/ 493363 h 576650"/>
                  <a:gd name="connsiteX4" fmla="*/ 563792 w 565879"/>
                  <a:gd name="connsiteY4" fmla="*/ 260607 h 576650"/>
                  <a:gd name="connsiteX5" fmla="*/ 430789 w 565879"/>
                  <a:gd name="connsiteY5" fmla="*/ 19537 h 576650"/>
                  <a:gd name="connsiteX6" fmla="*/ 106592 w 565879"/>
                  <a:gd name="connsiteY6" fmla="*/ 27850 h 576650"/>
                  <a:gd name="connsiteX7" fmla="*/ 15152 w 565879"/>
                  <a:gd name="connsiteY7" fmla="*/ 135916 h 576650"/>
                  <a:gd name="connsiteX8" fmla="*/ 6840 w 565879"/>
                  <a:gd name="connsiteY8" fmla="*/ 260607 h 576650"/>
                  <a:gd name="connsiteX9" fmla="*/ 23465 w 565879"/>
                  <a:gd name="connsiteY9" fmla="*/ 376985 h 576650"/>
                  <a:gd name="connsiteX0" fmla="*/ 23465 w 565879"/>
                  <a:gd name="connsiteY0" fmla="*/ 381812 h 581477"/>
                  <a:gd name="connsiteX1" fmla="*/ 89967 w 565879"/>
                  <a:gd name="connsiteY1" fmla="*/ 481564 h 581477"/>
                  <a:gd name="connsiteX2" fmla="*/ 306098 w 565879"/>
                  <a:gd name="connsiteY2" fmla="*/ 581317 h 581477"/>
                  <a:gd name="connsiteX3" fmla="*/ 497291 w 565879"/>
                  <a:gd name="connsiteY3" fmla="*/ 498190 h 581477"/>
                  <a:gd name="connsiteX4" fmla="*/ 563792 w 565879"/>
                  <a:gd name="connsiteY4" fmla="*/ 265434 h 581477"/>
                  <a:gd name="connsiteX5" fmla="*/ 430789 w 565879"/>
                  <a:gd name="connsiteY5" fmla="*/ 24364 h 581477"/>
                  <a:gd name="connsiteX6" fmla="*/ 106592 w 565879"/>
                  <a:gd name="connsiteY6" fmla="*/ 32677 h 581477"/>
                  <a:gd name="connsiteX7" fmla="*/ 15152 w 565879"/>
                  <a:gd name="connsiteY7" fmla="*/ 140743 h 581477"/>
                  <a:gd name="connsiteX8" fmla="*/ 6840 w 565879"/>
                  <a:gd name="connsiteY8" fmla="*/ 265434 h 581477"/>
                  <a:gd name="connsiteX9" fmla="*/ 23465 w 565879"/>
                  <a:gd name="connsiteY9" fmla="*/ 381812 h 581477"/>
                  <a:gd name="connsiteX0" fmla="*/ 23465 w 565879"/>
                  <a:gd name="connsiteY0" fmla="*/ 381812 h 581477"/>
                  <a:gd name="connsiteX1" fmla="*/ 89967 w 565879"/>
                  <a:gd name="connsiteY1" fmla="*/ 481564 h 581477"/>
                  <a:gd name="connsiteX2" fmla="*/ 306098 w 565879"/>
                  <a:gd name="connsiteY2" fmla="*/ 581317 h 581477"/>
                  <a:gd name="connsiteX3" fmla="*/ 497291 w 565879"/>
                  <a:gd name="connsiteY3" fmla="*/ 498190 h 581477"/>
                  <a:gd name="connsiteX4" fmla="*/ 563792 w 565879"/>
                  <a:gd name="connsiteY4" fmla="*/ 265434 h 581477"/>
                  <a:gd name="connsiteX5" fmla="*/ 430789 w 565879"/>
                  <a:gd name="connsiteY5" fmla="*/ 24364 h 581477"/>
                  <a:gd name="connsiteX6" fmla="*/ 106592 w 565879"/>
                  <a:gd name="connsiteY6" fmla="*/ 32677 h 581477"/>
                  <a:gd name="connsiteX7" fmla="*/ 15152 w 565879"/>
                  <a:gd name="connsiteY7" fmla="*/ 140743 h 581477"/>
                  <a:gd name="connsiteX8" fmla="*/ 6840 w 565879"/>
                  <a:gd name="connsiteY8" fmla="*/ 265434 h 581477"/>
                  <a:gd name="connsiteX9" fmla="*/ 23465 w 565879"/>
                  <a:gd name="connsiteY9" fmla="*/ 381812 h 581477"/>
                  <a:gd name="connsiteX0" fmla="*/ 19486 w 561900"/>
                  <a:gd name="connsiteY0" fmla="*/ 396190 h 595855"/>
                  <a:gd name="connsiteX1" fmla="*/ 85988 w 561900"/>
                  <a:gd name="connsiteY1" fmla="*/ 495942 h 595855"/>
                  <a:gd name="connsiteX2" fmla="*/ 302119 w 561900"/>
                  <a:gd name="connsiteY2" fmla="*/ 595695 h 595855"/>
                  <a:gd name="connsiteX3" fmla="*/ 493312 w 561900"/>
                  <a:gd name="connsiteY3" fmla="*/ 512568 h 595855"/>
                  <a:gd name="connsiteX4" fmla="*/ 559813 w 561900"/>
                  <a:gd name="connsiteY4" fmla="*/ 279812 h 595855"/>
                  <a:gd name="connsiteX5" fmla="*/ 426810 w 561900"/>
                  <a:gd name="connsiteY5" fmla="*/ 38742 h 595855"/>
                  <a:gd name="connsiteX6" fmla="*/ 106769 w 561900"/>
                  <a:gd name="connsiteY6" fmla="*/ 22117 h 595855"/>
                  <a:gd name="connsiteX7" fmla="*/ 11173 w 561900"/>
                  <a:gd name="connsiteY7" fmla="*/ 155121 h 595855"/>
                  <a:gd name="connsiteX8" fmla="*/ 2861 w 561900"/>
                  <a:gd name="connsiteY8" fmla="*/ 279812 h 595855"/>
                  <a:gd name="connsiteX9" fmla="*/ 19486 w 561900"/>
                  <a:gd name="connsiteY9" fmla="*/ 396190 h 595855"/>
                  <a:gd name="connsiteX0" fmla="*/ 19486 w 561900"/>
                  <a:gd name="connsiteY0" fmla="*/ 399746 h 599411"/>
                  <a:gd name="connsiteX1" fmla="*/ 85988 w 561900"/>
                  <a:gd name="connsiteY1" fmla="*/ 499498 h 599411"/>
                  <a:gd name="connsiteX2" fmla="*/ 302119 w 561900"/>
                  <a:gd name="connsiteY2" fmla="*/ 599251 h 599411"/>
                  <a:gd name="connsiteX3" fmla="*/ 493312 w 561900"/>
                  <a:gd name="connsiteY3" fmla="*/ 516124 h 599411"/>
                  <a:gd name="connsiteX4" fmla="*/ 559813 w 561900"/>
                  <a:gd name="connsiteY4" fmla="*/ 283368 h 599411"/>
                  <a:gd name="connsiteX5" fmla="*/ 426810 w 561900"/>
                  <a:gd name="connsiteY5" fmla="*/ 42298 h 599411"/>
                  <a:gd name="connsiteX6" fmla="*/ 106769 w 561900"/>
                  <a:gd name="connsiteY6" fmla="*/ 25673 h 599411"/>
                  <a:gd name="connsiteX7" fmla="*/ 11173 w 561900"/>
                  <a:gd name="connsiteY7" fmla="*/ 158677 h 599411"/>
                  <a:gd name="connsiteX8" fmla="*/ 2861 w 561900"/>
                  <a:gd name="connsiteY8" fmla="*/ 283368 h 599411"/>
                  <a:gd name="connsiteX9" fmla="*/ 19486 w 561900"/>
                  <a:gd name="connsiteY9" fmla="*/ 399746 h 599411"/>
                  <a:gd name="connsiteX0" fmla="*/ 19486 w 561900"/>
                  <a:gd name="connsiteY0" fmla="*/ 399746 h 599411"/>
                  <a:gd name="connsiteX1" fmla="*/ 85988 w 561900"/>
                  <a:gd name="connsiteY1" fmla="*/ 499498 h 599411"/>
                  <a:gd name="connsiteX2" fmla="*/ 302119 w 561900"/>
                  <a:gd name="connsiteY2" fmla="*/ 599251 h 599411"/>
                  <a:gd name="connsiteX3" fmla="*/ 493312 w 561900"/>
                  <a:gd name="connsiteY3" fmla="*/ 516124 h 599411"/>
                  <a:gd name="connsiteX4" fmla="*/ 559813 w 561900"/>
                  <a:gd name="connsiteY4" fmla="*/ 283368 h 599411"/>
                  <a:gd name="connsiteX5" fmla="*/ 426810 w 561900"/>
                  <a:gd name="connsiteY5" fmla="*/ 42298 h 599411"/>
                  <a:gd name="connsiteX6" fmla="*/ 106769 w 561900"/>
                  <a:gd name="connsiteY6" fmla="*/ 25673 h 599411"/>
                  <a:gd name="connsiteX7" fmla="*/ 11173 w 561900"/>
                  <a:gd name="connsiteY7" fmla="*/ 158677 h 599411"/>
                  <a:gd name="connsiteX8" fmla="*/ 2861 w 561900"/>
                  <a:gd name="connsiteY8" fmla="*/ 283368 h 599411"/>
                  <a:gd name="connsiteX9" fmla="*/ 19486 w 561900"/>
                  <a:gd name="connsiteY9" fmla="*/ 399746 h 599411"/>
                  <a:gd name="connsiteX0" fmla="*/ 17629 w 560043"/>
                  <a:gd name="connsiteY0" fmla="*/ 382612 h 582277"/>
                  <a:gd name="connsiteX1" fmla="*/ 84131 w 560043"/>
                  <a:gd name="connsiteY1" fmla="*/ 482364 h 582277"/>
                  <a:gd name="connsiteX2" fmla="*/ 300262 w 560043"/>
                  <a:gd name="connsiteY2" fmla="*/ 582117 h 582277"/>
                  <a:gd name="connsiteX3" fmla="*/ 491455 w 560043"/>
                  <a:gd name="connsiteY3" fmla="*/ 498990 h 582277"/>
                  <a:gd name="connsiteX4" fmla="*/ 557956 w 560043"/>
                  <a:gd name="connsiteY4" fmla="*/ 266234 h 582277"/>
                  <a:gd name="connsiteX5" fmla="*/ 424953 w 560043"/>
                  <a:gd name="connsiteY5" fmla="*/ 25164 h 582277"/>
                  <a:gd name="connsiteX6" fmla="*/ 104912 w 560043"/>
                  <a:gd name="connsiteY6" fmla="*/ 8539 h 582277"/>
                  <a:gd name="connsiteX7" fmla="*/ 69591 w 560043"/>
                  <a:gd name="connsiteY7" fmla="*/ 35019 h 582277"/>
                  <a:gd name="connsiteX8" fmla="*/ 9316 w 560043"/>
                  <a:gd name="connsiteY8" fmla="*/ 141543 h 582277"/>
                  <a:gd name="connsiteX9" fmla="*/ 1004 w 560043"/>
                  <a:gd name="connsiteY9" fmla="*/ 266234 h 582277"/>
                  <a:gd name="connsiteX10" fmla="*/ 17629 w 560043"/>
                  <a:gd name="connsiteY10" fmla="*/ 382612 h 582277"/>
                  <a:gd name="connsiteX0" fmla="*/ 17000 w 559414"/>
                  <a:gd name="connsiteY0" fmla="*/ 382214 h 581879"/>
                  <a:gd name="connsiteX1" fmla="*/ 83502 w 559414"/>
                  <a:gd name="connsiteY1" fmla="*/ 481966 h 581879"/>
                  <a:gd name="connsiteX2" fmla="*/ 299633 w 559414"/>
                  <a:gd name="connsiteY2" fmla="*/ 581719 h 581879"/>
                  <a:gd name="connsiteX3" fmla="*/ 490826 w 559414"/>
                  <a:gd name="connsiteY3" fmla="*/ 498592 h 581879"/>
                  <a:gd name="connsiteX4" fmla="*/ 557327 w 559414"/>
                  <a:gd name="connsiteY4" fmla="*/ 265836 h 581879"/>
                  <a:gd name="connsiteX5" fmla="*/ 424324 w 559414"/>
                  <a:gd name="connsiteY5" fmla="*/ 24766 h 581879"/>
                  <a:gd name="connsiteX6" fmla="*/ 104283 w 559414"/>
                  <a:gd name="connsiteY6" fmla="*/ 8141 h 581879"/>
                  <a:gd name="connsiteX7" fmla="*/ 44249 w 559414"/>
                  <a:gd name="connsiteY7" fmla="*/ 27560 h 581879"/>
                  <a:gd name="connsiteX8" fmla="*/ 8687 w 559414"/>
                  <a:gd name="connsiteY8" fmla="*/ 141145 h 581879"/>
                  <a:gd name="connsiteX9" fmla="*/ 375 w 559414"/>
                  <a:gd name="connsiteY9" fmla="*/ 265836 h 581879"/>
                  <a:gd name="connsiteX10" fmla="*/ 17000 w 559414"/>
                  <a:gd name="connsiteY10" fmla="*/ 382214 h 581879"/>
                  <a:gd name="connsiteX0" fmla="*/ 17050 w 559464"/>
                  <a:gd name="connsiteY0" fmla="*/ 384055 h 583720"/>
                  <a:gd name="connsiteX1" fmla="*/ 83552 w 559464"/>
                  <a:gd name="connsiteY1" fmla="*/ 483807 h 583720"/>
                  <a:gd name="connsiteX2" fmla="*/ 299683 w 559464"/>
                  <a:gd name="connsiteY2" fmla="*/ 583560 h 583720"/>
                  <a:gd name="connsiteX3" fmla="*/ 490876 w 559464"/>
                  <a:gd name="connsiteY3" fmla="*/ 500433 h 583720"/>
                  <a:gd name="connsiteX4" fmla="*/ 557377 w 559464"/>
                  <a:gd name="connsiteY4" fmla="*/ 267677 h 583720"/>
                  <a:gd name="connsiteX5" fmla="*/ 424374 w 559464"/>
                  <a:gd name="connsiteY5" fmla="*/ 26607 h 583720"/>
                  <a:gd name="connsiteX6" fmla="*/ 104333 w 559464"/>
                  <a:gd name="connsiteY6" fmla="*/ 9982 h 583720"/>
                  <a:gd name="connsiteX7" fmla="*/ 47830 w 559464"/>
                  <a:gd name="connsiteY7" fmla="*/ 61175 h 583720"/>
                  <a:gd name="connsiteX8" fmla="*/ 8737 w 559464"/>
                  <a:gd name="connsiteY8" fmla="*/ 142986 h 583720"/>
                  <a:gd name="connsiteX9" fmla="*/ 425 w 559464"/>
                  <a:gd name="connsiteY9" fmla="*/ 267677 h 583720"/>
                  <a:gd name="connsiteX10" fmla="*/ 17050 w 559464"/>
                  <a:gd name="connsiteY10" fmla="*/ 384055 h 583720"/>
                  <a:gd name="connsiteX0" fmla="*/ 17050 w 559464"/>
                  <a:gd name="connsiteY0" fmla="*/ 407658 h 607323"/>
                  <a:gd name="connsiteX1" fmla="*/ 83552 w 559464"/>
                  <a:gd name="connsiteY1" fmla="*/ 507410 h 607323"/>
                  <a:gd name="connsiteX2" fmla="*/ 299683 w 559464"/>
                  <a:gd name="connsiteY2" fmla="*/ 607163 h 607323"/>
                  <a:gd name="connsiteX3" fmla="*/ 490876 w 559464"/>
                  <a:gd name="connsiteY3" fmla="*/ 524036 h 607323"/>
                  <a:gd name="connsiteX4" fmla="*/ 557377 w 559464"/>
                  <a:gd name="connsiteY4" fmla="*/ 291280 h 607323"/>
                  <a:gd name="connsiteX5" fmla="*/ 424374 w 559464"/>
                  <a:gd name="connsiteY5" fmla="*/ 50210 h 607323"/>
                  <a:gd name="connsiteX6" fmla="*/ 203187 w 559464"/>
                  <a:gd name="connsiteY6" fmla="*/ 1810 h 607323"/>
                  <a:gd name="connsiteX7" fmla="*/ 47830 w 559464"/>
                  <a:gd name="connsiteY7" fmla="*/ 84778 h 607323"/>
                  <a:gd name="connsiteX8" fmla="*/ 8737 w 559464"/>
                  <a:gd name="connsiteY8" fmla="*/ 166589 h 607323"/>
                  <a:gd name="connsiteX9" fmla="*/ 425 w 559464"/>
                  <a:gd name="connsiteY9" fmla="*/ 291280 h 607323"/>
                  <a:gd name="connsiteX10" fmla="*/ 17050 w 559464"/>
                  <a:gd name="connsiteY10" fmla="*/ 407658 h 607323"/>
                  <a:gd name="connsiteX0" fmla="*/ 39182 w 581596"/>
                  <a:gd name="connsiteY0" fmla="*/ 407658 h 607323"/>
                  <a:gd name="connsiteX1" fmla="*/ 105684 w 581596"/>
                  <a:gd name="connsiteY1" fmla="*/ 507410 h 607323"/>
                  <a:gd name="connsiteX2" fmla="*/ 321815 w 581596"/>
                  <a:gd name="connsiteY2" fmla="*/ 607163 h 607323"/>
                  <a:gd name="connsiteX3" fmla="*/ 513008 w 581596"/>
                  <a:gd name="connsiteY3" fmla="*/ 524036 h 607323"/>
                  <a:gd name="connsiteX4" fmla="*/ 579509 w 581596"/>
                  <a:gd name="connsiteY4" fmla="*/ 291280 h 607323"/>
                  <a:gd name="connsiteX5" fmla="*/ 446506 w 581596"/>
                  <a:gd name="connsiteY5" fmla="*/ 50210 h 607323"/>
                  <a:gd name="connsiteX6" fmla="*/ 225319 w 581596"/>
                  <a:gd name="connsiteY6" fmla="*/ 1810 h 607323"/>
                  <a:gd name="connsiteX7" fmla="*/ 69962 w 581596"/>
                  <a:gd name="connsiteY7" fmla="*/ 84778 h 607323"/>
                  <a:gd name="connsiteX8" fmla="*/ 30869 w 581596"/>
                  <a:gd name="connsiteY8" fmla="*/ 166589 h 607323"/>
                  <a:gd name="connsiteX9" fmla="*/ 66 w 581596"/>
                  <a:gd name="connsiteY9" fmla="*/ 300167 h 607323"/>
                  <a:gd name="connsiteX10" fmla="*/ 39182 w 581596"/>
                  <a:gd name="connsiteY10" fmla="*/ 407658 h 607323"/>
                  <a:gd name="connsiteX0" fmla="*/ 39182 w 581596"/>
                  <a:gd name="connsiteY0" fmla="*/ 407658 h 607366"/>
                  <a:gd name="connsiteX1" fmla="*/ 102872 w 581596"/>
                  <a:gd name="connsiteY1" fmla="*/ 542961 h 607366"/>
                  <a:gd name="connsiteX2" fmla="*/ 321815 w 581596"/>
                  <a:gd name="connsiteY2" fmla="*/ 607163 h 607366"/>
                  <a:gd name="connsiteX3" fmla="*/ 513008 w 581596"/>
                  <a:gd name="connsiteY3" fmla="*/ 524036 h 607366"/>
                  <a:gd name="connsiteX4" fmla="*/ 579509 w 581596"/>
                  <a:gd name="connsiteY4" fmla="*/ 291280 h 607366"/>
                  <a:gd name="connsiteX5" fmla="*/ 446506 w 581596"/>
                  <a:gd name="connsiteY5" fmla="*/ 50210 h 607366"/>
                  <a:gd name="connsiteX6" fmla="*/ 225319 w 581596"/>
                  <a:gd name="connsiteY6" fmla="*/ 1810 h 607366"/>
                  <a:gd name="connsiteX7" fmla="*/ 69962 w 581596"/>
                  <a:gd name="connsiteY7" fmla="*/ 84778 h 607366"/>
                  <a:gd name="connsiteX8" fmla="*/ 30869 w 581596"/>
                  <a:gd name="connsiteY8" fmla="*/ 166589 h 607366"/>
                  <a:gd name="connsiteX9" fmla="*/ 66 w 581596"/>
                  <a:gd name="connsiteY9" fmla="*/ 300167 h 607366"/>
                  <a:gd name="connsiteX10" fmla="*/ 39182 w 581596"/>
                  <a:gd name="connsiteY10" fmla="*/ 407658 h 607366"/>
                  <a:gd name="connsiteX0" fmla="*/ 13880 w 581596"/>
                  <a:gd name="connsiteY0" fmla="*/ 425433 h 607351"/>
                  <a:gd name="connsiteX1" fmla="*/ 102872 w 581596"/>
                  <a:gd name="connsiteY1" fmla="*/ 542961 h 607351"/>
                  <a:gd name="connsiteX2" fmla="*/ 321815 w 581596"/>
                  <a:gd name="connsiteY2" fmla="*/ 607163 h 607351"/>
                  <a:gd name="connsiteX3" fmla="*/ 513008 w 581596"/>
                  <a:gd name="connsiteY3" fmla="*/ 524036 h 607351"/>
                  <a:gd name="connsiteX4" fmla="*/ 579509 w 581596"/>
                  <a:gd name="connsiteY4" fmla="*/ 291280 h 607351"/>
                  <a:gd name="connsiteX5" fmla="*/ 446506 w 581596"/>
                  <a:gd name="connsiteY5" fmla="*/ 50210 h 607351"/>
                  <a:gd name="connsiteX6" fmla="*/ 225319 w 581596"/>
                  <a:gd name="connsiteY6" fmla="*/ 1810 h 607351"/>
                  <a:gd name="connsiteX7" fmla="*/ 69962 w 581596"/>
                  <a:gd name="connsiteY7" fmla="*/ 84778 h 607351"/>
                  <a:gd name="connsiteX8" fmla="*/ 30869 w 581596"/>
                  <a:gd name="connsiteY8" fmla="*/ 166589 h 607351"/>
                  <a:gd name="connsiteX9" fmla="*/ 66 w 581596"/>
                  <a:gd name="connsiteY9" fmla="*/ 300167 h 607351"/>
                  <a:gd name="connsiteX10" fmla="*/ 13880 w 581596"/>
                  <a:gd name="connsiteY10" fmla="*/ 425433 h 607351"/>
                  <a:gd name="connsiteX0" fmla="*/ 15405 w 583121"/>
                  <a:gd name="connsiteY0" fmla="*/ 425433 h 607351"/>
                  <a:gd name="connsiteX1" fmla="*/ 104397 w 583121"/>
                  <a:gd name="connsiteY1" fmla="*/ 542961 h 607351"/>
                  <a:gd name="connsiteX2" fmla="*/ 323340 w 583121"/>
                  <a:gd name="connsiteY2" fmla="*/ 607163 h 607351"/>
                  <a:gd name="connsiteX3" fmla="*/ 514533 w 583121"/>
                  <a:gd name="connsiteY3" fmla="*/ 524036 h 607351"/>
                  <a:gd name="connsiteX4" fmla="*/ 581034 w 583121"/>
                  <a:gd name="connsiteY4" fmla="*/ 291280 h 607351"/>
                  <a:gd name="connsiteX5" fmla="*/ 448031 w 583121"/>
                  <a:gd name="connsiteY5" fmla="*/ 50210 h 607351"/>
                  <a:gd name="connsiteX6" fmla="*/ 226844 w 583121"/>
                  <a:gd name="connsiteY6" fmla="*/ 1810 h 607351"/>
                  <a:gd name="connsiteX7" fmla="*/ 71487 w 583121"/>
                  <a:gd name="connsiteY7" fmla="*/ 84778 h 607351"/>
                  <a:gd name="connsiteX8" fmla="*/ 32394 w 583121"/>
                  <a:gd name="connsiteY8" fmla="*/ 166589 h 607351"/>
                  <a:gd name="connsiteX9" fmla="*/ 1591 w 583121"/>
                  <a:gd name="connsiteY9" fmla="*/ 300167 h 607351"/>
                  <a:gd name="connsiteX10" fmla="*/ 15405 w 583121"/>
                  <a:gd name="connsiteY10" fmla="*/ 425433 h 607351"/>
                  <a:gd name="connsiteX0" fmla="*/ 25105 w 592821"/>
                  <a:gd name="connsiteY0" fmla="*/ 425433 h 607351"/>
                  <a:gd name="connsiteX1" fmla="*/ 114097 w 592821"/>
                  <a:gd name="connsiteY1" fmla="*/ 542961 h 607351"/>
                  <a:gd name="connsiteX2" fmla="*/ 333040 w 592821"/>
                  <a:gd name="connsiteY2" fmla="*/ 607163 h 607351"/>
                  <a:gd name="connsiteX3" fmla="*/ 524233 w 592821"/>
                  <a:gd name="connsiteY3" fmla="*/ 524036 h 607351"/>
                  <a:gd name="connsiteX4" fmla="*/ 590734 w 592821"/>
                  <a:gd name="connsiteY4" fmla="*/ 291280 h 607351"/>
                  <a:gd name="connsiteX5" fmla="*/ 457731 w 592821"/>
                  <a:gd name="connsiteY5" fmla="*/ 50210 h 607351"/>
                  <a:gd name="connsiteX6" fmla="*/ 236544 w 592821"/>
                  <a:gd name="connsiteY6" fmla="*/ 1810 h 607351"/>
                  <a:gd name="connsiteX7" fmla="*/ 81187 w 592821"/>
                  <a:gd name="connsiteY7" fmla="*/ 84778 h 607351"/>
                  <a:gd name="connsiteX8" fmla="*/ 42094 w 592821"/>
                  <a:gd name="connsiteY8" fmla="*/ 166589 h 607351"/>
                  <a:gd name="connsiteX9" fmla="*/ 46 w 592821"/>
                  <a:gd name="connsiteY9" fmla="*/ 291280 h 607351"/>
                  <a:gd name="connsiteX10" fmla="*/ 25105 w 592821"/>
                  <a:gd name="connsiteY10" fmla="*/ 425433 h 607351"/>
                  <a:gd name="connsiteX0" fmla="*/ 25131 w 592847"/>
                  <a:gd name="connsiteY0" fmla="*/ 425433 h 607351"/>
                  <a:gd name="connsiteX1" fmla="*/ 114123 w 592847"/>
                  <a:gd name="connsiteY1" fmla="*/ 542961 h 607351"/>
                  <a:gd name="connsiteX2" fmla="*/ 333066 w 592847"/>
                  <a:gd name="connsiteY2" fmla="*/ 607163 h 607351"/>
                  <a:gd name="connsiteX3" fmla="*/ 524259 w 592847"/>
                  <a:gd name="connsiteY3" fmla="*/ 524036 h 607351"/>
                  <a:gd name="connsiteX4" fmla="*/ 590760 w 592847"/>
                  <a:gd name="connsiteY4" fmla="*/ 291280 h 607351"/>
                  <a:gd name="connsiteX5" fmla="*/ 457757 w 592847"/>
                  <a:gd name="connsiteY5" fmla="*/ 50210 h 607351"/>
                  <a:gd name="connsiteX6" fmla="*/ 236570 w 592847"/>
                  <a:gd name="connsiteY6" fmla="*/ 1810 h 607351"/>
                  <a:gd name="connsiteX7" fmla="*/ 81213 w 592847"/>
                  <a:gd name="connsiteY7" fmla="*/ 84778 h 607351"/>
                  <a:gd name="connsiteX8" fmla="*/ 30874 w 592847"/>
                  <a:gd name="connsiteY8" fmla="*/ 160664 h 607351"/>
                  <a:gd name="connsiteX9" fmla="*/ 72 w 592847"/>
                  <a:gd name="connsiteY9" fmla="*/ 291280 h 607351"/>
                  <a:gd name="connsiteX10" fmla="*/ 25131 w 592847"/>
                  <a:gd name="connsiteY10" fmla="*/ 425433 h 607351"/>
                  <a:gd name="connsiteX0" fmla="*/ 25131 w 592847"/>
                  <a:gd name="connsiteY0" fmla="*/ 425433 h 610783"/>
                  <a:gd name="connsiteX1" fmla="*/ 156293 w 592847"/>
                  <a:gd name="connsiteY1" fmla="*/ 578512 h 610783"/>
                  <a:gd name="connsiteX2" fmla="*/ 333066 w 592847"/>
                  <a:gd name="connsiteY2" fmla="*/ 607163 h 610783"/>
                  <a:gd name="connsiteX3" fmla="*/ 524259 w 592847"/>
                  <a:gd name="connsiteY3" fmla="*/ 524036 h 610783"/>
                  <a:gd name="connsiteX4" fmla="*/ 590760 w 592847"/>
                  <a:gd name="connsiteY4" fmla="*/ 291280 h 610783"/>
                  <a:gd name="connsiteX5" fmla="*/ 457757 w 592847"/>
                  <a:gd name="connsiteY5" fmla="*/ 50210 h 610783"/>
                  <a:gd name="connsiteX6" fmla="*/ 236570 w 592847"/>
                  <a:gd name="connsiteY6" fmla="*/ 1810 h 610783"/>
                  <a:gd name="connsiteX7" fmla="*/ 81213 w 592847"/>
                  <a:gd name="connsiteY7" fmla="*/ 84778 h 610783"/>
                  <a:gd name="connsiteX8" fmla="*/ 30874 w 592847"/>
                  <a:gd name="connsiteY8" fmla="*/ 160664 h 610783"/>
                  <a:gd name="connsiteX9" fmla="*/ 72 w 592847"/>
                  <a:gd name="connsiteY9" fmla="*/ 291280 h 610783"/>
                  <a:gd name="connsiteX10" fmla="*/ 25131 w 592847"/>
                  <a:gd name="connsiteY10" fmla="*/ 425433 h 610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2847" h="610783">
                    <a:moveTo>
                      <a:pt x="25131" y="425433"/>
                    </a:moveTo>
                    <a:cubicBezTo>
                      <a:pt x="38985" y="461455"/>
                      <a:pt x="104971" y="548224"/>
                      <a:pt x="156293" y="578512"/>
                    </a:cubicBezTo>
                    <a:cubicBezTo>
                      <a:pt x="207615" y="608800"/>
                      <a:pt x="271738" y="616242"/>
                      <a:pt x="333066" y="607163"/>
                    </a:cubicBezTo>
                    <a:cubicBezTo>
                      <a:pt x="394394" y="598084"/>
                      <a:pt x="481310" y="576683"/>
                      <a:pt x="524259" y="524036"/>
                    </a:cubicBezTo>
                    <a:cubicBezTo>
                      <a:pt x="567208" y="471389"/>
                      <a:pt x="601844" y="370251"/>
                      <a:pt x="590760" y="291280"/>
                    </a:cubicBezTo>
                    <a:cubicBezTo>
                      <a:pt x="579676" y="212309"/>
                      <a:pt x="516789" y="98455"/>
                      <a:pt x="457757" y="50210"/>
                    </a:cubicBezTo>
                    <a:cubicBezTo>
                      <a:pt x="398725" y="1965"/>
                      <a:pt x="299327" y="-3951"/>
                      <a:pt x="236570" y="1810"/>
                    </a:cubicBezTo>
                    <a:cubicBezTo>
                      <a:pt x="173813" y="7571"/>
                      <a:pt x="97146" y="62611"/>
                      <a:pt x="81213" y="84778"/>
                    </a:cubicBezTo>
                    <a:cubicBezTo>
                      <a:pt x="65280" y="106945"/>
                      <a:pt x="44397" y="126247"/>
                      <a:pt x="30874" y="160664"/>
                    </a:cubicBezTo>
                    <a:cubicBezTo>
                      <a:pt x="17351" y="195081"/>
                      <a:pt x="-1313" y="251102"/>
                      <a:pt x="72" y="291280"/>
                    </a:cubicBezTo>
                    <a:cubicBezTo>
                      <a:pt x="4677" y="333035"/>
                      <a:pt x="-1965" y="386641"/>
                      <a:pt x="25131" y="425433"/>
                    </a:cubicBezTo>
                    <a:close/>
                  </a:path>
                </a:pathLst>
              </a:custGeom>
              <a:pattFill prst="pct5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rgbClr val="720000"/>
                </a:solidFill>
              </a:ln>
              <a:sp3d extrusionH="38100" prstMaterial="matte">
                <a:bevelT w="635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9300853" y="4754409"/>
                <a:ext cx="244874" cy="293972"/>
              </a:xfrm>
              <a:custGeom>
                <a:avLst/>
                <a:gdLst>
                  <a:gd name="connsiteX0" fmla="*/ 16625 w 556952"/>
                  <a:gd name="connsiteY0" fmla="*/ 357448 h 556953"/>
                  <a:gd name="connsiteX1" fmla="*/ 83127 w 556952"/>
                  <a:gd name="connsiteY1" fmla="*/ 457200 h 556953"/>
                  <a:gd name="connsiteX2" fmla="*/ 299258 w 556952"/>
                  <a:gd name="connsiteY2" fmla="*/ 556953 h 556953"/>
                  <a:gd name="connsiteX3" fmla="*/ 490451 w 556952"/>
                  <a:gd name="connsiteY3" fmla="*/ 473826 h 556953"/>
                  <a:gd name="connsiteX4" fmla="*/ 556952 w 556952"/>
                  <a:gd name="connsiteY4" fmla="*/ 241070 h 556953"/>
                  <a:gd name="connsiteX5" fmla="*/ 423949 w 556952"/>
                  <a:gd name="connsiteY5" fmla="*/ 0 h 556953"/>
                  <a:gd name="connsiteX6" fmla="*/ 99752 w 556952"/>
                  <a:gd name="connsiteY6" fmla="*/ 8313 h 556953"/>
                  <a:gd name="connsiteX7" fmla="*/ 8312 w 556952"/>
                  <a:gd name="connsiteY7" fmla="*/ 116379 h 556953"/>
                  <a:gd name="connsiteX8" fmla="*/ 0 w 556952"/>
                  <a:gd name="connsiteY8" fmla="*/ 241070 h 556953"/>
                  <a:gd name="connsiteX9" fmla="*/ 16625 w 556952"/>
                  <a:gd name="connsiteY9" fmla="*/ 357448 h 556953"/>
                  <a:gd name="connsiteX0" fmla="*/ 16625 w 556952"/>
                  <a:gd name="connsiteY0" fmla="*/ 376985 h 576490"/>
                  <a:gd name="connsiteX1" fmla="*/ 83127 w 556952"/>
                  <a:gd name="connsiteY1" fmla="*/ 476737 h 576490"/>
                  <a:gd name="connsiteX2" fmla="*/ 299258 w 556952"/>
                  <a:gd name="connsiteY2" fmla="*/ 576490 h 576490"/>
                  <a:gd name="connsiteX3" fmla="*/ 490451 w 556952"/>
                  <a:gd name="connsiteY3" fmla="*/ 493363 h 576490"/>
                  <a:gd name="connsiteX4" fmla="*/ 556952 w 556952"/>
                  <a:gd name="connsiteY4" fmla="*/ 260607 h 576490"/>
                  <a:gd name="connsiteX5" fmla="*/ 423949 w 556952"/>
                  <a:gd name="connsiteY5" fmla="*/ 19537 h 576490"/>
                  <a:gd name="connsiteX6" fmla="*/ 99752 w 556952"/>
                  <a:gd name="connsiteY6" fmla="*/ 27850 h 576490"/>
                  <a:gd name="connsiteX7" fmla="*/ 8312 w 556952"/>
                  <a:gd name="connsiteY7" fmla="*/ 135916 h 576490"/>
                  <a:gd name="connsiteX8" fmla="*/ 0 w 556952"/>
                  <a:gd name="connsiteY8" fmla="*/ 260607 h 576490"/>
                  <a:gd name="connsiteX9" fmla="*/ 16625 w 556952"/>
                  <a:gd name="connsiteY9" fmla="*/ 376985 h 576490"/>
                  <a:gd name="connsiteX0" fmla="*/ 23465 w 563792"/>
                  <a:gd name="connsiteY0" fmla="*/ 376985 h 576490"/>
                  <a:gd name="connsiteX1" fmla="*/ 89967 w 563792"/>
                  <a:gd name="connsiteY1" fmla="*/ 476737 h 576490"/>
                  <a:gd name="connsiteX2" fmla="*/ 306098 w 563792"/>
                  <a:gd name="connsiteY2" fmla="*/ 576490 h 576490"/>
                  <a:gd name="connsiteX3" fmla="*/ 497291 w 563792"/>
                  <a:gd name="connsiteY3" fmla="*/ 493363 h 576490"/>
                  <a:gd name="connsiteX4" fmla="*/ 563792 w 563792"/>
                  <a:gd name="connsiteY4" fmla="*/ 260607 h 576490"/>
                  <a:gd name="connsiteX5" fmla="*/ 430789 w 563792"/>
                  <a:gd name="connsiteY5" fmla="*/ 19537 h 576490"/>
                  <a:gd name="connsiteX6" fmla="*/ 106592 w 563792"/>
                  <a:gd name="connsiteY6" fmla="*/ 27850 h 576490"/>
                  <a:gd name="connsiteX7" fmla="*/ 15152 w 563792"/>
                  <a:gd name="connsiteY7" fmla="*/ 135916 h 576490"/>
                  <a:gd name="connsiteX8" fmla="*/ 6840 w 563792"/>
                  <a:gd name="connsiteY8" fmla="*/ 260607 h 576490"/>
                  <a:gd name="connsiteX9" fmla="*/ 23465 w 563792"/>
                  <a:gd name="connsiteY9" fmla="*/ 376985 h 576490"/>
                  <a:gd name="connsiteX0" fmla="*/ 23465 w 565879"/>
                  <a:gd name="connsiteY0" fmla="*/ 376985 h 576650"/>
                  <a:gd name="connsiteX1" fmla="*/ 89967 w 565879"/>
                  <a:gd name="connsiteY1" fmla="*/ 476737 h 576650"/>
                  <a:gd name="connsiteX2" fmla="*/ 306098 w 565879"/>
                  <a:gd name="connsiteY2" fmla="*/ 576490 h 576650"/>
                  <a:gd name="connsiteX3" fmla="*/ 497291 w 565879"/>
                  <a:gd name="connsiteY3" fmla="*/ 493363 h 576650"/>
                  <a:gd name="connsiteX4" fmla="*/ 563792 w 565879"/>
                  <a:gd name="connsiteY4" fmla="*/ 260607 h 576650"/>
                  <a:gd name="connsiteX5" fmla="*/ 430789 w 565879"/>
                  <a:gd name="connsiteY5" fmla="*/ 19537 h 576650"/>
                  <a:gd name="connsiteX6" fmla="*/ 106592 w 565879"/>
                  <a:gd name="connsiteY6" fmla="*/ 27850 h 576650"/>
                  <a:gd name="connsiteX7" fmla="*/ 15152 w 565879"/>
                  <a:gd name="connsiteY7" fmla="*/ 135916 h 576650"/>
                  <a:gd name="connsiteX8" fmla="*/ 6840 w 565879"/>
                  <a:gd name="connsiteY8" fmla="*/ 260607 h 576650"/>
                  <a:gd name="connsiteX9" fmla="*/ 23465 w 565879"/>
                  <a:gd name="connsiteY9" fmla="*/ 376985 h 576650"/>
                  <a:gd name="connsiteX0" fmla="*/ 23465 w 565879"/>
                  <a:gd name="connsiteY0" fmla="*/ 376985 h 576650"/>
                  <a:gd name="connsiteX1" fmla="*/ 89967 w 565879"/>
                  <a:gd name="connsiteY1" fmla="*/ 476737 h 576650"/>
                  <a:gd name="connsiteX2" fmla="*/ 306098 w 565879"/>
                  <a:gd name="connsiteY2" fmla="*/ 576490 h 576650"/>
                  <a:gd name="connsiteX3" fmla="*/ 497291 w 565879"/>
                  <a:gd name="connsiteY3" fmla="*/ 493363 h 576650"/>
                  <a:gd name="connsiteX4" fmla="*/ 563792 w 565879"/>
                  <a:gd name="connsiteY4" fmla="*/ 260607 h 576650"/>
                  <a:gd name="connsiteX5" fmla="*/ 430789 w 565879"/>
                  <a:gd name="connsiteY5" fmla="*/ 19537 h 576650"/>
                  <a:gd name="connsiteX6" fmla="*/ 106592 w 565879"/>
                  <a:gd name="connsiteY6" fmla="*/ 27850 h 576650"/>
                  <a:gd name="connsiteX7" fmla="*/ 15152 w 565879"/>
                  <a:gd name="connsiteY7" fmla="*/ 135916 h 576650"/>
                  <a:gd name="connsiteX8" fmla="*/ 6840 w 565879"/>
                  <a:gd name="connsiteY8" fmla="*/ 260607 h 576650"/>
                  <a:gd name="connsiteX9" fmla="*/ 23465 w 565879"/>
                  <a:gd name="connsiteY9" fmla="*/ 376985 h 576650"/>
                  <a:gd name="connsiteX0" fmla="*/ 23465 w 565879"/>
                  <a:gd name="connsiteY0" fmla="*/ 376985 h 576650"/>
                  <a:gd name="connsiteX1" fmla="*/ 89967 w 565879"/>
                  <a:gd name="connsiteY1" fmla="*/ 476737 h 576650"/>
                  <a:gd name="connsiteX2" fmla="*/ 306098 w 565879"/>
                  <a:gd name="connsiteY2" fmla="*/ 576490 h 576650"/>
                  <a:gd name="connsiteX3" fmla="*/ 497291 w 565879"/>
                  <a:gd name="connsiteY3" fmla="*/ 493363 h 576650"/>
                  <a:gd name="connsiteX4" fmla="*/ 563792 w 565879"/>
                  <a:gd name="connsiteY4" fmla="*/ 260607 h 576650"/>
                  <a:gd name="connsiteX5" fmla="*/ 430789 w 565879"/>
                  <a:gd name="connsiteY5" fmla="*/ 19537 h 576650"/>
                  <a:gd name="connsiteX6" fmla="*/ 106592 w 565879"/>
                  <a:gd name="connsiteY6" fmla="*/ 27850 h 576650"/>
                  <a:gd name="connsiteX7" fmla="*/ 15152 w 565879"/>
                  <a:gd name="connsiteY7" fmla="*/ 135916 h 576650"/>
                  <a:gd name="connsiteX8" fmla="*/ 6840 w 565879"/>
                  <a:gd name="connsiteY8" fmla="*/ 260607 h 576650"/>
                  <a:gd name="connsiteX9" fmla="*/ 23465 w 565879"/>
                  <a:gd name="connsiteY9" fmla="*/ 376985 h 576650"/>
                  <a:gd name="connsiteX0" fmla="*/ 23465 w 565879"/>
                  <a:gd name="connsiteY0" fmla="*/ 381812 h 581477"/>
                  <a:gd name="connsiteX1" fmla="*/ 89967 w 565879"/>
                  <a:gd name="connsiteY1" fmla="*/ 481564 h 581477"/>
                  <a:gd name="connsiteX2" fmla="*/ 306098 w 565879"/>
                  <a:gd name="connsiteY2" fmla="*/ 581317 h 581477"/>
                  <a:gd name="connsiteX3" fmla="*/ 497291 w 565879"/>
                  <a:gd name="connsiteY3" fmla="*/ 498190 h 581477"/>
                  <a:gd name="connsiteX4" fmla="*/ 563792 w 565879"/>
                  <a:gd name="connsiteY4" fmla="*/ 265434 h 581477"/>
                  <a:gd name="connsiteX5" fmla="*/ 430789 w 565879"/>
                  <a:gd name="connsiteY5" fmla="*/ 24364 h 581477"/>
                  <a:gd name="connsiteX6" fmla="*/ 106592 w 565879"/>
                  <a:gd name="connsiteY6" fmla="*/ 32677 h 581477"/>
                  <a:gd name="connsiteX7" fmla="*/ 15152 w 565879"/>
                  <a:gd name="connsiteY7" fmla="*/ 140743 h 581477"/>
                  <a:gd name="connsiteX8" fmla="*/ 6840 w 565879"/>
                  <a:gd name="connsiteY8" fmla="*/ 265434 h 581477"/>
                  <a:gd name="connsiteX9" fmla="*/ 23465 w 565879"/>
                  <a:gd name="connsiteY9" fmla="*/ 381812 h 581477"/>
                  <a:gd name="connsiteX0" fmla="*/ 23465 w 565879"/>
                  <a:gd name="connsiteY0" fmla="*/ 381812 h 581477"/>
                  <a:gd name="connsiteX1" fmla="*/ 89967 w 565879"/>
                  <a:gd name="connsiteY1" fmla="*/ 481564 h 581477"/>
                  <a:gd name="connsiteX2" fmla="*/ 306098 w 565879"/>
                  <a:gd name="connsiteY2" fmla="*/ 581317 h 581477"/>
                  <a:gd name="connsiteX3" fmla="*/ 497291 w 565879"/>
                  <a:gd name="connsiteY3" fmla="*/ 498190 h 581477"/>
                  <a:gd name="connsiteX4" fmla="*/ 563792 w 565879"/>
                  <a:gd name="connsiteY4" fmla="*/ 265434 h 581477"/>
                  <a:gd name="connsiteX5" fmla="*/ 430789 w 565879"/>
                  <a:gd name="connsiteY5" fmla="*/ 24364 h 581477"/>
                  <a:gd name="connsiteX6" fmla="*/ 106592 w 565879"/>
                  <a:gd name="connsiteY6" fmla="*/ 32677 h 581477"/>
                  <a:gd name="connsiteX7" fmla="*/ 15152 w 565879"/>
                  <a:gd name="connsiteY7" fmla="*/ 140743 h 581477"/>
                  <a:gd name="connsiteX8" fmla="*/ 6840 w 565879"/>
                  <a:gd name="connsiteY8" fmla="*/ 265434 h 581477"/>
                  <a:gd name="connsiteX9" fmla="*/ 23465 w 565879"/>
                  <a:gd name="connsiteY9" fmla="*/ 381812 h 581477"/>
                  <a:gd name="connsiteX0" fmla="*/ 19486 w 561900"/>
                  <a:gd name="connsiteY0" fmla="*/ 396190 h 595855"/>
                  <a:gd name="connsiteX1" fmla="*/ 85988 w 561900"/>
                  <a:gd name="connsiteY1" fmla="*/ 495942 h 595855"/>
                  <a:gd name="connsiteX2" fmla="*/ 302119 w 561900"/>
                  <a:gd name="connsiteY2" fmla="*/ 595695 h 595855"/>
                  <a:gd name="connsiteX3" fmla="*/ 493312 w 561900"/>
                  <a:gd name="connsiteY3" fmla="*/ 512568 h 595855"/>
                  <a:gd name="connsiteX4" fmla="*/ 559813 w 561900"/>
                  <a:gd name="connsiteY4" fmla="*/ 279812 h 595855"/>
                  <a:gd name="connsiteX5" fmla="*/ 426810 w 561900"/>
                  <a:gd name="connsiteY5" fmla="*/ 38742 h 595855"/>
                  <a:gd name="connsiteX6" fmla="*/ 106769 w 561900"/>
                  <a:gd name="connsiteY6" fmla="*/ 22117 h 595855"/>
                  <a:gd name="connsiteX7" fmla="*/ 11173 w 561900"/>
                  <a:gd name="connsiteY7" fmla="*/ 155121 h 595855"/>
                  <a:gd name="connsiteX8" fmla="*/ 2861 w 561900"/>
                  <a:gd name="connsiteY8" fmla="*/ 279812 h 595855"/>
                  <a:gd name="connsiteX9" fmla="*/ 19486 w 561900"/>
                  <a:gd name="connsiteY9" fmla="*/ 396190 h 595855"/>
                  <a:gd name="connsiteX0" fmla="*/ 19486 w 561900"/>
                  <a:gd name="connsiteY0" fmla="*/ 399746 h 599411"/>
                  <a:gd name="connsiteX1" fmla="*/ 85988 w 561900"/>
                  <a:gd name="connsiteY1" fmla="*/ 499498 h 599411"/>
                  <a:gd name="connsiteX2" fmla="*/ 302119 w 561900"/>
                  <a:gd name="connsiteY2" fmla="*/ 599251 h 599411"/>
                  <a:gd name="connsiteX3" fmla="*/ 493312 w 561900"/>
                  <a:gd name="connsiteY3" fmla="*/ 516124 h 599411"/>
                  <a:gd name="connsiteX4" fmla="*/ 559813 w 561900"/>
                  <a:gd name="connsiteY4" fmla="*/ 283368 h 599411"/>
                  <a:gd name="connsiteX5" fmla="*/ 426810 w 561900"/>
                  <a:gd name="connsiteY5" fmla="*/ 42298 h 599411"/>
                  <a:gd name="connsiteX6" fmla="*/ 106769 w 561900"/>
                  <a:gd name="connsiteY6" fmla="*/ 25673 h 599411"/>
                  <a:gd name="connsiteX7" fmla="*/ 11173 w 561900"/>
                  <a:gd name="connsiteY7" fmla="*/ 158677 h 599411"/>
                  <a:gd name="connsiteX8" fmla="*/ 2861 w 561900"/>
                  <a:gd name="connsiteY8" fmla="*/ 283368 h 599411"/>
                  <a:gd name="connsiteX9" fmla="*/ 19486 w 561900"/>
                  <a:gd name="connsiteY9" fmla="*/ 399746 h 599411"/>
                  <a:gd name="connsiteX0" fmla="*/ 19486 w 561900"/>
                  <a:gd name="connsiteY0" fmla="*/ 399746 h 599411"/>
                  <a:gd name="connsiteX1" fmla="*/ 85988 w 561900"/>
                  <a:gd name="connsiteY1" fmla="*/ 499498 h 599411"/>
                  <a:gd name="connsiteX2" fmla="*/ 302119 w 561900"/>
                  <a:gd name="connsiteY2" fmla="*/ 599251 h 599411"/>
                  <a:gd name="connsiteX3" fmla="*/ 493312 w 561900"/>
                  <a:gd name="connsiteY3" fmla="*/ 516124 h 599411"/>
                  <a:gd name="connsiteX4" fmla="*/ 559813 w 561900"/>
                  <a:gd name="connsiteY4" fmla="*/ 283368 h 599411"/>
                  <a:gd name="connsiteX5" fmla="*/ 426810 w 561900"/>
                  <a:gd name="connsiteY5" fmla="*/ 42298 h 599411"/>
                  <a:gd name="connsiteX6" fmla="*/ 106769 w 561900"/>
                  <a:gd name="connsiteY6" fmla="*/ 25673 h 599411"/>
                  <a:gd name="connsiteX7" fmla="*/ 11173 w 561900"/>
                  <a:gd name="connsiteY7" fmla="*/ 158677 h 599411"/>
                  <a:gd name="connsiteX8" fmla="*/ 2861 w 561900"/>
                  <a:gd name="connsiteY8" fmla="*/ 283368 h 599411"/>
                  <a:gd name="connsiteX9" fmla="*/ 19486 w 561900"/>
                  <a:gd name="connsiteY9" fmla="*/ 399746 h 599411"/>
                  <a:gd name="connsiteX0" fmla="*/ 17629 w 560043"/>
                  <a:gd name="connsiteY0" fmla="*/ 382612 h 582277"/>
                  <a:gd name="connsiteX1" fmla="*/ 84131 w 560043"/>
                  <a:gd name="connsiteY1" fmla="*/ 482364 h 582277"/>
                  <a:gd name="connsiteX2" fmla="*/ 300262 w 560043"/>
                  <a:gd name="connsiteY2" fmla="*/ 582117 h 582277"/>
                  <a:gd name="connsiteX3" fmla="*/ 491455 w 560043"/>
                  <a:gd name="connsiteY3" fmla="*/ 498990 h 582277"/>
                  <a:gd name="connsiteX4" fmla="*/ 557956 w 560043"/>
                  <a:gd name="connsiteY4" fmla="*/ 266234 h 582277"/>
                  <a:gd name="connsiteX5" fmla="*/ 424953 w 560043"/>
                  <a:gd name="connsiteY5" fmla="*/ 25164 h 582277"/>
                  <a:gd name="connsiteX6" fmla="*/ 104912 w 560043"/>
                  <a:gd name="connsiteY6" fmla="*/ 8539 h 582277"/>
                  <a:gd name="connsiteX7" fmla="*/ 69591 w 560043"/>
                  <a:gd name="connsiteY7" fmla="*/ 35019 h 582277"/>
                  <a:gd name="connsiteX8" fmla="*/ 9316 w 560043"/>
                  <a:gd name="connsiteY8" fmla="*/ 141543 h 582277"/>
                  <a:gd name="connsiteX9" fmla="*/ 1004 w 560043"/>
                  <a:gd name="connsiteY9" fmla="*/ 266234 h 582277"/>
                  <a:gd name="connsiteX10" fmla="*/ 17629 w 560043"/>
                  <a:gd name="connsiteY10" fmla="*/ 382612 h 582277"/>
                  <a:gd name="connsiteX0" fmla="*/ 17000 w 559414"/>
                  <a:gd name="connsiteY0" fmla="*/ 382214 h 581879"/>
                  <a:gd name="connsiteX1" fmla="*/ 83502 w 559414"/>
                  <a:gd name="connsiteY1" fmla="*/ 481966 h 581879"/>
                  <a:gd name="connsiteX2" fmla="*/ 299633 w 559414"/>
                  <a:gd name="connsiteY2" fmla="*/ 581719 h 581879"/>
                  <a:gd name="connsiteX3" fmla="*/ 490826 w 559414"/>
                  <a:gd name="connsiteY3" fmla="*/ 498592 h 581879"/>
                  <a:gd name="connsiteX4" fmla="*/ 557327 w 559414"/>
                  <a:gd name="connsiteY4" fmla="*/ 265836 h 581879"/>
                  <a:gd name="connsiteX5" fmla="*/ 424324 w 559414"/>
                  <a:gd name="connsiteY5" fmla="*/ 24766 h 581879"/>
                  <a:gd name="connsiteX6" fmla="*/ 104283 w 559414"/>
                  <a:gd name="connsiteY6" fmla="*/ 8141 h 581879"/>
                  <a:gd name="connsiteX7" fmla="*/ 44249 w 559414"/>
                  <a:gd name="connsiteY7" fmla="*/ 27560 h 581879"/>
                  <a:gd name="connsiteX8" fmla="*/ 8687 w 559414"/>
                  <a:gd name="connsiteY8" fmla="*/ 141145 h 581879"/>
                  <a:gd name="connsiteX9" fmla="*/ 375 w 559414"/>
                  <a:gd name="connsiteY9" fmla="*/ 265836 h 581879"/>
                  <a:gd name="connsiteX10" fmla="*/ 17000 w 559414"/>
                  <a:gd name="connsiteY10" fmla="*/ 382214 h 581879"/>
                  <a:gd name="connsiteX0" fmla="*/ 17050 w 559464"/>
                  <a:gd name="connsiteY0" fmla="*/ 384055 h 583720"/>
                  <a:gd name="connsiteX1" fmla="*/ 83552 w 559464"/>
                  <a:gd name="connsiteY1" fmla="*/ 483807 h 583720"/>
                  <a:gd name="connsiteX2" fmla="*/ 299683 w 559464"/>
                  <a:gd name="connsiteY2" fmla="*/ 583560 h 583720"/>
                  <a:gd name="connsiteX3" fmla="*/ 490876 w 559464"/>
                  <a:gd name="connsiteY3" fmla="*/ 500433 h 583720"/>
                  <a:gd name="connsiteX4" fmla="*/ 557377 w 559464"/>
                  <a:gd name="connsiteY4" fmla="*/ 267677 h 583720"/>
                  <a:gd name="connsiteX5" fmla="*/ 424374 w 559464"/>
                  <a:gd name="connsiteY5" fmla="*/ 26607 h 583720"/>
                  <a:gd name="connsiteX6" fmla="*/ 104333 w 559464"/>
                  <a:gd name="connsiteY6" fmla="*/ 9982 h 583720"/>
                  <a:gd name="connsiteX7" fmla="*/ 47830 w 559464"/>
                  <a:gd name="connsiteY7" fmla="*/ 61175 h 583720"/>
                  <a:gd name="connsiteX8" fmla="*/ 8737 w 559464"/>
                  <a:gd name="connsiteY8" fmla="*/ 142986 h 583720"/>
                  <a:gd name="connsiteX9" fmla="*/ 425 w 559464"/>
                  <a:gd name="connsiteY9" fmla="*/ 267677 h 583720"/>
                  <a:gd name="connsiteX10" fmla="*/ 17050 w 559464"/>
                  <a:gd name="connsiteY10" fmla="*/ 384055 h 583720"/>
                  <a:gd name="connsiteX0" fmla="*/ 17050 w 559464"/>
                  <a:gd name="connsiteY0" fmla="*/ 407658 h 607323"/>
                  <a:gd name="connsiteX1" fmla="*/ 83552 w 559464"/>
                  <a:gd name="connsiteY1" fmla="*/ 507410 h 607323"/>
                  <a:gd name="connsiteX2" fmla="*/ 299683 w 559464"/>
                  <a:gd name="connsiteY2" fmla="*/ 607163 h 607323"/>
                  <a:gd name="connsiteX3" fmla="*/ 490876 w 559464"/>
                  <a:gd name="connsiteY3" fmla="*/ 524036 h 607323"/>
                  <a:gd name="connsiteX4" fmla="*/ 557377 w 559464"/>
                  <a:gd name="connsiteY4" fmla="*/ 291280 h 607323"/>
                  <a:gd name="connsiteX5" fmla="*/ 424374 w 559464"/>
                  <a:gd name="connsiteY5" fmla="*/ 50210 h 607323"/>
                  <a:gd name="connsiteX6" fmla="*/ 203187 w 559464"/>
                  <a:gd name="connsiteY6" fmla="*/ 1810 h 607323"/>
                  <a:gd name="connsiteX7" fmla="*/ 47830 w 559464"/>
                  <a:gd name="connsiteY7" fmla="*/ 84778 h 607323"/>
                  <a:gd name="connsiteX8" fmla="*/ 8737 w 559464"/>
                  <a:gd name="connsiteY8" fmla="*/ 166589 h 607323"/>
                  <a:gd name="connsiteX9" fmla="*/ 425 w 559464"/>
                  <a:gd name="connsiteY9" fmla="*/ 291280 h 607323"/>
                  <a:gd name="connsiteX10" fmla="*/ 17050 w 559464"/>
                  <a:gd name="connsiteY10" fmla="*/ 407658 h 607323"/>
                  <a:gd name="connsiteX0" fmla="*/ 39182 w 581596"/>
                  <a:gd name="connsiteY0" fmla="*/ 407658 h 607323"/>
                  <a:gd name="connsiteX1" fmla="*/ 105684 w 581596"/>
                  <a:gd name="connsiteY1" fmla="*/ 507410 h 607323"/>
                  <a:gd name="connsiteX2" fmla="*/ 321815 w 581596"/>
                  <a:gd name="connsiteY2" fmla="*/ 607163 h 607323"/>
                  <a:gd name="connsiteX3" fmla="*/ 513008 w 581596"/>
                  <a:gd name="connsiteY3" fmla="*/ 524036 h 607323"/>
                  <a:gd name="connsiteX4" fmla="*/ 579509 w 581596"/>
                  <a:gd name="connsiteY4" fmla="*/ 291280 h 607323"/>
                  <a:gd name="connsiteX5" fmla="*/ 446506 w 581596"/>
                  <a:gd name="connsiteY5" fmla="*/ 50210 h 607323"/>
                  <a:gd name="connsiteX6" fmla="*/ 225319 w 581596"/>
                  <a:gd name="connsiteY6" fmla="*/ 1810 h 607323"/>
                  <a:gd name="connsiteX7" fmla="*/ 69962 w 581596"/>
                  <a:gd name="connsiteY7" fmla="*/ 84778 h 607323"/>
                  <a:gd name="connsiteX8" fmla="*/ 30869 w 581596"/>
                  <a:gd name="connsiteY8" fmla="*/ 166589 h 607323"/>
                  <a:gd name="connsiteX9" fmla="*/ 66 w 581596"/>
                  <a:gd name="connsiteY9" fmla="*/ 300167 h 607323"/>
                  <a:gd name="connsiteX10" fmla="*/ 39182 w 581596"/>
                  <a:gd name="connsiteY10" fmla="*/ 407658 h 607323"/>
                  <a:gd name="connsiteX0" fmla="*/ 39182 w 581596"/>
                  <a:gd name="connsiteY0" fmla="*/ 407658 h 607366"/>
                  <a:gd name="connsiteX1" fmla="*/ 102872 w 581596"/>
                  <a:gd name="connsiteY1" fmla="*/ 542961 h 607366"/>
                  <a:gd name="connsiteX2" fmla="*/ 321815 w 581596"/>
                  <a:gd name="connsiteY2" fmla="*/ 607163 h 607366"/>
                  <a:gd name="connsiteX3" fmla="*/ 513008 w 581596"/>
                  <a:gd name="connsiteY3" fmla="*/ 524036 h 607366"/>
                  <a:gd name="connsiteX4" fmla="*/ 579509 w 581596"/>
                  <a:gd name="connsiteY4" fmla="*/ 291280 h 607366"/>
                  <a:gd name="connsiteX5" fmla="*/ 446506 w 581596"/>
                  <a:gd name="connsiteY5" fmla="*/ 50210 h 607366"/>
                  <a:gd name="connsiteX6" fmla="*/ 225319 w 581596"/>
                  <a:gd name="connsiteY6" fmla="*/ 1810 h 607366"/>
                  <a:gd name="connsiteX7" fmla="*/ 69962 w 581596"/>
                  <a:gd name="connsiteY7" fmla="*/ 84778 h 607366"/>
                  <a:gd name="connsiteX8" fmla="*/ 30869 w 581596"/>
                  <a:gd name="connsiteY8" fmla="*/ 166589 h 607366"/>
                  <a:gd name="connsiteX9" fmla="*/ 66 w 581596"/>
                  <a:gd name="connsiteY9" fmla="*/ 300167 h 607366"/>
                  <a:gd name="connsiteX10" fmla="*/ 39182 w 581596"/>
                  <a:gd name="connsiteY10" fmla="*/ 407658 h 607366"/>
                  <a:gd name="connsiteX0" fmla="*/ 13880 w 581596"/>
                  <a:gd name="connsiteY0" fmla="*/ 425433 h 607351"/>
                  <a:gd name="connsiteX1" fmla="*/ 102872 w 581596"/>
                  <a:gd name="connsiteY1" fmla="*/ 542961 h 607351"/>
                  <a:gd name="connsiteX2" fmla="*/ 321815 w 581596"/>
                  <a:gd name="connsiteY2" fmla="*/ 607163 h 607351"/>
                  <a:gd name="connsiteX3" fmla="*/ 513008 w 581596"/>
                  <a:gd name="connsiteY3" fmla="*/ 524036 h 607351"/>
                  <a:gd name="connsiteX4" fmla="*/ 579509 w 581596"/>
                  <a:gd name="connsiteY4" fmla="*/ 291280 h 607351"/>
                  <a:gd name="connsiteX5" fmla="*/ 446506 w 581596"/>
                  <a:gd name="connsiteY5" fmla="*/ 50210 h 607351"/>
                  <a:gd name="connsiteX6" fmla="*/ 225319 w 581596"/>
                  <a:gd name="connsiteY6" fmla="*/ 1810 h 607351"/>
                  <a:gd name="connsiteX7" fmla="*/ 69962 w 581596"/>
                  <a:gd name="connsiteY7" fmla="*/ 84778 h 607351"/>
                  <a:gd name="connsiteX8" fmla="*/ 30869 w 581596"/>
                  <a:gd name="connsiteY8" fmla="*/ 166589 h 607351"/>
                  <a:gd name="connsiteX9" fmla="*/ 66 w 581596"/>
                  <a:gd name="connsiteY9" fmla="*/ 300167 h 607351"/>
                  <a:gd name="connsiteX10" fmla="*/ 13880 w 581596"/>
                  <a:gd name="connsiteY10" fmla="*/ 425433 h 607351"/>
                  <a:gd name="connsiteX0" fmla="*/ 15405 w 583121"/>
                  <a:gd name="connsiteY0" fmla="*/ 425433 h 607351"/>
                  <a:gd name="connsiteX1" fmla="*/ 104397 w 583121"/>
                  <a:gd name="connsiteY1" fmla="*/ 542961 h 607351"/>
                  <a:gd name="connsiteX2" fmla="*/ 323340 w 583121"/>
                  <a:gd name="connsiteY2" fmla="*/ 607163 h 607351"/>
                  <a:gd name="connsiteX3" fmla="*/ 514533 w 583121"/>
                  <a:gd name="connsiteY3" fmla="*/ 524036 h 607351"/>
                  <a:gd name="connsiteX4" fmla="*/ 581034 w 583121"/>
                  <a:gd name="connsiteY4" fmla="*/ 291280 h 607351"/>
                  <a:gd name="connsiteX5" fmla="*/ 448031 w 583121"/>
                  <a:gd name="connsiteY5" fmla="*/ 50210 h 607351"/>
                  <a:gd name="connsiteX6" fmla="*/ 226844 w 583121"/>
                  <a:gd name="connsiteY6" fmla="*/ 1810 h 607351"/>
                  <a:gd name="connsiteX7" fmla="*/ 71487 w 583121"/>
                  <a:gd name="connsiteY7" fmla="*/ 84778 h 607351"/>
                  <a:gd name="connsiteX8" fmla="*/ 32394 w 583121"/>
                  <a:gd name="connsiteY8" fmla="*/ 166589 h 607351"/>
                  <a:gd name="connsiteX9" fmla="*/ 1591 w 583121"/>
                  <a:gd name="connsiteY9" fmla="*/ 300167 h 607351"/>
                  <a:gd name="connsiteX10" fmla="*/ 15405 w 583121"/>
                  <a:gd name="connsiteY10" fmla="*/ 425433 h 607351"/>
                  <a:gd name="connsiteX0" fmla="*/ 25105 w 592821"/>
                  <a:gd name="connsiteY0" fmla="*/ 425433 h 607351"/>
                  <a:gd name="connsiteX1" fmla="*/ 114097 w 592821"/>
                  <a:gd name="connsiteY1" fmla="*/ 542961 h 607351"/>
                  <a:gd name="connsiteX2" fmla="*/ 333040 w 592821"/>
                  <a:gd name="connsiteY2" fmla="*/ 607163 h 607351"/>
                  <a:gd name="connsiteX3" fmla="*/ 524233 w 592821"/>
                  <a:gd name="connsiteY3" fmla="*/ 524036 h 607351"/>
                  <a:gd name="connsiteX4" fmla="*/ 590734 w 592821"/>
                  <a:gd name="connsiteY4" fmla="*/ 291280 h 607351"/>
                  <a:gd name="connsiteX5" fmla="*/ 457731 w 592821"/>
                  <a:gd name="connsiteY5" fmla="*/ 50210 h 607351"/>
                  <a:gd name="connsiteX6" fmla="*/ 236544 w 592821"/>
                  <a:gd name="connsiteY6" fmla="*/ 1810 h 607351"/>
                  <a:gd name="connsiteX7" fmla="*/ 81187 w 592821"/>
                  <a:gd name="connsiteY7" fmla="*/ 84778 h 607351"/>
                  <a:gd name="connsiteX8" fmla="*/ 42094 w 592821"/>
                  <a:gd name="connsiteY8" fmla="*/ 166589 h 607351"/>
                  <a:gd name="connsiteX9" fmla="*/ 46 w 592821"/>
                  <a:gd name="connsiteY9" fmla="*/ 291280 h 607351"/>
                  <a:gd name="connsiteX10" fmla="*/ 25105 w 592821"/>
                  <a:gd name="connsiteY10" fmla="*/ 425433 h 607351"/>
                  <a:gd name="connsiteX0" fmla="*/ 25131 w 592847"/>
                  <a:gd name="connsiteY0" fmla="*/ 425433 h 607351"/>
                  <a:gd name="connsiteX1" fmla="*/ 114123 w 592847"/>
                  <a:gd name="connsiteY1" fmla="*/ 542961 h 607351"/>
                  <a:gd name="connsiteX2" fmla="*/ 333066 w 592847"/>
                  <a:gd name="connsiteY2" fmla="*/ 607163 h 607351"/>
                  <a:gd name="connsiteX3" fmla="*/ 524259 w 592847"/>
                  <a:gd name="connsiteY3" fmla="*/ 524036 h 607351"/>
                  <a:gd name="connsiteX4" fmla="*/ 590760 w 592847"/>
                  <a:gd name="connsiteY4" fmla="*/ 291280 h 607351"/>
                  <a:gd name="connsiteX5" fmla="*/ 457757 w 592847"/>
                  <a:gd name="connsiteY5" fmla="*/ 50210 h 607351"/>
                  <a:gd name="connsiteX6" fmla="*/ 236570 w 592847"/>
                  <a:gd name="connsiteY6" fmla="*/ 1810 h 607351"/>
                  <a:gd name="connsiteX7" fmla="*/ 81213 w 592847"/>
                  <a:gd name="connsiteY7" fmla="*/ 84778 h 607351"/>
                  <a:gd name="connsiteX8" fmla="*/ 30874 w 592847"/>
                  <a:gd name="connsiteY8" fmla="*/ 160664 h 607351"/>
                  <a:gd name="connsiteX9" fmla="*/ 72 w 592847"/>
                  <a:gd name="connsiteY9" fmla="*/ 291280 h 607351"/>
                  <a:gd name="connsiteX10" fmla="*/ 25131 w 592847"/>
                  <a:gd name="connsiteY10" fmla="*/ 425433 h 607351"/>
                  <a:gd name="connsiteX0" fmla="*/ 25131 w 592847"/>
                  <a:gd name="connsiteY0" fmla="*/ 425433 h 610783"/>
                  <a:gd name="connsiteX1" fmla="*/ 156293 w 592847"/>
                  <a:gd name="connsiteY1" fmla="*/ 578512 h 610783"/>
                  <a:gd name="connsiteX2" fmla="*/ 333066 w 592847"/>
                  <a:gd name="connsiteY2" fmla="*/ 607163 h 610783"/>
                  <a:gd name="connsiteX3" fmla="*/ 524259 w 592847"/>
                  <a:gd name="connsiteY3" fmla="*/ 524036 h 610783"/>
                  <a:gd name="connsiteX4" fmla="*/ 590760 w 592847"/>
                  <a:gd name="connsiteY4" fmla="*/ 291280 h 610783"/>
                  <a:gd name="connsiteX5" fmla="*/ 457757 w 592847"/>
                  <a:gd name="connsiteY5" fmla="*/ 50210 h 610783"/>
                  <a:gd name="connsiteX6" fmla="*/ 236570 w 592847"/>
                  <a:gd name="connsiteY6" fmla="*/ 1810 h 610783"/>
                  <a:gd name="connsiteX7" fmla="*/ 81213 w 592847"/>
                  <a:gd name="connsiteY7" fmla="*/ 84778 h 610783"/>
                  <a:gd name="connsiteX8" fmla="*/ 30874 w 592847"/>
                  <a:gd name="connsiteY8" fmla="*/ 160664 h 610783"/>
                  <a:gd name="connsiteX9" fmla="*/ 72 w 592847"/>
                  <a:gd name="connsiteY9" fmla="*/ 291280 h 610783"/>
                  <a:gd name="connsiteX10" fmla="*/ 25131 w 592847"/>
                  <a:gd name="connsiteY10" fmla="*/ 425433 h 610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2847" h="610783">
                    <a:moveTo>
                      <a:pt x="25131" y="425433"/>
                    </a:moveTo>
                    <a:cubicBezTo>
                      <a:pt x="38985" y="461455"/>
                      <a:pt x="104971" y="548224"/>
                      <a:pt x="156293" y="578512"/>
                    </a:cubicBezTo>
                    <a:cubicBezTo>
                      <a:pt x="207615" y="608800"/>
                      <a:pt x="271738" y="616242"/>
                      <a:pt x="333066" y="607163"/>
                    </a:cubicBezTo>
                    <a:cubicBezTo>
                      <a:pt x="394394" y="598084"/>
                      <a:pt x="481310" y="576683"/>
                      <a:pt x="524259" y="524036"/>
                    </a:cubicBezTo>
                    <a:cubicBezTo>
                      <a:pt x="567208" y="471389"/>
                      <a:pt x="601844" y="370251"/>
                      <a:pt x="590760" y="291280"/>
                    </a:cubicBezTo>
                    <a:cubicBezTo>
                      <a:pt x="579676" y="212309"/>
                      <a:pt x="516789" y="98455"/>
                      <a:pt x="457757" y="50210"/>
                    </a:cubicBezTo>
                    <a:cubicBezTo>
                      <a:pt x="398725" y="1965"/>
                      <a:pt x="299327" y="-3951"/>
                      <a:pt x="236570" y="1810"/>
                    </a:cubicBezTo>
                    <a:cubicBezTo>
                      <a:pt x="173813" y="7571"/>
                      <a:pt x="97146" y="62611"/>
                      <a:pt x="81213" y="84778"/>
                    </a:cubicBezTo>
                    <a:cubicBezTo>
                      <a:pt x="65280" y="106945"/>
                      <a:pt x="44397" y="126247"/>
                      <a:pt x="30874" y="160664"/>
                    </a:cubicBezTo>
                    <a:cubicBezTo>
                      <a:pt x="17351" y="195081"/>
                      <a:pt x="-1313" y="251102"/>
                      <a:pt x="72" y="291280"/>
                    </a:cubicBezTo>
                    <a:cubicBezTo>
                      <a:pt x="4677" y="333035"/>
                      <a:pt x="-1965" y="386641"/>
                      <a:pt x="25131" y="425433"/>
                    </a:cubicBezTo>
                    <a:close/>
                  </a:path>
                </a:pathLst>
              </a:custGeom>
              <a:pattFill prst="pct5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rgbClr val="720000"/>
                </a:solidFill>
              </a:ln>
              <a:sp3d extrusionH="38100" prstMaterial="matte">
                <a:bevelT w="635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Freeform 62"/>
              <p:cNvSpPr/>
              <p:nvPr/>
            </p:nvSpPr>
            <p:spPr>
              <a:xfrm rot="17493676">
                <a:off x="9165908" y="3894160"/>
                <a:ext cx="244874" cy="241583"/>
              </a:xfrm>
              <a:custGeom>
                <a:avLst/>
                <a:gdLst>
                  <a:gd name="connsiteX0" fmla="*/ 16625 w 556952"/>
                  <a:gd name="connsiteY0" fmla="*/ 357448 h 556953"/>
                  <a:gd name="connsiteX1" fmla="*/ 83127 w 556952"/>
                  <a:gd name="connsiteY1" fmla="*/ 457200 h 556953"/>
                  <a:gd name="connsiteX2" fmla="*/ 299258 w 556952"/>
                  <a:gd name="connsiteY2" fmla="*/ 556953 h 556953"/>
                  <a:gd name="connsiteX3" fmla="*/ 490451 w 556952"/>
                  <a:gd name="connsiteY3" fmla="*/ 473826 h 556953"/>
                  <a:gd name="connsiteX4" fmla="*/ 556952 w 556952"/>
                  <a:gd name="connsiteY4" fmla="*/ 241070 h 556953"/>
                  <a:gd name="connsiteX5" fmla="*/ 423949 w 556952"/>
                  <a:gd name="connsiteY5" fmla="*/ 0 h 556953"/>
                  <a:gd name="connsiteX6" fmla="*/ 99752 w 556952"/>
                  <a:gd name="connsiteY6" fmla="*/ 8313 h 556953"/>
                  <a:gd name="connsiteX7" fmla="*/ 8312 w 556952"/>
                  <a:gd name="connsiteY7" fmla="*/ 116379 h 556953"/>
                  <a:gd name="connsiteX8" fmla="*/ 0 w 556952"/>
                  <a:gd name="connsiteY8" fmla="*/ 241070 h 556953"/>
                  <a:gd name="connsiteX9" fmla="*/ 16625 w 556952"/>
                  <a:gd name="connsiteY9" fmla="*/ 357448 h 556953"/>
                  <a:gd name="connsiteX0" fmla="*/ 16625 w 556952"/>
                  <a:gd name="connsiteY0" fmla="*/ 376985 h 576490"/>
                  <a:gd name="connsiteX1" fmla="*/ 83127 w 556952"/>
                  <a:gd name="connsiteY1" fmla="*/ 476737 h 576490"/>
                  <a:gd name="connsiteX2" fmla="*/ 299258 w 556952"/>
                  <a:gd name="connsiteY2" fmla="*/ 576490 h 576490"/>
                  <a:gd name="connsiteX3" fmla="*/ 490451 w 556952"/>
                  <a:gd name="connsiteY3" fmla="*/ 493363 h 576490"/>
                  <a:gd name="connsiteX4" fmla="*/ 556952 w 556952"/>
                  <a:gd name="connsiteY4" fmla="*/ 260607 h 576490"/>
                  <a:gd name="connsiteX5" fmla="*/ 423949 w 556952"/>
                  <a:gd name="connsiteY5" fmla="*/ 19537 h 576490"/>
                  <a:gd name="connsiteX6" fmla="*/ 99752 w 556952"/>
                  <a:gd name="connsiteY6" fmla="*/ 27850 h 576490"/>
                  <a:gd name="connsiteX7" fmla="*/ 8312 w 556952"/>
                  <a:gd name="connsiteY7" fmla="*/ 135916 h 576490"/>
                  <a:gd name="connsiteX8" fmla="*/ 0 w 556952"/>
                  <a:gd name="connsiteY8" fmla="*/ 260607 h 576490"/>
                  <a:gd name="connsiteX9" fmla="*/ 16625 w 556952"/>
                  <a:gd name="connsiteY9" fmla="*/ 376985 h 576490"/>
                  <a:gd name="connsiteX0" fmla="*/ 23465 w 563792"/>
                  <a:gd name="connsiteY0" fmla="*/ 376985 h 576490"/>
                  <a:gd name="connsiteX1" fmla="*/ 89967 w 563792"/>
                  <a:gd name="connsiteY1" fmla="*/ 476737 h 576490"/>
                  <a:gd name="connsiteX2" fmla="*/ 306098 w 563792"/>
                  <a:gd name="connsiteY2" fmla="*/ 576490 h 576490"/>
                  <a:gd name="connsiteX3" fmla="*/ 497291 w 563792"/>
                  <a:gd name="connsiteY3" fmla="*/ 493363 h 576490"/>
                  <a:gd name="connsiteX4" fmla="*/ 563792 w 563792"/>
                  <a:gd name="connsiteY4" fmla="*/ 260607 h 576490"/>
                  <a:gd name="connsiteX5" fmla="*/ 430789 w 563792"/>
                  <a:gd name="connsiteY5" fmla="*/ 19537 h 576490"/>
                  <a:gd name="connsiteX6" fmla="*/ 106592 w 563792"/>
                  <a:gd name="connsiteY6" fmla="*/ 27850 h 576490"/>
                  <a:gd name="connsiteX7" fmla="*/ 15152 w 563792"/>
                  <a:gd name="connsiteY7" fmla="*/ 135916 h 576490"/>
                  <a:gd name="connsiteX8" fmla="*/ 6840 w 563792"/>
                  <a:gd name="connsiteY8" fmla="*/ 260607 h 576490"/>
                  <a:gd name="connsiteX9" fmla="*/ 23465 w 563792"/>
                  <a:gd name="connsiteY9" fmla="*/ 376985 h 576490"/>
                  <a:gd name="connsiteX0" fmla="*/ 23465 w 565879"/>
                  <a:gd name="connsiteY0" fmla="*/ 376985 h 576650"/>
                  <a:gd name="connsiteX1" fmla="*/ 89967 w 565879"/>
                  <a:gd name="connsiteY1" fmla="*/ 476737 h 576650"/>
                  <a:gd name="connsiteX2" fmla="*/ 306098 w 565879"/>
                  <a:gd name="connsiteY2" fmla="*/ 576490 h 576650"/>
                  <a:gd name="connsiteX3" fmla="*/ 497291 w 565879"/>
                  <a:gd name="connsiteY3" fmla="*/ 493363 h 576650"/>
                  <a:gd name="connsiteX4" fmla="*/ 563792 w 565879"/>
                  <a:gd name="connsiteY4" fmla="*/ 260607 h 576650"/>
                  <a:gd name="connsiteX5" fmla="*/ 430789 w 565879"/>
                  <a:gd name="connsiteY5" fmla="*/ 19537 h 576650"/>
                  <a:gd name="connsiteX6" fmla="*/ 106592 w 565879"/>
                  <a:gd name="connsiteY6" fmla="*/ 27850 h 576650"/>
                  <a:gd name="connsiteX7" fmla="*/ 15152 w 565879"/>
                  <a:gd name="connsiteY7" fmla="*/ 135916 h 576650"/>
                  <a:gd name="connsiteX8" fmla="*/ 6840 w 565879"/>
                  <a:gd name="connsiteY8" fmla="*/ 260607 h 576650"/>
                  <a:gd name="connsiteX9" fmla="*/ 23465 w 565879"/>
                  <a:gd name="connsiteY9" fmla="*/ 376985 h 576650"/>
                  <a:gd name="connsiteX0" fmla="*/ 23465 w 565879"/>
                  <a:gd name="connsiteY0" fmla="*/ 376985 h 576650"/>
                  <a:gd name="connsiteX1" fmla="*/ 89967 w 565879"/>
                  <a:gd name="connsiteY1" fmla="*/ 476737 h 576650"/>
                  <a:gd name="connsiteX2" fmla="*/ 306098 w 565879"/>
                  <a:gd name="connsiteY2" fmla="*/ 576490 h 576650"/>
                  <a:gd name="connsiteX3" fmla="*/ 497291 w 565879"/>
                  <a:gd name="connsiteY3" fmla="*/ 493363 h 576650"/>
                  <a:gd name="connsiteX4" fmla="*/ 563792 w 565879"/>
                  <a:gd name="connsiteY4" fmla="*/ 260607 h 576650"/>
                  <a:gd name="connsiteX5" fmla="*/ 430789 w 565879"/>
                  <a:gd name="connsiteY5" fmla="*/ 19537 h 576650"/>
                  <a:gd name="connsiteX6" fmla="*/ 106592 w 565879"/>
                  <a:gd name="connsiteY6" fmla="*/ 27850 h 576650"/>
                  <a:gd name="connsiteX7" fmla="*/ 15152 w 565879"/>
                  <a:gd name="connsiteY7" fmla="*/ 135916 h 576650"/>
                  <a:gd name="connsiteX8" fmla="*/ 6840 w 565879"/>
                  <a:gd name="connsiteY8" fmla="*/ 260607 h 576650"/>
                  <a:gd name="connsiteX9" fmla="*/ 23465 w 565879"/>
                  <a:gd name="connsiteY9" fmla="*/ 376985 h 576650"/>
                  <a:gd name="connsiteX0" fmla="*/ 23465 w 565879"/>
                  <a:gd name="connsiteY0" fmla="*/ 376985 h 576650"/>
                  <a:gd name="connsiteX1" fmla="*/ 89967 w 565879"/>
                  <a:gd name="connsiteY1" fmla="*/ 476737 h 576650"/>
                  <a:gd name="connsiteX2" fmla="*/ 306098 w 565879"/>
                  <a:gd name="connsiteY2" fmla="*/ 576490 h 576650"/>
                  <a:gd name="connsiteX3" fmla="*/ 497291 w 565879"/>
                  <a:gd name="connsiteY3" fmla="*/ 493363 h 576650"/>
                  <a:gd name="connsiteX4" fmla="*/ 563792 w 565879"/>
                  <a:gd name="connsiteY4" fmla="*/ 260607 h 576650"/>
                  <a:gd name="connsiteX5" fmla="*/ 430789 w 565879"/>
                  <a:gd name="connsiteY5" fmla="*/ 19537 h 576650"/>
                  <a:gd name="connsiteX6" fmla="*/ 106592 w 565879"/>
                  <a:gd name="connsiteY6" fmla="*/ 27850 h 576650"/>
                  <a:gd name="connsiteX7" fmla="*/ 15152 w 565879"/>
                  <a:gd name="connsiteY7" fmla="*/ 135916 h 576650"/>
                  <a:gd name="connsiteX8" fmla="*/ 6840 w 565879"/>
                  <a:gd name="connsiteY8" fmla="*/ 260607 h 576650"/>
                  <a:gd name="connsiteX9" fmla="*/ 23465 w 565879"/>
                  <a:gd name="connsiteY9" fmla="*/ 376985 h 576650"/>
                  <a:gd name="connsiteX0" fmla="*/ 23465 w 565879"/>
                  <a:gd name="connsiteY0" fmla="*/ 381812 h 581477"/>
                  <a:gd name="connsiteX1" fmla="*/ 89967 w 565879"/>
                  <a:gd name="connsiteY1" fmla="*/ 481564 h 581477"/>
                  <a:gd name="connsiteX2" fmla="*/ 306098 w 565879"/>
                  <a:gd name="connsiteY2" fmla="*/ 581317 h 581477"/>
                  <a:gd name="connsiteX3" fmla="*/ 497291 w 565879"/>
                  <a:gd name="connsiteY3" fmla="*/ 498190 h 581477"/>
                  <a:gd name="connsiteX4" fmla="*/ 563792 w 565879"/>
                  <a:gd name="connsiteY4" fmla="*/ 265434 h 581477"/>
                  <a:gd name="connsiteX5" fmla="*/ 430789 w 565879"/>
                  <a:gd name="connsiteY5" fmla="*/ 24364 h 581477"/>
                  <a:gd name="connsiteX6" fmla="*/ 106592 w 565879"/>
                  <a:gd name="connsiteY6" fmla="*/ 32677 h 581477"/>
                  <a:gd name="connsiteX7" fmla="*/ 15152 w 565879"/>
                  <a:gd name="connsiteY7" fmla="*/ 140743 h 581477"/>
                  <a:gd name="connsiteX8" fmla="*/ 6840 w 565879"/>
                  <a:gd name="connsiteY8" fmla="*/ 265434 h 581477"/>
                  <a:gd name="connsiteX9" fmla="*/ 23465 w 565879"/>
                  <a:gd name="connsiteY9" fmla="*/ 381812 h 581477"/>
                  <a:gd name="connsiteX0" fmla="*/ 23465 w 565879"/>
                  <a:gd name="connsiteY0" fmla="*/ 381812 h 581477"/>
                  <a:gd name="connsiteX1" fmla="*/ 89967 w 565879"/>
                  <a:gd name="connsiteY1" fmla="*/ 481564 h 581477"/>
                  <a:gd name="connsiteX2" fmla="*/ 306098 w 565879"/>
                  <a:gd name="connsiteY2" fmla="*/ 581317 h 581477"/>
                  <a:gd name="connsiteX3" fmla="*/ 497291 w 565879"/>
                  <a:gd name="connsiteY3" fmla="*/ 498190 h 581477"/>
                  <a:gd name="connsiteX4" fmla="*/ 563792 w 565879"/>
                  <a:gd name="connsiteY4" fmla="*/ 265434 h 581477"/>
                  <a:gd name="connsiteX5" fmla="*/ 430789 w 565879"/>
                  <a:gd name="connsiteY5" fmla="*/ 24364 h 581477"/>
                  <a:gd name="connsiteX6" fmla="*/ 106592 w 565879"/>
                  <a:gd name="connsiteY6" fmla="*/ 32677 h 581477"/>
                  <a:gd name="connsiteX7" fmla="*/ 15152 w 565879"/>
                  <a:gd name="connsiteY7" fmla="*/ 140743 h 581477"/>
                  <a:gd name="connsiteX8" fmla="*/ 6840 w 565879"/>
                  <a:gd name="connsiteY8" fmla="*/ 265434 h 581477"/>
                  <a:gd name="connsiteX9" fmla="*/ 23465 w 565879"/>
                  <a:gd name="connsiteY9" fmla="*/ 381812 h 581477"/>
                  <a:gd name="connsiteX0" fmla="*/ 19486 w 561900"/>
                  <a:gd name="connsiteY0" fmla="*/ 396190 h 595855"/>
                  <a:gd name="connsiteX1" fmla="*/ 85988 w 561900"/>
                  <a:gd name="connsiteY1" fmla="*/ 495942 h 595855"/>
                  <a:gd name="connsiteX2" fmla="*/ 302119 w 561900"/>
                  <a:gd name="connsiteY2" fmla="*/ 595695 h 595855"/>
                  <a:gd name="connsiteX3" fmla="*/ 493312 w 561900"/>
                  <a:gd name="connsiteY3" fmla="*/ 512568 h 595855"/>
                  <a:gd name="connsiteX4" fmla="*/ 559813 w 561900"/>
                  <a:gd name="connsiteY4" fmla="*/ 279812 h 595855"/>
                  <a:gd name="connsiteX5" fmla="*/ 426810 w 561900"/>
                  <a:gd name="connsiteY5" fmla="*/ 38742 h 595855"/>
                  <a:gd name="connsiteX6" fmla="*/ 106769 w 561900"/>
                  <a:gd name="connsiteY6" fmla="*/ 22117 h 595855"/>
                  <a:gd name="connsiteX7" fmla="*/ 11173 w 561900"/>
                  <a:gd name="connsiteY7" fmla="*/ 155121 h 595855"/>
                  <a:gd name="connsiteX8" fmla="*/ 2861 w 561900"/>
                  <a:gd name="connsiteY8" fmla="*/ 279812 h 595855"/>
                  <a:gd name="connsiteX9" fmla="*/ 19486 w 561900"/>
                  <a:gd name="connsiteY9" fmla="*/ 396190 h 595855"/>
                  <a:gd name="connsiteX0" fmla="*/ 19486 w 561900"/>
                  <a:gd name="connsiteY0" fmla="*/ 399746 h 599411"/>
                  <a:gd name="connsiteX1" fmla="*/ 85988 w 561900"/>
                  <a:gd name="connsiteY1" fmla="*/ 499498 h 599411"/>
                  <a:gd name="connsiteX2" fmla="*/ 302119 w 561900"/>
                  <a:gd name="connsiteY2" fmla="*/ 599251 h 599411"/>
                  <a:gd name="connsiteX3" fmla="*/ 493312 w 561900"/>
                  <a:gd name="connsiteY3" fmla="*/ 516124 h 599411"/>
                  <a:gd name="connsiteX4" fmla="*/ 559813 w 561900"/>
                  <a:gd name="connsiteY4" fmla="*/ 283368 h 599411"/>
                  <a:gd name="connsiteX5" fmla="*/ 426810 w 561900"/>
                  <a:gd name="connsiteY5" fmla="*/ 42298 h 599411"/>
                  <a:gd name="connsiteX6" fmla="*/ 106769 w 561900"/>
                  <a:gd name="connsiteY6" fmla="*/ 25673 h 599411"/>
                  <a:gd name="connsiteX7" fmla="*/ 11173 w 561900"/>
                  <a:gd name="connsiteY7" fmla="*/ 158677 h 599411"/>
                  <a:gd name="connsiteX8" fmla="*/ 2861 w 561900"/>
                  <a:gd name="connsiteY8" fmla="*/ 283368 h 599411"/>
                  <a:gd name="connsiteX9" fmla="*/ 19486 w 561900"/>
                  <a:gd name="connsiteY9" fmla="*/ 399746 h 599411"/>
                  <a:gd name="connsiteX0" fmla="*/ 19486 w 561900"/>
                  <a:gd name="connsiteY0" fmla="*/ 399746 h 599411"/>
                  <a:gd name="connsiteX1" fmla="*/ 85988 w 561900"/>
                  <a:gd name="connsiteY1" fmla="*/ 499498 h 599411"/>
                  <a:gd name="connsiteX2" fmla="*/ 302119 w 561900"/>
                  <a:gd name="connsiteY2" fmla="*/ 599251 h 599411"/>
                  <a:gd name="connsiteX3" fmla="*/ 493312 w 561900"/>
                  <a:gd name="connsiteY3" fmla="*/ 516124 h 599411"/>
                  <a:gd name="connsiteX4" fmla="*/ 559813 w 561900"/>
                  <a:gd name="connsiteY4" fmla="*/ 283368 h 599411"/>
                  <a:gd name="connsiteX5" fmla="*/ 426810 w 561900"/>
                  <a:gd name="connsiteY5" fmla="*/ 42298 h 599411"/>
                  <a:gd name="connsiteX6" fmla="*/ 106769 w 561900"/>
                  <a:gd name="connsiteY6" fmla="*/ 25673 h 599411"/>
                  <a:gd name="connsiteX7" fmla="*/ 11173 w 561900"/>
                  <a:gd name="connsiteY7" fmla="*/ 158677 h 599411"/>
                  <a:gd name="connsiteX8" fmla="*/ 2861 w 561900"/>
                  <a:gd name="connsiteY8" fmla="*/ 283368 h 599411"/>
                  <a:gd name="connsiteX9" fmla="*/ 19486 w 561900"/>
                  <a:gd name="connsiteY9" fmla="*/ 399746 h 599411"/>
                  <a:gd name="connsiteX0" fmla="*/ 17629 w 560043"/>
                  <a:gd name="connsiteY0" fmla="*/ 382612 h 582277"/>
                  <a:gd name="connsiteX1" fmla="*/ 84131 w 560043"/>
                  <a:gd name="connsiteY1" fmla="*/ 482364 h 582277"/>
                  <a:gd name="connsiteX2" fmla="*/ 300262 w 560043"/>
                  <a:gd name="connsiteY2" fmla="*/ 582117 h 582277"/>
                  <a:gd name="connsiteX3" fmla="*/ 491455 w 560043"/>
                  <a:gd name="connsiteY3" fmla="*/ 498990 h 582277"/>
                  <a:gd name="connsiteX4" fmla="*/ 557956 w 560043"/>
                  <a:gd name="connsiteY4" fmla="*/ 266234 h 582277"/>
                  <a:gd name="connsiteX5" fmla="*/ 424953 w 560043"/>
                  <a:gd name="connsiteY5" fmla="*/ 25164 h 582277"/>
                  <a:gd name="connsiteX6" fmla="*/ 104912 w 560043"/>
                  <a:gd name="connsiteY6" fmla="*/ 8539 h 582277"/>
                  <a:gd name="connsiteX7" fmla="*/ 69591 w 560043"/>
                  <a:gd name="connsiteY7" fmla="*/ 35019 h 582277"/>
                  <a:gd name="connsiteX8" fmla="*/ 9316 w 560043"/>
                  <a:gd name="connsiteY8" fmla="*/ 141543 h 582277"/>
                  <a:gd name="connsiteX9" fmla="*/ 1004 w 560043"/>
                  <a:gd name="connsiteY9" fmla="*/ 266234 h 582277"/>
                  <a:gd name="connsiteX10" fmla="*/ 17629 w 560043"/>
                  <a:gd name="connsiteY10" fmla="*/ 382612 h 582277"/>
                  <a:gd name="connsiteX0" fmla="*/ 17000 w 559414"/>
                  <a:gd name="connsiteY0" fmla="*/ 382214 h 581879"/>
                  <a:gd name="connsiteX1" fmla="*/ 83502 w 559414"/>
                  <a:gd name="connsiteY1" fmla="*/ 481966 h 581879"/>
                  <a:gd name="connsiteX2" fmla="*/ 299633 w 559414"/>
                  <a:gd name="connsiteY2" fmla="*/ 581719 h 581879"/>
                  <a:gd name="connsiteX3" fmla="*/ 490826 w 559414"/>
                  <a:gd name="connsiteY3" fmla="*/ 498592 h 581879"/>
                  <a:gd name="connsiteX4" fmla="*/ 557327 w 559414"/>
                  <a:gd name="connsiteY4" fmla="*/ 265836 h 581879"/>
                  <a:gd name="connsiteX5" fmla="*/ 424324 w 559414"/>
                  <a:gd name="connsiteY5" fmla="*/ 24766 h 581879"/>
                  <a:gd name="connsiteX6" fmla="*/ 104283 w 559414"/>
                  <a:gd name="connsiteY6" fmla="*/ 8141 h 581879"/>
                  <a:gd name="connsiteX7" fmla="*/ 44249 w 559414"/>
                  <a:gd name="connsiteY7" fmla="*/ 27560 h 581879"/>
                  <a:gd name="connsiteX8" fmla="*/ 8687 w 559414"/>
                  <a:gd name="connsiteY8" fmla="*/ 141145 h 581879"/>
                  <a:gd name="connsiteX9" fmla="*/ 375 w 559414"/>
                  <a:gd name="connsiteY9" fmla="*/ 265836 h 581879"/>
                  <a:gd name="connsiteX10" fmla="*/ 17000 w 559414"/>
                  <a:gd name="connsiteY10" fmla="*/ 382214 h 581879"/>
                  <a:gd name="connsiteX0" fmla="*/ 17050 w 559464"/>
                  <a:gd name="connsiteY0" fmla="*/ 384055 h 583720"/>
                  <a:gd name="connsiteX1" fmla="*/ 83552 w 559464"/>
                  <a:gd name="connsiteY1" fmla="*/ 483807 h 583720"/>
                  <a:gd name="connsiteX2" fmla="*/ 299683 w 559464"/>
                  <a:gd name="connsiteY2" fmla="*/ 583560 h 583720"/>
                  <a:gd name="connsiteX3" fmla="*/ 490876 w 559464"/>
                  <a:gd name="connsiteY3" fmla="*/ 500433 h 583720"/>
                  <a:gd name="connsiteX4" fmla="*/ 557377 w 559464"/>
                  <a:gd name="connsiteY4" fmla="*/ 267677 h 583720"/>
                  <a:gd name="connsiteX5" fmla="*/ 424374 w 559464"/>
                  <a:gd name="connsiteY5" fmla="*/ 26607 h 583720"/>
                  <a:gd name="connsiteX6" fmla="*/ 104333 w 559464"/>
                  <a:gd name="connsiteY6" fmla="*/ 9982 h 583720"/>
                  <a:gd name="connsiteX7" fmla="*/ 47830 w 559464"/>
                  <a:gd name="connsiteY7" fmla="*/ 61175 h 583720"/>
                  <a:gd name="connsiteX8" fmla="*/ 8737 w 559464"/>
                  <a:gd name="connsiteY8" fmla="*/ 142986 h 583720"/>
                  <a:gd name="connsiteX9" fmla="*/ 425 w 559464"/>
                  <a:gd name="connsiteY9" fmla="*/ 267677 h 583720"/>
                  <a:gd name="connsiteX10" fmla="*/ 17050 w 559464"/>
                  <a:gd name="connsiteY10" fmla="*/ 384055 h 583720"/>
                  <a:gd name="connsiteX0" fmla="*/ 17050 w 559464"/>
                  <a:gd name="connsiteY0" fmla="*/ 407658 h 607323"/>
                  <a:gd name="connsiteX1" fmla="*/ 83552 w 559464"/>
                  <a:gd name="connsiteY1" fmla="*/ 507410 h 607323"/>
                  <a:gd name="connsiteX2" fmla="*/ 299683 w 559464"/>
                  <a:gd name="connsiteY2" fmla="*/ 607163 h 607323"/>
                  <a:gd name="connsiteX3" fmla="*/ 490876 w 559464"/>
                  <a:gd name="connsiteY3" fmla="*/ 524036 h 607323"/>
                  <a:gd name="connsiteX4" fmla="*/ 557377 w 559464"/>
                  <a:gd name="connsiteY4" fmla="*/ 291280 h 607323"/>
                  <a:gd name="connsiteX5" fmla="*/ 424374 w 559464"/>
                  <a:gd name="connsiteY5" fmla="*/ 50210 h 607323"/>
                  <a:gd name="connsiteX6" fmla="*/ 203187 w 559464"/>
                  <a:gd name="connsiteY6" fmla="*/ 1810 h 607323"/>
                  <a:gd name="connsiteX7" fmla="*/ 47830 w 559464"/>
                  <a:gd name="connsiteY7" fmla="*/ 84778 h 607323"/>
                  <a:gd name="connsiteX8" fmla="*/ 8737 w 559464"/>
                  <a:gd name="connsiteY8" fmla="*/ 166589 h 607323"/>
                  <a:gd name="connsiteX9" fmla="*/ 425 w 559464"/>
                  <a:gd name="connsiteY9" fmla="*/ 291280 h 607323"/>
                  <a:gd name="connsiteX10" fmla="*/ 17050 w 559464"/>
                  <a:gd name="connsiteY10" fmla="*/ 407658 h 607323"/>
                  <a:gd name="connsiteX0" fmla="*/ 39182 w 581596"/>
                  <a:gd name="connsiteY0" fmla="*/ 407658 h 607323"/>
                  <a:gd name="connsiteX1" fmla="*/ 105684 w 581596"/>
                  <a:gd name="connsiteY1" fmla="*/ 507410 h 607323"/>
                  <a:gd name="connsiteX2" fmla="*/ 321815 w 581596"/>
                  <a:gd name="connsiteY2" fmla="*/ 607163 h 607323"/>
                  <a:gd name="connsiteX3" fmla="*/ 513008 w 581596"/>
                  <a:gd name="connsiteY3" fmla="*/ 524036 h 607323"/>
                  <a:gd name="connsiteX4" fmla="*/ 579509 w 581596"/>
                  <a:gd name="connsiteY4" fmla="*/ 291280 h 607323"/>
                  <a:gd name="connsiteX5" fmla="*/ 446506 w 581596"/>
                  <a:gd name="connsiteY5" fmla="*/ 50210 h 607323"/>
                  <a:gd name="connsiteX6" fmla="*/ 225319 w 581596"/>
                  <a:gd name="connsiteY6" fmla="*/ 1810 h 607323"/>
                  <a:gd name="connsiteX7" fmla="*/ 69962 w 581596"/>
                  <a:gd name="connsiteY7" fmla="*/ 84778 h 607323"/>
                  <a:gd name="connsiteX8" fmla="*/ 30869 w 581596"/>
                  <a:gd name="connsiteY8" fmla="*/ 166589 h 607323"/>
                  <a:gd name="connsiteX9" fmla="*/ 66 w 581596"/>
                  <a:gd name="connsiteY9" fmla="*/ 300167 h 607323"/>
                  <a:gd name="connsiteX10" fmla="*/ 39182 w 581596"/>
                  <a:gd name="connsiteY10" fmla="*/ 407658 h 607323"/>
                  <a:gd name="connsiteX0" fmla="*/ 39182 w 581596"/>
                  <a:gd name="connsiteY0" fmla="*/ 407658 h 607366"/>
                  <a:gd name="connsiteX1" fmla="*/ 102872 w 581596"/>
                  <a:gd name="connsiteY1" fmla="*/ 542961 h 607366"/>
                  <a:gd name="connsiteX2" fmla="*/ 321815 w 581596"/>
                  <a:gd name="connsiteY2" fmla="*/ 607163 h 607366"/>
                  <a:gd name="connsiteX3" fmla="*/ 513008 w 581596"/>
                  <a:gd name="connsiteY3" fmla="*/ 524036 h 607366"/>
                  <a:gd name="connsiteX4" fmla="*/ 579509 w 581596"/>
                  <a:gd name="connsiteY4" fmla="*/ 291280 h 607366"/>
                  <a:gd name="connsiteX5" fmla="*/ 446506 w 581596"/>
                  <a:gd name="connsiteY5" fmla="*/ 50210 h 607366"/>
                  <a:gd name="connsiteX6" fmla="*/ 225319 w 581596"/>
                  <a:gd name="connsiteY6" fmla="*/ 1810 h 607366"/>
                  <a:gd name="connsiteX7" fmla="*/ 69962 w 581596"/>
                  <a:gd name="connsiteY7" fmla="*/ 84778 h 607366"/>
                  <a:gd name="connsiteX8" fmla="*/ 30869 w 581596"/>
                  <a:gd name="connsiteY8" fmla="*/ 166589 h 607366"/>
                  <a:gd name="connsiteX9" fmla="*/ 66 w 581596"/>
                  <a:gd name="connsiteY9" fmla="*/ 300167 h 607366"/>
                  <a:gd name="connsiteX10" fmla="*/ 39182 w 581596"/>
                  <a:gd name="connsiteY10" fmla="*/ 407658 h 607366"/>
                  <a:gd name="connsiteX0" fmla="*/ 13880 w 581596"/>
                  <a:gd name="connsiteY0" fmla="*/ 425433 h 607351"/>
                  <a:gd name="connsiteX1" fmla="*/ 102872 w 581596"/>
                  <a:gd name="connsiteY1" fmla="*/ 542961 h 607351"/>
                  <a:gd name="connsiteX2" fmla="*/ 321815 w 581596"/>
                  <a:gd name="connsiteY2" fmla="*/ 607163 h 607351"/>
                  <a:gd name="connsiteX3" fmla="*/ 513008 w 581596"/>
                  <a:gd name="connsiteY3" fmla="*/ 524036 h 607351"/>
                  <a:gd name="connsiteX4" fmla="*/ 579509 w 581596"/>
                  <a:gd name="connsiteY4" fmla="*/ 291280 h 607351"/>
                  <a:gd name="connsiteX5" fmla="*/ 446506 w 581596"/>
                  <a:gd name="connsiteY5" fmla="*/ 50210 h 607351"/>
                  <a:gd name="connsiteX6" fmla="*/ 225319 w 581596"/>
                  <a:gd name="connsiteY6" fmla="*/ 1810 h 607351"/>
                  <a:gd name="connsiteX7" fmla="*/ 69962 w 581596"/>
                  <a:gd name="connsiteY7" fmla="*/ 84778 h 607351"/>
                  <a:gd name="connsiteX8" fmla="*/ 30869 w 581596"/>
                  <a:gd name="connsiteY8" fmla="*/ 166589 h 607351"/>
                  <a:gd name="connsiteX9" fmla="*/ 66 w 581596"/>
                  <a:gd name="connsiteY9" fmla="*/ 300167 h 607351"/>
                  <a:gd name="connsiteX10" fmla="*/ 13880 w 581596"/>
                  <a:gd name="connsiteY10" fmla="*/ 425433 h 607351"/>
                  <a:gd name="connsiteX0" fmla="*/ 15405 w 583121"/>
                  <a:gd name="connsiteY0" fmla="*/ 425433 h 607351"/>
                  <a:gd name="connsiteX1" fmla="*/ 104397 w 583121"/>
                  <a:gd name="connsiteY1" fmla="*/ 542961 h 607351"/>
                  <a:gd name="connsiteX2" fmla="*/ 323340 w 583121"/>
                  <a:gd name="connsiteY2" fmla="*/ 607163 h 607351"/>
                  <a:gd name="connsiteX3" fmla="*/ 514533 w 583121"/>
                  <a:gd name="connsiteY3" fmla="*/ 524036 h 607351"/>
                  <a:gd name="connsiteX4" fmla="*/ 581034 w 583121"/>
                  <a:gd name="connsiteY4" fmla="*/ 291280 h 607351"/>
                  <a:gd name="connsiteX5" fmla="*/ 448031 w 583121"/>
                  <a:gd name="connsiteY5" fmla="*/ 50210 h 607351"/>
                  <a:gd name="connsiteX6" fmla="*/ 226844 w 583121"/>
                  <a:gd name="connsiteY6" fmla="*/ 1810 h 607351"/>
                  <a:gd name="connsiteX7" fmla="*/ 71487 w 583121"/>
                  <a:gd name="connsiteY7" fmla="*/ 84778 h 607351"/>
                  <a:gd name="connsiteX8" fmla="*/ 32394 w 583121"/>
                  <a:gd name="connsiteY8" fmla="*/ 166589 h 607351"/>
                  <a:gd name="connsiteX9" fmla="*/ 1591 w 583121"/>
                  <a:gd name="connsiteY9" fmla="*/ 300167 h 607351"/>
                  <a:gd name="connsiteX10" fmla="*/ 15405 w 583121"/>
                  <a:gd name="connsiteY10" fmla="*/ 425433 h 607351"/>
                  <a:gd name="connsiteX0" fmla="*/ 25105 w 592821"/>
                  <a:gd name="connsiteY0" fmla="*/ 425433 h 607351"/>
                  <a:gd name="connsiteX1" fmla="*/ 114097 w 592821"/>
                  <a:gd name="connsiteY1" fmla="*/ 542961 h 607351"/>
                  <a:gd name="connsiteX2" fmla="*/ 333040 w 592821"/>
                  <a:gd name="connsiteY2" fmla="*/ 607163 h 607351"/>
                  <a:gd name="connsiteX3" fmla="*/ 524233 w 592821"/>
                  <a:gd name="connsiteY3" fmla="*/ 524036 h 607351"/>
                  <a:gd name="connsiteX4" fmla="*/ 590734 w 592821"/>
                  <a:gd name="connsiteY4" fmla="*/ 291280 h 607351"/>
                  <a:gd name="connsiteX5" fmla="*/ 457731 w 592821"/>
                  <a:gd name="connsiteY5" fmla="*/ 50210 h 607351"/>
                  <a:gd name="connsiteX6" fmla="*/ 236544 w 592821"/>
                  <a:gd name="connsiteY6" fmla="*/ 1810 h 607351"/>
                  <a:gd name="connsiteX7" fmla="*/ 81187 w 592821"/>
                  <a:gd name="connsiteY7" fmla="*/ 84778 h 607351"/>
                  <a:gd name="connsiteX8" fmla="*/ 42094 w 592821"/>
                  <a:gd name="connsiteY8" fmla="*/ 166589 h 607351"/>
                  <a:gd name="connsiteX9" fmla="*/ 46 w 592821"/>
                  <a:gd name="connsiteY9" fmla="*/ 291280 h 607351"/>
                  <a:gd name="connsiteX10" fmla="*/ 25105 w 592821"/>
                  <a:gd name="connsiteY10" fmla="*/ 425433 h 607351"/>
                  <a:gd name="connsiteX0" fmla="*/ 25131 w 592847"/>
                  <a:gd name="connsiteY0" fmla="*/ 425433 h 607351"/>
                  <a:gd name="connsiteX1" fmla="*/ 114123 w 592847"/>
                  <a:gd name="connsiteY1" fmla="*/ 542961 h 607351"/>
                  <a:gd name="connsiteX2" fmla="*/ 333066 w 592847"/>
                  <a:gd name="connsiteY2" fmla="*/ 607163 h 607351"/>
                  <a:gd name="connsiteX3" fmla="*/ 524259 w 592847"/>
                  <a:gd name="connsiteY3" fmla="*/ 524036 h 607351"/>
                  <a:gd name="connsiteX4" fmla="*/ 590760 w 592847"/>
                  <a:gd name="connsiteY4" fmla="*/ 291280 h 607351"/>
                  <a:gd name="connsiteX5" fmla="*/ 457757 w 592847"/>
                  <a:gd name="connsiteY5" fmla="*/ 50210 h 607351"/>
                  <a:gd name="connsiteX6" fmla="*/ 236570 w 592847"/>
                  <a:gd name="connsiteY6" fmla="*/ 1810 h 607351"/>
                  <a:gd name="connsiteX7" fmla="*/ 81213 w 592847"/>
                  <a:gd name="connsiteY7" fmla="*/ 84778 h 607351"/>
                  <a:gd name="connsiteX8" fmla="*/ 30874 w 592847"/>
                  <a:gd name="connsiteY8" fmla="*/ 160664 h 607351"/>
                  <a:gd name="connsiteX9" fmla="*/ 72 w 592847"/>
                  <a:gd name="connsiteY9" fmla="*/ 291280 h 607351"/>
                  <a:gd name="connsiteX10" fmla="*/ 25131 w 592847"/>
                  <a:gd name="connsiteY10" fmla="*/ 425433 h 607351"/>
                  <a:gd name="connsiteX0" fmla="*/ 25131 w 592847"/>
                  <a:gd name="connsiteY0" fmla="*/ 425433 h 610783"/>
                  <a:gd name="connsiteX1" fmla="*/ 156293 w 592847"/>
                  <a:gd name="connsiteY1" fmla="*/ 578512 h 610783"/>
                  <a:gd name="connsiteX2" fmla="*/ 333066 w 592847"/>
                  <a:gd name="connsiteY2" fmla="*/ 607163 h 610783"/>
                  <a:gd name="connsiteX3" fmla="*/ 524259 w 592847"/>
                  <a:gd name="connsiteY3" fmla="*/ 524036 h 610783"/>
                  <a:gd name="connsiteX4" fmla="*/ 590760 w 592847"/>
                  <a:gd name="connsiteY4" fmla="*/ 291280 h 610783"/>
                  <a:gd name="connsiteX5" fmla="*/ 457757 w 592847"/>
                  <a:gd name="connsiteY5" fmla="*/ 50210 h 610783"/>
                  <a:gd name="connsiteX6" fmla="*/ 236570 w 592847"/>
                  <a:gd name="connsiteY6" fmla="*/ 1810 h 610783"/>
                  <a:gd name="connsiteX7" fmla="*/ 81213 w 592847"/>
                  <a:gd name="connsiteY7" fmla="*/ 84778 h 610783"/>
                  <a:gd name="connsiteX8" fmla="*/ 30874 w 592847"/>
                  <a:gd name="connsiteY8" fmla="*/ 160664 h 610783"/>
                  <a:gd name="connsiteX9" fmla="*/ 72 w 592847"/>
                  <a:gd name="connsiteY9" fmla="*/ 291280 h 610783"/>
                  <a:gd name="connsiteX10" fmla="*/ 25131 w 592847"/>
                  <a:gd name="connsiteY10" fmla="*/ 425433 h 610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2847" h="610783">
                    <a:moveTo>
                      <a:pt x="25131" y="425433"/>
                    </a:moveTo>
                    <a:cubicBezTo>
                      <a:pt x="38985" y="461455"/>
                      <a:pt x="104971" y="548224"/>
                      <a:pt x="156293" y="578512"/>
                    </a:cubicBezTo>
                    <a:cubicBezTo>
                      <a:pt x="207615" y="608800"/>
                      <a:pt x="271738" y="616242"/>
                      <a:pt x="333066" y="607163"/>
                    </a:cubicBezTo>
                    <a:cubicBezTo>
                      <a:pt x="394394" y="598084"/>
                      <a:pt x="481310" y="576683"/>
                      <a:pt x="524259" y="524036"/>
                    </a:cubicBezTo>
                    <a:cubicBezTo>
                      <a:pt x="567208" y="471389"/>
                      <a:pt x="601844" y="370251"/>
                      <a:pt x="590760" y="291280"/>
                    </a:cubicBezTo>
                    <a:cubicBezTo>
                      <a:pt x="579676" y="212309"/>
                      <a:pt x="516789" y="98455"/>
                      <a:pt x="457757" y="50210"/>
                    </a:cubicBezTo>
                    <a:cubicBezTo>
                      <a:pt x="398725" y="1965"/>
                      <a:pt x="299327" y="-3951"/>
                      <a:pt x="236570" y="1810"/>
                    </a:cubicBezTo>
                    <a:cubicBezTo>
                      <a:pt x="173813" y="7571"/>
                      <a:pt x="97146" y="62611"/>
                      <a:pt x="81213" y="84778"/>
                    </a:cubicBezTo>
                    <a:cubicBezTo>
                      <a:pt x="65280" y="106945"/>
                      <a:pt x="44397" y="126247"/>
                      <a:pt x="30874" y="160664"/>
                    </a:cubicBezTo>
                    <a:cubicBezTo>
                      <a:pt x="17351" y="195081"/>
                      <a:pt x="-1313" y="251102"/>
                      <a:pt x="72" y="291280"/>
                    </a:cubicBezTo>
                    <a:cubicBezTo>
                      <a:pt x="4677" y="333035"/>
                      <a:pt x="-1965" y="386641"/>
                      <a:pt x="25131" y="425433"/>
                    </a:cubicBezTo>
                    <a:close/>
                  </a:path>
                </a:pathLst>
              </a:custGeom>
              <a:pattFill prst="pct5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rgbClr val="720000"/>
                </a:solidFill>
              </a:ln>
              <a:sp3d extrusionH="38100" prstMaterial="matte">
                <a:bevelT w="635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Freeform 63"/>
              <p:cNvSpPr/>
              <p:nvPr/>
            </p:nvSpPr>
            <p:spPr>
              <a:xfrm rot="17233630">
                <a:off x="7424803" y="2592721"/>
                <a:ext cx="789537" cy="678360"/>
              </a:xfrm>
              <a:custGeom>
                <a:avLst/>
                <a:gdLst>
                  <a:gd name="connsiteX0" fmla="*/ 16625 w 556952"/>
                  <a:gd name="connsiteY0" fmla="*/ 357448 h 556953"/>
                  <a:gd name="connsiteX1" fmla="*/ 83127 w 556952"/>
                  <a:gd name="connsiteY1" fmla="*/ 457200 h 556953"/>
                  <a:gd name="connsiteX2" fmla="*/ 299258 w 556952"/>
                  <a:gd name="connsiteY2" fmla="*/ 556953 h 556953"/>
                  <a:gd name="connsiteX3" fmla="*/ 490451 w 556952"/>
                  <a:gd name="connsiteY3" fmla="*/ 473826 h 556953"/>
                  <a:gd name="connsiteX4" fmla="*/ 556952 w 556952"/>
                  <a:gd name="connsiteY4" fmla="*/ 241070 h 556953"/>
                  <a:gd name="connsiteX5" fmla="*/ 423949 w 556952"/>
                  <a:gd name="connsiteY5" fmla="*/ 0 h 556953"/>
                  <a:gd name="connsiteX6" fmla="*/ 99752 w 556952"/>
                  <a:gd name="connsiteY6" fmla="*/ 8313 h 556953"/>
                  <a:gd name="connsiteX7" fmla="*/ 8312 w 556952"/>
                  <a:gd name="connsiteY7" fmla="*/ 116379 h 556953"/>
                  <a:gd name="connsiteX8" fmla="*/ 0 w 556952"/>
                  <a:gd name="connsiteY8" fmla="*/ 241070 h 556953"/>
                  <a:gd name="connsiteX9" fmla="*/ 16625 w 556952"/>
                  <a:gd name="connsiteY9" fmla="*/ 357448 h 556953"/>
                  <a:gd name="connsiteX0" fmla="*/ 16625 w 556952"/>
                  <a:gd name="connsiteY0" fmla="*/ 376985 h 576490"/>
                  <a:gd name="connsiteX1" fmla="*/ 83127 w 556952"/>
                  <a:gd name="connsiteY1" fmla="*/ 476737 h 576490"/>
                  <a:gd name="connsiteX2" fmla="*/ 299258 w 556952"/>
                  <a:gd name="connsiteY2" fmla="*/ 576490 h 576490"/>
                  <a:gd name="connsiteX3" fmla="*/ 490451 w 556952"/>
                  <a:gd name="connsiteY3" fmla="*/ 493363 h 576490"/>
                  <a:gd name="connsiteX4" fmla="*/ 556952 w 556952"/>
                  <a:gd name="connsiteY4" fmla="*/ 260607 h 576490"/>
                  <a:gd name="connsiteX5" fmla="*/ 423949 w 556952"/>
                  <a:gd name="connsiteY5" fmla="*/ 19537 h 576490"/>
                  <a:gd name="connsiteX6" fmla="*/ 99752 w 556952"/>
                  <a:gd name="connsiteY6" fmla="*/ 27850 h 576490"/>
                  <a:gd name="connsiteX7" fmla="*/ 8312 w 556952"/>
                  <a:gd name="connsiteY7" fmla="*/ 135916 h 576490"/>
                  <a:gd name="connsiteX8" fmla="*/ 0 w 556952"/>
                  <a:gd name="connsiteY8" fmla="*/ 260607 h 576490"/>
                  <a:gd name="connsiteX9" fmla="*/ 16625 w 556952"/>
                  <a:gd name="connsiteY9" fmla="*/ 376985 h 576490"/>
                  <a:gd name="connsiteX0" fmla="*/ 23465 w 563792"/>
                  <a:gd name="connsiteY0" fmla="*/ 376985 h 576490"/>
                  <a:gd name="connsiteX1" fmla="*/ 89967 w 563792"/>
                  <a:gd name="connsiteY1" fmla="*/ 476737 h 576490"/>
                  <a:gd name="connsiteX2" fmla="*/ 306098 w 563792"/>
                  <a:gd name="connsiteY2" fmla="*/ 576490 h 576490"/>
                  <a:gd name="connsiteX3" fmla="*/ 497291 w 563792"/>
                  <a:gd name="connsiteY3" fmla="*/ 493363 h 576490"/>
                  <a:gd name="connsiteX4" fmla="*/ 563792 w 563792"/>
                  <a:gd name="connsiteY4" fmla="*/ 260607 h 576490"/>
                  <a:gd name="connsiteX5" fmla="*/ 430789 w 563792"/>
                  <a:gd name="connsiteY5" fmla="*/ 19537 h 576490"/>
                  <a:gd name="connsiteX6" fmla="*/ 106592 w 563792"/>
                  <a:gd name="connsiteY6" fmla="*/ 27850 h 576490"/>
                  <a:gd name="connsiteX7" fmla="*/ 15152 w 563792"/>
                  <a:gd name="connsiteY7" fmla="*/ 135916 h 576490"/>
                  <a:gd name="connsiteX8" fmla="*/ 6840 w 563792"/>
                  <a:gd name="connsiteY8" fmla="*/ 260607 h 576490"/>
                  <a:gd name="connsiteX9" fmla="*/ 23465 w 563792"/>
                  <a:gd name="connsiteY9" fmla="*/ 376985 h 576490"/>
                  <a:gd name="connsiteX0" fmla="*/ 23465 w 565879"/>
                  <a:gd name="connsiteY0" fmla="*/ 376985 h 576650"/>
                  <a:gd name="connsiteX1" fmla="*/ 89967 w 565879"/>
                  <a:gd name="connsiteY1" fmla="*/ 476737 h 576650"/>
                  <a:gd name="connsiteX2" fmla="*/ 306098 w 565879"/>
                  <a:gd name="connsiteY2" fmla="*/ 576490 h 576650"/>
                  <a:gd name="connsiteX3" fmla="*/ 497291 w 565879"/>
                  <a:gd name="connsiteY3" fmla="*/ 493363 h 576650"/>
                  <a:gd name="connsiteX4" fmla="*/ 563792 w 565879"/>
                  <a:gd name="connsiteY4" fmla="*/ 260607 h 576650"/>
                  <a:gd name="connsiteX5" fmla="*/ 430789 w 565879"/>
                  <a:gd name="connsiteY5" fmla="*/ 19537 h 576650"/>
                  <a:gd name="connsiteX6" fmla="*/ 106592 w 565879"/>
                  <a:gd name="connsiteY6" fmla="*/ 27850 h 576650"/>
                  <a:gd name="connsiteX7" fmla="*/ 15152 w 565879"/>
                  <a:gd name="connsiteY7" fmla="*/ 135916 h 576650"/>
                  <a:gd name="connsiteX8" fmla="*/ 6840 w 565879"/>
                  <a:gd name="connsiteY8" fmla="*/ 260607 h 576650"/>
                  <a:gd name="connsiteX9" fmla="*/ 23465 w 565879"/>
                  <a:gd name="connsiteY9" fmla="*/ 376985 h 576650"/>
                  <a:gd name="connsiteX0" fmla="*/ 23465 w 565879"/>
                  <a:gd name="connsiteY0" fmla="*/ 376985 h 576650"/>
                  <a:gd name="connsiteX1" fmla="*/ 89967 w 565879"/>
                  <a:gd name="connsiteY1" fmla="*/ 476737 h 576650"/>
                  <a:gd name="connsiteX2" fmla="*/ 306098 w 565879"/>
                  <a:gd name="connsiteY2" fmla="*/ 576490 h 576650"/>
                  <a:gd name="connsiteX3" fmla="*/ 497291 w 565879"/>
                  <a:gd name="connsiteY3" fmla="*/ 493363 h 576650"/>
                  <a:gd name="connsiteX4" fmla="*/ 563792 w 565879"/>
                  <a:gd name="connsiteY4" fmla="*/ 260607 h 576650"/>
                  <a:gd name="connsiteX5" fmla="*/ 430789 w 565879"/>
                  <a:gd name="connsiteY5" fmla="*/ 19537 h 576650"/>
                  <a:gd name="connsiteX6" fmla="*/ 106592 w 565879"/>
                  <a:gd name="connsiteY6" fmla="*/ 27850 h 576650"/>
                  <a:gd name="connsiteX7" fmla="*/ 15152 w 565879"/>
                  <a:gd name="connsiteY7" fmla="*/ 135916 h 576650"/>
                  <a:gd name="connsiteX8" fmla="*/ 6840 w 565879"/>
                  <a:gd name="connsiteY8" fmla="*/ 260607 h 576650"/>
                  <a:gd name="connsiteX9" fmla="*/ 23465 w 565879"/>
                  <a:gd name="connsiteY9" fmla="*/ 376985 h 576650"/>
                  <a:gd name="connsiteX0" fmla="*/ 23465 w 565879"/>
                  <a:gd name="connsiteY0" fmla="*/ 376985 h 576650"/>
                  <a:gd name="connsiteX1" fmla="*/ 89967 w 565879"/>
                  <a:gd name="connsiteY1" fmla="*/ 476737 h 576650"/>
                  <a:gd name="connsiteX2" fmla="*/ 306098 w 565879"/>
                  <a:gd name="connsiteY2" fmla="*/ 576490 h 576650"/>
                  <a:gd name="connsiteX3" fmla="*/ 497291 w 565879"/>
                  <a:gd name="connsiteY3" fmla="*/ 493363 h 576650"/>
                  <a:gd name="connsiteX4" fmla="*/ 563792 w 565879"/>
                  <a:gd name="connsiteY4" fmla="*/ 260607 h 576650"/>
                  <a:gd name="connsiteX5" fmla="*/ 430789 w 565879"/>
                  <a:gd name="connsiteY5" fmla="*/ 19537 h 576650"/>
                  <a:gd name="connsiteX6" fmla="*/ 106592 w 565879"/>
                  <a:gd name="connsiteY6" fmla="*/ 27850 h 576650"/>
                  <a:gd name="connsiteX7" fmla="*/ 15152 w 565879"/>
                  <a:gd name="connsiteY7" fmla="*/ 135916 h 576650"/>
                  <a:gd name="connsiteX8" fmla="*/ 6840 w 565879"/>
                  <a:gd name="connsiteY8" fmla="*/ 260607 h 576650"/>
                  <a:gd name="connsiteX9" fmla="*/ 23465 w 565879"/>
                  <a:gd name="connsiteY9" fmla="*/ 376985 h 576650"/>
                  <a:gd name="connsiteX0" fmla="*/ 23465 w 565879"/>
                  <a:gd name="connsiteY0" fmla="*/ 381812 h 581477"/>
                  <a:gd name="connsiteX1" fmla="*/ 89967 w 565879"/>
                  <a:gd name="connsiteY1" fmla="*/ 481564 h 581477"/>
                  <a:gd name="connsiteX2" fmla="*/ 306098 w 565879"/>
                  <a:gd name="connsiteY2" fmla="*/ 581317 h 581477"/>
                  <a:gd name="connsiteX3" fmla="*/ 497291 w 565879"/>
                  <a:gd name="connsiteY3" fmla="*/ 498190 h 581477"/>
                  <a:gd name="connsiteX4" fmla="*/ 563792 w 565879"/>
                  <a:gd name="connsiteY4" fmla="*/ 265434 h 581477"/>
                  <a:gd name="connsiteX5" fmla="*/ 430789 w 565879"/>
                  <a:gd name="connsiteY5" fmla="*/ 24364 h 581477"/>
                  <a:gd name="connsiteX6" fmla="*/ 106592 w 565879"/>
                  <a:gd name="connsiteY6" fmla="*/ 32677 h 581477"/>
                  <a:gd name="connsiteX7" fmla="*/ 15152 w 565879"/>
                  <a:gd name="connsiteY7" fmla="*/ 140743 h 581477"/>
                  <a:gd name="connsiteX8" fmla="*/ 6840 w 565879"/>
                  <a:gd name="connsiteY8" fmla="*/ 265434 h 581477"/>
                  <a:gd name="connsiteX9" fmla="*/ 23465 w 565879"/>
                  <a:gd name="connsiteY9" fmla="*/ 381812 h 581477"/>
                  <a:gd name="connsiteX0" fmla="*/ 23465 w 565879"/>
                  <a:gd name="connsiteY0" fmla="*/ 381812 h 581477"/>
                  <a:gd name="connsiteX1" fmla="*/ 89967 w 565879"/>
                  <a:gd name="connsiteY1" fmla="*/ 481564 h 581477"/>
                  <a:gd name="connsiteX2" fmla="*/ 306098 w 565879"/>
                  <a:gd name="connsiteY2" fmla="*/ 581317 h 581477"/>
                  <a:gd name="connsiteX3" fmla="*/ 497291 w 565879"/>
                  <a:gd name="connsiteY3" fmla="*/ 498190 h 581477"/>
                  <a:gd name="connsiteX4" fmla="*/ 563792 w 565879"/>
                  <a:gd name="connsiteY4" fmla="*/ 265434 h 581477"/>
                  <a:gd name="connsiteX5" fmla="*/ 430789 w 565879"/>
                  <a:gd name="connsiteY5" fmla="*/ 24364 h 581477"/>
                  <a:gd name="connsiteX6" fmla="*/ 106592 w 565879"/>
                  <a:gd name="connsiteY6" fmla="*/ 32677 h 581477"/>
                  <a:gd name="connsiteX7" fmla="*/ 15152 w 565879"/>
                  <a:gd name="connsiteY7" fmla="*/ 140743 h 581477"/>
                  <a:gd name="connsiteX8" fmla="*/ 6840 w 565879"/>
                  <a:gd name="connsiteY8" fmla="*/ 265434 h 581477"/>
                  <a:gd name="connsiteX9" fmla="*/ 23465 w 565879"/>
                  <a:gd name="connsiteY9" fmla="*/ 381812 h 581477"/>
                  <a:gd name="connsiteX0" fmla="*/ 19486 w 561900"/>
                  <a:gd name="connsiteY0" fmla="*/ 396190 h 595855"/>
                  <a:gd name="connsiteX1" fmla="*/ 85988 w 561900"/>
                  <a:gd name="connsiteY1" fmla="*/ 495942 h 595855"/>
                  <a:gd name="connsiteX2" fmla="*/ 302119 w 561900"/>
                  <a:gd name="connsiteY2" fmla="*/ 595695 h 595855"/>
                  <a:gd name="connsiteX3" fmla="*/ 493312 w 561900"/>
                  <a:gd name="connsiteY3" fmla="*/ 512568 h 595855"/>
                  <a:gd name="connsiteX4" fmla="*/ 559813 w 561900"/>
                  <a:gd name="connsiteY4" fmla="*/ 279812 h 595855"/>
                  <a:gd name="connsiteX5" fmla="*/ 426810 w 561900"/>
                  <a:gd name="connsiteY5" fmla="*/ 38742 h 595855"/>
                  <a:gd name="connsiteX6" fmla="*/ 106769 w 561900"/>
                  <a:gd name="connsiteY6" fmla="*/ 22117 h 595855"/>
                  <a:gd name="connsiteX7" fmla="*/ 11173 w 561900"/>
                  <a:gd name="connsiteY7" fmla="*/ 155121 h 595855"/>
                  <a:gd name="connsiteX8" fmla="*/ 2861 w 561900"/>
                  <a:gd name="connsiteY8" fmla="*/ 279812 h 595855"/>
                  <a:gd name="connsiteX9" fmla="*/ 19486 w 561900"/>
                  <a:gd name="connsiteY9" fmla="*/ 396190 h 595855"/>
                  <a:gd name="connsiteX0" fmla="*/ 19486 w 561900"/>
                  <a:gd name="connsiteY0" fmla="*/ 399746 h 599411"/>
                  <a:gd name="connsiteX1" fmla="*/ 85988 w 561900"/>
                  <a:gd name="connsiteY1" fmla="*/ 499498 h 599411"/>
                  <a:gd name="connsiteX2" fmla="*/ 302119 w 561900"/>
                  <a:gd name="connsiteY2" fmla="*/ 599251 h 599411"/>
                  <a:gd name="connsiteX3" fmla="*/ 493312 w 561900"/>
                  <a:gd name="connsiteY3" fmla="*/ 516124 h 599411"/>
                  <a:gd name="connsiteX4" fmla="*/ 559813 w 561900"/>
                  <a:gd name="connsiteY4" fmla="*/ 283368 h 599411"/>
                  <a:gd name="connsiteX5" fmla="*/ 426810 w 561900"/>
                  <a:gd name="connsiteY5" fmla="*/ 42298 h 599411"/>
                  <a:gd name="connsiteX6" fmla="*/ 106769 w 561900"/>
                  <a:gd name="connsiteY6" fmla="*/ 25673 h 599411"/>
                  <a:gd name="connsiteX7" fmla="*/ 11173 w 561900"/>
                  <a:gd name="connsiteY7" fmla="*/ 158677 h 599411"/>
                  <a:gd name="connsiteX8" fmla="*/ 2861 w 561900"/>
                  <a:gd name="connsiteY8" fmla="*/ 283368 h 599411"/>
                  <a:gd name="connsiteX9" fmla="*/ 19486 w 561900"/>
                  <a:gd name="connsiteY9" fmla="*/ 399746 h 599411"/>
                  <a:gd name="connsiteX0" fmla="*/ 19486 w 561900"/>
                  <a:gd name="connsiteY0" fmla="*/ 399746 h 599411"/>
                  <a:gd name="connsiteX1" fmla="*/ 85988 w 561900"/>
                  <a:gd name="connsiteY1" fmla="*/ 499498 h 599411"/>
                  <a:gd name="connsiteX2" fmla="*/ 302119 w 561900"/>
                  <a:gd name="connsiteY2" fmla="*/ 599251 h 599411"/>
                  <a:gd name="connsiteX3" fmla="*/ 493312 w 561900"/>
                  <a:gd name="connsiteY3" fmla="*/ 516124 h 599411"/>
                  <a:gd name="connsiteX4" fmla="*/ 559813 w 561900"/>
                  <a:gd name="connsiteY4" fmla="*/ 283368 h 599411"/>
                  <a:gd name="connsiteX5" fmla="*/ 426810 w 561900"/>
                  <a:gd name="connsiteY5" fmla="*/ 42298 h 599411"/>
                  <a:gd name="connsiteX6" fmla="*/ 106769 w 561900"/>
                  <a:gd name="connsiteY6" fmla="*/ 25673 h 599411"/>
                  <a:gd name="connsiteX7" fmla="*/ 11173 w 561900"/>
                  <a:gd name="connsiteY7" fmla="*/ 158677 h 599411"/>
                  <a:gd name="connsiteX8" fmla="*/ 2861 w 561900"/>
                  <a:gd name="connsiteY8" fmla="*/ 283368 h 599411"/>
                  <a:gd name="connsiteX9" fmla="*/ 19486 w 561900"/>
                  <a:gd name="connsiteY9" fmla="*/ 399746 h 599411"/>
                  <a:gd name="connsiteX0" fmla="*/ 17629 w 560043"/>
                  <a:gd name="connsiteY0" fmla="*/ 382612 h 582277"/>
                  <a:gd name="connsiteX1" fmla="*/ 84131 w 560043"/>
                  <a:gd name="connsiteY1" fmla="*/ 482364 h 582277"/>
                  <a:gd name="connsiteX2" fmla="*/ 300262 w 560043"/>
                  <a:gd name="connsiteY2" fmla="*/ 582117 h 582277"/>
                  <a:gd name="connsiteX3" fmla="*/ 491455 w 560043"/>
                  <a:gd name="connsiteY3" fmla="*/ 498990 h 582277"/>
                  <a:gd name="connsiteX4" fmla="*/ 557956 w 560043"/>
                  <a:gd name="connsiteY4" fmla="*/ 266234 h 582277"/>
                  <a:gd name="connsiteX5" fmla="*/ 424953 w 560043"/>
                  <a:gd name="connsiteY5" fmla="*/ 25164 h 582277"/>
                  <a:gd name="connsiteX6" fmla="*/ 104912 w 560043"/>
                  <a:gd name="connsiteY6" fmla="*/ 8539 h 582277"/>
                  <a:gd name="connsiteX7" fmla="*/ 69591 w 560043"/>
                  <a:gd name="connsiteY7" fmla="*/ 35019 h 582277"/>
                  <a:gd name="connsiteX8" fmla="*/ 9316 w 560043"/>
                  <a:gd name="connsiteY8" fmla="*/ 141543 h 582277"/>
                  <a:gd name="connsiteX9" fmla="*/ 1004 w 560043"/>
                  <a:gd name="connsiteY9" fmla="*/ 266234 h 582277"/>
                  <a:gd name="connsiteX10" fmla="*/ 17629 w 560043"/>
                  <a:gd name="connsiteY10" fmla="*/ 382612 h 582277"/>
                  <a:gd name="connsiteX0" fmla="*/ 17000 w 559414"/>
                  <a:gd name="connsiteY0" fmla="*/ 382214 h 581879"/>
                  <a:gd name="connsiteX1" fmla="*/ 83502 w 559414"/>
                  <a:gd name="connsiteY1" fmla="*/ 481966 h 581879"/>
                  <a:gd name="connsiteX2" fmla="*/ 299633 w 559414"/>
                  <a:gd name="connsiteY2" fmla="*/ 581719 h 581879"/>
                  <a:gd name="connsiteX3" fmla="*/ 490826 w 559414"/>
                  <a:gd name="connsiteY3" fmla="*/ 498592 h 581879"/>
                  <a:gd name="connsiteX4" fmla="*/ 557327 w 559414"/>
                  <a:gd name="connsiteY4" fmla="*/ 265836 h 581879"/>
                  <a:gd name="connsiteX5" fmla="*/ 424324 w 559414"/>
                  <a:gd name="connsiteY5" fmla="*/ 24766 h 581879"/>
                  <a:gd name="connsiteX6" fmla="*/ 104283 w 559414"/>
                  <a:gd name="connsiteY6" fmla="*/ 8141 h 581879"/>
                  <a:gd name="connsiteX7" fmla="*/ 44249 w 559414"/>
                  <a:gd name="connsiteY7" fmla="*/ 27560 h 581879"/>
                  <a:gd name="connsiteX8" fmla="*/ 8687 w 559414"/>
                  <a:gd name="connsiteY8" fmla="*/ 141145 h 581879"/>
                  <a:gd name="connsiteX9" fmla="*/ 375 w 559414"/>
                  <a:gd name="connsiteY9" fmla="*/ 265836 h 581879"/>
                  <a:gd name="connsiteX10" fmla="*/ 17000 w 559414"/>
                  <a:gd name="connsiteY10" fmla="*/ 382214 h 581879"/>
                  <a:gd name="connsiteX0" fmla="*/ 17050 w 559464"/>
                  <a:gd name="connsiteY0" fmla="*/ 384055 h 583720"/>
                  <a:gd name="connsiteX1" fmla="*/ 83552 w 559464"/>
                  <a:gd name="connsiteY1" fmla="*/ 483807 h 583720"/>
                  <a:gd name="connsiteX2" fmla="*/ 299683 w 559464"/>
                  <a:gd name="connsiteY2" fmla="*/ 583560 h 583720"/>
                  <a:gd name="connsiteX3" fmla="*/ 490876 w 559464"/>
                  <a:gd name="connsiteY3" fmla="*/ 500433 h 583720"/>
                  <a:gd name="connsiteX4" fmla="*/ 557377 w 559464"/>
                  <a:gd name="connsiteY4" fmla="*/ 267677 h 583720"/>
                  <a:gd name="connsiteX5" fmla="*/ 424374 w 559464"/>
                  <a:gd name="connsiteY5" fmla="*/ 26607 h 583720"/>
                  <a:gd name="connsiteX6" fmla="*/ 104333 w 559464"/>
                  <a:gd name="connsiteY6" fmla="*/ 9982 h 583720"/>
                  <a:gd name="connsiteX7" fmla="*/ 47830 w 559464"/>
                  <a:gd name="connsiteY7" fmla="*/ 61175 h 583720"/>
                  <a:gd name="connsiteX8" fmla="*/ 8737 w 559464"/>
                  <a:gd name="connsiteY8" fmla="*/ 142986 h 583720"/>
                  <a:gd name="connsiteX9" fmla="*/ 425 w 559464"/>
                  <a:gd name="connsiteY9" fmla="*/ 267677 h 583720"/>
                  <a:gd name="connsiteX10" fmla="*/ 17050 w 559464"/>
                  <a:gd name="connsiteY10" fmla="*/ 384055 h 583720"/>
                  <a:gd name="connsiteX0" fmla="*/ 17050 w 559464"/>
                  <a:gd name="connsiteY0" fmla="*/ 407658 h 607323"/>
                  <a:gd name="connsiteX1" fmla="*/ 83552 w 559464"/>
                  <a:gd name="connsiteY1" fmla="*/ 507410 h 607323"/>
                  <a:gd name="connsiteX2" fmla="*/ 299683 w 559464"/>
                  <a:gd name="connsiteY2" fmla="*/ 607163 h 607323"/>
                  <a:gd name="connsiteX3" fmla="*/ 490876 w 559464"/>
                  <a:gd name="connsiteY3" fmla="*/ 524036 h 607323"/>
                  <a:gd name="connsiteX4" fmla="*/ 557377 w 559464"/>
                  <a:gd name="connsiteY4" fmla="*/ 291280 h 607323"/>
                  <a:gd name="connsiteX5" fmla="*/ 424374 w 559464"/>
                  <a:gd name="connsiteY5" fmla="*/ 50210 h 607323"/>
                  <a:gd name="connsiteX6" fmla="*/ 203187 w 559464"/>
                  <a:gd name="connsiteY6" fmla="*/ 1810 h 607323"/>
                  <a:gd name="connsiteX7" fmla="*/ 47830 w 559464"/>
                  <a:gd name="connsiteY7" fmla="*/ 84778 h 607323"/>
                  <a:gd name="connsiteX8" fmla="*/ 8737 w 559464"/>
                  <a:gd name="connsiteY8" fmla="*/ 166589 h 607323"/>
                  <a:gd name="connsiteX9" fmla="*/ 425 w 559464"/>
                  <a:gd name="connsiteY9" fmla="*/ 291280 h 607323"/>
                  <a:gd name="connsiteX10" fmla="*/ 17050 w 559464"/>
                  <a:gd name="connsiteY10" fmla="*/ 407658 h 607323"/>
                  <a:gd name="connsiteX0" fmla="*/ 50352 w 592766"/>
                  <a:gd name="connsiteY0" fmla="*/ 407658 h 607323"/>
                  <a:gd name="connsiteX1" fmla="*/ 116854 w 592766"/>
                  <a:gd name="connsiteY1" fmla="*/ 507410 h 607323"/>
                  <a:gd name="connsiteX2" fmla="*/ 332985 w 592766"/>
                  <a:gd name="connsiteY2" fmla="*/ 607163 h 607323"/>
                  <a:gd name="connsiteX3" fmla="*/ 524178 w 592766"/>
                  <a:gd name="connsiteY3" fmla="*/ 524036 h 607323"/>
                  <a:gd name="connsiteX4" fmla="*/ 590679 w 592766"/>
                  <a:gd name="connsiteY4" fmla="*/ 291280 h 607323"/>
                  <a:gd name="connsiteX5" fmla="*/ 457676 w 592766"/>
                  <a:gd name="connsiteY5" fmla="*/ 50210 h 607323"/>
                  <a:gd name="connsiteX6" fmla="*/ 236489 w 592766"/>
                  <a:gd name="connsiteY6" fmla="*/ 1810 h 607323"/>
                  <a:gd name="connsiteX7" fmla="*/ 81132 w 592766"/>
                  <a:gd name="connsiteY7" fmla="*/ 84778 h 607323"/>
                  <a:gd name="connsiteX8" fmla="*/ 42039 w 592766"/>
                  <a:gd name="connsiteY8" fmla="*/ 166589 h 607323"/>
                  <a:gd name="connsiteX9" fmla="*/ 46 w 592766"/>
                  <a:gd name="connsiteY9" fmla="*/ 363394 h 607323"/>
                  <a:gd name="connsiteX10" fmla="*/ 50352 w 592766"/>
                  <a:gd name="connsiteY10" fmla="*/ 407658 h 607323"/>
                  <a:gd name="connsiteX0" fmla="*/ 46428 w 592766"/>
                  <a:gd name="connsiteY0" fmla="*/ 438533 h 607323"/>
                  <a:gd name="connsiteX1" fmla="*/ 116854 w 592766"/>
                  <a:gd name="connsiteY1" fmla="*/ 507410 h 607323"/>
                  <a:gd name="connsiteX2" fmla="*/ 332985 w 592766"/>
                  <a:gd name="connsiteY2" fmla="*/ 607163 h 607323"/>
                  <a:gd name="connsiteX3" fmla="*/ 524178 w 592766"/>
                  <a:gd name="connsiteY3" fmla="*/ 524036 h 607323"/>
                  <a:gd name="connsiteX4" fmla="*/ 590679 w 592766"/>
                  <a:gd name="connsiteY4" fmla="*/ 291280 h 607323"/>
                  <a:gd name="connsiteX5" fmla="*/ 457676 w 592766"/>
                  <a:gd name="connsiteY5" fmla="*/ 50210 h 607323"/>
                  <a:gd name="connsiteX6" fmla="*/ 236489 w 592766"/>
                  <a:gd name="connsiteY6" fmla="*/ 1810 h 607323"/>
                  <a:gd name="connsiteX7" fmla="*/ 81132 w 592766"/>
                  <a:gd name="connsiteY7" fmla="*/ 84778 h 607323"/>
                  <a:gd name="connsiteX8" fmla="*/ 42039 w 592766"/>
                  <a:gd name="connsiteY8" fmla="*/ 166589 h 607323"/>
                  <a:gd name="connsiteX9" fmla="*/ 46 w 592766"/>
                  <a:gd name="connsiteY9" fmla="*/ 363394 h 607323"/>
                  <a:gd name="connsiteX10" fmla="*/ 46428 w 592766"/>
                  <a:gd name="connsiteY10" fmla="*/ 438533 h 607323"/>
                  <a:gd name="connsiteX0" fmla="*/ 46428 w 592766"/>
                  <a:gd name="connsiteY0" fmla="*/ 438533 h 626732"/>
                  <a:gd name="connsiteX1" fmla="*/ 221219 w 592766"/>
                  <a:gd name="connsiteY1" fmla="*/ 612060 h 626732"/>
                  <a:gd name="connsiteX2" fmla="*/ 332985 w 592766"/>
                  <a:gd name="connsiteY2" fmla="*/ 607163 h 626732"/>
                  <a:gd name="connsiteX3" fmla="*/ 524178 w 592766"/>
                  <a:gd name="connsiteY3" fmla="*/ 524036 h 626732"/>
                  <a:gd name="connsiteX4" fmla="*/ 590679 w 592766"/>
                  <a:gd name="connsiteY4" fmla="*/ 291280 h 626732"/>
                  <a:gd name="connsiteX5" fmla="*/ 457676 w 592766"/>
                  <a:gd name="connsiteY5" fmla="*/ 50210 h 626732"/>
                  <a:gd name="connsiteX6" fmla="*/ 236489 w 592766"/>
                  <a:gd name="connsiteY6" fmla="*/ 1810 h 626732"/>
                  <a:gd name="connsiteX7" fmla="*/ 81132 w 592766"/>
                  <a:gd name="connsiteY7" fmla="*/ 84778 h 626732"/>
                  <a:gd name="connsiteX8" fmla="*/ 42039 w 592766"/>
                  <a:gd name="connsiteY8" fmla="*/ 166589 h 626732"/>
                  <a:gd name="connsiteX9" fmla="*/ 46 w 592766"/>
                  <a:gd name="connsiteY9" fmla="*/ 363394 h 626732"/>
                  <a:gd name="connsiteX10" fmla="*/ 46428 w 592766"/>
                  <a:gd name="connsiteY10" fmla="*/ 438533 h 626732"/>
                  <a:gd name="connsiteX0" fmla="*/ 46428 w 592415"/>
                  <a:gd name="connsiteY0" fmla="*/ 438533 h 629339"/>
                  <a:gd name="connsiteX1" fmla="*/ 221219 w 592415"/>
                  <a:gd name="connsiteY1" fmla="*/ 612060 h 629339"/>
                  <a:gd name="connsiteX2" fmla="*/ 391055 w 592415"/>
                  <a:gd name="connsiteY2" fmla="*/ 613173 h 629339"/>
                  <a:gd name="connsiteX3" fmla="*/ 524178 w 592415"/>
                  <a:gd name="connsiteY3" fmla="*/ 524036 h 629339"/>
                  <a:gd name="connsiteX4" fmla="*/ 590679 w 592415"/>
                  <a:gd name="connsiteY4" fmla="*/ 291280 h 629339"/>
                  <a:gd name="connsiteX5" fmla="*/ 457676 w 592415"/>
                  <a:gd name="connsiteY5" fmla="*/ 50210 h 629339"/>
                  <a:gd name="connsiteX6" fmla="*/ 236489 w 592415"/>
                  <a:gd name="connsiteY6" fmla="*/ 1810 h 629339"/>
                  <a:gd name="connsiteX7" fmla="*/ 81132 w 592415"/>
                  <a:gd name="connsiteY7" fmla="*/ 84778 h 629339"/>
                  <a:gd name="connsiteX8" fmla="*/ 42039 w 592415"/>
                  <a:gd name="connsiteY8" fmla="*/ 166589 h 629339"/>
                  <a:gd name="connsiteX9" fmla="*/ 46 w 592415"/>
                  <a:gd name="connsiteY9" fmla="*/ 363394 h 629339"/>
                  <a:gd name="connsiteX10" fmla="*/ 46428 w 592415"/>
                  <a:gd name="connsiteY10" fmla="*/ 438533 h 629339"/>
                  <a:gd name="connsiteX0" fmla="*/ 46428 w 577456"/>
                  <a:gd name="connsiteY0" fmla="*/ 438633 h 629439"/>
                  <a:gd name="connsiteX1" fmla="*/ 221219 w 577456"/>
                  <a:gd name="connsiteY1" fmla="*/ 612160 h 629439"/>
                  <a:gd name="connsiteX2" fmla="*/ 391055 w 577456"/>
                  <a:gd name="connsiteY2" fmla="*/ 613273 h 629439"/>
                  <a:gd name="connsiteX3" fmla="*/ 524178 w 577456"/>
                  <a:gd name="connsiteY3" fmla="*/ 524136 h 629439"/>
                  <a:gd name="connsiteX4" fmla="*/ 575181 w 577456"/>
                  <a:gd name="connsiteY4" fmla="*/ 297596 h 629439"/>
                  <a:gd name="connsiteX5" fmla="*/ 457676 w 577456"/>
                  <a:gd name="connsiteY5" fmla="*/ 50310 h 629439"/>
                  <a:gd name="connsiteX6" fmla="*/ 236489 w 577456"/>
                  <a:gd name="connsiteY6" fmla="*/ 1910 h 629439"/>
                  <a:gd name="connsiteX7" fmla="*/ 81132 w 577456"/>
                  <a:gd name="connsiteY7" fmla="*/ 84878 h 629439"/>
                  <a:gd name="connsiteX8" fmla="*/ 42039 w 577456"/>
                  <a:gd name="connsiteY8" fmla="*/ 166689 h 629439"/>
                  <a:gd name="connsiteX9" fmla="*/ 46 w 577456"/>
                  <a:gd name="connsiteY9" fmla="*/ 363494 h 629439"/>
                  <a:gd name="connsiteX10" fmla="*/ 46428 w 577456"/>
                  <a:gd name="connsiteY10" fmla="*/ 438633 h 629439"/>
                  <a:gd name="connsiteX0" fmla="*/ 46428 w 577456"/>
                  <a:gd name="connsiteY0" fmla="*/ 452848 h 643654"/>
                  <a:gd name="connsiteX1" fmla="*/ 221219 w 577456"/>
                  <a:gd name="connsiteY1" fmla="*/ 626375 h 643654"/>
                  <a:gd name="connsiteX2" fmla="*/ 391055 w 577456"/>
                  <a:gd name="connsiteY2" fmla="*/ 627488 h 643654"/>
                  <a:gd name="connsiteX3" fmla="*/ 524178 w 577456"/>
                  <a:gd name="connsiteY3" fmla="*/ 538351 h 643654"/>
                  <a:gd name="connsiteX4" fmla="*/ 575181 w 577456"/>
                  <a:gd name="connsiteY4" fmla="*/ 311811 h 643654"/>
                  <a:gd name="connsiteX5" fmla="*/ 457676 w 577456"/>
                  <a:gd name="connsiteY5" fmla="*/ 64525 h 643654"/>
                  <a:gd name="connsiteX6" fmla="*/ 349603 w 577456"/>
                  <a:gd name="connsiteY6" fmla="*/ 3954 h 643654"/>
                  <a:gd name="connsiteX7" fmla="*/ 236489 w 577456"/>
                  <a:gd name="connsiteY7" fmla="*/ 16125 h 643654"/>
                  <a:gd name="connsiteX8" fmla="*/ 81132 w 577456"/>
                  <a:gd name="connsiteY8" fmla="*/ 99093 h 643654"/>
                  <a:gd name="connsiteX9" fmla="*/ 42039 w 577456"/>
                  <a:gd name="connsiteY9" fmla="*/ 180904 h 643654"/>
                  <a:gd name="connsiteX10" fmla="*/ 46 w 577456"/>
                  <a:gd name="connsiteY10" fmla="*/ 377709 h 643654"/>
                  <a:gd name="connsiteX11" fmla="*/ 46428 w 577456"/>
                  <a:gd name="connsiteY11" fmla="*/ 452848 h 643654"/>
                  <a:gd name="connsiteX0" fmla="*/ 46428 w 577456"/>
                  <a:gd name="connsiteY0" fmla="*/ 452848 h 643654"/>
                  <a:gd name="connsiteX1" fmla="*/ 221219 w 577456"/>
                  <a:gd name="connsiteY1" fmla="*/ 626375 h 643654"/>
                  <a:gd name="connsiteX2" fmla="*/ 391055 w 577456"/>
                  <a:gd name="connsiteY2" fmla="*/ 627488 h 643654"/>
                  <a:gd name="connsiteX3" fmla="*/ 524178 w 577456"/>
                  <a:gd name="connsiteY3" fmla="*/ 538351 h 643654"/>
                  <a:gd name="connsiteX4" fmla="*/ 575181 w 577456"/>
                  <a:gd name="connsiteY4" fmla="*/ 311811 h 643654"/>
                  <a:gd name="connsiteX5" fmla="*/ 457676 w 577456"/>
                  <a:gd name="connsiteY5" fmla="*/ 64525 h 643654"/>
                  <a:gd name="connsiteX6" fmla="*/ 349603 w 577456"/>
                  <a:gd name="connsiteY6" fmla="*/ 3954 h 643654"/>
                  <a:gd name="connsiteX7" fmla="*/ 236489 w 577456"/>
                  <a:gd name="connsiteY7" fmla="*/ 16125 h 643654"/>
                  <a:gd name="connsiteX8" fmla="*/ 81132 w 577456"/>
                  <a:gd name="connsiteY8" fmla="*/ 99093 h 643654"/>
                  <a:gd name="connsiteX9" fmla="*/ 42039 w 577456"/>
                  <a:gd name="connsiteY9" fmla="*/ 180904 h 643654"/>
                  <a:gd name="connsiteX10" fmla="*/ 46 w 577456"/>
                  <a:gd name="connsiteY10" fmla="*/ 377709 h 643654"/>
                  <a:gd name="connsiteX11" fmla="*/ 46428 w 577456"/>
                  <a:gd name="connsiteY11" fmla="*/ 452848 h 643654"/>
                  <a:gd name="connsiteX0" fmla="*/ 46428 w 577456"/>
                  <a:gd name="connsiteY0" fmla="*/ 452848 h 643654"/>
                  <a:gd name="connsiteX1" fmla="*/ 221219 w 577456"/>
                  <a:gd name="connsiteY1" fmla="*/ 626375 h 643654"/>
                  <a:gd name="connsiteX2" fmla="*/ 391055 w 577456"/>
                  <a:gd name="connsiteY2" fmla="*/ 627488 h 643654"/>
                  <a:gd name="connsiteX3" fmla="*/ 524178 w 577456"/>
                  <a:gd name="connsiteY3" fmla="*/ 538351 h 643654"/>
                  <a:gd name="connsiteX4" fmla="*/ 575181 w 577456"/>
                  <a:gd name="connsiteY4" fmla="*/ 311811 h 643654"/>
                  <a:gd name="connsiteX5" fmla="*/ 457676 w 577456"/>
                  <a:gd name="connsiteY5" fmla="*/ 64525 h 643654"/>
                  <a:gd name="connsiteX6" fmla="*/ 349603 w 577456"/>
                  <a:gd name="connsiteY6" fmla="*/ 3954 h 643654"/>
                  <a:gd name="connsiteX7" fmla="*/ 236489 w 577456"/>
                  <a:gd name="connsiteY7" fmla="*/ 16125 h 643654"/>
                  <a:gd name="connsiteX8" fmla="*/ 81132 w 577456"/>
                  <a:gd name="connsiteY8" fmla="*/ 99093 h 643654"/>
                  <a:gd name="connsiteX9" fmla="*/ 42039 w 577456"/>
                  <a:gd name="connsiteY9" fmla="*/ 180904 h 643654"/>
                  <a:gd name="connsiteX10" fmla="*/ 46 w 577456"/>
                  <a:gd name="connsiteY10" fmla="*/ 377709 h 643654"/>
                  <a:gd name="connsiteX11" fmla="*/ 46428 w 577456"/>
                  <a:gd name="connsiteY11" fmla="*/ 452848 h 643654"/>
                  <a:gd name="connsiteX0" fmla="*/ 46428 w 575733"/>
                  <a:gd name="connsiteY0" fmla="*/ 452848 h 643654"/>
                  <a:gd name="connsiteX1" fmla="*/ 221219 w 575733"/>
                  <a:gd name="connsiteY1" fmla="*/ 626375 h 643654"/>
                  <a:gd name="connsiteX2" fmla="*/ 391055 w 575733"/>
                  <a:gd name="connsiteY2" fmla="*/ 627488 h 643654"/>
                  <a:gd name="connsiteX3" fmla="*/ 524178 w 575733"/>
                  <a:gd name="connsiteY3" fmla="*/ 538351 h 643654"/>
                  <a:gd name="connsiteX4" fmla="*/ 575181 w 575733"/>
                  <a:gd name="connsiteY4" fmla="*/ 311811 h 643654"/>
                  <a:gd name="connsiteX5" fmla="*/ 457676 w 575733"/>
                  <a:gd name="connsiteY5" fmla="*/ 64525 h 643654"/>
                  <a:gd name="connsiteX6" fmla="*/ 349603 w 575733"/>
                  <a:gd name="connsiteY6" fmla="*/ 3954 h 643654"/>
                  <a:gd name="connsiteX7" fmla="*/ 236489 w 575733"/>
                  <a:gd name="connsiteY7" fmla="*/ 16125 h 643654"/>
                  <a:gd name="connsiteX8" fmla="*/ 81132 w 575733"/>
                  <a:gd name="connsiteY8" fmla="*/ 99093 h 643654"/>
                  <a:gd name="connsiteX9" fmla="*/ 42039 w 575733"/>
                  <a:gd name="connsiteY9" fmla="*/ 180904 h 643654"/>
                  <a:gd name="connsiteX10" fmla="*/ 46 w 575733"/>
                  <a:gd name="connsiteY10" fmla="*/ 377709 h 643654"/>
                  <a:gd name="connsiteX11" fmla="*/ 46428 w 575733"/>
                  <a:gd name="connsiteY11" fmla="*/ 452848 h 643654"/>
                  <a:gd name="connsiteX0" fmla="*/ 51545 w 580850"/>
                  <a:gd name="connsiteY0" fmla="*/ 452848 h 643654"/>
                  <a:gd name="connsiteX1" fmla="*/ 226336 w 580850"/>
                  <a:gd name="connsiteY1" fmla="*/ 626375 h 643654"/>
                  <a:gd name="connsiteX2" fmla="*/ 396172 w 580850"/>
                  <a:gd name="connsiteY2" fmla="*/ 627488 h 643654"/>
                  <a:gd name="connsiteX3" fmla="*/ 529295 w 580850"/>
                  <a:gd name="connsiteY3" fmla="*/ 538351 h 643654"/>
                  <a:gd name="connsiteX4" fmla="*/ 580298 w 580850"/>
                  <a:gd name="connsiteY4" fmla="*/ 311811 h 643654"/>
                  <a:gd name="connsiteX5" fmla="*/ 462793 w 580850"/>
                  <a:gd name="connsiteY5" fmla="*/ 64525 h 643654"/>
                  <a:gd name="connsiteX6" fmla="*/ 354720 w 580850"/>
                  <a:gd name="connsiteY6" fmla="*/ 3954 h 643654"/>
                  <a:gd name="connsiteX7" fmla="*/ 241606 w 580850"/>
                  <a:gd name="connsiteY7" fmla="*/ 16125 h 643654"/>
                  <a:gd name="connsiteX8" fmla="*/ 86249 w 580850"/>
                  <a:gd name="connsiteY8" fmla="*/ 99093 h 643654"/>
                  <a:gd name="connsiteX9" fmla="*/ 47156 w 580850"/>
                  <a:gd name="connsiteY9" fmla="*/ 180904 h 643654"/>
                  <a:gd name="connsiteX10" fmla="*/ 5163 w 580850"/>
                  <a:gd name="connsiteY10" fmla="*/ 377709 h 643654"/>
                  <a:gd name="connsiteX11" fmla="*/ 51545 w 580850"/>
                  <a:gd name="connsiteY11" fmla="*/ 452848 h 643654"/>
                  <a:gd name="connsiteX0" fmla="*/ 49807 w 579112"/>
                  <a:gd name="connsiteY0" fmla="*/ 452848 h 643654"/>
                  <a:gd name="connsiteX1" fmla="*/ 224598 w 579112"/>
                  <a:gd name="connsiteY1" fmla="*/ 626375 h 643654"/>
                  <a:gd name="connsiteX2" fmla="*/ 394434 w 579112"/>
                  <a:gd name="connsiteY2" fmla="*/ 627488 h 643654"/>
                  <a:gd name="connsiteX3" fmla="*/ 527557 w 579112"/>
                  <a:gd name="connsiteY3" fmla="*/ 538351 h 643654"/>
                  <a:gd name="connsiteX4" fmla="*/ 578560 w 579112"/>
                  <a:gd name="connsiteY4" fmla="*/ 311811 h 643654"/>
                  <a:gd name="connsiteX5" fmla="*/ 461055 w 579112"/>
                  <a:gd name="connsiteY5" fmla="*/ 64525 h 643654"/>
                  <a:gd name="connsiteX6" fmla="*/ 352982 w 579112"/>
                  <a:gd name="connsiteY6" fmla="*/ 3954 h 643654"/>
                  <a:gd name="connsiteX7" fmla="*/ 239868 w 579112"/>
                  <a:gd name="connsiteY7" fmla="*/ 16125 h 643654"/>
                  <a:gd name="connsiteX8" fmla="*/ 84511 w 579112"/>
                  <a:gd name="connsiteY8" fmla="*/ 99093 h 643654"/>
                  <a:gd name="connsiteX9" fmla="*/ 45418 w 579112"/>
                  <a:gd name="connsiteY9" fmla="*/ 180904 h 643654"/>
                  <a:gd name="connsiteX10" fmla="*/ 3425 w 579112"/>
                  <a:gd name="connsiteY10" fmla="*/ 377709 h 643654"/>
                  <a:gd name="connsiteX11" fmla="*/ 49807 w 579112"/>
                  <a:gd name="connsiteY11" fmla="*/ 452848 h 643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9112" h="643654">
                    <a:moveTo>
                      <a:pt x="49807" y="452848"/>
                    </a:moveTo>
                    <a:cubicBezTo>
                      <a:pt x="63661" y="488870"/>
                      <a:pt x="167160" y="597268"/>
                      <a:pt x="224598" y="626375"/>
                    </a:cubicBezTo>
                    <a:cubicBezTo>
                      <a:pt x="282036" y="655482"/>
                      <a:pt x="343941" y="642159"/>
                      <a:pt x="394434" y="627488"/>
                    </a:cubicBezTo>
                    <a:cubicBezTo>
                      <a:pt x="444927" y="612817"/>
                      <a:pt x="496869" y="590964"/>
                      <a:pt x="527557" y="538351"/>
                    </a:cubicBezTo>
                    <a:cubicBezTo>
                      <a:pt x="558245" y="485738"/>
                      <a:pt x="572844" y="391351"/>
                      <a:pt x="578560" y="311811"/>
                    </a:cubicBezTo>
                    <a:cubicBezTo>
                      <a:pt x="586901" y="195748"/>
                      <a:pt x="498651" y="115835"/>
                      <a:pt x="461055" y="64525"/>
                    </a:cubicBezTo>
                    <a:cubicBezTo>
                      <a:pt x="423459" y="13215"/>
                      <a:pt x="389846" y="12021"/>
                      <a:pt x="352982" y="3954"/>
                    </a:cubicBezTo>
                    <a:cubicBezTo>
                      <a:pt x="316118" y="-4113"/>
                      <a:pt x="284613" y="269"/>
                      <a:pt x="239868" y="16125"/>
                    </a:cubicBezTo>
                    <a:cubicBezTo>
                      <a:pt x="195123" y="31981"/>
                      <a:pt x="100444" y="76926"/>
                      <a:pt x="84511" y="99093"/>
                    </a:cubicBezTo>
                    <a:cubicBezTo>
                      <a:pt x="68578" y="121260"/>
                      <a:pt x="58932" y="134468"/>
                      <a:pt x="45418" y="180904"/>
                    </a:cubicBezTo>
                    <a:cubicBezTo>
                      <a:pt x="31904" y="227340"/>
                      <a:pt x="-12568" y="324929"/>
                      <a:pt x="3425" y="377709"/>
                    </a:cubicBezTo>
                    <a:cubicBezTo>
                      <a:pt x="11961" y="405878"/>
                      <a:pt x="34346" y="427802"/>
                      <a:pt x="49807" y="452848"/>
                    </a:cubicBezTo>
                    <a:close/>
                  </a:path>
                </a:pathLst>
              </a:custGeom>
              <a:pattFill prst="pct5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rgbClr val="720000"/>
                </a:solidFill>
              </a:ln>
              <a:sp3d extrusionH="38100" prstMaterial="matte">
                <a:bevelT w="635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247835" y="2940213"/>
                <a:ext cx="391332" cy="365760"/>
              </a:xfrm>
              <a:prstGeom prst="ellipse">
                <a:avLst/>
              </a:prstGeom>
              <a:pattFill prst="pct5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rgbClr val="720000"/>
                </a:solidFill>
              </a:ln>
              <a:sp3d extrusionH="38100" prstMaterial="matte">
                <a:bevelT w="635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6336593" y="2635076"/>
                <a:ext cx="160744" cy="161269"/>
              </a:xfrm>
              <a:prstGeom prst="ellipse">
                <a:avLst/>
              </a:prstGeom>
              <a:pattFill prst="pct5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rgbClr val="720000"/>
                </a:solidFill>
              </a:ln>
              <a:sp3d extrusionH="38100" prstMaterial="matte">
                <a:bevelT w="635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6620852" y="2600439"/>
                <a:ext cx="290946" cy="303972"/>
              </a:xfrm>
              <a:prstGeom prst="ellipse">
                <a:avLst/>
              </a:prstGeom>
              <a:pattFill prst="pct5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rgbClr val="720000"/>
                </a:solidFill>
              </a:ln>
              <a:sp3d extrusionH="38100" prstMaterial="matte">
                <a:bevelT w="635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6552964" y="2296467"/>
                <a:ext cx="313114" cy="303972"/>
              </a:xfrm>
              <a:prstGeom prst="ellipse">
                <a:avLst/>
              </a:prstGeom>
              <a:pattFill prst="pct5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rgbClr val="720000"/>
                </a:solidFill>
              </a:ln>
              <a:sp3d extrusionH="38100" prstMaterial="matte">
                <a:bevelT w="635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7503337" y="1374275"/>
                <a:ext cx="661308" cy="759279"/>
              </a:xfrm>
              <a:custGeom>
                <a:avLst/>
                <a:gdLst>
                  <a:gd name="connsiteX0" fmla="*/ 163286 w 661308"/>
                  <a:gd name="connsiteY0" fmla="*/ 10886 h 759279"/>
                  <a:gd name="connsiteX1" fmla="*/ 220436 w 661308"/>
                  <a:gd name="connsiteY1" fmla="*/ 0 h 759279"/>
                  <a:gd name="connsiteX2" fmla="*/ 299358 w 661308"/>
                  <a:gd name="connsiteY2" fmla="*/ 2722 h 759279"/>
                  <a:gd name="connsiteX3" fmla="*/ 389165 w 661308"/>
                  <a:gd name="connsiteY3" fmla="*/ 13607 h 759279"/>
                  <a:gd name="connsiteX4" fmla="*/ 457200 w 661308"/>
                  <a:gd name="connsiteY4" fmla="*/ 35379 h 759279"/>
                  <a:gd name="connsiteX5" fmla="*/ 514350 w 661308"/>
                  <a:gd name="connsiteY5" fmla="*/ 70757 h 759279"/>
                  <a:gd name="connsiteX6" fmla="*/ 557893 w 661308"/>
                  <a:gd name="connsiteY6" fmla="*/ 108857 h 759279"/>
                  <a:gd name="connsiteX7" fmla="*/ 620486 w 661308"/>
                  <a:gd name="connsiteY7" fmla="*/ 201386 h 759279"/>
                  <a:gd name="connsiteX8" fmla="*/ 655865 w 661308"/>
                  <a:gd name="connsiteY8" fmla="*/ 269422 h 759279"/>
                  <a:gd name="connsiteX9" fmla="*/ 661308 w 661308"/>
                  <a:gd name="connsiteY9" fmla="*/ 342900 h 759279"/>
                  <a:gd name="connsiteX10" fmla="*/ 655865 w 661308"/>
                  <a:gd name="connsiteY10" fmla="*/ 454479 h 759279"/>
                  <a:gd name="connsiteX11" fmla="*/ 617765 w 661308"/>
                  <a:gd name="connsiteY11" fmla="*/ 544286 h 759279"/>
                  <a:gd name="connsiteX12" fmla="*/ 582386 w 661308"/>
                  <a:gd name="connsiteY12" fmla="*/ 620486 h 759279"/>
                  <a:gd name="connsiteX13" fmla="*/ 536122 w 661308"/>
                  <a:gd name="connsiteY13" fmla="*/ 661307 h 759279"/>
                  <a:gd name="connsiteX14" fmla="*/ 476250 w 661308"/>
                  <a:gd name="connsiteY14" fmla="*/ 710293 h 759279"/>
                  <a:gd name="connsiteX15" fmla="*/ 410936 w 661308"/>
                  <a:gd name="connsiteY15" fmla="*/ 734786 h 759279"/>
                  <a:gd name="connsiteX16" fmla="*/ 345622 w 661308"/>
                  <a:gd name="connsiteY16" fmla="*/ 759279 h 759279"/>
                  <a:gd name="connsiteX17" fmla="*/ 291193 w 661308"/>
                  <a:gd name="connsiteY17" fmla="*/ 759279 h 759279"/>
                  <a:gd name="connsiteX18" fmla="*/ 206829 w 661308"/>
                  <a:gd name="connsiteY18" fmla="*/ 723900 h 759279"/>
                  <a:gd name="connsiteX19" fmla="*/ 144236 w 661308"/>
                  <a:gd name="connsiteY19" fmla="*/ 666750 h 759279"/>
                  <a:gd name="connsiteX20" fmla="*/ 95250 w 661308"/>
                  <a:gd name="connsiteY20" fmla="*/ 617764 h 759279"/>
                  <a:gd name="connsiteX21" fmla="*/ 73479 w 661308"/>
                  <a:gd name="connsiteY21" fmla="*/ 585107 h 759279"/>
                  <a:gd name="connsiteX22" fmla="*/ 70758 w 661308"/>
                  <a:gd name="connsiteY22" fmla="*/ 530679 h 759279"/>
                  <a:gd name="connsiteX23" fmla="*/ 54429 w 661308"/>
                  <a:gd name="connsiteY23" fmla="*/ 500743 h 759279"/>
                  <a:gd name="connsiteX24" fmla="*/ 40822 w 661308"/>
                  <a:gd name="connsiteY24" fmla="*/ 440872 h 759279"/>
                  <a:gd name="connsiteX25" fmla="*/ 24493 w 661308"/>
                  <a:gd name="connsiteY25" fmla="*/ 372836 h 759279"/>
                  <a:gd name="connsiteX26" fmla="*/ 2722 w 661308"/>
                  <a:gd name="connsiteY26" fmla="*/ 332014 h 759279"/>
                  <a:gd name="connsiteX27" fmla="*/ 0 w 661308"/>
                  <a:gd name="connsiteY27" fmla="*/ 280307 h 759279"/>
                  <a:gd name="connsiteX28" fmla="*/ 10886 w 661308"/>
                  <a:gd name="connsiteY28" fmla="*/ 228600 h 759279"/>
                  <a:gd name="connsiteX29" fmla="*/ 27215 w 661308"/>
                  <a:gd name="connsiteY29" fmla="*/ 176893 h 759279"/>
                  <a:gd name="connsiteX30" fmla="*/ 46265 w 661308"/>
                  <a:gd name="connsiteY30" fmla="*/ 122464 h 759279"/>
                  <a:gd name="connsiteX31" fmla="*/ 65315 w 661308"/>
                  <a:gd name="connsiteY31" fmla="*/ 81643 h 759279"/>
                  <a:gd name="connsiteX32" fmla="*/ 111579 w 661308"/>
                  <a:gd name="connsiteY32" fmla="*/ 38100 h 759279"/>
                  <a:gd name="connsiteX33" fmla="*/ 163286 w 661308"/>
                  <a:gd name="connsiteY33" fmla="*/ 10886 h 759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61308" h="759279">
                    <a:moveTo>
                      <a:pt x="163286" y="10886"/>
                    </a:moveTo>
                    <a:lnTo>
                      <a:pt x="220436" y="0"/>
                    </a:lnTo>
                    <a:lnTo>
                      <a:pt x="299358" y="2722"/>
                    </a:lnTo>
                    <a:lnTo>
                      <a:pt x="389165" y="13607"/>
                    </a:lnTo>
                    <a:lnTo>
                      <a:pt x="457200" y="35379"/>
                    </a:lnTo>
                    <a:lnTo>
                      <a:pt x="514350" y="70757"/>
                    </a:lnTo>
                    <a:lnTo>
                      <a:pt x="557893" y="108857"/>
                    </a:lnTo>
                    <a:lnTo>
                      <a:pt x="620486" y="201386"/>
                    </a:lnTo>
                    <a:lnTo>
                      <a:pt x="655865" y="269422"/>
                    </a:lnTo>
                    <a:lnTo>
                      <a:pt x="661308" y="342900"/>
                    </a:lnTo>
                    <a:lnTo>
                      <a:pt x="655865" y="454479"/>
                    </a:lnTo>
                    <a:lnTo>
                      <a:pt x="617765" y="544286"/>
                    </a:lnTo>
                    <a:lnTo>
                      <a:pt x="582386" y="620486"/>
                    </a:lnTo>
                    <a:lnTo>
                      <a:pt x="536122" y="661307"/>
                    </a:lnTo>
                    <a:lnTo>
                      <a:pt x="476250" y="710293"/>
                    </a:lnTo>
                    <a:lnTo>
                      <a:pt x="410936" y="734786"/>
                    </a:lnTo>
                    <a:lnTo>
                      <a:pt x="345622" y="759279"/>
                    </a:lnTo>
                    <a:lnTo>
                      <a:pt x="291193" y="759279"/>
                    </a:lnTo>
                    <a:lnTo>
                      <a:pt x="206829" y="723900"/>
                    </a:lnTo>
                    <a:lnTo>
                      <a:pt x="144236" y="666750"/>
                    </a:lnTo>
                    <a:lnTo>
                      <a:pt x="95250" y="617764"/>
                    </a:lnTo>
                    <a:lnTo>
                      <a:pt x="73479" y="585107"/>
                    </a:lnTo>
                    <a:lnTo>
                      <a:pt x="70758" y="530679"/>
                    </a:lnTo>
                    <a:lnTo>
                      <a:pt x="54429" y="500743"/>
                    </a:lnTo>
                    <a:lnTo>
                      <a:pt x="40822" y="440872"/>
                    </a:lnTo>
                    <a:lnTo>
                      <a:pt x="24493" y="372836"/>
                    </a:lnTo>
                    <a:lnTo>
                      <a:pt x="2722" y="332014"/>
                    </a:lnTo>
                    <a:lnTo>
                      <a:pt x="0" y="280307"/>
                    </a:lnTo>
                    <a:lnTo>
                      <a:pt x="10886" y="228600"/>
                    </a:lnTo>
                    <a:lnTo>
                      <a:pt x="27215" y="176893"/>
                    </a:lnTo>
                    <a:lnTo>
                      <a:pt x="46265" y="122464"/>
                    </a:lnTo>
                    <a:lnTo>
                      <a:pt x="65315" y="81643"/>
                    </a:lnTo>
                    <a:lnTo>
                      <a:pt x="111579" y="38100"/>
                    </a:lnTo>
                    <a:lnTo>
                      <a:pt x="163286" y="10886"/>
                    </a:lnTo>
                    <a:close/>
                  </a:path>
                </a:pathLst>
              </a:custGeom>
              <a:pattFill prst="pct5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rgbClr val="720000"/>
                </a:solidFill>
              </a:ln>
              <a:sp3d extrusionH="38100" prstMaterial="matte">
                <a:bevelT w="635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6969937" y="1575661"/>
                <a:ext cx="604158" cy="623207"/>
              </a:xfrm>
              <a:custGeom>
                <a:avLst/>
                <a:gdLst>
                  <a:gd name="connsiteX0" fmla="*/ 125186 w 604158"/>
                  <a:gd name="connsiteY0" fmla="*/ 54428 h 623207"/>
                  <a:gd name="connsiteX1" fmla="*/ 187779 w 604158"/>
                  <a:gd name="connsiteY1" fmla="*/ 27214 h 623207"/>
                  <a:gd name="connsiteX2" fmla="*/ 247650 w 604158"/>
                  <a:gd name="connsiteY2" fmla="*/ 0 h 623207"/>
                  <a:gd name="connsiteX3" fmla="*/ 332015 w 604158"/>
                  <a:gd name="connsiteY3" fmla="*/ 2721 h 623207"/>
                  <a:gd name="connsiteX4" fmla="*/ 405493 w 604158"/>
                  <a:gd name="connsiteY4" fmla="*/ 8164 h 623207"/>
                  <a:gd name="connsiteX5" fmla="*/ 451758 w 604158"/>
                  <a:gd name="connsiteY5" fmla="*/ 32657 h 623207"/>
                  <a:gd name="connsiteX6" fmla="*/ 519793 w 604158"/>
                  <a:gd name="connsiteY6" fmla="*/ 65314 h 623207"/>
                  <a:gd name="connsiteX7" fmla="*/ 533400 w 604158"/>
                  <a:gd name="connsiteY7" fmla="*/ 92528 h 623207"/>
                  <a:gd name="connsiteX8" fmla="*/ 557893 w 604158"/>
                  <a:gd name="connsiteY8" fmla="*/ 168728 h 623207"/>
                  <a:gd name="connsiteX9" fmla="*/ 576943 w 604158"/>
                  <a:gd name="connsiteY9" fmla="*/ 244928 h 623207"/>
                  <a:gd name="connsiteX10" fmla="*/ 582386 w 604158"/>
                  <a:gd name="connsiteY10" fmla="*/ 288471 h 623207"/>
                  <a:gd name="connsiteX11" fmla="*/ 601436 w 604158"/>
                  <a:gd name="connsiteY11" fmla="*/ 334736 h 623207"/>
                  <a:gd name="connsiteX12" fmla="*/ 604158 w 604158"/>
                  <a:gd name="connsiteY12" fmla="*/ 378278 h 623207"/>
                  <a:gd name="connsiteX13" fmla="*/ 601436 w 604158"/>
                  <a:gd name="connsiteY13" fmla="*/ 440871 h 623207"/>
                  <a:gd name="connsiteX14" fmla="*/ 563336 w 604158"/>
                  <a:gd name="connsiteY14" fmla="*/ 481693 h 623207"/>
                  <a:gd name="connsiteX15" fmla="*/ 536122 w 604158"/>
                  <a:gd name="connsiteY15" fmla="*/ 517071 h 623207"/>
                  <a:gd name="connsiteX16" fmla="*/ 506186 w 604158"/>
                  <a:gd name="connsiteY16" fmla="*/ 555171 h 623207"/>
                  <a:gd name="connsiteX17" fmla="*/ 473529 w 604158"/>
                  <a:gd name="connsiteY17" fmla="*/ 574221 h 623207"/>
                  <a:gd name="connsiteX18" fmla="*/ 440872 w 604158"/>
                  <a:gd name="connsiteY18" fmla="*/ 595993 h 623207"/>
                  <a:gd name="connsiteX19" fmla="*/ 397329 w 604158"/>
                  <a:gd name="connsiteY19" fmla="*/ 617764 h 623207"/>
                  <a:gd name="connsiteX20" fmla="*/ 361950 w 604158"/>
                  <a:gd name="connsiteY20" fmla="*/ 617764 h 623207"/>
                  <a:gd name="connsiteX21" fmla="*/ 315686 w 604158"/>
                  <a:gd name="connsiteY21" fmla="*/ 617764 h 623207"/>
                  <a:gd name="connsiteX22" fmla="*/ 272143 w 604158"/>
                  <a:gd name="connsiteY22" fmla="*/ 623207 h 623207"/>
                  <a:gd name="connsiteX23" fmla="*/ 201386 w 604158"/>
                  <a:gd name="connsiteY23" fmla="*/ 601436 h 623207"/>
                  <a:gd name="connsiteX24" fmla="*/ 127908 w 604158"/>
                  <a:gd name="connsiteY24" fmla="*/ 568778 h 623207"/>
                  <a:gd name="connsiteX25" fmla="*/ 100693 w 604158"/>
                  <a:gd name="connsiteY25" fmla="*/ 538843 h 623207"/>
                  <a:gd name="connsiteX26" fmla="*/ 62593 w 604158"/>
                  <a:gd name="connsiteY26" fmla="*/ 517071 h 623207"/>
                  <a:gd name="connsiteX27" fmla="*/ 40822 w 604158"/>
                  <a:gd name="connsiteY27" fmla="*/ 470807 h 623207"/>
                  <a:gd name="connsiteX28" fmla="*/ 27215 w 604158"/>
                  <a:gd name="connsiteY28" fmla="*/ 451757 h 623207"/>
                  <a:gd name="connsiteX29" fmla="*/ 16329 w 604158"/>
                  <a:gd name="connsiteY29" fmla="*/ 413657 h 623207"/>
                  <a:gd name="connsiteX30" fmla="*/ 8165 w 604158"/>
                  <a:gd name="connsiteY30" fmla="*/ 375557 h 623207"/>
                  <a:gd name="connsiteX31" fmla="*/ 0 w 604158"/>
                  <a:gd name="connsiteY31" fmla="*/ 351064 h 623207"/>
                  <a:gd name="connsiteX32" fmla="*/ 2722 w 604158"/>
                  <a:gd name="connsiteY32" fmla="*/ 296636 h 623207"/>
                  <a:gd name="connsiteX33" fmla="*/ 8165 w 604158"/>
                  <a:gd name="connsiteY33" fmla="*/ 228600 h 623207"/>
                  <a:gd name="connsiteX34" fmla="*/ 24493 w 604158"/>
                  <a:gd name="connsiteY34" fmla="*/ 168728 h 623207"/>
                  <a:gd name="connsiteX35" fmla="*/ 54429 w 604158"/>
                  <a:gd name="connsiteY35" fmla="*/ 125186 h 623207"/>
                  <a:gd name="connsiteX36" fmla="*/ 81643 w 604158"/>
                  <a:gd name="connsiteY36" fmla="*/ 95250 h 623207"/>
                  <a:gd name="connsiteX37" fmla="*/ 125186 w 604158"/>
                  <a:gd name="connsiteY37" fmla="*/ 54428 h 623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604158" h="623207">
                    <a:moveTo>
                      <a:pt x="125186" y="54428"/>
                    </a:moveTo>
                    <a:lnTo>
                      <a:pt x="187779" y="27214"/>
                    </a:lnTo>
                    <a:lnTo>
                      <a:pt x="247650" y="0"/>
                    </a:lnTo>
                    <a:lnTo>
                      <a:pt x="332015" y="2721"/>
                    </a:lnTo>
                    <a:lnTo>
                      <a:pt x="405493" y="8164"/>
                    </a:lnTo>
                    <a:lnTo>
                      <a:pt x="451758" y="32657"/>
                    </a:lnTo>
                    <a:lnTo>
                      <a:pt x="519793" y="65314"/>
                    </a:lnTo>
                    <a:lnTo>
                      <a:pt x="533400" y="92528"/>
                    </a:lnTo>
                    <a:lnTo>
                      <a:pt x="557893" y="168728"/>
                    </a:lnTo>
                    <a:lnTo>
                      <a:pt x="576943" y="244928"/>
                    </a:lnTo>
                    <a:lnTo>
                      <a:pt x="582386" y="288471"/>
                    </a:lnTo>
                    <a:lnTo>
                      <a:pt x="601436" y="334736"/>
                    </a:lnTo>
                    <a:lnTo>
                      <a:pt x="604158" y="378278"/>
                    </a:lnTo>
                    <a:lnTo>
                      <a:pt x="601436" y="440871"/>
                    </a:lnTo>
                    <a:lnTo>
                      <a:pt x="563336" y="481693"/>
                    </a:lnTo>
                    <a:lnTo>
                      <a:pt x="536122" y="517071"/>
                    </a:lnTo>
                    <a:lnTo>
                      <a:pt x="506186" y="555171"/>
                    </a:lnTo>
                    <a:lnTo>
                      <a:pt x="473529" y="574221"/>
                    </a:lnTo>
                    <a:lnTo>
                      <a:pt x="440872" y="595993"/>
                    </a:lnTo>
                    <a:lnTo>
                      <a:pt x="397329" y="617764"/>
                    </a:lnTo>
                    <a:lnTo>
                      <a:pt x="361950" y="617764"/>
                    </a:lnTo>
                    <a:lnTo>
                      <a:pt x="315686" y="617764"/>
                    </a:lnTo>
                    <a:lnTo>
                      <a:pt x="272143" y="623207"/>
                    </a:lnTo>
                    <a:lnTo>
                      <a:pt x="201386" y="601436"/>
                    </a:lnTo>
                    <a:lnTo>
                      <a:pt x="127908" y="568778"/>
                    </a:lnTo>
                    <a:lnTo>
                      <a:pt x="100693" y="538843"/>
                    </a:lnTo>
                    <a:lnTo>
                      <a:pt x="62593" y="517071"/>
                    </a:lnTo>
                    <a:lnTo>
                      <a:pt x="40822" y="470807"/>
                    </a:lnTo>
                    <a:lnTo>
                      <a:pt x="27215" y="451757"/>
                    </a:lnTo>
                    <a:lnTo>
                      <a:pt x="16329" y="413657"/>
                    </a:lnTo>
                    <a:lnTo>
                      <a:pt x="8165" y="375557"/>
                    </a:lnTo>
                    <a:lnTo>
                      <a:pt x="0" y="351064"/>
                    </a:lnTo>
                    <a:lnTo>
                      <a:pt x="2722" y="296636"/>
                    </a:lnTo>
                    <a:lnTo>
                      <a:pt x="8165" y="228600"/>
                    </a:lnTo>
                    <a:lnTo>
                      <a:pt x="24493" y="168728"/>
                    </a:lnTo>
                    <a:lnTo>
                      <a:pt x="54429" y="125186"/>
                    </a:lnTo>
                    <a:lnTo>
                      <a:pt x="81643" y="95250"/>
                    </a:lnTo>
                    <a:lnTo>
                      <a:pt x="125186" y="54428"/>
                    </a:lnTo>
                    <a:close/>
                  </a:path>
                </a:pathLst>
              </a:custGeom>
              <a:pattFill prst="pct5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rgbClr val="720000"/>
                </a:solidFill>
              </a:ln>
              <a:sp3d extrusionH="38100" prstMaterial="matte">
                <a:bevelT w="635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" name="Freeform 70"/>
              <p:cNvSpPr/>
              <p:nvPr/>
            </p:nvSpPr>
            <p:spPr>
              <a:xfrm rot="17493676">
                <a:off x="8452638" y="1038131"/>
                <a:ext cx="387461" cy="452759"/>
              </a:xfrm>
              <a:custGeom>
                <a:avLst/>
                <a:gdLst>
                  <a:gd name="connsiteX0" fmla="*/ 228256 w 387461"/>
                  <a:gd name="connsiteY0" fmla="*/ 519 h 452759"/>
                  <a:gd name="connsiteX1" fmla="*/ 387461 w 387461"/>
                  <a:gd name="connsiteY1" fmla="*/ 403422 h 452759"/>
                  <a:gd name="connsiteX2" fmla="*/ 375130 w 387461"/>
                  <a:gd name="connsiteY2" fmla="*/ 413601 h 452759"/>
                  <a:gd name="connsiteX3" fmla="*/ 257673 w 387461"/>
                  <a:gd name="connsiteY3" fmla="*/ 450076 h 452759"/>
                  <a:gd name="connsiteX4" fmla="*/ 120914 w 387461"/>
                  <a:gd name="connsiteY4" fmla="*/ 428837 h 452759"/>
                  <a:gd name="connsiteX5" fmla="*/ 19442 w 387461"/>
                  <a:gd name="connsiteY5" fmla="*/ 315363 h 452759"/>
                  <a:gd name="connsiteX6" fmla="*/ 56 w 387461"/>
                  <a:gd name="connsiteY6" fmla="*/ 215919 h 452759"/>
                  <a:gd name="connsiteX7" fmla="*/ 23885 w 387461"/>
                  <a:gd name="connsiteY7" fmla="*/ 119097 h 452759"/>
                  <a:gd name="connsiteX8" fmla="*/ 62829 w 387461"/>
                  <a:gd name="connsiteY8" fmla="*/ 62844 h 452759"/>
                  <a:gd name="connsiteX9" fmla="*/ 183020 w 387461"/>
                  <a:gd name="connsiteY9" fmla="*/ 1341 h 452759"/>
                  <a:gd name="connsiteX10" fmla="*/ 223818 w 387461"/>
                  <a:gd name="connsiteY10" fmla="*/ 117 h 452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7461" h="452759">
                    <a:moveTo>
                      <a:pt x="228256" y="519"/>
                    </a:moveTo>
                    <a:lnTo>
                      <a:pt x="387461" y="403422"/>
                    </a:lnTo>
                    <a:lnTo>
                      <a:pt x="375130" y="413601"/>
                    </a:lnTo>
                    <a:cubicBezTo>
                      <a:pt x="339977" y="434843"/>
                      <a:pt x="293258" y="445028"/>
                      <a:pt x="257673" y="450076"/>
                    </a:cubicBezTo>
                    <a:cubicBezTo>
                      <a:pt x="210227" y="456806"/>
                      <a:pt x="160619" y="451289"/>
                      <a:pt x="120914" y="428837"/>
                    </a:cubicBezTo>
                    <a:cubicBezTo>
                      <a:pt x="81210" y="406385"/>
                      <a:pt x="30160" y="342066"/>
                      <a:pt x="19442" y="315363"/>
                    </a:cubicBezTo>
                    <a:cubicBezTo>
                      <a:pt x="-1520" y="286608"/>
                      <a:pt x="3618" y="246871"/>
                      <a:pt x="56" y="215919"/>
                    </a:cubicBezTo>
                    <a:cubicBezTo>
                      <a:pt x="-1016" y="186136"/>
                      <a:pt x="13423" y="144609"/>
                      <a:pt x="23885" y="119097"/>
                    </a:cubicBezTo>
                    <a:cubicBezTo>
                      <a:pt x="34347" y="93584"/>
                      <a:pt x="50503" y="79276"/>
                      <a:pt x="62829" y="62844"/>
                    </a:cubicBezTo>
                    <a:cubicBezTo>
                      <a:pt x="75156" y="46412"/>
                      <a:pt x="134469" y="5613"/>
                      <a:pt x="183020" y="1341"/>
                    </a:cubicBezTo>
                    <a:cubicBezTo>
                      <a:pt x="195158" y="274"/>
                      <a:pt x="209067" y="-252"/>
                      <a:pt x="223818" y="117"/>
                    </a:cubicBezTo>
                    <a:close/>
                  </a:path>
                </a:pathLst>
              </a:custGeom>
              <a:pattFill prst="pct5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rgbClr val="720000"/>
                </a:solidFill>
              </a:ln>
              <a:sp3d extrusionH="38100" prstMaterial="matte">
                <a:bevelT w="635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26464" y="4658534"/>
              <a:ext cx="181449" cy="58168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31818" y="4797411"/>
              <a:ext cx="238866" cy="76574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81670" y="4154319"/>
              <a:ext cx="181449" cy="58168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38224" y="3675869"/>
              <a:ext cx="152378" cy="48848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43165" y="3186932"/>
              <a:ext cx="120165" cy="42258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682231" y="3897865"/>
              <a:ext cx="140551" cy="45057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89689" y="4500879"/>
              <a:ext cx="144745" cy="46401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29992" y="4363450"/>
              <a:ext cx="132897" cy="42603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693879" y="4577971"/>
              <a:ext cx="95203" cy="30519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162486" y="4140613"/>
              <a:ext cx="112381" cy="36026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856176" y="3692163"/>
              <a:ext cx="108666" cy="34835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73656" y="3061103"/>
              <a:ext cx="154795" cy="496231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63290" y="2564228"/>
              <a:ext cx="135921" cy="46603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921683" y="2379952"/>
              <a:ext cx="143738" cy="460788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6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618027" y="2564228"/>
              <a:ext cx="149287" cy="478575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7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94342" y="3132687"/>
              <a:ext cx="83617" cy="268056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8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348" y="2988837"/>
              <a:ext cx="85408" cy="273799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9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131882" y="3092383"/>
              <a:ext cx="103599" cy="332113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2437" y="3180764"/>
              <a:ext cx="610494" cy="126739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046" y="4336579"/>
              <a:ext cx="610494" cy="126739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6498" y="2023170"/>
              <a:ext cx="474103" cy="1061527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4719" y="2058624"/>
              <a:ext cx="518808" cy="1074816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7153" y="2786917"/>
              <a:ext cx="541380" cy="126739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2431" y="3520623"/>
              <a:ext cx="576209" cy="1267390"/>
            </a:xfrm>
            <a:prstGeom prst="rect">
              <a:avLst/>
            </a:prstGeom>
          </p:spPr>
        </p:pic>
        <p:grpSp>
          <p:nvGrpSpPr>
            <p:cNvPr id="33" name="Group 32"/>
            <p:cNvGrpSpPr/>
            <p:nvPr/>
          </p:nvGrpSpPr>
          <p:grpSpPr>
            <a:xfrm>
              <a:off x="3685638" y="4374659"/>
              <a:ext cx="813841" cy="736107"/>
              <a:chOff x="5003572" y="3463442"/>
              <a:chExt cx="1089945" cy="94457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5459233" y="3783096"/>
                <a:ext cx="299732" cy="543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5003572" y="3463442"/>
                <a:ext cx="1089945" cy="944579"/>
              </a:xfrm>
              <a:custGeom>
                <a:avLst/>
                <a:gdLst>
                  <a:gd name="connsiteX0" fmla="*/ 503726 w 986186"/>
                  <a:gd name="connsiteY0" fmla="*/ 0 h 892187"/>
                  <a:gd name="connsiteX1" fmla="*/ 986186 w 986186"/>
                  <a:gd name="connsiteY1" fmla="*/ 0 h 892187"/>
                  <a:gd name="connsiteX2" fmla="*/ 986186 w 986186"/>
                  <a:gd name="connsiteY2" fmla="*/ 892187 h 892187"/>
                  <a:gd name="connsiteX3" fmla="*/ 0 w 986186"/>
                  <a:gd name="connsiteY3" fmla="*/ 892187 h 892187"/>
                  <a:gd name="connsiteX4" fmla="*/ 0 w 986186"/>
                  <a:gd name="connsiteY4" fmla="*/ 344347 h 892187"/>
                  <a:gd name="connsiteX5" fmla="*/ 365606 w 986186"/>
                  <a:gd name="connsiteY5" fmla="*/ 344347 h 892187"/>
                  <a:gd name="connsiteX6" fmla="*/ 365606 w 986186"/>
                  <a:gd name="connsiteY6" fmla="*/ 217098 h 892187"/>
                  <a:gd name="connsiteX7" fmla="*/ 503726 w 986186"/>
                  <a:gd name="connsiteY7" fmla="*/ 217098 h 892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6186" h="892187">
                    <a:moveTo>
                      <a:pt x="503726" y="0"/>
                    </a:moveTo>
                    <a:lnTo>
                      <a:pt x="986186" y="0"/>
                    </a:lnTo>
                    <a:lnTo>
                      <a:pt x="986186" y="892187"/>
                    </a:lnTo>
                    <a:lnTo>
                      <a:pt x="0" y="892187"/>
                    </a:lnTo>
                    <a:lnTo>
                      <a:pt x="0" y="344347"/>
                    </a:lnTo>
                    <a:lnTo>
                      <a:pt x="365606" y="344347"/>
                    </a:lnTo>
                    <a:lnTo>
                      <a:pt x="365606" y="217098"/>
                    </a:lnTo>
                    <a:lnTo>
                      <a:pt x="503726" y="217098"/>
                    </a:lnTo>
                    <a:close/>
                  </a:path>
                </a:pathLst>
              </a:custGeom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2771326" y="4324101"/>
              <a:ext cx="547326" cy="509793"/>
              <a:chOff x="5003572" y="3463442"/>
              <a:chExt cx="1089945" cy="944579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459233" y="3783096"/>
                <a:ext cx="299732" cy="543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5003572" y="3463442"/>
                <a:ext cx="1089945" cy="944579"/>
              </a:xfrm>
              <a:custGeom>
                <a:avLst/>
                <a:gdLst>
                  <a:gd name="connsiteX0" fmla="*/ 503726 w 986186"/>
                  <a:gd name="connsiteY0" fmla="*/ 0 h 892187"/>
                  <a:gd name="connsiteX1" fmla="*/ 986186 w 986186"/>
                  <a:gd name="connsiteY1" fmla="*/ 0 h 892187"/>
                  <a:gd name="connsiteX2" fmla="*/ 986186 w 986186"/>
                  <a:gd name="connsiteY2" fmla="*/ 892187 h 892187"/>
                  <a:gd name="connsiteX3" fmla="*/ 0 w 986186"/>
                  <a:gd name="connsiteY3" fmla="*/ 892187 h 892187"/>
                  <a:gd name="connsiteX4" fmla="*/ 0 w 986186"/>
                  <a:gd name="connsiteY4" fmla="*/ 344347 h 892187"/>
                  <a:gd name="connsiteX5" fmla="*/ 365606 w 986186"/>
                  <a:gd name="connsiteY5" fmla="*/ 344347 h 892187"/>
                  <a:gd name="connsiteX6" fmla="*/ 365606 w 986186"/>
                  <a:gd name="connsiteY6" fmla="*/ 217098 h 892187"/>
                  <a:gd name="connsiteX7" fmla="*/ 503726 w 986186"/>
                  <a:gd name="connsiteY7" fmla="*/ 217098 h 892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6186" h="892187">
                    <a:moveTo>
                      <a:pt x="503726" y="0"/>
                    </a:moveTo>
                    <a:lnTo>
                      <a:pt x="986186" y="0"/>
                    </a:lnTo>
                    <a:lnTo>
                      <a:pt x="986186" y="892187"/>
                    </a:lnTo>
                    <a:lnTo>
                      <a:pt x="0" y="892187"/>
                    </a:lnTo>
                    <a:lnTo>
                      <a:pt x="0" y="344347"/>
                    </a:lnTo>
                    <a:lnTo>
                      <a:pt x="365606" y="344347"/>
                    </a:lnTo>
                    <a:lnTo>
                      <a:pt x="365606" y="217098"/>
                    </a:lnTo>
                    <a:lnTo>
                      <a:pt x="503726" y="217098"/>
                    </a:lnTo>
                    <a:close/>
                  </a:path>
                </a:pathLst>
              </a:custGeom>
            </p:spPr>
          </p:pic>
        </p:grpSp>
        <p:sp>
          <p:nvSpPr>
            <p:cNvPr id="35" name="Up-Down Arrow 34"/>
            <p:cNvSpPr/>
            <p:nvPr/>
          </p:nvSpPr>
          <p:spPr>
            <a:xfrm rot="3277068">
              <a:off x="4731959" y="3405609"/>
              <a:ext cx="293097" cy="1534377"/>
            </a:xfrm>
            <a:prstGeom prst="upDownArrow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alpha val="38000"/>
                  </a:schemeClr>
                </a:gs>
                <a:gs pos="33000">
                  <a:schemeClr val="accent6">
                    <a:lumMod val="60000"/>
                    <a:lumOff val="40000"/>
                  </a:schemeClr>
                </a:gs>
                <a:gs pos="83000">
                  <a:srgbClr val="92D050"/>
                </a:gs>
                <a:gs pos="100000">
                  <a:schemeClr val="accent6">
                    <a:lumMod val="7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Up-Down Arrow 35"/>
            <p:cNvSpPr/>
            <p:nvPr/>
          </p:nvSpPr>
          <p:spPr>
            <a:xfrm rot="18527471">
              <a:off x="2680909" y="4138773"/>
              <a:ext cx="208496" cy="464862"/>
            </a:xfrm>
            <a:prstGeom prst="upDownArrow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alpha val="38000"/>
                  </a:schemeClr>
                </a:gs>
                <a:gs pos="33000">
                  <a:schemeClr val="accent6">
                    <a:lumMod val="60000"/>
                    <a:lumOff val="40000"/>
                  </a:schemeClr>
                </a:gs>
                <a:gs pos="28000">
                  <a:srgbClr val="92D050"/>
                </a:gs>
                <a:gs pos="100000">
                  <a:schemeClr val="accent6">
                    <a:lumMod val="7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Rounded Rectangular Callout 36"/>
            <p:cNvSpPr/>
            <p:nvPr/>
          </p:nvSpPr>
          <p:spPr bwMode="auto">
            <a:xfrm>
              <a:off x="7423169" y="5033020"/>
              <a:ext cx="1073160" cy="345564"/>
            </a:xfrm>
            <a:prstGeom prst="wedgeRoundRectCallout">
              <a:avLst>
                <a:gd name="adj1" fmla="val -81317"/>
                <a:gd name="adj2" fmla="val -45736"/>
                <a:gd name="adj3" fmla="val 16667"/>
              </a:avLst>
            </a:prstGeom>
            <a:solidFill>
              <a:srgbClr val="EDEADA"/>
            </a:solidFill>
            <a:ln w="12700" cap="flat" cmpd="sng" algn="ctr">
              <a:solidFill>
                <a:srgbClr val="5F1F08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20934" tIns="10466" rIns="20934" bIns="10466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>
                  <a:solidFill>
                    <a:srgbClr val="660000"/>
                  </a:solidFill>
                </a:rPr>
                <a:t>Macro BS</a:t>
              </a:r>
              <a:endParaRPr lang="en-US" b="1" dirty="0">
                <a:solidFill>
                  <a:srgbClr val="660000"/>
                </a:solidFill>
              </a:endParaRPr>
            </a:p>
          </p:txBody>
        </p:sp>
        <p:sp>
          <p:nvSpPr>
            <p:cNvPr id="38" name="Rounded Rectangular Callout 37"/>
            <p:cNvSpPr/>
            <p:nvPr/>
          </p:nvSpPr>
          <p:spPr bwMode="auto">
            <a:xfrm>
              <a:off x="7457261" y="3719965"/>
              <a:ext cx="870069" cy="284844"/>
            </a:xfrm>
            <a:prstGeom prst="wedgeRoundRectCallout">
              <a:avLst>
                <a:gd name="adj1" fmla="val -76465"/>
                <a:gd name="adj2" fmla="val 169721"/>
                <a:gd name="adj3" fmla="val 16667"/>
              </a:avLst>
            </a:prstGeom>
            <a:solidFill>
              <a:srgbClr val="EDEADA"/>
            </a:solidFill>
            <a:ln w="12700" cap="flat" cmpd="sng" algn="ctr">
              <a:solidFill>
                <a:srgbClr val="5F1F08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20934" tIns="10466" rIns="20934" bIns="10466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mtClean="0">
                  <a:solidFill>
                    <a:srgbClr val="660000"/>
                  </a:solidFill>
                </a:rPr>
                <a:t>Pico </a:t>
              </a:r>
              <a:r>
                <a:rPr lang="en-US" dirty="0" smtClean="0">
                  <a:solidFill>
                    <a:srgbClr val="660000"/>
                  </a:solidFill>
                </a:rPr>
                <a:t>BS</a:t>
              </a:r>
              <a:endParaRPr lang="en-US" b="1" dirty="0">
                <a:solidFill>
                  <a:srgbClr val="660000"/>
                </a:solidFill>
              </a:endParaRPr>
            </a:p>
          </p:txBody>
        </p:sp>
        <p:sp>
          <p:nvSpPr>
            <p:cNvPr id="39" name="Rounded Rectangular Callout 38"/>
            <p:cNvSpPr/>
            <p:nvPr/>
          </p:nvSpPr>
          <p:spPr bwMode="auto">
            <a:xfrm>
              <a:off x="1716119" y="4802862"/>
              <a:ext cx="1178023" cy="330028"/>
            </a:xfrm>
            <a:prstGeom prst="wedgeRoundRectCallout">
              <a:avLst>
                <a:gd name="adj1" fmla="val 20540"/>
                <a:gd name="adj2" fmla="val 122012"/>
                <a:gd name="adj3" fmla="val 16667"/>
              </a:avLst>
            </a:prstGeom>
            <a:solidFill>
              <a:srgbClr val="EDEADA"/>
            </a:solidFill>
            <a:ln w="12700" cap="flat" cmpd="sng" algn="ctr">
              <a:solidFill>
                <a:srgbClr val="5F1F08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20934" tIns="10466" rIns="20934" bIns="10466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>
                  <a:solidFill>
                    <a:srgbClr val="660000"/>
                  </a:solidFill>
                </a:rPr>
                <a:t>Macro cell</a:t>
              </a:r>
              <a:endParaRPr lang="en-US" b="1" dirty="0">
                <a:solidFill>
                  <a:srgbClr val="660000"/>
                </a:solidFill>
              </a:endParaRPr>
            </a:p>
          </p:txBody>
        </p:sp>
        <p:sp>
          <p:nvSpPr>
            <p:cNvPr id="40" name="Rounded Rectangular Callout 39"/>
            <p:cNvSpPr/>
            <p:nvPr/>
          </p:nvSpPr>
          <p:spPr bwMode="auto">
            <a:xfrm>
              <a:off x="4461138" y="2195694"/>
              <a:ext cx="1154287" cy="317763"/>
            </a:xfrm>
            <a:prstGeom prst="wedgeRoundRectCallout">
              <a:avLst>
                <a:gd name="adj1" fmla="val 5890"/>
                <a:gd name="adj2" fmla="val 162002"/>
                <a:gd name="adj3" fmla="val 16667"/>
              </a:avLst>
            </a:prstGeom>
            <a:solidFill>
              <a:srgbClr val="EDEADA"/>
            </a:solidFill>
            <a:ln w="12700" cap="flat" cmpd="sng" algn="ctr">
              <a:solidFill>
                <a:srgbClr val="5F1F08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20934" tIns="10466" rIns="20934" bIns="10466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>
                  <a:solidFill>
                    <a:srgbClr val="660000"/>
                  </a:solidFill>
                </a:rPr>
                <a:t>Small cell</a:t>
              </a:r>
              <a:endParaRPr lang="en-US" b="1" dirty="0">
                <a:solidFill>
                  <a:srgbClr val="660000"/>
                </a:solidFill>
              </a:endParaRPr>
            </a:p>
          </p:txBody>
        </p:sp>
        <p:sp>
          <p:nvSpPr>
            <p:cNvPr id="41" name="Rounded Rectangular Callout 40"/>
            <p:cNvSpPr/>
            <p:nvPr/>
          </p:nvSpPr>
          <p:spPr bwMode="auto">
            <a:xfrm>
              <a:off x="3662511" y="3476591"/>
              <a:ext cx="1252683" cy="289116"/>
            </a:xfrm>
            <a:prstGeom prst="wedgeRoundRectCallout">
              <a:avLst>
                <a:gd name="adj1" fmla="val 40372"/>
                <a:gd name="adj2" fmla="val 176420"/>
                <a:gd name="adj3" fmla="val 16667"/>
              </a:avLst>
            </a:prstGeom>
            <a:solidFill>
              <a:srgbClr val="EDEADA"/>
            </a:solidFill>
            <a:ln w="12700" cap="flat" cmpd="sng" algn="ctr">
              <a:solidFill>
                <a:srgbClr val="5F1F08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20934" tIns="10466" rIns="20934" bIns="10466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>
                  <a:solidFill>
                    <a:srgbClr val="660000"/>
                  </a:solidFill>
                </a:rPr>
                <a:t>Serving Link</a:t>
              </a:r>
              <a:endParaRPr lang="en-US" b="1" dirty="0">
                <a:solidFill>
                  <a:srgbClr val="660000"/>
                </a:solidFill>
              </a:endParaRPr>
            </a:p>
          </p:txBody>
        </p:sp>
        <p:sp>
          <p:nvSpPr>
            <p:cNvPr id="42" name="Rounded Rectangular Callout 41"/>
            <p:cNvSpPr/>
            <p:nvPr/>
          </p:nvSpPr>
          <p:spPr bwMode="auto">
            <a:xfrm>
              <a:off x="4350668" y="4972797"/>
              <a:ext cx="562432" cy="289116"/>
            </a:xfrm>
            <a:prstGeom prst="wedgeRoundRectCallout">
              <a:avLst>
                <a:gd name="adj1" fmla="val -64984"/>
                <a:gd name="adj2" fmla="val -34445"/>
                <a:gd name="adj3" fmla="val 16667"/>
              </a:avLst>
            </a:prstGeom>
            <a:solidFill>
              <a:srgbClr val="EDEADA"/>
            </a:solidFill>
            <a:ln w="12700" cap="flat" cmpd="sng" algn="ctr">
              <a:solidFill>
                <a:srgbClr val="5F1F08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20934" tIns="10466" rIns="20934" bIns="10466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>
                  <a:solidFill>
                    <a:srgbClr val="660000"/>
                  </a:solidFill>
                </a:rPr>
                <a:t>User</a:t>
              </a:r>
              <a:endParaRPr lang="en-US" b="1" dirty="0">
                <a:solidFill>
                  <a:srgbClr val="660000"/>
                </a:solidFill>
              </a:endParaRPr>
            </a:p>
          </p:txBody>
        </p:sp>
      </p:grpSp>
      <p:sp>
        <p:nvSpPr>
          <p:cNvPr id="202" name="Rounded Rectangle 201"/>
          <p:cNvSpPr/>
          <p:nvPr/>
        </p:nvSpPr>
        <p:spPr>
          <a:xfrm>
            <a:off x="2469430" y="5586606"/>
            <a:ext cx="4699053" cy="510379"/>
          </a:xfrm>
          <a:prstGeom prst="roundRect">
            <a:avLst/>
          </a:prstGeom>
          <a:solidFill>
            <a:srgbClr val="660000"/>
          </a:solidFill>
          <a:ln w="28575">
            <a:solidFill>
              <a:srgbClr val="6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EDEADA"/>
                </a:solidFill>
              </a:rPr>
              <a:t>HetNet</a:t>
            </a:r>
            <a:r>
              <a:rPr lang="en-US" dirty="0">
                <a:solidFill>
                  <a:srgbClr val="EDEADA"/>
                </a:solidFill>
              </a:rPr>
              <a:t> </a:t>
            </a:r>
            <a:r>
              <a:rPr lang="en-US" dirty="0" smtClean="0">
                <a:solidFill>
                  <a:srgbClr val="EDEADA"/>
                </a:solidFill>
              </a:rPr>
              <a:t>with different BSs and coverage regions</a:t>
            </a:r>
            <a:endParaRPr lang="en-US" dirty="0">
              <a:solidFill>
                <a:srgbClr val="EDEA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80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 product </a:t>
            </a:r>
            <a:r>
              <a:rPr lang="en-US" dirty="0" smtClean="0"/>
              <a:t>functional: A special Case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S. Dhillon, Wireless@VT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9783-27FA-6244-8318-CAAAC852CA3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96283" y="2790391"/>
            <a:ext cx="8125674" cy="3481619"/>
            <a:chOff x="543258" y="2983576"/>
            <a:chExt cx="8125674" cy="3945264"/>
          </a:xfrm>
        </p:grpSpPr>
        <p:grpSp>
          <p:nvGrpSpPr>
            <p:cNvPr id="6" name="Group 5"/>
            <p:cNvGrpSpPr/>
            <p:nvPr/>
          </p:nvGrpSpPr>
          <p:grpSpPr>
            <a:xfrm>
              <a:off x="543258" y="2983576"/>
              <a:ext cx="8125674" cy="3945264"/>
              <a:chOff x="488421" y="1849040"/>
              <a:chExt cx="8125674" cy="364746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88421" y="1849040"/>
                <a:ext cx="8125674" cy="3647465"/>
                <a:chOff x="382620" y="1716831"/>
                <a:chExt cx="8211166" cy="1769413"/>
              </a:xfrm>
              <a:effectLst>
                <a:outerShdw blurRad="12700" dist="50800" sx="1000" sy="1000" algn="ctr" rotWithShape="0">
                  <a:srgbClr val="000000">
                    <a:alpha val="43137"/>
                  </a:srgbClr>
                </a:outerShdw>
              </a:effectLst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382620" y="1716831"/>
                  <a:ext cx="8211166" cy="1769413"/>
                  <a:chOff x="393071" y="3113239"/>
                  <a:chExt cx="8211166" cy="792673"/>
                </a:xfrm>
              </p:grpSpPr>
              <p:sp>
                <p:nvSpPr>
                  <p:cNvPr id="15" name="Rectangle 14"/>
                  <p:cNvSpPr/>
                  <p:nvPr/>
                </p:nvSpPr>
                <p:spPr>
                  <a:xfrm>
                    <a:off x="403212" y="3148181"/>
                    <a:ext cx="8201025" cy="757731"/>
                  </a:xfrm>
                  <a:prstGeom prst="rect">
                    <a:avLst/>
                  </a:prstGeom>
                  <a:noFill/>
                  <a:ln>
                    <a:solidFill>
                      <a:srgbClr val="66000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393071" y="3113239"/>
                    <a:ext cx="8201025" cy="112736"/>
                  </a:xfrm>
                  <a:prstGeom prst="rect">
                    <a:avLst/>
                  </a:prstGeom>
                  <a:solidFill>
                    <a:srgbClr val="660000"/>
                  </a:solidFill>
                  <a:ln>
                    <a:solidFill>
                      <a:schemeClr val="tx1"/>
                    </a:solidFill>
                  </a:ln>
                  <a:effectLst>
                    <a:outerShdw blurRad="40000" dist="23000" dir="5400000" rotWithShape="0">
                      <a:srgbClr val="000000">
                        <a:alpha val="6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2000" dirty="0" smtClean="0">
                        <a:solidFill>
                          <a:srgbClr val="EDEADA"/>
                        </a:solidFill>
                      </a:rPr>
                      <a:t>Lemma 3:</a:t>
                    </a:r>
                    <a:endParaRPr lang="en-US" sz="2000" dirty="0">
                      <a:solidFill>
                        <a:srgbClr val="EDEADA"/>
                      </a:solidFill>
                    </a:endParaRPr>
                  </a:p>
                </p:txBody>
              </p:sp>
            </p:grpSp>
            <p:sp>
              <p:nvSpPr>
                <p:cNvPr id="13" name="Rectangle 12"/>
                <p:cNvSpPr/>
                <p:nvPr/>
              </p:nvSpPr>
              <p:spPr>
                <a:xfrm>
                  <a:off x="578788" y="2042795"/>
                  <a:ext cx="8014997" cy="521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505409" y="2119248"/>
                  <a:ext cx="7954060" cy="521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547433" y="2475872"/>
                <a:ext cx="7950382" cy="597545"/>
                <a:chOff x="547433" y="2475872"/>
                <a:chExt cx="7950382" cy="597545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547433" y="2475872"/>
                  <a:ext cx="7950382" cy="5975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The sum product functional of </a:t>
                  </a:r>
                  <a:r>
                    <a:rPr lang="en-US" dirty="0" smtClean="0"/>
                    <a:t>     when      is </a:t>
                  </a:r>
                  <a:r>
                    <a:rPr lang="en-US" dirty="0"/>
                    <a:t>a </a:t>
                  </a:r>
                  <a:r>
                    <a:rPr lang="en-US" dirty="0" smtClean="0"/>
                    <a:t> cluster </a:t>
                  </a:r>
                  <a:r>
                    <a:rPr lang="en-US" dirty="0"/>
                    <a:t>of a randomly  chosen point </a:t>
                  </a:r>
                  <a:endParaRPr lang="en-US" dirty="0" smtClean="0"/>
                </a:p>
                <a:p>
                  <a:r>
                    <a:rPr lang="en-US" dirty="0" smtClean="0"/>
                    <a:t>of                             can </a:t>
                  </a:r>
                  <a:r>
                    <a:rPr lang="en-US" dirty="0"/>
                    <a:t>be expressed as follows: </a:t>
                  </a:r>
                </a:p>
              </p:txBody>
            </p:sp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500964" y="2533158"/>
                  <a:ext cx="177800" cy="190500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65775" y="2547502"/>
                  <a:ext cx="177800" cy="190500"/>
                </a:xfrm>
                <a:prstGeom prst="rect">
                  <a:avLst/>
                </a:prstGeom>
              </p:spPr>
            </p:pic>
          </p:grp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2133" y="3991558"/>
              <a:ext cx="1320800" cy="266700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486" y="4241868"/>
            <a:ext cx="7112000" cy="1828800"/>
          </a:xfrm>
          <a:prstGeom prst="rect">
            <a:avLst/>
          </a:prstGeom>
        </p:spPr>
      </p:pic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smtClean="0"/>
              <a:t>Conditioning on the number of offspring points is the  key to the analysis of sum product functional of </a:t>
            </a:r>
            <a:r>
              <a:rPr lang="en-US" b="1" dirty="0" smtClean="0"/>
              <a:t>finite</a:t>
            </a:r>
            <a:r>
              <a:rPr lang="en-US" dirty="0" smtClean="0"/>
              <a:t> PP     , i.e., </a:t>
            </a:r>
            <a:r>
              <a:rPr lang="en-US" dirty="0"/>
              <a:t>BSs in     belonging to the same cluster center of the typical </a:t>
            </a:r>
            <a:r>
              <a:rPr lang="en-US" dirty="0" smtClean="0"/>
              <a:t>user.</a:t>
            </a:r>
            <a:endParaRPr lang="en-US" dirty="0"/>
          </a:p>
          <a:p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881" y="2025779"/>
            <a:ext cx="269714" cy="2133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738" y="2037465"/>
            <a:ext cx="260571" cy="21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6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13" y="1045517"/>
            <a:ext cx="5746992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Model 1 Vs. Model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S. Dhillon, Wireless@VT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9783-27FA-6244-8318-CAAAC852CA36}" type="slidenum">
              <a:rPr lang="en-US" smtClean="0"/>
              <a:pPr/>
              <a:t>21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884516" y="2766349"/>
            <a:ext cx="11575" cy="1956122"/>
          </a:xfrm>
          <a:prstGeom prst="straightConnector1">
            <a:avLst/>
          </a:prstGeom>
          <a:ln w="25400">
            <a:solidFill>
              <a:srgbClr val="6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903442" y="5634450"/>
            <a:ext cx="7882510" cy="612396"/>
          </a:xfrm>
          <a:prstGeom prst="roundRect">
            <a:avLst/>
          </a:prstGeom>
          <a:solidFill>
            <a:srgbClr val="EDEADA"/>
          </a:solidFill>
          <a:ln w="28575">
            <a:solidFill>
              <a:srgbClr val="6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60000"/>
                </a:solidFill>
              </a:rPr>
              <a:t> </a:t>
            </a:r>
            <a:r>
              <a:rPr lang="en-US" dirty="0" smtClean="0">
                <a:solidFill>
                  <a:srgbClr val="660000"/>
                </a:solidFill>
              </a:rPr>
              <a:t>In Model 2, the </a:t>
            </a:r>
            <a:r>
              <a:rPr lang="en-US" dirty="0">
                <a:solidFill>
                  <a:srgbClr val="660000"/>
                </a:solidFill>
              </a:rPr>
              <a:t>coverage probability </a:t>
            </a:r>
            <a:r>
              <a:rPr lang="en-US" dirty="0" smtClean="0">
                <a:solidFill>
                  <a:srgbClr val="660000"/>
                </a:solidFill>
              </a:rPr>
              <a:t> decreases </a:t>
            </a:r>
            <a:r>
              <a:rPr lang="en-US" dirty="0">
                <a:solidFill>
                  <a:srgbClr val="660000"/>
                </a:solidFill>
              </a:rPr>
              <a:t>as </a:t>
            </a:r>
            <a:r>
              <a:rPr lang="en-US" dirty="0" smtClean="0">
                <a:solidFill>
                  <a:srgbClr val="660000"/>
                </a:solidFill>
              </a:rPr>
              <a:t>cluster radius increases </a:t>
            </a:r>
            <a:r>
              <a:rPr lang="en-US" dirty="0">
                <a:solidFill>
                  <a:srgbClr val="660000"/>
                </a:solidFill>
              </a:rPr>
              <a:t>and </a:t>
            </a:r>
            <a:r>
              <a:rPr lang="en-US" dirty="0" smtClean="0">
                <a:solidFill>
                  <a:srgbClr val="660000"/>
                </a:solidFill>
              </a:rPr>
              <a:t>shifts towards </a:t>
            </a:r>
            <a:r>
              <a:rPr lang="en-US" dirty="0">
                <a:solidFill>
                  <a:srgbClr val="660000"/>
                </a:solidFill>
              </a:rPr>
              <a:t>that of Model </a:t>
            </a:r>
            <a:r>
              <a:rPr lang="en-US" dirty="0" smtClean="0">
                <a:solidFill>
                  <a:srgbClr val="660000"/>
                </a:solidFill>
              </a:rPr>
              <a:t>1.</a:t>
            </a:r>
            <a:endParaRPr lang="en-US" dirty="0">
              <a:solidFill>
                <a:srgbClr val="66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973054" y="2766349"/>
            <a:ext cx="3577344" cy="459996"/>
          </a:xfrm>
          <a:prstGeom prst="roundRect">
            <a:avLst/>
          </a:prstGeom>
          <a:solidFill>
            <a:srgbClr val="660000"/>
          </a:solidFill>
          <a:ln w="28575">
            <a:solidFill>
              <a:srgbClr val="6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DEADA"/>
                </a:solidFill>
              </a:rPr>
              <a:t>Increasing </a:t>
            </a:r>
            <a:r>
              <a:rPr lang="en-US" smtClean="0">
                <a:solidFill>
                  <a:srgbClr val="EDEADA"/>
                </a:solidFill>
              </a:rPr>
              <a:t>cluster radius: 20:10:40</a:t>
            </a:r>
            <a:endParaRPr lang="en-US" dirty="0">
              <a:solidFill>
                <a:srgbClr val="EDEA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77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503" y="1015879"/>
            <a:ext cx="5746992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Models 1,3 and 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S. Dhillon, Wireless@VT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9783-27FA-6244-8318-CAAAC852CA36}" type="slidenum">
              <a:rPr lang="en-US" smtClean="0"/>
              <a:pPr/>
              <a:t>22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72645" y="3430078"/>
            <a:ext cx="2358" cy="692338"/>
          </a:xfrm>
          <a:prstGeom prst="straightConnector1">
            <a:avLst/>
          </a:prstGeom>
          <a:ln w="25400">
            <a:solidFill>
              <a:srgbClr val="6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09600" y="5651383"/>
            <a:ext cx="8176352" cy="612396"/>
          </a:xfrm>
          <a:prstGeom prst="roundRect">
            <a:avLst/>
          </a:prstGeom>
          <a:solidFill>
            <a:srgbClr val="EDEADA"/>
          </a:solidFill>
          <a:ln w="28575">
            <a:solidFill>
              <a:srgbClr val="6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60000"/>
                </a:solidFill>
              </a:rPr>
              <a:t>Increasing cluster radius has a conflicting effect on coverage probability of Model 3 and 4: coverage probability of Model 4 increases whereas that of Model 3 decreases.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875003" y="4351860"/>
            <a:ext cx="0" cy="694272"/>
          </a:xfrm>
          <a:prstGeom prst="straightConnector1">
            <a:avLst/>
          </a:prstGeom>
          <a:ln w="25400">
            <a:solidFill>
              <a:srgbClr val="6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63826" y="4523990"/>
            <a:ext cx="3577344" cy="459996"/>
          </a:xfrm>
          <a:prstGeom prst="roundRect">
            <a:avLst/>
          </a:prstGeom>
          <a:solidFill>
            <a:srgbClr val="660000"/>
          </a:solidFill>
          <a:ln w="28575">
            <a:solidFill>
              <a:srgbClr val="6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DEADA"/>
                </a:solidFill>
              </a:rPr>
              <a:t>Increasing </a:t>
            </a:r>
            <a:r>
              <a:rPr lang="en-US" smtClean="0">
                <a:solidFill>
                  <a:srgbClr val="EDEADA"/>
                </a:solidFill>
              </a:rPr>
              <a:t>cluster radius: 20:10:40</a:t>
            </a:r>
            <a:endParaRPr lang="en-US" dirty="0">
              <a:solidFill>
                <a:srgbClr val="EDEADA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042523" y="3351636"/>
            <a:ext cx="3577344" cy="459996"/>
          </a:xfrm>
          <a:prstGeom prst="roundRect">
            <a:avLst/>
          </a:prstGeom>
          <a:solidFill>
            <a:srgbClr val="660000"/>
          </a:solidFill>
          <a:ln w="28575">
            <a:solidFill>
              <a:srgbClr val="6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DEADA"/>
                </a:solidFill>
              </a:rPr>
              <a:t>Increasing </a:t>
            </a:r>
            <a:r>
              <a:rPr lang="en-US" smtClean="0">
                <a:solidFill>
                  <a:srgbClr val="EDEADA"/>
                </a:solidFill>
              </a:rPr>
              <a:t>cluster radius: 20:10:40</a:t>
            </a:r>
            <a:endParaRPr lang="en-US" dirty="0">
              <a:solidFill>
                <a:srgbClr val="EDEA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64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Conclusive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047" y="1244134"/>
            <a:ext cx="8427904" cy="459531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propose a unified framework for modeling </a:t>
            </a:r>
            <a:r>
              <a:rPr lang="en-US" i="1" dirty="0" smtClean="0"/>
              <a:t>K</a:t>
            </a:r>
            <a:r>
              <a:rPr lang="en-US" dirty="0" smtClean="0"/>
              <a:t>-tier </a:t>
            </a:r>
            <a:r>
              <a:rPr lang="en-US" dirty="0" err="1" smtClean="0"/>
              <a:t>HetNet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Derived coverage probability for this model under max-SIR connectivity.</a:t>
            </a:r>
          </a:p>
          <a:p>
            <a:pPr lvl="1"/>
            <a:r>
              <a:rPr lang="en-US" dirty="0" smtClean="0"/>
              <a:t>Sum-product </a:t>
            </a:r>
            <a:r>
              <a:rPr lang="en-US" dirty="0" err="1" smtClean="0"/>
              <a:t>functionals</a:t>
            </a:r>
            <a:r>
              <a:rPr lang="en-US" dirty="0" smtClean="0"/>
              <a:t> for PCP and finite point processes were derived as key components of analysis. </a:t>
            </a:r>
          </a:p>
          <a:p>
            <a:r>
              <a:rPr lang="en-US" dirty="0" smtClean="0"/>
              <a:t>Special cases of the Model closely resemble BS and user configurations in 3GPP simulations of </a:t>
            </a:r>
            <a:r>
              <a:rPr lang="en-US" dirty="0" err="1" smtClean="0"/>
              <a:t>HetNet</a:t>
            </a:r>
            <a:r>
              <a:rPr lang="en-US" dirty="0" smtClean="0"/>
              <a:t>. </a:t>
            </a:r>
          </a:p>
          <a:p>
            <a:r>
              <a:rPr lang="en-US" dirty="0"/>
              <a:t> </a:t>
            </a:r>
            <a:r>
              <a:rPr lang="en-US" dirty="0" smtClean="0"/>
              <a:t>Future Directions: </a:t>
            </a:r>
          </a:p>
          <a:p>
            <a:pPr lvl="2"/>
            <a:r>
              <a:rPr lang="en-US" dirty="0" smtClean="0"/>
              <a:t>Rate analysis</a:t>
            </a:r>
          </a:p>
          <a:p>
            <a:pPr lvl="2"/>
            <a:r>
              <a:rPr lang="en-US" dirty="0" smtClean="0"/>
              <a:t>Incorporation of shadowing and general channel models</a:t>
            </a:r>
          </a:p>
          <a:p>
            <a:pPr lvl="2"/>
            <a:r>
              <a:rPr lang="en-US" dirty="0" smtClean="0"/>
              <a:t>Extension to uplink</a:t>
            </a:r>
          </a:p>
          <a:p>
            <a:pPr lvl="2"/>
            <a:r>
              <a:rPr lang="en-US" dirty="0" smtClean="0"/>
              <a:t>Developing unified framework for Max-power </a:t>
            </a:r>
            <a:r>
              <a:rPr lang="en-US" dirty="0" smtClean="0"/>
              <a:t>association</a:t>
            </a:r>
          </a:p>
          <a:p>
            <a:pPr lvl="2"/>
            <a:r>
              <a:rPr lang="en-US" dirty="0" smtClean="0"/>
              <a:t>Modeling spatial separation of BSs *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S. Dhillon, Wireless@VT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9783-27FA-6244-8318-CAAAC852CA3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549" y="4997962"/>
            <a:ext cx="887403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400" dirty="0" smtClean="0"/>
              <a:t>*    </a:t>
            </a:r>
            <a:r>
              <a:rPr lang="en-US" sz="1400" dirty="0"/>
              <a:t>M. </a:t>
            </a:r>
            <a:r>
              <a:rPr lang="en-US" sz="1400" dirty="0" err="1"/>
              <a:t>Afshang</a:t>
            </a:r>
            <a:r>
              <a:rPr lang="en-US" sz="1400" dirty="0"/>
              <a:t> and H. S. </a:t>
            </a:r>
            <a:r>
              <a:rPr lang="en-US" sz="1400" dirty="0" err="1"/>
              <a:t>Dhillon</a:t>
            </a:r>
            <a:r>
              <a:rPr lang="en-US" sz="1400" dirty="0"/>
              <a:t>, “</a:t>
            </a:r>
            <a:r>
              <a:rPr lang="en-US" sz="1400" dirty="0">
                <a:solidFill>
                  <a:srgbClr val="660000"/>
                </a:solidFill>
              </a:rPr>
              <a:t>Spatial modeling of device-to-device networks: Poisson cluster process meets </a:t>
            </a:r>
            <a:r>
              <a:rPr lang="en-US" sz="1400" dirty="0" smtClean="0">
                <a:solidFill>
                  <a:srgbClr val="660000"/>
                </a:solidFill>
              </a:rPr>
              <a:t>Poisson</a:t>
            </a:r>
            <a:endParaRPr lang="en-US" sz="1400" dirty="0">
              <a:solidFill>
                <a:srgbClr val="660000"/>
              </a:solidFill>
            </a:endParaRPr>
          </a:p>
          <a:p>
            <a:r>
              <a:rPr lang="en-US" sz="1400" dirty="0">
                <a:solidFill>
                  <a:srgbClr val="660000"/>
                </a:solidFill>
              </a:rPr>
              <a:t>hole process</a:t>
            </a:r>
            <a:r>
              <a:rPr lang="en-US" sz="1400" dirty="0"/>
              <a:t>,” in Proc., IEEE Asilomar, Nov. 2015,</a:t>
            </a:r>
            <a:endParaRPr lang="en-US" sz="1400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54328" y="5805317"/>
            <a:ext cx="3988029" cy="0"/>
          </a:xfrm>
          <a:prstGeom prst="line">
            <a:avLst/>
          </a:prstGeom>
          <a:ln w="12700">
            <a:solidFill>
              <a:srgbClr val="6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96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Relevant Publications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689"/>
            <a:ext cx="8229600" cy="512888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</a:t>
            </a:r>
            <a:r>
              <a:rPr lang="en-US" dirty="0"/>
              <a:t>. </a:t>
            </a:r>
            <a:r>
              <a:rPr lang="en-US" dirty="0" err="1"/>
              <a:t>Afshang</a:t>
            </a:r>
            <a:r>
              <a:rPr lang="en-US" dirty="0"/>
              <a:t>, H. S. </a:t>
            </a:r>
            <a:r>
              <a:rPr lang="en-US" dirty="0" err="1"/>
              <a:t>Dhillon</a:t>
            </a:r>
            <a:r>
              <a:rPr lang="en-US" dirty="0"/>
              <a:t>, </a:t>
            </a:r>
            <a:r>
              <a:rPr lang="en-US" dirty="0">
                <a:solidFill>
                  <a:srgbClr val="660000"/>
                </a:solidFill>
              </a:rPr>
              <a:t>“Poisson Cluster Process Based Analysis of </a:t>
            </a:r>
            <a:r>
              <a:rPr lang="en-US" dirty="0" err="1">
                <a:solidFill>
                  <a:srgbClr val="660000"/>
                </a:solidFill>
              </a:rPr>
              <a:t>HetNets</a:t>
            </a:r>
            <a:r>
              <a:rPr lang="en-US" dirty="0">
                <a:solidFill>
                  <a:srgbClr val="660000"/>
                </a:solidFill>
              </a:rPr>
              <a:t> with Correlated User and Base Station Locations”, </a:t>
            </a:r>
            <a:r>
              <a:rPr lang="en-US" dirty="0"/>
              <a:t>submitted, Available online: </a:t>
            </a:r>
            <a:r>
              <a:rPr lang="en-US" dirty="0" err="1"/>
              <a:t>arxiv.org</a:t>
            </a:r>
            <a:r>
              <a:rPr lang="en-US" dirty="0"/>
              <a:t>/abs/1612.07285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/>
              <a:t>. </a:t>
            </a:r>
            <a:r>
              <a:rPr lang="en-US" dirty="0" err="1"/>
              <a:t>Saha</a:t>
            </a:r>
            <a:r>
              <a:rPr lang="en-US" dirty="0"/>
              <a:t>, M. </a:t>
            </a:r>
            <a:r>
              <a:rPr lang="en-US" dirty="0" err="1"/>
              <a:t>Afshang</a:t>
            </a:r>
            <a:r>
              <a:rPr lang="en-US" dirty="0"/>
              <a:t>, H. S. </a:t>
            </a:r>
            <a:r>
              <a:rPr lang="en-US" dirty="0" err="1"/>
              <a:t>Dhillon</a:t>
            </a:r>
            <a:r>
              <a:rPr lang="en-US" dirty="0"/>
              <a:t>, </a:t>
            </a:r>
            <a:r>
              <a:rPr lang="en-US" dirty="0">
                <a:solidFill>
                  <a:srgbClr val="660000"/>
                </a:solidFill>
              </a:rPr>
              <a:t>“Enriched K-Tier </a:t>
            </a:r>
            <a:r>
              <a:rPr lang="en-US" dirty="0" err="1">
                <a:solidFill>
                  <a:srgbClr val="660000"/>
                </a:solidFill>
              </a:rPr>
              <a:t>HetNet</a:t>
            </a:r>
            <a:r>
              <a:rPr lang="en-US" dirty="0">
                <a:solidFill>
                  <a:srgbClr val="660000"/>
                </a:solidFill>
              </a:rPr>
              <a:t> Model to Enable the Analysis of User-Centric Small Cell Deployments”</a:t>
            </a:r>
            <a:r>
              <a:rPr lang="en-US" dirty="0"/>
              <a:t>, IEEE </a:t>
            </a:r>
            <a:r>
              <a:rPr lang="en-US" dirty="0" smtClean="0"/>
              <a:t>Trans. </a:t>
            </a:r>
            <a:r>
              <a:rPr lang="en-US" dirty="0"/>
              <a:t>on Wireless </a:t>
            </a:r>
            <a:r>
              <a:rPr lang="en-US" dirty="0" err="1" smtClean="0"/>
              <a:t>Commun</a:t>
            </a:r>
            <a:r>
              <a:rPr lang="en-US" dirty="0" smtClean="0"/>
              <a:t>., 2017.</a:t>
            </a:r>
          </a:p>
          <a:p>
            <a:r>
              <a:rPr lang="en-US" dirty="0"/>
              <a:t>M. </a:t>
            </a:r>
            <a:r>
              <a:rPr lang="en-US" dirty="0" err="1"/>
              <a:t>Afshang</a:t>
            </a:r>
            <a:r>
              <a:rPr lang="en-US" dirty="0"/>
              <a:t>, C. </a:t>
            </a:r>
            <a:r>
              <a:rPr lang="en-US" dirty="0" err="1" smtClean="0"/>
              <a:t>Saha</a:t>
            </a:r>
            <a:r>
              <a:rPr lang="en-US" dirty="0" smtClean="0"/>
              <a:t>, and H</a:t>
            </a:r>
            <a:r>
              <a:rPr lang="en-US" dirty="0"/>
              <a:t>. S. </a:t>
            </a:r>
            <a:r>
              <a:rPr lang="en-US" dirty="0" err="1"/>
              <a:t>Dhillon</a:t>
            </a:r>
            <a:r>
              <a:rPr lang="en-US" dirty="0"/>
              <a:t>, </a:t>
            </a:r>
            <a:r>
              <a:rPr lang="en-US" dirty="0">
                <a:solidFill>
                  <a:srgbClr val="660000"/>
                </a:solidFill>
              </a:rPr>
              <a:t>“Nearest-Neighbor and Contact Distance Distributions for Thomas Cluster Process”</a:t>
            </a:r>
            <a:r>
              <a:rPr lang="en-US" dirty="0"/>
              <a:t>,</a:t>
            </a:r>
            <a:r>
              <a:rPr lang="en-US" dirty="0">
                <a:solidFill>
                  <a:srgbClr val="660000"/>
                </a:solidFill>
              </a:rPr>
              <a:t> </a:t>
            </a:r>
            <a:r>
              <a:rPr lang="en-US" dirty="0"/>
              <a:t>IEEE Wireless </a:t>
            </a:r>
            <a:r>
              <a:rPr lang="en-US" dirty="0" err="1" smtClean="0"/>
              <a:t>Commun</a:t>
            </a:r>
            <a:r>
              <a:rPr lang="en-US" dirty="0" smtClean="0"/>
              <a:t>. </a:t>
            </a:r>
            <a:r>
              <a:rPr lang="en-US" dirty="0"/>
              <a:t>Letters, </a:t>
            </a:r>
            <a:r>
              <a:rPr lang="en-US" dirty="0" smtClean="0"/>
              <a:t> 2016</a:t>
            </a:r>
            <a:r>
              <a:rPr lang="en-US" dirty="0"/>
              <a:t>.</a:t>
            </a:r>
          </a:p>
          <a:p>
            <a:r>
              <a:rPr lang="en-US" dirty="0"/>
              <a:t>M. </a:t>
            </a:r>
            <a:r>
              <a:rPr lang="en-US" dirty="0" err="1"/>
              <a:t>Afshang</a:t>
            </a:r>
            <a:r>
              <a:rPr lang="en-US" dirty="0"/>
              <a:t>, H. S. </a:t>
            </a:r>
            <a:r>
              <a:rPr lang="en-US" dirty="0" err="1"/>
              <a:t>Dhillon</a:t>
            </a:r>
            <a:r>
              <a:rPr lang="en-US" dirty="0"/>
              <a:t>, and P. H. J. Chong , </a:t>
            </a:r>
            <a:r>
              <a:rPr lang="en-US" dirty="0">
                <a:solidFill>
                  <a:srgbClr val="660000"/>
                </a:solidFill>
              </a:rPr>
              <a:t>“Modeling and Analysis of Clustered Device-to-Device Networks”</a:t>
            </a:r>
            <a:r>
              <a:rPr lang="en-US" dirty="0"/>
              <a:t> </a:t>
            </a:r>
            <a:r>
              <a:rPr lang="en-US" i="1" dirty="0"/>
              <a:t>IEEE </a:t>
            </a:r>
            <a:r>
              <a:rPr lang="en-US" i="1" dirty="0" smtClean="0"/>
              <a:t>Trans. </a:t>
            </a:r>
            <a:r>
              <a:rPr lang="en-US" i="1" dirty="0"/>
              <a:t>on Wireless </a:t>
            </a:r>
            <a:r>
              <a:rPr lang="en-US" i="1" dirty="0" err="1" smtClean="0"/>
              <a:t>Commun</a:t>
            </a:r>
            <a:r>
              <a:rPr lang="en-US" i="1" dirty="0" smtClean="0"/>
              <a:t>., </a:t>
            </a:r>
            <a:r>
              <a:rPr lang="en-US" i="1" dirty="0"/>
              <a:t>2016</a:t>
            </a:r>
            <a:r>
              <a:rPr lang="en-US" dirty="0" smtClean="0"/>
              <a:t>.</a:t>
            </a:r>
          </a:p>
          <a:p>
            <a:r>
              <a:rPr lang="en-US" dirty="0" smtClean="0"/>
              <a:t>M. </a:t>
            </a:r>
            <a:r>
              <a:rPr lang="en-US" dirty="0" err="1" smtClean="0"/>
              <a:t>Afshang</a:t>
            </a:r>
            <a:r>
              <a:rPr lang="en-US" dirty="0" smtClean="0"/>
              <a:t>, H. S. Dhillon, and P. H. J. Chong, </a:t>
            </a:r>
            <a:r>
              <a:rPr lang="en-US" dirty="0" smtClean="0">
                <a:solidFill>
                  <a:srgbClr val="660000"/>
                </a:solidFill>
              </a:rPr>
              <a:t>“</a:t>
            </a:r>
            <a:r>
              <a:rPr lang="en-US" dirty="0">
                <a:solidFill>
                  <a:srgbClr val="660000"/>
                </a:solidFill>
              </a:rPr>
              <a:t>Fundamentals of Cluster-Centric Content Placement in Cache-Enabled Device-to-Device Networks</a:t>
            </a:r>
            <a:r>
              <a:rPr lang="en-US" dirty="0">
                <a:solidFill>
                  <a:srgbClr val="376092"/>
                </a:solidFill>
              </a:rPr>
              <a:t> </a:t>
            </a:r>
            <a:r>
              <a:rPr lang="en-US" dirty="0"/>
              <a:t>” </a:t>
            </a:r>
            <a:r>
              <a:rPr lang="en-US" i="1" dirty="0"/>
              <a:t>IEEE </a:t>
            </a:r>
            <a:r>
              <a:rPr lang="en-US" i="1" dirty="0" smtClean="0"/>
              <a:t>Trans. </a:t>
            </a:r>
            <a:r>
              <a:rPr lang="en-US" i="1" dirty="0"/>
              <a:t>on </a:t>
            </a:r>
            <a:r>
              <a:rPr lang="en-US" i="1" dirty="0" smtClean="0"/>
              <a:t>Commun.</a:t>
            </a:r>
            <a:r>
              <a:rPr lang="en-US" dirty="0" smtClean="0"/>
              <a:t>,2016. 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H. S. </a:t>
            </a:r>
            <a:r>
              <a:rPr lang="en-US" dirty="0" err="1"/>
              <a:t>Dhillon</a:t>
            </a:r>
            <a:r>
              <a:rPr lang="en-US" dirty="0"/>
              <a:t>, </a:t>
            </a:r>
            <a:r>
              <a:rPr lang="en-US" dirty="0" err="1"/>
              <a:t>Wireless@VT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AA3A-5124-CC43-BE11-AEA026C8491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2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Your Attention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H. S. </a:t>
            </a:r>
            <a:r>
              <a:rPr lang="en-US" dirty="0" err="1"/>
              <a:t>Dhillon</a:t>
            </a:r>
            <a:r>
              <a:rPr lang="en-US" dirty="0"/>
              <a:t>, </a:t>
            </a:r>
            <a:r>
              <a:rPr lang="en-US" dirty="0" err="1"/>
              <a:t>Wireless@VT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AA3A-5124-CC43-BE11-AEA026C8491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371600" y="3790702"/>
            <a:ext cx="6400800" cy="2592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0000"/>
              <a:buFont typeface="Wingdings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Courier New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Harpreet S. Dhillon, Ph.D.</a:t>
            </a:r>
          </a:p>
          <a:p>
            <a:pPr marL="0" indent="0" algn="ctr">
              <a:buNone/>
            </a:pPr>
            <a:r>
              <a:rPr lang="en-US" dirty="0" err="1" smtClean="0"/>
              <a:t>Wireless@VT</a:t>
            </a:r>
            <a:r>
              <a:rPr lang="en-US" dirty="0" smtClean="0"/>
              <a:t>, Bradley Department of ECE</a:t>
            </a:r>
          </a:p>
          <a:p>
            <a:pPr marL="0" indent="0" algn="ctr">
              <a:buNone/>
            </a:pPr>
            <a:r>
              <a:rPr lang="en-US" dirty="0" smtClean="0"/>
              <a:t>Virginia Tech, Blacksburg, VA</a:t>
            </a: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http://www.dhillon.ece.vt.edu</a:t>
            </a:r>
            <a:endParaRPr lang="en-US" sz="1600" dirty="0" smtClean="0"/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804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Coverage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9783-27FA-6244-8318-CAAAC852CA36}" type="slidenum">
              <a:rPr lang="en-US" smtClean="0"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S. Dhillon, Wireless@VT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52288" y="1272068"/>
            <a:ext cx="6035259" cy="1139829"/>
          </a:xfrm>
          <a:prstGeom prst="rect">
            <a:avLst/>
          </a:prstGeom>
          <a:solidFill>
            <a:srgbClr val="EDEADA">
              <a:alpha val="62000"/>
            </a:srgbClr>
          </a:solidFill>
          <a:ln>
            <a:solidFill>
              <a:srgbClr val="6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EADA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646828" y="1256072"/>
            <a:ext cx="2325949" cy="1139829"/>
            <a:chOff x="6533755" y="613103"/>
            <a:chExt cx="2325949" cy="1139829"/>
          </a:xfrm>
        </p:grpSpPr>
        <p:sp>
          <p:nvSpPr>
            <p:cNvPr id="12" name="Rectangle 11"/>
            <p:cNvSpPr/>
            <p:nvPr/>
          </p:nvSpPr>
          <p:spPr>
            <a:xfrm>
              <a:off x="6533755" y="613103"/>
              <a:ext cx="2325949" cy="1139829"/>
            </a:xfrm>
            <a:prstGeom prst="rect">
              <a:avLst/>
            </a:prstGeom>
            <a:solidFill>
              <a:srgbClr val="EDEADA">
                <a:alpha val="62000"/>
              </a:srgbClr>
            </a:solidFill>
            <a:ln>
              <a:solidFill>
                <a:srgbClr val="6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By               assumption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20317" y="1066873"/>
              <a:ext cx="596900" cy="241300"/>
            </a:xfrm>
            <a:prstGeom prst="rect">
              <a:avLst/>
            </a:prstGeom>
          </p:spPr>
        </p:pic>
      </p:grpSp>
      <p:sp>
        <p:nvSpPr>
          <p:cNvPr id="16" name="Rectangle 15"/>
          <p:cNvSpPr/>
          <p:nvPr/>
        </p:nvSpPr>
        <p:spPr>
          <a:xfrm>
            <a:off x="1027132" y="4881477"/>
            <a:ext cx="3921535" cy="895695"/>
          </a:xfrm>
          <a:prstGeom prst="rect">
            <a:avLst/>
          </a:prstGeom>
          <a:solidFill>
            <a:srgbClr val="EDEADA">
              <a:alpha val="62000"/>
            </a:srgbClr>
          </a:solidFill>
          <a:ln>
            <a:solidFill>
              <a:srgbClr val="6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EADA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44283" y="3207027"/>
            <a:ext cx="6930334" cy="1591721"/>
            <a:chOff x="556315" y="3207027"/>
            <a:chExt cx="6930334" cy="1591721"/>
          </a:xfrm>
        </p:grpSpPr>
        <p:sp>
          <p:nvSpPr>
            <p:cNvPr id="17" name="Rectangle 16"/>
            <p:cNvSpPr/>
            <p:nvPr/>
          </p:nvSpPr>
          <p:spPr>
            <a:xfrm>
              <a:off x="556315" y="3207027"/>
              <a:ext cx="4524513" cy="1591720"/>
            </a:xfrm>
            <a:prstGeom prst="rect">
              <a:avLst/>
            </a:prstGeom>
            <a:solidFill>
              <a:srgbClr val="EDEADA">
                <a:alpha val="62000"/>
              </a:srgbClr>
            </a:solidFill>
            <a:ln>
              <a:solidFill>
                <a:srgbClr val="6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EADA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160700" y="3207028"/>
              <a:ext cx="2325949" cy="1591720"/>
            </a:xfrm>
            <a:prstGeom prst="rect">
              <a:avLst/>
            </a:prstGeom>
            <a:solidFill>
              <a:srgbClr val="EDEADA">
                <a:alpha val="62000"/>
              </a:srgbClr>
            </a:solidFill>
            <a:ln>
              <a:solidFill>
                <a:srgbClr val="6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By Rayleigh assumption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734907" y="5827647"/>
            <a:ext cx="8051045" cy="473526"/>
          </a:xfrm>
          <a:prstGeom prst="rect">
            <a:avLst/>
          </a:prstGeom>
          <a:solidFill>
            <a:srgbClr val="EDEADA">
              <a:alpha val="62000"/>
            </a:srgbClr>
          </a:solidFill>
          <a:ln>
            <a:solidFill>
              <a:srgbClr val="6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-US" b="1" dirty="0" smtClean="0">
                <a:solidFill>
                  <a:schemeClr val="tx1"/>
                </a:solidFill>
              </a:rPr>
              <a:t>um </a:t>
            </a:r>
            <a:r>
              <a:rPr lang="en-US" b="1" dirty="0">
                <a:solidFill>
                  <a:schemeClr val="tx1"/>
                </a:solidFill>
              </a:rPr>
              <a:t>product </a:t>
            </a:r>
            <a:r>
              <a:rPr lang="en-US" b="1" dirty="0" smtClean="0">
                <a:solidFill>
                  <a:schemeClr val="tx1"/>
                </a:solidFill>
              </a:rPr>
              <a:t>functional </a:t>
            </a:r>
            <a:r>
              <a:rPr lang="en-US" dirty="0" smtClean="0">
                <a:solidFill>
                  <a:schemeClr val="tx1"/>
                </a:solidFill>
              </a:rPr>
              <a:t>is the key to the derivation of coverage 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29" y="1446472"/>
            <a:ext cx="87122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43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 product </a:t>
            </a:r>
            <a:r>
              <a:rPr lang="en-US" dirty="0" smtClean="0"/>
              <a:t>functional: A special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048" y="1582463"/>
            <a:ext cx="8427904" cy="4123174"/>
          </a:xfrm>
        </p:spPr>
        <p:txBody>
          <a:bodyPr/>
          <a:lstStyle/>
          <a:p>
            <a:r>
              <a:rPr lang="en-US" dirty="0" smtClean="0"/>
              <a:t>In order to model the correlation between user and BS, the sum product functional of the cluster within which user is located should be handled separately.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S. Dhillon, Wireless@VT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9783-27FA-6244-8318-CAAAC852CA3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569016" y="2983585"/>
            <a:ext cx="8115639" cy="3213116"/>
            <a:chOff x="569016" y="2983585"/>
            <a:chExt cx="8115639" cy="3213116"/>
          </a:xfrm>
        </p:grpSpPr>
        <p:grpSp>
          <p:nvGrpSpPr>
            <p:cNvPr id="6" name="Group 5"/>
            <p:cNvGrpSpPr/>
            <p:nvPr/>
          </p:nvGrpSpPr>
          <p:grpSpPr>
            <a:xfrm>
              <a:off x="569016" y="2983585"/>
              <a:ext cx="8115639" cy="3213116"/>
              <a:chOff x="514179" y="1849048"/>
              <a:chExt cx="8115639" cy="297058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14179" y="1849048"/>
                <a:ext cx="8115639" cy="2970581"/>
                <a:chOff x="408649" y="1716835"/>
                <a:chExt cx="8201025" cy="1441052"/>
              </a:xfrm>
              <a:effectLst>
                <a:outerShdw blurRad="12700" dist="50800" sx="1000" sy="1000" algn="ctr" rotWithShape="0">
                  <a:srgbClr val="000000">
                    <a:alpha val="43137"/>
                  </a:srgbClr>
                </a:outerShdw>
              </a:effectLst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08649" y="1716835"/>
                  <a:ext cx="8201025" cy="1441052"/>
                  <a:chOff x="419100" y="3113238"/>
                  <a:chExt cx="8201025" cy="645571"/>
                </a:xfrm>
              </p:grpSpPr>
              <p:sp>
                <p:nvSpPr>
                  <p:cNvPr id="15" name="Rectangle 14"/>
                  <p:cNvSpPr/>
                  <p:nvPr/>
                </p:nvSpPr>
                <p:spPr>
                  <a:xfrm>
                    <a:off x="419100" y="3119439"/>
                    <a:ext cx="8201025" cy="639370"/>
                  </a:xfrm>
                  <a:prstGeom prst="rect">
                    <a:avLst/>
                  </a:prstGeom>
                  <a:noFill/>
                  <a:ln>
                    <a:solidFill>
                      <a:srgbClr val="66000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419100" y="3113238"/>
                    <a:ext cx="8201025" cy="112736"/>
                  </a:xfrm>
                  <a:prstGeom prst="rect">
                    <a:avLst/>
                  </a:prstGeom>
                  <a:solidFill>
                    <a:srgbClr val="660000"/>
                  </a:solidFill>
                  <a:ln>
                    <a:solidFill>
                      <a:schemeClr val="tx1"/>
                    </a:solidFill>
                  </a:ln>
                  <a:effectLst>
                    <a:outerShdw blurRad="40000" dist="23000" dir="5400000" rotWithShape="0">
                      <a:srgbClr val="000000">
                        <a:alpha val="6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2000" dirty="0" smtClean="0">
                        <a:solidFill>
                          <a:srgbClr val="EDEADA"/>
                        </a:solidFill>
                      </a:rPr>
                      <a:t>Lemma 3:</a:t>
                    </a:r>
                    <a:endParaRPr lang="en-US" sz="2000" dirty="0">
                      <a:solidFill>
                        <a:srgbClr val="EDEADA"/>
                      </a:solidFill>
                    </a:endParaRPr>
                  </a:p>
                </p:txBody>
              </p:sp>
            </p:grpSp>
            <p:sp>
              <p:nvSpPr>
                <p:cNvPr id="13" name="Rectangle 12"/>
                <p:cNvSpPr/>
                <p:nvPr/>
              </p:nvSpPr>
              <p:spPr>
                <a:xfrm>
                  <a:off x="578788" y="2042795"/>
                  <a:ext cx="8014997" cy="521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505409" y="2119248"/>
                  <a:ext cx="7954060" cy="521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547433" y="2475872"/>
                <a:ext cx="7950382" cy="597545"/>
                <a:chOff x="547433" y="2475872"/>
                <a:chExt cx="7950382" cy="597545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547433" y="2475872"/>
                  <a:ext cx="7950382" cy="5975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The sum product functional of </a:t>
                  </a:r>
                  <a:r>
                    <a:rPr lang="en-US" dirty="0" smtClean="0"/>
                    <a:t>     when      is </a:t>
                  </a:r>
                  <a:r>
                    <a:rPr lang="en-US" dirty="0"/>
                    <a:t>a </a:t>
                  </a:r>
                  <a:r>
                    <a:rPr lang="en-US" dirty="0" smtClean="0"/>
                    <a:t> cluster </a:t>
                  </a:r>
                  <a:r>
                    <a:rPr lang="en-US" dirty="0"/>
                    <a:t>of a randomly  chosen point </a:t>
                  </a:r>
                  <a:endParaRPr lang="en-US" dirty="0" smtClean="0"/>
                </a:p>
                <a:p>
                  <a:r>
                    <a:rPr lang="en-US" dirty="0" smtClean="0"/>
                    <a:t>of                             can </a:t>
                  </a:r>
                  <a:r>
                    <a:rPr lang="en-US" dirty="0"/>
                    <a:t>be expressed as follows: </a:t>
                  </a:r>
                </a:p>
              </p:txBody>
            </p:sp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500964" y="2533158"/>
                  <a:ext cx="177800" cy="190500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65775" y="2547502"/>
                  <a:ext cx="177800" cy="1905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2" name="Group 21"/>
            <p:cNvGrpSpPr/>
            <p:nvPr/>
          </p:nvGrpSpPr>
          <p:grpSpPr>
            <a:xfrm>
              <a:off x="982133" y="3991558"/>
              <a:ext cx="6645229" cy="1842112"/>
              <a:chOff x="982133" y="3991558"/>
              <a:chExt cx="6645229" cy="1842112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1662" y="4538270"/>
                <a:ext cx="6235700" cy="12954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2133" y="3991558"/>
                <a:ext cx="1320800" cy="2667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29012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76" y="170540"/>
            <a:ext cx="8970264" cy="1167788"/>
          </a:xfrm>
        </p:spPr>
        <p:txBody>
          <a:bodyPr>
            <a:normAutofit/>
          </a:bodyPr>
          <a:lstStyle/>
          <a:p>
            <a:r>
              <a:rPr lang="en-US" dirty="0" smtClean="0"/>
              <a:t>PPP Model of </a:t>
            </a:r>
            <a:r>
              <a:rPr lang="en-US" dirty="0" err="1" smtClean="0"/>
              <a:t>HetNets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5314" y="1335830"/>
            <a:ext cx="4640035" cy="4595314"/>
          </a:xfrm>
        </p:spPr>
        <p:txBody>
          <a:bodyPr/>
          <a:lstStyle/>
          <a:p>
            <a:r>
              <a:rPr lang="en-US" dirty="0" smtClean="0"/>
              <a:t> BSs of different tiers (macro and small cells) and users are modeled as homogeneous Poisson point process (PPP) over     .</a:t>
            </a:r>
          </a:p>
          <a:p>
            <a:r>
              <a:rPr lang="en-US" dirty="0" smtClean="0"/>
              <a:t>The statistics of         at the origin is computed.</a:t>
            </a:r>
          </a:p>
          <a:p>
            <a:r>
              <a:rPr lang="en-US" dirty="0" smtClean="0"/>
              <a:t>Due to stationarity, this result is used to characterize coverage probability of a typical user of the network.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S. Dhillon, Wireless@VT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9783-27FA-6244-8318-CAAAC852CA3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858" y="2955974"/>
            <a:ext cx="333828" cy="2602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913" y="3542453"/>
            <a:ext cx="583990" cy="1820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48" y="1615464"/>
            <a:ext cx="3390927" cy="340563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358047" y="5298238"/>
            <a:ext cx="3390927" cy="510379"/>
          </a:xfrm>
          <a:prstGeom prst="roundRect">
            <a:avLst/>
          </a:prstGeom>
          <a:solidFill>
            <a:srgbClr val="660000"/>
          </a:solidFill>
          <a:ln w="28575">
            <a:solidFill>
              <a:srgbClr val="6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DEADA"/>
                </a:solidFill>
              </a:rPr>
              <a:t>A Two-tier Baseline </a:t>
            </a:r>
            <a:r>
              <a:rPr lang="en-US" dirty="0" err="1" smtClean="0">
                <a:solidFill>
                  <a:srgbClr val="EDEADA"/>
                </a:solidFill>
              </a:rPr>
              <a:t>HetNet</a:t>
            </a:r>
            <a:r>
              <a:rPr lang="en-US" dirty="0" smtClean="0">
                <a:solidFill>
                  <a:srgbClr val="EDEADA"/>
                </a:solidFill>
              </a:rPr>
              <a:t> Model</a:t>
            </a:r>
            <a:endParaRPr lang="en-US" dirty="0">
              <a:solidFill>
                <a:srgbClr val="EDEADA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939199" y="1741901"/>
            <a:ext cx="1290196" cy="298181"/>
          </a:xfrm>
          <a:prstGeom prst="wedgeRoundRectCallout">
            <a:avLst>
              <a:gd name="adj1" fmla="val -68342"/>
              <a:gd name="adj2" fmla="val 27545"/>
              <a:gd name="adj3" fmla="val 16667"/>
            </a:avLst>
          </a:prstGeom>
          <a:solidFill>
            <a:srgbClr val="EDEADA"/>
          </a:solidFill>
          <a:ln w="12700" cap="flat" cmpd="sng" algn="ctr">
            <a:solidFill>
              <a:srgbClr val="5F1F08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20934" tIns="10466" rIns="20934" bIns="10466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rgbClr val="660000"/>
                </a:solidFill>
              </a:rPr>
              <a:t>Point for SBS</a:t>
            </a:r>
            <a:endParaRPr lang="en-US" b="1" dirty="0">
              <a:solidFill>
                <a:srgbClr val="660000"/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2525487" y="2777436"/>
            <a:ext cx="1406965" cy="542716"/>
          </a:xfrm>
          <a:prstGeom prst="wedgeRoundRectCallout">
            <a:avLst>
              <a:gd name="adj1" fmla="val -63384"/>
              <a:gd name="adj2" fmla="val -27301"/>
              <a:gd name="adj3" fmla="val 16667"/>
            </a:avLst>
          </a:prstGeom>
          <a:solidFill>
            <a:srgbClr val="EDEADA"/>
          </a:solidFill>
          <a:ln w="12700" cap="flat" cmpd="sng" algn="ctr">
            <a:solidFill>
              <a:srgbClr val="5F1F08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20934" tIns="10466" rIns="20934" bIns="10466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rgbClr val="660000"/>
                </a:solidFill>
              </a:rPr>
              <a:t>Point for Macro BS</a:t>
            </a:r>
            <a:endParaRPr lang="en-US" b="1" dirty="0">
              <a:solidFill>
                <a:srgbClr val="66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43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047" y="170540"/>
            <a:ext cx="8960123" cy="11677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PPP Model: How far from actual </a:t>
            </a:r>
            <a:r>
              <a:rPr lang="en-US" dirty="0" err="1" smtClean="0"/>
              <a:t>HetNet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S. Dhillon, Wireless@VT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9783-27FA-6244-8318-CAAAC852CA3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43" name="Group 142"/>
          <p:cNvGrpSpPr/>
          <p:nvPr/>
        </p:nvGrpSpPr>
        <p:grpSpPr>
          <a:xfrm>
            <a:off x="343382" y="1442997"/>
            <a:ext cx="8198287" cy="4143054"/>
            <a:chOff x="22603" y="2048739"/>
            <a:chExt cx="8198287" cy="4143054"/>
          </a:xfrm>
        </p:grpSpPr>
        <p:grpSp>
          <p:nvGrpSpPr>
            <p:cNvPr id="17" name="Group 16"/>
            <p:cNvGrpSpPr/>
            <p:nvPr/>
          </p:nvGrpSpPr>
          <p:grpSpPr>
            <a:xfrm>
              <a:off x="862147" y="2610611"/>
              <a:ext cx="7358743" cy="2874299"/>
              <a:chOff x="2212959" y="2755083"/>
              <a:chExt cx="4699240" cy="2874299"/>
            </a:xfrm>
            <a:solidFill>
              <a:srgbClr val="EDEADA"/>
            </a:solidFill>
            <a:scene3d>
              <a:camera prst="isometricOffAxis1Top">
                <a:rot lat="20018680" lon="20365069" rev="793387"/>
              </a:camera>
              <a:lightRig rig="threePt" dir="t"/>
            </a:scene3d>
          </p:grpSpPr>
          <p:sp>
            <p:nvSpPr>
              <p:cNvPr id="15" name="Freeform 14"/>
              <p:cNvSpPr/>
              <p:nvPr/>
            </p:nvSpPr>
            <p:spPr>
              <a:xfrm rot="237615">
                <a:off x="4420403" y="3055384"/>
                <a:ext cx="2491796" cy="2573998"/>
              </a:xfrm>
              <a:custGeom>
                <a:avLst/>
                <a:gdLst>
                  <a:gd name="connsiteX0" fmla="*/ 1341869 w 2491796"/>
                  <a:gd name="connsiteY0" fmla="*/ 0 h 2573998"/>
                  <a:gd name="connsiteX1" fmla="*/ 1380321 w 2491796"/>
                  <a:gd name="connsiteY1" fmla="*/ 10518 h 2573998"/>
                  <a:gd name="connsiteX2" fmla="*/ 2489906 w 2491796"/>
                  <a:gd name="connsiteY2" fmla="*/ 1055680 h 2573998"/>
                  <a:gd name="connsiteX3" fmla="*/ 241775 w 2491796"/>
                  <a:gd name="connsiteY3" fmla="*/ 2564377 h 2573998"/>
                  <a:gd name="connsiteX4" fmla="*/ 1903 w 2491796"/>
                  <a:gd name="connsiteY4" fmla="*/ 2573998 h 2573998"/>
                  <a:gd name="connsiteX5" fmla="*/ 0 w 2491796"/>
                  <a:gd name="connsiteY5" fmla="*/ 2573963 h 2573998"/>
                  <a:gd name="connsiteX6" fmla="*/ 1341869 w 2491796"/>
                  <a:gd name="connsiteY6" fmla="*/ 0 h 257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91796" h="2573998">
                    <a:moveTo>
                      <a:pt x="1341869" y="0"/>
                    </a:moveTo>
                    <a:lnTo>
                      <a:pt x="1380321" y="10518"/>
                    </a:lnTo>
                    <a:cubicBezTo>
                      <a:pt x="2019878" y="209396"/>
                      <a:pt x="2457726" y="590861"/>
                      <a:pt x="2489906" y="1055680"/>
                    </a:cubicBezTo>
                    <a:cubicBezTo>
                      <a:pt x="2541392" y="1799390"/>
                      <a:pt x="1534870" y="2474857"/>
                      <a:pt x="241775" y="2564377"/>
                    </a:cubicBezTo>
                    <a:cubicBezTo>
                      <a:pt x="160956" y="2569972"/>
                      <a:pt x="80931" y="2573146"/>
                      <a:pt x="1903" y="2573998"/>
                    </a:cubicBezTo>
                    <a:lnTo>
                      <a:pt x="0" y="2573963"/>
                    </a:lnTo>
                    <a:lnTo>
                      <a:pt x="1341869" y="0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660000"/>
                </a:solidFill>
              </a:ln>
              <a:sp3d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2212959" y="2755083"/>
                <a:ext cx="3557590" cy="2712652"/>
                <a:chOff x="2212959" y="2755083"/>
                <a:chExt cx="3557590" cy="2712652"/>
              </a:xfrm>
              <a:grpFill/>
            </p:grpSpPr>
            <p:sp>
              <p:nvSpPr>
                <p:cNvPr id="14" name="Freeform 13"/>
                <p:cNvSpPr/>
                <p:nvPr/>
              </p:nvSpPr>
              <p:spPr>
                <a:xfrm rot="237615">
                  <a:off x="2212959" y="3328747"/>
                  <a:ext cx="2172161" cy="2041139"/>
                </a:xfrm>
                <a:custGeom>
                  <a:avLst/>
                  <a:gdLst>
                    <a:gd name="connsiteX0" fmla="*/ 425153 w 2172161"/>
                    <a:gd name="connsiteY0" fmla="*/ 0 h 2041139"/>
                    <a:gd name="connsiteX1" fmla="*/ 2172161 w 2172161"/>
                    <a:gd name="connsiteY1" fmla="*/ 2041139 h 2041139"/>
                    <a:gd name="connsiteX2" fmla="*/ 1962713 w 2172161"/>
                    <a:gd name="connsiteY2" fmla="*/ 2037278 h 2041139"/>
                    <a:gd name="connsiteX3" fmla="*/ 1891 w 2172161"/>
                    <a:gd name="connsiteY3" fmla="*/ 847455 h 2041139"/>
                    <a:gd name="connsiteX4" fmla="*/ 349635 w 2172161"/>
                    <a:gd name="connsiteY4" fmla="*/ 66872 h 2041139"/>
                    <a:gd name="connsiteX5" fmla="*/ 425153 w 2172161"/>
                    <a:gd name="connsiteY5" fmla="*/ 0 h 20411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72161" h="2041139">
                      <a:moveTo>
                        <a:pt x="425153" y="0"/>
                      </a:moveTo>
                      <a:lnTo>
                        <a:pt x="2172161" y="2041139"/>
                      </a:lnTo>
                      <a:lnTo>
                        <a:pt x="1962713" y="2037278"/>
                      </a:lnTo>
                      <a:cubicBezTo>
                        <a:pt x="887104" y="1985575"/>
                        <a:pt x="46942" y="1498201"/>
                        <a:pt x="1891" y="847455"/>
                      </a:cubicBezTo>
                      <a:cubicBezTo>
                        <a:pt x="-17417" y="568564"/>
                        <a:pt x="112058" y="299269"/>
                        <a:pt x="349635" y="66872"/>
                      </a:cubicBezTo>
                      <a:lnTo>
                        <a:pt x="425153" y="0"/>
                      </a:ln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rgbClr val="660000"/>
                  </a:solidFill>
                </a:ln>
                <a:sp3d extrusionH="1079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 rot="237615">
                  <a:off x="2659136" y="2755083"/>
                  <a:ext cx="3111413" cy="2712652"/>
                </a:xfrm>
                <a:custGeom>
                  <a:avLst/>
                  <a:gdLst>
                    <a:gd name="connsiteX0" fmla="*/ 1824868 w 3111413"/>
                    <a:gd name="connsiteY0" fmla="*/ 9855 h 2712652"/>
                    <a:gd name="connsiteX1" fmla="*/ 2952149 w 3111413"/>
                    <a:gd name="connsiteY1" fmla="*/ 95120 h 2712652"/>
                    <a:gd name="connsiteX2" fmla="*/ 3111413 w 3111413"/>
                    <a:gd name="connsiteY2" fmla="*/ 138689 h 2712652"/>
                    <a:gd name="connsiteX3" fmla="*/ 1769544 w 3111413"/>
                    <a:gd name="connsiteY3" fmla="*/ 2712652 h 2712652"/>
                    <a:gd name="connsiteX4" fmla="*/ 1747008 w 3111413"/>
                    <a:gd name="connsiteY4" fmla="*/ 2712236 h 2712652"/>
                    <a:gd name="connsiteX5" fmla="*/ 0 w 3111413"/>
                    <a:gd name="connsiteY5" fmla="*/ 671097 h 2712652"/>
                    <a:gd name="connsiteX6" fmla="*/ 52090 w 3111413"/>
                    <a:gd name="connsiteY6" fmla="*/ 624971 h 2712652"/>
                    <a:gd name="connsiteX7" fmla="*/ 1824868 w 3111413"/>
                    <a:gd name="connsiteY7" fmla="*/ 9855 h 2712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11413" h="2712652">
                      <a:moveTo>
                        <a:pt x="1824868" y="9855"/>
                      </a:moveTo>
                      <a:cubicBezTo>
                        <a:pt x="2228961" y="-18121"/>
                        <a:pt x="2613219" y="14436"/>
                        <a:pt x="2952149" y="95120"/>
                      </a:cubicBezTo>
                      <a:lnTo>
                        <a:pt x="3111413" y="138689"/>
                      </a:lnTo>
                      <a:lnTo>
                        <a:pt x="1769544" y="2712652"/>
                      </a:lnTo>
                      <a:lnTo>
                        <a:pt x="1747008" y="2712236"/>
                      </a:lnTo>
                      <a:lnTo>
                        <a:pt x="0" y="671097"/>
                      </a:lnTo>
                      <a:lnTo>
                        <a:pt x="52090" y="624971"/>
                      </a:lnTo>
                      <a:cubicBezTo>
                        <a:pt x="460810" y="295962"/>
                        <a:pt x="1097502" y="60210"/>
                        <a:pt x="1824868" y="9855"/>
                      </a:cubicBezTo>
                      <a:close/>
                    </a:path>
                  </a:pathLst>
                </a:custGeom>
                <a:solidFill>
                  <a:srgbClr val="EDEADA"/>
                </a:solidFill>
                <a:ln>
                  <a:solidFill>
                    <a:srgbClr val="660000"/>
                  </a:solidFill>
                </a:ln>
                <a:sp3d extrusionH="1079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4" name="Oval 73"/>
            <p:cNvSpPr/>
            <p:nvPr/>
          </p:nvSpPr>
          <p:spPr>
            <a:xfrm>
              <a:off x="5718325" y="4049486"/>
              <a:ext cx="1605325" cy="574766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alpha val="0"/>
                  </a:srgbClr>
                </a:gs>
                <a:gs pos="58000">
                  <a:schemeClr val="accent2">
                    <a:alpha val="88000"/>
                    <a:lumMod val="85000"/>
                    <a:lumOff val="15000"/>
                  </a:schemeClr>
                </a:gs>
                <a:gs pos="90000">
                  <a:schemeClr val="accent2">
                    <a:lumMod val="40000"/>
                    <a:lumOff val="60000"/>
                    <a:alpha val="71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scene3d>
              <a:camera prst="isometricOffAxis1Top">
                <a:rot lat="20018680" lon="20365069" rev="793387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6405" y="3564956"/>
              <a:ext cx="1048749" cy="927755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6260" y="3254704"/>
              <a:ext cx="703966" cy="624031"/>
            </a:xfrm>
            <a:prstGeom prst="rect">
              <a:avLst/>
            </a:prstGeom>
          </p:spPr>
        </p:pic>
        <p:sp>
          <p:nvSpPr>
            <p:cNvPr id="102" name="Oval Callout 101"/>
            <p:cNvSpPr/>
            <p:nvPr/>
          </p:nvSpPr>
          <p:spPr>
            <a:xfrm>
              <a:off x="64360" y="4146472"/>
              <a:ext cx="2131453" cy="2045321"/>
            </a:xfrm>
            <a:prstGeom prst="wedgeEllipseCallout">
              <a:avLst>
                <a:gd name="adj1" fmla="val 43747"/>
                <a:gd name="adj2" fmla="val -55984"/>
              </a:avLst>
            </a:prstGeom>
            <a:solidFill>
              <a:srgbClr val="EDEADA">
                <a:alpha val="46000"/>
              </a:srgbClr>
            </a:solidFill>
            <a:ln w="28575">
              <a:solidFill>
                <a:srgbClr val="6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22603" y="4408742"/>
              <a:ext cx="1996735" cy="1737972"/>
              <a:chOff x="311403" y="2370221"/>
              <a:chExt cx="2473018" cy="2200501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311403" y="2370221"/>
                <a:ext cx="2473018" cy="2200501"/>
                <a:chOff x="-413373" y="2766104"/>
                <a:chExt cx="2901255" cy="2548158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-413373" y="3645644"/>
                  <a:ext cx="2901255" cy="1668618"/>
                  <a:chOff x="-317049" y="3835400"/>
                  <a:chExt cx="2854664" cy="1639128"/>
                </a:xfrm>
              </p:grpSpPr>
              <p:sp>
                <p:nvSpPr>
                  <p:cNvPr id="94" name="Rectangle 93"/>
                  <p:cNvSpPr/>
                  <p:nvPr/>
                </p:nvSpPr>
                <p:spPr>
                  <a:xfrm>
                    <a:off x="285158" y="4326481"/>
                    <a:ext cx="1881868" cy="1148047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  <a:scene3d>
                    <a:camera prst="isometricOffAxis2Top">
                      <a:rot lat="19200000" lon="3207254" rev="18141450"/>
                    </a:camera>
                    <a:lightRig rig="threePt" dir="t"/>
                  </a:scene3d>
                  <a:sp3d extrusionH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Freeform 94"/>
                  <p:cNvSpPr/>
                  <p:nvPr/>
                </p:nvSpPr>
                <p:spPr>
                  <a:xfrm>
                    <a:off x="-317049" y="3839709"/>
                    <a:ext cx="1603144" cy="889606"/>
                  </a:xfrm>
                  <a:custGeom>
                    <a:avLst/>
                    <a:gdLst>
                      <a:gd name="connsiteX0" fmla="*/ 942518 w 1563321"/>
                      <a:gd name="connsiteY0" fmla="*/ 292515 h 862703"/>
                      <a:gd name="connsiteX1" fmla="*/ 942518 w 1563321"/>
                      <a:gd name="connsiteY1" fmla="*/ 296843 h 862703"/>
                      <a:gd name="connsiteX2" fmla="*/ 970573 w 1563321"/>
                      <a:gd name="connsiteY2" fmla="*/ 296843 h 862703"/>
                      <a:gd name="connsiteX3" fmla="*/ 970573 w 1563321"/>
                      <a:gd name="connsiteY3" fmla="*/ 292515 h 862703"/>
                      <a:gd name="connsiteX4" fmla="*/ 0 w 1563321"/>
                      <a:gd name="connsiteY4" fmla="*/ 0 h 862703"/>
                      <a:gd name="connsiteX5" fmla="*/ 1563321 w 1563321"/>
                      <a:gd name="connsiteY5" fmla="*/ 0 h 862703"/>
                      <a:gd name="connsiteX6" fmla="*/ 1563321 w 1563321"/>
                      <a:gd name="connsiteY6" fmla="*/ 862703 h 862703"/>
                      <a:gd name="connsiteX7" fmla="*/ 0 w 1563321"/>
                      <a:gd name="connsiteY7" fmla="*/ 862703 h 8627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63321" h="862703">
                        <a:moveTo>
                          <a:pt x="942518" y="292515"/>
                        </a:moveTo>
                        <a:lnTo>
                          <a:pt x="942518" y="296843"/>
                        </a:lnTo>
                        <a:lnTo>
                          <a:pt x="970573" y="296843"/>
                        </a:lnTo>
                        <a:lnTo>
                          <a:pt x="970573" y="292515"/>
                        </a:lnTo>
                        <a:close/>
                        <a:moveTo>
                          <a:pt x="0" y="0"/>
                        </a:moveTo>
                        <a:lnTo>
                          <a:pt x="1563321" y="0"/>
                        </a:lnTo>
                        <a:lnTo>
                          <a:pt x="1563321" y="862703"/>
                        </a:lnTo>
                        <a:lnTo>
                          <a:pt x="0" y="862703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  <a:scene3d>
                    <a:camera prst="isometricOffAxis2Left">
                      <a:rot lat="1200000" lon="7104000" rev="0"/>
                    </a:camera>
                    <a:lightRig rig="threePt" dir="t"/>
                  </a:scene3d>
                  <a:sp3d extrusionH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Freeform 95"/>
                  <p:cNvSpPr/>
                  <p:nvPr/>
                </p:nvSpPr>
                <p:spPr>
                  <a:xfrm>
                    <a:off x="671838" y="3835400"/>
                    <a:ext cx="1865777" cy="870996"/>
                  </a:xfrm>
                  <a:custGeom>
                    <a:avLst/>
                    <a:gdLst>
                      <a:gd name="connsiteX0" fmla="*/ 306129 w 1865778"/>
                      <a:gd name="connsiteY0" fmla="*/ 238435 h 870996"/>
                      <a:gd name="connsiteX1" fmla="*/ 306129 w 1865778"/>
                      <a:gd name="connsiteY1" fmla="*/ 553941 h 870996"/>
                      <a:gd name="connsiteX2" fmla="*/ 794986 w 1865778"/>
                      <a:gd name="connsiteY2" fmla="*/ 553941 h 870996"/>
                      <a:gd name="connsiteX3" fmla="*/ 794986 w 1865778"/>
                      <a:gd name="connsiteY3" fmla="*/ 238435 h 870996"/>
                      <a:gd name="connsiteX4" fmla="*/ 0 w 1865778"/>
                      <a:gd name="connsiteY4" fmla="*/ 0 h 870996"/>
                      <a:gd name="connsiteX5" fmla="*/ 1865778 w 1865778"/>
                      <a:gd name="connsiteY5" fmla="*/ 0 h 870996"/>
                      <a:gd name="connsiteX6" fmla="*/ 1865778 w 1865778"/>
                      <a:gd name="connsiteY6" fmla="*/ 870996 h 870996"/>
                      <a:gd name="connsiteX7" fmla="*/ 0 w 1865778"/>
                      <a:gd name="connsiteY7" fmla="*/ 870996 h 8709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65778" h="870996">
                        <a:moveTo>
                          <a:pt x="306129" y="238435"/>
                        </a:moveTo>
                        <a:lnTo>
                          <a:pt x="306129" y="553941"/>
                        </a:lnTo>
                        <a:lnTo>
                          <a:pt x="794986" y="553941"/>
                        </a:lnTo>
                        <a:lnTo>
                          <a:pt x="794986" y="238435"/>
                        </a:lnTo>
                        <a:close/>
                        <a:moveTo>
                          <a:pt x="0" y="0"/>
                        </a:moveTo>
                        <a:lnTo>
                          <a:pt x="1865778" y="0"/>
                        </a:lnTo>
                        <a:lnTo>
                          <a:pt x="1865778" y="870996"/>
                        </a:lnTo>
                        <a:lnTo>
                          <a:pt x="0" y="870996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  <a:scene3d>
                    <a:camera prst="isometricOffAxis2Left">
                      <a:rot lat="1200000" lon="2478000" rev="0"/>
                    </a:camera>
                    <a:lightRig rig="threePt" dir="t"/>
                  </a:scene3d>
                  <a:sp3d extrusionH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Freeform 96"/>
                  <p:cNvSpPr/>
                  <p:nvPr/>
                </p:nvSpPr>
                <p:spPr>
                  <a:xfrm>
                    <a:off x="351692" y="4002422"/>
                    <a:ext cx="1142202" cy="869210"/>
                  </a:xfrm>
                  <a:custGeom>
                    <a:avLst/>
                    <a:gdLst>
                      <a:gd name="connsiteX0" fmla="*/ 0 w 1142202"/>
                      <a:gd name="connsiteY0" fmla="*/ 0 h 869210"/>
                      <a:gd name="connsiteX1" fmla="*/ 1142202 w 1142202"/>
                      <a:gd name="connsiteY1" fmla="*/ 0 h 869210"/>
                      <a:gd name="connsiteX2" fmla="*/ 1142202 w 1142202"/>
                      <a:gd name="connsiteY2" fmla="*/ 869210 h 869210"/>
                      <a:gd name="connsiteX3" fmla="*/ 685971 w 1142202"/>
                      <a:gd name="connsiteY3" fmla="*/ 869210 h 869210"/>
                      <a:gd name="connsiteX4" fmla="*/ 685971 w 1142202"/>
                      <a:gd name="connsiteY4" fmla="*/ 267787 h 869210"/>
                      <a:gd name="connsiteX5" fmla="*/ 310100 w 1142202"/>
                      <a:gd name="connsiteY5" fmla="*/ 267787 h 869210"/>
                      <a:gd name="connsiteX6" fmla="*/ 310100 w 1142202"/>
                      <a:gd name="connsiteY6" fmla="*/ 869210 h 869210"/>
                      <a:gd name="connsiteX7" fmla="*/ 0 w 1142202"/>
                      <a:gd name="connsiteY7" fmla="*/ 869210 h 8692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42202" h="869210">
                        <a:moveTo>
                          <a:pt x="0" y="0"/>
                        </a:moveTo>
                        <a:lnTo>
                          <a:pt x="1142202" y="0"/>
                        </a:lnTo>
                        <a:lnTo>
                          <a:pt x="1142202" y="869210"/>
                        </a:lnTo>
                        <a:lnTo>
                          <a:pt x="685971" y="869210"/>
                        </a:lnTo>
                        <a:lnTo>
                          <a:pt x="685971" y="267787"/>
                        </a:lnTo>
                        <a:lnTo>
                          <a:pt x="310100" y="267787"/>
                        </a:lnTo>
                        <a:lnTo>
                          <a:pt x="310100" y="869210"/>
                        </a:lnTo>
                        <a:lnTo>
                          <a:pt x="0" y="869210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  <a:scene3d>
                    <a:camera prst="isometricOffAxis2Left">
                      <a:rot lat="1200000" lon="2478000" rev="0"/>
                    </a:camera>
                    <a:lightRig rig="threePt" dir="t"/>
                  </a:scene3d>
                  <a:sp3d extrusionH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b="1" dirty="0"/>
                  </a:p>
                </p:txBody>
              </p: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-400847" y="2766104"/>
                  <a:ext cx="2888533" cy="1658184"/>
                  <a:chOff x="752195" y="4828784"/>
                  <a:chExt cx="2841759" cy="1635711"/>
                </a:xfrm>
              </p:grpSpPr>
              <p:sp>
                <p:nvSpPr>
                  <p:cNvPr id="90" name="Rectangle 89"/>
                  <p:cNvSpPr/>
                  <p:nvPr/>
                </p:nvSpPr>
                <p:spPr>
                  <a:xfrm>
                    <a:off x="1334859" y="5316448"/>
                    <a:ext cx="1881868" cy="1148047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  <a:scene3d>
                    <a:camera prst="isometricOffAxis2Top">
                      <a:rot lat="19200000" lon="3207254" rev="18141450"/>
                    </a:camera>
                    <a:lightRig rig="threePt" dir="t"/>
                  </a:scene3d>
                  <a:sp3d extrusionH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Freeform 90"/>
                  <p:cNvSpPr/>
                  <p:nvPr/>
                </p:nvSpPr>
                <p:spPr>
                  <a:xfrm>
                    <a:off x="1696428" y="4828784"/>
                    <a:ext cx="1897526" cy="869209"/>
                  </a:xfrm>
                  <a:custGeom>
                    <a:avLst/>
                    <a:gdLst>
                      <a:gd name="connsiteX0" fmla="*/ 1221679 w 1897526"/>
                      <a:gd name="connsiteY0" fmla="*/ 195249 h 869210"/>
                      <a:gd name="connsiteX1" fmla="*/ 1221679 w 1897526"/>
                      <a:gd name="connsiteY1" fmla="*/ 502678 h 869210"/>
                      <a:gd name="connsiteX2" fmla="*/ 1684194 w 1897526"/>
                      <a:gd name="connsiteY2" fmla="*/ 502678 h 869210"/>
                      <a:gd name="connsiteX3" fmla="*/ 1684194 w 1897526"/>
                      <a:gd name="connsiteY3" fmla="*/ 195249 h 869210"/>
                      <a:gd name="connsiteX4" fmla="*/ 0 w 1897526"/>
                      <a:gd name="connsiteY4" fmla="*/ 0 h 869210"/>
                      <a:gd name="connsiteX5" fmla="*/ 1897526 w 1897526"/>
                      <a:gd name="connsiteY5" fmla="*/ 0 h 869210"/>
                      <a:gd name="connsiteX6" fmla="*/ 1897526 w 1897526"/>
                      <a:gd name="connsiteY6" fmla="*/ 869210 h 869210"/>
                      <a:gd name="connsiteX7" fmla="*/ 0 w 1897526"/>
                      <a:gd name="connsiteY7" fmla="*/ 869210 h 8692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97526" h="869210">
                        <a:moveTo>
                          <a:pt x="1221679" y="195249"/>
                        </a:moveTo>
                        <a:lnTo>
                          <a:pt x="1221679" y="502678"/>
                        </a:lnTo>
                        <a:lnTo>
                          <a:pt x="1684194" y="502678"/>
                        </a:lnTo>
                        <a:lnTo>
                          <a:pt x="1684194" y="195249"/>
                        </a:lnTo>
                        <a:close/>
                        <a:moveTo>
                          <a:pt x="0" y="0"/>
                        </a:moveTo>
                        <a:lnTo>
                          <a:pt x="1897526" y="0"/>
                        </a:lnTo>
                        <a:lnTo>
                          <a:pt x="1897526" y="869210"/>
                        </a:lnTo>
                        <a:lnTo>
                          <a:pt x="0" y="869210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  <a:scene3d>
                    <a:camera prst="isometricOffAxis2Left">
                      <a:rot lat="1200000" lon="2478000" rev="0"/>
                    </a:camera>
                    <a:lightRig rig="threePt" dir="t"/>
                  </a:scene3d>
                  <a:sp3d extrusionH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Freeform 91"/>
                  <p:cNvSpPr/>
                  <p:nvPr/>
                </p:nvSpPr>
                <p:spPr>
                  <a:xfrm>
                    <a:off x="752195" y="4850111"/>
                    <a:ext cx="1563321" cy="862703"/>
                  </a:xfrm>
                  <a:custGeom>
                    <a:avLst/>
                    <a:gdLst>
                      <a:gd name="connsiteX0" fmla="*/ 460647 w 1563321"/>
                      <a:gd name="connsiteY0" fmla="*/ 235629 h 862703"/>
                      <a:gd name="connsiteX1" fmla="*/ 460647 w 1563321"/>
                      <a:gd name="connsiteY1" fmla="*/ 556781 h 862703"/>
                      <a:gd name="connsiteX2" fmla="*/ 1042613 w 1563321"/>
                      <a:gd name="connsiteY2" fmla="*/ 556781 h 862703"/>
                      <a:gd name="connsiteX3" fmla="*/ 1042613 w 1563321"/>
                      <a:gd name="connsiteY3" fmla="*/ 235629 h 862703"/>
                      <a:gd name="connsiteX4" fmla="*/ 0 w 1563321"/>
                      <a:gd name="connsiteY4" fmla="*/ 0 h 862703"/>
                      <a:gd name="connsiteX5" fmla="*/ 1563321 w 1563321"/>
                      <a:gd name="connsiteY5" fmla="*/ 0 h 862703"/>
                      <a:gd name="connsiteX6" fmla="*/ 1563321 w 1563321"/>
                      <a:gd name="connsiteY6" fmla="*/ 862703 h 862703"/>
                      <a:gd name="connsiteX7" fmla="*/ 0 w 1563321"/>
                      <a:gd name="connsiteY7" fmla="*/ 862703 h 8627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63321" h="862703">
                        <a:moveTo>
                          <a:pt x="460647" y="235629"/>
                        </a:moveTo>
                        <a:lnTo>
                          <a:pt x="460647" y="556781"/>
                        </a:lnTo>
                        <a:lnTo>
                          <a:pt x="1042613" y="556781"/>
                        </a:lnTo>
                        <a:lnTo>
                          <a:pt x="1042613" y="235629"/>
                        </a:lnTo>
                        <a:close/>
                        <a:moveTo>
                          <a:pt x="0" y="0"/>
                        </a:moveTo>
                        <a:lnTo>
                          <a:pt x="1563321" y="0"/>
                        </a:lnTo>
                        <a:lnTo>
                          <a:pt x="1563321" y="862703"/>
                        </a:lnTo>
                        <a:lnTo>
                          <a:pt x="0" y="862703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  <a:scene3d>
                    <a:camera prst="isometricOffAxis2Left">
                      <a:rot lat="1200000" lon="7104000" rev="0"/>
                    </a:camera>
                    <a:lightRig rig="threePt" dir="t"/>
                  </a:scene3d>
                  <a:sp3d extrusionH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Freeform 92"/>
                  <p:cNvSpPr/>
                  <p:nvPr/>
                </p:nvSpPr>
                <p:spPr>
                  <a:xfrm>
                    <a:off x="1512887" y="5070726"/>
                    <a:ext cx="1555514" cy="870914"/>
                  </a:xfrm>
                  <a:custGeom>
                    <a:avLst/>
                    <a:gdLst>
                      <a:gd name="connsiteX0" fmla="*/ 581714 w 1491922"/>
                      <a:gd name="connsiteY0" fmla="*/ 309938 h 870914"/>
                      <a:gd name="connsiteX1" fmla="*/ 581714 w 1491922"/>
                      <a:gd name="connsiteY1" fmla="*/ 855621 h 870914"/>
                      <a:gd name="connsiteX2" fmla="*/ 1003212 w 1491922"/>
                      <a:gd name="connsiteY2" fmla="*/ 855621 h 870914"/>
                      <a:gd name="connsiteX3" fmla="*/ 1003212 w 1491922"/>
                      <a:gd name="connsiteY3" fmla="*/ 309938 h 870914"/>
                      <a:gd name="connsiteX4" fmla="*/ 0 w 1491922"/>
                      <a:gd name="connsiteY4" fmla="*/ 0 h 870914"/>
                      <a:gd name="connsiteX5" fmla="*/ 1491922 w 1491922"/>
                      <a:gd name="connsiteY5" fmla="*/ 0 h 870914"/>
                      <a:gd name="connsiteX6" fmla="*/ 1491922 w 1491922"/>
                      <a:gd name="connsiteY6" fmla="*/ 870914 h 870914"/>
                      <a:gd name="connsiteX7" fmla="*/ 0 w 1491922"/>
                      <a:gd name="connsiteY7" fmla="*/ 870914 h 87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91922" h="870914">
                        <a:moveTo>
                          <a:pt x="581714" y="309938"/>
                        </a:moveTo>
                        <a:lnTo>
                          <a:pt x="581714" y="855621"/>
                        </a:lnTo>
                        <a:lnTo>
                          <a:pt x="1003212" y="855621"/>
                        </a:lnTo>
                        <a:lnTo>
                          <a:pt x="1003212" y="309938"/>
                        </a:lnTo>
                        <a:close/>
                        <a:moveTo>
                          <a:pt x="0" y="0"/>
                        </a:moveTo>
                        <a:lnTo>
                          <a:pt x="1491922" y="0"/>
                        </a:lnTo>
                        <a:lnTo>
                          <a:pt x="1491922" y="870914"/>
                        </a:lnTo>
                        <a:lnTo>
                          <a:pt x="0" y="870914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  <a:scene3d>
                    <a:camera prst="isometricOffAxis2Left">
                      <a:rot lat="1200000" lon="7104000" rev="0"/>
                    </a:camera>
                    <a:lightRig rig="threePt" dir="t"/>
                  </a:scene3d>
                  <a:sp3d extrusionH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8" name="Group 77"/>
              <p:cNvGrpSpPr/>
              <p:nvPr/>
            </p:nvGrpSpPr>
            <p:grpSpPr>
              <a:xfrm>
                <a:off x="783245" y="2599296"/>
                <a:ext cx="1729846" cy="1963914"/>
                <a:chOff x="783245" y="2599296"/>
                <a:chExt cx="1729846" cy="1963914"/>
              </a:xfrm>
            </p:grpSpPr>
            <p:pic>
              <p:nvPicPr>
                <p:cNvPr id="79" name="Picture 7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3245" y="3679488"/>
                  <a:ext cx="569428" cy="670935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 extrusionH="19050"/>
              </p:spPr>
            </p:pic>
            <p:pic>
              <p:nvPicPr>
                <p:cNvPr id="80" name="Picture 7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0537" y="2599296"/>
                  <a:ext cx="569428" cy="670936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 extrusionH="19050"/>
              </p:spPr>
            </p:pic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43663" y="3511127"/>
                  <a:ext cx="569428" cy="670934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 extrusionH="19050"/>
              </p:spPr>
            </p:pic>
            <p:pic>
              <p:nvPicPr>
                <p:cNvPr id="82" name="Picture 8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3404" y="2733017"/>
                  <a:ext cx="533512" cy="628616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 extrusionH="19050"/>
              </p:spPr>
            </p:pic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12860" y="3892275"/>
                  <a:ext cx="569428" cy="670935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 extrusionH="19050"/>
              </p:spPr>
            </p:pic>
            <p:pic>
              <p:nvPicPr>
                <p:cNvPr id="84" name="Picture 83"/>
                <p:cNvPicPr>
                  <a:picLocks noChangeAspect="1"/>
                </p:cNvPicPr>
                <p:nvPr/>
              </p:nvPicPr>
              <p:blipFill>
                <a:blip r:embed="rId5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53973" y="3233797"/>
                  <a:ext cx="292764" cy="264657"/>
                </a:xfrm>
                <a:prstGeom prst="rect">
                  <a:avLst/>
                </a:prstGeom>
              </p:spPr>
            </p:pic>
            <p:pic>
              <p:nvPicPr>
                <p:cNvPr id="85" name="Picture 84"/>
                <p:cNvPicPr>
                  <a:picLocks noChangeAspect="1"/>
                </p:cNvPicPr>
                <p:nvPr/>
              </p:nvPicPr>
              <p:blipFill>
                <a:blip r:embed="rId6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4448" y="2984501"/>
                  <a:ext cx="348811" cy="315323"/>
                </a:xfrm>
                <a:prstGeom prst="rect">
                  <a:avLst/>
                </a:prstGeom>
              </p:spPr>
            </p:pic>
            <p:pic>
              <p:nvPicPr>
                <p:cNvPr id="86" name="Picture 85"/>
                <p:cNvPicPr>
                  <a:picLocks noChangeAspect="1"/>
                </p:cNvPicPr>
                <p:nvPr/>
              </p:nvPicPr>
              <p:blipFill>
                <a:blip r:embed="rId7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04329" y="3845133"/>
                  <a:ext cx="371956" cy="336246"/>
                </a:xfrm>
                <a:prstGeom prst="rect">
                  <a:avLst/>
                </a:prstGeom>
              </p:spPr>
            </p:pic>
            <p:pic>
              <p:nvPicPr>
                <p:cNvPr id="87" name="Picture 86"/>
                <p:cNvPicPr>
                  <a:picLocks noChangeAspect="1"/>
                </p:cNvPicPr>
                <p:nvPr/>
              </p:nvPicPr>
              <p:blipFill>
                <a:blip r:embed="rId8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89463" y="3772053"/>
                  <a:ext cx="291657" cy="263656"/>
                </a:xfrm>
                <a:prstGeom prst="rect">
                  <a:avLst/>
                </a:prstGeom>
              </p:spPr>
            </p:pic>
          </p:grpSp>
        </p:grpSp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7512" y="3390086"/>
              <a:ext cx="1380731" cy="977299"/>
            </a:xfrm>
            <a:prstGeom prst="rect">
              <a:avLst/>
            </a:prstGeom>
          </p:spPr>
        </p:pic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394" y="3898229"/>
              <a:ext cx="430762" cy="4964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extrusionH="19050"/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1842" y="3939571"/>
              <a:ext cx="430762" cy="4964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extrusionH="19050"/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87" y="4132807"/>
              <a:ext cx="430762" cy="4964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extrusionH="19050"/>
          </p:spPr>
        </p:pic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5047" y="3850417"/>
              <a:ext cx="430762" cy="4964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extrusionH="19050"/>
          </p:spPr>
        </p:pic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7949" y="4178138"/>
              <a:ext cx="430762" cy="4964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extrusionH="19050"/>
          </p:spPr>
        </p:pic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2197" y="3988891"/>
              <a:ext cx="430762" cy="4964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extrusionH="19050"/>
          </p:spPr>
        </p:pic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996" y="3166174"/>
              <a:ext cx="430762" cy="4964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extrusionH="19050"/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7372" y="3919855"/>
              <a:ext cx="430762" cy="4964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extrusionH="19050"/>
          </p:spPr>
        </p:pic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8560" y="3978575"/>
              <a:ext cx="430762" cy="4964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extrusionH="19050"/>
          </p:spPr>
        </p:pic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1026" y="3581577"/>
              <a:ext cx="430762" cy="4964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extrusionH="19050"/>
          </p:spPr>
        </p:pic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539" y="4603939"/>
              <a:ext cx="430762" cy="4964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extrusionH="19050"/>
          </p:spPr>
        </p:pic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2524" y="2979840"/>
              <a:ext cx="430762" cy="4964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extrusionH="19050"/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6910" y="3532347"/>
              <a:ext cx="430762" cy="4964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extrusionH="19050"/>
          </p:spPr>
        </p:pic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5766" y="2779240"/>
              <a:ext cx="430762" cy="4964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extrusionH="19050"/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4157" y="4390564"/>
              <a:ext cx="430762" cy="4964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extrusionH="19050"/>
          </p:spPr>
        </p:pic>
        <p:sp>
          <p:nvSpPr>
            <p:cNvPr id="129" name="Oval 128"/>
            <p:cNvSpPr/>
            <p:nvPr/>
          </p:nvSpPr>
          <p:spPr>
            <a:xfrm>
              <a:off x="3843858" y="3860014"/>
              <a:ext cx="1605325" cy="574766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alpha val="77000"/>
                  </a:srgbClr>
                </a:gs>
                <a:gs pos="58000">
                  <a:schemeClr val="accent2">
                    <a:alpha val="88000"/>
                    <a:lumMod val="85000"/>
                    <a:lumOff val="15000"/>
                  </a:schemeClr>
                </a:gs>
                <a:gs pos="90000">
                  <a:schemeClr val="accent2">
                    <a:lumMod val="40000"/>
                    <a:lumOff val="60000"/>
                    <a:alpha val="71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scene3d>
              <a:camera prst="isometricOffAxis1Top">
                <a:rot lat="20018680" lon="20365069" rev="793387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3951" y="3891183"/>
              <a:ext cx="430762" cy="4964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extrusionH="19050"/>
          </p:spPr>
        </p:pic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8445" y="3682992"/>
              <a:ext cx="430762" cy="4964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extrusionH="19050"/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5584" y="3630492"/>
              <a:ext cx="430762" cy="4964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extrusionH="19050"/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7956" y="4005154"/>
              <a:ext cx="430762" cy="4964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extrusionH="19050"/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3227" y="3919855"/>
              <a:ext cx="430762" cy="4964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extrusionH="19050"/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532" y="3722085"/>
              <a:ext cx="430762" cy="4964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extrusionH="19050"/>
          </p:spPr>
        </p:pic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6176" y="3203752"/>
              <a:ext cx="1194727" cy="845643"/>
            </a:xfrm>
            <a:prstGeom prst="rect">
              <a:avLst/>
            </a:prstGeom>
          </p:spPr>
        </p:pic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3847" y="3869043"/>
              <a:ext cx="430762" cy="4964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extrusionH="19050"/>
          </p:spPr>
        </p:pic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3636" y="3638329"/>
              <a:ext cx="430762" cy="4964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extrusionH="19050"/>
          </p:spPr>
        </p:pic>
        <p:sp>
          <p:nvSpPr>
            <p:cNvPr id="130" name="Rounded Rectangular Callout 129"/>
            <p:cNvSpPr/>
            <p:nvPr/>
          </p:nvSpPr>
          <p:spPr bwMode="auto">
            <a:xfrm>
              <a:off x="6096186" y="2699965"/>
              <a:ext cx="792525" cy="384698"/>
            </a:xfrm>
            <a:prstGeom prst="wedgeRoundRectCallout">
              <a:avLst>
                <a:gd name="adj1" fmla="val 17"/>
                <a:gd name="adj2" fmla="val 132719"/>
                <a:gd name="adj3" fmla="val 16667"/>
              </a:avLst>
            </a:prstGeom>
            <a:solidFill>
              <a:srgbClr val="EDEADA"/>
            </a:solidFill>
            <a:ln w="12700" cap="flat" cmpd="sng" algn="ctr">
              <a:solidFill>
                <a:srgbClr val="5F1F08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20934" tIns="10466" rIns="20934" bIns="10466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>
                  <a:solidFill>
                    <a:srgbClr val="660000"/>
                  </a:solidFill>
                </a:rPr>
                <a:t>Pico BS</a:t>
              </a:r>
              <a:endParaRPr lang="en-US" b="1" dirty="0">
                <a:solidFill>
                  <a:srgbClr val="660000"/>
                </a:solidFill>
              </a:endParaRPr>
            </a:p>
          </p:txBody>
        </p:sp>
        <p:sp>
          <p:nvSpPr>
            <p:cNvPr id="131" name="Rounded Rectangular Callout 130"/>
            <p:cNvSpPr/>
            <p:nvPr/>
          </p:nvSpPr>
          <p:spPr bwMode="auto">
            <a:xfrm>
              <a:off x="6690428" y="4831869"/>
              <a:ext cx="1154287" cy="637876"/>
            </a:xfrm>
            <a:prstGeom prst="wedgeRoundRectCallout">
              <a:avLst>
                <a:gd name="adj1" fmla="val -37868"/>
                <a:gd name="adj2" fmla="val -98697"/>
                <a:gd name="adj3" fmla="val 16667"/>
              </a:avLst>
            </a:prstGeom>
            <a:solidFill>
              <a:srgbClr val="EDEADA"/>
            </a:solidFill>
            <a:ln w="12700" cap="flat" cmpd="sng" algn="ctr">
              <a:solidFill>
                <a:srgbClr val="5F1F08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20934" tIns="10466" rIns="20934" bIns="10466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>
                  <a:solidFill>
                    <a:srgbClr val="660000"/>
                  </a:solidFill>
                </a:rPr>
                <a:t>User Hotspot</a:t>
              </a:r>
              <a:endParaRPr lang="en-US" b="1" dirty="0">
                <a:solidFill>
                  <a:srgbClr val="660000"/>
                </a:solidFill>
              </a:endParaRPr>
            </a:p>
          </p:txBody>
        </p:sp>
        <p:sp>
          <p:nvSpPr>
            <p:cNvPr id="132" name="Rounded Rectangular Callout 131"/>
            <p:cNvSpPr/>
            <p:nvPr/>
          </p:nvSpPr>
          <p:spPr bwMode="auto">
            <a:xfrm>
              <a:off x="1400825" y="5833364"/>
              <a:ext cx="1154287" cy="270078"/>
            </a:xfrm>
            <a:prstGeom prst="wedgeRoundRectCallout">
              <a:avLst>
                <a:gd name="adj1" fmla="val -58240"/>
                <a:gd name="adj2" fmla="val -107238"/>
                <a:gd name="adj3" fmla="val 16667"/>
              </a:avLst>
            </a:prstGeom>
            <a:solidFill>
              <a:srgbClr val="EDEADA"/>
            </a:solidFill>
            <a:ln w="12700" cap="flat" cmpd="sng" algn="ctr">
              <a:solidFill>
                <a:srgbClr val="5F1F08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20934" tIns="10466" rIns="20934" bIns="10466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 err="1">
                  <a:solidFill>
                    <a:srgbClr val="660000"/>
                  </a:solidFill>
                </a:rPr>
                <a:t>F</a:t>
              </a:r>
              <a:r>
                <a:rPr lang="en-US" dirty="0" err="1" smtClean="0">
                  <a:solidFill>
                    <a:srgbClr val="660000"/>
                  </a:solidFill>
                </a:rPr>
                <a:t>emto</a:t>
              </a:r>
              <a:r>
                <a:rPr lang="en-US" dirty="0" smtClean="0">
                  <a:solidFill>
                    <a:srgbClr val="660000"/>
                  </a:solidFill>
                </a:rPr>
                <a:t> BS</a:t>
              </a:r>
              <a:endParaRPr lang="en-US" b="1" dirty="0">
                <a:solidFill>
                  <a:srgbClr val="660000"/>
                </a:solidFill>
              </a:endParaRPr>
            </a:p>
          </p:txBody>
        </p:sp>
        <p:sp>
          <p:nvSpPr>
            <p:cNvPr id="133" name="Rounded Rectangular Callout 132"/>
            <p:cNvSpPr/>
            <p:nvPr/>
          </p:nvSpPr>
          <p:spPr bwMode="auto">
            <a:xfrm>
              <a:off x="186395" y="3070934"/>
              <a:ext cx="1231087" cy="978552"/>
            </a:xfrm>
            <a:prstGeom prst="wedgeRoundRectCallout">
              <a:avLst>
                <a:gd name="adj1" fmla="val 45831"/>
                <a:gd name="adj2" fmla="val 134169"/>
                <a:gd name="adj3" fmla="val 16667"/>
              </a:avLst>
            </a:prstGeom>
            <a:solidFill>
              <a:srgbClr val="EDEADA"/>
            </a:solidFill>
            <a:ln w="12700" cap="flat" cmpd="sng" algn="ctr">
              <a:solidFill>
                <a:srgbClr val="5F1F08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20934" tIns="10466" rIns="20934" bIns="10466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>
                  <a:solidFill>
                    <a:srgbClr val="660000"/>
                  </a:solidFill>
                </a:rPr>
                <a:t>Users in residential complex</a:t>
              </a:r>
              <a:endParaRPr lang="en-US" b="1" dirty="0">
                <a:solidFill>
                  <a:srgbClr val="660000"/>
                </a:solidFill>
              </a:endParaRPr>
            </a:p>
          </p:txBody>
        </p:sp>
        <p:sp>
          <p:nvSpPr>
            <p:cNvPr id="134" name="Rounded Rectangular Callout 133"/>
            <p:cNvSpPr/>
            <p:nvPr/>
          </p:nvSpPr>
          <p:spPr bwMode="auto">
            <a:xfrm>
              <a:off x="4364003" y="2048739"/>
              <a:ext cx="1154287" cy="298181"/>
            </a:xfrm>
            <a:prstGeom prst="wedgeRoundRectCallout">
              <a:avLst>
                <a:gd name="adj1" fmla="val -59747"/>
                <a:gd name="adj2" fmla="val 47989"/>
                <a:gd name="adj3" fmla="val 16667"/>
              </a:avLst>
            </a:prstGeom>
            <a:solidFill>
              <a:srgbClr val="EDEADA"/>
            </a:solidFill>
            <a:ln w="12700" cap="flat" cmpd="sng" algn="ctr">
              <a:solidFill>
                <a:srgbClr val="5F1F08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20934" tIns="10466" rIns="20934" bIns="10466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>
                  <a:solidFill>
                    <a:srgbClr val="660000"/>
                  </a:solidFill>
                </a:rPr>
                <a:t>Macro BS</a:t>
              </a:r>
              <a:endParaRPr lang="en-US" b="1" dirty="0">
                <a:solidFill>
                  <a:srgbClr val="660000"/>
                </a:solidFill>
              </a:endParaRPr>
            </a:p>
          </p:txBody>
        </p:sp>
        <p:sp>
          <p:nvSpPr>
            <p:cNvPr id="135" name="Oval 134"/>
            <p:cNvSpPr/>
            <p:nvPr/>
          </p:nvSpPr>
          <p:spPr>
            <a:xfrm rot="233672">
              <a:off x="2541342" y="3035603"/>
              <a:ext cx="1162487" cy="299798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58000">
                  <a:schemeClr val="accent2">
                    <a:alpha val="88000"/>
                    <a:lumMod val="85000"/>
                    <a:lumOff val="15000"/>
                  </a:schemeClr>
                </a:gs>
                <a:gs pos="90000">
                  <a:schemeClr val="accent2">
                    <a:lumMod val="40000"/>
                    <a:lumOff val="60000"/>
                    <a:alpha val="71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scene3d>
              <a:camera prst="isometricOffAxis1Top">
                <a:rot lat="20018680" lon="20365069" rev="793387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5699" y="3414417"/>
              <a:ext cx="687484" cy="1389935"/>
            </a:xfrm>
            <a:prstGeom prst="rect">
              <a:avLst/>
            </a:prstGeom>
            <a:effectLst>
              <a:outerShdw blurRad="50800" dist="38100" dir="8100000" sx="91000" sy="91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7263" y="2132496"/>
              <a:ext cx="576056" cy="1164653"/>
            </a:xfrm>
            <a:prstGeom prst="rect">
              <a:avLst/>
            </a:prstGeom>
            <a:effectLst>
              <a:outerShdw blurRad="50800" dist="38100" dir="8100000" sx="91000" sy="91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1996" y="2575319"/>
              <a:ext cx="903658" cy="639621"/>
            </a:xfrm>
            <a:prstGeom prst="rect">
              <a:avLst/>
            </a:prstGeom>
          </p:spPr>
        </p:pic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025" y="2755622"/>
              <a:ext cx="430762" cy="4964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extrusionH="19050"/>
          </p:spPr>
        </p:pic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1857" y="2878581"/>
              <a:ext cx="430762" cy="4964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extrusionH="19050"/>
          </p:spPr>
        </p:pic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8600" y="2953416"/>
              <a:ext cx="430762" cy="4964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extrusionH="19050"/>
          </p:spPr>
        </p:pic>
        <p:pic>
          <p:nvPicPr>
            <p:cNvPr id="140" name="Picture 1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2406" y="2792790"/>
              <a:ext cx="430762" cy="4964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extrusionH="19050"/>
          </p:spPr>
        </p:pic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3046" y="2763914"/>
              <a:ext cx="430762" cy="4964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extrusionH="19050"/>
          </p:spPr>
        </p:pic>
      </p:grpSp>
      <p:sp>
        <p:nvSpPr>
          <p:cNvPr id="145" name="Rounded Rectangle 144"/>
          <p:cNvSpPr/>
          <p:nvPr/>
        </p:nvSpPr>
        <p:spPr>
          <a:xfrm>
            <a:off x="3128379" y="5789095"/>
            <a:ext cx="3271474" cy="432017"/>
          </a:xfrm>
          <a:prstGeom prst="roundRect">
            <a:avLst/>
          </a:prstGeom>
          <a:solidFill>
            <a:srgbClr val="660000"/>
          </a:solidFill>
          <a:ln w="28575">
            <a:solidFill>
              <a:srgbClr val="6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DEADA"/>
                </a:solidFill>
              </a:rPr>
              <a:t>A Simple </a:t>
            </a:r>
            <a:r>
              <a:rPr lang="en-US" dirty="0">
                <a:solidFill>
                  <a:srgbClr val="EDEADA"/>
                </a:solidFill>
              </a:rPr>
              <a:t>I</a:t>
            </a:r>
            <a:r>
              <a:rPr lang="en-US" dirty="0" smtClean="0">
                <a:solidFill>
                  <a:srgbClr val="EDEADA"/>
                </a:solidFill>
              </a:rPr>
              <a:t>llustration of </a:t>
            </a:r>
            <a:r>
              <a:rPr lang="en-US" dirty="0" err="1" smtClean="0">
                <a:solidFill>
                  <a:srgbClr val="EDEADA"/>
                </a:solidFill>
              </a:rPr>
              <a:t>HetNet</a:t>
            </a:r>
            <a:endParaRPr lang="en-US" dirty="0">
              <a:solidFill>
                <a:srgbClr val="EDEA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94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27" y="1366310"/>
            <a:ext cx="8427904" cy="4595314"/>
          </a:xfrm>
        </p:spPr>
        <p:txBody>
          <a:bodyPr/>
          <a:lstStyle/>
          <a:p>
            <a:r>
              <a:rPr lang="en-US" dirty="0" smtClean="0"/>
              <a:t>Key components missing in the baseline PP model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Non-uniformity in user distribution: </a:t>
            </a:r>
          </a:p>
          <a:p>
            <a:pPr lvl="2"/>
            <a:r>
              <a:rPr lang="en-US" dirty="0" smtClean="0"/>
              <a:t>Modeling all users as an independent PPP is not realistic.</a:t>
            </a:r>
          </a:p>
          <a:p>
            <a:pPr lvl="2"/>
            <a:r>
              <a:rPr lang="en-US" dirty="0" smtClean="0"/>
              <a:t>Fraction of users form spatial clusters (</a:t>
            </a:r>
            <a:r>
              <a:rPr lang="en-US" i="1" dirty="0" smtClean="0"/>
              <a:t>Hotspots</a:t>
            </a:r>
            <a:r>
              <a:rPr lang="en-US" dirty="0" smtClean="0"/>
              <a:t>), e.g. users in public places and residential areas.</a:t>
            </a:r>
          </a:p>
          <a:p>
            <a:pPr lvl="1"/>
            <a:r>
              <a:rPr lang="en-US" dirty="0" smtClean="0"/>
              <a:t>Correlation </a:t>
            </a:r>
            <a:r>
              <a:rPr lang="en-US" dirty="0" smtClean="0"/>
              <a:t>between small cell BS (SBS) and user location:</a:t>
            </a:r>
          </a:p>
          <a:p>
            <a:pPr lvl="2"/>
            <a:r>
              <a:rPr lang="en-US" dirty="0" smtClean="0"/>
              <a:t>Operators deploy </a:t>
            </a:r>
            <a:r>
              <a:rPr lang="en-US" dirty="0" err="1" smtClean="0"/>
              <a:t>pico</a:t>
            </a:r>
            <a:r>
              <a:rPr lang="en-US" dirty="0" smtClean="0"/>
              <a:t> BSs at higher density at user hotspot.</a:t>
            </a:r>
          </a:p>
          <a:p>
            <a:pPr lvl="2"/>
            <a:r>
              <a:rPr lang="en-US" dirty="0" smtClean="0"/>
              <a:t>Users install their own </a:t>
            </a:r>
            <a:r>
              <a:rPr lang="en-US" dirty="0" err="1" smtClean="0"/>
              <a:t>femto</a:t>
            </a:r>
            <a:r>
              <a:rPr lang="en-US" dirty="0" smtClean="0"/>
              <a:t> BSs. </a:t>
            </a:r>
            <a:endParaRPr lang="en-US" dirty="0" smtClean="0"/>
          </a:p>
          <a:p>
            <a:pPr lvl="1"/>
            <a:r>
              <a:rPr lang="en-US" dirty="0" smtClean="0"/>
              <a:t>Inter and Intra BS-tier Dependence: * </a:t>
            </a:r>
          </a:p>
          <a:p>
            <a:pPr lvl="2"/>
            <a:r>
              <a:rPr lang="en-US" dirty="0" smtClean="0"/>
              <a:t>BS locations are not necessarily independent.</a:t>
            </a:r>
          </a:p>
          <a:p>
            <a:pPr lvl="2"/>
            <a:r>
              <a:rPr lang="en-US" dirty="0" smtClean="0"/>
              <a:t>Site planning for deploying BSs introduces correlation in BS locations.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S. Dhillon, Wireless@VT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9783-27FA-6244-8318-CAAAC852CA3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8048" y="170540"/>
            <a:ext cx="8694512" cy="1167788"/>
          </a:xfrm>
        </p:spPr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en-US" dirty="0" smtClean="0"/>
              <a:t>PP Model: How far from actual </a:t>
            </a:r>
            <a:r>
              <a:rPr lang="en-US" dirty="0" err="1" smtClean="0"/>
              <a:t>HetNet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8287" y="4575849"/>
            <a:ext cx="887403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 * </a:t>
            </a:r>
            <a:r>
              <a:rPr lang="en-US" sz="1400" dirty="0"/>
              <a:t>N. Deng, W. Zhou, and M. </a:t>
            </a:r>
            <a:r>
              <a:rPr lang="en-US" sz="1400" dirty="0" err="1"/>
              <a:t>Haenggi</a:t>
            </a:r>
            <a:r>
              <a:rPr lang="en-US" sz="1400" dirty="0"/>
              <a:t>, “</a:t>
            </a:r>
            <a:r>
              <a:rPr lang="en-US" sz="1400" dirty="0">
                <a:solidFill>
                  <a:srgbClr val="660000"/>
                </a:solidFill>
              </a:rPr>
              <a:t>Heterogeneous cellular network models with dependence</a:t>
            </a:r>
            <a:r>
              <a:rPr lang="en-US" sz="1400" dirty="0"/>
              <a:t>,” </a:t>
            </a:r>
            <a:r>
              <a:rPr lang="en-US" sz="1400" dirty="0" smtClean="0"/>
              <a:t>IEEE JSAC, 2015.</a:t>
            </a:r>
          </a:p>
          <a:p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58048" y="5770300"/>
            <a:ext cx="4677421" cy="0"/>
          </a:xfrm>
          <a:prstGeom prst="line">
            <a:avLst/>
          </a:prstGeom>
          <a:ln w="12700">
            <a:solidFill>
              <a:srgbClr val="6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21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3GPP Models: User Distribution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9783-27FA-6244-8318-CAAAC852CA36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S. Dhillon, Wireless@VT</a:t>
            </a:r>
            <a:endParaRPr lang="en-US" dirty="0" smtClean="0"/>
          </a:p>
        </p:txBody>
      </p:sp>
      <p:sp>
        <p:nvSpPr>
          <p:cNvPr id="559" name="Content Placeholder 2"/>
          <p:cNvSpPr>
            <a:spLocks noGrp="1"/>
          </p:cNvSpPr>
          <p:nvPr>
            <p:ph idx="1"/>
          </p:nvPr>
        </p:nvSpPr>
        <p:spPr>
          <a:xfrm>
            <a:off x="496589" y="1372456"/>
            <a:ext cx="8427904" cy="386427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3GPP considers different configurations of SBSs and users in </a:t>
            </a:r>
            <a:r>
              <a:rPr lang="en-US" dirty="0" err="1" smtClean="0"/>
              <a:t>HetNet</a:t>
            </a:r>
            <a:r>
              <a:rPr lang="en-US" dirty="0" smtClean="0"/>
              <a:t> simulation model. 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521034" y="2207221"/>
            <a:ext cx="8112704" cy="3387952"/>
            <a:chOff x="514868" y="2207221"/>
            <a:chExt cx="8112704" cy="3387952"/>
          </a:xfrm>
        </p:grpSpPr>
        <p:sp>
          <p:nvSpPr>
            <p:cNvPr id="566" name="Oval 565"/>
            <p:cNvSpPr/>
            <p:nvPr/>
          </p:nvSpPr>
          <p:spPr>
            <a:xfrm>
              <a:off x="7252595" y="3313975"/>
              <a:ext cx="334624" cy="340010"/>
            </a:xfrm>
            <a:prstGeom prst="ellipse">
              <a:avLst/>
            </a:prstGeom>
            <a:solidFill>
              <a:srgbClr val="EDEADA">
                <a:alpha val="67000"/>
              </a:srgbClr>
            </a:solidFill>
            <a:ln w="19050">
              <a:solidFill>
                <a:srgbClr val="66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Oval 564"/>
            <p:cNvSpPr/>
            <p:nvPr/>
          </p:nvSpPr>
          <p:spPr>
            <a:xfrm>
              <a:off x="6865727" y="3108856"/>
              <a:ext cx="334624" cy="340010"/>
            </a:xfrm>
            <a:prstGeom prst="ellipse">
              <a:avLst/>
            </a:prstGeom>
            <a:solidFill>
              <a:srgbClr val="EDEADA">
                <a:alpha val="67000"/>
              </a:srgbClr>
            </a:solidFill>
            <a:ln w="19050">
              <a:solidFill>
                <a:srgbClr val="66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/>
            <p:cNvSpPr/>
            <p:nvPr/>
          </p:nvSpPr>
          <p:spPr>
            <a:xfrm>
              <a:off x="7396304" y="3736311"/>
              <a:ext cx="334624" cy="340010"/>
            </a:xfrm>
            <a:prstGeom prst="ellipse">
              <a:avLst/>
            </a:prstGeom>
            <a:solidFill>
              <a:srgbClr val="EDEADA">
                <a:alpha val="67000"/>
              </a:srgbClr>
            </a:solidFill>
            <a:ln w="19050">
              <a:solidFill>
                <a:srgbClr val="66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/>
            <p:cNvSpPr/>
            <p:nvPr/>
          </p:nvSpPr>
          <p:spPr>
            <a:xfrm>
              <a:off x="7827690" y="3331516"/>
              <a:ext cx="334624" cy="340010"/>
            </a:xfrm>
            <a:prstGeom prst="ellipse">
              <a:avLst/>
            </a:prstGeom>
            <a:solidFill>
              <a:srgbClr val="EDEADA">
                <a:alpha val="67000"/>
              </a:srgbClr>
            </a:solidFill>
            <a:ln w="19050">
              <a:solidFill>
                <a:srgbClr val="66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Oval 568"/>
            <p:cNvSpPr/>
            <p:nvPr/>
          </p:nvSpPr>
          <p:spPr>
            <a:xfrm>
              <a:off x="7936031" y="3736311"/>
              <a:ext cx="334624" cy="340010"/>
            </a:xfrm>
            <a:prstGeom prst="ellipse">
              <a:avLst/>
            </a:prstGeom>
            <a:solidFill>
              <a:srgbClr val="EDEADA">
                <a:alpha val="67000"/>
              </a:srgbClr>
            </a:solidFill>
            <a:ln w="19050">
              <a:solidFill>
                <a:srgbClr val="66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Oval 569"/>
            <p:cNvSpPr/>
            <p:nvPr/>
          </p:nvSpPr>
          <p:spPr>
            <a:xfrm>
              <a:off x="7749674" y="2372869"/>
              <a:ext cx="334624" cy="340010"/>
            </a:xfrm>
            <a:prstGeom prst="ellipse">
              <a:avLst/>
            </a:prstGeom>
            <a:solidFill>
              <a:srgbClr val="EDEADA">
                <a:alpha val="67000"/>
              </a:srgbClr>
            </a:solidFill>
            <a:ln w="19050">
              <a:solidFill>
                <a:srgbClr val="66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Oval 570"/>
            <p:cNvSpPr/>
            <p:nvPr/>
          </p:nvSpPr>
          <p:spPr>
            <a:xfrm>
              <a:off x="8230761" y="2796032"/>
              <a:ext cx="334624" cy="340010"/>
            </a:xfrm>
            <a:prstGeom prst="ellipse">
              <a:avLst/>
            </a:prstGeom>
            <a:solidFill>
              <a:srgbClr val="EDEADA">
                <a:alpha val="67000"/>
              </a:srgbClr>
            </a:solidFill>
            <a:ln w="19050">
              <a:solidFill>
                <a:srgbClr val="66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Oval 571"/>
            <p:cNvSpPr/>
            <p:nvPr/>
          </p:nvSpPr>
          <p:spPr>
            <a:xfrm>
              <a:off x="6621518" y="2377787"/>
              <a:ext cx="334624" cy="340010"/>
            </a:xfrm>
            <a:prstGeom prst="ellipse">
              <a:avLst/>
            </a:prstGeom>
            <a:solidFill>
              <a:srgbClr val="EDEADA">
                <a:alpha val="67000"/>
              </a:srgbClr>
            </a:solidFill>
            <a:ln w="19050">
              <a:solidFill>
                <a:srgbClr val="66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Oval 572"/>
            <p:cNvSpPr/>
            <p:nvPr/>
          </p:nvSpPr>
          <p:spPr>
            <a:xfrm>
              <a:off x="7470037" y="2626027"/>
              <a:ext cx="334624" cy="340010"/>
            </a:xfrm>
            <a:prstGeom prst="ellipse">
              <a:avLst/>
            </a:prstGeom>
            <a:solidFill>
              <a:srgbClr val="EDEADA">
                <a:alpha val="67000"/>
              </a:srgbClr>
            </a:solidFill>
            <a:ln w="19050">
              <a:solidFill>
                <a:srgbClr val="66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Oval 573"/>
            <p:cNvSpPr/>
            <p:nvPr/>
          </p:nvSpPr>
          <p:spPr>
            <a:xfrm>
              <a:off x="7526559" y="3048506"/>
              <a:ext cx="334624" cy="340010"/>
            </a:xfrm>
            <a:prstGeom prst="ellipse">
              <a:avLst/>
            </a:prstGeom>
            <a:solidFill>
              <a:srgbClr val="EDEADA">
                <a:alpha val="67000"/>
              </a:srgbClr>
            </a:solidFill>
            <a:ln w="19050">
              <a:solidFill>
                <a:srgbClr val="66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Oval 574"/>
            <p:cNvSpPr/>
            <p:nvPr/>
          </p:nvSpPr>
          <p:spPr>
            <a:xfrm>
              <a:off x="7008516" y="3731018"/>
              <a:ext cx="334624" cy="340010"/>
            </a:xfrm>
            <a:prstGeom prst="ellipse">
              <a:avLst/>
            </a:prstGeom>
            <a:solidFill>
              <a:srgbClr val="EDEADA">
                <a:alpha val="67000"/>
              </a:srgbClr>
            </a:solidFill>
            <a:ln w="19050">
              <a:solidFill>
                <a:srgbClr val="66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Oval 575"/>
            <p:cNvSpPr/>
            <p:nvPr/>
          </p:nvSpPr>
          <p:spPr>
            <a:xfrm>
              <a:off x="6544099" y="3718972"/>
              <a:ext cx="334624" cy="340010"/>
            </a:xfrm>
            <a:prstGeom prst="ellipse">
              <a:avLst/>
            </a:prstGeom>
            <a:solidFill>
              <a:srgbClr val="EDEADA">
                <a:alpha val="67000"/>
              </a:srgbClr>
            </a:solidFill>
            <a:ln w="19050">
              <a:solidFill>
                <a:srgbClr val="66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Oval 576"/>
            <p:cNvSpPr/>
            <p:nvPr/>
          </p:nvSpPr>
          <p:spPr>
            <a:xfrm>
              <a:off x="6172617" y="3070056"/>
              <a:ext cx="334624" cy="340010"/>
            </a:xfrm>
            <a:prstGeom prst="ellipse">
              <a:avLst/>
            </a:prstGeom>
            <a:solidFill>
              <a:srgbClr val="EDEADA">
                <a:alpha val="67000"/>
              </a:srgbClr>
            </a:solidFill>
            <a:ln w="19050">
              <a:solidFill>
                <a:srgbClr val="66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Oval 578"/>
            <p:cNvSpPr/>
            <p:nvPr/>
          </p:nvSpPr>
          <p:spPr>
            <a:xfrm>
              <a:off x="6869137" y="2677434"/>
              <a:ext cx="334624" cy="340010"/>
            </a:xfrm>
            <a:prstGeom prst="ellipse">
              <a:avLst/>
            </a:prstGeom>
            <a:solidFill>
              <a:srgbClr val="EDEADA">
                <a:alpha val="67000"/>
              </a:srgbClr>
            </a:solidFill>
            <a:ln w="19050">
              <a:solidFill>
                <a:srgbClr val="66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Oval 579"/>
            <p:cNvSpPr/>
            <p:nvPr/>
          </p:nvSpPr>
          <p:spPr>
            <a:xfrm>
              <a:off x="6308125" y="2734674"/>
              <a:ext cx="345462" cy="331656"/>
            </a:xfrm>
            <a:prstGeom prst="ellipse">
              <a:avLst/>
            </a:prstGeom>
            <a:solidFill>
              <a:srgbClr val="EDEADA">
                <a:alpha val="67000"/>
              </a:srgbClr>
            </a:solidFill>
            <a:ln w="19050">
              <a:solidFill>
                <a:srgbClr val="66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Oval 580"/>
            <p:cNvSpPr/>
            <p:nvPr/>
          </p:nvSpPr>
          <p:spPr>
            <a:xfrm>
              <a:off x="7263610" y="2233765"/>
              <a:ext cx="334624" cy="340010"/>
            </a:xfrm>
            <a:prstGeom prst="ellipse">
              <a:avLst/>
            </a:prstGeom>
            <a:solidFill>
              <a:srgbClr val="EDEADA">
                <a:alpha val="67000"/>
              </a:srgbClr>
            </a:solidFill>
            <a:ln w="19050">
              <a:solidFill>
                <a:srgbClr val="66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4" name="Group 563"/>
            <p:cNvGrpSpPr/>
            <p:nvPr/>
          </p:nvGrpSpPr>
          <p:grpSpPr>
            <a:xfrm>
              <a:off x="514868" y="2207221"/>
              <a:ext cx="8112704" cy="3387952"/>
              <a:chOff x="471509" y="2693223"/>
              <a:chExt cx="8112704" cy="3387952"/>
            </a:xfrm>
          </p:grpSpPr>
          <p:grpSp>
            <p:nvGrpSpPr>
              <p:cNvPr id="558" name="Group 557"/>
              <p:cNvGrpSpPr/>
              <p:nvPr/>
            </p:nvGrpSpPr>
            <p:grpSpPr>
              <a:xfrm>
                <a:off x="471509" y="2693223"/>
                <a:ext cx="2468880" cy="1892808"/>
                <a:chOff x="478605" y="1873239"/>
                <a:chExt cx="2468880" cy="1892808"/>
              </a:xfrm>
            </p:grpSpPr>
            <p:sp>
              <p:nvSpPr>
                <p:cNvPr id="79" name="Hexagon 78"/>
                <p:cNvSpPr/>
                <p:nvPr/>
              </p:nvSpPr>
              <p:spPr>
                <a:xfrm>
                  <a:off x="1086277" y="2191035"/>
                  <a:ext cx="1235248" cy="1148056"/>
                </a:xfrm>
                <a:prstGeom prst="hexagon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Freeform 103"/>
                <p:cNvSpPr/>
                <p:nvPr/>
              </p:nvSpPr>
              <p:spPr>
                <a:xfrm>
                  <a:off x="478605" y="1873239"/>
                  <a:ext cx="897232" cy="894553"/>
                </a:xfrm>
                <a:custGeom>
                  <a:avLst/>
                  <a:gdLst>
                    <a:gd name="connsiteX0" fmla="*/ 0 w 897232"/>
                    <a:gd name="connsiteY0" fmla="*/ 0 h 894553"/>
                    <a:gd name="connsiteX1" fmla="*/ 734541 w 897232"/>
                    <a:gd name="connsiteY1" fmla="*/ 0 h 894553"/>
                    <a:gd name="connsiteX2" fmla="*/ 893576 w 897232"/>
                    <a:gd name="connsiteY2" fmla="*/ 318069 h 894553"/>
                    <a:gd name="connsiteX3" fmla="*/ 896004 w 897232"/>
                    <a:gd name="connsiteY3" fmla="*/ 318069 h 894553"/>
                    <a:gd name="connsiteX4" fmla="*/ 897232 w 897232"/>
                    <a:gd name="connsiteY4" fmla="*/ 320525 h 894553"/>
                    <a:gd name="connsiteX5" fmla="*/ 610218 w 897232"/>
                    <a:gd name="connsiteY5" fmla="*/ 894553 h 894553"/>
                    <a:gd name="connsiteX6" fmla="*/ 0 w 897232"/>
                    <a:gd name="connsiteY6" fmla="*/ 894553 h 894553"/>
                    <a:gd name="connsiteX7" fmla="*/ 0 w 897232"/>
                    <a:gd name="connsiteY7" fmla="*/ 0 h 8945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97232" h="894553">
                      <a:moveTo>
                        <a:pt x="0" y="0"/>
                      </a:moveTo>
                      <a:lnTo>
                        <a:pt x="734541" y="0"/>
                      </a:lnTo>
                      <a:lnTo>
                        <a:pt x="893576" y="318069"/>
                      </a:lnTo>
                      <a:lnTo>
                        <a:pt x="896004" y="318069"/>
                      </a:lnTo>
                      <a:lnTo>
                        <a:pt x="897232" y="320525"/>
                      </a:lnTo>
                      <a:lnTo>
                        <a:pt x="610218" y="894553"/>
                      </a:lnTo>
                      <a:lnTo>
                        <a:pt x="0" y="8945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Freeform 102"/>
                <p:cNvSpPr/>
                <p:nvPr/>
              </p:nvSpPr>
              <p:spPr>
                <a:xfrm>
                  <a:off x="1215574" y="1873239"/>
                  <a:ext cx="976862" cy="318069"/>
                </a:xfrm>
                <a:custGeom>
                  <a:avLst/>
                  <a:gdLst>
                    <a:gd name="connsiteX0" fmla="*/ 0 w 976862"/>
                    <a:gd name="connsiteY0" fmla="*/ 0 h 318069"/>
                    <a:gd name="connsiteX1" fmla="*/ 976862 w 976862"/>
                    <a:gd name="connsiteY1" fmla="*/ 0 h 318069"/>
                    <a:gd name="connsiteX2" fmla="*/ 817827 w 976862"/>
                    <a:gd name="connsiteY2" fmla="*/ 318069 h 318069"/>
                    <a:gd name="connsiteX3" fmla="*/ 159035 w 976862"/>
                    <a:gd name="connsiteY3" fmla="*/ 318069 h 318069"/>
                    <a:gd name="connsiteX4" fmla="*/ 0 w 976862"/>
                    <a:gd name="connsiteY4" fmla="*/ 0 h 3180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6862" h="318069">
                      <a:moveTo>
                        <a:pt x="0" y="0"/>
                      </a:moveTo>
                      <a:lnTo>
                        <a:pt x="976862" y="0"/>
                      </a:lnTo>
                      <a:lnTo>
                        <a:pt x="817827" y="318069"/>
                      </a:lnTo>
                      <a:lnTo>
                        <a:pt x="159035" y="3180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Freeform 101"/>
                <p:cNvSpPr/>
                <p:nvPr/>
              </p:nvSpPr>
              <p:spPr>
                <a:xfrm>
                  <a:off x="2038889" y="1873239"/>
                  <a:ext cx="908596" cy="889341"/>
                </a:xfrm>
                <a:custGeom>
                  <a:avLst/>
                  <a:gdLst>
                    <a:gd name="connsiteX0" fmla="*/ 158899 w 908596"/>
                    <a:gd name="connsiteY0" fmla="*/ 0 h 889341"/>
                    <a:gd name="connsiteX1" fmla="*/ 908596 w 908596"/>
                    <a:gd name="connsiteY1" fmla="*/ 0 h 889341"/>
                    <a:gd name="connsiteX2" fmla="*/ 908596 w 908596"/>
                    <a:gd name="connsiteY2" fmla="*/ 889341 h 889341"/>
                    <a:gd name="connsiteX3" fmla="*/ 285772 w 908596"/>
                    <a:gd name="connsiteY3" fmla="*/ 889341 h 889341"/>
                    <a:gd name="connsiteX4" fmla="*/ 0 w 908596"/>
                    <a:gd name="connsiteY4" fmla="*/ 317797 h 889341"/>
                    <a:gd name="connsiteX5" fmla="*/ 158899 w 908596"/>
                    <a:gd name="connsiteY5" fmla="*/ 0 h 88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08596" h="889341">
                      <a:moveTo>
                        <a:pt x="158899" y="0"/>
                      </a:moveTo>
                      <a:lnTo>
                        <a:pt x="908596" y="0"/>
                      </a:lnTo>
                      <a:lnTo>
                        <a:pt x="908596" y="889341"/>
                      </a:lnTo>
                      <a:lnTo>
                        <a:pt x="285772" y="889341"/>
                      </a:lnTo>
                      <a:lnTo>
                        <a:pt x="0" y="317797"/>
                      </a:lnTo>
                      <a:lnTo>
                        <a:pt x="158899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Freeform 100"/>
                <p:cNvSpPr/>
                <p:nvPr/>
              </p:nvSpPr>
              <p:spPr>
                <a:xfrm>
                  <a:off x="2034887" y="2762580"/>
                  <a:ext cx="912598" cy="1003467"/>
                </a:xfrm>
                <a:custGeom>
                  <a:avLst/>
                  <a:gdLst>
                    <a:gd name="connsiteX0" fmla="*/ 287014 w 912598"/>
                    <a:gd name="connsiteY0" fmla="*/ 0 h 1003467"/>
                    <a:gd name="connsiteX1" fmla="*/ 289774 w 912598"/>
                    <a:gd name="connsiteY1" fmla="*/ 0 h 1003467"/>
                    <a:gd name="connsiteX2" fmla="*/ 291016 w 912598"/>
                    <a:gd name="connsiteY2" fmla="*/ 2484 h 1003467"/>
                    <a:gd name="connsiteX3" fmla="*/ 912598 w 912598"/>
                    <a:gd name="connsiteY3" fmla="*/ 2484 h 1003467"/>
                    <a:gd name="connsiteX4" fmla="*/ 912598 w 912598"/>
                    <a:gd name="connsiteY4" fmla="*/ 1003467 h 1003467"/>
                    <a:gd name="connsiteX5" fmla="*/ 218550 w 912598"/>
                    <a:gd name="connsiteY5" fmla="*/ 1003467 h 1003467"/>
                    <a:gd name="connsiteX6" fmla="*/ 8768 w 912598"/>
                    <a:gd name="connsiteY6" fmla="*/ 583904 h 1003467"/>
                    <a:gd name="connsiteX7" fmla="*/ 4938 w 912598"/>
                    <a:gd name="connsiteY7" fmla="*/ 583904 h 1003467"/>
                    <a:gd name="connsiteX8" fmla="*/ 0 w 912598"/>
                    <a:gd name="connsiteY8" fmla="*/ 574028 h 1003467"/>
                    <a:gd name="connsiteX9" fmla="*/ 287014 w 912598"/>
                    <a:gd name="connsiteY9" fmla="*/ 0 h 1003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2598" h="1003467">
                      <a:moveTo>
                        <a:pt x="287014" y="0"/>
                      </a:moveTo>
                      <a:lnTo>
                        <a:pt x="289774" y="0"/>
                      </a:lnTo>
                      <a:lnTo>
                        <a:pt x="291016" y="2484"/>
                      </a:lnTo>
                      <a:lnTo>
                        <a:pt x="912598" y="2484"/>
                      </a:lnTo>
                      <a:lnTo>
                        <a:pt x="912598" y="1003467"/>
                      </a:lnTo>
                      <a:lnTo>
                        <a:pt x="218550" y="1003467"/>
                      </a:lnTo>
                      <a:lnTo>
                        <a:pt x="8768" y="583904"/>
                      </a:lnTo>
                      <a:lnTo>
                        <a:pt x="4938" y="583904"/>
                      </a:lnTo>
                      <a:lnTo>
                        <a:pt x="0" y="574028"/>
                      </a:lnTo>
                      <a:lnTo>
                        <a:pt x="287014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Freeform 98"/>
                <p:cNvSpPr/>
                <p:nvPr/>
              </p:nvSpPr>
              <p:spPr>
                <a:xfrm>
                  <a:off x="478605" y="2773988"/>
                  <a:ext cx="899452" cy="992059"/>
                </a:xfrm>
                <a:custGeom>
                  <a:avLst/>
                  <a:gdLst>
                    <a:gd name="connsiteX0" fmla="*/ 0 w 899452"/>
                    <a:gd name="connsiteY0" fmla="*/ 0 h 992059"/>
                    <a:gd name="connsiteX1" fmla="*/ 612438 w 899452"/>
                    <a:gd name="connsiteY1" fmla="*/ 0 h 992059"/>
                    <a:gd name="connsiteX2" fmla="*/ 899452 w 899452"/>
                    <a:gd name="connsiteY2" fmla="*/ 574028 h 992059"/>
                    <a:gd name="connsiteX3" fmla="*/ 690436 w 899452"/>
                    <a:gd name="connsiteY3" fmla="*/ 992059 h 992059"/>
                    <a:gd name="connsiteX4" fmla="*/ 0 w 899452"/>
                    <a:gd name="connsiteY4" fmla="*/ 992059 h 992059"/>
                    <a:gd name="connsiteX5" fmla="*/ 0 w 899452"/>
                    <a:gd name="connsiteY5" fmla="*/ 0 h 99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99452" h="992059">
                      <a:moveTo>
                        <a:pt x="0" y="0"/>
                      </a:moveTo>
                      <a:lnTo>
                        <a:pt x="612438" y="0"/>
                      </a:lnTo>
                      <a:lnTo>
                        <a:pt x="899452" y="574028"/>
                      </a:lnTo>
                      <a:lnTo>
                        <a:pt x="690436" y="992059"/>
                      </a:lnTo>
                      <a:lnTo>
                        <a:pt x="0" y="9920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Freeform 97"/>
                <p:cNvSpPr/>
                <p:nvPr/>
              </p:nvSpPr>
              <p:spPr>
                <a:xfrm>
                  <a:off x="1172653" y="3346484"/>
                  <a:ext cx="1076954" cy="419563"/>
                </a:xfrm>
                <a:custGeom>
                  <a:avLst/>
                  <a:gdLst>
                    <a:gd name="connsiteX0" fmla="*/ 209782 w 1076954"/>
                    <a:gd name="connsiteY0" fmla="*/ 0 h 419563"/>
                    <a:gd name="connsiteX1" fmla="*/ 867172 w 1076954"/>
                    <a:gd name="connsiteY1" fmla="*/ 0 h 419563"/>
                    <a:gd name="connsiteX2" fmla="*/ 1076954 w 1076954"/>
                    <a:gd name="connsiteY2" fmla="*/ 419563 h 419563"/>
                    <a:gd name="connsiteX3" fmla="*/ 0 w 1076954"/>
                    <a:gd name="connsiteY3" fmla="*/ 419563 h 419563"/>
                    <a:gd name="connsiteX4" fmla="*/ 209782 w 1076954"/>
                    <a:gd name="connsiteY4" fmla="*/ 0 h 419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6954" h="419563">
                      <a:moveTo>
                        <a:pt x="209782" y="0"/>
                      </a:moveTo>
                      <a:lnTo>
                        <a:pt x="867172" y="0"/>
                      </a:lnTo>
                      <a:lnTo>
                        <a:pt x="1076954" y="419563"/>
                      </a:lnTo>
                      <a:lnTo>
                        <a:pt x="0" y="419563"/>
                      </a:lnTo>
                      <a:lnTo>
                        <a:pt x="209782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Freeform 92"/>
                <p:cNvSpPr/>
                <p:nvPr/>
              </p:nvSpPr>
              <p:spPr>
                <a:xfrm>
                  <a:off x="1213147" y="1873239"/>
                  <a:ext cx="161463" cy="318069"/>
                </a:xfrm>
                <a:custGeom>
                  <a:avLst/>
                  <a:gdLst>
                    <a:gd name="connsiteX0" fmla="*/ 0 w 161463"/>
                    <a:gd name="connsiteY0" fmla="*/ 0 h 318069"/>
                    <a:gd name="connsiteX1" fmla="*/ 2428 w 161463"/>
                    <a:gd name="connsiteY1" fmla="*/ 0 h 318069"/>
                    <a:gd name="connsiteX2" fmla="*/ 161463 w 161463"/>
                    <a:gd name="connsiteY2" fmla="*/ 318069 h 318069"/>
                    <a:gd name="connsiteX3" fmla="*/ 159035 w 161463"/>
                    <a:gd name="connsiteY3" fmla="*/ 318069 h 318069"/>
                    <a:gd name="connsiteX4" fmla="*/ 0 w 161463"/>
                    <a:gd name="connsiteY4" fmla="*/ 0 h 3180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463" h="318069">
                      <a:moveTo>
                        <a:pt x="0" y="0"/>
                      </a:moveTo>
                      <a:lnTo>
                        <a:pt x="2428" y="0"/>
                      </a:lnTo>
                      <a:lnTo>
                        <a:pt x="161463" y="318069"/>
                      </a:lnTo>
                      <a:lnTo>
                        <a:pt x="159035" y="3180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Freeform 87"/>
                <p:cNvSpPr/>
                <p:nvPr/>
              </p:nvSpPr>
              <p:spPr>
                <a:xfrm>
                  <a:off x="2039825" y="3346484"/>
                  <a:ext cx="213612" cy="419563"/>
                </a:xfrm>
                <a:custGeom>
                  <a:avLst/>
                  <a:gdLst>
                    <a:gd name="connsiteX0" fmla="*/ 0 w 213612"/>
                    <a:gd name="connsiteY0" fmla="*/ 0 h 419563"/>
                    <a:gd name="connsiteX1" fmla="*/ 3830 w 213612"/>
                    <a:gd name="connsiteY1" fmla="*/ 0 h 419563"/>
                    <a:gd name="connsiteX2" fmla="*/ 213612 w 213612"/>
                    <a:gd name="connsiteY2" fmla="*/ 419563 h 419563"/>
                    <a:gd name="connsiteX3" fmla="*/ 209782 w 213612"/>
                    <a:gd name="connsiteY3" fmla="*/ 419563 h 419563"/>
                    <a:gd name="connsiteX4" fmla="*/ 0 w 213612"/>
                    <a:gd name="connsiteY4" fmla="*/ 0 h 419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3612" h="419563">
                      <a:moveTo>
                        <a:pt x="0" y="0"/>
                      </a:moveTo>
                      <a:lnTo>
                        <a:pt x="3830" y="0"/>
                      </a:lnTo>
                      <a:lnTo>
                        <a:pt x="213612" y="419563"/>
                      </a:lnTo>
                      <a:lnTo>
                        <a:pt x="209782" y="4195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1669688" y="2729263"/>
                  <a:ext cx="86717" cy="80915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722994" y="3301759"/>
                  <a:ext cx="86717" cy="80915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2638615" y="3265569"/>
                  <a:ext cx="86717" cy="80915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713847" y="2182500"/>
                  <a:ext cx="86717" cy="80915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2653755" y="2182773"/>
                  <a:ext cx="86717" cy="80915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1498565" y="3546611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1442671" y="2956320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1894190" y="3057711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1893079" y="2490189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1428893" y="2519855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1608113" y="3202738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1812791" y="3626099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2233867" y="3296790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458420" y="2987107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1720933" y="3445210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697906" y="3578052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2321525" y="3586778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2724399" y="3005210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2792829" y="2446020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2578952" y="3546611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2477712" y="2557954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2315907" y="2256632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>
                  <a:off x="1172653" y="3241383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1048285" y="3564524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1" name="Oval 130"/>
                <p:cNvSpPr/>
                <p:nvPr/>
              </p:nvSpPr>
              <p:spPr>
                <a:xfrm>
                  <a:off x="1012145" y="2938973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693731" y="2601339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1010330" y="2050597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1010329" y="2446019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738989" y="2996136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2508499" y="1978896"/>
                  <a:ext cx="61575" cy="615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2044814" y="2792025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1795423" y="2047022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9" name="Oval 138"/>
                <p:cNvSpPr/>
                <p:nvPr/>
              </p:nvSpPr>
              <p:spPr>
                <a:xfrm>
                  <a:off x="1650965" y="3699011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1489288" y="1970562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141" name="Picture 14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44557" y="2510039"/>
                  <a:ext cx="335965" cy="394164"/>
                </a:xfrm>
                <a:prstGeom prst="rect">
                  <a:avLst/>
                </a:prstGeom>
              </p:spPr>
            </p:pic>
            <p:pic>
              <p:nvPicPr>
                <p:cNvPr id="143" name="Picture 142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99554" y="3088498"/>
                  <a:ext cx="335965" cy="394164"/>
                </a:xfrm>
                <a:prstGeom prst="rect">
                  <a:avLst/>
                </a:prstGeom>
              </p:spPr>
            </p:pic>
            <p:pic>
              <p:nvPicPr>
                <p:cNvPr id="144" name="Picture 143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12479" y="1970562"/>
                  <a:ext cx="335965" cy="394164"/>
                </a:xfrm>
                <a:prstGeom prst="rect">
                  <a:avLst/>
                </a:prstGeom>
              </p:spPr>
            </p:pic>
            <p:pic>
              <p:nvPicPr>
                <p:cNvPr id="145" name="Picture 144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8011" y="3092197"/>
                  <a:ext cx="335965" cy="394164"/>
                </a:xfrm>
                <a:prstGeom prst="rect">
                  <a:avLst/>
                </a:prstGeom>
              </p:spPr>
            </p:pic>
            <p:pic>
              <p:nvPicPr>
                <p:cNvPr id="146" name="Picture 14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8090" y="1977662"/>
                  <a:ext cx="335965" cy="394164"/>
                </a:xfrm>
                <a:prstGeom prst="rect">
                  <a:avLst/>
                </a:prstGeom>
              </p:spPr>
            </p:pic>
          </p:grpSp>
          <p:grpSp>
            <p:nvGrpSpPr>
              <p:cNvPr id="561" name="Group 560"/>
              <p:cNvGrpSpPr/>
              <p:nvPr/>
            </p:nvGrpSpPr>
            <p:grpSpPr>
              <a:xfrm>
                <a:off x="3308460" y="2693223"/>
                <a:ext cx="2468880" cy="1892808"/>
                <a:chOff x="3290040" y="1820773"/>
                <a:chExt cx="2468880" cy="1892808"/>
              </a:xfrm>
            </p:grpSpPr>
            <p:sp>
              <p:nvSpPr>
                <p:cNvPr id="201" name="Freeform 200"/>
                <p:cNvSpPr/>
                <p:nvPr/>
              </p:nvSpPr>
              <p:spPr>
                <a:xfrm>
                  <a:off x="4850324" y="1820773"/>
                  <a:ext cx="908596" cy="889341"/>
                </a:xfrm>
                <a:custGeom>
                  <a:avLst/>
                  <a:gdLst>
                    <a:gd name="connsiteX0" fmla="*/ 158899 w 908596"/>
                    <a:gd name="connsiteY0" fmla="*/ 0 h 889341"/>
                    <a:gd name="connsiteX1" fmla="*/ 908596 w 908596"/>
                    <a:gd name="connsiteY1" fmla="*/ 0 h 889341"/>
                    <a:gd name="connsiteX2" fmla="*/ 908596 w 908596"/>
                    <a:gd name="connsiteY2" fmla="*/ 889341 h 889341"/>
                    <a:gd name="connsiteX3" fmla="*/ 285772 w 908596"/>
                    <a:gd name="connsiteY3" fmla="*/ 889341 h 889341"/>
                    <a:gd name="connsiteX4" fmla="*/ 0 w 908596"/>
                    <a:gd name="connsiteY4" fmla="*/ 317797 h 889341"/>
                    <a:gd name="connsiteX5" fmla="*/ 158899 w 908596"/>
                    <a:gd name="connsiteY5" fmla="*/ 0 h 88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08596" h="889341">
                      <a:moveTo>
                        <a:pt x="158899" y="0"/>
                      </a:moveTo>
                      <a:lnTo>
                        <a:pt x="908596" y="0"/>
                      </a:lnTo>
                      <a:lnTo>
                        <a:pt x="908596" y="889341"/>
                      </a:lnTo>
                      <a:lnTo>
                        <a:pt x="285772" y="889341"/>
                      </a:lnTo>
                      <a:lnTo>
                        <a:pt x="0" y="317797"/>
                      </a:lnTo>
                      <a:lnTo>
                        <a:pt x="158899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Freeform 204"/>
                <p:cNvSpPr/>
                <p:nvPr/>
              </p:nvSpPr>
              <p:spPr>
                <a:xfrm>
                  <a:off x="4024582" y="1820773"/>
                  <a:ext cx="161463" cy="318069"/>
                </a:xfrm>
                <a:custGeom>
                  <a:avLst/>
                  <a:gdLst>
                    <a:gd name="connsiteX0" fmla="*/ 0 w 161463"/>
                    <a:gd name="connsiteY0" fmla="*/ 0 h 318069"/>
                    <a:gd name="connsiteX1" fmla="*/ 2428 w 161463"/>
                    <a:gd name="connsiteY1" fmla="*/ 0 h 318069"/>
                    <a:gd name="connsiteX2" fmla="*/ 161463 w 161463"/>
                    <a:gd name="connsiteY2" fmla="*/ 318069 h 318069"/>
                    <a:gd name="connsiteX3" fmla="*/ 159035 w 161463"/>
                    <a:gd name="connsiteY3" fmla="*/ 318069 h 318069"/>
                    <a:gd name="connsiteX4" fmla="*/ 0 w 161463"/>
                    <a:gd name="connsiteY4" fmla="*/ 0 h 3180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463" h="318069">
                      <a:moveTo>
                        <a:pt x="0" y="0"/>
                      </a:moveTo>
                      <a:lnTo>
                        <a:pt x="2428" y="0"/>
                      </a:lnTo>
                      <a:lnTo>
                        <a:pt x="161463" y="318069"/>
                      </a:lnTo>
                      <a:lnTo>
                        <a:pt x="159035" y="3180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0" name="Group 559"/>
                <p:cNvGrpSpPr/>
                <p:nvPr/>
              </p:nvGrpSpPr>
              <p:grpSpPr>
                <a:xfrm>
                  <a:off x="3290040" y="1820773"/>
                  <a:ext cx="2468880" cy="1892808"/>
                  <a:chOff x="3290040" y="1820773"/>
                  <a:chExt cx="2468880" cy="1892808"/>
                </a:xfrm>
              </p:grpSpPr>
              <p:sp>
                <p:nvSpPr>
                  <p:cNvPr id="198" name="Hexagon 197"/>
                  <p:cNvSpPr/>
                  <p:nvPr/>
                </p:nvSpPr>
                <p:spPr>
                  <a:xfrm>
                    <a:off x="3897712" y="2138569"/>
                    <a:ext cx="1235248" cy="1148056"/>
                  </a:xfrm>
                  <a:prstGeom prst="hexagon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Freeform 198"/>
                  <p:cNvSpPr/>
                  <p:nvPr/>
                </p:nvSpPr>
                <p:spPr>
                  <a:xfrm>
                    <a:off x="3290040" y="1820773"/>
                    <a:ext cx="897232" cy="894553"/>
                  </a:xfrm>
                  <a:custGeom>
                    <a:avLst/>
                    <a:gdLst>
                      <a:gd name="connsiteX0" fmla="*/ 0 w 897232"/>
                      <a:gd name="connsiteY0" fmla="*/ 0 h 894553"/>
                      <a:gd name="connsiteX1" fmla="*/ 734541 w 897232"/>
                      <a:gd name="connsiteY1" fmla="*/ 0 h 894553"/>
                      <a:gd name="connsiteX2" fmla="*/ 893576 w 897232"/>
                      <a:gd name="connsiteY2" fmla="*/ 318069 h 894553"/>
                      <a:gd name="connsiteX3" fmla="*/ 896004 w 897232"/>
                      <a:gd name="connsiteY3" fmla="*/ 318069 h 894553"/>
                      <a:gd name="connsiteX4" fmla="*/ 897232 w 897232"/>
                      <a:gd name="connsiteY4" fmla="*/ 320525 h 894553"/>
                      <a:gd name="connsiteX5" fmla="*/ 610218 w 897232"/>
                      <a:gd name="connsiteY5" fmla="*/ 894553 h 894553"/>
                      <a:gd name="connsiteX6" fmla="*/ 0 w 897232"/>
                      <a:gd name="connsiteY6" fmla="*/ 894553 h 894553"/>
                      <a:gd name="connsiteX7" fmla="*/ 0 w 897232"/>
                      <a:gd name="connsiteY7" fmla="*/ 0 h 8945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97232" h="894553">
                        <a:moveTo>
                          <a:pt x="0" y="0"/>
                        </a:moveTo>
                        <a:lnTo>
                          <a:pt x="734541" y="0"/>
                        </a:lnTo>
                        <a:lnTo>
                          <a:pt x="893576" y="318069"/>
                        </a:lnTo>
                        <a:lnTo>
                          <a:pt x="896004" y="318069"/>
                        </a:lnTo>
                        <a:lnTo>
                          <a:pt x="897232" y="320525"/>
                        </a:lnTo>
                        <a:lnTo>
                          <a:pt x="610218" y="894553"/>
                        </a:lnTo>
                        <a:lnTo>
                          <a:pt x="0" y="89455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" name="Freeform 199"/>
                  <p:cNvSpPr/>
                  <p:nvPr/>
                </p:nvSpPr>
                <p:spPr>
                  <a:xfrm>
                    <a:off x="4027009" y="1820773"/>
                    <a:ext cx="976862" cy="318069"/>
                  </a:xfrm>
                  <a:custGeom>
                    <a:avLst/>
                    <a:gdLst>
                      <a:gd name="connsiteX0" fmla="*/ 0 w 976862"/>
                      <a:gd name="connsiteY0" fmla="*/ 0 h 318069"/>
                      <a:gd name="connsiteX1" fmla="*/ 976862 w 976862"/>
                      <a:gd name="connsiteY1" fmla="*/ 0 h 318069"/>
                      <a:gd name="connsiteX2" fmla="*/ 817827 w 976862"/>
                      <a:gd name="connsiteY2" fmla="*/ 318069 h 318069"/>
                      <a:gd name="connsiteX3" fmla="*/ 159035 w 976862"/>
                      <a:gd name="connsiteY3" fmla="*/ 318069 h 318069"/>
                      <a:gd name="connsiteX4" fmla="*/ 0 w 976862"/>
                      <a:gd name="connsiteY4" fmla="*/ 0 h 3180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6862" h="318069">
                        <a:moveTo>
                          <a:pt x="0" y="0"/>
                        </a:moveTo>
                        <a:lnTo>
                          <a:pt x="976862" y="0"/>
                        </a:lnTo>
                        <a:lnTo>
                          <a:pt x="817827" y="318069"/>
                        </a:lnTo>
                        <a:lnTo>
                          <a:pt x="159035" y="31806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" name="Freeform 201"/>
                  <p:cNvSpPr/>
                  <p:nvPr/>
                </p:nvSpPr>
                <p:spPr>
                  <a:xfrm>
                    <a:off x="4846322" y="2710114"/>
                    <a:ext cx="912598" cy="1003467"/>
                  </a:xfrm>
                  <a:custGeom>
                    <a:avLst/>
                    <a:gdLst>
                      <a:gd name="connsiteX0" fmla="*/ 287014 w 912598"/>
                      <a:gd name="connsiteY0" fmla="*/ 0 h 1003467"/>
                      <a:gd name="connsiteX1" fmla="*/ 289774 w 912598"/>
                      <a:gd name="connsiteY1" fmla="*/ 0 h 1003467"/>
                      <a:gd name="connsiteX2" fmla="*/ 291016 w 912598"/>
                      <a:gd name="connsiteY2" fmla="*/ 2484 h 1003467"/>
                      <a:gd name="connsiteX3" fmla="*/ 912598 w 912598"/>
                      <a:gd name="connsiteY3" fmla="*/ 2484 h 1003467"/>
                      <a:gd name="connsiteX4" fmla="*/ 912598 w 912598"/>
                      <a:gd name="connsiteY4" fmla="*/ 1003467 h 1003467"/>
                      <a:gd name="connsiteX5" fmla="*/ 218550 w 912598"/>
                      <a:gd name="connsiteY5" fmla="*/ 1003467 h 1003467"/>
                      <a:gd name="connsiteX6" fmla="*/ 8768 w 912598"/>
                      <a:gd name="connsiteY6" fmla="*/ 583904 h 1003467"/>
                      <a:gd name="connsiteX7" fmla="*/ 4938 w 912598"/>
                      <a:gd name="connsiteY7" fmla="*/ 583904 h 1003467"/>
                      <a:gd name="connsiteX8" fmla="*/ 0 w 912598"/>
                      <a:gd name="connsiteY8" fmla="*/ 574028 h 1003467"/>
                      <a:gd name="connsiteX9" fmla="*/ 287014 w 912598"/>
                      <a:gd name="connsiteY9" fmla="*/ 0 h 10034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912598" h="1003467">
                        <a:moveTo>
                          <a:pt x="287014" y="0"/>
                        </a:moveTo>
                        <a:lnTo>
                          <a:pt x="289774" y="0"/>
                        </a:lnTo>
                        <a:lnTo>
                          <a:pt x="291016" y="2484"/>
                        </a:lnTo>
                        <a:lnTo>
                          <a:pt x="912598" y="2484"/>
                        </a:lnTo>
                        <a:lnTo>
                          <a:pt x="912598" y="1003467"/>
                        </a:lnTo>
                        <a:lnTo>
                          <a:pt x="218550" y="1003467"/>
                        </a:lnTo>
                        <a:lnTo>
                          <a:pt x="8768" y="583904"/>
                        </a:lnTo>
                        <a:lnTo>
                          <a:pt x="4938" y="583904"/>
                        </a:lnTo>
                        <a:lnTo>
                          <a:pt x="0" y="574028"/>
                        </a:lnTo>
                        <a:lnTo>
                          <a:pt x="287014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" name="Freeform 202"/>
                  <p:cNvSpPr/>
                  <p:nvPr/>
                </p:nvSpPr>
                <p:spPr>
                  <a:xfrm>
                    <a:off x="3290040" y="2721522"/>
                    <a:ext cx="899452" cy="992059"/>
                  </a:xfrm>
                  <a:custGeom>
                    <a:avLst/>
                    <a:gdLst>
                      <a:gd name="connsiteX0" fmla="*/ 0 w 899452"/>
                      <a:gd name="connsiteY0" fmla="*/ 0 h 992059"/>
                      <a:gd name="connsiteX1" fmla="*/ 612438 w 899452"/>
                      <a:gd name="connsiteY1" fmla="*/ 0 h 992059"/>
                      <a:gd name="connsiteX2" fmla="*/ 899452 w 899452"/>
                      <a:gd name="connsiteY2" fmla="*/ 574028 h 992059"/>
                      <a:gd name="connsiteX3" fmla="*/ 690436 w 899452"/>
                      <a:gd name="connsiteY3" fmla="*/ 992059 h 992059"/>
                      <a:gd name="connsiteX4" fmla="*/ 0 w 899452"/>
                      <a:gd name="connsiteY4" fmla="*/ 992059 h 992059"/>
                      <a:gd name="connsiteX5" fmla="*/ 0 w 899452"/>
                      <a:gd name="connsiteY5" fmla="*/ 0 h 9920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99452" h="992059">
                        <a:moveTo>
                          <a:pt x="0" y="0"/>
                        </a:moveTo>
                        <a:lnTo>
                          <a:pt x="612438" y="0"/>
                        </a:lnTo>
                        <a:lnTo>
                          <a:pt x="899452" y="574028"/>
                        </a:lnTo>
                        <a:lnTo>
                          <a:pt x="690436" y="992059"/>
                        </a:lnTo>
                        <a:lnTo>
                          <a:pt x="0" y="99205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" name="Freeform 203"/>
                  <p:cNvSpPr/>
                  <p:nvPr/>
                </p:nvSpPr>
                <p:spPr>
                  <a:xfrm>
                    <a:off x="3984088" y="3294018"/>
                    <a:ext cx="1076954" cy="419563"/>
                  </a:xfrm>
                  <a:custGeom>
                    <a:avLst/>
                    <a:gdLst>
                      <a:gd name="connsiteX0" fmla="*/ 209782 w 1076954"/>
                      <a:gd name="connsiteY0" fmla="*/ 0 h 419563"/>
                      <a:gd name="connsiteX1" fmla="*/ 867172 w 1076954"/>
                      <a:gd name="connsiteY1" fmla="*/ 0 h 419563"/>
                      <a:gd name="connsiteX2" fmla="*/ 1076954 w 1076954"/>
                      <a:gd name="connsiteY2" fmla="*/ 419563 h 419563"/>
                      <a:gd name="connsiteX3" fmla="*/ 0 w 1076954"/>
                      <a:gd name="connsiteY3" fmla="*/ 419563 h 419563"/>
                      <a:gd name="connsiteX4" fmla="*/ 209782 w 1076954"/>
                      <a:gd name="connsiteY4" fmla="*/ 0 h 419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76954" h="419563">
                        <a:moveTo>
                          <a:pt x="209782" y="0"/>
                        </a:moveTo>
                        <a:lnTo>
                          <a:pt x="867172" y="0"/>
                        </a:lnTo>
                        <a:lnTo>
                          <a:pt x="1076954" y="419563"/>
                        </a:lnTo>
                        <a:lnTo>
                          <a:pt x="0" y="419563"/>
                        </a:lnTo>
                        <a:lnTo>
                          <a:pt x="209782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Freeform 206"/>
                  <p:cNvSpPr/>
                  <p:nvPr/>
                </p:nvSpPr>
                <p:spPr>
                  <a:xfrm>
                    <a:off x="4851260" y="3294018"/>
                    <a:ext cx="213612" cy="419563"/>
                  </a:xfrm>
                  <a:custGeom>
                    <a:avLst/>
                    <a:gdLst>
                      <a:gd name="connsiteX0" fmla="*/ 0 w 213612"/>
                      <a:gd name="connsiteY0" fmla="*/ 0 h 419563"/>
                      <a:gd name="connsiteX1" fmla="*/ 3830 w 213612"/>
                      <a:gd name="connsiteY1" fmla="*/ 0 h 419563"/>
                      <a:gd name="connsiteX2" fmla="*/ 213612 w 213612"/>
                      <a:gd name="connsiteY2" fmla="*/ 419563 h 419563"/>
                      <a:gd name="connsiteX3" fmla="*/ 209782 w 213612"/>
                      <a:gd name="connsiteY3" fmla="*/ 419563 h 419563"/>
                      <a:gd name="connsiteX4" fmla="*/ 0 w 213612"/>
                      <a:gd name="connsiteY4" fmla="*/ 0 h 419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3612" h="419563">
                        <a:moveTo>
                          <a:pt x="0" y="0"/>
                        </a:moveTo>
                        <a:lnTo>
                          <a:pt x="3830" y="0"/>
                        </a:lnTo>
                        <a:lnTo>
                          <a:pt x="213612" y="419563"/>
                        </a:lnTo>
                        <a:lnTo>
                          <a:pt x="209782" y="41956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Oval 207"/>
                  <p:cNvSpPr/>
                  <p:nvPr/>
                </p:nvSpPr>
                <p:spPr>
                  <a:xfrm>
                    <a:off x="4481123" y="2676797"/>
                    <a:ext cx="86717" cy="80915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Oval 208"/>
                  <p:cNvSpPr/>
                  <p:nvPr/>
                </p:nvSpPr>
                <p:spPr>
                  <a:xfrm>
                    <a:off x="3534429" y="3249293"/>
                    <a:ext cx="86717" cy="80915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" name="Oval 209"/>
                  <p:cNvSpPr/>
                  <p:nvPr/>
                </p:nvSpPr>
                <p:spPr>
                  <a:xfrm>
                    <a:off x="5450050" y="3213103"/>
                    <a:ext cx="86717" cy="80915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Oval 210"/>
                  <p:cNvSpPr/>
                  <p:nvPr/>
                </p:nvSpPr>
                <p:spPr>
                  <a:xfrm>
                    <a:off x="3525282" y="2130034"/>
                    <a:ext cx="86717" cy="80915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Oval 211"/>
                  <p:cNvSpPr/>
                  <p:nvPr/>
                </p:nvSpPr>
                <p:spPr>
                  <a:xfrm>
                    <a:off x="5465190" y="2130307"/>
                    <a:ext cx="86717" cy="80915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Oval 212"/>
                  <p:cNvSpPr/>
                  <p:nvPr/>
                </p:nvSpPr>
                <p:spPr>
                  <a:xfrm>
                    <a:off x="4354500" y="3142987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14" name="Oval 213"/>
                  <p:cNvSpPr/>
                  <p:nvPr/>
                </p:nvSpPr>
                <p:spPr>
                  <a:xfrm>
                    <a:off x="4254106" y="2903854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>
                  <a:xfrm>
                    <a:off x="4705625" y="3005245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16" name="Oval 215"/>
                  <p:cNvSpPr/>
                  <p:nvPr/>
                </p:nvSpPr>
                <p:spPr>
                  <a:xfrm>
                    <a:off x="4704514" y="2437723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17" name="Oval 216"/>
                  <p:cNvSpPr/>
                  <p:nvPr/>
                </p:nvSpPr>
                <p:spPr>
                  <a:xfrm>
                    <a:off x="4240328" y="2467389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18" name="Oval 217"/>
                  <p:cNvSpPr/>
                  <p:nvPr/>
                </p:nvSpPr>
                <p:spPr>
                  <a:xfrm>
                    <a:off x="4430230" y="2967172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19" name="Oval 218"/>
                  <p:cNvSpPr/>
                  <p:nvPr/>
                </p:nvSpPr>
                <p:spPr>
                  <a:xfrm>
                    <a:off x="4764480" y="2702829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20" name="Oval 219"/>
                  <p:cNvSpPr/>
                  <p:nvPr/>
                </p:nvSpPr>
                <p:spPr>
                  <a:xfrm>
                    <a:off x="4949293" y="2678040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21" name="Oval 220"/>
                  <p:cNvSpPr/>
                  <p:nvPr/>
                </p:nvSpPr>
                <p:spPr>
                  <a:xfrm>
                    <a:off x="4599311" y="2180161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22" name="Oval 221"/>
                  <p:cNvSpPr/>
                  <p:nvPr/>
                </p:nvSpPr>
                <p:spPr>
                  <a:xfrm>
                    <a:off x="4123440" y="2677984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23" name="Oval 222"/>
                  <p:cNvSpPr/>
                  <p:nvPr/>
                </p:nvSpPr>
                <p:spPr>
                  <a:xfrm>
                    <a:off x="4057271" y="2836441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24" name="Oval 223"/>
                  <p:cNvSpPr/>
                  <p:nvPr/>
                </p:nvSpPr>
                <p:spPr>
                  <a:xfrm>
                    <a:off x="4621708" y="2332760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25" name="Oval 224"/>
                  <p:cNvSpPr/>
                  <p:nvPr/>
                </p:nvSpPr>
                <p:spPr>
                  <a:xfrm>
                    <a:off x="4795181" y="2370799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26" name="Oval 225"/>
                  <p:cNvSpPr/>
                  <p:nvPr/>
                </p:nvSpPr>
                <p:spPr>
                  <a:xfrm>
                    <a:off x="5604264" y="2393554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27" name="Oval 226"/>
                  <p:cNvSpPr/>
                  <p:nvPr/>
                </p:nvSpPr>
                <p:spPr>
                  <a:xfrm>
                    <a:off x="4903380" y="2518085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>
                  <a:xfrm>
                    <a:off x="4452784" y="2278297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29" name="Oval 228"/>
                  <p:cNvSpPr/>
                  <p:nvPr/>
                </p:nvSpPr>
                <p:spPr>
                  <a:xfrm>
                    <a:off x="5213282" y="2212793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30" name="Oval 229"/>
                  <p:cNvSpPr/>
                  <p:nvPr/>
                </p:nvSpPr>
                <p:spPr>
                  <a:xfrm>
                    <a:off x="3861481" y="3076516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31" name="Oval 230"/>
                  <p:cNvSpPr/>
                  <p:nvPr/>
                </p:nvSpPr>
                <p:spPr>
                  <a:xfrm>
                    <a:off x="4731926" y="2833930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32" name="Oval 231"/>
                  <p:cNvSpPr/>
                  <p:nvPr/>
                </p:nvSpPr>
                <p:spPr>
                  <a:xfrm>
                    <a:off x="3684429" y="2825411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33" name="Oval 232"/>
                  <p:cNvSpPr/>
                  <p:nvPr/>
                </p:nvSpPr>
                <p:spPr>
                  <a:xfrm>
                    <a:off x="3505166" y="2548873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34" name="Oval 233"/>
                  <p:cNvSpPr/>
                  <p:nvPr/>
                </p:nvSpPr>
                <p:spPr>
                  <a:xfrm>
                    <a:off x="3821765" y="1998131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35" name="Oval 234"/>
                  <p:cNvSpPr/>
                  <p:nvPr/>
                </p:nvSpPr>
                <p:spPr>
                  <a:xfrm>
                    <a:off x="3821764" y="2393553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36" name="Oval 235"/>
                  <p:cNvSpPr/>
                  <p:nvPr/>
                </p:nvSpPr>
                <p:spPr>
                  <a:xfrm>
                    <a:off x="5396159" y="3545692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37" name="Oval 236"/>
                  <p:cNvSpPr/>
                  <p:nvPr/>
                </p:nvSpPr>
                <p:spPr>
                  <a:xfrm>
                    <a:off x="5319934" y="1926430"/>
                    <a:ext cx="61575" cy="6157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8" name="Oval 237"/>
                  <p:cNvSpPr/>
                  <p:nvPr/>
                </p:nvSpPr>
                <p:spPr>
                  <a:xfrm>
                    <a:off x="4873529" y="2905598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39" name="Oval 238"/>
                  <p:cNvSpPr/>
                  <p:nvPr/>
                </p:nvSpPr>
                <p:spPr>
                  <a:xfrm>
                    <a:off x="4606858" y="1994556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40" name="Oval 239"/>
                  <p:cNvSpPr/>
                  <p:nvPr/>
                </p:nvSpPr>
                <p:spPr>
                  <a:xfrm>
                    <a:off x="4243700" y="3124327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>
                  <a:xfrm>
                    <a:off x="4300723" y="1918096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pic>
                <p:nvPicPr>
                  <p:cNvPr id="242" name="Picture 241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55992" y="2457573"/>
                    <a:ext cx="335965" cy="394164"/>
                  </a:xfrm>
                  <a:prstGeom prst="rect">
                    <a:avLst/>
                  </a:prstGeom>
                </p:spPr>
              </p:pic>
              <p:pic>
                <p:nvPicPr>
                  <p:cNvPr id="243" name="Picture 242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10989" y="3036032"/>
                    <a:ext cx="335965" cy="394164"/>
                  </a:xfrm>
                  <a:prstGeom prst="rect">
                    <a:avLst/>
                  </a:prstGeom>
                </p:spPr>
              </p:pic>
              <p:pic>
                <p:nvPicPr>
                  <p:cNvPr id="244" name="Picture 243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23914" y="1918096"/>
                    <a:ext cx="335965" cy="394164"/>
                  </a:xfrm>
                  <a:prstGeom prst="rect">
                    <a:avLst/>
                  </a:prstGeom>
                </p:spPr>
              </p:pic>
              <p:pic>
                <p:nvPicPr>
                  <p:cNvPr id="245" name="Picture 244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89446" y="3039731"/>
                    <a:ext cx="335965" cy="394164"/>
                  </a:xfrm>
                  <a:prstGeom prst="rect">
                    <a:avLst/>
                  </a:prstGeom>
                </p:spPr>
              </p:pic>
              <p:pic>
                <p:nvPicPr>
                  <p:cNvPr id="246" name="Picture 245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99525" y="1925196"/>
                    <a:ext cx="335965" cy="394164"/>
                  </a:xfrm>
                  <a:prstGeom prst="rect">
                    <a:avLst/>
                  </a:prstGeom>
                </p:spPr>
              </p:pic>
              <p:sp>
                <p:nvSpPr>
                  <p:cNvPr id="347" name="Oval 346"/>
                  <p:cNvSpPr/>
                  <p:nvPr/>
                </p:nvSpPr>
                <p:spPr>
                  <a:xfrm>
                    <a:off x="4643399" y="3154215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48" name="Oval 347"/>
                  <p:cNvSpPr/>
                  <p:nvPr/>
                </p:nvSpPr>
                <p:spPr>
                  <a:xfrm>
                    <a:off x="4151425" y="2976247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49" name="Oval 348"/>
                  <p:cNvSpPr/>
                  <p:nvPr/>
                </p:nvSpPr>
                <p:spPr>
                  <a:xfrm>
                    <a:off x="4261676" y="2726924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50" name="Oval 349"/>
                  <p:cNvSpPr/>
                  <p:nvPr/>
                </p:nvSpPr>
                <p:spPr>
                  <a:xfrm>
                    <a:off x="4055175" y="2495969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51" name="Oval 350"/>
                  <p:cNvSpPr/>
                  <p:nvPr/>
                </p:nvSpPr>
                <p:spPr>
                  <a:xfrm>
                    <a:off x="4260045" y="2233924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52" name="Oval 351"/>
                  <p:cNvSpPr/>
                  <p:nvPr/>
                </p:nvSpPr>
                <p:spPr>
                  <a:xfrm>
                    <a:off x="4515607" y="3140510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53" name="Oval 352"/>
                  <p:cNvSpPr/>
                  <p:nvPr/>
                </p:nvSpPr>
                <p:spPr>
                  <a:xfrm>
                    <a:off x="4190561" y="2353258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54" name="Oval 353"/>
                  <p:cNvSpPr/>
                  <p:nvPr/>
                </p:nvSpPr>
                <p:spPr>
                  <a:xfrm>
                    <a:off x="4207042" y="3349863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55" name="Oval 354"/>
                  <p:cNvSpPr/>
                  <p:nvPr/>
                </p:nvSpPr>
                <p:spPr>
                  <a:xfrm>
                    <a:off x="3825754" y="3496121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56" name="Oval 355"/>
                  <p:cNvSpPr/>
                  <p:nvPr/>
                </p:nvSpPr>
                <p:spPr>
                  <a:xfrm>
                    <a:off x="5317106" y="2853613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57" name="Oval 356"/>
                  <p:cNvSpPr/>
                  <p:nvPr/>
                </p:nvSpPr>
                <p:spPr>
                  <a:xfrm>
                    <a:off x="5592476" y="2857843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58" name="Oval 357"/>
                  <p:cNvSpPr/>
                  <p:nvPr/>
                </p:nvSpPr>
                <p:spPr>
                  <a:xfrm>
                    <a:off x="5055632" y="3088056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59" name="Oval 358"/>
                  <p:cNvSpPr/>
                  <p:nvPr/>
                </p:nvSpPr>
                <p:spPr>
                  <a:xfrm>
                    <a:off x="4956043" y="2100497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60" name="Oval 359"/>
                  <p:cNvSpPr/>
                  <p:nvPr/>
                </p:nvSpPr>
                <p:spPr>
                  <a:xfrm>
                    <a:off x="5178102" y="1895663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61" name="Oval 360"/>
                  <p:cNvSpPr/>
                  <p:nvPr/>
                </p:nvSpPr>
                <p:spPr>
                  <a:xfrm>
                    <a:off x="5503696" y="2598926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62" name="Oval 361"/>
                  <p:cNvSpPr/>
                  <p:nvPr/>
                </p:nvSpPr>
                <p:spPr>
                  <a:xfrm>
                    <a:off x="5193839" y="2514688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63" name="Oval 362"/>
                  <p:cNvSpPr/>
                  <p:nvPr/>
                </p:nvSpPr>
                <p:spPr>
                  <a:xfrm>
                    <a:off x="4648966" y="3357603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64" name="Oval 363"/>
                  <p:cNvSpPr/>
                  <p:nvPr/>
                </p:nvSpPr>
                <p:spPr>
                  <a:xfrm>
                    <a:off x="4773597" y="3486160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65" name="Oval 364"/>
                  <p:cNvSpPr/>
                  <p:nvPr/>
                </p:nvSpPr>
                <p:spPr>
                  <a:xfrm>
                    <a:off x="4143460" y="3619390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66" name="Oval 365"/>
                  <p:cNvSpPr/>
                  <p:nvPr/>
                </p:nvSpPr>
                <p:spPr>
                  <a:xfrm>
                    <a:off x="5191720" y="3520031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68" name="Oval 367"/>
                  <p:cNvSpPr/>
                  <p:nvPr/>
                </p:nvSpPr>
                <p:spPr>
                  <a:xfrm>
                    <a:off x="3467955" y="3581606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69" name="Oval 368"/>
                  <p:cNvSpPr/>
                  <p:nvPr/>
                </p:nvSpPr>
                <p:spPr>
                  <a:xfrm>
                    <a:off x="4613262" y="3557815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71" name="Oval 370"/>
                  <p:cNvSpPr/>
                  <p:nvPr/>
                </p:nvSpPr>
                <p:spPr>
                  <a:xfrm>
                    <a:off x="4422091" y="3402701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72" name="Oval 371"/>
                  <p:cNvSpPr/>
                  <p:nvPr/>
                </p:nvSpPr>
                <p:spPr>
                  <a:xfrm>
                    <a:off x="4373574" y="3553920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73" name="Oval 372"/>
                  <p:cNvSpPr/>
                  <p:nvPr/>
                </p:nvSpPr>
                <p:spPr>
                  <a:xfrm>
                    <a:off x="5073129" y="3333133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74" name="Oval 373"/>
                  <p:cNvSpPr/>
                  <p:nvPr/>
                </p:nvSpPr>
                <p:spPr>
                  <a:xfrm>
                    <a:off x="5600599" y="3527027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75" name="Oval 374"/>
                  <p:cNvSpPr/>
                  <p:nvPr/>
                </p:nvSpPr>
                <p:spPr>
                  <a:xfrm>
                    <a:off x="4045663" y="2139703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76" name="Oval 375"/>
                  <p:cNvSpPr/>
                  <p:nvPr/>
                </p:nvSpPr>
                <p:spPr>
                  <a:xfrm>
                    <a:off x="3345833" y="2380262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77" name="Oval 376"/>
                  <p:cNvSpPr/>
                  <p:nvPr/>
                </p:nvSpPr>
                <p:spPr>
                  <a:xfrm>
                    <a:off x="3358658" y="2861232"/>
                    <a:ext cx="61575" cy="61575"/>
                  </a:xfrm>
                  <a:prstGeom prst="ellipse">
                    <a:avLst/>
                  </a:prstGeom>
                  <a:solidFill>
                    <a:srgbClr val="EDEADA"/>
                  </a:solidFill>
                  <a:ln w="19050">
                    <a:solidFill>
                      <a:srgbClr val="66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  <p:grpSp>
            <p:nvGrpSpPr>
              <p:cNvPr id="562" name="Group 561"/>
              <p:cNvGrpSpPr/>
              <p:nvPr/>
            </p:nvGrpSpPr>
            <p:grpSpPr>
              <a:xfrm>
                <a:off x="6090228" y="2693223"/>
                <a:ext cx="2468880" cy="1892809"/>
                <a:chOff x="6133585" y="1779183"/>
                <a:chExt cx="2468880" cy="1892809"/>
              </a:xfrm>
            </p:grpSpPr>
            <p:sp>
              <p:nvSpPr>
                <p:cNvPr id="380" name="Hexagon 379"/>
                <p:cNvSpPr/>
                <p:nvPr/>
              </p:nvSpPr>
              <p:spPr>
                <a:xfrm>
                  <a:off x="6741257" y="2096980"/>
                  <a:ext cx="1235248" cy="1148056"/>
                </a:xfrm>
                <a:prstGeom prst="hexagon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Freeform 380"/>
                <p:cNvSpPr/>
                <p:nvPr/>
              </p:nvSpPr>
              <p:spPr>
                <a:xfrm>
                  <a:off x="6133585" y="1779184"/>
                  <a:ext cx="897232" cy="894553"/>
                </a:xfrm>
                <a:custGeom>
                  <a:avLst/>
                  <a:gdLst>
                    <a:gd name="connsiteX0" fmla="*/ 0 w 897232"/>
                    <a:gd name="connsiteY0" fmla="*/ 0 h 894553"/>
                    <a:gd name="connsiteX1" fmla="*/ 734541 w 897232"/>
                    <a:gd name="connsiteY1" fmla="*/ 0 h 894553"/>
                    <a:gd name="connsiteX2" fmla="*/ 893576 w 897232"/>
                    <a:gd name="connsiteY2" fmla="*/ 318069 h 894553"/>
                    <a:gd name="connsiteX3" fmla="*/ 896004 w 897232"/>
                    <a:gd name="connsiteY3" fmla="*/ 318069 h 894553"/>
                    <a:gd name="connsiteX4" fmla="*/ 897232 w 897232"/>
                    <a:gd name="connsiteY4" fmla="*/ 320525 h 894553"/>
                    <a:gd name="connsiteX5" fmla="*/ 610218 w 897232"/>
                    <a:gd name="connsiteY5" fmla="*/ 894553 h 894553"/>
                    <a:gd name="connsiteX6" fmla="*/ 0 w 897232"/>
                    <a:gd name="connsiteY6" fmla="*/ 894553 h 894553"/>
                    <a:gd name="connsiteX7" fmla="*/ 0 w 897232"/>
                    <a:gd name="connsiteY7" fmla="*/ 0 h 8945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97232" h="894553">
                      <a:moveTo>
                        <a:pt x="0" y="0"/>
                      </a:moveTo>
                      <a:lnTo>
                        <a:pt x="734541" y="0"/>
                      </a:lnTo>
                      <a:lnTo>
                        <a:pt x="893576" y="318069"/>
                      </a:lnTo>
                      <a:lnTo>
                        <a:pt x="896004" y="318069"/>
                      </a:lnTo>
                      <a:lnTo>
                        <a:pt x="897232" y="320525"/>
                      </a:lnTo>
                      <a:lnTo>
                        <a:pt x="610218" y="894553"/>
                      </a:lnTo>
                      <a:lnTo>
                        <a:pt x="0" y="8945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Freeform 381"/>
                <p:cNvSpPr/>
                <p:nvPr/>
              </p:nvSpPr>
              <p:spPr>
                <a:xfrm>
                  <a:off x="6870554" y="1779184"/>
                  <a:ext cx="976862" cy="318069"/>
                </a:xfrm>
                <a:custGeom>
                  <a:avLst/>
                  <a:gdLst>
                    <a:gd name="connsiteX0" fmla="*/ 0 w 976862"/>
                    <a:gd name="connsiteY0" fmla="*/ 0 h 318069"/>
                    <a:gd name="connsiteX1" fmla="*/ 976862 w 976862"/>
                    <a:gd name="connsiteY1" fmla="*/ 0 h 318069"/>
                    <a:gd name="connsiteX2" fmla="*/ 817827 w 976862"/>
                    <a:gd name="connsiteY2" fmla="*/ 318069 h 318069"/>
                    <a:gd name="connsiteX3" fmla="*/ 159035 w 976862"/>
                    <a:gd name="connsiteY3" fmla="*/ 318069 h 318069"/>
                    <a:gd name="connsiteX4" fmla="*/ 0 w 976862"/>
                    <a:gd name="connsiteY4" fmla="*/ 0 h 3180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6862" h="318069">
                      <a:moveTo>
                        <a:pt x="0" y="0"/>
                      </a:moveTo>
                      <a:lnTo>
                        <a:pt x="976862" y="0"/>
                      </a:lnTo>
                      <a:lnTo>
                        <a:pt x="817827" y="318069"/>
                      </a:lnTo>
                      <a:lnTo>
                        <a:pt x="159035" y="3180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Freeform 382"/>
                <p:cNvSpPr/>
                <p:nvPr/>
              </p:nvSpPr>
              <p:spPr>
                <a:xfrm>
                  <a:off x="7693869" y="1779184"/>
                  <a:ext cx="908596" cy="889341"/>
                </a:xfrm>
                <a:custGeom>
                  <a:avLst/>
                  <a:gdLst>
                    <a:gd name="connsiteX0" fmla="*/ 158899 w 908596"/>
                    <a:gd name="connsiteY0" fmla="*/ 0 h 889341"/>
                    <a:gd name="connsiteX1" fmla="*/ 908596 w 908596"/>
                    <a:gd name="connsiteY1" fmla="*/ 0 h 889341"/>
                    <a:gd name="connsiteX2" fmla="*/ 908596 w 908596"/>
                    <a:gd name="connsiteY2" fmla="*/ 889341 h 889341"/>
                    <a:gd name="connsiteX3" fmla="*/ 285772 w 908596"/>
                    <a:gd name="connsiteY3" fmla="*/ 889341 h 889341"/>
                    <a:gd name="connsiteX4" fmla="*/ 0 w 908596"/>
                    <a:gd name="connsiteY4" fmla="*/ 317797 h 889341"/>
                    <a:gd name="connsiteX5" fmla="*/ 158899 w 908596"/>
                    <a:gd name="connsiteY5" fmla="*/ 0 h 88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08596" h="889341">
                      <a:moveTo>
                        <a:pt x="158899" y="0"/>
                      </a:moveTo>
                      <a:lnTo>
                        <a:pt x="908596" y="0"/>
                      </a:lnTo>
                      <a:lnTo>
                        <a:pt x="908596" y="889341"/>
                      </a:lnTo>
                      <a:lnTo>
                        <a:pt x="285772" y="889341"/>
                      </a:lnTo>
                      <a:lnTo>
                        <a:pt x="0" y="317797"/>
                      </a:lnTo>
                      <a:lnTo>
                        <a:pt x="158899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Freeform 383"/>
                <p:cNvSpPr/>
                <p:nvPr/>
              </p:nvSpPr>
              <p:spPr>
                <a:xfrm>
                  <a:off x="7689867" y="2668525"/>
                  <a:ext cx="912598" cy="1003467"/>
                </a:xfrm>
                <a:custGeom>
                  <a:avLst/>
                  <a:gdLst>
                    <a:gd name="connsiteX0" fmla="*/ 287014 w 912598"/>
                    <a:gd name="connsiteY0" fmla="*/ 0 h 1003467"/>
                    <a:gd name="connsiteX1" fmla="*/ 289774 w 912598"/>
                    <a:gd name="connsiteY1" fmla="*/ 0 h 1003467"/>
                    <a:gd name="connsiteX2" fmla="*/ 291016 w 912598"/>
                    <a:gd name="connsiteY2" fmla="*/ 2484 h 1003467"/>
                    <a:gd name="connsiteX3" fmla="*/ 912598 w 912598"/>
                    <a:gd name="connsiteY3" fmla="*/ 2484 h 1003467"/>
                    <a:gd name="connsiteX4" fmla="*/ 912598 w 912598"/>
                    <a:gd name="connsiteY4" fmla="*/ 1003467 h 1003467"/>
                    <a:gd name="connsiteX5" fmla="*/ 218550 w 912598"/>
                    <a:gd name="connsiteY5" fmla="*/ 1003467 h 1003467"/>
                    <a:gd name="connsiteX6" fmla="*/ 8768 w 912598"/>
                    <a:gd name="connsiteY6" fmla="*/ 583904 h 1003467"/>
                    <a:gd name="connsiteX7" fmla="*/ 4938 w 912598"/>
                    <a:gd name="connsiteY7" fmla="*/ 583904 h 1003467"/>
                    <a:gd name="connsiteX8" fmla="*/ 0 w 912598"/>
                    <a:gd name="connsiteY8" fmla="*/ 574028 h 1003467"/>
                    <a:gd name="connsiteX9" fmla="*/ 287014 w 912598"/>
                    <a:gd name="connsiteY9" fmla="*/ 0 h 1003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2598" h="1003467">
                      <a:moveTo>
                        <a:pt x="287014" y="0"/>
                      </a:moveTo>
                      <a:lnTo>
                        <a:pt x="289774" y="0"/>
                      </a:lnTo>
                      <a:lnTo>
                        <a:pt x="291016" y="2484"/>
                      </a:lnTo>
                      <a:lnTo>
                        <a:pt x="912598" y="2484"/>
                      </a:lnTo>
                      <a:lnTo>
                        <a:pt x="912598" y="1003467"/>
                      </a:lnTo>
                      <a:lnTo>
                        <a:pt x="218550" y="1003467"/>
                      </a:lnTo>
                      <a:lnTo>
                        <a:pt x="8768" y="583904"/>
                      </a:lnTo>
                      <a:lnTo>
                        <a:pt x="4938" y="583904"/>
                      </a:lnTo>
                      <a:lnTo>
                        <a:pt x="0" y="574028"/>
                      </a:lnTo>
                      <a:lnTo>
                        <a:pt x="287014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Freeform 384"/>
                <p:cNvSpPr/>
                <p:nvPr/>
              </p:nvSpPr>
              <p:spPr>
                <a:xfrm>
                  <a:off x="6133585" y="2679933"/>
                  <a:ext cx="899452" cy="992059"/>
                </a:xfrm>
                <a:custGeom>
                  <a:avLst/>
                  <a:gdLst>
                    <a:gd name="connsiteX0" fmla="*/ 0 w 899452"/>
                    <a:gd name="connsiteY0" fmla="*/ 0 h 992059"/>
                    <a:gd name="connsiteX1" fmla="*/ 612438 w 899452"/>
                    <a:gd name="connsiteY1" fmla="*/ 0 h 992059"/>
                    <a:gd name="connsiteX2" fmla="*/ 899452 w 899452"/>
                    <a:gd name="connsiteY2" fmla="*/ 574028 h 992059"/>
                    <a:gd name="connsiteX3" fmla="*/ 690436 w 899452"/>
                    <a:gd name="connsiteY3" fmla="*/ 992059 h 992059"/>
                    <a:gd name="connsiteX4" fmla="*/ 0 w 899452"/>
                    <a:gd name="connsiteY4" fmla="*/ 992059 h 992059"/>
                    <a:gd name="connsiteX5" fmla="*/ 0 w 899452"/>
                    <a:gd name="connsiteY5" fmla="*/ 0 h 99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99452" h="992059">
                      <a:moveTo>
                        <a:pt x="0" y="0"/>
                      </a:moveTo>
                      <a:lnTo>
                        <a:pt x="612438" y="0"/>
                      </a:lnTo>
                      <a:lnTo>
                        <a:pt x="899452" y="574028"/>
                      </a:lnTo>
                      <a:lnTo>
                        <a:pt x="690436" y="992059"/>
                      </a:lnTo>
                      <a:lnTo>
                        <a:pt x="0" y="9920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Freeform 385"/>
                <p:cNvSpPr/>
                <p:nvPr/>
              </p:nvSpPr>
              <p:spPr>
                <a:xfrm>
                  <a:off x="6827633" y="3252429"/>
                  <a:ext cx="1076954" cy="419563"/>
                </a:xfrm>
                <a:custGeom>
                  <a:avLst/>
                  <a:gdLst>
                    <a:gd name="connsiteX0" fmla="*/ 209782 w 1076954"/>
                    <a:gd name="connsiteY0" fmla="*/ 0 h 419563"/>
                    <a:gd name="connsiteX1" fmla="*/ 867172 w 1076954"/>
                    <a:gd name="connsiteY1" fmla="*/ 0 h 419563"/>
                    <a:gd name="connsiteX2" fmla="*/ 1076954 w 1076954"/>
                    <a:gd name="connsiteY2" fmla="*/ 419563 h 419563"/>
                    <a:gd name="connsiteX3" fmla="*/ 0 w 1076954"/>
                    <a:gd name="connsiteY3" fmla="*/ 419563 h 419563"/>
                    <a:gd name="connsiteX4" fmla="*/ 209782 w 1076954"/>
                    <a:gd name="connsiteY4" fmla="*/ 0 h 419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6954" h="419563">
                      <a:moveTo>
                        <a:pt x="209782" y="0"/>
                      </a:moveTo>
                      <a:lnTo>
                        <a:pt x="867172" y="0"/>
                      </a:lnTo>
                      <a:lnTo>
                        <a:pt x="1076954" y="419563"/>
                      </a:lnTo>
                      <a:lnTo>
                        <a:pt x="0" y="419563"/>
                      </a:lnTo>
                      <a:lnTo>
                        <a:pt x="209782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Freeform 386"/>
                <p:cNvSpPr/>
                <p:nvPr/>
              </p:nvSpPr>
              <p:spPr>
                <a:xfrm>
                  <a:off x="6868127" y="1779184"/>
                  <a:ext cx="161463" cy="318069"/>
                </a:xfrm>
                <a:custGeom>
                  <a:avLst/>
                  <a:gdLst>
                    <a:gd name="connsiteX0" fmla="*/ 0 w 161463"/>
                    <a:gd name="connsiteY0" fmla="*/ 0 h 318069"/>
                    <a:gd name="connsiteX1" fmla="*/ 2428 w 161463"/>
                    <a:gd name="connsiteY1" fmla="*/ 0 h 318069"/>
                    <a:gd name="connsiteX2" fmla="*/ 161463 w 161463"/>
                    <a:gd name="connsiteY2" fmla="*/ 318069 h 318069"/>
                    <a:gd name="connsiteX3" fmla="*/ 159035 w 161463"/>
                    <a:gd name="connsiteY3" fmla="*/ 318069 h 318069"/>
                    <a:gd name="connsiteX4" fmla="*/ 0 w 161463"/>
                    <a:gd name="connsiteY4" fmla="*/ 0 h 3180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463" h="318069">
                      <a:moveTo>
                        <a:pt x="0" y="0"/>
                      </a:moveTo>
                      <a:lnTo>
                        <a:pt x="2428" y="0"/>
                      </a:lnTo>
                      <a:lnTo>
                        <a:pt x="161463" y="318069"/>
                      </a:lnTo>
                      <a:lnTo>
                        <a:pt x="159035" y="3180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Freeform 387"/>
                <p:cNvSpPr/>
                <p:nvPr/>
              </p:nvSpPr>
              <p:spPr>
                <a:xfrm>
                  <a:off x="6133585" y="1779183"/>
                  <a:ext cx="1846056" cy="1892808"/>
                </a:xfrm>
                <a:custGeom>
                  <a:avLst/>
                  <a:gdLst>
                    <a:gd name="connsiteX0" fmla="*/ 1713831 w 1846056"/>
                    <a:gd name="connsiteY0" fmla="*/ 0 h 1892808"/>
                    <a:gd name="connsiteX1" fmla="*/ 1719183 w 1846056"/>
                    <a:gd name="connsiteY1" fmla="*/ 0 h 1892808"/>
                    <a:gd name="connsiteX2" fmla="*/ 1560284 w 1846056"/>
                    <a:gd name="connsiteY2" fmla="*/ 317797 h 1892808"/>
                    <a:gd name="connsiteX3" fmla="*/ 1846056 w 1846056"/>
                    <a:gd name="connsiteY3" fmla="*/ 889341 h 1892808"/>
                    <a:gd name="connsiteX4" fmla="*/ 1843296 w 1846056"/>
                    <a:gd name="connsiteY4" fmla="*/ 889341 h 1892808"/>
                    <a:gd name="connsiteX5" fmla="*/ 1556282 w 1846056"/>
                    <a:gd name="connsiteY5" fmla="*/ 1463369 h 1892808"/>
                    <a:gd name="connsiteX6" fmla="*/ 1561220 w 1846056"/>
                    <a:gd name="connsiteY6" fmla="*/ 1473245 h 1892808"/>
                    <a:gd name="connsiteX7" fmla="*/ 903830 w 1846056"/>
                    <a:gd name="connsiteY7" fmla="*/ 1473245 h 1892808"/>
                    <a:gd name="connsiteX8" fmla="*/ 694048 w 1846056"/>
                    <a:gd name="connsiteY8" fmla="*/ 1892808 h 1892808"/>
                    <a:gd name="connsiteX9" fmla="*/ 690436 w 1846056"/>
                    <a:gd name="connsiteY9" fmla="*/ 1892808 h 1892808"/>
                    <a:gd name="connsiteX10" fmla="*/ 899452 w 1846056"/>
                    <a:gd name="connsiteY10" fmla="*/ 1474777 h 1892808"/>
                    <a:gd name="connsiteX11" fmla="*/ 612438 w 1846056"/>
                    <a:gd name="connsiteY11" fmla="*/ 900749 h 1892808"/>
                    <a:gd name="connsiteX12" fmla="*/ 0 w 1846056"/>
                    <a:gd name="connsiteY12" fmla="*/ 900749 h 1892808"/>
                    <a:gd name="connsiteX13" fmla="*/ 0 w 1846056"/>
                    <a:gd name="connsiteY13" fmla="*/ 894553 h 1892808"/>
                    <a:gd name="connsiteX14" fmla="*/ 610218 w 1846056"/>
                    <a:gd name="connsiteY14" fmla="*/ 894553 h 1892808"/>
                    <a:gd name="connsiteX15" fmla="*/ 897232 w 1846056"/>
                    <a:gd name="connsiteY15" fmla="*/ 320525 h 1892808"/>
                    <a:gd name="connsiteX16" fmla="*/ 896004 w 1846056"/>
                    <a:gd name="connsiteY16" fmla="*/ 318069 h 1892808"/>
                    <a:gd name="connsiteX17" fmla="*/ 1554796 w 1846056"/>
                    <a:gd name="connsiteY17" fmla="*/ 318069 h 1892808"/>
                    <a:gd name="connsiteX18" fmla="*/ 1713831 w 1846056"/>
                    <a:gd name="connsiteY18" fmla="*/ 0 h 1892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846056" h="1892808">
                      <a:moveTo>
                        <a:pt x="1713831" y="0"/>
                      </a:moveTo>
                      <a:lnTo>
                        <a:pt x="1719183" y="0"/>
                      </a:lnTo>
                      <a:lnTo>
                        <a:pt x="1560284" y="317797"/>
                      </a:lnTo>
                      <a:lnTo>
                        <a:pt x="1846056" y="889341"/>
                      </a:lnTo>
                      <a:lnTo>
                        <a:pt x="1843296" y="889341"/>
                      </a:lnTo>
                      <a:lnTo>
                        <a:pt x="1556282" y="1463369"/>
                      </a:lnTo>
                      <a:lnTo>
                        <a:pt x="1561220" y="1473245"/>
                      </a:lnTo>
                      <a:lnTo>
                        <a:pt x="903830" y="1473245"/>
                      </a:lnTo>
                      <a:lnTo>
                        <a:pt x="694048" y="1892808"/>
                      </a:lnTo>
                      <a:lnTo>
                        <a:pt x="690436" y="1892808"/>
                      </a:lnTo>
                      <a:lnTo>
                        <a:pt x="899452" y="1474777"/>
                      </a:lnTo>
                      <a:lnTo>
                        <a:pt x="612438" y="900749"/>
                      </a:lnTo>
                      <a:lnTo>
                        <a:pt x="0" y="900749"/>
                      </a:lnTo>
                      <a:lnTo>
                        <a:pt x="0" y="894553"/>
                      </a:lnTo>
                      <a:lnTo>
                        <a:pt x="610218" y="894553"/>
                      </a:lnTo>
                      <a:lnTo>
                        <a:pt x="897232" y="320525"/>
                      </a:lnTo>
                      <a:lnTo>
                        <a:pt x="896004" y="318069"/>
                      </a:lnTo>
                      <a:lnTo>
                        <a:pt x="1554796" y="318069"/>
                      </a:lnTo>
                      <a:lnTo>
                        <a:pt x="171383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Freeform 388"/>
                <p:cNvSpPr/>
                <p:nvPr/>
              </p:nvSpPr>
              <p:spPr>
                <a:xfrm>
                  <a:off x="7694805" y="3252429"/>
                  <a:ext cx="213612" cy="419563"/>
                </a:xfrm>
                <a:custGeom>
                  <a:avLst/>
                  <a:gdLst>
                    <a:gd name="connsiteX0" fmla="*/ 0 w 213612"/>
                    <a:gd name="connsiteY0" fmla="*/ 0 h 419563"/>
                    <a:gd name="connsiteX1" fmla="*/ 3830 w 213612"/>
                    <a:gd name="connsiteY1" fmla="*/ 0 h 419563"/>
                    <a:gd name="connsiteX2" fmla="*/ 213612 w 213612"/>
                    <a:gd name="connsiteY2" fmla="*/ 419563 h 419563"/>
                    <a:gd name="connsiteX3" fmla="*/ 209782 w 213612"/>
                    <a:gd name="connsiteY3" fmla="*/ 419563 h 419563"/>
                    <a:gd name="connsiteX4" fmla="*/ 0 w 213612"/>
                    <a:gd name="connsiteY4" fmla="*/ 0 h 419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3612" h="419563">
                      <a:moveTo>
                        <a:pt x="0" y="0"/>
                      </a:moveTo>
                      <a:lnTo>
                        <a:pt x="3830" y="0"/>
                      </a:lnTo>
                      <a:lnTo>
                        <a:pt x="213612" y="419563"/>
                      </a:lnTo>
                      <a:lnTo>
                        <a:pt x="209782" y="4195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Oval 389"/>
                <p:cNvSpPr/>
                <p:nvPr/>
              </p:nvSpPr>
              <p:spPr>
                <a:xfrm>
                  <a:off x="7324668" y="2635208"/>
                  <a:ext cx="86717" cy="80915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Oval 390"/>
                <p:cNvSpPr/>
                <p:nvPr/>
              </p:nvSpPr>
              <p:spPr>
                <a:xfrm>
                  <a:off x="6377974" y="3207704"/>
                  <a:ext cx="86717" cy="80915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Oval 391"/>
                <p:cNvSpPr/>
                <p:nvPr/>
              </p:nvSpPr>
              <p:spPr>
                <a:xfrm>
                  <a:off x="8293595" y="3171514"/>
                  <a:ext cx="86717" cy="80915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Oval 392"/>
                <p:cNvSpPr/>
                <p:nvPr/>
              </p:nvSpPr>
              <p:spPr>
                <a:xfrm>
                  <a:off x="6368827" y="2088445"/>
                  <a:ext cx="86717" cy="80915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Oval 393"/>
                <p:cNvSpPr/>
                <p:nvPr/>
              </p:nvSpPr>
              <p:spPr>
                <a:xfrm>
                  <a:off x="8308735" y="2088718"/>
                  <a:ext cx="86717" cy="80915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Oval 394"/>
                <p:cNvSpPr/>
                <p:nvPr/>
              </p:nvSpPr>
              <p:spPr>
                <a:xfrm>
                  <a:off x="7301832" y="3075562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96" name="Oval 395"/>
                <p:cNvSpPr/>
                <p:nvPr/>
              </p:nvSpPr>
              <p:spPr>
                <a:xfrm>
                  <a:off x="7097651" y="2862265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97" name="Oval 396"/>
                <p:cNvSpPr/>
                <p:nvPr/>
              </p:nvSpPr>
              <p:spPr>
                <a:xfrm>
                  <a:off x="7480128" y="3007885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98" name="Oval 397"/>
                <p:cNvSpPr/>
                <p:nvPr/>
              </p:nvSpPr>
              <p:spPr>
                <a:xfrm>
                  <a:off x="7548059" y="2396134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99" name="Oval 398"/>
                <p:cNvSpPr/>
                <p:nvPr/>
              </p:nvSpPr>
              <p:spPr>
                <a:xfrm>
                  <a:off x="6979266" y="2477955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0" name="Oval 399"/>
                <p:cNvSpPr/>
                <p:nvPr/>
              </p:nvSpPr>
              <p:spPr>
                <a:xfrm>
                  <a:off x="7387736" y="3020827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1" name="Oval 400"/>
                <p:cNvSpPr/>
                <p:nvPr/>
              </p:nvSpPr>
              <p:spPr>
                <a:xfrm>
                  <a:off x="7686286" y="2730766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2" name="Oval 401"/>
                <p:cNvSpPr/>
                <p:nvPr/>
              </p:nvSpPr>
              <p:spPr>
                <a:xfrm>
                  <a:off x="7731263" y="2774906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3" name="Oval 402"/>
                <p:cNvSpPr/>
                <p:nvPr/>
              </p:nvSpPr>
              <p:spPr>
                <a:xfrm>
                  <a:off x="7617142" y="2234452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4" name="Oval 403"/>
                <p:cNvSpPr/>
                <p:nvPr/>
              </p:nvSpPr>
              <p:spPr>
                <a:xfrm>
                  <a:off x="7019685" y="2732274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5" name="Oval 404"/>
                <p:cNvSpPr/>
                <p:nvPr/>
              </p:nvSpPr>
              <p:spPr>
                <a:xfrm>
                  <a:off x="6944070" y="2803142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6" name="Oval 405"/>
                <p:cNvSpPr/>
                <p:nvPr/>
              </p:nvSpPr>
              <p:spPr>
                <a:xfrm>
                  <a:off x="7561200" y="2282318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7" name="Oval 406"/>
                <p:cNvSpPr/>
                <p:nvPr/>
              </p:nvSpPr>
              <p:spPr>
                <a:xfrm>
                  <a:off x="7638726" y="2329210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8" name="Oval 407"/>
                <p:cNvSpPr/>
                <p:nvPr/>
              </p:nvSpPr>
              <p:spPr>
                <a:xfrm>
                  <a:off x="8361498" y="2447836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9" name="Oval 408"/>
                <p:cNvSpPr/>
                <p:nvPr/>
              </p:nvSpPr>
              <p:spPr>
                <a:xfrm>
                  <a:off x="7669351" y="2423592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0" name="Oval 409"/>
                <p:cNvSpPr/>
                <p:nvPr/>
              </p:nvSpPr>
              <p:spPr>
                <a:xfrm>
                  <a:off x="7008764" y="2306636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1" name="Oval 410"/>
                <p:cNvSpPr/>
                <p:nvPr/>
              </p:nvSpPr>
              <p:spPr>
                <a:xfrm>
                  <a:off x="7891016" y="2092235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2" name="Oval 411"/>
                <p:cNvSpPr/>
                <p:nvPr/>
              </p:nvSpPr>
              <p:spPr>
                <a:xfrm>
                  <a:off x="6696097" y="3347955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3" name="Oval 412"/>
                <p:cNvSpPr/>
                <p:nvPr/>
              </p:nvSpPr>
              <p:spPr>
                <a:xfrm>
                  <a:off x="7628292" y="2792341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4" name="Oval 413"/>
                <p:cNvSpPr/>
                <p:nvPr/>
              </p:nvSpPr>
              <p:spPr>
                <a:xfrm>
                  <a:off x="6284057" y="2853612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5" name="Oval 414"/>
                <p:cNvSpPr/>
                <p:nvPr/>
              </p:nvSpPr>
              <p:spPr>
                <a:xfrm>
                  <a:off x="6348711" y="2507284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6" name="Oval 415"/>
                <p:cNvSpPr/>
                <p:nvPr/>
              </p:nvSpPr>
              <p:spPr>
                <a:xfrm>
                  <a:off x="6830836" y="2026294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7" name="Oval 416"/>
                <p:cNvSpPr/>
                <p:nvPr/>
              </p:nvSpPr>
              <p:spPr>
                <a:xfrm>
                  <a:off x="6491279" y="2437723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8" name="Oval 417"/>
                <p:cNvSpPr/>
                <p:nvPr/>
              </p:nvSpPr>
              <p:spPr>
                <a:xfrm>
                  <a:off x="8135509" y="3460939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9" name="Oval 418"/>
                <p:cNvSpPr/>
                <p:nvPr/>
              </p:nvSpPr>
              <p:spPr>
                <a:xfrm>
                  <a:off x="8163479" y="1884841"/>
                  <a:ext cx="61575" cy="615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Oval 419"/>
                <p:cNvSpPr/>
                <p:nvPr/>
              </p:nvSpPr>
              <p:spPr>
                <a:xfrm>
                  <a:off x="7717074" y="2864009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21" name="Oval 420"/>
                <p:cNvSpPr/>
                <p:nvPr/>
              </p:nvSpPr>
              <p:spPr>
                <a:xfrm>
                  <a:off x="7450403" y="1952967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22" name="Oval 421"/>
                <p:cNvSpPr/>
                <p:nvPr/>
              </p:nvSpPr>
              <p:spPr>
                <a:xfrm>
                  <a:off x="7296329" y="2960655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23" name="Oval 422"/>
                <p:cNvSpPr/>
                <p:nvPr/>
              </p:nvSpPr>
              <p:spPr>
                <a:xfrm>
                  <a:off x="7414174" y="1857510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424" name="Picture 423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99537" y="2415984"/>
                  <a:ext cx="335965" cy="394164"/>
                </a:xfrm>
                <a:prstGeom prst="rect">
                  <a:avLst/>
                </a:prstGeom>
              </p:spPr>
            </p:pic>
            <p:pic>
              <p:nvPicPr>
                <p:cNvPr id="425" name="Picture 424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54534" y="2994443"/>
                  <a:ext cx="335965" cy="394164"/>
                </a:xfrm>
                <a:prstGeom prst="rect">
                  <a:avLst/>
                </a:prstGeom>
              </p:spPr>
            </p:pic>
            <p:pic>
              <p:nvPicPr>
                <p:cNvPr id="426" name="Picture 42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7459" y="1876507"/>
                  <a:ext cx="335965" cy="394164"/>
                </a:xfrm>
                <a:prstGeom prst="rect">
                  <a:avLst/>
                </a:prstGeom>
              </p:spPr>
            </p:pic>
            <p:pic>
              <p:nvPicPr>
                <p:cNvPr id="427" name="Picture 426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32991" y="2998142"/>
                  <a:ext cx="335965" cy="394164"/>
                </a:xfrm>
                <a:prstGeom prst="rect">
                  <a:avLst/>
                </a:prstGeom>
              </p:spPr>
            </p:pic>
            <p:pic>
              <p:nvPicPr>
                <p:cNvPr id="428" name="Picture 427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43070" y="1883607"/>
                  <a:ext cx="335965" cy="394164"/>
                </a:xfrm>
                <a:prstGeom prst="rect">
                  <a:avLst/>
                </a:prstGeom>
              </p:spPr>
            </p:pic>
            <p:sp>
              <p:nvSpPr>
                <p:cNvPr id="429" name="Oval 428"/>
                <p:cNvSpPr/>
                <p:nvPr/>
              </p:nvSpPr>
              <p:spPr>
                <a:xfrm>
                  <a:off x="7417057" y="3104156"/>
                  <a:ext cx="69620" cy="69620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30" name="Oval 429"/>
                <p:cNvSpPr/>
                <p:nvPr/>
              </p:nvSpPr>
              <p:spPr>
                <a:xfrm>
                  <a:off x="6994970" y="2934658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31" name="Oval 430"/>
                <p:cNvSpPr/>
                <p:nvPr/>
              </p:nvSpPr>
              <p:spPr>
                <a:xfrm>
                  <a:off x="7010054" y="2833221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32" name="Oval 431"/>
                <p:cNvSpPr/>
                <p:nvPr/>
              </p:nvSpPr>
              <p:spPr>
                <a:xfrm>
                  <a:off x="6898720" y="2454380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33" name="Oval 432"/>
                <p:cNvSpPr/>
                <p:nvPr/>
              </p:nvSpPr>
              <p:spPr>
                <a:xfrm>
                  <a:off x="7059891" y="2418667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34" name="Oval 433"/>
                <p:cNvSpPr/>
                <p:nvPr/>
              </p:nvSpPr>
              <p:spPr>
                <a:xfrm>
                  <a:off x="7419905" y="2915522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35" name="Oval 434"/>
                <p:cNvSpPr/>
                <p:nvPr/>
              </p:nvSpPr>
              <p:spPr>
                <a:xfrm>
                  <a:off x="6946833" y="2381492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36" name="Oval 435"/>
                <p:cNvSpPr/>
                <p:nvPr/>
              </p:nvSpPr>
              <p:spPr>
                <a:xfrm>
                  <a:off x="7119687" y="3420562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37" name="Oval 436"/>
                <p:cNvSpPr/>
                <p:nvPr/>
              </p:nvSpPr>
              <p:spPr>
                <a:xfrm>
                  <a:off x="6669299" y="3454532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38" name="Oval 437"/>
                <p:cNvSpPr/>
                <p:nvPr/>
              </p:nvSpPr>
              <p:spPr>
                <a:xfrm>
                  <a:off x="8013553" y="3011908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39" name="Oval 438"/>
                <p:cNvSpPr/>
                <p:nvPr/>
              </p:nvSpPr>
              <p:spPr>
                <a:xfrm>
                  <a:off x="7948853" y="2938771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40" name="Oval 439"/>
                <p:cNvSpPr/>
                <p:nvPr/>
              </p:nvSpPr>
              <p:spPr>
                <a:xfrm>
                  <a:off x="7899177" y="3046467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41" name="Oval 440"/>
                <p:cNvSpPr/>
                <p:nvPr/>
              </p:nvSpPr>
              <p:spPr>
                <a:xfrm>
                  <a:off x="7799588" y="2058908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42" name="Oval 441"/>
                <p:cNvSpPr/>
                <p:nvPr/>
              </p:nvSpPr>
              <p:spPr>
                <a:xfrm>
                  <a:off x="7864985" y="2001948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43" name="Oval 442"/>
                <p:cNvSpPr/>
                <p:nvPr/>
              </p:nvSpPr>
              <p:spPr>
                <a:xfrm>
                  <a:off x="8347241" y="2557337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44" name="Oval 443"/>
                <p:cNvSpPr/>
                <p:nvPr/>
              </p:nvSpPr>
              <p:spPr>
                <a:xfrm>
                  <a:off x="7845294" y="2193994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45" name="Oval 444"/>
                <p:cNvSpPr/>
                <p:nvPr/>
              </p:nvSpPr>
              <p:spPr>
                <a:xfrm>
                  <a:off x="7492511" y="3385459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46" name="Oval 445"/>
                <p:cNvSpPr/>
                <p:nvPr/>
              </p:nvSpPr>
              <p:spPr>
                <a:xfrm>
                  <a:off x="7573183" y="3400874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47" name="Oval 446"/>
                <p:cNvSpPr/>
                <p:nvPr/>
              </p:nvSpPr>
              <p:spPr>
                <a:xfrm>
                  <a:off x="7143922" y="3524726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48" name="Oval 447"/>
                <p:cNvSpPr/>
                <p:nvPr/>
              </p:nvSpPr>
              <p:spPr>
                <a:xfrm>
                  <a:off x="8035265" y="3478442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49" name="Oval 448"/>
                <p:cNvSpPr/>
                <p:nvPr/>
              </p:nvSpPr>
              <p:spPr>
                <a:xfrm>
                  <a:off x="6436224" y="2517607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0" name="Oval 449"/>
                <p:cNvSpPr/>
                <p:nvPr/>
              </p:nvSpPr>
              <p:spPr>
                <a:xfrm>
                  <a:off x="6581173" y="3400874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1" name="Oval 450"/>
                <p:cNvSpPr/>
                <p:nvPr/>
              </p:nvSpPr>
              <p:spPr>
                <a:xfrm>
                  <a:off x="7517271" y="3472985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2" name="Oval 451"/>
                <p:cNvSpPr/>
                <p:nvPr/>
              </p:nvSpPr>
              <p:spPr>
                <a:xfrm>
                  <a:off x="6588389" y="3505573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3" name="Oval 452"/>
                <p:cNvSpPr/>
                <p:nvPr/>
              </p:nvSpPr>
              <p:spPr>
                <a:xfrm>
                  <a:off x="7221699" y="3403457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4" name="Oval 453"/>
                <p:cNvSpPr/>
                <p:nvPr/>
              </p:nvSpPr>
              <p:spPr>
                <a:xfrm>
                  <a:off x="7217119" y="3512331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5" name="Oval 454"/>
                <p:cNvSpPr/>
                <p:nvPr/>
              </p:nvSpPr>
              <p:spPr>
                <a:xfrm>
                  <a:off x="8048861" y="3387524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6" name="Oval 455"/>
                <p:cNvSpPr/>
                <p:nvPr/>
              </p:nvSpPr>
              <p:spPr>
                <a:xfrm>
                  <a:off x="8113736" y="3528804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7" name="Oval 456"/>
                <p:cNvSpPr/>
                <p:nvPr/>
              </p:nvSpPr>
              <p:spPr>
                <a:xfrm>
                  <a:off x="6889208" y="2098114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8" name="Oval 457"/>
                <p:cNvSpPr/>
                <p:nvPr/>
              </p:nvSpPr>
              <p:spPr>
                <a:xfrm>
                  <a:off x="6381010" y="2399651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9" name="Oval 458"/>
                <p:cNvSpPr/>
                <p:nvPr/>
              </p:nvSpPr>
              <p:spPr>
                <a:xfrm>
                  <a:off x="6202203" y="2819643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41" name="Oval 540"/>
                <p:cNvSpPr/>
                <p:nvPr/>
              </p:nvSpPr>
              <p:spPr>
                <a:xfrm>
                  <a:off x="8013553" y="3126233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42" name="Oval 541"/>
                <p:cNvSpPr/>
                <p:nvPr/>
              </p:nvSpPr>
              <p:spPr>
                <a:xfrm>
                  <a:off x="7331555" y="1998131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43" name="Oval 542"/>
                <p:cNvSpPr/>
                <p:nvPr/>
              </p:nvSpPr>
              <p:spPr>
                <a:xfrm>
                  <a:off x="8301015" y="2515955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44" name="Oval 543"/>
                <p:cNvSpPr/>
                <p:nvPr/>
              </p:nvSpPr>
              <p:spPr>
                <a:xfrm>
                  <a:off x="8428924" y="2513253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45" name="Oval 544"/>
                <p:cNvSpPr/>
                <p:nvPr/>
              </p:nvSpPr>
              <p:spPr>
                <a:xfrm>
                  <a:off x="7308904" y="1881285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46" name="Oval 545"/>
                <p:cNvSpPr/>
                <p:nvPr/>
              </p:nvSpPr>
              <p:spPr>
                <a:xfrm>
                  <a:off x="6738298" y="2049901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47" name="Oval 546"/>
                <p:cNvSpPr/>
                <p:nvPr/>
              </p:nvSpPr>
              <p:spPr>
                <a:xfrm>
                  <a:off x="6803946" y="2132419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48" name="Oval 547"/>
                <p:cNvSpPr/>
                <p:nvPr/>
              </p:nvSpPr>
              <p:spPr>
                <a:xfrm>
                  <a:off x="6390024" y="2729104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49" name="Oval 548"/>
                <p:cNvSpPr/>
                <p:nvPr/>
              </p:nvSpPr>
              <p:spPr>
                <a:xfrm>
                  <a:off x="6386558" y="2847318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50" name="Oval 549"/>
                <p:cNvSpPr/>
                <p:nvPr/>
              </p:nvSpPr>
              <p:spPr>
                <a:xfrm>
                  <a:off x="6276315" y="2764404"/>
                  <a:ext cx="61575" cy="61575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551" name="Rounded Rectangle 550"/>
              <p:cNvSpPr/>
              <p:nvPr/>
            </p:nvSpPr>
            <p:spPr>
              <a:xfrm>
                <a:off x="514868" y="4778503"/>
                <a:ext cx="2468881" cy="570691"/>
              </a:xfrm>
              <a:prstGeom prst="roundRect">
                <a:avLst/>
              </a:prstGeom>
              <a:solidFill>
                <a:srgbClr val="EDEADA"/>
              </a:solidFill>
              <a:ln w="28575">
                <a:solidFill>
                  <a:srgbClr val="6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0000"/>
                    </a:solidFill>
                  </a:rPr>
                  <a:t>Users “uniform” across macro cells</a:t>
                </a:r>
                <a:endParaRPr lang="en-US" dirty="0">
                  <a:solidFill>
                    <a:srgbClr val="660000"/>
                  </a:solidFill>
                </a:endParaRPr>
              </a:p>
            </p:txBody>
          </p:sp>
          <p:sp>
            <p:nvSpPr>
              <p:cNvPr id="555" name="Rounded Rectangle 554"/>
              <p:cNvSpPr/>
              <p:nvPr/>
            </p:nvSpPr>
            <p:spPr>
              <a:xfrm>
                <a:off x="3337558" y="4775854"/>
                <a:ext cx="2468881" cy="570691"/>
              </a:xfrm>
              <a:prstGeom prst="roundRect">
                <a:avLst/>
              </a:prstGeom>
              <a:solidFill>
                <a:srgbClr val="EDEADA"/>
              </a:solidFill>
              <a:ln w="28575">
                <a:solidFill>
                  <a:srgbClr val="6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0000"/>
                    </a:solidFill>
                  </a:rPr>
                  <a:t>Users “non-uniform” across macro cells</a:t>
                </a:r>
                <a:endParaRPr lang="en-US" dirty="0">
                  <a:solidFill>
                    <a:srgbClr val="660000"/>
                  </a:solidFill>
                </a:endParaRPr>
              </a:p>
            </p:txBody>
          </p:sp>
          <p:sp>
            <p:nvSpPr>
              <p:cNvPr id="556" name="Rounded Rectangle 555"/>
              <p:cNvSpPr/>
              <p:nvPr/>
            </p:nvSpPr>
            <p:spPr>
              <a:xfrm>
                <a:off x="6115332" y="4770776"/>
                <a:ext cx="2468881" cy="570691"/>
              </a:xfrm>
              <a:prstGeom prst="roundRect">
                <a:avLst/>
              </a:prstGeom>
              <a:solidFill>
                <a:srgbClr val="EDEADA"/>
              </a:solidFill>
              <a:ln w="28575">
                <a:solidFill>
                  <a:srgbClr val="6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660000"/>
                    </a:solidFill>
                  </a:rPr>
                  <a:t>Users forming clusters within a disc</a:t>
                </a:r>
                <a:endParaRPr lang="en-US" dirty="0">
                  <a:solidFill>
                    <a:srgbClr val="660000"/>
                  </a:solidFill>
                </a:endParaRPr>
              </a:p>
            </p:txBody>
          </p:sp>
          <p:sp>
            <p:nvSpPr>
              <p:cNvPr id="563" name="Rounded Rectangle 562"/>
              <p:cNvSpPr/>
              <p:nvPr/>
            </p:nvSpPr>
            <p:spPr>
              <a:xfrm>
                <a:off x="1902260" y="5649158"/>
                <a:ext cx="5621472" cy="432017"/>
              </a:xfrm>
              <a:prstGeom prst="roundRect">
                <a:avLst/>
              </a:prstGeom>
              <a:solidFill>
                <a:srgbClr val="660000"/>
              </a:solidFill>
              <a:ln w="28575">
                <a:solidFill>
                  <a:srgbClr val="6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EDEADA"/>
                    </a:solidFill>
                  </a:rPr>
                  <a:t>User Configurations in 3GPP </a:t>
                </a:r>
                <a:r>
                  <a:rPr lang="en-US" dirty="0" err="1" smtClean="0">
                    <a:solidFill>
                      <a:srgbClr val="EDEADA"/>
                    </a:solidFill>
                  </a:rPr>
                  <a:t>HetNet</a:t>
                </a:r>
                <a:r>
                  <a:rPr lang="en-US" dirty="0" smtClean="0">
                    <a:solidFill>
                      <a:srgbClr val="EDEADA"/>
                    </a:solidFill>
                  </a:rPr>
                  <a:t> Model</a:t>
                </a:r>
                <a:endParaRPr lang="en-US" dirty="0">
                  <a:solidFill>
                    <a:srgbClr val="EDEADA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394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3GPP Model: SBS Distribution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9783-27FA-6244-8318-CAAAC852CA36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S. Dhillon, Wireless@VT</a:t>
            </a:r>
            <a:endParaRPr lang="en-US" dirty="0" smtClean="0"/>
          </a:p>
        </p:txBody>
      </p:sp>
      <p:grpSp>
        <p:nvGrpSpPr>
          <p:cNvPr id="32" name="Group 31"/>
          <p:cNvGrpSpPr/>
          <p:nvPr/>
        </p:nvGrpSpPr>
        <p:grpSpPr>
          <a:xfrm>
            <a:off x="426718" y="1765337"/>
            <a:ext cx="4212133" cy="3878864"/>
            <a:chOff x="426719" y="1956252"/>
            <a:chExt cx="3962401" cy="3648891"/>
          </a:xfrm>
        </p:grpSpPr>
        <p:sp>
          <p:nvSpPr>
            <p:cNvPr id="10" name="Oval 9"/>
            <p:cNvSpPr/>
            <p:nvPr/>
          </p:nvSpPr>
          <p:spPr>
            <a:xfrm>
              <a:off x="1480509" y="4416939"/>
              <a:ext cx="1031655" cy="1028090"/>
            </a:xfrm>
            <a:prstGeom prst="ellipse">
              <a:avLst/>
            </a:prstGeom>
            <a:solidFill>
              <a:srgbClr val="DDDDDD"/>
            </a:solidFill>
            <a:ln w="28575">
              <a:solidFill>
                <a:srgbClr val="66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Hexagon 379"/>
            <p:cNvSpPr/>
            <p:nvPr/>
          </p:nvSpPr>
          <p:spPr>
            <a:xfrm>
              <a:off x="491869" y="2046895"/>
              <a:ext cx="3810165" cy="3467607"/>
            </a:xfrm>
            <a:prstGeom prst="hexag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/>
            <p:cNvSpPr/>
            <p:nvPr/>
          </p:nvSpPr>
          <p:spPr>
            <a:xfrm>
              <a:off x="2152152" y="5066472"/>
              <a:ext cx="131539" cy="131539"/>
            </a:xfrm>
            <a:prstGeom prst="ellipse">
              <a:avLst/>
            </a:prstGeom>
            <a:solidFill>
              <a:srgbClr val="EDEADA"/>
            </a:solidFill>
            <a:ln w="19050">
              <a:solidFill>
                <a:srgbClr val="6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96" name="Oval 395"/>
            <p:cNvSpPr/>
            <p:nvPr/>
          </p:nvSpPr>
          <p:spPr>
            <a:xfrm>
              <a:off x="1364193" y="4051094"/>
              <a:ext cx="131539" cy="131539"/>
            </a:xfrm>
            <a:prstGeom prst="ellipse">
              <a:avLst/>
            </a:prstGeom>
            <a:solidFill>
              <a:srgbClr val="EDEADA"/>
            </a:solidFill>
            <a:ln w="19050">
              <a:solidFill>
                <a:srgbClr val="6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98" name="Oval 397"/>
            <p:cNvSpPr/>
            <p:nvPr/>
          </p:nvSpPr>
          <p:spPr>
            <a:xfrm>
              <a:off x="3306353" y="3317280"/>
              <a:ext cx="131539" cy="131539"/>
            </a:xfrm>
            <a:prstGeom prst="ellipse">
              <a:avLst/>
            </a:prstGeom>
            <a:solidFill>
              <a:srgbClr val="EDEADA"/>
            </a:solidFill>
            <a:ln w="19050">
              <a:solidFill>
                <a:srgbClr val="6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00" name="Oval 399"/>
            <p:cNvSpPr/>
            <p:nvPr/>
          </p:nvSpPr>
          <p:spPr>
            <a:xfrm>
              <a:off x="1690834" y="4803287"/>
              <a:ext cx="131539" cy="131539"/>
            </a:xfrm>
            <a:prstGeom prst="ellipse">
              <a:avLst/>
            </a:prstGeom>
            <a:solidFill>
              <a:srgbClr val="EDEADA"/>
            </a:solidFill>
            <a:ln w="19050">
              <a:solidFill>
                <a:srgbClr val="6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01" name="Oval 400"/>
            <p:cNvSpPr/>
            <p:nvPr/>
          </p:nvSpPr>
          <p:spPr>
            <a:xfrm>
              <a:off x="2885243" y="2413117"/>
              <a:ext cx="131539" cy="131539"/>
            </a:xfrm>
            <a:prstGeom prst="ellipse">
              <a:avLst/>
            </a:prstGeom>
            <a:solidFill>
              <a:srgbClr val="EDEADA"/>
            </a:solidFill>
            <a:ln w="19050">
              <a:solidFill>
                <a:srgbClr val="6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02" name="Oval 401"/>
            <p:cNvSpPr/>
            <p:nvPr/>
          </p:nvSpPr>
          <p:spPr>
            <a:xfrm>
              <a:off x="2841529" y="4126428"/>
              <a:ext cx="131539" cy="131539"/>
            </a:xfrm>
            <a:prstGeom prst="ellipse">
              <a:avLst/>
            </a:prstGeom>
            <a:solidFill>
              <a:srgbClr val="EDEADA"/>
            </a:solidFill>
            <a:ln w="19050">
              <a:solidFill>
                <a:srgbClr val="6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04" name="Oval 403"/>
            <p:cNvSpPr/>
            <p:nvPr/>
          </p:nvSpPr>
          <p:spPr>
            <a:xfrm>
              <a:off x="965797" y="3406790"/>
              <a:ext cx="131539" cy="131539"/>
            </a:xfrm>
            <a:prstGeom prst="ellipse">
              <a:avLst/>
            </a:prstGeom>
            <a:solidFill>
              <a:srgbClr val="EDEADA"/>
            </a:solidFill>
            <a:ln w="19050">
              <a:solidFill>
                <a:srgbClr val="6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05" name="Oval 404"/>
            <p:cNvSpPr/>
            <p:nvPr/>
          </p:nvSpPr>
          <p:spPr>
            <a:xfrm>
              <a:off x="906492" y="4038459"/>
              <a:ext cx="131539" cy="131539"/>
            </a:xfrm>
            <a:prstGeom prst="ellipse">
              <a:avLst/>
            </a:prstGeom>
            <a:solidFill>
              <a:srgbClr val="EDEADA"/>
            </a:solidFill>
            <a:ln w="19050">
              <a:solidFill>
                <a:srgbClr val="6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06" name="Oval 405"/>
            <p:cNvSpPr/>
            <p:nvPr/>
          </p:nvSpPr>
          <p:spPr>
            <a:xfrm>
              <a:off x="3317298" y="2874747"/>
              <a:ext cx="131539" cy="131539"/>
            </a:xfrm>
            <a:prstGeom prst="ellipse">
              <a:avLst/>
            </a:prstGeom>
            <a:solidFill>
              <a:srgbClr val="EDEADA"/>
            </a:solidFill>
            <a:ln w="19050">
              <a:solidFill>
                <a:srgbClr val="6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07" name="Oval 406"/>
            <p:cNvSpPr/>
            <p:nvPr/>
          </p:nvSpPr>
          <p:spPr>
            <a:xfrm>
              <a:off x="2957883" y="2975615"/>
              <a:ext cx="131539" cy="131539"/>
            </a:xfrm>
            <a:prstGeom prst="ellipse">
              <a:avLst/>
            </a:prstGeom>
            <a:solidFill>
              <a:srgbClr val="EDEADA"/>
            </a:solidFill>
            <a:ln w="19050">
              <a:solidFill>
                <a:srgbClr val="6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09" name="Oval 408"/>
            <p:cNvSpPr/>
            <p:nvPr/>
          </p:nvSpPr>
          <p:spPr>
            <a:xfrm>
              <a:off x="3865938" y="3684161"/>
              <a:ext cx="131539" cy="131539"/>
            </a:xfrm>
            <a:prstGeom prst="ellipse">
              <a:avLst/>
            </a:prstGeom>
            <a:solidFill>
              <a:srgbClr val="EDEADA"/>
            </a:solidFill>
            <a:ln w="19050">
              <a:solidFill>
                <a:srgbClr val="6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13" name="Oval 412"/>
            <p:cNvSpPr/>
            <p:nvPr/>
          </p:nvSpPr>
          <p:spPr>
            <a:xfrm>
              <a:off x="2283135" y="4835372"/>
              <a:ext cx="131539" cy="131539"/>
            </a:xfrm>
            <a:prstGeom prst="ellipse">
              <a:avLst/>
            </a:prstGeom>
            <a:solidFill>
              <a:srgbClr val="EDEADA"/>
            </a:solidFill>
            <a:ln w="19050">
              <a:solidFill>
                <a:srgbClr val="6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20" name="Oval 419"/>
            <p:cNvSpPr/>
            <p:nvPr/>
          </p:nvSpPr>
          <p:spPr>
            <a:xfrm>
              <a:off x="1884287" y="5235774"/>
              <a:ext cx="131539" cy="131539"/>
            </a:xfrm>
            <a:prstGeom prst="ellipse">
              <a:avLst/>
            </a:prstGeom>
            <a:solidFill>
              <a:srgbClr val="EDEADA"/>
            </a:solidFill>
            <a:ln w="19050">
              <a:solidFill>
                <a:srgbClr val="6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pic>
          <p:nvPicPr>
            <p:cNvPr id="424" name="Picture 4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6337" y="3035157"/>
              <a:ext cx="817666" cy="959309"/>
            </a:xfrm>
            <a:prstGeom prst="rect">
              <a:avLst/>
            </a:prstGeom>
          </p:spPr>
        </p:pic>
        <p:sp>
          <p:nvSpPr>
            <p:cNvPr id="430" name="Oval 429"/>
            <p:cNvSpPr/>
            <p:nvPr/>
          </p:nvSpPr>
          <p:spPr>
            <a:xfrm>
              <a:off x="1268631" y="4467697"/>
              <a:ext cx="131539" cy="131539"/>
            </a:xfrm>
            <a:prstGeom prst="ellipse">
              <a:avLst/>
            </a:prstGeom>
            <a:solidFill>
              <a:srgbClr val="EDEADA"/>
            </a:solidFill>
            <a:ln w="19050">
              <a:solidFill>
                <a:srgbClr val="6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31" name="Oval 430"/>
            <p:cNvSpPr/>
            <p:nvPr/>
          </p:nvSpPr>
          <p:spPr>
            <a:xfrm>
              <a:off x="1502548" y="3692220"/>
              <a:ext cx="131539" cy="131539"/>
            </a:xfrm>
            <a:prstGeom prst="ellipse">
              <a:avLst/>
            </a:prstGeom>
            <a:solidFill>
              <a:srgbClr val="EDEADA"/>
            </a:solidFill>
            <a:ln w="19050">
              <a:solidFill>
                <a:srgbClr val="6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34" name="Oval 433"/>
            <p:cNvSpPr/>
            <p:nvPr/>
          </p:nvSpPr>
          <p:spPr>
            <a:xfrm>
              <a:off x="1619521" y="5070912"/>
              <a:ext cx="131539" cy="116042"/>
            </a:xfrm>
            <a:prstGeom prst="ellipse">
              <a:avLst/>
            </a:prstGeom>
            <a:solidFill>
              <a:srgbClr val="EDEADA"/>
            </a:solidFill>
            <a:ln w="19050">
              <a:solidFill>
                <a:srgbClr val="6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38" name="Oval 437"/>
            <p:cNvSpPr/>
            <p:nvPr/>
          </p:nvSpPr>
          <p:spPr>
            <a:xfrm>
              <a:off x="2896126" y="5235773"/>
              <a:ext cx="131539" cy="131539"/>
            </a:xfrm>
            <a:prstGeom prst="ellipse">
              <a:avLst/>
            </a:prstGeom>
            <a:solidFill>
              <a:srgbClr val="EDEADA"/>
            </a:solidFill>
            <a:ln w="19050">
              <a:solidFill>
                <a:srgbClr val="6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39" name="Oval 438"/>
            <p:cNvSpPr/>
            <p:nvPr/>
          </p:nvSpPr>
          <p:spPr>
            <a:xfrm>
              <a:off x="3408034" y="3919555"/>
              <a:ext cx="131539" cy="131539"/>
            </a:xfrm>
            <a:prstGeom prst="ellipse">
              <a:avLst/>
            </a:prstGeom>
            <a:solidFill>
              <a:srgbClr val="EDEADA"/>
            </a:solidFill>
            <a:ln w="19050">
              <a:solidFill>
                <a:srgbClr val="6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40" name="Oval 439"/>
            <p:cNvSpPr/>
            <p:nvPr/>
          </p:nvSpPr>
          <p:spPr>
            <a:xfrm>
              <a:off x="2050737" y="4811131"/>
              <a:ext cx="131539" cy="131539"/>
            </a:xfrm>
            <a:prstGeom prst="ellipse">
              <a:avLst/>
            </a:prstGeom>
            <a:solidFill>
              <a:srgbClr val="EDEADA"/>
            </a:solidFill>
            <a:ln w="19050">
              <a:solidFill>
                <a:srgbClr val="6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41" name="Oval 540"/>
            <p:cNvSpPr/>
            <p:nvPr/>
          </p:nvSpPr>
          <p:spPr>
            <a:xfrm>
              <a:off x="3444569" y="4876947"/>
              <a:ext cx="131539" cy="131539"/>
            </a:xfrm>
            <a:prstGeom prst="ellipse">
              <a:avLst/>
            </a:prstGeom>
            <a:solidFill>
              <a:srgbClr val="EDEADA"/>
            </a:solidFill>
            <a:ln w="19050">
              <a:solidFill>
                <a:srgbClr val="6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111" y="4239257"/>
              <a:ext cx="734446" cy="734446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1097336" y="2097992"/>
              <a:ext cx="1120585" cy="1140823"/>
              <a:chOff x="156755" y="1236618"/>
              <a:chExt cx="1120585" cy="1140823"/>
            </a:xfrm>
          </p:grpSpPr>
          <p:sp>
            <p:nvSpPr>
              <p:cNvPr id="268" name="Oval 267"/>
              <p:cNvSpPr/>
              <p:nvPr/>
            </p:nvSpPr>
            <p:spPr>
              <a:xfrm>
                <a:off x="156755" y="1236618"/>
                <a:ext cx="1120585" cy="1140823"/>
              </a:xfrm>
              <a:prstGeom prst="ellipse">
                <a:avLst/>
              </a:prstGeom>
              <a:solidFill>
                <a:srgbClr val="DDDDDD"/>
              </a:solidFill>
              <a:ln w="28575">
                <a:solidFill>
                  <a:srgbClr val="66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29841" y="1297495"/>
                <a:ext cx="939932" cy="991777"/>
                <a:chOff x="1141662" y="2401973"/>
                <a:chExt cx="939932" cy="991777"/>
              </a:xfrm>
            </p:grpSpPr>
            <p:sp>
              <p:nvSpPr>
                <p:cNvPr id="399" name="Oval 398"/>
                <p:cNvSpPr/>
                <p:nvPr/>
              </p:nvSpPr>
              <p:spPr>
                <a:xfrm>
                  <a:off x="1884286" y="2769567"/>
                  <a:ext cx="131539" cy="131539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3" name="Oval 402"/>
                <p:cNvSpPr/>
                <p:nvPr/>
              </p:nvSpPr>
              <p:spPr>
                <a:xfrm>
                  <a:off x="1414739" y="2508375"/>
                  <a:ext cx="131539" cy="131539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0" name="Oval 409"/>
                <p:cNvSpPr/>
                <p:nvPr/>
              </p:nvSpPr>
              <p:spPr>
                <a:xfrm>
                  <a:off x="1219438" y="3140591"/>
                  <a:ext cx="131539" cy="131539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1" name="Oval 410"/>
                <p:cNvSpPr/>
                <p:nvPr/>
              </p:nvSpPr>
              <p:spPr>
                <a:xfrm>
                  <a:off x="1807372" y="3262211"/>
                  <a:ext cx="131539" cy="131539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32" name="Oval 431"/>
                <p:cNvSpPr/>
                <p:nvPr/>
              </p:nvSpPr>
              <p:spPr>
                <a:xfrm>
                  <a:off x="1141662" y="2956378"/>
                  <a:ext cx="131539" cy="131539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33" name="Oval 432"/>
                <p:cNvSpPr/>
                <p:nvPr/>
              </p:nvSpPr>
              <p:spPr>
                <a:xfrm>
                  <a:off x="1457489" y="3252028"/>
                  <a:ext cx="131539" cy="131539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35" name="Oval 434"/>
                <p:cNvSpPr/>
                <p:nvPr/>
              </p:nvSpPr>
              <p:spPr>
                <a:xfrm>
                  <a:off x="1950055" y="2973984"/>
                  <a:ext cx="131539" cy="131539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44" name="Oval 443"/>
                <p:cNvSpPr/>
                <p:nvPr/>
              </p:nvSpPr>
              <p:spPr>
                <a:xfrm>
                  <a:off x="1606411" y="2770719"/>
                  <a:ext cx="131539" cy="131539"/>
                </a:xfrm>
                <a:prstGeom prst="ellipse">
                  <a:avLst/>
                </a:prstGeom>
                <a:solidFill>
                  <a:srgbClr val="EDEADA"/>
                </a:solidFill>
                <a:ln w="19050">
                  <a:solidFill>
                    <a:srgbClr val="6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63" name="Picture 26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69773" y="2653730"/>
                  <a:ext cx="455327" cy="455327"/>
                </a:xfrm>
                <a:prstGeom prst="rect">
                  <a:avLst/>
                </a:prstGeom>
              </p:spPr>
            </p:pic>
            <p:pic>
              <p:nvPicPr>
                <p:cNvPr id="266" name="Picture 26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88862" y="2914207"/>
                  <a:ext cx="470015" cy="470015"/>
                </a:xfrm>
                <a:prstGeom prst="rect">
                  <a:avLst/>
                </a:prstGeom>
              </p:spPr>
            </p:pic>
            <p:pic>
              <p:nvPicPr>
                <p:cNvPr id="267" name="Picture 26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40386" y="2401973"/>
                  <a:ext cx="435797" cy="435797"/>
                </a:xfrm>
                <a:prstGeom prst="rect">
                  <a:avLst/>
                </a:prstGeom>
              </p:spPr>
            </p:pic>
          </p:grpSp>
        </p:grpSp>
        <p:pic>
          <p:nvPicPr>
            <p:cNvPr id="269" name="Picture 26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953" y="3327365"/>
              <a:ext cx="734446" cy="734446"/>
            </a:xfrm>
            <a:prstGeom prst="rect">
              <a:avLst/>
            </a:prstGeom>
          </p:spPr>
        </p:pic>
        <p:pic>
          <p:nvPicPr>
            <p:cNvPr id="270" name="Picture 26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5892" y="2122945"/>
              <a:ext cx="734446" cy="734446"/>
            </a:xfrm>
            <a:prstGeom prst="rect">
              <a:avLst/>
            </a:prstGeom>
          </p:spPr>
        </p:pic>
        <p:pic>
          <p:nvPicPr>
            <p:cNvPr id="271" name="Picture 27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566" y="3903210"/>
              <a:ext cx="734446" cy="734446"/>
            </a:xfrm>
            <a:prstGeom prst="rect">
              <a:avLst/>
            </a:prstGeom>
          </p:spPr>
        </p:pic>
        <p:pic>
          <p:nvPicPr>
            <p:cNvPr id="272" name="Picture 27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009" y="2929473"/>
              <a:ext cx="734446" cy="734446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26719" y="1956252"/>
              <a:ext cx="3962401" cy="36488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3426423" y="1956252"/>
              <a:ext cx="75206" cy="906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1293252" y="1956252"/>
              <a:ext cx="62232" cy="906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3" idx="1"/>
              <a:endCxn id="13" idx="1"/>
            </p:cNvCxnSpPr>
            <p:nvPr/>
          </p:nvCxnSpPr>
          <p:spPr>
            <a:xfrm>
              <a:off x="426719" y="378069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380" idx="3"/>
              <a:endCxn id="13" idx="1"/>
            </p:cNvCxnSpPr>
            <p:nvPr/>
          </p:nvCxnSpPr>
          <p:spPr>
            <a:xfrm flipH="1" flipV="1">
              <a:off x="426719" y="3780698"/>
              <a:ext cx="6515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1284543" y="5514501"/>
              <a:ext cx="65519" cy="906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380" idx="1"/>
            </p:cNvCxnSpPr>
            <p:nvPr/>
          </p:nvCxnSpPr>
          <p:spPr>
            <a:xfrm>
              <a:off x="3435132" y="5514501"/>
              <a:ext cx="75206" cy="906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4302034" y="3780698"/>
              <a:ext cx="87086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ounded Rectangle 278"/>
          <p:cNvSpPr/>
          <p:nvPr/>
        </p:nvSpPr>
        <p:spPr>
          <a:xfrm>
            <a:off x="426719" y="5782661"/>
            <a:ext cx="4212133" cy="432017"/>
          </a:xfrm>
          <a:prstGeom prst="roundRect">
            <a:avLst/>
          </a:prstGeom>
          <a:solidFill>
            <a:srgbClr val="660000"/>
          </a:solidFill>
          <a:ln w="28575">
            <a:solidFill>
              <a:srgbClr val="6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DEADA"/>
                </a:solidFill>
              </a:rPr>
              <a:t>SBS Configurations in 3GPP </a:t>
            </a:r>
            <a:r>
              <a:rPr lang="en-US" dirty="0" err="1" smtClean="0">
                <a:solidFill>
                  <a:srgbClr val="EDEADA"/>
                </a:solidFill>
              </a:rPr>
              <a:t>HetNet</a:t>
            </a:r>
            <a:r>
              <a:rPr lang="en-US" dirty="0" smtClean="0">
                <a:solidFill>
                  <a:srgbClr val="EDEADA"/>
                </a:solidFill>
              </a:rPr>
              <a:t> Model</a:t>
            </a:r>
            <a:endParaRPr lang="en-US" dirty="0">
              <a:solidFill>
                <a:srgbClr val="EDEADA"/>
              </a:solidFill>
            </a:endParaRPr>
          </a:p>
        </p:txBody>
      </p:sp>
      <p:sp>
        <p:nvSpPr>
          <p:cNvPr id="283" name="Content Placeholder 2"/>
          <p:cNvSpPr>
            <a:spLocks noGrp="1"/>
          </p:cNvSpPr>
          <p:nvPr>
            <p:ph idx="1"/>
          </p:nvPr>
        </p:nvSpPr>
        <p:spPr>
          <a:xfrm>
            <a:off x="4898474" y="1844546"/>
            <a:ext cx="3977128" cy="4595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SBSs deployed at higher density at certain areas (indoor models)</a:t>
            </a:r>
          </a:p>
          <a:p>
            <a:pPr marL="0" indent="0">
              <a:buNone/>
            </a:pPr>
            <a:r>
              <a:rPr lang="en-US" dirty="0" smtClean="0"/>
              <a:t>   SBSs deployed randomly  or under some site  planning. </a:t>
            </a:r>
          </a:p>
          <a:p>
            <a:pPr marL="0" indent="0">
              <a:buNone/>
            </a:pPr>
            <a:r>
              <a:rPr lang="en-US" dirty="0" smtClean="0"/>
              <a:t>   SBSs </a:t>
            </a:r>
            <a:r>
              <a:rPr lang="en-US" dirty="0"/>
              <a:t>at the center of user hotspot.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976150" y="2093832"/>
            <a:ext cx="3109656" cy="0"/>
          </a:xfrm>
          <a:prstGeom prst="straightConnector1">
            <a:avLst/>
          </a:prstGeom>
          <a:ln w="19050">
            <a:solidFill>
              <a:srgbClr val="66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/>
          <p:nvPr/>
        </p:nvCxnSpPr>
        <p:spPr>
          <a:xfrm flipH="1">
            <a:off x="3408709" y="3351973"/>
            <a:ext cx="1668388" cy="0"/>
          </a:xfrm>
          <a:prstGeom prst="straightConnector1">
            <a:avLst/>
          </a:prstGeom>
          <a:ln w="19050">
            <a:solidFill>
              <a:srgbClr val="66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/>
          <p:nvPr/>
        </p:nvCxnSpPr>
        <p:spPr>
          <a:xfrm flipH="1">
            <a:off x="2104409" y="4625961"/>
            <a:ext cx="2981397" cy="0"/>
          </a:xfrm>
          <a:prstGeom prst="straightConnector1">
            <a:avLst/>
          </a:prstGeom>
          <a:ln w="19050">
            <a:solidFill>
              <a:srgbClr val="66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31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can PCP enhance </a:t>
            </a:r>
            <a:r>
              <a:rPr lang="en-US" dirty="0" err="1" smtClean="0"/>
              <a:t>HetNet</a:t>
            </a:r>
            <a:r>
              <a:rPr lang="en-US" dirty="0" smtClean="0"/>
              <a:t> Model?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048" y="1338328"/>
            <a:ext cx="8427904" cy="4975386"/>
          </a:xfrm>
        </p:spPr>
        <p:txBody>
          <a:bodyPr/>
          <a:lstStyle/>
          <a:p>
            <a:r>
              <a:rPr lang="en-US" b="1" dirty="0" smtClean="0"/>
              <a:t>Poisson Cluster Process</a:t>
            </a:r>
            <a:r>
              <a:rPr lang="en-US" dirty="0" smtClean="0"/>
              <a:t> (PCP) is more appropriate abstraction for user and BS distributions considered by 3GPP.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S. Dhillon, Wireless@VT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9783-27FA-6244-8318-CAAAC852CA3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69344" y="5488861"/>
            <a:ext cx="2561014" cy="468178"/>
          </a:xfrm>
          <a:prstGeom prst="roundRect">
            <a:avLst/>
          </a:prstGeom>
          <a:solidFill>
            <a:srgbClr val="660000"/>
          </a:solidFill>
          <a:ln w="28575">
            <a:solidFill>
              <a:srgbClr val="6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EDEADA"/>
                </a:solidFill>
              </a:rPr>
              <a:t>Matern</a:t>
            </a:r>
            <a:r>
              <a:rPr lang="en-US" dirty="0" smtClean="0">
                <a:solidFill>
                  <a:srgbClr val="EDEADA"/>
                </a:solidFill>
              </a:rPr>
              <a:t> Cluster Process: An example of PCP</a:t>
            </a:r>
            <a:endParaRPr lang="en-US" dirty="0">
              <a:solidFill>
                <a:srgbClr val="EDEADA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032510" y="2528473"/>
            <a:ext cx="5993287" cy="2266896"/>
            <a:chOff x="3011376" y="2482852"/>
            <a:chExt cx="5993287" cy="2604956"/>
          </a:xfrm>
        </p:grpSpPr>
        <p:grpSp>
          <p:nvGrpSpPr>
            <p:cNvPr id="14" name="Group 13"/>
            <p:cNvGrpSpPr/>
            <p:nvPr/>
          </p:nvGrpSpPr>
          <p:grpSpPr>
            <a:xfrm>
              <a:off x="3028929" y="2482852"/>
              <a:ext cx="5975734" cy="2325068"/>
              <a:chOff x="914400" y="2156934"/>
              <a:chExt cx="7744858" cy="384055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914400" y="2156934"/>
                <a:ext cx="7744858" cy="3840550"/>
                <a:chOff x="415895" y="2939205"/>
                <a:chExt cx="8205943" cy="816347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420813" y="3051941"/>
                  <a:ext cx="8201025" cy="703611"/>
                </a:xfrm>
                <a:prstGeom prst="rect">
                  <a:avLst/>
                </a:prstGeom>
                <a:noFill/>
                <a:ln>
                  <a:solidFill>
                    <a:srgbClr val="66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415895" y="2939205"/>
                  <a:ext cx="8205942" cy="112736"/>
                </a:xfrm>
                <a:prstGeom prst="rect">
                  <a:avLst/>
                </a:prstGeom>
                <a:solidFill>
                  <a:srgbClr val="660000"/>
                </a:solidFill>
                <a:ln>
                  <a:solidFill>
                    <a:schemeClr val="tx1"/>
                  </a:solidFill>
                </a:ln>
                <a:effectLst>
                  <a:outerShdw blurRad="40000" dist="23000" dir="5400000" rotWithShape="0">
                    <a:srgbClr val="000000">
                      <a:alpha val="6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2000" dirty="0" smtClean="0">
                      <a:solidFill>
                        <a:srgbClr val="EDEADA"/>
                      </a:solidFill>
                    </a:rPr>
                    <a:t>Definition: Poisson Cluster Process (PCP)</a:t>
                  </a:r>
                  <a:endParaRPr lang="en-US" sz="2000" dirty="0">
                    <a:solidFill>
                      <a:srgbClr val="EDEADA"/>
                    </a:solidFill>
                  </a:endParaRPr>
                </a:p>
              </p:txBody>
            </p:sp>
          </p:grpSp>
          <p:sp>
            <p:nvSpPr>
              <p:cNvPr id="10" name="Rectangle 9"/>
              <p:cNvSpPr/>
              <p:nvPr/>
            </p:nvSpPr>
            <p:spPr>
              <a:xfrm>
                <a:off x="1078004" y="3662661"/>
                <a:ext cx="7564641" cy="10987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15233" y="3884519"/>
                <a:ext cx="7507128" cy="109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011376" y="2824288"/>
              <a:ext cx="5980469" cy="22635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A PCP is generated from a PPP      called the </a:t>
              </a:r>
              <a:r>
                <a:rPr lang="en-US" altLang="en-US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Parent PPP</a:t>
              </a:r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, </a:t>
              </a:r>
              <a:r>
                <a:rPr lang="en-US" altLang="en-US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by </a:t>
              </a:r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replacing each </a:t>
              </a:r>
              <a:r>
                <a:rPr lang="en-US" altLang="en-US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point     by </a:t>
              </a:r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a finite offspring point process </a:t>
              </a:r>
              <a:r>
                <a:rPr lang="en-US" altLang="en-US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    where </a:t>
              </a:r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each point is </a:t>
              </a:r>
              <a:r>
                <a:rPr lang="en-US" altLang="en-US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independently and identically distributed</a:t>
              </a:r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around origin. </a:t>
              </a:r>
              <a:endParaRPr lang="en-US" altLang="en-US" sz="1000" dirty="0">
                <a:solidFill>
                  <a:srgbClr val="0000CC"/>
                </a:solidFill>
                <a:latin typeface="Arial Unicode MS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00" dirty="0">
                <a:solidFill>
                  <a:srgbClr val="000000"/>
                </a:solidFill>
                <a:latin typeface="Arial Unicode MS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00" dirty="0">
                <a:solidFill>
                  <a:srgbClr val="000000"/>
                </a:solidFill>
                <a:latin typeface="Arial Unicode MS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00" dirty="0">
                <a:solidFill>
                  <a:srgbClr val="000000"/>
                </a:solidFill>
                <a:latin typeface="Arial Unicode MS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00" dirty="0">
                <a:solidFill>
                  <a:srgbClr val="000000"/>
                </a:solidFill>
                <a:latin typeface="Arial Unicode MS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dirty="0">
                  <a:solidFill>
                    <a:srgbClr val="000000"/>
                  </a:solidFill>
                  <a:latin typeface="Arial Unicode MS"/>
                </a:rPr>
                <a:t> 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6986" y="2939559"/>
              <a:ext cx="272762" cy="246857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337" y="3316947"/>
              <a:ext cx="184381" cy="15238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0943" y="4172851"/>
              <a:ext cx="1941333" cy="59581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4621" y="3577739"/>
              <a:ext cx="222476" cy="217905"/>
            </a:xfrm>
            <a:prstGeom prst="rect">
              <a:avLst/>
            </a:prstGeom>
          </p:spPr>
        </p:pic>
      </p:grpSp>
      <p:sp>
        <p:nvSpPr>
          <p:cNvPr id="52" name="TextBox 51"/>
          <p:cNvSpPr txBox="1"/>
          <p:nvPr/>
        </p:nvSpPr>
        <p:spPr>
          <a:xfrm>
            <a:off x="3204851" y="6082775"/>
            <a:ext cx="5792308" cy="665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241576" y="4270917"/>
            <a:ext cx="598046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solidFill>
                <a:srgbClr val="000000"/>
              </a:solidFill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solidFill>
                <a:srgbClr val="000000"/>
              </a:solidFill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solidFill>
                <a:srgbClr val="000000"/>
              </a:solidFill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solidFill>
                <a:srgbClr val="000000"/>
              </a:solidFill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</a:rPr>
              <a:t>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067346" y="4716899"/>
            <a:ext cx="6045965" cy="1522908"/>
            <a:chOff x="3032510" y="4856243"/>
            <a:chExt cx="6045965" cy="1522908"/>
          </a:xfrm>
        </p:grpSpPr>
        <p:grpSp>
          <p:nvGrpSpPr>
            <p:cNvPr id="50" name="Group 49"/>
            <p:cNvGrpSpPr/>
            <p:nvPr/>
          </p:nvGrpSpPr>
          <p:grpSpPr>
            <a:xfrm>
              <a:off x="3032510" y="4856243"/>
              <a:ext cx="5975733" cy="1418654"/>
              <a:chOff x="286070" y="2875777"/>
              <a:chExt cx="8205942" cy="811155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90987" y="2983321"/>
                <a:ext cx="8201024" cy="703611"/>
              </a:xfrm>
              <a:prstGeom prst="rect">
                <a:avLst/>
              </a:prstGeom>
              <a:noFill/>
              <a:ln>
                <a:solidFill>
                  <a:srgbClr val="66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86070" y="2875777"/>
                <a:ext cx="8205942" cy="163501"/>
              </a:xfrm>
              <a:prstGeom prst="rect">
                <a:avLst/>
              </a:prstGeom>
              <a:solidFill>
                <a:srgbClr val="660000"/>
              </a:solidFill>
              <a:ln>
                <a:solidFill>
                  <a:schemeClr val="tx1"/>
                </a:solidFill>
              </a:ln>
              <a:effectLst>
                <a:outerShdw blurRad="40000" dist="23000" dir="5400000" rotWithShape="0">
                  <a:srgbClr val="000000">
                    <a:alpha val="6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 smtClean="0">
                    <a:solidFill>
                      <a:srgbClr val="EDEADA"/>
                    </a:solidFill>
                  </a:rPr>
                  <a:t>Definition: </a:t>
                </a:r>
                <a:r>
                  <a:rPr lang="en-US" sz="2000" dirty="0" err="1" smtClean="0">
                    <a:solidFill>
                      <a:srgbClr val="EDEADA"/>
                    </a:solidFill>
                  </a:rPr>
                  <a:t>Matern</a:t>
                </a:r>
                <a:r>
                  <a:rPr lang="en-US" sz="2000" dirty="0" smtClean="0">
                    <a:solidFill>
                      <a:srgbClr val="EDEADA"/>
                    </a:solidFill>
                  </a:rPr>
                  <a:t> Cluster Process</a:t>
                </a:r>
                <a:endParaRPr lang="en-US" sz="2000" dirty="0">
                  <a:solidFill>
                    <a:srgbClr val="EDEADA"/>
                  </a:solidFill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3106729" y="5178822"/>
              <a:ext cx="59717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Each point </a:t>
              </a:r>
              <a:r>
                <a:rPr lang="en-US" dirty="0" smtClean="0"/>
                <a:t>in       is uniformly distributed inside </a:t>
              </a:r>
              <a:r>
                <a:rPr lang="en-US" dirty="0"/>
                <a:t>disc of radius </a:t>
              </a:r>
              <a:r>
                <a:rPr lang="en-US" dirty="0" smtClean="0"/>
                <a:t>      centered </a:t>
              </a:r>
              <a:r>
                <a:rPr lang="en-US" dirty="0"/>
                <a:t>at origin. </a:t>
              </a:r>
            </a:p>
            <a:p>
              <a:endParaRPr lang="en-US" dirty="0"/>
            </a:p>
          </p:txBody>
        </p:sp>
        <p:pic>
          <p:nvPicPr>
            <p:cNvPr id="59" name="Picture 58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1588" y="5539499"/>
              <a:ext cx="222476" cy="217905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3179" y="5256768"/>
              <a:ext cx="2029347" cy="242113"/>
            </a:xfrm>
            <a:prstGeom prst="rect">
              <a:avLst/>
            </a:prstGeom>
          </p:spPr>
        </p:pic>
      </p:grpSp>
      <p:pic>
        <p:nvPicPr>
          <p:cNvPr id="65" name="Picture 6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104" y="5731405"/>
            <a:ext cx="211810" cy="1508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95" y="2718991"/>
            <a:ext cx="2531143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PCP Based </a:t>
            </a:r>
            <a:r>
              <a:rPr lang="en-US" dirty="0" err="1" smtClean="0"/>
              <a:t>HetNet</a:t>
            </a:r>
            <a:r>
              <a:rPr lang="en-US" dirty="0" smtClean="0"/>
              <a:t>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048" y="1326074"/>
            <a:ext cx="8427904" cy="4839448"/>
          </a:xfrm>
        </p:spPr>
        <p:txBody>
          <a:bodyPr/>
          <a:lstStyle/>
          <a:p>
            <a:r>
              <a:rPr lang="en-US" dirty="0" smtClean="0"/>
              <a:t>New </a:t>
            </a:r>
            <a:r>
              <a:rPr lang="en-US" dirty="0" err="1" smtClean="0"/>
              <a:t>HetNet</a:t>
            </a:r>
            <a:r>
              <a:rPr lang="en-US" dirty="0" smtClean="0"/>
              <a:t> models with combination of PPP and PCP have closer resemblance to 3GPP </a:t>
            </a:r>
            <a:r>
              <a:rPr lang="en-US" dirty="0" err="1" smtClean="0"/>
              <a:t>HetNet</a:t>
            </a:r>
            <a:r>
              <a:rPr lang="en-US" dirty="0"/>
              <a:t> </a:t>
            </a:r>
            <a:r>
              <a:rPr lang="en-US" dirty="0" smtClean="0"/>
              <a:t>models.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S. Dhillon, Wireless@VT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9783-27FA-6244-8318-CAAAC852CA3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606994" y="5003247"/>
            <a:ext cx="2119130" cy="613000"/>
          </a:xfrm>
          <a:prstGeom prst="roundRect">
            <a:avLst/>
          </a:prstGeom>
          <a:solidFill>
            <a:srgbClr val="660000"/>
          </a:solidFill>
          <a:ln w="28575">
            <a:solidFill>
              <a:srgbClr val="6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DEADA"/>
                </a:solidFill>
              </a:rPr>
              <a:t>Model 4: Users PPP, BSs PCP </a:t>
            </a:r>
            <a:endParaRPr lang="en-US" dirty="0">
              <a:solidFill>
                <a:srgbClr val="EDEADA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606994" y="3132798"/>
            <a:ext cx="2119130" cy="613000"/>
          </a:xfrm>
          <a:prstGeom prst="roundRect">
            <a:avLst/>
          </a:prstGeom>
          <a:solidFill>
            <a:srgbClr val="660000"/>
          </a:solidFill>
          <a:ln w="28575">
            <a:solidFill>
              <a:srgbClr val="6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DEADA"/>
                </a:solidFill>
              </a:rPr>
              <a:t>Model 3: Users PCP, BSs PCP </a:t>
            </a:r>
            <a:endParaRPr lang="en-US" dirty="0">
              <a:solidFill>
                <a:srgbClr val="EDEADA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58048" y="3109274"/>
            <a:ext cx="2119131" cy="612396"/>
          </a:xfrm>
          <a:prstGeom prst="roundRect">
            <a:avLst/>
          </a:prstGeom>
          <a:solidFill>
            <a:srgbClr val="660000"/>
          </a:solidFill>
          <a:ln w="28575">
            <a:solidFill>
              <a:srgbClr val="6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DEADA"/>
                </a:solidFill>
              </a:rPr>
              <a:t>Model 1: Users PPP, BSs PPP (Baseline)</a:t>
            </a:r>
            <a:endParaRPr lang="en-US" dirty="0">
              <a:solidFill>
                <a:srgbClr val="EDEADA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58048" y="5003247"/>
            <a:ext cx="2119131" cy="612395"/>
          </a:xfrm>
          <a:prstGeom prst="roundRect">
            <a:avLst/>
          </a:prstGeom>
          <a:solidFill>
            <a:srgbClr val="660000"/>
          </a:solidFill>
          <a:ln w="28575">
            <a:solidFill>
              <a:srgbClr val="6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DEADA"/>
                </a:solidFill>
              </a:rPr>
              <a:t>Model 2: Users PCP, BSs PPP</a:t>
            </a:r>
            <a:endParaRPr lang="en-US" dirty="0">
              <a:solidFill>
                <a:srgbClr val="EDEADA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6" t="7342" r="16997" b="9705"/>
          <a:stretch/>
        </p:blipFill>
        <p:spPr>
          <a:xfrm>
            <a:off x="4697896" y="2633501"/>
            <a:ext cx="1819064" cy="180136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66" y="4462556"/>
            <a:ext cx="1802839" cy="180283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94" y="2633500"/>
            <a:ext cx="1802839" cy="179265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3" t="7147" r="17242" b="9736"/>
          <a:stretch/>
        </p:blipFill>
        <p:spPr>
          <a:xfrm>
            <a:off x="4707468" y="4462031"/>
            <a:ext cx="1797836" cy="180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1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3.4871"/>
  <p:tag name="ORIGINALWIDTH" val="132.7334"/>
  <p:tag name="OUTPUTDPI" val="1200"/>
  <p:tag name="LATEXADDIN" val="\documentclass{article}&#10;\usepackage{amsmath}&#10;\usepackage{amssymb}&#10;\pagestyle{empty}&#10;\begin{document}&#10;&#10;$\mathbb{R}^2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Chiranjib\Documents\iguana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587.9265"/>
  <p:tag name="OUTPUTDPI" val="1200"/>
  <p:tag name="LATEXADDIN" val="\documentclass{article}&#10;\usepackage{amsmath}&#10;\pagestyle{empty}&#10;\begin{document}&#10;&#10;$\Phi_k\ (k\in{\cal K})$&#10;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C:\Users\Chiranjib\Documents\iguana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9868"/>
  <p:tag name="ORIGINALWIDTH" val="132.7334"/>
  <p:tag name="OUTPUTDPI" val="1200"/>
  <p:tag name="LATEXADDIN" val="\documentclass{article}&#10;\usepackage{amsmath}&#10;\pagestyle{empty}&#10;\begin{document}&#10;&#10;&#10;$\Phi_k$&#10;&#10;\end{document}"/>
  <p:tag name="IGUANATEXSIZE" val="20"/>
  <p:tag name="IGUANATEXCURSOR" val="89"/>
  <p:tag name="TRANSPARENCY" val="True"/>
  <p:tag name="FILENAME" val=""/>
  <p:tag name="INPUTTYPE" val="0"/>
  <p:tag name="LATEXENGINEID" val="0"/>
  <p:tag name="TEMPFOLDER" val="C:\Users\Chiranjib\Documents\iguana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128.2339"/>
  <p:tag name="OUTPUTDPI" val="1200"/>
  <p:tag name="LATEXADDIN" val="\documentclass{article}&#10;\usepackage{amsmath}&#10;\pagestyle{empty}&#10;\begin{document}&#10;&#10;&#10;$\Phi_0$&#10;&#10;\end{document}"/>
  <p:tag name="IGUANATEXSIZE" val="20"/>
  <p:tag name="IGUANATEXCURSOR" val="89"/>
  <p:tag name="TRANSPARENCY" val="True"/>
  <p:tag name="FILENAME" val=""/>
  <p:tag name="INPUTTYPE" val="0"/>
  <p:tag name="LATEXENGINEID" val="0"/>
  <p:tag name="TEMPFOLDER" val="C:\Users\Chiranjib\Documents\iguana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128.2339"/>
  <p:tag name="OUTPUTDPI" val="1200"/>
  <p:tag name="LATEXADDIN" val="\documentclass{article}&#10;\usepackage{amsmath}&#10;\pagestyle{empty}&#10;\begin{document}&#10;&#10;&#10;$\Phi_0$&#10;&#10;\end{document}"/>
  <p:tag name="IGUANATEXSIZE" val="20"/>
  <p:tag name="IGUANATEXCURSOR" val="89"/>
  <p:tag name="TRANSPARENCY" val="True"/>
  <p:tag name="FILENAME" val=""/>
  <p:tag name="INPUTTYPE" val="0"/>
  <p:tag name="LATEXENGINEID" val="0"/>
  <p:tag name="TEMPFOLDER" val="C:\Users\Chiranjib\Documents\iguana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587.9265"/>
  <p:tag name="OUTPUTDPI" val="1200"/>
  <p:tag name="LATEXADDIN" val="\documentclass{article}&#10;\usepackage{amsmath}&#10;\pagestyle{empty}&#10;\begin{document}&#10;&#10;$\Phi_k\ (k\in{\cal K})$&#10;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C:\Users\Chiranjib\Documents\iguana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9868"/>
  <p:tag name="ORIGINALWIDTH" val="132.7334"/>
  <p:tag name="OUTPUTDPI" val="1200"/>
  <p:tag name="LATEXADDIN" val="\documentclass{article}&#10;\usepackage{amsmath}&#10;\pagestyle{empty}&#10;\begin{document}&#10;&#10;&#10;$\Phi_k$&#10;&#10;\end{document}"/>
  <p:tag name="IGUANATEXSIZE" val="20"/>
  <p:tag name="IGUANATEXCURSOR" val="89"/>
  <p:tag name="TRANSPARENCY" val="True"/>
  <p:tag name="FILENAME" val=""/>
  <p:tag name="INPUTTYPE" val="0"/>
  <p:tag name="LATEXENGINEID" val="0"/>
  <p:tag name="TEMPFOLDER" val="C:\Users\Chiranjib\Documents\iguana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128.2339"/>
  <p:tag name="OUTPUTDPI" val="1200"/>
  <p:tag name="LATEXADDIN" val="\documentclass{article}&#10;\usepackage{amsmath}&#10;\pagestyle{empty}&#10;\begin{document}&#10;&#10;&#10;$\Phi_0$&#10;&#10;\end{document}"/>
  <p:tag name="IGUANATEXSIZE" val="20"/>
  <p:tag name="IGUANATEXCURSOR" val="89"/>
  <p:tag name="TRANSPARENCY" val="True"/>
  <p:tag name="FILENAME" val=""/>
  <p:tag name="INPUTTYPE" val="0"/>
  <p:tag name="LATEXENGINEID" val="0"/>
  <p:tag name="TEMPFOLDER" val="C:\Users\Chiranjib\Documents\iguana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9868"/>
  <p:tag name="ORIGINALWIDTH" val="132.7334"/>
  <p:tag name="OUTPUTDPI" val="1200"/>
  <p:tag name="LATEXADDIN" val="\documentclass{article}&#10;\usepackage{amsmath}&#10;\pagestyle{empty}&#10;\begin{document}&#10;&#10;&#10;$\Phi_k$&#10;&#10;\end{document}"/>
  <p:tag name="IGUANATEXSIZE" val="20"/>
  <p:tag name="IGUANATEXCURSOR" val="89"/>
  <p:tag name="TRANSPARENCY" val="True"/>
  <p:tag name="FILENAME" val=""/>
  <p:tag name="INPUTTYPE" val="0"/>
  <p:tag name="LATEXENGINEID" val="0"/>
  <p:tag name="TEMPFOLDER" val="C:\Users\Chiranjib\Documents\iguana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9868"/>
  <p:tag name="ORIGINALWIDTH" val="113.9857"/>
  <p:tag name="OUTPUTDPI" val="1200"/>
  <p:tag name="LATEXADDIN" val="\documentclass{article}&#10;\usepackage{amsmath}&#10;\pagestyle{empty}&#10;\begin{document}&#10;&#10;$\Phi_i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Chiranjib\Documents\iguana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250.4687"/>
  <p:tag name="OUTPUTDPI" val="1200"/>
  <p:tag name="LATEXADDIN" val="\documentclass{article}&#10;\usepackage{amsmath}&#10;\pagestyle{empty}&#10;\begin{document}&#10;&#10;$P_{\rm c}  = $&#10;&#10;&#10;\end{document}"/>
  <p:tag name="IGUANATEXSIZE" val="20"/>
  <p:tag name="IGUANATEXCURSOR" val="95"/>
  <p:tag name="TRANSPARENCY" val="True"/>
  <p:tag name="FILENAME" val=""/>
  <p:tag name="INPUTTYPE" val="0"/>
  <p:tag name="LATEXENGINEID" val="0"/>
  <p:tag name="TEMPFOLDER" val="C:\Users\Chiranjib\Documents\iguana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.49008"/>
  <p:tag name="ORIGINALWIDTH" val="254.9681"/>
  <p:tag name="OUTPUTDPI" val="1200"/>
  <p:tag name="LATEXADDIN" val="\documentclass{article}&#10;\usepackage{amsmath}&#10;\pagestyle{empty}&#10;\begin{document}&#10;&#10;$\mathtt{SINR}$&#10;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Chiranjib\Documents\iguana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.7361"/>
  <p:tag name="ORIGINALWIDTH" val="292.4635"/>
  <p:tag name="OUTPUTDPI" val="1200"/>
  <p:tag name="LATEXADDIN" val="\documentclass{article}&#10;\usepackage{amsmath}&#10;\pagestyle{empty}&#10;\begin{document}&#10;&#10;&#10;$\beta&gt;1&#10;$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Chiranjib\Documents\iguana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16.9854"/>
  <p:tag name="OUTPUTDPI" val="1200"/>
  <p:tag name="LATEXADDIN" val="\documentclass{article}&#10;\usepackage{amsmath}&#10;\pagestyle{empty}&#10;\begin{document}&#10;&#10;&#10;$P_{\rm c&#10;}$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Chiranjib\Documents\iguana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9868"/>
  <p:tag name="ORIGINALWIDTH" val="132.7334"/>
  <p:tag name="OUTPUTDPI" val="1200"/>
  <p:tag name="LATEXADDIN" val="\documentclass{article}&#10;\usepackage{amsmath}&#10;\pagestyle{empty}&#10;\begin{document}&#10;$\Phi_k$&#10;&#10;&#10;&#10;\end{document}"/>
  <p:tag name="IGUANATEXSIZE" val="20"/>
  <p:tag name="IGUANATEXCURSOR" val="87"/>
  <p:tag name="TRANSPARENCY" val="True"/>
  <p:tag name="FILENAME" val=""/>
  <p:tag name="INPUTTYPE" val="0"/>
  <p:tag name="LATEXENGINEID" val="0"/>
  <p:tag name="TEMPFOLDER" val="C:\Users\Chiranjib\Documents\iguana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389.9513"/>
  <p:tag name="OUTPUTDPI" val="1200"/>
  <p:tag name="LATEXADDIN" val="\documentclass{article}&#10;\usepackage{amsmath}&#10;\pagestyle{empty}&#10;\begin{document}&#10;&#10;$(k\in{\cal K})$&#10;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Chiranjib\Documents\iguana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13.7233"/>
  <p:tag name="ORIGINALWIDTH" val="898.3877"/>
  <p:tag name="OUTPUTDPI" val="1200"/>
  <p:tag name="LATEXADDIN" val="\documentclass{article}&#10;\usepackage{amsmath}&#10;\pagestyle{empty}&#10;\begin{document}&#10;&#10;&#10;$P_{\rm c} = \sum\limits_{k\in{\cal K}}P_{{\rm c}(k)}=$&#10;&#10;\end{document}"/>
  <p:tag name="IGUANATEXSIZE" val="20"/>
  <p:tag name="IGUANATEXCURSOR" val="136"/>
  <p:tag name="TRANSPARENCY" val="True"/>
  <p:tag name="FILENAME" val=""/>
  <p:tag name="INPUTTYPE" val="0"/>
  <p:tag name="LATEXENGINEID" val="0"/>
  <p:tag name="TEMPFOLDER" val="C:\Users\Chiranjib\Documents\iguana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8.9839"/>
  <p:tag name="ORIGINALWIDTH" val="242.9696"/>
  <p:tag name="OUTPUTDPI" val="1200"/>
  <p:tag name="LATEXADDIN" val="\documentclass{article}&#10;\usepackage{amsmath}&#10;\pagestyle{empty}&#10;\begin{document}&#10;&#10;$P_{{\rm c}(k)}$&#10;&#10;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Chiranjib\Documents\iguana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6.9554"/>
  <p:tag name="ORIGINALWIDTH" val="1871.766"/>
  <p:tag name="OUTPUTDPI" val="1200"/>
  <p:tag name="LATEXADDIN" val="\documentclass{article}&#10;\usepackage{amsmath}&#10;\usepackage{amssymb}&#10;\pagestyle{empty}&#10;\begin{document}&#10;&#10;$$\prod\limits_{j\in{\cal K}\setminus\{k\}}{\mathbb{E}}\left[\exp\left(&#10;-\frac{\beta}{P_k}{\cal I}(\Phi_j)\|{\bf x}\|^{\alpha}\right)\right]$$&#10;&#10;&#10;\end{document}"/>
  <p:tag name="IGUANATEXSIZE" val="20"/>
  <p:tag name="IGUANATEXCURSOR" val="156"/>
  <p:tag name="TRANSPARENCY" val="True"/>
  <p:tag name="FILENAME" val=""/>
  <p:tag name="INPUTTYPE" val="0"/>
  <p:tag name="LATEXENGINEID" val="0"/>
  <p:tag name="TEMPFOLDER" val="C:\Users\Chiranjib\Documents\iguana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6.4341"/>
  <p:tag name="ORIGINALWIDTH" val="2104.987"/>
  <p:tag name="OUTPUTDPI" val="1200"/>
  <p:tag name="LATEXADDIN" val="\documentclass{article}&#10;\usepackage{amsmath}&#10;\usepackage{amssymb}&#10;\pagestyle{empty}&#10;\begin{document}&#10;&#10;$$  \sum\limits_{k\in{\cal K}} &#10;\mathbb{E}\left[&#10;\sum\limits_{{\bf x}\in \Phi_k}&#10;\prod\limits_{{\bf y}\in\Phi_k\setminus\{{\bf x}\}}&#10;\frac{1}{1+\frac{\beta}{P_k}\left(\frac{\|{\bf x}\|}{\|{\bf y}\|}\right)^{-\alpha}} &#10;\right]$$&#10;&#10;&#10;\end{document}"/>
  <p:tag name="IGUANATEXSIZE" val="20"/>
  <p:tag name="IGUANATEXCURSOR" val="65"/>
  <p:tag name="TRANSPARENCY" val="True"/>
  <p:tag name="FILENAME" val=""/>
  <p:tag name="INPUTTYPE" val="0"/>
  <p:tag name="LATEXENGINEID" val="0"/>
  <p:tag name="TEMPFOLDER" val="C:\Users\Chiranjib\Documents\iguana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2.2347"/>
  <p:tag name="ORIGINALWIDTH" val="121.4848"/>
  <p:tag name="OUTPUTDPI" val="1200"/>
  <p:tag name="LATEXADDIN" val="\documentclass{article}&#10;\usepackage{amsmath}&#10;\pagestyle{empty}&#10;\begin{document}&#10;&#10;$$\Phi_j$$&#10;&#10;&#10;\end{document}"/>
  <p:tag name="IGUANATEXSIZE" val="20"/>
  <p:tag name="IGUANATEXCURSOR" val="89"/>
  <p:tag name="TRANSPARENCY" val="True"/>
  <p:tag name="FILENAME" val=""/>
  <p:tag name="INPUTTYPE" val="0"/>
  <p:tag name="LATEXENGINEID" val="0"/>
  <p:tag name="TEMPFOLDER" val="C:\Users\Chiranjib\Documents\iguana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8.9839"/>
  <p:tag name="ORIGINALWIDTH" val="383.2021"/>
  <p:tag name="OUTPUTDPI" val="1200"/>
  <p:tag name="LATEXADDIN" val="\documentclass{article}&#10;\usepackage{amsmath}&#10;\pagestyle{empty}&#10;\begin{document}&#10;&#10;$P_{{\rm c}(k)} = $&#10;&#10;&#10;\end{document}"/>
  <p:tag name="IGUANATEXSIZE" val="20"/>
  <p:tag name="IGUANATEXCURSOR" val="99"/>
  <p:tag name="TRANSPARENCY" val="True"/>
  <p:tag name="FILENAME" val=""/>
  <p:tag name="INPUTTYPE" val="0"/>
  <p:tag name="LATEXENGINEID" val="0"/>
  <p:tag name="TEMPFOLDER" val="C:\Users\Chiranjib\Documents\iguana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24071"/>
  <p:tag name="ORIGINALWIDTH" val="104.237"/>
  <p:tag name="OUTPUTDPI" val="1200"/>
  <p:tag name="LATEXADDIN" val="\documentclass{article}&#10;\usepackage{amsmath}&#10;\pagestyle{empty}&#10;\begin{document}&#10;&#10;&#10;$r_{\rm d&#10;}$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Chiranjib\Documents\iguana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6.4341"/>
  <p:tag name="ORIGINALWIDTH" val="2104.987"/>
  <p:tag name="OUTPUTDPI" val="1200"/>
  <p:tag name="LATEXADDIN" val="\documentclass{article}&#10;\usepackage{amsmath}&#10;\usepackage{amssymb}&#10;\pagestyle{empty}&#10;\begin{document}&#10;&#10;$$  \sum\limits_{k\in{\cal K}} &#10;\mathbb{E}\left[&#10;\sum\limits_{{\bf x}\in \Phi_k}&#10;\prod\limits_{{\bf y}\in\Phi_k\setminus\{{\bf x}\}}&#10;\frac{1}{1+\frac{\beta}{P_k}\left(\frac{\|{\bf x}\|}{\|{\bf y}\|}\right)^{-\alpha}} &#10;\right]$$&#10;&#10;&#10;\end{document}"/>
  <p:tag name="IGUANATEXSIZE" val="20"/>
  <p:tag name="IGUANATEXCURSOR" val="65"/>
  <p:tag name="TRANSPARENCY" val="True"/>
  <p:tag name="FILENAME" val=""/>
  <p:tag name="INPUTTYPE" val="0"/>
  <p:tag name="LATEXENGINEID" val="0"/>
  <p:tag name="TEMPFOLDER" val="C:\Users\Chiranjib\Documents\iguana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.99323"/>
  <p:tag name="ORIGINALWIDTH" val="83.23961"/>
  <p:tag name="OUTPUTDPI" val="1200"/>
  <p:tag name="LATEXADDIN" val="\documentclass{article}&#10;\usepackage{amsmath}&#10;\pagestyle{empty}&#10;\begin{document}&#10;&#10;&#10;$\equiv$&#10;&#10;\end{document}"/>
  <p:tag name="IGUANATEXSIZE" val="20"/>
  <p:tag name="IGUANATEXCURSOR" val="89"/>
  <p:tag name="TRANSPARENCY" val="True"/>
  <p:tag name="FILENAME" val=""/>
  <p:tag name="INPUTTYPE" val="0"/>
  <p:tag name="LATEXENGINEID" val="0"/>
  <p:tag name="TEMPFOLDER" val="C:\Users\Chiranjib\Documents\iguana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587.9265"/>
  <p:tag name="OUTPUTDPI" val="1200"/>
  <p:tag name="LATEXADDIN" val="\documentclass{article}&#10;\usepackage{amsmath}&#10;\pagestyle{empty}&#10;\begin{document}&#10;&#10;&#10;$\Phi_k\ (k\in{\cal K})$&#10;&#10;\end{document}"/>
  <p:tag name="IGUANATEXSIZE" val="20"/>
  <p:tag name="IGUANATEXCURSOR" val="104"/>
  <p:tag name="TRANSPARENCY" val="True"/>
  <p:tag name="FILENAME" val=""/>
  <p:tag name="INPUTTYPE" val="0"/>
  <p:tag name="LATEXENGINEID" val="0"/>
  <p:tag name="TEMPFOLDER" val="C:\Users\Chiranjib\Documents\iguana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9868"/>
  <p:tag name="ORIGINALWIDTH" val="132.7334"/>
  <p:tag name="OUTPUTDPI" val="1200"/>
  <p:tag name="LATEXADDIN" val="\documentclass{article}&#10;\usepackage{amsmath}&#10;\pagestyle{empty}&#10;\begin{document}&#10;&#10;$\Phi_k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Chiranjib\Documents\iguana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9868"/>
  <p:tag name="ORIGINALWIDTH" val="132.7334"/>
  <p:tag name="OUTPUTDPI" val="1200"/>
  <p:tag name="LATEXADDIN" val="\documentclass{article}&#10;\usepackage{amsmath}&#10;\pagestyle{empty}&#10;\begin{document}&#10;&#10;$\Phi_k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Chiranjib\Documents\iguana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128.2339"/>
  <p:tag name="OUTPUTDPI" val="1200"/>
  <p:tag name="LATEXADDIN" val="\documentclass{article}&#10;\usepackage{amsmath}&#10;\pagestyle{empty}&#10;\begin{document}&#10;&#10;&#10;$\Phi_0$&#10;&#10;\end{document}"/>
  <p:tag name="IGUANATEXSIZE" val="20"/>
  <p:tag name="IGUANATEXCURSOR" val="89"/>
  <p:tag name="TRANSPARENCY" val="True"/>
  <p:tag name="FILENAME" val=""/>
  <p:tag name="INPUTTYPE" val="0"/>
  <p:tag name="LATEXENGINEID" val="0"/>
  <p:tag name="TEMPFOLDER" val="C:\Users\Chiranjib\Documents\iguana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9868"/>
  <p:tag name="ORIGINALWIDTH" val="132.7334"/>
  <p:tag name="OUTPUTDPI" val="1200"/>
  <p:tag name="LATEXADDIN" val="\documentclass{article}&#10;\usepackage{amsmath}&#10;\pagestyle{empty}&#10;\begin{document}&#10;&#10;$\Phi_k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Chiranjib\Documents\iguana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9868"/>
  <p:tag name="ORIGINALWIDTH" val="132.7334"/>
  <p:tag name="OUTPUTDPI" val="1200"/>
  <p:tag name="LATEXADDIN" val="\documentclass{article}&#10;\usepackage{amsmath}&#10;\pagestyle{empty}&#10;\begin{document}&#10;&#10;$\Phi_k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Chiranjib\Documents\iguana\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445.4443"/>
  <p:tag name="OUTPUTDPI" val="1200"/>
  <p:tag name="LATEXADDIN" val="\documentclass{article}&#10;\usepackage{amsmath}&#10;\pagestyle{empty}&#10;\begin{document}&#10;&#10;$\Phi_k = \Phi_0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Chiranjib\Documents\iguana\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9868"/>
  <p:tag name="ORIGINALWIDTH" val="132.7334"/>
  <p:tag name="OUTPUTDPI" val="1200"/>
  <p:tag name="LATEXADDIN" val="\documentclass{article}&#10;\usepackage{amsmath}&#10;\pagestyle{empty}&#10;\begin{document}&#10;&#10;&#10;$\Phi_k$&#10;&#10;\end{document}"/>
  <p:tag name="IGUANATEXSIZE" val="20"/>
  <p:tag name="IGUANATEXCURSOR" val="89"/>
  <p:tag name="TRANSPARENCY" val="True"/>
  <p:tag name="FILENAME" val=""/>
  <p:tag name="INPUTTYPE" val="0"/>
  <p:tag name="LATEXENGINEID" val="0"/>
  <p:tag name="TEMPFOLDER" val="C:\Users\Chiranjib\Documents\iguana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7.2366"/>
  <p:tag name="ORIGINALWIDTH" val="109.4863"/>
  <p:tag name="OUTPUTDPI" val="1200"/>
  <p:tag name="LATEXADDIN" val="\documentclass{article}&#10;\usepackage{amsmath}&#10;\pagestyle{empty}&#10;\begin{document}&#10;&#10;${\cal B}_i$ &#10;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Chiranjib\Documents\iguana\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128.2339"/>
  <p:tag name="OUTPUTDPI" val="1200"/>
  <p:tag name="LATEXADDIN" val="\documentclass{article}&#10;\usepackage{amsmath}&#10;\pagestyle{empty}&#10;\begin{document}&#10;&#10;&#10;$\Phi_0$&#10;&#10;\end{document}"/>
  <p:tag name="IGUANATEXSIZE" val="20"/>
  <p:tag name="IGUANATEXCURSOR" val="89"/>
  <p:tag name="TRANSPARENCY" val="True"/>
  <p:tag name="FILENAME" val=""/>
  <p:tag name="INPUTTYPE" val="0"/>
  <p:tag name="LATEXENGINEID" val="0"/>
  <p:tag name="TEMPFOLDER" val="C:\Users\Chiranjib\Documents\iguana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1037.12"/>
  <p:tag name="OUTPUTDPI" val="1200"/>
  <p:tag name="LATEXADDIN" val="\documentclass{article}&#10;\usepackage{amsmath}&#10;\pagestyle{empty}&#10;\begin{document}&#10;&#10;&#10;$\#{\cal B}_i \sim \mathtt{Poisson}(\bar{m})$&#10;&#10;\end{document}"/>
  <p:tag name="IGUANATEXSIZE" val="20"/>
  <p:tag name="IGUANATEXCURSOR" val="124"/>
  <p:tag name="TRANSPARENCY" val="True"/>
  <p:tag name="FILENAME" val=""/>
  <p:tag name="INPUTTYPE" val="0"/>
  <p:tag name="LATEXENGINEID" val="0"/>
  <p:tag name="TEMPFOLDER" val="C:\Users\Chiranjib\Documents\iguana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1.4848"/>
  <p:tag name="ORIGINALWIDTH" val="134.2332"/>
  <p:tag name="OUTPUTDPI" val="1200"/>
  <p:tag name="LATEXADDIN" val="\documentclass{article}&#10;\usepackage{amsmath}&#10;\pagestyle{empty}&#10;\begin{document}&#10;&#10;$\Phi_{\rm p}$&#10;&#10;&#10;\end{document}"/>
  <p:tag name="IGUANATEXSIZE" val="20"/>
  <p:tag name="IGUANATEXCURSOR" val="95"/>
  <p:tag name="TRANSPARENCY" val="True"/>
  <p:tag name="FILENAME" val=""/>
  <p:tag name="INPUTTYPE" val="0"/>
  <p:tag name="LATEXENGINEID" val="0"/>
  <p:tag name="TEMPFOLDER" val="C:\Users\Chiranjib\Documents\iguana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90.73866"/>
  <p:tag name="OUTPUTDPI" val="1200"/>
  <p:tag name="LATEXADDIN" val="\documentclass{article}&#10;\usepackage{amsmath}&#10;\pagestyle{empty}&#10;\begin{document}&#10;&#10;${\bf z}_i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Chiranjib\Documents\iguana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3.2133"/>
  <p:tag name="ORIGINALWIDTH" val="955.3806"/>
  <p:tag name="OUTPUTDPI" val="1200"/>
  <p:tag name="LATEXADDIN" val="\documentclass{article}&#10;\usepackage{amsmath}&#10;\pagestyle{empty}&#10;\begin{document}&#10;&#10;&#10;\begin{equation*}&#10; \Phi = \bigcup_{{\bf z}_i\in \Phi_{\rm p}} {\bf z}_{i} + {\cal B}_i. &#10;\end{equation*}&#10;&#10;&#10;&#10;\end{document}"/>
  <p:tag name="IGUANATEXSIZE" val="20"/>
  <p:tag name="IGUANATEXCURSOR" val="185"/>
  <p:tag name="TRANSPARENCY" val="True"/>
  <p:tag name="FILENAME" val=""/>
  <p:tag name="INPUTTYPE" val="0"/>
  <p:tag name="LATEXENGINEID" val="0"/>
  <p:tag name="TEMPFOLDER" val="C:\Users\Chiranjib\Documents\iguana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7.2366"/>
  <p:tag name="ORIGINALWIDTH" val="109.4863"/>
  <p:tag name="OUTPUTDPI" val="1200"/>
  <p:tag name="LATEXADDIN" val="\documentclass{article}&#10;\usepackage{amsmath}&#10;\pagestyle{empty}&#10;\begin{document}&#10;&#10;${\cal B}_i$ &#10;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Chiranjib\Documents\iguana\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2131</TotalTime>
  <Words>1976</Words>
  <Application>Microsoft Office PowerPoint</Application>
  <PresentationFormat>On-screen Show (4:3)</PresentationFormat>
  <Paragraphs>308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Unicode MS</vt:lpstr>
      <vt:lpstr>Calibri</vt:lpstr>
      <vt:lpstr>Calibri Light</vt:lpstr>
      <vt:lpstr>Wingdings</vt:lpstr>
      <vt:lpstr>ZapfDingbatsITC</vt:lpstr>
      <vt:lpstr>Office Theme</vt:lpstr>
      <vt:lpstr>Poisson Cluster Process: Bridging the Gap Between PPP and 3GPP HetNet Models</vt:lpstr>
      <vt:lpstr>HetNet: Different Components</vt:lpstr>
      <vt:lpstr>PPP Model of HetNets</vt:lpstr>
      <vt:lpstr>PPP Model: How far from actual HetNet?</vt:lpstr>
      <vt:lpstr>PPP Model: How far from actual HetNet?</vt:lpstr>
      <vt:lpstr>3GPP Models: User Distribution</vt:lpstr>
      <vt:lpstr>3GPP Model: SBS Distribution</vt:lpstr>
      <vt:lpstr>How can PCP enhance HetNet Model? </vt:lpstr>
      <vt:lpstr>PCP Based HetNet Models</vt:lpstr>
      <vt:lpstr>Unified HetNet Model: PCP meets PPP </vt:lpstr>
      <vt:lpstr>User Association: Max SIR and Max Power</vt:lpstr>
      <vt:lpstr>Construction of 0th tier</vt:lpstr>
      <vt:lpstr>Coverage Probability</vt:lpstr>
      <vt:lpstr>Coverage Probability</vt:lpstr>
      <vt:lpstr>Coverage Probability</vt:lpstr>
      <vt:lpstr>Sum-Product Functional</vt:lpstr>
      <vt:lpstr>Sum product functional</vt:lpstr>
      <vt:lpstr>Sum product functional: PPP</vt:lpstr>
      <vt:lpstr>Sum product functional: PCP</vt:lpstr>
      <vt:lpstr>Sum product functional: A special Case</vt:lpstr>
      <vt:lpstr>Results: Model 1 Vs. Model 2</vt:lpstr>
      <vt:lpstr>Results: Models 1,3 and 4</vt:lpstr>
      <vt:lpstr>Conclusive Remarks</vt:lpstr>
      <vt:lpstr>Relevant Publications</vt:lpstr>
      <vt:lpstr>Thank You for Your Attention</vt:lpstr>
      <vt:lpstr>Coverage Probability</vt:lpstr>
      <vt:lpstr>Sum product functional: A special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Chiranjib</cp:lastModifiedBy>
  <cp:revision>114</cp:revision>
  <dcterms:created xsi:type="dcterms:W3CDTF">2015-12-02T15:06:36Z</dcterms:created>
  <dcterms:modified xsi:type="dcterms:W3CDTF">2017-02-13T20:57:35Z</dcterms:modified>
</cp:coreProperties>
</file>