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94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1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4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32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9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873EC0-3CFB-46D7-B620-6D04334A40A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F57F9E-D881-48FF-93AB-2B074C6C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  <p:sldLayoutId id="21474841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571543"/>
            <a:ext cx="8993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C# is Microsoft’s premier language for .NET development. It leverages </a:t>
            </a:r>
            <a:r>
              <a:rPr lang="en-US" dirty="0" smtClean="0"/>
              <a:t>time-tested features </a:t>
            </a:r>
            <a:r>
              <a:rPr lang="en-US" dirty="0"/>
              <a:t>with cutting-edge innovations and provides a highly usable, efficient </a:t>
            </a:r>
            <a:r>
              <a:rPr lang="en-US" dirty="0" smtClean="0"/>
              <a:t>way to </a:t>
            </a:r>
            <a:r>
              <a:rPr lang="en-US" dirty="0"/>
              <a:t>write programs for the modern enterprise computing environment. It is, by </a:t>
            </a:r>
            <a:r>
              <a:rPr lang="en-US" dirty="0" smtClean="0"/>
              <a:t>any measure</a:t>
            </a:r>
            <a:r>
              <a:rPr lang="en-US" dirty="0"/>
              <a:t>, one of the most important languages of the twenty-first century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    The </a:t>
            </a:r>
            <a:r>
              <a:rPr lang="en-US" dirty="0"/>
              <a:t>purpose of this chapter is to place C# into its historical context, including the </a:t>
            </a:r>
            <a:r>
              <a:rPr lang="en-US" dirty="0" smtClean="0"/>
              <a:t>forces that </a:t>
            </a:r>
            <a:r>
              <a:rPr lang="en-US" dirty="0"/>
              <a:t>drove its creation, its design philosophy, and how it was influenced by other </a:t>
            </a:r>
            <a:r>
              <a:rPr lang="en-US" dirty="0" smtClean="0"/>
              <a:t>computer languages</a:t>
            </a:r>
            <a:r>
              <a:rPr lang="en-US" dirty="0"/>
              <a:t>. This chapter also explains how C# relates to the .NET Framework. As you </a:t>
            </a:r>
            <a:r>
              <a:rPr lang="en-US" dirty="0" smtClean="0"/>
              <a:t>will see</a:t>
            </a:r>
            <a:r>
              <a:rPr lang="en-US" dirty="0"/>
              <a:t>, C# and the .NET Framework work together to create a highly refined </a:t>
            </a:r>
            <a:r>
              <a:rPr lang="en-US" dirty="0" smtClean="0"/>
              <a:t>programming environment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648213"/>
            <a:ext cx="555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Creation of C#</a:t>
            </a:r>
          </a:p>
        </p:txBody>
      </p:sp>
    </p:spTree>
    <p:extLst>
      <p:ext uri="{BB962C8B-B14F-4D97-AF65-F5344CB8AC3E}">
        <p14:creationId xmlns:p14="http://schemas.microsoft.com/office/powerpoint/2010/main" val="19668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9921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While </a:t>
            </a:r>
            <a:r>
              <a:rPr lang="en-US" dirty="0"/>
              <a:t>Java successfully addresses many of the issues surrounding portability in the </a:t>
            </a:r>
            <a:r>
              <a:rPr lang="en-US" dirty="0" smtClean="0"/>
              <a:t>Internet environment</a:t>
            </a:r>
            <a:r>
              <a:rPr lang="en-US" dirty="0"/>
              <a:t>, there are still features that it lacks. One is </a:t>
            </a:r>
            <a:r>
              <a:rPr lang="en-US" i="1" dirty="0"/>
              <a:t>cross</a:t>
            </a:r>
            <a:r>
              <a:rPr lang="en-US" dirty="0"/>
              <a:t>-</a:t>
            </a:r>
            <a:r>
              <a:rPr lang="en-US" i="1" dirty="0"/>
              <a:t>language interoperability, </a:t>
            </a:r>
            <a:r>
              <a:rPr lang="en-US" dirty="0" smtClean="0"/>
              <a:t>also called </a:t>
            </a:r>
            <a:r>
              <a:rPr lang="en-US" i="1" dirty="0"/>
              <a:t>mixed</a:t>
            </a:r>
            <a:r>
              <a:rPr lang="en-US" dirty="0"/>
              <a:t>-</a:t>
            </a:r>
            <a:r>
              <a:rPr lang="en-US" i="1" dirty="0"/>
              <a:t>language programming. </a:t>
            </a:r>
            <a:r>
              <a:rPr lang="en-US" dirty="0"/>
              <a:t>This is the ability for the code produced by one </a:t>
            </a:r>
            <a:r>
              <a:rPr lang="en-US" dirty="0" smtClean="0"/>
              <a:t>language to </a:t>
            </a:r>
            <a:r>
              <a:rPr lang="en-US" dirty="0"/>
              <a:t>work easily with the code produced by another. Cross-language interoperability is </a:t>
            </a:r>
            <a:r>
              <a:rPr lang="en-US" dirty="0" smtClean="0"/>
              <a:t>needed for </a:t>
            </a:r>
            <a:r>
              <a:rPr lang="en-US" dirty="0"/>
              <a:t>the creation of large, distributed software systems. It is also desirable for </a:t>
            </a:r>
            <a:r>
              <a:rPr lang="en-US" dirty="0" smtClean="0"/>
              <a:t>programming </a:t>
            </a:r>
            <a:r>
              <a:rPr lang="en-US" dirty="0"/>
              <a:t>software components because the most valuable component is one that can be used by </a:t>
            </a:r>
            <a:r>
              <a:rPr lang="en-US" dirty="0" smtClean="0"/>
              <a:t>the widest </a:t>
            </a:r>
            <a:r>
              <a:rPr lang="en-US" dirty="0"/>
              <a:t>variety of computer languages, in the greatest number of operating environments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Another </a:t>
            </a:r>
            <a:r>
              <a:rPr lang="en-US" dirty="0"/>
              <a:t>feature lacking in Java is full integration with the Windows platform. </a:t>
            </a:r>
            <a:r>
              <a:rPr lang="en-US" dirty="0" smtClean="0"/>
              <a:t>Although Java </a:t>
            </a:r>
            <a:r>
              <a:rPr lang="en-US" dirty="0"/>
              <a:t>programs can be executed in a Windows environment (assuming that the Java </a:t>
            </a:r>
            <a:r>
              <a:rPr lang="en-US" dirty="0" smtClean="0"/>
              <a:t>Virtual Machine </a:t>
            </a:r>
            <a:r>
              <a:rPr lang="en-US" dirty="0"/>
              <a:t>has been installed), Java and Windows are not closely coupled. Since Windows </a:t>
            </a:r>
            <a:r>
              <a:rPr lang="en-US" dirty="0" smtClean="0"/>
              <a:t>is the </a:t>
            </a:r>
            <a:r>
              <a:rPr lang="en-US" dirty="0"/>
              <a:t>mostly widely used operating system in the world, lack of direct support for </a:t>
            </a:r>
            <a:r>
              <a:rPr lang="en-US" dirty="0" smtClean="0"/>
              <a:t>Windows is </a:t>
            </a:r>
            <a:r>
              <a:rPr lang="en-US" dirty="0"/>
              <a:t>a drawback to Java.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Creation of C#</a:t>
            </a:r>
          </a:p>
        </p:txBody>
      </p:sp>
    </p:spTree>
    <p:extLst>
      <p:ext uri="{BB962C8B-B14F-4D97-AF65-F5344CB8AC3E}">
        <p14:creationId xmlns:p14="http://schemas.microsoft.com/office/powerpoint/2010/main" val="30297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9921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answer these and other needs, Microsoft developed C#. C# was created at </a:t>
            </a:r>
            <a:r>
              <a:rPr lang="en-US" dirty="0" smtClean="0"/>
              <a:t>Microsoft late </a:t>
            </a:r>
            <a:r>
              <a:rPr lang="en-US" dirty="0"/>
              <a:t>in the 1990s and was part of Microsoft’s overall .NET strategy. It was first released in </a:t>
            </a:r>
            <a:r>
              <a:rPr lang="en-US" dirty="0" smtClean="0"/>
              <a:t>its alpha </a:t>
            </a:r>
            <a:r>
              <a:rPr lang="en-US" dirty="0"/>
              <a:t>version in the middle of 2000. C#’s chief architect was Anders Hejlsberg. Hejlsberg </a:t>
            </a:r>
            <a:r>
              <a:rPr lang="en-US" dirty="0" smtClean="0"/>
              <a:t>is one </a:t>
            </a:r>
            <a:r>
              <a:rPr lang="en-US" dirty="0"/>
              <a:t>of the world’s leading language experts, with several notable accomplishments to </a:t>
            </a:r>
            <a:r>
              <a:rPr lang="en-US" dirty="0" smtClean="0"/>
              <a:t>his credit</a:t>
            </a:r>
            <a:r>
              <a:rPr lang="en-US" dirty="0"/>
              <a:t>. For example, in the 1980s he was the original author of the highly successful </a:t>
            </a:r>
            <a:r>
              <a:rPr lang="en-US" dirty="0" smtClean="0"/>
              <a:t>and influential </a:t>
            </a:r>
            <a:r>
              <a:rPr lang="en-US" dirty="0"/>
              <a:t>Turbo Pascal, whose streamlined implementation set the standard for all </a:t>
            </a:r>
            <a:r>
              <a:rPr lang="en-US" dirty="0" smtClean="0"/>
              <a:t>future compilers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    C</a:t>
            </a:r>
            <a:r>
              <a:rPr lang="en-US" dirty="0"/>
              <a:t># is directly related to C, C++, and Java. This is not by accident. These are three </a:t>
            </a:r>
            <a:r>
              <a:rPr lang="en-US" dirty="0" smtClean="0"/>
              <a:t>of the </a:t>
            </a:r>
            <a:r>
              <a:rPr lang="en-US" dirty="0"/>
              <a:t>most widely </a:t>
            </a:r>
            <a:r>
              <a:rPr lang="en-US" dirty="0" smtClean="0"/>
              <a:t>used and </a:t>
            </a:r>
            <a:r>
              <a:rPr lang="en-US" dirty="0"/>
              <a:t>most widely </a:t>
            </a:r>
            <a:r>
              <a:rPr lang="en-US" dirty="0" smtClean="0"/>
              <a:t>liked programming </a:t>
            </a:r>
            <a:r>
              <a:rPr lang="en-US" dirty="0"/>
              <a:t>languages in the world</a:t>
            </a:r>
            <a:r>
              <a:rPr lang="en-US" dirty="0" smtClean="0"/>
              <a:t>. Furthermore</a:t>
            </a:r>
            <a:r>
              <a:rPr lang="en-US" dirty="0"/>
              <a:t>, at the time of C#’s creation, nearly all professional programmers knew C</a:t>
            </a:r>
            <a:r>
              <a:rPr lang="en-US" dirty="0" smtClean="0"/>
              <a:t>, C</a:t>
            </a:r>
            <a:r>
              <a:rPr lang="en-US" dirty="0"/>
              <a:t>++, and/or Java. By building C# upon a solid, well-understood foundation, C# offered </a:t>
            </a:r>
            <a:r>
              <a:rPr lang="en-US" dirty="0" smtClean="0"/>
              <a:t>an easy </a:t>
            </a:r>
            <a:r>
              <a:rPr lang="en-US" dirty="0"/>
              <a:t>migration path from these languages. Since it was neither necessary nor desirable </a:t>
            </a:r>
            <a:r>
              <a:rPr lang="en-US" dirty="0" smtClean="0"/>
              <a:t>for Hejlsberg </a:t>
            </a:r>
            <a:r>
              <a:rPr lang="en-US" dirty="0"/>
              <a:t>to “reinvent the wheel,” he was free to focus on specific improvements </a:t>
            </a:r>
            <a:r>
              <a:rPr lang="en-US" dirty="0" smtClean="0"/>
              <a:t>and innovations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Creation of C#</a:t>
            </a:r>
          </a:p>
        </p:txBody>
      </p:sp>
    </p:spTree>
    <p:extLst>
      <p:ext uri="{BB962C8B-B14F-4D97-AF65-F5344CB8AC3E}">
        <p14:creationId xmlns:p14="http://schemas.microsoft.com/office/powerpoint/2010/main" val="26344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7491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family tree for C# is shown in Figure 1-1. The grandfather of C# is C. From C, C</a:t>
            </a:r>
            <a:r>
              <a:rPr lang="en-US" dirty="0" smtClean="0"/>
              <a:t># derives </a:t>
            </a:r>
            <a:r>
              <a:rPr lang="en-US" dirty="0"/>
              <a:t>its syntax, many of its keywords, and its operators. C# builds upon and </a:t>
            </a:r>
            <a:r>
              <a:rPr lang="en-US" dirty="0" smtClean="0"/>
              <a:t>improves the </a:t>
            </a:r>
            <a:r>
              <a:rPr lang="en-US" dirty="0"/>
              <a:t>object model defined by C++. If you know C or C++, then you will feel at home with C#.</a:t>
            </a:r>
          </a:p>
          <a:p>
            <a:pPr algn="just"/>
            <a:r>
              <a:rPr lang="en-US" dirty="0" smtClean="0"/>
              <a:t>    C</a:t>
            </a:r>
            <a:r>
              <a:rPr lang="en-US" dirty="0"/>
              <a:t># and Java have a bit more complicated relationship. As explained, Java is </a:t>
            </a:r>
            <a:r>
              <a:rPr lang="en-US" dirty="0" smtClean="0"/>
              <a:t>also descended </a:t>
            </a:r>
            <a:r>
              <a:rPr lang="en-US" dirty="0"/>
              <a:t>from C and C++. It too shares the C/C++ syntax and object model. Like Java</a:t>
            </a:r>
            <a:r>
              <a:rPr lang="en-US" dirty="0" smtClean="0"/>
              <a:t>, C</a:t>
            </a:r>
            <a:r>
              <a:rPr lang="en-US" dirty="0"/>
              <a:t># is designed to produce portable code. However, C# is not descended from Java</a:t>
            </a:r>
            <a:r>
              <a:rPr lang="en-US" dirty="0" smtClean="0"/>
              <a:t>. Instead</a:t>
            </a:r>
            <a:r>
              <a:rPr lang="en-US" dirty="0"/>
              <a:t>, C# and Java are more like cousins, sharing a common ancestry, but differing </a:t>
            </a:r>
            <a:r>
              <a:rPr lang="en-US" dirty="0" smtClean="0"/>
              <a:t>in many </a:t>
            </a:r>
            <a:r>
              <a:rPr lang="en-US" dirty="0"/>
              <a:t>important ways. The good news, though, is that if you know Java, then many C</a:t>
            </a:r>
            <a:r>
              <a:rPr lang="en-US" dirty="0" smtClean="0"/>
              <a:t># concepts </a:t>
            </a:r>
            <a:r>
              <a:rPr lang="en-US" dirty="0"/>
              <a:t>will be familiar. Conversely, if in the future you need to learn Java, then </a:t>
            </a:r>
            <a:r>
              <a:rPr lang="en-US" dirty="0" smtClean="0"/>
              <a:t>many of </a:t>
            </a:r>
            <a:r>
              <a:rPr lang="en-US" dirty="0"/>
              <a:t>the things you learn about C# will carry over.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Creation of C#</a:t>
            </a:r>
          </a:p>
        </p:txBody>
      </p:sp>
      <p:sp>
        <p:nvSpPr>
          <p:cNvPr id="9" name="Rectangle 8"/>
          <p:cNvSpPr/>
          <p:nvPr/>
        </p:nvSpPr>
        <p:spPr>
          <a:xfrm>
            <a:off x="9692262" y="327799"/>
            <a:ext cx="1149406" cy="76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82744" y="517701"/>
            <a:ext cx="96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0442" y="159715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4175" y="283569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0353" y="2838038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2263" y="1401260"/>
            <a:ext cx="1149406" cy="76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91163" y="2639802"/>
            <a:ext cx="1149406" cy="76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841667" y="2639802"/>
            <a:ext cx="1149406" cy="76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9" idx="2"/>
            <a:endCxn id="16" idx="0"/>
          </p:cNvCxnSpPr>
          <p:nvPr/>
        </p:nvCxnSpPr>
        <p:spPr>
          <a:xfrm>
            <a:off x="10266965" y="1088917"/>
            <a:ext cx="1" cy="31234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0"/>
          </p:cNvCxnSpPr>
          <p:nvPr/>
        </p:nvCxnSpPr>
        <p:spPr>
          <a:xfrm flipH="1">
            <a:off x="9265866" y="2162378"/>
            <a:ext cx="444278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1667" y="2162378"/>
            <a:ext cx="426399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2" grpId="0"/>
      <p:bldP spid="13" grpId="0"/>
      <p:bldP spid="14" grpId="0"/>
      <p:bldP spid="16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10260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Since its original 1.0 release, C# has been evolving at a rapid pace. Not long after C# 1.0</a:t>
            </a:r>
            <a:r>
              <a:rPr lang="en-US" dirty="0" smtClean="0"/>
              <a:t>, Microsoft </a:t>
            </a:r>
            <a:r>
              <a:rPr lang="en-US" dirty="0"/>
              <a:t>released version 1.1. It contained many minor tweaks but added no </a:t>
            </a:r>
            <a:r>
              <a:rPr lang="en-US" dirty="0" smtClean="0"/>
              <a:t>major features</a:t>
            </a:r>
            <a:r>
              <a:rPr lang="en-US" dirty="0"/>
              <a:t>. However, the situation was much different with the release of C# 2.0.</a:t>
            </a:r>
          </a:p>
          <a:p>
            <a:pPr algn="just"/>
            <a:r>
              <a:rPr lang="en-US" dirty="0" smtClean="0"/>
              <a:t>    C</a:t>
            </a:r>
            <a:r>
              <a:rPr lang="en-US" dirty="0"/>
              <a:t># 2.0 was a watershed event in the lifecycle of C# because it added many new features</a:t>
            </a:r>
            <a:r>
              <a:rPr lang="en-US" dirty="0" smtClean="0"/>
              <a:t>, such </a:t>
            </a:r>
            <a:r>
              <a:rPr lang="en-US" dirty="0"/>
              <a:t>as generics, partial types, and anonymous methods, that fundamentally expanded </a:t>
            </a:r>
            <a:r>
              <a:rPr lang="en-US" dirty="0" smtClean="0"/>
              <a:t>the scope</a:t>
            </a:r>
            <a:r>
              <a:rPr lang="en-US" dirty="0"/>
              <a:t>, power, and range of the language. Version 2.0 firmly put C# at the forefront </a:t>
            </a:r>
            <a:r>
              <a:rPr lang="en-US" dirty="0" smtClean="0"/>
              <a:t>of computer </a:t>
            </a:r>
            <a:r>
              <a:rPr lang="en-US" dirty="0"/>
              <a:t>language development. It also demonstrated Microsoft’s long-term </a:t>
            </a:r>
            <a:r>
              <a:rPr lang="en-US" dirty="0" smtClean="0"/>
              <a:t>commitment to </a:t>
            </a:r>
            <a:r>
              <a:rPr lang="en-US" dirty="0"/>
              <a:t>the language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    The </a:t>
            </a:r>
            <a:r>
              <a:rPr lang="en-US" dirty="0"/>
              <a:t>next major release of C# was 3.0. Because of the many new features added by C</a:t>
            </a:r>
            <a:r>
              <a:rPr lang="en-US" dirty="0" smtClean="0"/>
              <a:t># 2.0</a:t>
            </a:r>
            <a:r>
              <a:rPr lang="en-US" dirty="0"/>
              <a:t>, one might have expected the development of C# to slow a bit, just to let </a:t>
            </a:r>
            <a:r>
              <a:rPr lang="en-US" dirty="0" smtClean="0"/>
              <a:t>programmers catch </a:t>
            </a:r>
            <a:r>
              <a:rPr lang="en-US" dirty="0"/>
              <a:t>up, but this was not the case. With the release of C# 3.0, Microsoft once again put C</a:t>
            </a:r>
            <a:r>
              <a:rPr lang="en-US" dirty="0" smtClean="0"/>
              <a:t># on </a:t>
            </a:r>
            <a:r>
              <a:rPr lang="en-US" dirty="0"/>
              <a:t>the cutting edge of language design, this time adding a set of innovative features </a:t>
            </a:r>
            <a:r>
              <a:rPr lang="en-US" dirty="0" smtClean="0"/>
              <a:t>that redefined </a:t>
            </a:r>
            <a:r>
              <a:rPr lang="en-US" dirty="0"/>
              <a:t>the programming landscape. These include lambda </a:t>
            </a:r>
            <a:r>
              <a:rPr lang="en-US" dirty="0" smtClean="0"/>
              <a:t>expressions</a:t>
            </a:r>
            <a:r>
              <a:rPr lang="en-US" dirty="0"/>
              <a:t>, </a:t>
            </a:r>
            <a:r>
              <a:rPr lang="en-US" dirty="0" smtClean="0"/>
              <a:t>language integrated query </a:t>
            </a:r>
            <a:r>
              <a:rPr lang="en-US" dirty="0"/>
              <a:t>(LINQ), extension methods, and implicitly typed variables, among others</a:t>
            </a:r>
            <a:r>
              <a:rPr lang="en-US" dirty="0" smtClean="0"/>
              <a:t>. Although </a:t>
            </a:r>
            <a:r>
              <a:rPr lang="en-US" dirty="0"/>
              <a:t>all of the new 3.0 features were important, the two that had the most </a:t>
            </a:r>
            <a:r>
              <a:rPr lang="en-US" dirty="0" smtClean="0"/>
              <a:t>high-profile impact </a:t>
            </a:r>
            <a:r>
              <a:rPr lang="en-US" dirty="0"/>
              <a:t>on the language were LINQ and lambda expressions. They added a completely </a:t>
            </a:r>
            <a:r>
              <a:rPr lang="en-US" dirty="0" smtClean="0"/>
              <a:t>new dimension </a:t>
            </a:r>
            <a:r>
              <a:rPr lang="en-US" dirty="0"/>
              <a:t>to C# and further emphasized its lead in the ongoing evolution of </a:t>
            </a:r>
            <a:r>
              <a:rPr lang="en-US" dirty="0" smtClean="0"/>
              <a:t>computer languages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Evolution of C#</a:t>
            </a:r>
          </a:p>
        </p:txBody>
      </p:sp>
    </p:spTree>
    <p:extLst>
      <p:ext uri="{BB962C8B-B14F-4D97-AF65-F5344CB8AC3E}">
        <p14:creationId xmlns:p14="http://schemas.microsoft.com/office/powerpoint/2010/main" val="25779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9294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current release is C# 4.0, and that is the version of C# described by this book. C# </a:t>
            </a:r>
            <a:r>
              <a:rPr lang="en-US" dirty="0" smtClean="0"/>
              <a:t>4.0 builds </a:t>
            </a:r>
            <a:r>
              <a:rPr lang="en-US" dirty="0"/>
              <a:t>on the strong foundation established by the previous three major releases, </a:t>
            </a:r>
            <a:r>
              <a:rPr lang="en-US" dirty="0" smtClean="0"/>
              <a:t>adding several </a:t>
            </a:r>
            <a:r>
              <a:rPr lang="en-US" dirty="0"/>
              <a:t>new features. Perhaps the most important are named and optional arguments. </a:t>
            </a:r>
            <a:r>
              <a:rPr lang="en-US" dirty="0" smtClean="0"/>
              <a:t>Named arguments </a:t>
            </a:r>
            <a:r>
              <a:rPr lang="en-US" dirty="0"/>
              <a:t>let you link an argument with a parameter by name. Optional arguments give </a:t>
            </a:r>
            <a:r>
              <a:rPr lang="en-US" dirty="0" smtClean="0"/>
              <a:t>you a </a:t>
            </a:r>
            <a:r>
              <a:rPr lang="en-US" dirty="0"/>
              <a:t>way to specify a default argument for a parameter. Another important new feature is </a:t>
            </a:r>
            <a:r>
              <a:rPr lang="en-US" dirty="0" smtClean="0"/>
              <a:t>the </a:t>
            </a:r>
            <a:r>
              <a:rPr lang="en-US" b="1" dirty="0" smtClean="0"/>
              <a:t>dynamic </a:t>
            </a:r>
            <a:r>
              <a:rPr lang="en-US" dirty="0"/>
              <a:t>type, which is used to declare objects that are type-checked at runtime, rather </a:t>
            </a:r>
            <a:r>
              <a:rPr lang="en-US" dirty="0" smtClean="0"/>
              <a:t>than compile </a:t>
            </a:r>
            <a:r>
              <a:rPr lang="en-US" dirty="0"/>
              <a:t>time. Covariance and </a:t>
            </a:r>
            <a:r>
              <a:rPr lang="en-US" dirty="0" err="1"/>
              <a:t>contravariance</a:t>
            </a:r>
            <a:r>
              <a:rPr lang="en-US" dirty="0"/>
              <a:t> support is also provided for type parameters</a:t>
            </a:r>
            <a:r>
              <a:rPr lang="en-US" dirty="0" smtClean="0"/>
              <a:t>, which </a:t>
            </a:r>
            <a:r>
              <a:rPr lang="en-US" dirty="0"/>
              <a:t>are supported by new uses of the </a:t>
            </a:r>
            <a:r>
              <a:rPr lang="en-US" b="1" dirty="0"/>
              <a:t>in </a:t>
            </a:r>
            <a:r>
              <a:rPr lang="en-US" dirty="0"/>
              <a:t>and </a:t>
            </a:r>
            <a:r>
              <a:rPr lang="en-US" b="1" dirty="0"/>
              <a:t>out </a:t>
            </a:r>
            <a:r>
              <a:rPr lang="en-US" dirty="0"/>
              <a:t>keywords. For those programmers </a:t>
            </a:r>
            <a:r>
              <a:rPr lang="en-US" dirty="0" smtClean="0"/>
              <a:t>using the </a:t>
            </a:r>
            <a:r>
              <a:rPr lang="en-US" dirty="0"/>
              <a:t>Office Automation APIs (and COM in general), access has been simplified. (</a:t>
            </a:r>
            <a:r>
              <a:rPr lang="en-US" dirty="0" smtClean="0"/>
              <a:t>Office Automation </a:t>
            </a:r>
            <a:r>
              <a:rPr lang="en-US" dirty="0"/>
              <a:t>and COM are outside the scope of this book). In general, the new 4.0 </a:t>
            </a:r>
            <a:r>
              <a:rPr lang="en-US" dirty="0" smtClean="0"/>
              <a:t>features further </a:t>
            </a:r>
            <a:r>
              <a:rPr lang="en-US" dirty="0"/>
              <a:t>streamline coding and improve the usability of C#.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Evolution of C#</a:t>
            </a:r>
          </a:p>
        </p:txBody>
      </p:sp>
    </p:spTree>
    <p:extLst>
      <p:ext uri="{BB962C8B-B14F-4D97-AF65-F5344CB8AC3E}">
        <p14:creationId xmlns:p14="http://schemas.microsoft.com/office/powerpoint/2010/main" val="379165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92948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 is another major feature that relates directly to C# 4.0 programming, but </a:t>
            </a:r>
            <a:r>
              <a:rPr lang="en-US" dirty="0" smtClean="0"/>
              <a:t>which is </a:t>
            </a:r>
            <a:r>
              <a:rPr lang="en-US" dirty="0"/>
              <a:t>provided by the .NET Framework 4.0. This is support for parallel programming </a:t>
            </a:r>
            <a:r>
              <a:rPr lang="en-US" dirty="0" smtClean="0"/>
              <a:t>through two </a:t>
            </a:r>
            <a:r>
              <a:rPr lang="en-US" dirty="0"/>
              <a:t>major new features. The first is the Task Parallel Library (TPL) and the second </a:t>
            </a:r>
            <a:r>
              <a:rPr lang="en-US" dirty="0" smtClean="0"/>
              <a:t>is Parallel </a:t>
            </a:r>
            <a:r>
              <a:rPr lang="en-US" dirty="0"/>
              <a:t>LINQ (PLINQ). Both of these dramatically enhance and simplify the process </a:t>
            </a:r>
            <a:r>
              <a:rPr lang="en-US" dirty="0" smtClean="0"/>
              <a:t>of creating </a:t>
            </a:r>
            <a:r>
              <a:rPr lang="en-US" dirty="0"/>
              <a:t>programs that use concurrency. Both also make it easier to create </a:t>
            </a:r>
            <a:r>
              <a:rPr lang="en-US" dirty="0" smtClean="0"/>
              <a:t>multithreaded code </a:t>
            </a:r>
            <a:r>
              <a:rPr lang="en-US" dirty="0"/>
              <a:t>that automatically scales to utilize the number of processors available in the computer</a:t>
            </a:r>
            <a:r>
              <a:rPr lang="en-US" dirty="0" smtClean="0"/>
              <a:t>. Put </a:t>
            </a:r>
            <a:r>
              <a:rPr lang="en-US" dirty="0"/>
              <a:t>directly, multicore computers are becoming commonplace, and the ability to </a:t>
            </a:r>
            <a:r>
              <a:rPr lang="en-US" dirty="0" smtClean="0"/>
              <a:t>parallelize your </a:t>
            </a:r>
            <a:r>
              <a:rPr lang="en-US" dirty="0"/>
              <a:t>code to take advantage of them is an increasingly important part of nearly every C</a:t>
            </a:r>
            <a:r>
              <a:rPr lang="en-US" dirty="0" smtClean="0"/>
              <a:t># programmer’s </a:t>
            </a:r>
            <a:r>
              <a:rPr lang="en-US" dirty="0"/>
              <a:t>job description. Because of the significant impact the TPL and PLINQ </a:t>
            </a:r>
            <a:r>
              <a:rPr lang="en-US" dirty="0" smtClean="0"/>
              <a:t>are having </a:t>
            </a:r>
            <a:r>
              <a:rPr lang="en-US" dirty="0"/>
              <a:t>on programming, both are covered in this </a:t>
            </a:r>
            <a:r>
              <a:rPr lang="en-US" dirty="0" smtClean="0"/>
              <a:t>tutorial.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Evolution of C#</a:t>
            </a:r>
          </a:p>
        </p:txBody>
      </p:sp>
    </p:spTree>
    <p:extLst>
      <p:ext uri="{BB962C8B-B14F-4D97-AF65-F5344CB8AC3E}">
        <p14:creationId xmlns:p14="http://schemas.microsoft.com/office/powerpoint/2010/main" val="41440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7942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Although C# is a computer language that can be studied on its own, it has a </a:t>
            </a:r>
            <a:r>
              <a:rPr lang="en-US" dirty="0" smtClean="0"/>
              <a:t>special relationship </a:t>
            </a:r>
            <a:r>
              <a:rPr lang="en-US" dirty="0"/>
              <a:t>to its runtime environment, the .NET Framework. The reason for this is twofold</a:t>
            </a:r>
            <a:r>
              <a:rPr lang="en-US" dirty="0" smtClean="0"/>
              <a:t>. First</a:t>
            </a:r>
            <a:r>
              <a:rPr lang="en-US" dirty="0"/>
              <a:t>, C# was initially designed by Microsoft to create code for the .NET Framework. Second</a:t>
            </a:r>
            <a:r>
              <a:rPr lang="en-US" dirty="0" smtClean="0"/>
              <a:t>, the </a:t>
            </a:r>
            <a:r>
              <a:rPr lang="en-US" dirty="0"/>
              <a:t>libraries used by C# are the ones defined by the .NET Framework. Thus, even though </a:t>
            </a:r>
            <a:r>
              <a:rPr lang="en-US" dirty="0" smtClean="0"/>
              <a:t>it is </a:t>
            </a:r>
            <a:r>
              <a:rPr lang="en-US" dirty="0"/>
              <a:t>theoretically possible to separate C# the language from the .NET environment, the two </a:t>
            </a:r>
            <a:r>
              <a:rPr lang="en-US" dirty="0" smtClean="0"/>
              <a:t>are closely </a:t>
            </a:r>
            <a:r>
              <a:rPr lang="en-US" dirty="0"/>
              <a:t>linked. Because of this, it is important to have a general understanding of the .</a:t>
            </a:r>
            <a:r>
              <a:rPr lang="en-US" dirty="0" smtClean="0"/>
              <a:t>NET Framework </a:t>
            </a:r>
            <a:r>
              <a:rPr lang="en-US" dirty="0"/>
              <a:t>and why it is important to C#.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8818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C# Relates to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1549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9" y="2062092"/>
            <a:ext cx="9384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.NET Framework defines an environment that supports the development and </a:t>
            </a:r>
            <a:r>
              <a:rPr lang="en-US" dirty="0" smtClean="0"/>
              <a:t>execution of </a:t>
            </a:r>
            <a:r>
              <a:rPr lang="en-US" dirty="0"/>
              <a:t>highly distributed, component-based applications. It enables differing computer </a:t>
            </a:r>
            <a:r>
              <a:rPr lang="en-US" dirty="0" smtClean="0"/>
              <a:t>languages to </a:t>
            </a:r>
            <a:r>
              <a:rPr lang="en-US" dirty="0"/>
              <a:t>work together and provides for security, program portability, and a common </a:t>
            </a:r>
            <a:r>
              <a:rPr lang="en-US" dirty="0" smtClean="0"/>
              <a:t>programming model </a:t>
            </a:r>
            <a:r>
              <a:rPr lang="en-US" dirty="0"/>
              <a:t>for the Windows platform. As it relates to C#, the .NET Framework defines two </a:t>
            </a:r>
            <a:r>
              <a:rPr lang="en-US" dirty="0" smtClean="0"/>
              <a:t>very important </a:t>
            </a:r>
            <a:r>
              <a:rPr lang="en-US" dirty="0"/>
              <a:t>entities. The first is the </a:t>
            </a:r>
            <a:r>
              <a:rPr lang="en-US" i="1" dirty="0"/>
              <a:t>Common Language Runtime </a:t>
            </a:r>
            <a:r>
              <a:rPr lang="en-US" dirty="0"/>
              <a:t>(CLR). This is the system </a:t>
            </a:r>
            <a:r>
              <a:rPr lang="en-US" dirty="0" smtClean="0"/>
              <a:t>that manages </a:t>
            </a:r>
            <a:r>
              <a:rPr lang="en-US" dirty="0"/>
              <a:t>the execution of your program. Along with other benefits, the Common </a:t>
            </a:r>
            <a:r>
              <a:rPr lang="en-US" dirty="0" smtClean="0"/>
              <a:t>Language Runtime </a:t>
            </a:r>
            <a:r>
              <a:rPr lang="en-US" dirty="0"/>
              <a:t>is the part of the .NET Framework that enables programs to be portable, </a:t>
            </a:r>
            <a:r>
              <a:rPr lang="en-US" dirty="0" smtClean="0"/>
              <a:t>supports mixed-language </a:t>
            </a:r>
            <a:r>
              <a:rPr lang="en-US" dirty="0"/>
              <a:t>programming, and provides for secure execution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The second entity is the .NET </a:t>
            </a:r>
            <a:r>
              <a:rPr lang="en-US" i="1" dirty="0"/>
              <a:t>class library. </a:t>
            </a:r>
            <a:r>
              <a:rPr lang="en-US" dirty="0"/>
              <a:t>This library gives your program access to </a:t>
            </a:r>
            <a:r>
              <a:rPr lang="en-US" dirty="0" smtClean="0"/>
              <a:t>the runtime </a:t>
            </a:r>
            <a:r>
              <a:rPr lang="en-US" dirty="0"/>
              <a:t>environment. For example, if you want to perform I/O, such as displaying </a:t>
            </a:r>
            <a:r>
              <a:rPr lang="en-US" dirty="0" smtClean="0"/>
              <a:t>something on </a:t>
            </a:r>
            <a:r>
              <a:rPr lang="en-US" dirty="0"/>
              <a:t>the screen, you will use the .NET class library to do it. If you are new to programming</a:t>
            </a:r>
            <a:r>
              <a:rPr lang="en-US" dirty="0" smtClean="0"/>
              <a:t>, then </a:t>
            </a:r>
            <a:r>
              <a:rPr lang="en-US" dirty="0"/>
              <a:t>the term </a:t>
            </a:r>
            <a:r>
              <a:rPr lang="en-US" i="1" dirty="0"/>
              <a:t>class </a:t>
            </a:r>
            <a:r>
              <a:rPr lang="en-US" dirty="0"/>
              <a:t>may be new. Although it is explained in detail later in this book, for </a:t>
            </a:r>
            <a:r>
              <a:rPr lang="en-US" dirty="0" smtClean="0"/>
              <a:t>now a </a:t>
            </a:r>
            <a:r>
              <a:rPr lang="en-US" dirty="0"/>
              <a:t>brief definition will suffice: a class is an object-oriented construct that helps </a:t>
            </a:r>
            <a:r>
              <a:rPr lang="en-US" dirty="0" smtClean="0"/>
              <a:t>organize programs</a:t>
            </a:r>
            <a:r>
              <a:rPr lang="en-US" dirty="0"/>
              <a:t>. As long as your program restricts itself to the features defined by the .NET </a:t>
            </a:r>
            <a:r>
              <a:rPr lang="en-US" dirty="0" smtClean="0"/>
              <a:t>class library</a:t>
            </a:r>
            <a:r>
              <a:rPr lang="en-US" dirty="0"/>
              <a:t>, your programs can run anywhere that the .NET runtime system is supported. </a:t>
            </a:r>
            <a:r>
              <a:rPr lang="en-US" dirty="0" smtClean="0"/>
              <a:t>Since C</a:t>
            </a:r>
            <a:r>
              <a:rPr lang="en-US" dirty="0"/>
              <a:t># automatically uses the .NET Framework class library, C# programs are </a:t>
            </a:r>
            <a:r>
              <a:rPr lang="en-US" dirty="0" smtClean="0"/>
              <a:t>automatically portable </a:t>
            </a:r>
            <a:r>
              <a:rPr lang="en-US" dirty="0"/>
              <a:t>to all .NET environments.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8818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.NET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 ?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7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9" y="2062092"/>
            <a:ext cx="8818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Common Language Runtime manages the execution of .NET code. Here is how </a:t>
            </a:r>
            <a:r>
              <a:rPr lang="en-US" dirty="0" smtClean="0"/>
              <a:t>it works</a:t>
            </a:r>
            <a:r>
              <a:rPr lang="en-US" dirty="0"/>
              <a:t>: When you compile a C# program, the output of the compiler is not executable code</a:t>
            </a:r>
            <a:r>
              <a:rPr lang="en-US" dirty="0" smtClean="0"/>
              <a:t>. Instead</a:t>
            </a:r>
            <a:r>
              <a:rPr lang="en-US" dirty="0"/>
              <a:t>, it is a file that contains a special type of </a:t>
            </a:r>
            <a:r>
              <a:rPr lang="en-US" dirty="0" err="1"/>
              <a:t>pseudocode</a:t>
            </a:r>
            <a:r>
              <a:rPr lang="en-US" dirty="0"/>
              <a:t> called </a:t>
            </a:r>
            <a:r>
              <a:rPr lang="en-US" i="1" dirty="0"/>
              <a:t>Microsoft </a:t>
            </a:r>
            <a:r>
              <a:rPr lang="en-US" i="1" dirty="0" smtClean="0"/>
              <a:t>Intermediate Language </a:t>
            </a:r>
            <a:r>
              <a:rPr lang="en-US" dirty="0"/>
              <a:t>(MSIL). MSIL defines a set of portable instructions that are independent of </a:t>
            </a:r>
            <a:r>
              <a:rPr lang="en-US" dirty="0" smtClean="0"/>
              <a:t>any specific </a:t>
            </a:r>
            <a:r>
              <a:rPr lang="en-US" dirty="0"/>
              <a:t>CPU. In essence, MSIL defines a portable assembly language. One other point</a:t>
            </a:r>
            <a:r>
              <a:rPr lang="en-US" dirty="0" smtClean="0"/>
              <a:t>: although </a:t>
            </a:r>
            <a:r>
              <a:rPr lang="en-US" dirty="0"/>
              <a:t>MSIL is similar in concept to Java’s </a:t>
            </a:r>
            <a:r>
              <a:rPr lang="en-US" dirty="0" err="1"/>
              <a:t>bytecode</a:t>
            </a:r>
            <a:r>
              <a:rPr lang="en-US" dirty="0"/>
              <a:t>, the two are not the same.</a:t>
            </a:r>
          </a:p>
          <a:p>
            <a:pPr algn="just"/>
            <a:r>
              <a:rPr lang="en-US" dirty="0" smtClean="0"/>
              <a:t>    It </a:t>
            </a:r>
            <a:r>
              <a:rPr lang="en-US" dirty="0"/>
              <a:t>is the job of the CLR to translate the intermediate code into executable code when </a:t>
            </a:r>
            <a:r>
              <a:rPr lang="en-US" dirty="0" smtClean="0"/>
              <a:t>a program </a:t>
            </a:r>
            <a:r>
              <a:rPr lang="en-US" dirty="0"/>
              <a:t>is run. Thus, any program compiled to MSIL can be run in any environment </a:t>
            </a:r>
            <a:r>
              <a:rPr lang="en-US" dirty="0" smtClean="0"/>
              <a:t>for which </a:t>
            </a:r>
            <a:r>
              <a:rPr lang="en-US" dirty="0"/>
              <a:t>the CLR is implemented. This is part of how the .NET Framework achieves portability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8818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 Common Language Runtime Works</a:t>
            </a:r>
          </a:p>
        </p:txBody>
      </p:sp>
    </p:spTree>
    <p:extLst>
      <p:ext uri="{BB962C8B-B14F-4D97-AF65-F5344CB8AC3E}">
        <p14:creationId xmlns:p14="http://schemas.microsoft.com/office/powerpoint/2010/main" val="14859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9140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Microsoft </a:t>
            </a:r>
            <a:r>
              <a:rPr lang="en-US" dirty="0"/>
              <a:t>Intermediate Language is turned into executable code using a </a:t>
            </a:r>
            <a:r>
              <a:rPr lang="en-US" i="1" dirty="0"/>
              <a:t>JIT compiler</a:t>
            </a:r>
            <a:r>
              <a:rPr lang="en-US" i="1" dirty="0" smtClean="0"/>
              <a:t>. </a:t>
            </a:r>
            <a:r>
              <a:rPr lang="en-US" dirty="0" smtClean="0"/>
              <a:t>“</a:t>
            </a:r>
            <a:r>
              <a:rPr lang="en-US" dirty="0"/>
              <a:t>JIT” stands for “Just-In-Time.” The process works like this: When a .NET program </a:t>
            </a:r>
            <a:r>
              <a:rPr lang="en-US" dirty="0" smtClean="0"/>
              <a:t>is executed</a:t>
            </a:r>
            <a:r>
              <a:rPr lang="en-US" dirty="0"/>
              <a:t>, the CLR activates the JIT compiler. The JIT compiler converts MSIL into </a:t>
            </a:r>
            <a:r>
              <a:rPr lang="en-US" dirty="0" smtClean="0"/>
              <a:t>native code </a:t>
            </a:r>
            <a:r>
              <a:rPr lang="en-US" dirty="0"/>
              <a:t>on demand as each part of your program is needed. Thus, your C# program </a:t>
            </a:r>
            <a:r>
              <a:rPr lang="en-US" dirty="0" smtClean="0"/>
              <a:t>actually executes </a:t>
            </a:r>
            <a:r>
              <a:rPr lang="en-US" dirty="0"/>
              <a:t>as native code even though it is initially compiled into MSIL. This means that </a:t>
            </a:r>
            <a:r>
              <a:rPr lang="en-US" dirty="0" smtClean="0"/>
              <a:t>your program </a:t>
            </a:r>
            <a:r>
              <a:rPr lang="en-US" dirty="0"/>
              <a:t>runs nearly as fast as it would if it had been compiled to native code in the </a:t>
            </a:r>
            <a:r>
              <a:rPr lang="en-US" dirty="0" smtClean="0"/>
              <a:t>first </a:t>
            </a:r>
            <a:r>
              <a:rPr lang="en-US" dirty="0"/>
              <a:t>place, but it gains the portability benefits of MSIL. Also, during compilation, </a:t>
            </a:r>
            <a:r>
              <a:rPr lang="en-US" dirty="0" smtClean="0"/>
              <a:t>code verification </a:t>
            </a:r>
            <a:r>
              <a:rPr lang="en-US" dirty="0"/>
              <a:t>takes place to ensure type safety (unless a security policy has been </a:t>
            </a:r>
            <a:r>
              <a:rPr lang="en-US" dirty="0" smtClean="0"/>
              <a:t>established that </a:t>
            </a:r>
            <a:r>
              <a:rPr lang="en-US" dirty="0"/>
              <a:t>avoids this step).</a:t>
            </a:r>
          </a:p>
          <a:p>
            <a:pPr algn="just"/>
            <a:r>
              <a:rPr lang="en-US" dirty="0" smtClean="0"/>
              <a:t>    In </a:t>
            </a:r>
            <a:r>
              <a:rPr lang="en-US" dirty="0"/>
              <a:t>addition to MSIL, one other thing is output when you compile a C# program</a:t>
            </a:r>
            <a:r>
              <a:rPr lang="en-US" dirty="0" smtClean="0"/>
              <a:t>: </a:t>
            </a:r>
            <a:r>
              <a:rPr lang="en-US" i="1" dirty="0" smtClean="0"/>
              <a:t>metadata</a:t>
            </a:r>
            <a:r>
              <a:rPr lang="en-US" i="1" dirty="0"/>
              <a:t>. </a:t>
            </a:r>
            <a:r>
              <a:rPr lang="en-US" dirty="0"/>
              <a:t>Metadata describes the data used by your program and enables your code </a:t>
            </a:r>
            <a:r>
              <a:rPr lang="en-US" dirty="0" smtClean="0"/>
              <a:t>to interact </a:t>
            </a:r>
            <a:r>
              <a:rPr lang="en-US" dirty="0"/>
              <a:t>easily with other code. The metadata is contained in the same file as the MSIL.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8818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 Common Language Runtime Works</a:t>
            </a:r>
          </a:p>
        </p:txBody>
      </p:sp>
    </p:spTree>
    <p:extLst>
      <p:ext uri="{BB962C8B-B14F-4D97-AF65-F5344CB8AC3E}">
        <p14:creationId xmlns:p14="http://schemas.microsoft.com/office/powerpoint/2010/main" val="95317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571543"/>
            <a:ext cx="8993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Computer languages do not exist in a void. Rather, they relate to one another, with </a:t>
            </a:r>
            <a:r>
              <a:rPr lang="en-US" dirty="0" smtClean="0"/>
              <a:t>each new </a:t>
            </a:r>
            <a:r>
              <a:rPr lang="en-US" dirty="0"/>
              <a:t>language influenced in one form or another by the ones that came before. In a </a:t>
            </a:r>
            <a:r>
              <a:rPr lang="en-US" dirty="0" smtClean="0"/>
              <a:t>process akin </a:t>
            </a:r>
            <a:r>
              <a:rPr lang="en-US" dirty="0"/>
              <a:t>to cross-pollination, features from one language are adapted by another, a </a:t>
            </a:r>
            <a:r>
              <a:rPr lang="en-US" dirty="0" smtClean="0"/>
              <a:t>new innovation </a:t>
            </a:r>
            <a:r>
              <a:rPr lang="en-US" dirty="0"/>
              <a:t>is integrated into an existing context, or an older construct is removed. </a:t>
            </a:r>
            <a:r>
              <a:rPr lang="en-US" dirty="0" smtClean="0"/>
              <a:t>In this </a:t>
            </a:r>
            <a:r>
              <a:rPr lang="en-US" dirty="0"/>
              <a:t>way, languages evolve and the art of programming advances. C# is no exception.</a:t>
            </a:r>
          </a:p>
          <a:p>
            <a:pPr algn="just"/>
            <a:r>
              <a:rPr lang="en-US" dirty="0" smtClean="0"/>
              <a:t>    C</a:t>
            </a:r>
            <a:r>
              <a:rPr lang="en-US" dirty="0"/>
              <a:t># inherits a rich programming legacy. It is directly descended from two of the </a:t>
            </a:r>
            <a:r>
              <a:rPr lang="en-US" dirty="0" smtClean="0"/>
              <a:t>world’s most </a:t>
            </a:r>
            <a:r>
              <a:rPr lang="en-US" dirty="0"/>
              <a:t>successful computer languages: C and C++. It is closely related to another: Java</a:t>
            </a:r>
            <a:r>
              <a:rPr lang="en-US" dirty="0" smtClean="0"/>
              <a:t>. Understanding </a:t>
            </a:r>
            <a:r>
              <a:rPr lang="en-US" dirty="0"/>
              <a:t>the nature of these relationships is crucial to understanding C#. Thus, </a:t>
            </a:r>
            <a:r>
              <a:rPr lang="en-US" dirty="0" smtClean="0"/>
              <a:t>we begin </a:t>
            </a:r>
            <a:r>
              <a:rPr lang="en-US" dirty="0"/>
              <a:t>our examination of C# by placing it in the historical context of these three languages.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648213"/>
            <a:ext cx="4799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C#’s Family Tree</a:t>
            </a:r>
          </a:p>
        </p:txBody>
      </p:sp>
    </p:spTree>
    <p:extLst>
      <p:ext uri="{BB962C8B-B14F-4D97-AF65-F5344CB8AC3E}">
        <p14:creationId xmlns:p14="http://schemas.microsoft.com/office/powerpoint/2010/main" val="9656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9" y="2062092"/>
            <a:ext cx="8972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general, when you write a C# program, you are creating what is called </a:t>
            </a:r>
            <a:r>
              <a:rPr lang="en-US" i="1" dirty="0"/>
              <a:t>managed code</a:t>
            </a:r>
            <a:r>
              <a:rPr lang="en-US" i="1" dirty="0" smtClean="0"/>
              <a:t>. </a:t>
            </a:r>
            <a:r>
              <a:rPr lang="en-US" dirty="0" smtClean="0"/>
              <a:t>Managed </a:t>
            </a:r>
            <a:r>
              <a:rPr lang="en-US" dirty="0"/>
              <a:t>code is executed under the control of the Common Language Runtime, as </a:t>
            </a:r>
            <a:r>
              <a:rPr lang="en-US" dirty="0" smtClean="0"/>
              <a:t>just described</a:t>
            </a:r>
            <a:r>
              <a:rPr lang="en-US" dirty="0"/>
              <a:t>. Because it is running under the control of the CLR, managed code is subject </a:t>
            </a:r>
            <a:r>
              <a:rPr lang="en-US" dirty="0" smtClean="0"/>
              <a:t>to certain constraints and </a:t>
            </a:r>
            <a:r>
              <a:rPr lang="en-US" dirty="0"/>
              <a:t>derives several benefits. The constraints are easily described </a:t>
            </a:r>
            <a:r>
              <a:rPr lang="en-US" dirty="0" smtClean="0"/>
              <a:t>and met</a:t>
            </a:r>
            <a:r>
              <a:rPr lang="en-US" dirty="0"/>
              <a:t>: the compiler must produce an MSIL file targeted for the CLR (which C# does) and </a:t>
            </a:r>
            <a:r>
              <a:rPr lang="en-US" dirty="0" smtClean="0"/>
              <a:t>use the </a:t>
            </a:r>
            <a:r>
              <a:rPr lang="en-US" dirty="0"/>
              <a:t>.NET class library (which C# does). The benefits of managed code are many, </a:t>
            </a:r>
            <a:r>
              <a:rPr lang="en-US" dirty="0" smtClean="0"/>
              <a:t>including modern </a:t>
            </a:r>
            <a:r>
              <a:rPr lang="en-US" dirty="0"/>
              <a:t>memory management, the ability to mix languages, better security, support </a:t>
            </a:r>
            <a:r>
              <a:rPr lang="en-US" dirty="0" smtClean="0"/>
              <a:t>for version </a:t>
            </a:r>
            <a:r>
              <a:rPr lang="en-US" dirty="0"/>
              <a:t>control, and a clean way for software components to interact.</a:t>
            </a:r>
          </a:p>
          <a:p>
            <a:pPr algn="just"/>
            <a:r>
              <a:rPr lang="en-US" dirty="0" smtClean="0"/>
              <a:t>    The </a:t>
            </a:r>
            <a:r>
              <a:rPr lang="en-US" dirty="0"/>
              <a:t>opposite of managed code is unmanaged code. Unmanaged code does not </a:t>
            </a:r>
            <a:r>
              <a:rPr lang="en-US" dirty="0" smtClean="0"/>
              <a:t>execute under </a:t>
            </a:r>
            <a:r>
              <a:rPr lang="en-US" dirty="0"/>
              <a:t>the Common Language Runtime. Thus, Windows programs prior to the creation </a:t>
            </a:r>
            <a:r>
              <a:rPr lang="en-US" dirty="0" smtClean="0"/>
              <a:t>of the </a:t>
            </a:r>
            <a:r>
              <a:rPr lang="en-US" dirty="0"/>
              <a:t>.NET Framework use unmanaged code. It is possible for managed code and </a:t>
            </a:r>
            <a:r>
              <a:rPr lang="en-US" dirty="0" smtClean="0"/>
              <a:t>unmanaged code </a:t>
            </a:r>
            <a:r>
              <a:rPr lang="en-US" dirty="0"/>
              <a:t>to work together, so the fact that C# generates managed code does not restrict its </a:t>
            </a:r>
            <a:r>
              <a:rPr lang="en-US" dirty="0" smtClean="0"/>
              <a:t>ability to </a:t>
            </a:r>
            <a:r>
              <a:rPr lang="en-US" dirty="0"/>
              <a:t>operate in conjunction with preexisting programs.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8818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Managed vs. Unmanaged Code</a:t>
            </a:r>
          </a:p>
        </p:txBody>
      </p:sp>
    </p:spTree>
    <p:extLst>
      <p:ext uri="{BB962C8B-B14F-4D97-AF65-F5344CB8AC3E}">
        <p14:creationId xmlns:p14="http://schemas.microsoft.com/office/powerpoint/2010/main" val="30040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9" y="2062092"/>
            <a:ext cx="897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Although all managed code gains the benefits provided by the CLR, if your code will </a:t>
            </a:r>
            <a:r>
              <a:rPr lang="en-US" dirty="0" smtClean="0"/>
              <a:t>be used </a:t>
            </a:r>
            <a:r>
              <a:rPr lang="en-US" dirty="0"/>
              <a:t>by other programs written in different languages, then, for maximum usability, </a:t>
            </a:r>
            <a:r>
              <a:rPr lang="en-US" dirty="0" smtClean="0"/>
              <a:t>it should </a:t>
            </a:r>
            <a:r>
              <a:rPr lang="en-US" dirty="0"/>
              <a:t>adhere to the </a:t>
            </a:r>
            <a:r>
              <a:rPr lang="en-US" i="1" dirty="0"/>
              <a:t>Common Language Specification </a:t>
            </a:r>
            <a:r>
              <a:rPr lang="en-US" dirty="0"/>
              <a:t>(CLS). The CLS describes a set </a:t>
            </a:r>
            <a:r>
              <a:rPr lang="en-US" dirty="0" smtClean="0"/>
              <a:t>of features </a:t>
            </a:r>
            <a:r>
              <a:rPr lang="en-US" dirty="0"/>
              <a:t>that different .NET-compatible languages have in common. CLS compliance </a:t>
            </a:r>
            <a:r>
              <a:rPr lang="en-US" dirty="0" smtClean="0"/>
              <a:t>is especially </a:t>
            </a:r>
            <a:r>
              <a:rPr lang="en-US" dirty="0"/>
              <a:t>important when creating software components that will be used by </a:t>
            </a:r>
            <a:r>
              <a:rPr lang="en-US" dirty="0" smtClean="0"/>
              <a:t>other languages</a:t>
            </a:r>
            <a:r>
              <a:rPr lang="en-US" dirty="0"/>
              <a:t>. The CLS includes a subset of the </a:t>
            </a:r>
            <a:r>
              <a:rPr lang="en-US" i="1" dirty="0"/>
              <a:t>Common Type System </a:t>
            </a:r>
            <a:r>
              <a:rPr lang="en-US" dirty="0"/>
              <a:t>(CTS). The CTS </a:t>
            </a:r>
            <a:r>
              <a:rPr lang="en-US" dirty="0" smtClean="0"/>
              <a:t>defines the </a:t>
            </a:r>
            <a:r>
              <a:rPr lang="en-US" dirty="0"/>
              <a:t>rules concerning data types. Of course, C# supports both the CLS and the 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8818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Common Language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632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2896" y="2078693"/>
            <a:ext cx="9662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 watching this video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415" y="3315065"/>
            <a:ext cx="104855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Please share your valuable comments, write on the comments section below, if you like this video press the thumbs up symbol </a:t>
            </a:r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and don’t forget to subscribe this channel and press the bell icon for get the </a:t>
            </a:r>
            <a:r>
              <a:rPr lang="en-US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Latest videos update</a:t>
            </a:r>
            <a:endParaRPr 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11" y="0"/>
            <a:ext cx="4629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1944526"/>
            <a:ext cx="8993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creation of C marks the beginning of the modern age of programming. C was </a:t>
            </a:r>
            <a:r>
              <a:rPr lang="en-US" dirty="0" smtClean="0"/>
              <a:t>invented by </a:t>
            </a:r>
            <a:r>
              <a:rPr lang="en-US" dirty="0"/>
              <a:t>Dennis Ritchie in the 1970s on a DEC PDP-11 that used the UNIX operating system</a:t>
            </a:r>
            <a:r>
              <a:rPr lang="en-US" dirty="0" smtClean="0"/>
              <a:t>. While </a:t>
            </a:r>
            <a:r>
              <a:rPr lang="en-US" dirty="0"/>
              <a:t>some earlier languages, most notably Pascal, had achieved significant success, </a:t>
            </a:r>
            <a:r>
              <a:rPr lang="en-US" dirty="0" smtClean="0"/>
              <a:t>it was </a:t>
            </a:r>
            <a:r>
              <a:rPr lang="en-US" dirty="0"/>
              <a:t>C that established the paradigm that still charts the course of programming today</a:t>
            </a:r>
            <a:r>
              <a:rPr lang="en-US" dirty="0" smtClean="0"/>
              <a:t>.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C </a:t>
            </a:r>
            <a:r>
              <a:rPr lang="en-US" dirty="0"/>
              <a:t>grew out of the </a:t>
            </a:r>
            <a:r>
              <a:rPr lang="en-US" i="1" dirty="0"/>
              <a:t>structured programming </a:t>
            </a:r>
            <a:r>
              <a:rPr lang="en-US" dirty="0"/>
              <a:t>revolution of the 1960s. Prior to </a:t>
            </a:r>
            <a:r>
              <a:rPr lang="en-US" dirty="0" smtClean="0"/>
              <a:t>structured programming</a:t>
            </a:r>
            <a:r>
              <a:rPr lang="en-US" dirty="0"/>
              <a:t>, large programs were difficult to write because the program logic </a:t>
            </a:r>
            <a:r>
              <a:rPr lang="en-US" dirty="0" smtClean="0"/>
              <a:t>tended to </a:t>
            </a:r>
            <a:r>
              <a:rPr lang="en-US" dirty="0"/>
              <a:t>degenerate into what is known as “spaghetti code,” a tangled mass of jumps, calls, </a:t>
            </a:r>
            <a:r>
              <a:rPr lang="en-US" dirty="0" smtClean="0"/>
              <a:t>and returns </a:t>
            </a:r>
            <a:r>
              <a:rPr lang="en-US" dirty="0"/>
              <a:t>that is difficult to follow. Structured languages addressed this problem by </a:t>
            </a:r>
            <a:r>
              <a:rPr lang="en-US" dirty="0" smtClean="0"/>
              <a:t>adding well-defined </a:t>
            </a:r>
            <a:r>
              <a:rPr lang="en-US" dirty="0"/>
              <a:t>control statements, subroutines with local variables, and other improvements</a:t>
            </a:r>
            <a:r>
              <a:rPr lang="en-US" dirty="0" smtClean="0"/>
              <a:t>. Through </a:t>
            </a:r>
            <a:r>
              <a:rPr lang="en-US" dirty="0"/>
              <a:t>the use of structured techniques programs became better organized, more reliable</a:t>
            </a:r>
            <a:r>
              <a:rPr lang="en-US" dirty="0" smtClean="0"/>
              <a:t>, and </a:t>
            </a:r>
            <a:r>
              <a:rPr lang="en-US" dirty="0"/>
              <a:t>easier to manage.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377680"/>
            <a:ext cx="89939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C: The Beginning of the Modern Age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39855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1944526"/>
            <a:ext cx="8993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Although there were other structured languages at the time, C was the first to successfully combine power, elegance, and expressiveness. Its terse, yet easy-to-use syntax coupled with</a:t>
            </a:r>
          </a:p>
          <a:p>
            <a:pPr algn="just"/>
            <a:r>
              <a:rPr lang="en-US" dirty="0" smtClean="0"/>
              <a:t>its philosophy that the programmer (not the language) was in charge quickly won many converts. It can be a bit hard to understand from today’s perspective, but C was a breath of fresh air that programmers had long awaited. As a result, C became the most widely used structured programming language of the 1980s.</a:t>
            </a:r>
          </a:p>
          <a:p>
            <a:pPr algn="just"/>
            <a:r>
              <a:rPr lang="en-US" dirty="0" smtClean="0"/>
              <a:t>    However, even the venerable C language had its limits. One of the most troublesome was its inability to handle large programs. The C language hits a barrier once a project reaches a certain size, and after that point, C programs are difficult to understand and maintain. Precisely where this limit is reached depends upon the program, the programmer, and the tools at hand, but there is always a threshold beyond which a C program becomes unmanageable.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838" y="1377680"/>
            <a:ext cx="671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C: The Beginning of the Modern Age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696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8993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the late 1970s, the size of many projects was near or at the limits of what </a:t>
            </a:r>
            <a:r>
              <a:rPr lang="en-US" dirty="0" smtClean="0"/>
              <a:t>structured programming </a:t>
            </a:r>
            <a:r>
              <a:rPr lang="en-US" dirty="0"/>
              <a:t>methodologies and the C language could handle. To solve this problem, </a:t>
            </a:r>
            <a:r>
              <a:rPr lang="en-US" dirty="0" smtClean="0"/>
              <a:t>a new </a:t>
            </a:r>
            <a:r>
              <a:rPr lang="en-US" dirty="0"/>
              <a:t>way to program began to emerge. This method is called </a:t>
            </a:r>
            <a:r>
              <a:rPr lang="en-US" i="1" dirty="0"/>
              <a:t>object-oriented </a:t>
            </a:r>
            <a:r>
              <a:rPr lang="en-US" i="1" dirty="0" smtClean="0"/>
              <a:t>programming </a:t>
            </a:r>
            <a:r>
              <a:rPr lang="en-US" dirty="0" smtClean="0"/>
              <a:t>(</a:t>
            </a:r>
            <a:r>
              <a:rPr lang="en-US" dirty="0"/>
              <a:t>OOP). Using OOP, a programmer could handle much larger programs. The trouble </a:t>
            </a:r>
            <a:r>
              <a:rPr lang="en-US" dirty="0" smtClean="0"/>
              <a:t>was that </a:t>
            </a:r>
            <a:r>
              <a:rPr lang="en-US" dirty="0"/>
              <a:t>C, the most popular language at the time, did not support object-oriented programming.</a:t>
            </a:r>
          </a:p>
          <a:p>
            <a:pPr algn="just"/>
            <a:r>
              <a:rPr lang="en-US" dirty="0" smtClean="0"/>
              <a:t>    The </a:t>
            </a:r>
            <a:r>
              <a:rPr lang="en-US" dirty="0"/>
              <a:t>desire for an object-oriented version of C ultimately led to the creation of C</a:t>
            </a:r>
            <a:r>
              <a:rPr lang="en-US" dirty="0" smtClean="0"/>
              <a:t>++. C</a:t>
            </a:r>
            <a:r>
              <a:rPr lang="en-US" dirty="0"/>
              <a:t>++ was invented 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 beginning in 1979 at Bell Laboratories in </a:t>
            </a:r>
            <a:r>
              <a:rPr lang="en-US" dirty="0" smtClean="0"/>
              <a:t>Murray Hill</a:t>
            </a:r>
            <a:r>
              <a:rPr lang="en-US" dirty="0"/>
              <a:t>, New Jersey. He initially called the new language “C with Classes.” However, in 1983 </a:t>
            </a:r>
            <a:r>
              <a:rPr lang="en-US" dirty="0" smtClean="0"/>
              <a:t>the name </a:t>
            </a:r>
            <a:r>
              <a:rPr lang="en-US" dirty="0"/>
              <a:t>was changed to C++. C++ contains the entire C language. Thus, C is the </a:t>
            </a:r>
            <a:r>
              <a:rPr lang="en-US" dirty="0" smtClean="0"/>
              <a:t>foundation upon </a:t>
            </a:r>
            <a:r>
              <a:rPr lang="en-US" dirty="0"/>
              <a:t>which C++ is built. Most of the additions that </a:t>
            </a:r>
            <a:r>
              <a:rPr lang="en-US" dirty="0" err="1"/>
              <a:t>Stroustrup</a:t>
            </a:r>
            <a:r>
              <a:rPr lang="en-US" dirty="0"/>
              <a:t> made to C were designed </a:t>
            </a:r>
            <a:r>
              <a:rPr lang="en-US" dirty="0" smtClean="0"/>
              <a:t>to support </a:t>
            </a:r>
            <a:r>
              <a:rPr lang="en-US" dirty="0"/>
              <a:t>object-oriented programming. In essence, C++ is the object-oriented version of C</a:t>
            </a:r>
            <a:r>
              <a:rPr lang="en-US" dirty="0" smtClean="0"/>
              <a:t>. By </a:t>
            </a:r>
            <a:r>
              <a:rPr lang="en-US" dirty="0"/>
              <a:t>building upon the foundation of C, </a:t>
            </a:r>
            <a:r>
              <a:rPr lang="en-US" dirty="0" err="1"/>
              <a:t>Stroustrup</a:t>
            </a:r>
            <a:r>
              <a:rPr lang="en-US" dirty="0"/>
              <a:t> provided a smooth migration path to OOP</a:t>
            </a:r>
            <a:r>
              <a:rPr lang="en-US" dirty="0" smtClean="0"/>
              <a:t>. Instead </a:t>
            </a:r>
            <a:r>
              <a:rPr lang="en-US" dirty="0"/>
              <a:t>of having to learn an entirely new language, a C programmer needed to learn </a:t>
            </a:r>
            <a:r>
              <a:rPr lang="en-US" dirty="0" smtClean="0"/>
              <a:t>only a </a:t>
            </a:r>
            <a:r>
              <a:rPr lang="en-US" dirty="0"/>
              <a:t>few new features before reaping the benefits of the object-oriented methodology.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Creation of OOP and C++</a:t>
            </a:r>
          </a:p>
        </p:txBody>
      </p:sp>
    </p:spTree>
    <p:extLst>
      <p:ext uri="{BB962C8B-B14F-4D97-AF65-F5344CB8AC3E}">
        <p14:creationId xmlns:p14="http://schemas.microsoft.com/office/powerpoint/2010/main" val="16309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8993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C++ simmered in the background during much of the 1980s, undergoing </a:t>
            </a:r>
            <a:r>
              <a:rPr lang="en-US" dirty="0" smtClean="0"/>
              <a:t>extensive development</a:t>
            </a:r>
            <a:r>
              <a:rPr lang="en-US" dirty="0"/>
              <a:t>. By the beginning of the 1990s, C++ was ready for mainstream use, and </a:t>
            </a:r>
            <a:r>
              <a:rPr lang="en-US" dirty="0" smtClean="0"/>
              <a:t>its popularity exploded</a:t>
            </a:r>
            <a:r>
              <a:rPr lang="en-US" dirty="0"/>
              <a:t>. By the end of the decade, it had become the most widely </a:t>
            </a:r>
            <a:r>
              <a:rPr lang="en-US" dirty="0" smtClean="0"/>
              <a:t>used programming </a:t>
            </a:r>
            <a:r>
              <a:rPr lang="en-US" dirty="0"/>
              <a:t>language. Today, C++ is still the preeminent language for the development </a:t>
            </a:r>
            <a:r>
              <a:rPr lang="en-US" dirty="0" smtClean="0"/>
              <a:t>of high-performance </a:t>
            </a:r>
            <a:r>
              <a:rPr lang="en-US" dirty="0"/>
              <a:t>system code.</a:t>
            </a:r>
          </a:p>
          <a:p>
            <a:pPr algn="just"/>
            <a:r>
              <a:rPr lang="en-US" dirty="0" smtClean="0"/>
              <a:t>    It </a:t>
            </a:r>
            <a:r>
              <a:rPr lang="en-US" dirty="0"/>
              <a:t>is critical to understand that the invention of C++ was not an attempt to create </a:t>
            </a:r>
            <a:r>
              <a:rPr lang="en-US" dirty="0" smtClean="0"/>
              <a:t>an entirely </a:t>
            </a:r>
            <a:r>
              <a:rPr lang="en-US" dirty="0"/>
              <a:t>new programming language. Instead, it was an enhancement to an already </a:t>
            </a:r>
            <a:r>
              <a:rPr lang="en-US" dirty="0" smtClean="0"/>
              <a:t>highly successful </a:t>
            </a:r>
            <a:r>
              <a:rPr lang="en-US" dirty="0"/>
              <a:t>language. This approach to language development—beginning with an </a:t>
            </a:r>
            <a:r>
              <a:rPr lang="en-US" dirty="0" smtClean="0"/>
              <a:t>existing language </a:t>
            </a:r>
            <a:r>
              <a:rPr lang="en-US" dirty="0"/>
              <a:t>and moving it forward—established a trend that continues today.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Creation of OOP and C++</a:t>
            </a:r>
          </a:p>
        </p:txBody>
      </p:sp>
    </p:spTree>
    <p:extLst>
      <p:ext uri="{BB962C8B-B14F-4D97-AF65-F5344CB8AC3E}">
        <p14:creationId xmlns:p14="http://schemas.microsoft.com/office/powerpoint/2010/main" val="12429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8706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next major advance in programming languages is Java. Work on Java, which </a:t>
            </a:r>
            <a:r>
              <a:rPr lang="en-US" dirty="0" smtClean="0"/>
              <a:t>was originally </a:t>
            </a:r>
            <a:r>
              <a:rPr lang="en-US" dirty="0"/>
              <a:t>called Oak, began in 1991 at Sun Microsystems. The main driving force </a:t>
            </a:r>
            <a:r>
              <a:rPr lang="en-US" dirty="0" smtClean="0"/>
              <a:t>behind Java’s </a:t>
            </a:r>
            <a:r>
              <a:rPr lang="en-US" dirty="0"/>
              <a:t>design was James Gosling. Patrick </a:t>
            </a:r>
            <a:r>
              <a:rPr lang="en-US" dirty="0" err="1"/>
              <a:t>Naughton</a:t>
            </a:r>
            <a:r>
              <a:rPr lang="en-US" dirty="0"/>
              <a:t>, Chris </a:t>
            </a:r>
            <a:r>
              <a:rPr lang="en-US" dirty="0" err="1"/>
              <a:t>Warth</a:t>
            </a:r>
            <a:r>
              <a:rPr lang="en-US" dirty="0"/>
              <a:t>, Ed Frank, and </a:t>
            </a:r>
            <a:r>
              <a:rPr lang="en-US" dirty="0" smtClean="0"/>
              <a:t>Mike Sheridan </a:t>
            </a:r>
            <a:r>
              <a:rPr lang="en-US" dirty="0"/>
              <a:t>also played a role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    Java </a:t>
            </a:r>
            <a:r>
              <a:rPr lang="en-US" dirty="0"/>
              <a:t>is a structured, object-oriented language with a syntax and philosophy </a:t>
            </a:r>
            <a:r>
              <a:rPr lang="en-US" dirty="0" smtClean="0"/>
              <a:t>derived from </a:t>
            </a:r>
            <a:r>
              <a:rPr lang="en-US" dirty="0"/>
              <a:t>C++. The innovative aspects of Java were driven not so much by advances in the </a:t>
            </a:r>
            <a:r>
              <a:rPr lang="en-US" dirty="0" smtClean="0"/>
              <a:t>art of </a:t>
            </a:r>
            <a:r>
              <a:rPr lang="en-US" dirty="0"/>
              <a:t>programming (although some certainly were), but rather by changes in the </a:t>
            </a:r>
            <a:r>
              <a:rPr lang="en-US" dirty="0" smtClean="0"/>
              <a:t>computing </a:t>
            </a:r>
            <a:r>
              <a:rPr lang="en-US" dirty="0"/>
              <a:t>environment. Prior to the mainstreaming of the Internet, most programs were written</a:t>
            </a:r>
            <a:r>
              <a:rPr lang="en-US" dirty="0" smtClean="0"/>
              <a:t>, compiled</a:t>
            </a:r>
            <a:r>
              <a:rPr lang="en-US" dirty="0"/>
              <a:t>, and targeted for a specific CPU and a specific operating system. While it </a:t>
            </a:r>
            <a:r>
              <a:rPr lang="en-US" dirty="0" smtClean="0"/>
              <a:t>has always </a:t>
            </a:r>
            <a:r>
              <a:rPr lang="en-US" dirty="0"/>
              <a:t>been true that programmers like to reuse their code, the ability to port a </a:t>
            </a:r>
            <a:r>
              <a:rPr lang="en-US" dirty="0" smtClean="0"/>
              <a:t>program easily </a:t>
            </a:r>
            <a:r>
              <a:rPr lang="en-US" dirty="0"/>
              <a:t>from one environment to another took a backseat to more pressing problems</a:t>
            </a:r>
            <a:r>
              <a:rPr lang="en-US" dirty="0" smtClean="0"/>
              <a:t>. However</a:t>
            </a:r>
            <a:r>
              <a:rPr lang="en-US" dirty="0"/>
              <a:t>, with the rise of the Internet, in which many different types of CPUs </a:t>
            </a:r>
            <a:r>
              <a:rPr lang="en-US" dirty="0" smtClean="0"/>
              <a:t>and operating </a:t>
            </a:r>
            <a:r>
              <a:rPr lang="en-US" dirty="0"/>
              <a:t>systems are connected, the old problem of portability reemerged with </a:t>
            </a:r>
            <a:r>
              <a:rPr lang="en-US" dirty="0" smtClean="0"/>
              <a:t>a vengeance</a:t>
            </a:r>
            <a:r>
              <a:rPr lang="en-US" dirty="0"/>
              <a:t>. To solve the problem of portability, a new language was needed, and </a:t>
            </a:r>
            <a:r>
              <a:rPr lang="en-US" dirty="0" smtClean="0"/>
              <a:t>this new </a:t>
            </a:r>
            <a:r>
              <a:rPr lang="en-US" dirty="0"/>
              <a:t>language was Java.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Internet and Java Emerge</a:t>
            </a:r>
          </a:p>
        </p:txBody>
      </p:sp>
    </p:spTree>
    <p:extLst>
      <p:ext uri="{BB962C8B-B14F-4D97-AF65-F5344CB8AC3E}">
        <p14:creationId xmlns:p14="http://schemas.microsoft.com/office/powerpoint/2010/main" val="18246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8706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Although the single most important aspect of Java (and the reason for its </a:t>
            </a:r>
            <a:r>
              <a:rPr lang="en-US" dirty="0" smtClean="0"/>
              <a:t>rapid acceptance</a:t>
            </a:r>
            <a:r>
              <a:rPr lang="en-US" dirty="0"/>
              <a:t>) is its ability to create cross-platform, portable code, it is interesting to </a:t>
            </a:r>
            <a:r>
              <a:rPr lang="en-US" dirty="0" smtClean="0"/>
              <a:t>note that </a:t>
            </a:r>
            <a:r>
              <a:rPr lang="en-US" dirty="0"/>
              <a:t>the original impetus for Java was not the Internet, but rather the need for a </a:t>
            </a:r>
            <a:r>
              <a:rPr lang="en-US" dirty="0" smtClean="0"/>
              <a:t>platform independent language </a:t>
            </a:r>
            <a:r>
              <a:rPr lang="en-US" dirty="0"/>
              <a:t>that could be used to create software for embedded controllers. </a:t>
            </a:r>
            <a:r>
              <a:rPr lang="en-US" dirty="0" smtClean="0"/>
              <a:t>In 1993</a:t>
            </a:r>
            <a:r>
              <a:rPr lang="en-US" dirty="0"/>
              <a:t>, it became clear that the issues of cross-platform portability found when creating </a:t>
            </a:r>
            <a:r>
              <a:rPr lang="en-US" dirty="0" smtClean="0"/>
              <a:t>code for </a:t>
            </a:r>
            <a:r>
              <a:rPr lang="en-US" dirty="0"/>
              <a:t>embedded controllers are also encountered when attempting to create code for </a:t>
            </a:r>
            <a:r>
              <a:rPr lang="en-US" dirty="0" smtClean="0"/>
              <a:t>the Internet</a:t>
            </a:r>
            <a:r>
              <a:rPr lang="en-US" dirty="0"/>
              <a:t>. Remember: the Internet is a vast, distributed computing universe in which </a:t>
            </a:r>
            <a:r>
              <a:rPr lang="en-US" dirty="0" smtClean="0"/>
              <a:t>many different </a:t>
            </a:r>
            <a:r>
              <a:rPr lang="en-US" dirty="0"/>
              <a:t>types of computers live. The same techniques that solved the portability </a:t>
            </a:r>
            <a:r>
              <a:rPr lang="en-US" dirty="0" smtClean="0"/>
              <a:t>problem on </a:t>
            </a:r>
            <a:r>
              <a:rPr lang="en-US" dirty="0"/>
              <a:t>a small scale could be applied to the Internet on a large scale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   Java </a:t>
            </a:r>
            <a:r>
              <a:rPr lang="en-US" dirty="0"/>
              <a:t>achieved portability by translating a program’s source code into an </a:t>
            </a:r>
            <a:r>
              <a:rPr lang="en-US" dirty="0" smtClean="0"/>
              <a:t>intermediate language </a:t>
            </a:r>
            <a:r>
              <a:rPr lang="en-US" dirty="0"/>
              <a:t>called </a:t>
            </a:r>
            <a:r>
              <a:rPr lang="en-US" i="1" dirty="0" err="1"/>
              <a:t>bytecode</a:t>
            </a:r>
            <a:r>
              <a:rPr lang="en-US" i="1" dirty="0"/>
              <a:t>. </a:t>
            </a:r>
            <a:r>
              <a:rPr lang="en-US" dirty="0"/>
              <a:t>This </a:t>
            </a:r>
            <a:r>
              <a:rPr lang="en-US" dirty="0" err="1"/>
              <a:t>bytecode</a:t>
            </a:r>
            <a:r>
              <a:rPr lang="en-US" dirty="0"/>
              <a:t> was then executed by the Java Virtual </a:t>
            </a:r>
            <a:r>
              <a:rPr lang="en-US" dirty="0" smtClean="0"/>
              <a:t>Machine (</a:t>
            </a:r>
            <a:r>
              <a:rPr lang="en-US" dirty="0"/>
              <a:t>JVM). Therefore, a Java program could run in any environment for which a JVM </a:t>
            </a:r>
            <a:r>
              <a:rPr lang="en-US" dirty="0" smtClean="0"/>
              <a:t>was available</a:t>
            </a:r>
            <a:r>
              <a:rPr lang="en-US" dirty="0"/>
              <a:t>. Also, since the JVM is relatively easy to implement, it was readily available </a:t>
            </a:r>
            <a:r>
              <a:rPr lang="en-US" dirty="0" smtClean="0"/>
              <a:t>for a </a:t>
            </a:r>
            <a:r>
              <a:rPr lang="en-US" dirty="0"/>
              <a:t>large number of environments.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Internet and Java Emerge</a:t>
            </a:r>
          </a:p>
        </p:txBody>
      </p:sp>
    </p:spTree>
    <p:extLst>
      <p:ext uri="{BB962C8B-B14F-4D97-AF65-F5344CB8AC3E}">
        <p14:creationId xmlns:p14="http://schemas.microsoft.com/office/powerpoint/2010/main" val="38902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38" y="2062092"/>
            <a:ext cx="9921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Java’s use of </a:t>
            </a:r>
            <a:r>
              <a:rPr lang="en-US" dirty="0" err="1"/>
              <a:t>bytecode</a:t>
            </a:r>
            <a:r>
              <a:rPr lang="en-US" dirty="0"/>
              <a:t> differed radically from both C and C++, which were </a:t>
            </a:r>
            <a:r>
              <a:rPr lang="en-US" dirty="0" smtClean="0"/>
              <a:t>nearly always </a:t>
            </a:r>
            <a:r>
              <a:rPr lang="en-US" dirty="0"/>
              <a:t>compiled to executable machine code. Machine code is tied to a specific CPU </a:t>
            </a:r>
            <a:r>
              <a:rPr lang="en-US" dirty="0" smtClean="0"/>
              <a:t>and operating </a:t>
            </a:r>
            <a:r>
              <a:rPr lang="en-US" dirty="0"/>
              <a:t>system. Thus, if you wanted to run a C/C++ program on a different system, </a:t>
            </a:r>
            <a:r>
              <a:rPr lang="en-US" dirty="0" smtClean="0"/>
              <a:t>it needed </a:t>
            </a:r>
            <a:r>
              <a:rPr lang="en-US" dirty="0"/>
              <a:t>to be recompiled to machine code specifically for that environment. Therefore, </a:t>
            </a:r>
            <a:r>
              <a:rPr lang="en-US" dirty="0" smtClean="0"/>
              <a:t>to create </a:t>
            </a:r>
            <a:r>
              <a:rPr lang="en-US" dirty="0"/>
              <a:t>a C/C++ program that would run in a variety of environments, several </a:t>
            </a:r>
            <a:r>
              <a:rPr lang="en-US" dirty="0" smtClean="0"/>
              <a:t>different executable </a:t>
            </a:r>
            <a:r>
              <a:rPr lang="en-US" dirty="0"/>
              <a:t>versions of the program would be needed. Not only was this impractical, it </a:t>
            </a:r>
            <a:r>
              <a:rPr lang="en-US" dirty="0" smtClean="0"/>
              <a:t>was expensive</a:t>
            </a:r>
            <a:r>
              <a:rPr lang="en-US" dirty="0"/>
              <a:t>. Java’s use of an intermediate language was an elegant, cost-effective solution</a:t>
            </a:r>
            <a:r>
              <a:rPr lang="en-US" dirty="0" smtClean="0"/>
              <a:t>. It </a:t>
            </a:r>
            <a:r>
              <a:rPr lang="en-US" dirty="0"/>
              <a:t>is also a solution that C# would adapt for its own purposes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   As </a:t>
            </a:r>
            <a:r>
              <a:rPr lang="en-US" dirty="0"/>
              <a:t>mentioned, Java is descended from C and C++. Its syntax is based on C, and its </a:t>
            </a:r>
            <a:r>
              <a:rPr lang="en-US" dirty="0" smtClean="0"/>
              <a:t>object model </a:t>
            </a:r>
            <a:r>
              <a:rPr lang="en-US" dirty="0"/>
              <a:t>is evolved from C++. Although Java code is neither upwardly nor </a:t>
            </a:r>
            <a:r>
              <a:rPr lang="en-US" dirty="0" smtClean="0"/>
              <a:t>downwardly compatible </a:t>
            </a:r>
            <a:r>
              <a:rPr lang="en-US" dirty="0"/>
              <a:t>with C or C++, its syntax is sufficiently similar that the large pool of </a:t>
            </a:r>
            <a:r>
              <a:rPr lang="en-US" dirty="0" smtClean="0"/>
              <a:t>existing C/C</a:t>
            </a:r>
            <a:r>
              <a:rPr lang="en-US" dirty="0"/>
              <a:t>++ programmers could move to Java with very little effort. Furthermore, because </a:t>
            </a:r>
            <a:r>
              <a:rPr lang="en-US" dirty="0" smtClean="0"/>
              <a:t>Java built </a:t>
            </a:r>
            <a:r>
              <a:rPr lang="en-US" dirty="0"/>
              <a:t>upon and improved an existing paradigm, Gosling, et al., were free to focus </a:t>
            </a:r>
            <a:r>
              <a:rPr lang="en-US" dirty="0" smtClean="0"/>
              <a:t>their attentions </a:t>
            </a:r>
            <a:r>
              <a:rPr lang="en-US" dirty="0"/>
              <a:t>on the new and innovative features. Just as </a:t>
            </a:r>
            <a:r>
              <a:rPr lang="en-US" dirty="0" err="1"/>
              <a:t>Stroustrup</a:t>
            </a:r>
            <a:r>
              <a:rPr lang="en-US" dirty="0"/>
              <a:t> did not need to “</a:t>
            </a:r>
            <a:r>
              <a:rPr lang="en-US" dirty="0" smtClean="0"/>
              <a:t>reinvent the </a:t>
            </a:r>
            <a:r>
              <a:rPr lang="en-US" dirty="0"/>
              <a:t>wheel” when creating C++, Gosling did not need to create an entirely new </a:t>
            </a:r>
            <a:r>
              <a:rPr lang="en-US" dirty="0" smtClean="0"/>
              <a:t>language when </a:t>
            </a:r>
            <a:r>
              <a:rPr lang="en-US" dirty="0"/>
              <a:t>developing Java. Moreover, with the creation of Java, C and C++ became an </a:t>
            </a:r>
            <a:r>
              <a:rPr lang="en-US" dirty="0" smtClean="0"/>
              <a:t>accepted substrata </a:t>
            </a:r>
            <a:r>
              <a:rPr lang="en-US" dirty="0"/>
              <a:t>upon which to base a new computer language.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838" y="1298195"/>
            <a:ext cx="7674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Internet and Java Emerge</a:t>
            </a:r>
          </a:p>
        </p:txBody>
      </p:sp>
    </p:spTree>
    <p:extLst>
      <p:ext uri="{BB962C8B-B14F-4D97-AF65-F5344CB8AC3E}">
        <p14:creationId xmlns:p14="http://schemas.microsoft.com/office/powerpoint/2010/main" val="35093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209</TotalTime>
  <Words>4119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chitanjitg</dc:creator>
  <cp:lastModifiedBy>chitanjitg</cp:lastModifiedBy>
  <cp:revision>16</cp:revision>
  <dcterms:created xsi:type="dcterms:W3CDTF">2020-08-09T07:53:43Z</dcterms:created>
  <dcterms:modified xsi:type="dcterms:W3CDTF">2020-08-09T11:45:00Z</dcterms:modified>
</cp:coreProperties>
</file>