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5" y="1468192"/>
            <a:ext cx="9195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Overview of C#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704" y="2320585"/>
            <a:ext cx="9969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By far, the hardest thing about learning a programming language is the fact that </a:t>
            </a:r>
            <a:r>
              <a:rPr lang="en-US" sz="2400" dirty="0" smtClean="0"/>
              <a:t>no element </a:t>
            </a:r>
            <a:r>
              <a:rPr lang="en-US" sz="2400" dirty="0"/>
              <a:t>exists in isolation. Instead, the components of the language work together</a:t>
            </a:r>
            <a:r>
              <a:rPr lang="en-US" sz="2400" dirty="0" smtClean="0"/>
              <a:t>. This </a:t>
            </a:r>
            <a:r>
              <a:rPr lang="en-US" sz="2400" dirty="0"/>
              <a:t>interrelatedness makes it difficult to discuss one aspect of C# without </a:t>
            </a:r>
            <a:r>
              <a:rPr lang="en-US" sz="2400" dirty="0" smtClean="0"/>
              <a:t>involving another</a:t>
            </a:r>
            <a:r>
              <a:rPr lang="en-US" sz="2400" dirty="0"/>
              <a:t>. To help overcome this problem, this chapter provides a brief overview of </a:t>
            </a:r>
            <a:r>
              <a:rPr lang="en-US" sz="2400" dirty="0" smtClean="0"/>
              <a:t>several C</a:t>
            </a:r>
            <a:r>
              <a:rPr lang="en-US" sz="2400" dirty="0"/>
              <a:t># features, including the general form of a C# program, some basic control statements, </a:t>
            </a:r>
            <a:r>
              <a:rPr lang="en-US" sz="2400" dirty="0" smtClean="0"/>
              <a:t>and operators</a:t>
            </a:r>
            <a:r>
              <a:rPr lang="en-US" sz="2400" dirty="0"/>
              <a:t>. It does not go into too many details, but rather concentrates on the general </a:t>
            </a:r>
            <a:r>
              <a:rPr lang="en-US" sz="2400" dirty="0" smtClean="0"/>
              <a:t>concepts common </a:t>
            </a:r>
            <a:r>
              <a:rPr lang="en-US" sz="2400" dirty="0"/>
              <a:t>to any C# program. Most of the topics discussed here are examined in </a:t>
            </a:r>
            <a:r>
              <a:rPr lang="en-US" sz="2400" dirty="0" smtClean="0"/>
              <a:t>greater detail </a:t>
            </a:r>
            <a:r>
              <a:rPr lang="en-US" sz="2400" dirty="0"/>
              <a:t>in the remaining chapters of Part 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9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5" y="1468192"/>
            <a:ext cx="919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Object-Oriented Programming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705" y="2320585"/>
            <a:ext cx="9195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the center of C# is </a:t>
            </a:r>
            <a:r>
              <a:rPr lang="en-US" i="1" dirty="0"/>
              <a:t>object-oriented programming </a:t>
            </a:r>
            <a:r>
              <a:rPr lang="en-US" dirty="0"/>
              <a:t>(OOP). The object-oriented methodology </a:t>
            </a:r>
            <a:r>
              <a:rPr lang="en-US" dirty="0" smtClean="0"/>
              <a:t>is inseparable </a:t>
            </a:r>
            <a:r>
              <a:rPr lang="en-US" dirty="0"/>
              <a:t>from C#, and all C# programs are to at least some extent object oriented. </a:t>
            </a:r>
            <a:r>
              <a:rPr lang="en-US" dirty="0" smtClean="0"/>
              <a:t>Because of </a:t>
            </a:r>
            <a:r>
              <a:rPr lang="en-US" dirty="0"/>
              <a:t>its importance to C#, it is useful to understand OOP’s basic principles before you </a:t>
            </a:r>
            <a:r>
              <a:rPr lang="en-US" dirty="0" smtClean="0"/>
              <a:t>write even </a:t>
            </a:r>
            <a:r>
              <a:rPr lang="en-US" dirty="0"/>
              <a:t>a simple C# program.</a:t>
            </a:r>
          </a:p>
          <a:p>
            <a:pPr algn="just"/>
            <a:r>
              <a:rPr lang="en-US" dirty="0" smtClean="0"/>
              <a:t>   OOP </a:t>
            </a:r>
            <a:r>
              <a:rPr lang="en-US" dirty="0"/>
              <a:t>is a powerful way to approach the job of programming. Programming </a:t>
            </a:r>
            <a:r>
              <a:rPr lang="en-US" dirty="0" smtClean="0"/>
              <a:t>methodologies have </a:t>
            </a:r>
            <a:r>
              <a:rPr lang="en-US" dirty="0"/>
              <a:t>changed dramatically since the invention of the computer, primarily to </a:t>
            </a:r>
            <a:r>
              <a:rPr lang="en-US" dirty="0" smtClean="0"/>
              <a:t>accommodate the </a:t>
            </a:r>
            <a:r>
              <a:rPr lang="en-US" dirty="0"/>
              <a:t>increasing complexity of programs. For example, when computers were first invented</a:t>
            </a:r>
            <a:r>
              <a:rPr lang="en-US" dirty="0" smtClean="0"/>
              <a:t>, programming </a:t>
            </a:r>
            <a:r>
              <a:rPr lang="en-US" dirty="0"/>
              <a:t>was done by toggling in the binary machine instructions using the </a:t>
            </a:r>
            <a:r>
              <a:rPr lang="en-US" dirty="0" smtClean="0"/>
              <a:t>computer’s front </a:t>
            </a:r>
            <a:r>
              <a:rPr lang="en-US" dirty="0"/>
              <a:t>panel. As long as programs were just a few hundred instructions long, this </a:t>
            </a:r>
            <a:r>
              <a:rPr lang="en-US" dirty="0" smtClean="0"/>
              <a:t>approach worked</a:t>
            </a:r>
            <a:r>
              <a:rPr lang="en-US" dirty="0"/>
              <a:t>. As programs grew, assembly language was invented so that a programmer </a:t>
            </a:r>
            <a:r>
              <a:rPr lang="en-US" dirty="0" smtClean="0"/>
              <a:t>could deal </a:t>
            </a:r>
            <a:r>
              <a:rPr lang="en-US" dirty="0"/>
              <a:t>with larger, increasingly complex programs, using symbolic representations of </a:t>
            </a:r>
            <a:r>
              <a:rPr lang="en-US" dirty="0" smtClean="0"/>
              <a:t>the machine </a:t>
            </a:r>
            <a:r>
              <a:rPr lang="en-US" dirty="0"/>
              <a:t>instructions. As programs continued to grow, high-level languages such </a:t>
            </a:r>
            <a:r>
              <a:rPr lang="en-US" dirty="0" smtClean="0"/>
              <a:t>as FORTRAN </a:t>
            </a:r>
            <a:r>
              <a:rPr lang="en-US" dirty="0"/>
              <a:t>and COBOL were introduced that gave the programmer more tools with </a:t>
            </a:r>
            <a:r>
              <a:rPr lang="en-US" dirty="0" smtClean="0"/>
              <a:t>which to </a:t>
            </a:r>
            <a:r>
              <a:rPr lang="en-US" dirty="0"/>
              <a:t>handle complexity. When these early languages began to reach their breaking point</a:t>
            </a:r>
            <a:r>
              <a:rPr lang="en-US" dirty="0" smtClean="0"/>
              <a:t>, structured </a:t>
            </a:r>
            <a:r>
              <a:rPr lang="en-US" dirty="0"/>
              <a:t>programming languages, such as C, were invented.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5" y="1468192"/>
            <a:ext cx="919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Object-Oriented Programming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705" y="2320585"/>
            <a:ext cx="104136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each milestone in the history of programming, techniques and tools were created </a:t>
            </a:r>
            <a:r>
              <a:rPr lang="en-US" dirty="0" smtClean="0"/>
              <a:t>to allow </a:t>
            </a:r>
            <a:r>
              <a:rPr lang="en-US" dirty="0"/>
              <a:t>the programmer to deal with increasingly greater complexity. Each step of the way</a:t>
            </a:r>
            <a:r>
              <a:rPr lang="en-US" dirty="0" smtClean="0"/>
              <a:t>, the </a:t>
            </a:r>
            <a:r>
              <a:rPr lang="en-US" dirty="0"/>
              <a:t>new approach took the best elements of the previous methods and moved forward. </a:t>
            </a:r>
            <a:r>
              <a:rPr lang="en-US" dirty="0" smtClean="0"/>
              <a:t>The same </a:t>
            </a:r>
            <a:r>
              <a:rPr lang="en-US" dirty="0"/>
              <a:t>is true of object-oriented programming. Prior to OOP, many projects were nearing (</a:t>
            </a:r>
            <a:r>
              <a:rPr lang="en-US" dirty="0" smtClean="0"/>
              <a:t>or exceeding</a:t>
            </a:r>
            <a:r>
              <a:rPr lang="en-US" dirty="0"/>
              <a:t>) the point where the structured approach no longer worked. A better way </a:t>
            </a:r>
            <a:r>
              <a:rPr lang="en-US" dirty="0" smtClean="0"/>
              <a:t>to handle </a:t>
            </a:r>
            <a:r>
              <a:rPr lang="en-US" dirty="0"/>
              <a:t>complexity was needed, and object-oriented programming was the solution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    Object-oriented </a:t>
            </a:r>
            <a:r>
              <a:rPr lang="en-US" dirty="0"/>
              <a:t>programming took the best ideas of structured programming </a:t>
            </a:r>
            <a:r>
              <a:rPr lang="en-US" dirty="0" smtClean="0"/>
              <a:t>and combined </a:t>
            </a:r>
            <a:r>
              <a:rPr lang="en-US" dirty="0"/>
              <a:t>them with several new concepts. The result was a different and better way </a:t>
            </a:r>
            <a:r>
              <a:rPr lang="en-US" dirty="0" smtClean="0"/>
              <a:t>of organizing </a:t>
            </a:r>
            <a:r>
              <a:rPr lang="en-US" dirty="0"/>
              <a:t>a program. In the most general sense, a program can be organized in one of </a:t>
            </a:r>
            <a:r>
              <a:rPr lang="en-US" dirty="0" smtClean="0"/>
              <a:t>two ways</a:t>
            </a:r>
            <a:r>
              <a:rPr lang="en-US" dirty="0"/>
              <a:t>: around its code (what is happening) or around its data (what is being affected). </a:t>
            </a:r>
            <a:r>
              <a:rPr lang="en-US" dirty="0" smtClean="0"/>
              <a:t>Using only </a:t>
            </a:r>
            <a:r>
              <a:rPr lang="en-US" dirty="0"/>
              <a:t>structured programming techniques, programs are typically organized around code</a:t>
            </a:r>
            <a:r>
              <a:rPr lang="en-US" dirty="0" smtClean="0"/>
              <a:t>. This </a:t>
            </a:r>
            <a:r>
              <a:rPr lang="en-US" dirty="0"/>
              <a:t>approach can be thought of as “code acting on data.”</a:t>
            </a:r>
          </a:p>
          <a:p>
            <a:pPr algn="just"/>
            <a:r>
              <a:rPr lang="en-US" dirty="0" smtClean="0"/>
              <a:t>    Object-oriented </a:t>
            </a:r>
            <a:r>
              <a:rPr lang="en-US" dirty="0"/>
              <a:t>programs work the other way around. They are organized around data</a:t>
            </a:r>
            <a:r>
              <a:rPr lang="en-US" dirty="0" smtClean="0"/>
              <a:t>, with </a:t>
            </a:r>
            <a:r>
              <a:rPr lang="en-US" dirty="0"/>
              <a:t>the key principle being “data controlling access to code.” In an object-oriented language</a:t>
            </a:r>
            <a:r>
              <a:rPr lang="en-US" dirty="0" smtClean="0"/>
              <a:t>, you </a:t>
            </a:r>
            <a:r>
              <a:rPr lang="en-US" dirty="0"/>
              <a:t>define the data and the code that is permitted to act on that data. Thus, a data </a:t>
            </a:r>
            <a:r>
              <a:rPr lang="en-US" dirty="0" smtClean="0"/>
              <a:t>type defines </a:t>
            </a:r>
            <a:r>
              <a:rPr lang="en-US" dirty="0"/>
              <a:t>precisely the operations that can be applied to that data</a:t>
            </a:r>
            <a:r>
              <a:rPr lang="en-US" dirty="0" smtClean="0"/>
              <a:t>. To </a:t>
            </a:r>
            <a:r>
              <a:rPr lang="en-US" dirty="0"/>
              <a:t>support the principles of object-oriented programming, all OOP languages, including</a:t>
            </a:r>
          </a:p>
          <a:p>
            <a:pPr algn="just"/>
            <a:r>
              <a:rPr lang="en-US" dirty="0"/>
              <a:t>C#, have three traits in common: encapsulation, polymorphism, and inheritance. </a:t>
            </a:r>
            <a:r>
              <a:rPr lang="en-US" dirty="0" smtClean="0"/>
              <a:t>Let’s examine </a:t>
            </a:r>
            <a:r>
              <a:rPr lang="en-US" dirty="0"/>
              <a:t>each.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5" y="1468192"/>
            <a:ext cx="919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Encapsulation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705" y="2320585"/>
            <a:ext cx="10413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Encapsulation </a:t>
            </a:r>
            <a:r>
              <a:rPr lang="en-US" dirty="0"/>
              <a:t>is a programming mechanism that binds together code and the data </a:t>
            </a:r>
            <a:r>
              <a:rPr lang="en-US" dirty="0" smtClean="0"/>
              <a:t>it manipulates</a:t>
            </a:r>
            <a:r>
              <a:rPr lang="en-US" dirty="0"/>
              <a:t>, and that keeps both safe from outside interference and misuse. In an </a:t>
            </a:r>
            <a:r>
              <a:rPr lang="en-US" dirty="0" smtClean="0"/>
              <a:t>object oriented language</a:t>
            </a:r>
            <a:r>
              <a:rPr lang="en-US" dirty="0"/>
              <a:t>, code and data can be bound together in such a way that a </a:t>
            </a:r>
            <a:r>
              <a:rPr lang="en-US" dirty="0" smtClean="0"/>
              <a:t>self-contained </a:t>
            </a:r>
            <a:r>
              <a:rPr lang="en-US" i="1" dirty="0" smtClean="0"/>
              <a:t>black </a:t>
            </a:r>
            <a:r>
              <a:rPr lang="en-US" i="1" dirty="0"/>
              <a:t>box </a:t>
            </a:r>
            <a:r>
              <a:rPr lang="en-US" dirty="0"/>
              <a:t>is created. Within the box are all necessary data and code. When code and data </a:t>
            </a:r>
            <a:r>
              <a:rPr lang="en-US" dirty="0" smtClean="0"/>
              <a:t>are linked </a:t>
            </a:r>
            <a:r>
              <a:rPr lang="en-US" dirty="0"/>
              <a:t>together in this fashion, an </a:t>
            </a:r>
            <a:r>
              <a:rPr lang="en-US" i="1" dirty="0"/>
              <a:t>object </a:t>
            </a:r>
            <a:r>
              <a:rPr lang="en-US" dirty="0"/>
              <a:t>is created. In other words, an object is the </a:t>
            </a:r>
            <a:r>
              <a:rPr lang="en-US" dirty="0" smtClean="0"/>
              <a:t>device that </a:t>
            </a:r>
            <a:r>
              <a:rPr lang="en-US" dirty="0"/>
              <a:t>supports encapsulation.</a:t>
            </a:r>
          </a:p>
          <a:p>
            <a:pPr algn="just"/>
            <a:r>
              <a:rPr lang="en-US" dirty="0" smtClean="0"/>
              <a:t>    Within </a:t>
            </a:r>
            <a:r>
              <a:rPr lang="en-US" dirty="0"/>
              <a:t>an object, the code, data, or both may be </a:t>
            </a:r>
            <a:r>
              <a:rPr lang="en-US" i="1" dirty="0"/>
              <a:t>private </a:t>
            </a:r>
            <a:r>
              <a:rPr lang="en-US" dirty="0"/>
              <a:t>to that object or </a:t>
            </a:r>
            <a:r>
              <a:rPr lang="en-US" i="1" dirty="0"/>
              <a:t>public. </a:t>
            </a:r>
            <a:r>
              <a:rPr lang="en-US" dirty="0"/>
              <a:t>Private </a:t>
            </a:r>
            <a:r>
              <a:rPr lang="en-US" dirty="0" smtClean="0"/>
              <a:t>code or </a:t>
            </a:r>
            <a:r>
              <a:rPr lang="en-US" dirty="0"/>
              <a:t>data is known to and accessible by only another part of the object. That is, private code </a:t>
            </a:r>
            <a:r>
              <a:rPr lang="en-US" dirty="0" smtClean="0"/>
              <a:t>or data </a:t>
            </a:r>
            <a:r>
              <a:rPr lang="en-US" dirty="0"/>
              <a:t>cannot be accessed by a piece of the program that exists outside the object. When </a:t>
            </a:r>
            <a:r>
              <a:rPr lang="en-US" dirty="0" smtClean="0"/>
              <a:t>code or </a:t>
            </a:r>
            <a:r>
              <a:rPr lang="en-US" dirty="0"/>
              <a:t>data is public, other parts of your program can access it even though it is defined </a:t>
            </a:r>
            <a:r>
              <a:rPr lang="en-US" dirty="0" smtClean="0"/>
              <a:t>within an </a:t>
            </a:r>
            <a:r>
              <a:rPr lang="en-US" dirty="0"/>
              <a:t>object. Typically, the public parts of an object are used to provide a controlled interface </a:t>
            </a:r>
            <a:r>
              <a:rPr lang="en-US" dirty="0" smtClean="0"/>
              <a:t>to the </a:t>
            </a:r>
            <a:r>
              <a:rPr lang="en-US" dirty="0"/>
              <a:t>private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5" y="1468192"/>
            <a:ext cx="919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Encapsulation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705" y="2320585"/>
            <a:ext cx="10413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C#’s basic unit of encapsulation is the </a:t>
            </a:r>
            <a:r>
              <a:rPr lang="en-US" i="1" dirty="0"/>
              <a:t>class. </a:t>
            </a:r>
            <a:r>
              <a:rPr lang="en-US" dirty="0"/>
              <a:t>A class defines the form of an object. It </a:t>
            </a:r>
            <a:r>
              <a:rPr lang="en-US" dirty="0" smtClean="0"/>
              <a:t>specifies both </a:t>
            </a:r>
            <a:r>
              <a:rPr lang="en-US" dirty="0"/>
              <a:t>the data and the code that will operate on that data. C# uses a class specification </a:t>
            </a:r>
            <a:r>
              <a:rPr lang="en-US" dirty="0" smtClean="0"/>
              <a:t>to construct </a:t>
            </a:r>
            <a:r>
              <a:rPr lang="en-US" i="1" dirty="0"/>
              <a:t>objects. </a:t>
            </a:r>
            <a:r>
              <a:rPr lang="en-US" dirty="0"/>
              <a:t>Objects are instances of a class. Thus, a class is essentially a set of </a:t>
            </a:r>
            <a:r>
              <a:rPr lang="en-US" dirty="0" smtClean="0"/>
              <a:t>plans that </a:t>
            </a:r>
            <a:r>
              <a:rPr lang="en-US" dirty="0"/>
              <a:t>specify how to build an object.</a:t>
            </a:r>
          </a:p>
          <a:p>
            <a:pPr algn="just"/>
            <a:r>
              <a:rPr lang="en-US" dirty="0" smtClean="0"/>
              <a:t>    Collectively</a:t>
            </a:r>
            <a:r>
              <a:rPr lang="en-US" dirty="0"/>
              <a:t>, the code and data that constitute a class are called its </a:t>
            </a:r>
            <a:r>
              <a:rPr lang="en-US" i="1" dirty="0"/>
              <a:t>members</a:t>
            </a:r>
            <a:r>
              <a:rPr lang="en-US" dirty="0"/>
              <a:t>. The </a:t>
            </a:r>
            <a:r>
              <a:rPr lang="en-US" dirty="0" smtClean="0"/>
              <a:t>data defined </a:t>
            </a:r>
            <a:r>
              <a:rPr lang="en-US" dirty="0"/>
              <a:t>by the class is referred to as </a:t>
            </a:r>
            <a:r>
              <a:rPr lang="en-US" i="1" dirty="0"/>
              <a:t>fields</a:t>
            </a:r>
            <a:r>
              <a:rPr lang="en-US" dirty="0"/>
              <a:t>. The terms </a:t>
            </a:r>
            <a:r>
              <a:rPr lang="en-US" i="1" dirty="0"/>
              <a:t>member variables </a:t>
            </a:r>
            <a:r>
              <a:rPr lang="en-US" dirty="0"/>
              <a:t>and </a:t>
            </a:r>
            <a:r>
              <a:rPr lang="en-US" i="1" dirty="0"/>
              <a:t>instance </a:t>
            </a:r>
            <a:r>
              <a:rPr lang="en-US" i="1" dirty="0" smtClean="0"/>
              <a:t>variables </a:t>
            </a:r>
            <a:r>
              <a:rPr lang="en-US" dirty="0" smtClean="0"/>
              <a:t>also </a:t>
            </a:r>
            <a:r>
              <a:rPr lang="en-US" dirty="0"/>
              <a:t>are used. The code that operates on that data is contained within </a:t>
            </a:r>
            <a:r>
              <a:rPr lang="en-US" i="1" dirty="0"/>
              <a:t>function members, </a:t>
            </a:r>
            <a:r>
              <a:rPr lang="en-US" dirty="0" smtClean="0"/>
              <a:t>of which </a:t>
            </a:r>
            <a:r>
              <a:rPr lang="en-US" dirty="0"/>
              <a:t>the most common is the </a:t>
            </a:r>
            <a:r>
              <a:rPr lang="en-US" i="1" dirty="0"/>
              <a:t>method. </a:t>
            </a:r>
            <a:r>
              <a:rPr lang="en-US" dirty="0"/>
              <a:t>Method is C#’s term for a subroutine. (</a:t>
            </a:r>
            <a:r>
              <a:rPr lang="en-US" dirty="0" smtClean="0"/>
              <a:t>Other function </a:t>
            </a:r>
            <a:r>
              <a:rPr lang="en-US" dirty="0"/>
              <a:t>members include properties, events, and constructors.) Thus, the methods of</a:t>
            </a:r>
          </a:p>
          <a:p>
            <a:pPr algn="just"/>
            <a:r>
              <a:rPr lang="en-US" dirty="0"/>
              <a:t>a class contain code that acts on the fields defined by that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5" y="1468192"/>
            <a:ext cx="919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Encapsulation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705" y="2320585"/>
            <a:ext cx="10413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C#’s basic unit of encapsulation is the </a:t>
            </a:r>
            <a:r>
              <a:rPr lang="en-US" i="1" dirty="0"/>
              <a:t>class. </a:t>
            </a:r>
            <a:r>
              <a:rPr lang="en-US" dirty="0"/>
              <a:t>A class defines the form of an object. It </a:t>
            </a:r>
            <a:r>
              <a:rPr lang="en-US" dirty="0" smtClean="0"/>
              <a:t>specifies both </a:t>
            </a:r>
            <a:r>
              <a:rPr lang="en-US" dirty="0"/>
              <a:t>the data and the code that will operate on that data. C# uses a class specification </a:t>
            </a:r>
            <a:r>
              <a:rPr lang="en-US" dirty="0" smtClean="0"/>
              <a:t>to construct </a:t>
            </a:r>
            <a:r>
              <a:rPr lang="en-US" i="1" dirty="0"/>
              <a:t>objects. </a:t>
            </a:r>
            <a:r>
              <a:rPr lang="en-US" dirty="0"/>
              <a:t>Objects are instances of a class. Thus, a class is essentially a set of </a:t>
            </a:r>
            <a:r>
              <a:rPr lang="en-US" dirty="0" smtClean="0"/>
              <a:t>plans that </a:t>
            </a:r>
            <a:r>
              <a:rPr lang="en-US" dirty="0"/>
              <a:t>specify how to build an object.</a:t>
            </a:r>
          </a:p>
          <a:p>
            <a:pPr algn="just"/>
            <a:r>
              <a:rPr lang="en-US" dirty="0" smtClean="0"/>
              <a:t>    Collectively</a:t>
            </a:r>
            <a:r>
              <a:rPr lang="en-US" dirty="0"/>
              <a:t>, the code and data that constitute a class are called its </a:t>
            </a:r>
            <a:r>
              <a:rPr lang="en-US" i="1" dirty="0"/>
              <a:t>members</a:t>
            </a:r>
            <a:r>
              <a:rPr lang="en-US" dirty="0"/>
              <a:t>. The </a:t>
            </a:r>
            <a:r>
              <a:rPr lang="en-US" dirty="0" smtClean="0"/>
              <a:t>data defined </a:t>
            </a:r>
            <a:r>
              <a:rPr lang="en-US" dirty="0"/>
              <a:t>by the class is referred to as </a:t>
            </a:r>
            <a:r>
              <a:rPr lang="en-US" i="1" dirty="0"/>
              <a:t>fields</a:t>
            </a:r>
            <a:r>
              <a:rPr lang="en-US" dirty="0"/>
              <a:t>. The terms </a:t>
            </a:r>
            <a:r>
              <a:rPr lang="en-US" i="1" dirty="0"/>
              <a:t>member variables </a:t>
            </a:r>
            <a:r>
              <a:rPr lang="en-US" dirty="0"/>
              <a:t>and </a:t>
            </a:r>
            <a:r>
              <a:rPr lang="en-US" i="1" dirty="0"/>
              <a:t>instance </a:t>
            </a:r>
            <a:r>
              <a:rPr lang="en-US" i="1" dirty="0" smtClean="0"/>
              <a:t>variables </a:t>
            </a:r>
            <a:r>
              <a:rPr lang="en-US" dirty="0" smtClean="0"/>
              <a:t>also </a:t>
            </a:r>
            <a:r>
              <a:rPr lang="en-US" dirty="0"/>
              <a:t>are used. The code that operates on that data is contained within </a:t>
            </a:r>
            <a:r>
              <a:rPr lang="en-US" i="1" dirty="0"/>
              <a:t>function members, </a:t>
            </a:r>
            <a:r>
              <a:rPr lang="en-US" dirty="0" smtClean="0"/>
              <a:t>of which </a:t>
            </a:r>
            <a:r>
              <a:rPr lang="en-US" dirty="0"/>
              <a:t>the most common is the </a:t>
            </a:r>
            <a:r>
              <a:rPr lang="en-US" i="1" dirty="0"/>
              <a:t>method. </a:t>
            </a:r>
            <a:r>
              <a:rPr lang="en-US" dirty="0"/>
              <a:t>Method is C#’s term for a subroutine. (</a:t>
            </a:r>
            <a:r>
              <a:rPr lang="en-US" dirty="0" smtClean="0"/>
              <a:t>Other function </a:t>
            </a:r>
            <a:r>
              <a:rPr lang="en-US" dirty="0"/>
              <a:t>members include properties, events, and constructors.) Thus, the methods of</a:t>
            </a:r>
          </a:p>
          <a:p>
            <a:pPr algn="just"/>
            <a:r>
              <a:rPr lang="en-US" dirty="0"/>
              <a:t>a class contain code that acts on the fields defined by that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</TotalTime>
  <Words>1168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chitanjitg</dc:creator>
  <cp:lastModifiedBy>chitanjitg</cp:lastModifiedBy>
  <cp:revision>6</cp:revision>
  <dcterms:created xsi:type="dcterms:W3CDTF">2020-08-09T21:23:41Z</dcterms:created>
  <dcterms:modified xsi:type="dcterms:W3CDTF">2020-08-09T22:02:17Z</dcterms:modified>
</cp:coreProperties>
</file>