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770" autoAdjust="0"/>
  </p:normalViewPr>
  <p:slideViewPr>
    <p:cSldViewPr snapToGrid="0">
      <p:cViewPr varScale="1">
        <p:scale>
          <a:sx n="68" d="100"/>
          <a:sy n="6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1072-3B6A-4408-B6B9-715AEFA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8351-ADAF-49F8-870D-EC80F980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7EF8-82BE-40C3-8DD4-494BE029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1C5B-C99C-49C5-B662-0B602DBD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0A76-3FDC-493B-BE2E-270B31DD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1667-963A-4B83-9026-E1EEF0B8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8186-AF71-460A-8924-5F08D612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089A-871A-4A1A-9ACF-41888863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F9F2-B389-447B-881A-A068146E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5756-C1E6-4D34-A2AB-641B26ED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CCEDB-06E1-4AD9-8C95-61E4895D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368C-2C21-4600-AF11-74EFCF5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AC14-E05F-4B7D-8EFC-BB11B83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8589-5120-4AFD-B08E-8BE72C3A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CC45-1164-449F-8288-4C0527CD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2C86-77F2-43C2-A72E-E9A9453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9194-7A91-4221-8DF4-FA993589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5BB0-28F4-485D-9AE3-AEFCF8A8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B1C-FDAE-48DD-B09F-68754364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E548-5997-451A-887D-281D1935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E726-71E9-4045-B764-67C0E24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7F2D-3847-4D7C-86FA-AF8BD3B2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A4DA-86D3-43CA-B020-0AC4A3B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985E-FB13-4F68-BF24-B3DBEE0F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EF2D-02E1-4CE3-A734-8000F403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FAD6-1A79-4428-BE04-C831BAC2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0903-97C8-436C-AAF6-9D64604E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F6C1-5620-425E-BB7F-32F97688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DF3C-2437-49BF-A41A-510E17C6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A0178-8960-4B63-BD42-3266AE8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E095-6A67-446B-9B17-43062164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A6E0-7FD3-4EEA-8D63-33DEAA89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08A2-3051-4287-9DB6-B3BD4115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1A74D-E06C-4757-A1F4-66107E1A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F2900-E299-458A-9DE8-FCFB5883D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FE97C-7C3F-44E6-BB06-82B98C11C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9E637-6245-4552-8871-4BA4650A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76A9D-902E-4529-8F87-E6E79910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AF87-8828-458F-B4D2-FECA0C9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3D4A-E11E-48F9-A292-BFF6BD59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F6B20-9B5B-4354-9458-D6FB65A4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25A5-19EE-4076-8A0A-5ABBF97B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14D7A-17EA-4653-A112-37CDB756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16B02-9BD7-4C14-A832-42141E2A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2F8A6-0AE8-441C-9FF3-583C102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B3E05-A0BF-48EE-B8E2-74407BC6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3D00-2FD4-42F6-97A0-E223FF72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BC60-40FA-4142-92A2-B46A4397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D81A-9C69-4DD4-95AA-7F07C1D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8668-9017-4867-8D31-3B908631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E088-FCC1-49E3-9107-F5C16B10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50130-47CF-4840-9398-CD9A9F6D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6E7D-410A-42D9-A2FB-6CC599D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22B6-0F4A-4440-A7F2-3D428A44A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82F83-FFC8-4B6D-904C-743786B0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501E-6352-4A23-9916-CFD49B4C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7F8E-C13A-4A5A-BD75-334DD1B8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4E68-BF0B-4276-9B5C-7032BA3B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C35F8-8411-46CD-9EEF-23E1224A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9571-8C8E-4B6D-AD98-BBB47267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3919-A73F-408C-9908-5A52C448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77D5-114E-40FE-9DC1-24A810E0A3B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3262-1957-4775-9370-942423848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F334-2371-4B33-B0A1-6A9D59794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6797-D483-4D64-8641-2A0E0DF6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E2BD8-F201-48B7-AAC5-B3A25316E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1592591"/>
          </a:xfrm>
        </p:spPr>
        <p:txBody>
          <a:bodyPr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Indoor Scene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603C8-E79A-48A2-924F-0467844A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761724"/>
            <a:ext cx="9003022" cy="1125135"/>
          </a:xfrm>
        </p:spPr>
        <p:txBody>
          <a:bodyPr>
            <a:normAutofit/>
          </a:bodyPr>
          <a:lstStyle/>
          <a:p>
            <a:pPr algn="l"/>
            <a:endParaRPr lang="en-US" sz="1700" dirty="0"/>
          </a:p>
          <a:p>
            <a:pPr algn="l"/>
            <a:r>
              <a:rPr lang="en-US" sz="1700" dirty="0"/>
              <a:t>Intro to Computer Vision : Final Project presentation</a:t>
            </a:r>
          </a:p>
          <a:p>
            <a:pPr algn="r"/>
            <a:r>
              <a:rPr lang="en-US" sz="1700" i="1" dirty="0"/>
              <a:t>By - Chirantan Ghosh</a:t>
            </a:r>
          </a:p>
        </p:txBody>
      </p:sp>
    </p:spTree>
    <p:extLst>
      <p:ext uri="{BB962C8B-B14F-4D97-AF65-F5344CB8AC3E}">
        <p14:creationId xmlns:p14="http://schemas.microsoft.com/office/powerpoint/2010/main" val="157158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B916A-7344-4012-8B5B-FBBF2B24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      ResNet                      Vs                  DenseNet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491BCEC-ED7B-4EE4-9EEB-4BDDB439C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32" y="2931132"/>
            <a:ext cx="4566969" cy="2448900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FB7F23-5BFA-43F3-AB11-D64BB575A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86" y="2812887"/>
            <a:ext cx="4718428" cy="24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99E28-0A34-4659-B7FD-361B831D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 Augmentation</a:t>
            </a:r>
          </a:p>
        </p:txBody>
      </p:sp>
      <p:pic>
        <p:nvPicPr>
          <p:cNvPr id="5" name="Content Placeholder 4" descr="A picture containing indoor, table, cluttered, sitting&#10;&#10;Description automatically generated">
            <a:extLst>
              <a:ext uri="{FF2B5EF4-FFF2-40B4-BE49-F238E27FC236}">
                <a16:creationId xmlns:a16="http://schemas.microsoft.com/office/drawing/2014/main" id="{ED2B8DFC-EAEF-4EE0-83AF-E44D030B3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2" y="2629990"/>
            <a:ext cx="2685752" cy="1775756"/>
          </a:xfrm>
        </p:spPr>
      </p:pic>
      <p:pic>
        <p:nvPicPr>
          <p:cNvPr id="7" name="Picture 6" descr="A picture containing indoor, bicycle, sitting, blue&#10;&#10;Description automatically generated">
            <a:extLst>
              <a:ext uri="{FF2B5EF4-FFF2-40B4-BE49-F238E27FC236}">
                <a16:creationId xmlns:a16="http://schemas.microsoft.com/office/drawing/2014/main" id="{C56563E0-CBBE-4F6C-B100-C7222912E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0" y="2632364"/>
            <a:ext cx="1773382" cy="1773382"/>
          </a:xfrm>
          <a:prstGeom prst="rect">
            <a:avLst/>
          </a:prstGeom>
        </p:spPr>
      </p:pic>
      <p:pic>
        <p:nvPicPr>
          <p:cNvPr id="11" name="Picture 10" descr="A person in a green room&#10;&#10;Description automatically generated">
            <a:extLst>
              <a:ext uri="{FF2B5EF4-FFF2-40B4-BE49-F238E27FC236}">
                <a16:creationId xmlns:a16="http://schemas.microsoft.com/office/drawing/2014/main" id="{D4A3C843-D65E-4172-90BB-C0B1706BF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78" y="2631039"/>
            <a:ext cx="2503055" cy="1774707"/>
          </a:xfrm>
          <a:prstGeom prst="rect">
            <a:avLst/>
          </a:prstGeom>
        </p:spPr>
      </p:pic>
      <p:pic>
        <p:nvPicPr>
          <p:cNvPr id="15" name="Picture 14" descr="A close up of a window&#10;&#10;Description automatically generated">
            <a:extLst>
              <a:ext uri="{FF2B5EF4-FFF2-40B4-BE49-F238E27FC236}">
                <a16:creationId xmlns:a16="http://schemas.microsoft.com/office/drawing/2014/main" id="{B6755C19-8C8F-45D0-9317-9962967F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65" y="4675113"/>
            <a:ext cx="1913519" cy="1913519"/>
          </a:xfrm>
          <a:prstGeom prst="rect">
            <a:avLst/>
          </a:prstGeom>
        </p:spPr>
      </p:pic>
      <p:pic>
        <p:nvPicPr>
          <p:cNvPr id="19" name="Picture 18" descr="A group of people in a room&#10;&#10;Description automatically generated">
            <a:extLst>
              <a:ext uri="{FF2B5EF4-FFF2-40B4-BE49-F238E27FC236}">
                <a16:creationId xmlns:a16="http://schemas.microsoft.com/office/drawing/2014/main" id="{731AC10A-4288-4626-8A3E-951D18364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45" y="4857515"/>
            <a:ext cx="2270969" cy="17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BAFE0-7309-47E9-BDDA-7889B18C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Quantitative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052520-48A2-4DF4-9B08-4A0B16378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91407"/>
              </p:ext>
            </p:extLst>
          </p:nvPr>
        </p:nvGraphicFramePr>
        <p:xfrm>
          <a:off x="1529032" y="2882637"/>
          <a:ext cx="9015930" cy="340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268">
                  <a:extLst>
                    <a:ext uri="{9D8B030D-6E8A-4147-A177-3AD203B41FA5}">
                      <a16:colId xmlns:a16="http://schemas.microsoft.com/office/drawing/2014/main" val="2032529081"/>
                    </a:ext>
                  </a:extLst>
                </a:gridCol>
                <a:gridCol w="1592104">
                  <a:extLst>
                    <a:ext uri="{9D8B030D-6E8A-4147-A177-3AD203B41FA5}">
                      <a16:colId xmlns:a16="http://schemas.microsoft.com/office/drawing/2014/main" val="702968761"/>
                    </a:ext>
                  </a:extLst>
                </a:gridCol>
                <a:gridCol w="1803186">
                  <a:extLst>
                    <a:ext uri="{9D8B030D-6E8A-4147-A177-3AD203B41FA5}">
                      <a16:colId xmlns:a16="http://schemas.microsoft.com/office/drawing/2014/main" val="1414759816"/>
                    </a:ext>
                  </a:extLst>
                </a:gridCol>
                <a:gridCol w="1803186">
                  <a:extLst>
                    <a:ext uri="{9D8B030D-6E8A-4147-A177-3AD203B41FA5}">
                      <a16:colId xmlns:a16="http://schemas.microsoft.com/office/drawing/2014/main" val="3042412177"/>
                    </a:ext>
                  </a:extLst>
                </a:gridCol>
                <a:gridCol w="1803186">
                  <a:extLst>
                    <a:ext uri="{9D8B030D-6E8A-4147-A177-3AD203B41FA5}">
                      <a16:colId xmlns:a16="http://schemas.microsoft.com/office/drawing/2014/main" val="1495908561"/>
                    </a:ext>
                  </a:extLst>
                </a:gridCol>
              </a:tblGrid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0619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08088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ResNet101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74058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34883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55792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r>
                        <a:rPr lang="en-US" dirty="0"/>
                        <a:t>DenseNet169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24427"/>
                  </a:ext>
                </a:extLst>
              </a:tr>
              <a:tr h="622988">
                <a:tc>
                  <a:txBody>
                    <a:bodyPr/>
                    <a:lstStyle/>
                    <a:p>
                      <a:r>
                        <a:rPr lang="en-US" dirty="0"/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2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6B5C-8D0D-4B13-9AA5-A63637E9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Qualitative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8BF6D-64F0-4BB9-8770-05C6A35D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50247"/>
              </p:ext>
            </p:extLst>
          </p:nvPr>
        </p:nvGraphicFramePr>
        <p:xfrm>
          <a:off x="1826529" y="2486441"/>
          <a:ext cx="8812163" cy="410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83">
                  <a:extLst>
                    <a:ext uri="{9D8B030D-6E8A-4147-A177-3AD203B41FA5}">
                      <a16:colId xmlns:a16="http://schemas.microsoft.com/office/drawing/2014/main" val="3769532130"/>
                    </a:ext>
                  </a:extLst>
                </a:gridCol>
                <a:gridCol w="1039919">
                  <a:extLst>
                    <a:ext uri="{9D8B030D-6E8A-4147-A177-3AD203B41FA5}">
                      <a16:colId xmlns:a16="http://schemas.microsoft.com/office/drawing/2014/main" val="412938290"/>
                    </a:ext>
                  </a:extLst>
                </a:gridCol>
                <a:gridCol w="1127157">
                  <a:extLst>
                    <a:ext uri="{9D8B030D-6E8A-4147-A177-3AD203B41FA5}">
                      <a16:colId xmlns:a16="http://schemas.microsoft.com/office/drawing/2014/main" val="1458597244"/>
                    </a:ext>
                  </a:extLst>
                </a:gridCol>
                <a:gridCol w="1552727">
                  <a:extLst>
                    <a:ext uri="{9D8B030D-6E8A-4147-A177-3AD203B41FA5}">
                      <a16:colId xmlns:a16="http://schemas.microsoft.com/office/drawing/2014/main" val="237264871"/>
                    </a:ext>
                  </a:extLst>
                </a:gridCol>
                <a:gridCol w="1552727">
                  <a:extLst>
                    <a:ext uri="{9D8B030D-6E8A-4147-A177-3AD203B41FA5}">
                      <a16:colId xmlns:a16="http://schemas.microsoft.com/office/drawing/2014/main" val="1271709654"/>
                    </a:ext>
                  </a:extLst>
                </a:gridCol>
                <a:gridCol w="1412050">
                  <a:extLst>
                    <a:ext uri="{9D8B030D-6E8A-4147-A177-3AD203B41FA5}">
                      <a16:colId xmlns:a16="http://schemas.microsoft.com/office/drawing/2014/main" val="1563662125"/>
                    </a:ext>
                  </a:extLst>
                </a:gridCol>
              </a:tblGrid>
              <a:tr h="1207586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Correct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Wrong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No. of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292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9418"/>
                  </a:ext>
                </a:extLst>
              </a:tr>
              <a:tr h="371565">
                <a:tc>
                  <a:txBody>
                    <a:bodyPr/>
                    <a:lstStyle/>
                    <a:p>
                      <a:r>
                        <a:rPr lang="en-US" dirty="0"/>
                        <a:t>Resnet101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1997"/>
                  </a:ext>
                </a:extLst>
              </a:tr>
              <a:tr h="446033">
                <a:tc>
                  <a:txBody>
                    <a:bodyPr/>
                    <a:lstStyle/>
                    <a:p>
                      <a:r>
                        <a:rPr lang="en-US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55234"/>
                  </a:ext>
                </a:extLst>
              </a:tr>
              <a:tr h="620143">
                <a:tc>
                  <a:txBody>
                    <a:bodyPr/>
                    <a:lstStyle/>
                    <a:p>
                      <a:r>
                        <a:rPr lang="en-US" dirty="0"/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94569"/>
                  </a:ext>
                </a:extLst>
              </a:tr>
              <a:tr h="620143">
                <a:tc>
                  <a:txBody>
                    <a:bodyPr/>
                    <a:lstStyle/>
                    <a:p>
                      <a:r>
                        <a:rPr lang="en-US" dirty="0"/>
                        <a:t>Densenet169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81617"/>
                  </a:ext>
                </a:extLst>
              </a:tr>
              <a:tr h="371565">
                <a:tc>
                  <a:txBody>
                    <a:bodyPr/>
                    <a:lstStyle/>
                    <a:p>
                      <a:r>
                        <a:rPr lang="en-US" dirty="0"/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Diff.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5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5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6918-9496-4FE5-81B8-B5FD7915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What is going on with the Validation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17B2-365C-4FD6-B26C-053FBDF5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793" y="2242039"/>
            <a:ext cx="9708995" cy="435023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A few different things: Keras' default methodology for splitting into training and validation sets was used. It uses user-specified proportion to split dataset based on ordering (i.e., user specifies 90% of data as training, 10% as validation, ) the validation set contains the `last' 10% of the dataset. Depending on how the data is loaded (sequentially by category here), the validation set may contain only a small fraction of the total number of classes or categories.</a:t>
            </a:r>
          </a:p>
          <a:p>
            <a:r>
              <a:rPr lang="en-US" sz="2400" dirty="0"/>
              <a:t>The ResNet models are drastically overfitting. This has to do with layer `freezing’ i.e., specifying certain layers that should not be updated when training.</a:t>
            </a:r>
          </a:p>
          <a:p>
            <a:r>
              <a:rPr lang="en-US" sz="2400" dirty="0"/>
              <a:t>ResNet models are known to overfit in certain problem spaces, and the recommended solution is to freeze the batch normalization layer.</a:t>
            </a:r>
          </a:p>
          <a:p>
            <a:r>
              <a:rPr lang="en-US" sz="2400" dirty="0"/>
              <a:t>This was not done in this case, as the comparison was among common out-of-the-box models.</a:t>
            </a:r>
          </a:p>
          <a:p>
            <a:r>
              <a:rPr lang="en-US" sz="2400" dirty="0"/>
              <a:t>Experimenting with freezing different layers of each out-of-the-box model is a natural next step for this project.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67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83E0-AE51-458A-B0DD-2A3A107A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Content Placeholder 4" descr="A picture containing photo, different, many, covered&#10;&#10;Description automatically generated">
            <a:extLst>
              <a:ext uri="{FF2B5EF4-FFF2-40B4-BE49-F238E27FC236}">
                <a16:creationId xmlns:a16="http://schemas.microsoft.com/office/drawing/2014/main" id="{59D839C8-C897-4656-AE4A-8D76A557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78" y="2812887"/>
            <a:ext cx="3134162" cy="2934109"/>
          </a:xfrm>
        </p:spPr>
      </p:pic>
      <p:pic>
        <p:nvPicPr>
          <p:cNvPr id="7" name="Picture 6" descr="A store inside of a building&#10;&#10;Description automatically generated">
            <a:extLst>
              <a:ext uri="{FF2B5EF4-FFF2-40B4-BE49-F238E27FC236}">
                <a16:creationId xmlns:a16="http://schemas.microsoft.com/office/drawing/2014/main" id="{E3BB8F0E-1B1A-41F1-BB12-A2FAA14E1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40" y="2972822"/>
            <a:ext cx="2648320" cy="2734057"/>
          </a:xfrm>
          <a:prstGeom prst="rect">
            <a:avLst/>
          </a:prstGeom>
        </p:spPr>
      </p:pic>
      <p:pic>
        <p:nvPicPr>
          <p:cNvPr id="11" name="Picture 10" descr="A close up of a restaurant&#10;&#10;Description automatically generated">
            <a:extLst>
              <a:ext uri="{FF2B5EF4-FFF2-40B4-BE49-F238E27FC236}">
                <a16:creationId xmlns:a16="http://schemas.microsoft.com/office/drawing/2014/main" id="{88E0D525-DAB6-47A7-9603-317964861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08" y="2982349"/>
            <a:ext cx="292458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D7FD1-E6C4-42B1-8704-D75A450D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B406-9DF5-4B0F-B763-7D97FCDB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Among all the ImageNet architectures, used for the comparison purpose on this dataset, InceptionResnetV2 has performed the best followed by DenseNet169 and InceptionV3. </a:t>
            </a:r>
          </a:p>
          <a:p>
            <a:r>
              <a:rPr lang="en-US" sz="2400" dirty="0"/>
              <a:t>It seems that the number of layers in the architecture has a correlation with its performance. </a:t>
            </a:r>
          </a:p>
          <a:p>
            <a:r>
              <a:rPr lang="en-US" sz="2400" dirty="0"/>
              <a:t>The model with highest number of layers, i.e. InceptionResnetV2 has performed the best. </a:t>
            </a:r>
          </a:p>
        </p:txBody>
      </p:sp>
    </p:spTree>
    <p:extLst>
      <p:ext uri="{BB962C8B-B14F-4D97-AF65-F5344CB8AC3E}">
        <p14:creationId xmlns:p14="http://schemas.microsoft.com/office/powerpoint/2010/main" val="265166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8564-966E-456F-81B0-1948A13F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E596-B834-4CB7-AB28-038A8C2B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Indoor Scene Classification: Problem</a:t>
            </a:r>
          </a:p>
          <a:p>
            <a:r>
              <a:rPr lang="en-US" sz="2400"/>
              <a:t>Additional Background</a:t>
            </a:r>
          </a:p>
          <a:p>
            <a:r>
              <a:rPr lang="en-US" sz="2400"/>
              <a:t>Data</a:t>
            </a:r>
          </a:p>
          <a:p>
            <a:r>
              <a:rPr lang="en-US" sz="2400"/>
              <a:t>Methodology</a:t>
            </a:r>
          </a:p>
          <a:p>
            <a:r>
              <a:rPr lang="en-US" sz="24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9163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E61EF-D57E-4DB9-AF80-77A31956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What do we mean by indoor scene classification?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7D39-A6CA-4268-A927-69E876055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Given an image taken indoors, how do we identify the type of location?</a:t>
            </a:r>
          </a:p>
          <a:p>
            <a:r>
              <a:rPr lang="en-US" sz="2400"/>
              <a:t>This is a hard problem { even for humans!</a:t>
            </a:r>
          </a:p>
        </p:txBody>
      </p:sp>
      <p:pic>
        <p:nvPicPr>
          <p:cNvPr id="6" name="Content Placeholder 5" descr="A display in a store&#10;&#10;Description automatically generated">
            <a:extLst>
              <a:ext uri="{FF2B5EF4-FFF2-40B4-BE49-F238E27FC236}">
                <a16:creationId xmlns:a16="http://schemas.microsoft.com/office/drawing/2014/main" id="{0130747B-EB4F-44B3-84BA-8D6DFDF8C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7" r="-2" b="1000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11F0F-DFEE-4CBD-B352-F0F6604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A More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BBCF-D43E-4557-804E-92D3ADA1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An indoor scene is the abstract of various semantic cues which include multiple objects of which classes are open-set and contextual relationships between them." - Li et al, 2019</a:t>
            </a:r>
          </a:p>
          <a:p>
            <a:r>
              <a:rPr lang="en-US" sz="2400"/>
              <a:t>Given a set of images X, learn mapping f : X -&gt; Y , Y = {0,1}^n</a:t>
            </a:r>
          </a:p>
          <a:p>
            <a:r>
              <a:rPr lang="en-US" sz="2400"/>
              <a:t>Example: You see an image that contains a bookshelf. Is it in a library, a home office, a living room, a restaurant? How do we know by looking at a picture?</a:t>
            </a:r>
          </a:p>
        </p:txBody>
      </p:sp>
    </p:spTree>
    <p:extLst>
      <p:ext uri="{BB962C8B-B14F-4D97-AF65-F5344CB8AC3E}">
        <p14:creationId xmlns:p14="http://schemas.microsoft.com/office/powerpoint/2010/main" val="16407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D7CF4-6CB7-456E-890B-4F3AA395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Why should we care about indoor scene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BAF6-CE86-4C76-98C8-AFDC56C6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Autonomous navigation</a:t>
            </a:r>
          </a:p>
          <a:p>
            <a:r>
              <a:rPr lang="en-US" sz="2400" dirty="0"/>
              <a:t>Localization of criminal activity</a:t>
            </a:r>
          </a:p>
          <a:p>
            <a:r>
              <a:rPr lang="en-US" sz="2400" dirty="0"/>
              <a:t>Understanding user behavior in different physical settings</a:t>
            </a:r>
          </a:p>
          <a:p>
            <a:r>
              <a:rPr lang="en-US" sz="2400" dirty="0"/>
              <a:t>Advertising and marketing</a:t>
            </a:r>
          </a:p>
        </p:txBody>
      </p:sp>
    </p:spTree>
    <p:extLst>
      <p:ext uri="{BB962C8B-B14F-4D97-AF65-F5344CB8AC3E}">
        <p14:creationId xmlns:p14="http://schemas.microsoft.com/office/powerpoint/2010/main" val="231109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2588-23AF-40D1-B304-967097B9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What has been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E016-DDAF-4929-9FE1-7894C7E7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Szummer &amp; Picard, 1998, kNN + MSAR</a:t>
            </a:r>
          </a:p>
          <a:p>
            <a:r>
              <a:rPr lang="en-US" sz="2400"/>
              <a:t>Payne &amp; Singh, 2005, Benchmarking, Data Requirements</a:t>
            </a:r>
          </a:p>
          <a:p>
            <a:r>
              <a:rPr lang="it-IT" sz="2400"/>
              <a:t>Quattoni &amp; Torralba, 2009 (CVPR09), Dataset, ElasticNet, Multiclass</a:t>
            </a:r>
          </a:p>
          <a:p>
            <a:r>
              <a:rPr lang="en-US" sz="2400"/>
              <a:t>And then come CNNs!</a:t>
            </a:r>
          </a:p>
        </p:txBody>
      </p:sp>
    </p:spTree>
    <p:extLst>
      <p:ext uri="{BB962C8B-B14F-4D97-AF65-F5344CB8AC3E}">
        <p14:creationId xmlns:p14="http://schemas.microsoft.com/office/powerpoint/2010/main" val="154816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AA03C1-0F2B-4585-943D-9BE84DC6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Data: CVPR09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44B0-8451-48BE-A659-E68D2F2F0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CVPR09 dataset contains 67 Indoor categories with a total of 15620 images.</a:t>
            </a:r>
          </a:p>
          <a:p>
            <a:r>
              <a:rPr lang="en-US" sz="2000" dirty="0"/>
              <a:t>The number of images varies across categories, with at least 100 images per category in .jpeg format.</a:t>
            </a:r>
          </a:p>
        </p:txBody>
      </p:sp>
      <p:pic>
        <p:nvPicPr>
          <p:cNvPr id="6" name="Content Placeholder 5" descr="A living room filled with furniture and a fire place&#10;&#10;Description automatically generated">
            <a:extLst>
              <a:ext uri="{FF2B5EF4-FFF2-40B4-BE49-F238E27FC236}">
                <a16:creationId xmlns:a16="http://schemas.microsoft.com/office/drawing/2014/main" id="{6AA01922-A783-48FC-88DE-A1DED8CBA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085A1-7CEF-4A50-9708-D40486C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Methodology: An Architectural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35F3-BB70-490B-86B5-E43B78D8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Six (6) ImageNet architectures on GPU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942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408-8C97-4D49-B6A3-25F742B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Methodology: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9CF2-839A-4F5F-ABBA-63917AAF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ResNet50</a:t>
            </a:r>
          </a:p>
          <a:p>
            <a:r>
              <a:rPr lang="en-US" sz="2400" dirty="0"/>
              <a:t>ResNet101</a:t>
            </a:r>
          </a:p>
          <a:p>
            <a:r>
              <a:rPr lang="en-US" sz="2400" dirty="0"/>
              <a:t>DenseNet121</a:t>
            </a:r>
          </a:p>
          <a:p>
            <a:r>
              <a:rPr lang="en-US" sz="2400" dirty="0"/>
              <a:t>DenseNet169</a:t>
            </a:r>
          </a:p>
          <a:p>
            <a:r>
              <a:rPr lang="en-US" sz="2400" dirty="0"/>
              <a:t>InceptionV3</a:t>
            </a:r>
          </a:p>
          <a:p>
            <a:r>
              <a:rPr lang="en-US" sz="2400" dirty="0"/>
              <a:t>InceptionResnetV2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14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653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Indoor Scene Classification</vt:lpstr>
      <vt:lpstr>Overview</vt:lpstr>
      <vt:lpstr>What do we mean by indoor scene classification? </vt:lpstr>
      <vt:lpstr>A More Formal Definition</vt:lpstr>
      <vt:lpstr>Why should we care about indoor scene classification?</vt:lpstr>
      <vt:lpstr>What has been done?</vt:lpstr>
      <vt:lpstr>Data: CVPR09</vt:lpstr>
      <vt:lpstr>Methodology: An Architectural Comparison</vt:lpstr>
      <vt:lpstr>Methodology: Network Architectures</vt:lpstr>
      <vt:lpstr>      ResNet                      Vs                  DenseNet</vt:lpstr>
      <vt:lpstr>Data Augmentation</vt:lpstr>
      <vt:lpstr>Quantitative Results</vt:lpstr>
      <vt:lpstr>Qualitative Results</vt:lpstr>
      <vt:lpstr>What is going on with the Validation Accuracy?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Scene Classification</dc:title>
  <dc:creator>CHIRANTAN GHOSH</dc:creator>
  <cp:lastModifiedBy>CHIRANTAN GHOSH</cp:lastModifiedBy>
  <cp:revision>9</cp:revision>
  <dcterms:created xsi:type="dcterms:W3CDTF">2020-05-26T12:52:06Z</dcterms:created>
  <dcterms:modified xsi:type="dcterms:W3CDTF">2020-05-29T20:37:50Z</dcterms:modified>
</cp:coreProperties>
</file>