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60" r:id="rId5"/>
    <p:sldId id="258" r:id="rId6"/>
    <p:sldId id="259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D4A2803-EA84-42E3-87C9-55EDD425AAEF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8274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>
                <a:latin typeface="Arial"/>
              </a:rPr>
              <a:t>Introduce Title of the paper</a:t>
            </a:r>
            <a:endParaRPr/>
          </a:p>
          <a:p>
            <a:r>
              <a:rPr lang="en-US" sz="2000">
                <a:latin typeface="Arial"/>
              </a:rPr>
              <a:t>Introduce Group</a:t>
            </a:r>
            <a:endParaRPr/>
          </a:p>
          <a:p>
            <a:r>
              <a:rPr lang="en-US" sz="2000">
                <a:latin typeface="Arial"/>
              </a:rPr>
              <a:t>Discuss Agenda</a:t>
            </a:r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3583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>
                <a:latin typeface="Arial"/>
              </a:rPr>
              <a:t>--how continental airlines transformed itself using BI</a:t>
            </a:r>
            <a:endParaRPr/>
          </a:p>
          <a:p>
            <a:r>
              <a:rPr lang="en-US" sz="2000">
                <a:latin typeface="Arial"/>
              </a:rPr>
              <a:t>--rose to the position of best from worst by incorporating BI in their organization</a:t>
            </a:r>
            <a:endParaRPr/>
          </a:p>
          <a:p>
            <a:r>
              <a:rPr lang="en-US" sz="2000">
                <a:latin typeface="Arial"/>
              </a:rPr>
              <a:t>--invested only abt $30M ---</a:t>
            </a:r>
            <a:endParaRPr/>
          </a:p>
          <a:p>
            <a:r>
              <a:rPr lang="en-US" sz="2000">
                <a:latin typeface="Arial"/>
              </a:rPr>
              <a:t>--Realized $500M in cost savings in areas such as marketing, fraud detection, demand forecasting, tracking and improved data center management</a:t>
            </a:r>
            <a:endParaRPr/>
          </a:p>
          <a:p>
            <a:r>
              <a:rPr lang="en-US" sz="2000">
                <a:latin typeface="Arial"/>
              </a:rPr>
              <a:t>--ROI &gt; 1000%</a:t>
            </a:r>
            <a:endParaRPr/>
          </a:p>
          <a:p>
            <a:r>
              <a:rPr lang="en-US" sz="2000">
                <a:latin typeface="Arial"/>
              </a:rPr>
              <a:t>--CA has proven to be best example to say real time BI is critical to accomplish business strategy and get maximum benefits out of business.</a:t>
            </a:r>
            <a:endParaRPr/>
          </a:p>
          <a:p>
            <a:r>
              <a:rPr lang="en-US" sz="2000">
                <a:latin typeface="Arial"/>
              </a:rPr>
              <a:t>--using real time tech, CA is moving from first to favorite airline</a:t>
            </a:r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1318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1173996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14920" y="3420000"/>
            <a:ext cx="1173996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0880" y="242388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230880" y="342000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214920" y="342000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11739960" cy="19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214920" y="2423880"/>
            <a:ext cx="11739960" cy="19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1" name="Picture 40"/>
          <p:cNvPicPr/>
          <p:nvPr/>
        </p:nvPicPr>
        <p:blipFill>
          <a:blip r:embed="rId2"/>
          <a:stretch>
            <a:fillRect/>
          </a:stretch>
        </p:blipFill>
        <p:spPr>
          <a:xfrm>
            <a:off x="4889520" y="2423520"/>
            <a:ext cx="2390040" cy="190692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>
            <a:fillRect/>
          </a:stretch>
        </p:blipFill>
        <p:spPr>
          <a:xfrm>
            <a:off x="4889520" y="2423520"/>
            <a:ext cx="2390040" cy="190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214920" y="2423880"/>
            <a:ext cx="11739960" cy="190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11739960" cy="19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5729040" cy="19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0880" y="2423880"/>
            <a:ext cx="5729040" cy="19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14920" y="342000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0880" y="2423880"/>
            <a:ext cx="5729040" cy="19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214920" y="2423880"/>
            <a:ext cx="11739960" cy="190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5729040" cy="19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0880" y="242388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0880" y="342000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0880" y="242388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214920" y="3420000"/>
            <a:ext cx="1173996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1173996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14920" y="3420000"/>
            <a:ext cx="1173996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0880" y="242388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0880" y="342000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214920" y="342000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11739960" cy="19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214920" y="2423880"/>
            <a:ext cx="11739960" cy="19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0" name="Picture 79"/>
          <p:cNvPicPr/>
          <p:nvPr/>
        </p:nvPicPr>
        <p:blipFill>
          <a:blip r:embed="rId2"/>
          <a:stretch>
            <a:fillRect/>
          </a:stretch>
        </p:blipFill>
        <p:spPr>
          <a:xfrm>
            <a:off x="4889520" y="2423520"/>
            <a:ext cx="2390040" cy="190692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/>
          <a:stretch>
            <a:fillRect/>
          </a:stretch>
        </p:blipFill>
        <p:spPr>
          <a:xfrm>
            <a:off x="4889520" y="2423520"/>
            <a:ext cx="2390040" cy="190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11739960" cy="19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5729040" cy="19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0880" y="2423880"/>
            <a:ext cx="5729040" cy="19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14920" y="342000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0880" y="2423880"/>
            <a:ext cx="5729040" cy="19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5729040" cy="19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0880" y="242388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0880" y="342000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0880" y="242388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14920" y="3420000"/>
            <a:ext cx="1173996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body"/>
          </p:nvPr>
        </p:nvSpPr>
        <p:spPr>
          <a:xfrm>
            <a:off x="165240" y="1364400"/>
            <a:ext cx="7701120" cy="200988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 b="1">
                <a:solidFill>
                  <a:srgbClr val="000000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 b="1">
                <a:solidFill>
                  <a:srgbClr val="000000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 b="1">
                <a:solidFill>
                  <a:srgbClr val="000000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 b="1">
                <a:solidFill>
                  <a:srgbClr val="000000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 b="1">
                <a:solidFill>
                  <a:srgbClr val="000000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 b="1">
                <a:solidFill>
                  <a:srgbClr val="000000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entury Gothic"/>
              </a:rPr>
              <a:t>Seventh Outline LevelPresentation Title Line 1
Presentation Title Line 2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54440" y="4898520"/>
            <a:ext cx="7711920" cy="125568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Gothic"/>
              </a:rPr>
              <a:t>Seventh Outline LevelPresenter’s Name
Presenter’s Title
Presenter’s Department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165240" y="3512520"/>
            <a:ext cx="7701120" cy="120420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400" i="1">
                <a:solidFill>
                  <a:srgbClr val="000000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 i="1">
                <a:solidFill>
                  <a:srgbClr val="000000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 i="1">
                <a:solidFill>
                  <a:srgbClr val="000000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 i="1">
                <a:solidFill>
                  <a:srgbClr val="000000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 i="1">
                <a:solidFill>
                  <a:srgbClr val="000000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 i="1">
                <a:solidFill>
                  <a:srgbClr val="000000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i="1">
                <a:solidFill>
                  <a:srgbClr val="000000"/>
                </a:solidFill>
                <a:latin typeface="Century Gothic"/>
              </a:rPr>
              <a:t>Seventh Outline LevelSubtitle Line 1
Subtitle Line 2</a:t>
            </a:r>
            <a:endParaRPr/>
          </a:p>
        </p:txBody>
      </p:sp>
      <p:pic>
        <p:nvPicPr>
          <p:cNvPr id="4" name="CoverSlide_Header_01.png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12191760" cy="974880"/>
          </a:xfrm>
          <a:prstGeom prst="rect">
            <a:avLst/>
          </a:prstGeom>
          <a:ln>
            <a:noFill/>
          </a:ln>
        </p:spPr>
      </p:pic>
      <p:pic>
        <p:nvPicPr>
          <p:cNvPr id="5" name="Picture 15"/>
          <p:cNvPicPr/>
          <p:nvPr/>
        </p:nvPicPr>
        <p:blipFill>
          <a:blip r:embed="rId16"/>
          <a:stretch>
            <a:fillRect/>
          </a:stretch>
        </p:blipFill>
        <p:spPr>
          <a:xfrm>
            <a:off x="0" y="6272640"/>
            <a:ext cx="12191760" cy="585000"/>
          </a:xfrm>
          <a:prstGeom prst="rect">
            <a:avLst/>
          </a:prstGeom>
          <a:ln>
            <a:noFill/>
          </a:ln>
        </p:spPr>
      </p:pic>
      <p:pic>
        <p:nvPicPr>
          <p:cNvPr id="6" name="Picture 16"/>
          <p:cNvPicPr/>
          <p:nvPr/>
        </p:nvPicPr>
        <p:blipFill>
          <a:blip r:embed="rId17"/>
          <a:stretch>
            <a:fillRect/>
          </a:stretch>
        </p:blipFill>
        <p:spPr>
          <a:xfrm>
            <a:off x="314640" y="282960"/>
            <a:ext cx="2578320" cy="828360"/>
          </a:xfrm>
          <a:prstGeom prst="rect">
            <a:avLst/>
          </a:prstGeom>
          <a:ln>
            <a:noFill/>
          </a:ln>
        </p:spPr>
      </p:pic>
      <p:sp>
        <p:nvSpPr>
          <p:cNvPr id="7" name="PlaceHolder 4"/>
          <p:cNvSpPr>
            <a:spLocks noGrp="1"/>
          </p:cNvSpPr>
          <p:nvPr>
            <p:ph type="ftr"/>
          </p:nvPr>
        </p:nvSpPr>
        <p:spPr>
          <a:xfrm>
            <a:off x="8062560" y="6520320"/>
            <a:ext cx="3917160" cy="2008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PT_Template_Footer.png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6272640"/>
            <a:ext cx="12191760" cy="585000"/>
          </a:xfrm>
          <a:prstGeom prst="rect">
            <a:avLst/>
          </a:prstGeom>
          <a:ln>
            <a:noFill/>
          </a:ln>
        </p:spPr>
      </p:pic>
      <p:pic>
        <p:nvPicPr>
          <p:cNvPr id="44" name="PPT_Template_Header.png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12191760" cy="97488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body"/>
          </p:nvPr>
        </p:nvSpPr>
        <p:spPr>
          <a:xfrm>
            <a:off x="214920" y="2423880"/>
            <a:ext cx="11739960" cy="190692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z="3600" b="1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600" b="1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600" b="1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600" b="1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600" b="1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600" b="1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Calibri"/>
              </a:rPr>
              <a:t>Seventh Outline LevelSection Break Line 1
Section Break Line 2</a:t>
            </a:r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ldNum"/>
          </p:nvPr>
        </p:nvSpPr>
        <p:spPr>
          <a:xfrm>
            <a:off x="11611440" y="6529680"/>
            <a:ext cx="493200" cy="2188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21628E5-9B79-4748-865C-F2019A5E27A3}" type="slidenum">
              <a:rPr lang="en-US" sz="1000">
                <a:solidFill>
                  <a:srgbClr val="B2B2B2"/>
                </a:solidFill>
                <a:latin typeface="Century Gothic"/>
              </a:rPr>
              <a:t>‹#›</a:t>
            </a:fld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02960" y="1311120"/>
            <a:ext cx="7701120" cy="2009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Century Gothic"/>
              </a:rPr>
              <a:t>Forex Analysis</a:t>
            </a:r>
            <a:endParaRPr dirty="0"/>
          </a:p>
        </p:txBody>
      </p:sp>
      <p:sp>
        <p:nvSpPr>
          <p:cNvPr id="88" name="TextShape 2"/>
          <p:cNvSpPr txBox="1"/>
          <p:nvPr/>
        </p:nvSpPr>
        <p:spPr>
          <a:xfrm>
            <a:off x="102960" y="4338360"/>
            <a:ext cx="7984440" cy="25192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b="1">
                <a:solidFill>
                  <a:srgbClr val="000000"/>
                </a:solidFill>
                <a:latin typeface="Century Gothic"/>
              </a:rPr>
              <a:t>Team Members 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entury Gothic"/>
              </a:rPr>
              <a:t>	Ashutosh Gajankush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entury Gothic"/>
              </a:rPr>
              <a:t>	Chiranth HD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entury Gothic"/>
              </a:rPr>
              <a:t>	Ilesh Patel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entury Gothic"/>
              </a:rPr>
              <a:t>	Smruthi Karinatte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1611440" y="6529680"/>
            <a:ext cx="493200" cy="2188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8E4520B-6A4C-49C4-863F-340E19A85F9A}" type="slidenum">
              <a:rPr lang="en-US" sz="1000">
                <a:solidFill>
                  <a:srgbClr val="B2B2B2"/>
                </a:solidFill>
                <a:latin typeface="Century Gothic"/>
              </a:rPr>
              <a:t>2</a:t>
            </a:fld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168840" y="283680"/>
            <a:ext cx="1056456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91" name="CustomShape 3"/>
          <p:cNvSpPr/>
          <p:nvPr/>
        </p:nvSpPr>
        <p:spPr>
          <a:xfrm>
            <a:off x="271224" y="623436"/>
            <a:ext cx="11655000" cy="146184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NEED FOR FOREX ANAYSIS: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rgbClr val="000000"/>
              </a:solidFill>
              <a:latin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Foreign exchange markets are considered to be the most liquid market of </a:t>
            </a:r>
            <a:r>
              <a:rPr lang="en-US" dirty="0" smtClean="0"/>
              <a:t>all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forex market is the backbone of international trade and global investing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Calibri"/>
            </a:endParaRPr>
          </a:p>
          <a:p>
            <a:endParaRPr lang="en-US" dirty="0" smtClean="0">
              <a:solidFill>
                <a:srgbClr val="000000"/>
              </a:solidFill>
              <a:latin typeface="Calibri Light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How this Works?</a:t>
            </a:r>
          </a:p>
          <a:p>
            <a:endParaRPr lang="en-US" sz="24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Data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Source :  searched different websites like investin.com, quandall.com for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data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User inputs the date to get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information from the past exchange rates 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Data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visualization for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easy understanding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Libraries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Flask, EasyGUI, Numpy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Pandas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M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atplotlib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20960" y="433060"/>
            <a:ext cx="10966680" cy="949320"/>
          </a:xfrm>
          <a:prstGeom prst="rect">
            <a:avLst/>
          </a:prstGeom>
        </p:spPr>
        <p:txBody>
          <a:bodyPr anchor="ctr"/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sz="2400" b="1" dirty="0" smtClean="0"/>
              <a:t>Analysis </a:t>
            </a:r>
            <a:r>
              <a:rPr lang="en-US" sz="2400" b="1" dirty="0"/>
              <a:t>of a Particular Currency for a Specified Time </a:t>
            </a:r>
            <a:r>
              <a:rPr lang="en-US" sz="2400" b="1" dirty="0" smtClean="0"/>
              <a:t>Range</a:t>
            </a:r>
          </a:p>
          <a:p>
            <a:endParaRPr lang="en-US" sz="2400" b="1" dirty="0"/>
          </a:p>
          <a:p>
            <a:r>
              <a:rPr lang="en-US" dirty="0"/>
              <a:t>Our third Data Analysis shows the fluctuation in prices of the particular currency pair over a selected range of years As you see in the figure 3 the x-axis shows the rate of one currency compared to the other over the period of a selected range. </a:t>
            </a:r>
          </a:p>
          <a:p>
            <a:endParaRPr lang="en-US" dirty="0"/>
          </a:p>
        </p:txBody>
      </p:sp>
      <p:pic>
        <p:nvPicPr>
          <p:cNvPr id="5" name="Picture 4" descr="C:\Users\JamesBond\AppData\Local\Microsoft\Windows\INetCache\Content.Word\op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0" y="1962149"/>
            <a:ext cx="12071040" cy="4059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2"/>
          <p:cNvSpPr/>
          <p:nvPr/>
        </p:nvSpPr>
        <p:spPr>
          <a:xfrm>
            <a:off x="95121" y="-13245"/>
            <a:ext cx="10894320" cy="167478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400" b="1" dirty="0"/>
          </a:p>
          <a:p>
            <a:pPr>
              <a:lnSpc>
                <a:spcPct val="100000"/>
              </a:lnSpc>
            </a:pPr>
            <a:r>
              <a:rPr lang="en-US" sz="2400" b="1" dirty="0" smtClean="0"/>
              <a:t>Change </a:t>
            </a:r>
            <a:r>
              <a:rPr lang="en-US" sz="2400" b="1" dirty="0"/>
              <a:t>in Value of Currency (Percentage) for Selected Year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Our First Data Analysis shows the fluctuation in prices of the currency pairs over a particular year. As you see in the figure 1 the x-axis shows the rate of one currency compared to the other over the period of a selected </a:t>
            </a:r>
            <a:r>
              <a:rPr lang="en-US" dirty="0" smtClean="0"/>
              <a:t>year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026" name="Picture 2" descr="op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1" y="1918009"/>
            <a:ext cx="11903591" cy="434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2"/>
          <p:cNvSpPr/>
          <p:nvPr/>
        </p:nvSpPr>
        <p:spPr>
          <a:xfrm>
            <a:off x="99388" y="296881"/>
            <a:ext cx="10941120" cy="147616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/>
              <a:t>Consolidated Analysis of all the Currencies on Annual </a:t>
            </a:r>
            <a:r>
              <a:rPr lang="en-US" sz="2400" b="1" dirty="0" smtClean="0"/>
              <a:t>Basis</a:t>
            </a:r>
          </a:p>
          <a:p>
            <a:pPr>
              <a:lnSpc>
                <a:spcPct val="100000"/>
              </a:lnSpc>
            </a:pP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Our Second Data Analysis shows the fluctuation in prices of the currency pairs over the range of years. As you see in the figure 2 it shows the consolidated view. The x-axis shows the rate of one currency compared to the other over the period years.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4" name="Picture 3" descr="C:\Users\JamesBond\AppData\Local\Microsoft\Windows\INetCache\Content.Word\figure_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9" y="1895707"/>
            <a:ext cx="11945732" cy="434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25720" y="1418760"/>
            <a:ext cx="11739960" cy="1907280"/>
          </a:xfrm>
        </p:spPr>
        <p:txBody>
          <a:bodyPr/>
          <a:lstStyle/>
          <a:p>
            <a:r>
              <a:rPr lang="en-US" sz="1800" dirty="0" smtClean="0"/>
              <a:t>Main program saves the plots in the Static folder </a:t>
            </a:r>
            <a:endParaRPr lang="en-US" sz="1800" dirty="0"/>
          </a:p>
          <a:p>
            <a:r>
              <a:rPr lang="en-US" sz="1800" dirty="0" smtClean="0"/>
              <a:t>Display of graphs on </a:t>
            </a:r>
            <a:r>
              <a:rPr lang="en-US" sz="1800" dirty="0" err="1" smtClean="0"/>
              <a:t>localserver</a:t>
            </a:r>
            <a:r>
              <a:rPr lang="en-US" sz="1800" dirty="0" smtClean="0"/>
              <a:t> using Flask</a:t>
            </a:r>
          </a:p>
          <a:p>
            <a:r>
              <a:rPr lang="en-US" sz="1800" dirty="0" smtClean="0"/>
              <a:t>Standard HTML Page stored in the templates folder</a:t>
            </a:r>
          </a:p>
          <a:p>
            <a:r>
              <a:rPr lang="en-US" sz="1800" dirty="0" smtClean="0"/>
              <a:t>This HTML accesses the images from the Static folder </a:t>
            </a:r>
            <a:endParaRPr lang="en-US" sz="1800" dirty="0"/>
          </a:p>
          <a:p>
            <a:r>
              <a:rPr lang="en-US" sz="1800" dirty="0" smtClean="0"/>
              <a:t>Auto refresh for 10 seconds </a:t>
            </a:r>
          </a:p>
        </p:txBody>
      </p:sp>
    </p:spTree>
    <p:extLst>
      <p:ext uri="{BB962C8B-B14F-4D97-AF65-F5344CB8AC3E}">
        <p14:creationId xmlns:p14="http://schemas.microsoft.com/office/powerpoint/2010/main" val="94805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214920" y="2423880"/>
            <a:ext cx="11739960" cy="19069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1">
                <a:solidFill>
                  <a:srgbClr val="000000"/>
                </a:solidFill>
                <a:latin typeface="Calibri"/>
              </a:rPr>
              <a:t>THANK YOU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11611440" y="6529680"/>
            <a:ext cx="493200" cy="2188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0EFD9E-74B4-4052-A5C0-7AD65E0DD7D0}" type="slidenum">
              <a:rPr lang="en-US" sz="1000">
                <a:solidFill>
                  <a:srgbClr val="B2B2B2"/>
                </a:solidFill>
                <a:latin typeface="Century Gothic"/>
              </a:rPr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402</Words>
  <Application>Microsoft Office PowerPoint</Application>
  <PresentationFormat>Widescreen</PresentationFormat>
  <Paragraphs>53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DejaVu Sans</vt:lpstr>
      <vt:lpstr>StarSymbol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Flask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JamesBond</dc:creator>
  <cp:lastModifiedBy>smruthi k</cp:lastModifiedBy>
  <cp:revision>12</cp:revision>
  <dcterms:modified xsi:type="dcterms:W3CDTF">2016-05-03T20:29:23Z</dcterms:modified>
</cp:coreProperties>
</file>