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0E5A44-E70C-4B38-A41F-2F8C1D2DC62E}" type="doc">
      <dgm:prSet loTypeId="urn:microsoft.com/office/officeart/2005/8/layout/radial1" loCatId="relationship" qsTypeId="urn:microsoft.com/office/officeart/2005/8/quickstyle/simple1" qsCatId="simple" csTypeId="urn:microsoft.com/office/officeart/2005/8/colors/accent2_2" csCatId="accent2" phldr="1"/>
      <dgm:spPr/>
      <dgm:t>
        <a:bodyPr/>
        <a:lstStyle/>
        <a:p>
          <a:endParaRPr lang="en-US"/>
        </a:p>
      </dgm:t>
    </dgm:pt>
    <dgm:pt modelId="{FCE2BDC6-0297-4531-8367-5F808B840765}">
      <dgm:prSet phldrT="[Text]"/>
      <dgm:spPr/>
      <dgm:t>
        <a:bodyPr/>
        <a:lstStyle/>
        <a:p>
          <a:pPr algn="ctr"/>
          <a:r>
            <a:rPr lang="en-US" dirty="0" smtClean="0"/>
            <a:t>Real time BI Apps</a:t>
          </a:r>
          <a:endParaRPr lang="en-US" dirty="0"/>
        </a:p>
      </dgm:t>
    </dgm:pt>
    <dgm:pt modelId="{06DBE936-AB31-401A-AF3C-8D2EC672C8A2}" type="parTrans" cxnId="{4B651040-7A8A-4974-AFF4-CD4AEF9D98E6}">
      <dgm:prSet/>
      <dgm:spPr/>
      <dgm:t>
        <a:bodyPr/>
        <a:lstStyle/>
        <a:p>
          <a:pPr algn="ctr"/>
          <a:endParaRPr lang="en-US"/>
        </a:p>
      </dgm:t>
    </dgm:pt>
    <dgm:pt modelId="{9905B63E-E303-46C2-9F1A-2882DD70D681}" type="sibTrans" cxnId="{4B651040-7A8A-4974-AFF4-CD4AEF9D98E6}">
      <dgm:prSet/>
      <dgm:spPr/>
      <dgm:t>
        <a:bodyPr/>
        <a:lstStyle/>
        <a:p>
          <a:pPr algn="ctr"/>
          <a:endParaRPr lang="en-US"/>
        </a:p>
      </dgm:t>
    </dgm:pt>
    <dgm:pt modelId="{88F3F0DC-FEE1-4BFE-9DDE-D98CB469CC5A}">
      <dgm:prSet phldrT="[Text]"/>
      <dgm:spPr/>
      <dgm:t>
        <a:bodyPr/>
        <a:lstStyle/>
        <a:p>
          <a:pPr algn="ctr"/>
          <a:r>
            <a:rPr lang="en-US" dirty="0" smtClean="0"/>
            <a:t>Fare Design</a:t>
          </a:r>
          <a:endParaRPr lang="en-US" dirty="0"/>
        </a:p>
      </dgm:t>
    </dgm:pt>
    <dgm:pt modelId="{94AFD448-1E90-4AC0-A828-8A60963C3D46}" type="parTrans" cxnId="{9E2DA1E6-12C2-4AF1-9BCF-D973238B75BC}">
      <dgm:prSet/>
      <dgm:spPr/>
      <dgm:t>
        <a:bodyPr/>
        <a:lstStyle/>
        <a:p>
          <a:pPr algn="ctr"/>
          <a:endParaRPr lang="en-US"/>
        </a:p>
      </dgm:t>
    </dgm:pt>
    <dgm:pt modelId="{6DC58CF2-3F6C-41E6-9E0E-46058A08D6B4}" type="sibTrans" cxnId="{9E2DA1E6-12C2-4AF1-9BCF-D973238B75BC}">
      <dgm:prSet/>
      <dgm:spPr/>
      <dgm:t>
        <a:bodyPr/>
        <a:lstStyle/>
        <a:p>
          <a:pPr algn="ctr"/>
          <a:endParaRPr lang="en-US"/>
        </a:p>
      </dgm:t>
    </dgm:pt>
    <dgm:pt modelId="{3FDB190A-D0F0-4763-BEA1-4D760DC61CC5}">
      <dgm:prSet phldrT="[Text]"/>
      <dgm:spPr/>
      <dgm:t>
        <a:bodyPr/>
        <a:lstStyle/>
        <a:p>
          <a:pPr algn="ctr"/>
          <a:r>
            <a:rPr lang="en-US" dirty="0" smtClean="0"/>
            <a:t>Recovering Lost reservation</a:t>
          </a:r>
          <a:endParaRPr lang="en-US" dirty="0"/>
        </a:p>
      </dgm:t>
    </dgm:pt>
    <dgm:pt modelId="{F72C64E4-709B-4421-A51F-FF77844E76E2}" type="parTrans" cxnId="{86A13FD2-6E77-4835-A0EC-811825090532}">
      <dgm:prSet/>
      <dgm:spPr/>
      <dgm:t>
        <a:bodyPr/>
        <a:lstStyle/>
        <a:p>
          <a:pPr algn="ctr"/>
          <a:endParaRPr lang="en-US"/>
        </a:p>
      </dgm:t>
    </dgm:pt>
    <dgm:pt modelId="{CE882829-47FA-464B-AD0B-C10F6A94EDF0}" type="sibTrans" cxnId="{86A13FD2-6E77-4835-A0EC-811825090532}">
      <dgm:prSet/>
      <dgm:spPr/>
      <dgm:t>
        <a:bodyPr/>
        <a:lstStyle/>
        <a:p>
          <a:pPr algn="ctr"/>
          <a:endParaRPr lang="en-US"/>
        </a:p>
      </dgm:t>
    </dgm:pt>
    <dgm:pt modelId="{8BB22E69-02B7-4483-BC7F-09549DE873CF}">
      <dgm:prSet phldrT="[Text]"/>
      <dgm:spPr/>
      <dgm:t>
        <a:bodyPr/>
        <a:lstStyle/>
        <a:p>
          <a:pPr algn="ctr"/>
          <a:r>
            <a:rPr lang="en-US" dirty="0" smtClean="0"/>
            <a:t>Customer Value Analysis</a:t>
          </a:r>
          <a:endParaRPr lang="en-US" dirty="0"/>
        </a:p>
      </dgm:t>
    </dgm:pt>
    <dgm:pt modelId="{AB8BCBA4-94DC-426D-BD19-1149C3B84AAB}" type="parTrans" cxnId="{1DAF22AE-445E-45F0-9E52-3CECFA4ED561}">
      <dgm:prSet/>
      <dgm:spPr/>
      <dgm:t>
        <a:bodyPr/>
        <a:lstStyle/>
        <a:p>
          <a:pPr algn="ctr"/>
          <a:endParaRPr lang="en-US"/>
        </a:p>
      </dgm:t>
    </dgm:pt>
    <dgm:pt modelId="{1E140DF6-36AD-48F0-8F66-83C3E66AB237}" type="sibTrans" cxnId="{1DAF22AE-445E-45F0-9E52-3CECFA4ED561}">
      <dgm:prSet/>
      <dgm:spPr/>
      <dgm:t>
        <a:bodyPr/>
        <a:lstStyle/>
        <a:p>
          <a:pPr algn="ctr"/>
          <a:endParaRPr lang="en-US"/>
        </a:p>
      </dgm:t>
    </dgm:pt>
    <dgm:pt modelId="{22F64917-C02A-4870-86E5-743377E4BAA6}">
      <dgm:prSet phldrT="[Text]"/>
      <dgm:spPr/>
      <dgm:t>
        <a:bodyPr/>
        <a:lstStyle/>
        <a:p>
          <a:pPr algn="ctr"/>
          <a:r>
            <a:rPr lang="en-US" dirty="0" smtClean="0"/>
            <a:t>Marketing Insights</a:t>
          </a:r>
          <a:endParaRPr lang="en-US" dirty="0"/>
        </a:p>
      </dgm:t>
    </dgm:pt>
    <dgm:pt modelId="{3EDF89BD-1886-4957-90EB-1314423577DA}" type="parTrans" cxnId="{59468855-921E-48CF-BFD0-53731B6F7439}">
      <dgm:prSet/>
      <dgm:spPr/>
      <dgm:t>
        <a:bodyPr/>
        <a:lstStyle/>
        <a:p>
          <a:pPr algn="ctr"/>
          <a:endParaRPr lang="en-US"/>
        </a:p>
      </dgm:t>
    </dgm:pt>
    <dgm:pt modelId="{358CA3EF-5F5D-4353-BF74-FE29A075062D}" type="sibTrans" cxnId="{59468855-921E-48CF-BFD0-53731B6F7439}">
      <dgm:prSet/>
      <dgm:spPr/>
      <dgm:t>
        <a:bodyPr/>
        <a:lstStyle/>
        <a:p>
          <a:pPr algn="ctr"/>
          <a:endParaRPr lang="en-US"/>
        </a:p>
      </dgm:t>
    </dgm:pt>
    <dgm:pt modelId="{497CC6E3-F0D8-4B5D-ABDE-526D9EA29B4A}">
      <dgm:prSet/>
      <dgm:spPr/>
      <dgm:t>
        <a:bodyPr/>
        <a:lstStyle/>
        <a:p>
          <a:pPr algn="ctr"/>
          <a:r>
            <a:rPr lang="en-US" dirty="0" smtClean="0"/>
            <a:t>Flight Management Dashboard</a:t>
          </a:r>
          <a:endParaRPr lang="en-US" dirty="0"/>
        </a:p>
      </dgm:t>
    </dgm:pt>
    <dgm:pt modelId="{B14DB16D-9655-4309-B70D-3738B3BCB410}" type="parTrans" cxnId="{5F3A3CD0-ED31-4B77-87B5-8355F3B3407B}">
      <dgm:prSet/>
      <dgm:spPr/>
      <dgm:t>
        <a:bodyPr/>
        <a:lstStyle/>
        <a:p>
          <a:pPr algn="ctr"/>
          <a:endParaRPr lang="en-US"/>
        </a:p>
      </dgm:t>
    </dgm:pt>
    <dgm:pt modelId="{DE6E19F1-ABE9-4223-8A8B-831C686A29EE}" type="sibTrans" cxnId="{5F3A3CD0-ED31-4B77-87B5-8355F3B3407B}">
      <dgm:prSet/>
      <dgm:spPr/>
      <dgm:t>
        <a:bodyPr/>
        <a:lstStyle/>
        <a:p>
          <a:pPr algn="ctr"/>
          <a:endParaRPr lang="en-US"/>
        </a:p>
      </dgm:t>
    </dgm:pt>
    <dgm:pt modelId="{1197CCFE-FE28-4E91-8EB9-9DC2C1FEF708}">
      <dgm:prSet/>
      <dgm:spPr/>
      <dgm:t>
        <a:bodyPr/>
        <a:lstStyle/>
        <a:p>
          <a:pPr algn="ctr"/>
          <a:r>
            <a:rPr lang="en-US" dirty="0" smtClean="0"/>
            <a:t>Fraud Investigation</a:t>
          </a:r>
          <a:endParaRPr lang="en-US" dirty="0"/>
        </a:p>
      </dgm:t>
    </dgm:pt>
    <dgm:pt modelId="{EC07EDDF-1D3C-44DE-9750-124560FCAE88}" type="parTrans" cxnId="{E1AC7A5C-91EB-45DB-9FBE-6DA8DF454C52}">
      <dgm:prSet/>
      <dgm:spPr/>
      <dgm:t>
        <a:bodyPr/>
        <a:lstStyle/>
        <a:p>
          <a:pPr algn="ctr"/>
          <a:endParaRPr lang="en-US"/>
        </a:p>
      </dgm:t>
    </dgm:pt>
    <dgm:pt modelId="{2C7C0D69-809D-4318-8E62-A5149B8D82E4}" type="sibTrans" cxnId="{E1AC7A5C-91EB-45DB-9FBE-6DA8DF454C52}">
      <dgm:prSet/>
      <dgm:spPr/>
      <dgm:t>
        <a:bodyPr/>
        <a:lstStyle/>
        <a:p>
          <a:pPr algn="ctr"/>
          <a:endParaRPr lang="en-US"/>
        </a:p>
      </dgm:t>
    </dgm:pt>
    <dgm:pt modelId="{6EDDC522-D2AA-4AD1-B64F-AAA178E58D0D}" type="pres">
      <dgm:prSet presAssocID="{B60E5A44-E70C-4B38-A41F-2F8C1D2DC62E}" presName="cycle" presStyleCnt="0">
        <dgm:presLayoutVars>
          <dgm:chMax val="1"/>
          <dgm:dir/>
          <dgm:animLvl val="ctr"/>
          <dgm:resizeHandles val="exact"/>
        </dgm:presLayoutVars>
      </dgm:prSet>
      <dgm:spPr/>
      <dgm:t>
        <a:bodyPr/>
        <a:lstStyle/>
        <a:p>
          <a:endParaRPr lang="en-US"/>
        </a:p>
      </dgm:t>
    </dgm:pt>
    <dgm:pt modelId="{26BE267F-6D95-4786-87D6-C4E054D42CAD}" type="pres">
      <dgm:prSet presAssocID="{FCE2BDC6-0297-4531-8367-5F808B840765}" presName="centerShape" presStyleLbl="node0" presStyleIdx="0" presStyleCnt="1" custLinFactNeighborX="390"/>
      <dgm:spPr/>
      <dgm:t>
        <a:bodyPr/>
        <a:lstStyle/>
        <a:p>
          <a:endParaRPr lang="en-US"/>
        </a:p>
      </dgm:t>
    </dgm:pt>
    <dgm:pt modelId="{BC189723-CE2F-4898-B8D1-CC187EB8DA15}" type="pres">
      <dgm:prSet presAssocID="{94AFD448-1E90-4AC0-A828-8A60963C3D46}" presName="Name9" presStyleLbl="parChTrans1D2" presStyleIdx="0" presStyleCnt="6"/>
      <dgm:spPr/>
      <dgm:t>
        <a:bodyPr/>
        <a:lstStyle/>
        <a:p>
          <a:endParaRPr lang="en-US"/>
        </a:p>
      </dgm:t>
    </dgm:pt>
    <dgm:pt modelId="{1EF51777-ECA6-41D5-A208-4A9F5B35F1B3}" type="pres">
      <dgm:prSet presAssocID="{94AFD448-1E90-4AC0-A828-8A60963C3D46}" presName="connTx" presStyleLbl="parChTrans1D2" presStyleIdx="0" presStyleCnt="6"/>
      <dgm:spPr/>
      <dgm:t>
        <a:bodyPr/>
        <a:lstStyle/>
        <a:p>
          <a:endParaRPr lang="en-US"/>
        </a:p>
      </dgm:t>
    </dgm:pt>
    <dgm:pt modelId="{5226D449-A6C8-4455-B3BB-61D41F32C19C}" type="pres">
      <dgm:prSet presAssocID="{88F3F0DC-FEE1-4BFE-9DDE-D98CB469CC5A}" presName="node" presStyleLbl="node1" presStyleIdx="0" presStyleCnt="6">
        <dgm:presLayoutVars>
          <dgm:bulletEnabled val="1"/>
        </dgm:presLayoutVars>
      </dgm:prSet>
      <dgm:spPr/>
      <dgm:t>
        <a:bodyPr/>
        <a:lstStyle/>
        <a:p>
          <a:endParaRPr lang="en-US"/>
        </a:p>
      </dgm:t>
    </dgm:pt>
    <dgm:pt modelId="{2D6ACB21-ACCF-46B9-809E-0AE42A1183AC}" type="pres">
      <dgm:prSet presAssocID="{F72C64E4-709B-4421-A51F-FF77844E76E2}" presName="Name9" presStyleLbl="parChTrans1D2" presStyleIdx="1" presStyleCnt="6"/>
      <dgm:spPr/>
      <dgm:t>
        <a:bodyPr/>
        <a:lstStyle/>
        <a:p>
          <a:endParaRPr lang="en-US"/>
        </a:p>
      </dgm:t>
    </dgm:pt>
    <dgm:pt modelId="{86EBDBC1-F0FE-47D9-8FF0-A64FB70B8F30}" type="pres">
      <dgm:prSet presAssocID="{F72C64E4-709B-4421-A51F-FF77844E76E2}" presName="connTx" presStyleLbl="parChTrans1D2" presStyleIdx="1" presStyleCnt="6"/>
      <dgm:spPr/>
      <dgm:t>
        <a:bodyPr/>
        <a:lstStyle/>
        <a:p>
          <a:endParaRPr lang="en-US"/>
        </a:p>
      </dgm:t>
    </dgm:pt>
    <dgm:pt modelId="{423E4A3D-1972-4CA3-8CC4-0F70DAFF9B85}" type="pres">
      <dgm:prSet presAssocID="{3FDB190A-D0F0-4763-BEA1-4D760DC61CC5}" presName="node" presStyleLbl="node1" presStyleIdx="1" presStyleCnt="6">
        <dgm:presLayoutVars>
          <dgm:bulletEnabled val="1"/>
        </dgm:presLayoutVars>
      </dgm:prSet>
      <dgm:spPr/>
      <dgm:t>
        <a:bodyPr/>
        <a:lstStyle/>
        <a:p>
          <a:endParaRPr lang="en-US"/>
        </a:p>
      </dgm:t>
    </dgm:pt>
    <dgm:pt modelId="{8308690C-F12D-4D88-B5E5-231D2DC0EEE6}" type="pres">
      <dgm:prSet presAssocID="{AB8BCBA4-94DC-426D-BD19-1149C3B84AAB}" presName="Name9" presStyleLbl="parChTrans1D2" presStyleIdx="2" presStyleCnt="6"/>
      <dgm:spPr/>
      <dgm:t>
        <a:bodyPr/>
        <a:lstStyle/>
        <a:p>
          <a:endParaRPr lang="en-US"/>
        </a:p>
      </dgm:t>
    </dgm:pt>
    <dgm:pt modelId="{FF7653EF-31FD-4F36-BFBF-3917CB4EB3F6}" type="pres">
      <dgm:prSet presAssocID="{AB8BCBA4-94DC-426D-BD19-1149C3B84AAB}" presName="connTx" presStyleLbl="parChTrans1D2" presStyleIdx="2" presStyleCnt="6"/>
      <dgm:spPr/>
      <dgm:t>
        <a:bodyPr/>
        <a:lstStyle/>
        <a:p>
          <a:endParaRPr lang="en-US"/>
        </a:p>
      </dgm:t>
    </dgm:pt>
    <dgm:pt modelId="{69469A6F-EE5D-4BFE-9243-9000A37F3090}" type="pres">
      <dgm:prSet presAssocID="{8BB22E69-02B7-4483-BC7F-09549DE873CF}" presName="node" presStyleLbl="node1" presStyleIdx="2" presStyleCnt="6">
        <dgm:presLayoutVars>
          <dgm:bulletEnabled val="1"/>
        </dgm:presLayoutVars>
      </dgm:prSet>
      <dgm:spPr/>
      <dgm:t>
        <a:bodyPr/>
        <a:lstStyle/>
        <a:p>
          <a:endParaRPr lang="en-US"/>
        </a:p>
      </dgm:t>
    </dgm:pt>
    <dgm:pt modelId="{F9FA0ED7-CDD6-4531-A8C9-8FB7A8C92F47}" type="pres">
      <dgm:prSet presAssocID="{3EDF89BD-1886-4957-90EB-1314423577DA}" presName="Name9" presStyleLbl="parChTrans1D2" presStyleIdx="3" presStyleCnt="6"/>
      <dgm:spPr/>
      <dgm:t>
        <a:bodyPr/>
        <a:lstStyle/>
        <a:p>
          <a:endParaRPr lang="en-US"/>
        </a:p>
      </dgm:t>
    </dgm:pt>
    <dgm:pt modelId="{3951B0C7-0F7E-4310-A56D-C53019B4BDD7}" type="pres">
      <dgm:prSet presAssocID="{3EDF89BD-1886-4957-90EB-1314423577DA}" presName="connTx" presStyleLbl="parChTrans1D2" presStyleIdx="3" presStyleCnt="6"/>
      <dgm:spPr/>
      <dgm:t>
        <a:bodyPr/>
        <a:lstStyle/>
        <a:p>
          <a:endParaRPr lang="en-US"/>
        </a:p>
      </dgm:t>
    </dgm:pt>
    <dgm:pt modelId="{312BCBC8-1647-4101-AC37-7DDBD568511D}" type="pres">
      <dgm:prSet presAssocID="{22F64917-C02A-4870-86E5-743377E4BAA6}" presName="node" presStyleLbl="node1" presStyleIdx="3" presStyleCnt="6">
        <dgm:presLayoutVars>
          <dgm:bulletEnabled val="1"/>
        </dgm:presLayoutVars>
      </dgm:prSet>
      <dgm:spPr/>
      <dgm:t>
        <a:bodyPr/>
        <a:lstStyle/>
        <a:p>
          <a:endParaRPr lang="en-US"/>
        </a:p>
      </dgm:t>
    </dgm:pt>
    <dgm:pt modelId="{FB8CBEAE-CD21-4888-AF7F-8FB349240915}" type="pres">
      <dgm:prSet presAssocID="{B14DB16D-9655-4309-B70D-3738B3BCB410}" presName="Name9" presStyleLbl="parChTrans1D2" presStyleIdx="4" presStyleCnt="6"/>
      <dgm:spPr/>
      <dgm:t>
        <a:bodyPr/>
        <a:lstStyle/>
        <a:p>
          <a:endParaRPr lang="en-US"/>
        </a:p>
      </dgm:t>
    </dgm:pt>
    <dgm:pt modelId="{7B2C7434-9CC0-4EA2-AB68-E1FB452C941A}" type="pres">
      <dgm:prSet presAssocID="{B14DB16D-9655-4309-B70D-3738B3BCB410}" presName="connTx" presStyleLbl="parChTrans1D2" presStyleIdx="4" presStyleCnt="6"/>
      <dgm:spPr/>
      <dgm:t>
        <a:bodyPr/>
        <a:lstStyle/>
        <a:p>
          <a:endParaRPr lang="en-US"/>
        </a:p>
      </dgm:t>
    </dgm:pt>
    <dgm:pt modelId="{F50CE3EF-4293-4F38-98A5-17EB19E704AE}" type="pres">
      <dgm:prSet presAssocID="{497CC6E3-F0D8-4B5D-ABDE-526D9EA29B4A}" presName="node" presStyleLbl="node1" presStyleIdx="4" presStyleCnt="6">
        <dgm:presLayoutVars>
          <dgm:bulletEnabled val="1"/>
        </dgm:presLayoutVars>
      </dgm:prSet>
      <dgm:spPr/>
      <dgm:t>
        <a:bodyPr/>
        <a:lstStyle/>
        <a:p>
          <a:endParaRPr lang="en-US"/>
        </a:p>
      </dgm:t>
    </dgm:pt>
    <dgm:pt modelId="{3AF50C18-5176-48B4-BF48-66B8D93D931B}" type="pres">
      <dgm:prSet presAssocID="{EC07EDDF-1D3C-44DE-9750-124560FCAE88}" presName="Name9" presStyleLbl="parChTrans1D2" presStyleIdx="5" presStyleCnt="6"/>
      <dgm:spPr/>
      <dgm:t>
        <a:bodyPr/>
        <a:lstStyle/>
        <a:p>
          <a:endParaRPr lang="en-US"/>
        </a:p>
      </dgm:t>
    </dgm:pt>
    <dgm:pt modelId="{F1D246A7-BA56-490F-8D01-1D656357BAEE}" type="pres">
      <dgm:prSet presAssocID="{EC07EDDF-1D3C-44DE-9750-124560FCAE88}" presName="connTx" presStyleLbl="parChTrans1D2" presStyleIdx="5" presStyleCnt="6"/>
      <dgm:spPr/>
      <dgm:t>
        <a:bodyPr/>
        <a:lstStyle/>
        <a:p>
          <a:endParaRPr lang="en-US"/>
        </a:p>
      </dgm:t>
    </dgm:pt>
    <dgm:pt modelId="{FD6D6545-F508-40F9-85C3-1E1548177EFF}" type="pres">
      <dgm:prSet presAssocID="{1197CCFE-FE28-4E91-8EB9-9DC2C1FEF708}" presName="node" presStyleLbl="node1" presStyleIdx="5" presStyleCnt="6">
        <dgm:presLayoutVars>
          <dgm:bulletEnabled val="1"/>
        </dgm:presLayoutVars>
      </dgm:prSet>
      <dgm:spPr/>
      <dgm:t>
        <a:bodyPr/>
        <a:lstStyle/>
        <a:p>
          <a:endParaRPr lang="en-US"/>
        </a:p>
      </dgm:t>
    </dgm:pt>
  </dgm:ptLst>
  <dgm:cxnLst>
    <dgm:cxn modelId="{9EFEDD1D-E869-484A-A96A-2E1064A913B1}" type="presOf" srcId="{3EDF89BD-1886-4957-90EB-1314423577DA}" destId="{3951B0C7-0F7E-4310-A56D-C53019B4BDD7}" srcOrd="1" destOrd="0" presId="urn:microsoft.com/office/officeart/2005/8/layout/radial1"/>
    <dgm:cxn modelId="{5A8EB7C2-DECD-4DD2-838A-5C4758004D08}" type="presOf" srcId="{B14DB16D-9655-4309-B70D-3738B3BCB410}" destId="{FB8CBEAE-CD21-4888-AF7F-8FB349240915}" srcOrd="0" destOrd="0" presId="urn:microsoft.com/office/officeart/2005/8/layout/radial1"/>
    <dgm:cxn modelId="{DCEF701F-1A5C-427A-8EF6-80A2E3DD9516}" type="presOf" srcId="{B60E5A44-E70C-4B38-A41F-2F8C1D2DC62E}" destId="{6EDDC522-D2AA-4AD1-B64F-AAA178E58D0D}" srcOrd="0" destOrd="0" presId="urn:microsoft.com/office/officeart/2005/8/layout/radial1"/>
    <dgm:cxn modelId="{4B651040-7A8A-4974-AFF4-CD4AEF9D98E6}" srcId="{B60E5A44-E70C-4B38-A41F-2F8C1D2DC62E}" destId="{FCE2BDC6-0297-4531-8367-5F808B840765}" srcOrd="0" destOrd="0" parTransId="{06DBE936-AB31-401A-AF3C-8D2EC672C8A2}" sibTransId="{9905B63E-E303-46C2-9F1A-2882DD70D681}"/>
    <dgm:cxn modelId="{A3EC92FE-139E-4ECF-8886-9C509E2BF973}" type="presOf" srcId="{8BB22E69-02B7-4483-BC7F-09549DE873CF}" destId="{69469A6F-EE5D-4BFE-9243-9000A37F3090}" srcOrd="0" destOrd="0" presId="urn:microsoft.com/office/officeart/2005/8/layout/radial1"/>
    <dgm:cxn modelId="{1DAF22AE-445E-45F0-9E52-3CECFA4ED561}" srcId="{FCE2BDC6-0297-4531-8367-5F808B840765}" destId="{8BB22E69-02B7-4483-BC7F-09549DE873CF}" srcOrd="2" destOrd="0" parTransId="{AB8BCBA4-94DC-426D-BD19-1149C3B84AAB}" sibTransId="{1E140DF6-36AD-48F0-8F66-83C3E66AB237}"/>
    <dgm:cxn modelId="{1A0DE106-1BDC-423A-9F12-22AEEDC2174B}" type="presOf" srcId="{94AFD448-1E90-4AC0-A828-8A60963C3D46}" destId="{BC189723-CE2F-4898-B8D1-CC187EB8DA15}" srcOrd="0" destOrd="0" presId="urn:microsoft.com/office/officeart/2005/8/layout/radial1"/>
    <dgm:cxn modelId="{A611780F-5DF7-4681-B741-1EEE9C278217}" type="presOf" srcId="{497CC6E3-F0D8-4B5D-ABDE-526D9EA29B4A}" destId="{F50CE3EF-4293-4F38-98A5-17EB19E704AE}" srcOrd="0" destOrd="0" presId="urn:microsoft.com/office/officeart/2005/8/layout/radial1"/>
    <dgm:cxn modelId="{9323DD39-2597-410C-93F4-A8F0097265E1}" type="presOf" srcId="{EC07EDDF-1D3C-44DE-9750-124560FCAE88}" destId="{F1D246A7-BA56-490F-8D01-1D656357BAEE}" srcOrd="1" destOrd="0" presId="urn:microsoft.com/office/officeart/2005/8/layout/radial1"/>
    <dgm:cxn modelId="{6D34D1F2-88A2-4EFC-959C-C167B7B0CF45}" type="presOf" srcId="{B14DB16D-9655-4309-B70D-3738B3BCB410}" destId="{7B2C7434-9CC0-4EA2-AB68-E1FB452C941A}" srcOrd="1" destOrd="0" presId="urn:microsoft.com/office/officeart/2005/8/layout/radial1"/>
    <dgm:cxn modelId="{59468855-921E-48CF-BFD0-53731B6F7439}" srcId="{FCE2BDC6-0297-4531-8367-5F808B840765}" destId="{22F64917-C02A-4870-86E5-743377E4BAA6}" srcOrd="3" destOrd="0" parTransId="{3EDF89BD-1886-4957-90EB-1314423577DA}" sibTransId="{358CA3EF-5F5D-4353-BF74-FE29A075062D}"/>
    <dgm:cxn modelId="{E1AC7A5C-91EB-45DB-9FBE-6DA8DF454C52}" srcId="{FCE2BDC6-0297-4531-8367-5F808B840765}" destId="{1197CCFE-FE28-4E91-8EB9-9DC2C1FEF708}" srcOrd="5" destOrd="0" parTransId="{EC07EDDF-1D3C-44DE-9750-124560FCAE88}" sibTransId="{2C7C0D69-809D-4318-8E62-A5149B8D82E4}"/>
    <dgm:cxn modelId="{970BB88F-F874-4A08-879D-EAE0AB33B21C}" type="presOf" srcId="{1197CCFE-FE28-4E91-8EB9-9DC2C1FEF708}" destId="{FD6D6545-F508-40F9-85C3-1E1548177EFF}" srcOrd="0" destOrd="0" presId="urn:microsoft.com/office/officeart/2005/8/layout/radial1"/>
    <dgm:cxn modelId="{03889A3D-18B0-4B4B-A9F5-83105D295E42}" type="presOf" srcId="{3EDF89BD-1886-4957-90EB-1314423577DA}" destId="{F9FA0ED7-CDD6-4531-A8C9-8FB7A8C92F47}" srcOrd="0" destOrd="0" presId="urn:microsoft.com/office/officeart/2005/8/layout/radial1"/>
    <dgm:cxn modelId="{5F3A3CD0-ED31-4B77-87B5-8355F3B3407B}" srcId="{FCE2BDC6-0297-4531-8367-5F808B840765}" destId="{497CC6E3-F0D8-4B5D-ABDE-526D9EA29B4A}" srcOrd="4" destOrd="0" parTransId="{B14DB16D-9655-4309-B70D-3738B3BCB410}" sibTransId="{DE6E19F1-ABE9-4223-8A8B-831C686A29EE}"/>
    <dgm:cxn modelId="{86A13FD2-6E77-4835-A0EC-811825090532}" srcId="{FCE2BDC6-0297-4531-8367-5F808B840765}" destId="{3FDB190A-D0F0-4763-BEA1-4D760DC61CC5}" srcOrd="1" destOrd="0" parTransId="{F72C64E4-709B-4421-A51F-FF77844E76E2}" sibTransId="{CE882829-47FA-464B-AD0B-C10F6A94EDF0}"/>
    <dgm:cxn modelId="{BD85164A-E8F1-4224-A682-335DCA09F408}" type="presOf" srcId="{AB8BCBA4-94DC-426D-BD19-1149C3B84AAB}" destId="{8308690C-F12D-4D88-B5E5-231D2DC0EEE6}" srcOrd="0" destOrd="0" presId="urn:microsoft.com/office/officeart/2005/8/layout/radial1"/>
    <dgm:cxn modelId="{B46DEB25-07A7-44C1-AFF5-6CFC3B45CCBC}" type="presOf" srcId="{94AFD448-1E90-4AC0-A828-8A60963C3D46}" destId="{1EF51777-ECA6-41D5-A208-4A9F5B35F1B3}" srcOrd="1" destOrd="0" presId="urn:microsoft.com/office/officeart/2005/8/layout/radial1"/>
    <dgm:cxn modelId="{CBF24B04-A2C0-4AFA-A7B3-2CD1592EE1C7}" type="presOf" srcId="{3FDB190A-D0F0-4763-BEA1-4D760DC61CC5}" destId="{423E4A3D-1972-4CA3-8CC4-0F70DAFF9B85}" srcOrd="0" destOrd="0" presId="urn:microsoft.com/office/officeart/2005/8/layout/radial1"/>
    <dgm:cxn modelId="{348F3C35-7700-4D6D-8988-F03E81EBD353}" type="presOf" srcId="{F72C64E4-709B-4421-A51F-FF77844E76E2}" destId="{86EBDBC1-F0FE-47D9-8FF0-A64FB70B8F30}" srcOrd="1" destOrd="0" presId="urn:microsoft.com/office/officeart/2005/8/layout/radial1"/>
    <dgm:cxn modelId="{50FC4964-5844-471C-8C62-81B4E84836B2}" type="presOf" srcId="{AB8BCBA4-94DC-426D-BD19-1149C3B84AAB}" destId="{FF7653EF-31FD-4F36-BFBF-3917CB4EB3F6}" srcOrd="1" destOrd="0" presId="urn:microsoft.com/office/officeart/2005/8/layout/radial1"/>
    <dgm:cxn modelId="{0514B9BD-E3F0-4A81-B0C4-B44A1A7BF97D}" type="presOf" srcId="{EC07EDDF-1D3C-44DE-9750-124560FCAE88}" destId="{3AF50C18-5176-48B4-BF48-66B8D93D931B}" srcOrd="0" destOrd="0" presId="urn:microsoft.com/office/officeart/2005/8/layout/radial1"/>
    <dgm:cxn modelId="{A72AC054-800C-40AC-81C2-18276D7A315C}" type="presOf" srcId="{FCE2BDC6-0297-4531-8367-5F808B840765}" destId="{26BE267F-6D95-4786-87D6-C4E054D42CAD}" srcOrd="0" destOrd="0" presId="urn:microsoft.com/office/officeart/2005/8/layout/radial1"/>
    <dgm:cxn modelId="{9E2DA1E6-12C2-4AF1-9BCF-D973238B75BC}" srcId="{FCE2BDC6-0297-4531-8367-5F808B840765}" destId="{88F3F0DC-FEE1-4BFE-9DDE-D98CB469CC5A}" srcOrd="0" destOrd="0" parTransId="{94AFD448-1E90-4AC0-A828-8A60963C3D46}" sibTransId="{6DC58CF2-3F6C-41E6-9E0E-46058A08D6B4}"/>
    <dgm:cxn modelId="{F907EA64-29F8-4EE0-9C19-C280DFE6EDF4}" type="presOf" srcId="{F72C64E4-709B-4421-A51F-FF77844E76E2}" destId="{2D6ACB21-ACCF-46B9-809E-0AE42A1183AC}" srcOrd="0" destOrd="0" presId="urn:microsoft.com/office/officeart/2005/8/layout/radial1"/>
    <dgm:cxn modelId="{ED6AB09E-F230-4283-92DC-D930BEDCC627}" type="presOf" srcId="{22F64917-C02A-4870-86E5-743377E4BAA6}" destId="{312BCBC8-1647-4101-AC37-7DDBD568511D}" srcOrd="0" destOrd="0" presId="urn:microsoft.com/office/officeart/2005/8/layout/radial1"/>
    <dgm:cxn modelId="{648104EE-4488-4ECA-9C18-8CAD504B0B30}" type="presOf" srcId="{88F3F0DC-FEE1-4BFE-9DDE-D98CB469CC5A}" destId="{5226D449-A6C8-4455-B3BB-61D41F32C19C}" srcOrd="0" destOrd="0" presId="urn:microsoft.com/office/officeart/2005/8/layout/radial1"/>
    <dgm:cxn modelId="{78ABD687-F2FB-49EF-B1CA-9A34E712F377}" type="presParOf" srcId="{6EDDC522-D2AA-4AD1-B64F-AAA178E58D0D}" destId="{26BE267F-6D95-4786-87D6-C4E054D42CAD}" srcOrd="0" destOrd="0" presId="urn:microsoft.com/office/officeart/2005/8/layout/radial1"/>
    <dgm:cxn modelId="{37B16DDC-78D1-4C73-9DD7-59491E6220AB}" type="presParOf" srcId="{6EDDC522-D2AA-4AD1-B64F-AAA178E58D0D}" destId="{BC189723-CE2F-4898-B8D1-CC187EB8DA15}" srcOrd="1" destOrd="0" presId="urn:microsoft.com/office/officeart/2005/8/layout/radial1"/>
    <dgm:cxn modelId="{99309EBC-4C6D-41C3-B215-448849A9379B}" type="presParOf" srcId="{BC189723-CE2F-4898-B8D1-CC187EB8DA15}" destId="{1EF51777-ECA6-41D5-A208-4A9F5B35F1B3}" srcOrd="0" destOrd="0" presId="urn:microsoft.com/office/officeart/2005/8/layout/radial1"/>
    <dgm:cxn modelId="{06A11CC4-FE52-430C-80A3-1586A5E68750}" type="presParOf" srcId="{6EDDC522-D2AA-4AD1-B64F-AAA178E58D0D}" destId="{5226D449-A6C8-4455-B3BB-61D41F32C19C}" srcOrd="2" destOrd="0" presId="urn:microsoft.com/office/officeart/2005/8/layout/radial1"/>
    <dgm:cxn modelId="{A931EEDE-46DC-44F9-B0B2-189630D394EE}" type="presParOf" srcId="{6EDDC522-D2AA-4AD1-B64F-AAA178E58D0D}" destId="{2D6ACB21-ACCF-46B9-809E-0AE42A1183AC}" srcOrd="3" destOrd="0" presId="urn:microsoft.com/office/officeart/2005/8/layout/radial1"/>
    <dgm:cxn modelId="{E32834CB-DC0E-4DF8-9865-F77560D87115}" type="presParOf" srcId="{2D6ACB21-ACCF-46B9-809E-0AE42A1183AC}" destId="{86EBDBC1-F0FE-47D9-8FF0-A64FB70B8F30}" srcOrd="0" destOrd="0" presId="urn:microsoft.com/office/officeart/2005/8/layout/radial1"/>
    <dgm:cxn modelId="{9DD43CF9-C9B9-4EF5-B38E-DB2EBBDCFD51}" type="presParOf" srcId="{6EDDC522-D2AA-4AD1-B64F-AAA178E58D0D}" destId="{423E4A3D-1972-4CA3-8CC4-0F70DAFF9B85}" srcOrd="4" destOrd="0" presId="urn:microsoft.com/office/officeart/2005/8/layout/radial1"/>
    <dgm:cxn modelId="{C516D53D-2C0C-4EF4-83D0-35FEEEB4AAA1}" type="presParOf" srcId="{6EDDC522-D2AA-4AD1-B64F-AAA178E58D0D}" destId="{8308690C-F12D-4D88-B5E5-231D2DC0EEE6}" srcOrd="5" destOrd="0" presId="urn:microsoft.com/office/officeart/2005/8/layout/radial1"/>
    <dgm:cxn modelId="{5A80A2C8-F5F7-4E37-A240-718AC7E2E904}" type="presParOf" srcId="{8308690C-F12D-4D88-B5E5-231D2DC0EEE6}" destId="{FF7653EF-31FD-4F36-BFBF-3917CB4EB3F6}" srcOrd="0" destOrd="0" presId="urn:microsoft.com/office/officeart/2005/8/layout/radial1"/>
    <dgm:cxn modelId="{4E8646E6-CDBC-4F4E-923F-F3B504F96F3A}" type="presParOf" srcId="{6EDDC522-D2AA-4AD1-B64F-AAA178E58D0D}" destId="{69469A6F-EE5D-4BFE-9243-9000A37F3090}" srcOrd="6" destOrd="0" presId="urn:microsoft.com/office/officeart/2005/8/layout/radial1"/>
    <dgm:cxn modelId="{CC00E3F4-1627-43F1-B9A0-8DA0172E177E}" type="presParOf" srcId="{6EDDC522-D2AA-4AD1-B64F-AAA178E58D0D}" destId="{F9FA0ED7-CDD6-4531-A8C9-8FB7A8C92F47}" srcOrd="7" destOrd="0" presId="urn:microsoft.com/office/officeart/2005/8/layout/radial1"/>
    <dgm:cxn modelId="{99326FC9-7F1B-411A-AF57-F865574C6CF1}" type="presParOf" srcId="{F9FA0ED7-CDD6-4531-A8C9-8FB7A8C92F47}" destId="{3951B0C7-0F7E-4310-A56D-C53019B4BDD7}" srcOrd="0" destOrd="0" presId="urn:microsoft.com/office/officeart/2005/8/layout/radial1"/>
    <dgm:cxn modelId="{F2190291-8107-42A9-B91F-28D6E78FE257}" type="presParOf" srcId="{6EDDC522-D2AA-4AD1-B64F-AAA178E58D0D}" destId="{312BCBC8-1647-4101-AC37-7DDBD568511D}" srcOrd="8" destOrd="0" presId="urn:microsoft.com/office/officeart/2005/8/layout/radial1"/>
    <dgm:cxn modelId="{521DA404-E091-47A1-BCAF-74700E0A38EC}" type="presParOf" srcId="{6EDDC522-D2AA-4AD1-B64F-AAA178E58D0D}" destId="{FB8CBEAE-CD21-4888-AF7F-8FB349240915}" srcOrd="9" destOrd="0" presId="urn:microsoft.com/office/officeart/2005/8/layout/radial1"/>
    <dgm:cxn modelId="{4ED6EB59-81D2-437D-97F9-2227D3D25F67}" type="presParOf" srcId="{FB8CBEAE-CD21-4888-AF7F-8FB349240915}" destId="{7B2C7434-9CC0-4EA2-AB68-E1FB452C941A}" srcOrd="0" destOrd="0" presId="urn:microsoft.com/office/officeart/2005/8/layout/radial1"/>
    <dgm:cxn modelId="{F854104F-1B2B-4BFB-9A0F-900C3396AD65}" type="presParOf" srcId="{6EDDC522-D2AA-4AD1-B64F-AAA178E58D0D}" destId="{F50CE3EF-4293-4F38-98A5-17EB19E704AE}" srcOrd="10" destOrd="0" presId="urn:microsoft.com/office/officeart/2005/8/layout/radial1"/>
    <dgm:cxn modelId="{FACFF288-94AB-4109-AD15-81258F9B2BD8}" type="presParOf" srcId="{6EDDC522-D2AA-4AD1-B64F-AAA178E58D0D}" destId="{3AF50C18-5176-48B4-BF48-66B8D93D931B}" srcOrd="11" destOrd="0" presId="urn:microsoft.com/office/officeart/2005/8/layout/radial1"/>
    <dgm:cxn modelId="{7688ED07-C8A5-495B-AC8E-E3E06974E671}" type="presParOf" srcId="{3AF50C18-5176-48B4-BF48-66B8D93D931B}" destId="{F1D246A7-BA56-490F-8D01-1D656357BAEE}" srcOrd="0" destOrd="0" presId="urn:microsoft.com/office/officeart/2005/8/layout/radial1"/>
    <dgm:cxn modelId="{07B69D9F-8243-4966-99B6-8C67197B816A}" type="presParOf" srcId="{6EDDC522-D2AA-4AD1-B64F-AAA178E58D0D}" destId="{FD6D6545-F508-40F9-85C3-1E1548177EFF}" srcOrd="12"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32FFA4-C9F0-4715-B4AD-B0EA2B1A572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0DF255D-A864-496E-B286-BFE151FE12B3}">
      <dgm:prSet phldrT="[Text]"/>
      <dgm:spPr/>
      <dgm:t>
        <a:bodyPr/>
        <a:lstStyle/>
        <a:p>
          <a:r>
            <a:rPr lang="en-US" dirty="0" smtClean="0"/>
            <a:t>Data warehouse Director</a:t>
          </a:r>
          <a:endParaRPr lang="en-US" dirty="0"/>
        </a:p>
      </dgm:t>
    </dgm:pt>
    <dgm:pt modelId="{EC91E552-B390-43F6-BA60-ED584B0EA519}" type="parTrans" cxnId="{86170808-6658-4F0E-B074-28553600139A}">
      <dgm:prSet/>
      <dgm:spPr/>
      <dgm:t>
        <a:bodyPr/>
        <a:lstStyle/>
        <a:p>
          <a:endParaRPr lang="en-US"/>
        </a:p>
      </dgm:t>
    </dgm:pt>
    <dgm:pt modelId="{82A0CE0F-7315-4E4A-9B56-A3C87DF206ED}" type="sibTrans" cxnId="{86170808-6658-4F0E-B074-28553600139A}">
      <dgm:prSet/>
      <dgm:spPr/>
      <dgm:t>
        <a:bodyPr/>
        <a:lstStyle/>
        <a:p>
          <a:endParaRPr lang="en-US"/>
        </a:p>
      </dgm:t>
    </dgm:pt>
    <dgm:pt modelId="{5CAFD01C-3598-486C-BF18-AD7560B8E11F}">
      <dgm:prSet phldrT="[Text]"/>
      <dgm:spPr/>
      <dgm:t>
        <a:bodyPr/>
        <a:lstStyle/>
        <a:p>
          <a:r>
            <a:rPr lang="en-US" dirty="0" smtClean="0"/>
            <a:t>Data Warehouse Manager - Houston</a:t>
          </a:r>
          <a:endParaRPr lang="en-US" dirty="0"/>
        </a:p>
      </dgm:t>
    </dgm:pt>
    <dgm:pt modelId="{35C11D2D-CC71-4FCA-8C77-C02E30BED934}" type="parTrans" cxnId="{9D046949-11EE-47D3-9C72-541CCF846DE7}">
      <dgm:prSet/>
      <dgm:spPr/>
      <dgm:t>
        <a:bodyPr/>
        <a:lstStyle/>
        <a:p>
          <a:endParaRPr lang="en-US"/>
        </a:p>
      </dgm:t>
    </dgm:pt>
    <dgm:pt modelId="{4E266854-9829-4E03-B6EF-99ECC45610D9}" type="sibTrans" cxnId="{9D046949-11EE-47D3-9C72-541CCF846DE7}">
      <dgm:prSet/>
      <dgm:spPr/>
      <dgm:t>
        <a:bodyPr/>
        <a:lstStyle/>
        <a:p>
          <a:endParaRPr lang="en-US"/>
        </a:p>
      </dgm:t>
    </dgm:pt>
    <dgm:pt modelId="{8FAFFA60-4120-4813-98C3-A0298E204394}">
      <dgm:prSet phldrT="[Text]"/>
      <dgm:spPr/>
      <dgm:t>
        <a:bodyPr/>
        <a:lstStyle/>
        <a:p>
          <a:r>
            <a:rPr lang="en-US" dirty="0" smtClean="0"/>
            <a:t>Infrastructure and Application Development</a:t>
          </a:r>
        </a:p>
        <a:p>
          <a:r>
            <a:rPr lang="en-US" dirty="0" smtClean="0"/>
            <a:t>(2 Employees)</a:t>
          </a:r>
          <a:endParaRPr lang="en-US" dirty="0"/>
        </a:p>
      </dgm:t>
    </dgm:pt>
    <dgm:pt modelId="{408649E3-9443-4C19-A7D4-8D55F9DA301B}" type="parTrans" cxnId="{A8C983E2-9F8E-4A86-93F1-E82C743A2065}">
      <dgm:prSet/>
      <dgm:spPr/>
      <dgm:t>
        <a:bodyPr/>
        <a:lstStyle/>
        <a:p>
          <a:endParaRPr lang="en-US"/>
        </a:p>
      </dgm:t>
    </dgm:pt>
    <dgm:pt modelId="{74CEA23D-D91D-484B-A209-17CB2A87D5F5}" type="sibTrans" cxnId="{A8C983E2-9F8E-4A86-93F1-E82C743A2065}">
      <dgm:prSet/>
      <dgm:spPr/>
      <dgm:t>
        <a:bodyPr/>
        <a:lstStyle/>
        <a:p>
          <a:endParaRPr lang="en-US"/>
        </a:p>
      </dgm:t>
    </dgm:pt>
    <dgm:pt modelId="{690EBCC3-61B3-465F-8B9B-1E3DF703E606}">
      <dgm:prSet phldrT="[Text]"/>
      <dgm:spPr/>
      <dgm:t>
        <a:bodyPr/>
        <a:lstStyle/>
        <a:p>
          <a:r>
            <a:rPr lang="en-US" dirty="0" smtClean="0"/>
            <a:t>User Support</a:t>
          </a:r>
        </a:p>
        <a:p>
          <a:r>
            <a:rPr lang="en-US" dirty="0" smtClean="0"/>
            <a:t> (4 Employees)</a:t>
          </a:r>
          <a:endParaRPr lang="en-US" dirty="0"/>
        </a:p>
      </dgm:t>
    </dgm:pt>
    <dgm:pt modelId="{082FD634-14C3-4EF4-964F-7C37F381C2F0}" type="parTrans" cxnId="{7A96848D-D1E3-41D7-A24D-B3FAD16885A9}">
      <dgm:prSet/>
      <dgm:spPr/>
      <dgm:t>
        <a:bodyPr/>
        <a:lstStyle/>
        <a:p>
          <a:endParaRPr lang="en-US"/>
        </a:p>
      </dgm:t>
    </dgm:pt>
    <dgm:pt modelId="{EFCB5084-2E65-4FA6-85D3-5DAA06AA1C7C}" type="sibTrans" cxnId="{7A96848D-D1E3-41D7-A24D-B3FAD16885A9}">
      <dgm:prSet/>
      <dgm:spPr/>
      <dgm:t>
        <a:bodyPr/>
        <a:lstStyle/>
        <a:p>
          <a:endParaRPr lang="en-US"/>
        </a:p>
      </dgm:t>
    </dgm:pt>
    <dgm:pt modelId="{98F7FF73-63E9-4A0C-B9F2-2BE04BF14055}">
      <dgm:prSet/>
      <dgm:spPr/>
      <dgm:t>
        <a:bodyPr/>
        <a:lstStyle/>
        <a:p>
          <a:r>
            <a:rPr lang="en-US" dirty="0" smtClean="0"/>
            <a:t>Data Warehouse Manager – Miami	</a:t>
          </a:r>
          <a:endParaRPr lang="en-US" dirty="0"/>
        </a:p>
      </dgm:t>
    </dgm:pt>
    <dgm:pt modelId="{BF42F43A-A290-4CBB-BDE9-964E4CFB0CDE}" type="parTrans" cxnId="{A6F78F49-8F4D-455A-B61C-A7C7BFA72DE0}">
      <dgm:prSet/>
      <dgm:spPr/>
      <dgm:t>
        <a:bodyPr/>
        <a:lstStyle/>
        <a:p>
          <a:endParaRPr lang="en-US"/>
        </a:p>
      </dgm:t>
    </dgm:pt>
    <dgm:pt modelId="{9D7C9B7F-597D-4256-9CE1-7DF8D23189C3}" type="sibTrans" cxnId="{A6F78F49-8F4D-455A-B61C-A7C7BFA72DE0}">
      <dgm:prSet/>
      <dgm:spPr/>
      <dgm:t>
        <a:bodyPr/>
        <a:lstStyle/>
        <a:p>
          <a:endParaRPr lang="en-US"/>
        </a:p>
      </dgm:t>
    </dgm:pt>
    <dgm:pt modelId="{C8B35B48-7886-4F43-BA3D-2FB908AD2BDE}">
      <dgm:prSet/>
      <dgm:spPr/>
      <dgm:t>
        <a:bodyPr/>
        <a:lstStyle/>
        <a:p>
          <a:r>
            <a:rPr lang="en-US" dirty="0" smtClean="0"/>
            <a:t>Master Data Modeler</a:t>
          </a:r>
          <a:endParaRPr lang="en-US" dirty="0"/>
        </a:p>
      </dgm:t>
    </dgm:pt>
    <dgm:pt modelId="{3770B22C-A74D-46D5-8081-01F16E57C8AE}" type="parTrans" cxnId="{72053F00-FC60-47FF-A555-FE1C04E61144}">
      <dgm:prSet/>
      <dgm:spPr/>
      <dgm:t>
        <a:bodyPr/>
        <a:lstStyle/>
        <a:p>
          <a:endParaRPr lang="en-US"/>
        </a:p>
      </dgm:t>
    </dgm:pt>
    <dgm:pt modelId="{53AE71EE-14B8-4495-A923-1E9CBD5CE868}" type="sibTrans" cxnId="{72053F00-FC60-47FF-A555-FE1C04E61144}">
      <dgm:prSet/>
      <dgm:spPr/>
      <dgm:t>
        <a:bodyPr/>
        <a:lstStyle/>
        <a:p>
          <a:endParaRPr lang="en-US"/>
        </a:p>
      </dgm:t>
    </dgm:pt>
    <dgm:pt modelId="{39F5B7B8-FA47-4042-9071-A86FADD908D0}">
      <dgm:prSet/>
      <dgm:spPr/>
      <dgm:t>
        <a:bodyPr/>
        <a:lstStyle/>
        <a:p>
          <a:r>
            <a:rPr lang="en-US" dirty="0" smtClean="0"/>
            <a:t>Infrastructure and Application Development</a:t>
          </a:r>
        </a:p>
        <a:p>
          <a:r>
            <a:rPr lang="en-US" dirty="0" smtClean="0"/>
            <a:t>(5 Employees)</a:t>
          </a:r>
          <a:endParaRPr lang="en-US" dirty="0"/>
        </a:p>
      </dgm:t>
    </dgm:pt>
    <dgm:pt modelId="{0EA75FCE-DCF2-46C0-A842-9C60F274E5E0}" type="parTrans" cxnId="{28676439-A951-4B66-81A5-420FE87632B7}">
      <dgm:prSet/>
      <dgm:spPr/>
      <dgm:t>
        <a:bodyPr/>
        <a:lstStyle/>
        <a:p>
          <a:endParaRPr lang="en-US"/>
        </a:p>
      </dgm:t>
    </dgm:pt>
    <dgm:pt modelId="{863CE959-46AF-4594-8E93-88CD6C6575C0}" type="sibTrans" cxnId="{28676439-A951-4B66-81A5-420FE87632B7}">
      <dgm:prSet/>
      <dgm:spPr/>
      <dgm:t>
        <a:bodyPr/>
        <a:lstStyle/>
        <a:p>
          <a:endParaRPr lang="en-US"/>
        </a:p>
      </dgm:t>
    </dgm:pt>
    <dgm:pt modelId="{9D858E85-234C-48DA-98CB-C8B2BE980C4C}" type="pres">
      <dgm:prSet presAssocID="{4832FFA4-C9F0-4715-B4AD-B0EA2B1A572F}" presName="hierChild1" presStyleCnt="0">
        <dgm:presLayoutVars>
          <dgm:chPref val="1"/>
          <dgm:dir/>
          <dgm:animOne val="branch"/>
          <dgm:animLvl val="lvl"/>
          <dgm:resizeHandles/>
        </dgm:presLayoutVars>
      </dgm:prSet>
      <dgm:spPr/>
      <dgm:t>
        <a:bodyPr/>
        <a:lstStyle/>
        <a:p>
          <a:endParaRPr lang="en-US"/>
        </a:p>
      </dgm:t>
    </dgm:pt>
    <dgm:pt modelId="{5738DEBD-BC1C-449F-85B1-B17BCCA5D4D5}" type="pres">
      <dgm:prSet presAssocID="{50DF255D-A864-496E-B286-BFE151FE12B3}" presName="hierRoot1" presStyleCnt="0"/>
      <dgm:spPr/>
    </dgm:pt>
    <dgm:pt modelId="{8794A20D-57D9-4085-B200-27CF03558172}" type="pres">
      <dgm:prSet presAssocID="{50DF255D-A864-496E-B286-BFE151FE12B3}" presName="composite" presStyleCnt="0"/>
      <dgm:spPr/>
    </dgm:pt>
    <dgm:pt modelId="{53544C54-2ECA-410D-B5E3-07829B0707A4}" type="pres">
      <dgm:prSet presAssocID="{50DF255D-A864-496E-B286-BFE151FE12B3}" presName="background" presStyleLbl="node0" presStyleIdx="0" presStyleCnt="1"/>
      <dgm:spPr/>
    </dgm:pt>
    <dgm:pt modelId="{729A9ACB-ECDE-498D-9310-49ED47E04244}" type="pres">
      <dgm:prSet presAssocID="{50DF255D-A864-496E-B286-BFE151FE12B3}" presName="text" presStyleLbl="fgAcc0" presStyleIdx="0" presStyleCnt="1">
        <dgm:presLayoutVars>
          <dgm:chPref val="3"/>
        </dgm:presLayoutVars>
      </dgm:prSet>
      <dgm:spPr/>
      <dgm:t>
        <a:bodyPr/>
        <a:lstStyle/>
        <a:p>
          <a:endParaRPr lang="en-US"/>
        </a:p>
      </dgm:t>
    </dgm:pt>
    <dgm:pt modelId="{4A8EB7C8-DBEB-4A03-B5C6-B5B898FBA9DA}" type="pres">
      <dgm:prSet presAssocID="{50DF255D-A864-496E-B286-BFE151FE12B3}" presName="hierChild2" presStyleCnt="0"/>
      <dgm:spPr/>
    </dgm:pt>
    <dgm:pt modelId="{27D3C91C-DEC0-40DD-A133-3E1FCB8CAB85}" type="pres">
      <dgm:prSet presAssocID="{35C11D2D-CC71-4FCA-8C77-C02E30BED934}" presName="Name10" presStyleLbl="parChTrans1D2" presStyleIdx="0" presStyleCnt="4"/>
      <dgm:spPr/>
      <dgm:t>
        <a:bodyPr/>
        <a:lstStyle/>
        <a:p>
          <a:endParaRPr lang="en-US"/>
        </a:p>
      </dgm:t>
    </dgm:pt>
    <dgm:pt modelId="{501BFB2F-FAC0-464D-951C-0F4C2E268508}" type="pres">
      <dgm:prSet presAssocID="{5CAFD01C-3598-486C-BF18-AD7560B8E11F}" presName="hierRoot2" presStyleCnt="0"/>
      <dgm:spPr/>
    </dgm:pt>
    <dgm:pt modelId="{C4D9FE30-1D0E-47A2-8B59-8CA5225DC682}" type="pres">
      <dgm:prSet presAssocID="{5CAFD01C-3598-486C-BF18-AD7560B8E11F}" presName="composite2" presStyleCnt="0"/>
      <dgm:spPr/>
    </dgm:pt>
    <dgm:pt modelId="{78E901A7-3163-4833-8853-F015F7A57B56}" type="pres">
      <dgm:prSet presAssocID="{5CAFD01C-3598-486C-BF18-AD7560B8E11F}" presName="background2" presStyleLbl="node2" presStyleIdx="0" presStyleCnt="4"/>
      <dgm:spPr/>
    </dgm:pt>
    <dgm:pt modelId="{1139039E-EBBB-43BE-87A4-740FDA5BFE72}" type="pres">
      <dgm:prSet presAssocID="{5CAFD01C-3598-486C-BF18-AD7560B8E11F}" presName="text2" presStyleLbl="fgAcc2" presStyleIdx="0" presStyleCnt="4">
        <dgm:presLayoutVars>
          <dgm:chPref val="3"/>
        </dgm:presLayoutVars>
      </dgm:prSet>
      <dgm:spPr/>
      <dgm:t>
        <a:bodyPr/>
        <a:lstStyle/>
        <a:p>
          <a:endParaRPr lang="en-US"/>
        </a:p>
      </dgm:t>
    </dgm:pt>
    <dgm:pt modelId="{6C396558-CAB6-497A-9120-29722E882F89}" type="pres">
      <dgm:prSet presAssocID="{5CAFD01C-3598-486C-BF18-AD7560B8E11F}" presName="hierChild3" presStyleCnt="0"/>
      <dgm:spPr/>
    </dgm:pt>
    <dgm:pt modelId="{37628250-D137-4135-B6D6-EEA6016003A7}" type="pres">
      <dgm:prSet presAssocID="{408649E3-9443-4C19-A7D4-8D55F9DA301B}" presName="Name17" presStyleLbl="parChTrans1D3" presStyleIdx="0" presStyleCnt="2"/>
      <dgm:spPr/>
      <dgm:t>
        <a:bodyPr/>
        <a:lstStyle/>
        <a:p>
          <a:endParaRPr lang="en-US"/>
        </a:p>
      </dgm:t>
    </dgm:pt>
    <dgm:pt modelId="{205427DF-7A95-48CC-9CF9-7646E5A1ECC4}" type="pres">
      <dgm:prSet presAssocID="{8FAFFA60-4120-4813-98C3-A0298E204394}" presName="hierRoot3" presStyleCnt="0"/>
      <dgm:spPr/>
    </dgm:pt>
    <dgm:pt modelId="{E5819DF4-3D67-4068-A3CD-97D27A45E247}" type="pres">
      <dgm:prSet presAssocID="{8FAFFA60-4120-4813-98C3-A0298E204394}" presName="composite3" presStyleCnt="0"/>
      <dgm:spPr/>
    </dgm:pt>
    <dgm:pt modelId="{7553096A-CBA5-43FA-B45E-63BB086B9F72}" type="pres">
      <dgm:prSet presAssocID="{8FAFFA60-4120-4813-98C3-A0298E204394}" presName="background3" presStyleLbl="node3" presStyleIdx="0" presStyleCnt="2"/>
      <dgm:spPr/>
    </dgm:pt>
    <dgm:pt modelId="{A7ECE2AC-8E61-4EB8-9ECA-C1E89DFF1EB7}" type="pres">
      <dgm:prSet presAssocID="{8FAFFA60-4120-4813-98C3-A0298E204394}" presName="text3" presStyleLbl="fgAcc3" presStyleIdx="0" presStyleCnt="2">
        <dgm:presLayoutVars>
          <dgm:chPref val="3"/>
        </dgm:presLayoutVars>
      </dgm:prSet>
      <dgm:spPr/>
      <dgm:t>
        <a:bodyPr/>
        <a:lstStyle/>
        <a:p>
          <a:endParaRPr lang="en-US"/>
        </a:p>
      </dgm:t>
    </dgm:pt>
    <dgm:pt modelId="{6C1433D2-A8B3-46F8-89C8-CDDB937CAD83}" type="pres">
      <dgm:prSet presAssocID="{8FAFFA60-4120-4813-98C3-A0298E204394}" presName="hierChild4" presStyleCnt="0"/>
      <dgm:spPr/>
    </dgm:pt>
    <dgm:pt modelId="{F150122A-8484-4DFE-A689-1435FBD5A2D5}" type="pres">
      <dgm:prSet presAssocID="{BF42F43A-A290-4CBB-BDE9-964E4CFB0CDE}" presName="Name10" presStyleLbl="parChTrans1D2" presStyleIdx="1" presStyleCnt="4"/>
      <dgm:spPr/>
      <dgm:t>
        <a:bodyPr/>
        <a:lstStyle/>
        <a:p>
          <a:endParaRPr lang="en-US"/>
        </a:p>
      </dgm:t>
    </dgm:pt>
    <dgm:pt modelId="{8AB1C01D-45A1-4686-8EDD-CEDE580F1482}" type="pres">
      <dgm:prSet presAssocID="{98F7FF73-63E9-4A0C-B9F2-2BE04BF14055}" presName="hierRoot2" presStyleCnt="0"/>
      <dgm:spPr/>
    </dgm:pt>
    <dgm:pt modelId="{6DC0A80A-6714-42B5-9A48-6197C26E0E59}" type="pres">
      <dgm:prSet presAssocID="{98F7FF73-63E9-4A0C-B9F2-2BE04BF14055}" presName="composite2" presStyleCnt="0"/>
      <dgm:spPr/>
    </dgm:pt>
    <dgm:pt modelId="{98CD4D6D-1F43-43D3-9E0E-C3C324ED0C5F}" type="pres">
      <dgm:prSet presAssocID="{98F7FF73-63E9-4A0C-B9F2-2BE04BF14055}" presName="background2" presStyleLbl="node2" presStyleIdx="1" presStyleCnt="4"/>
      <dgm:spPr/>
    </dgm:pt>
    <dgm:pt modelId="{1F6FE62B-AD8B-44BF-963E-4877CC7CBF40}" type="pres">
      <dgm:prSet presAssocID="{98F7FF73-63E9-4A0C-B9F2-2BE04BF14055}" presName="text2" presStyleLbl="fgAcc2" presStyleIdx="1" presStyleCnt="4">
        <dgm:presLayoutVars>
          <dgm:chPref val="3"/>
        </dgm:presLayoutVars>
      </dgm:prSet>
      <dgm:spPr/>
      <dgm:t>
        <a:bodyPr/>
        <a:lstStyle/>
        <a:p>
          <a:endParaRPr lang="en-US"/>
        </a:p>
      </dgm:t>
    </dgm:pt>
    <dgm:pt modelId="{92C56F25-58D2-469C-B965-2EEEA172CC56}" type="pres">
      <dgm:prSet presAssocID="{98F7FF73-63E9-4A0C-B9F2-2BE04BF14055}" presName="hierChild3" presStyleCnt="0"/>
      <dgm:spPr/>
    </dgm:pt>
    <dgm:pt modelId="{73FC93FE-05E2-4607-8531-6B970F6A41A1}" type="pres">
      <dgm:prSet presAssocID="{0EA75FCE-DCF2-46C0-A842-9C60F274E5E0}" presName="Name17" presStyleLbl="parChTrans1D3" presStyleIdx="1" presStyleCnt="2"/>
      <dgm:spPr/>
      <dgm:t>
        <a:bodyPr/>
        <a:lstStyle/>
        <a:p>
          <a:endParaRPr lang="en-US"/>
        </a:p>
      </dgm:t>
    </dgm:pt>
    <dgm:pt modelId="{25C06B86-D3E5-4391-A110-7CE8FC768EE8}" type="pres">
      <dgm:prSet presAssocID="{39F5B7B8-FA47-4042-9071-A86FADD908D0}" presName="hierRoot3" presStyleCnt="0"/>
      <dgm:spPr/>
    </dgm:pt>
    <dgm:pt modelId="{017FBDF0-3C61-4539-8A78-53B30A559E0D}" type="pres">
      <dgm:prSet presAssocID="{39F5B7B8-FA47-4042-9071-A86FADD908D0}" presName="composite3" presStyleCnt="0"/>
      <dgm:spPr/>
    </dgm:pt>
    <dgm:pt modelId="{2B7E8B78-FB87-4B25-844A-61B3E66DA0EE}" type="pres">
      <dgm:prSet presAssocID="{39F5B7B8-FA47-4042-9071-A86FADD908D0}" presName="background3" presStyleLbl="node3" presStyleIdx="1" presStyleCnt="2"/>
      <dgm:spPr/>
    </dgm:pt>
    <dgm:pt modelId="{94E66339-A7D9-4B2C-B250-178D76710C31}" type="pres">
      <dgm:prSet presAssocID="{39F5B7B8-FA47-4042-9071-A86FADD908D0}" presName="text3" presStyleLbl="fgAcc3" presStyleIdx="1" presStyleCnt="2">
        <dgm:presLayoutVars>
          <dgm:chPref val="3"/>
        </dgm:presLayoutVars>
      </dgm:prSet>
      <dgm:spPr/>
      <dgm:t>
        <a:bodyPr/>
        <a:lstStyle/>
        <a:p>
          <a:endParaRPr lang="en-US"/>
        </a:p>
      </dgm:t>
    </dgm:pt>
    <dgm:pt modelId="{15DF8E4D-6EC6-4A3E-A292-20110693A523}" type="pres">
      <dgm:prSet presAssocID="{39F5B7B8-FA47-4042-9071-A86FADD908D0}" presName="hierChild4" presStyleCnt="0"/>
      <dgm:spPr/>
    </dgm:pt>
    <dgm:pt modelId="{0339C2A9-21ED-4905-AD23-AEF441073B67}" type="pres">
      <dgm:prSet presAssocID="{3770B22C-A74D-46D5-8081-01F16E57C8AE}" presName="Name10" presStyleLbl="parChTrans1D2" presStyleIdx="2" presStyleCnt="4"/>
      <dgm:spPr/>
      <dgm:t>
        <a:bodyPr/>
        <a:lstStyle/>
        <a:p>
          <a:endParaRPr lang="en-US"/>
        </a:p>
      </dgm:t>
    </dgm:pt>
    <dgm:pt modelId="{D055D2CA-A859-43F1-A9B4-648A4812629F}" type="pres">
      <dgm:prSet presAssocID="{C8B35B48-7886-4F43-BA3D-2FB908AD2BDE}" presName="hierRoot2" presStyleCnt="0"/>
      <dgm:spPr/>
    </dgm:pt>
    <dgm:pt modelId="{0EC39702-162F-409B-BCB4-48F9629989D3}" type="pres">
      <dgm:prSet presAssocID="{C8B35B48-7886-4F43-BA3D-2FB908AD2BDE}" presName="composite2" presStyleCnt="0"/>
      <dgm:spPr/>
    </dgm:pt>
    <dgm:pt modelId="{060C08F8-D81F-470E-9826-9AE7350A6AF1}" type="pres">
      <dgm:prSet presAssocID="{C8B35B48-7886-4F43-BA3D-2FB908AD2BDE}" presName="background2" presStyleLbl="node2" presStyleIdx="2" presStyleCnt="4"/>
      <dgm:spPr/>
    </dgm:pt>
    <dgm:pt modelId="{EC48E84E-CB46-4CE3-ABAD-9822445663A0}" type="pres">
      <dgm:prSet presAssocID="{C8B35B48-7886-4F43-BA3D-2FB908AD2BDE}" presName="text2" presStyleLbl="fgAcc2" presStyleIdx="2" presStyleCnt="4">
        <dgm:presLayoutVars>
          <dgm:chPref val="3"/>
        </dgm:presLayoutVars>
      </dgm:prSet>
      <dgm:spPr/>
      <dgm:t>
        <a:bodyPr/>
        <a:lstStyle/>
        <a:p>
          <a:endParaRPr lang="en-US"/>
        </a:p>
      </dgm:t>
    </dgm:pt>
    <dgm:pt modelId="{D75CD834-98D0-4671-88E3-FECEC90DE177}" type="pres">
      <dgm:prSet presAssocID="{C8B35B48-7886-4F43-BA3D-2FB908AD2BDE}" presName="hierChild3" presStyleCnt="0"/>
      <dgm:spPr/>
    </dgm:pt>
    <dgm:pt modelId="{1C512996-3D21-47EF-A464-FFB0D78B32EB}" type="pres">
      <dgm:prSet presAssocID="{082FD634-14C3-4EF4-964F-7C37F381C2F0}" presName="Name10" presStyleLbl="parChTrans1D2" presStyleIdx="3" presStyleCnt="4"/>
      <dgm:spPr/>
      <dgm:t>
        <a:bodyPr/>
        <a:lstStyle/>
        <a:p>
          <a:endParaRPr lang="en-US"/>
        </a:p>
      </dgm:t>
    </dgm:pt>
    <dgm:pt modelId="{A8494325-C1EA-4504-AD63-E691E5AACD0E}" type="pres">
      <dgm:prSet presAssocID="{690EBCC3-61B3-465F-8B9B-1E3DF703E606}" presName="hierRoot2" presStyleCnt="0"/>
      <dgm:spPr/>
    </dgm:pt>
    <dgm:pt modelId="{5F9B6878-67B5-49F0-9E07-E69538319EBE}" type="pres">
      <dgm:prSet presAssocID="{690EBCC3-61B3-465F-8B9B-1E3DF703E606}" presName="composite2" presStyleCnt="0"/>
      <dgm:spPr/>
    </dgm:pt>
    <dgm:pt modelId="{3DCED473-1B35-4609-A2C2-F7B61B3322BB}" type="pres">
      <dgm:prSet presAssocID="{690EBCC3-61B3-465F-8B9B-1E3DF703E606}" presName="background2" presStyleLbl="node2" presStyleIdx="3" presStyleCnt="4"/>
      <dgm:spPr/>
    </dgm:pt>
    <dgm:pt modelId="{5BC9E7B8-1614-498B-BAF7-E80B9339884C}" type="pres">
      <dgm:prSet presAssocID="{690EBCC3-61B3-465F-8B9B-1E3DF703E606}" presName="text2" presStyleLbl="fgAcc2" presStyleIdx="3" presStyleCnt="4">
        <dgm:presLayoutVars>
          <dgm:chPref val="3"/>
        </dgm:presLayoutVars>
      </dgm:prSet>
      <dgm:spPr/>
      <dgm:t>
        <a:bodyPr/>
        <a:lstStyle/>
        <a:p>
          <a:endParaRPr lang="en-US"/>
        </a:p>
      </dgm:t>
    </dgm:pt>
    <dgm:pt modelId="{D063B429-A983-4243-8A43-6342EF0D06C4}" type="pres">
      <dgm:prSet presAssocID="{690EBCC3-61B3-465F-8B9B-1E3DF703E606}" presName="hierChild3" presStyleCnt="0"/>
      <dgm:spPr/>
    </dgm:pt>
  </dgm:ptLst>
  <dgm:cxnLst>
    <dgm:cxn modelId="{64CBC759-E313-4162-BE9A-BCC51D0657BD}" type="presOf" srcId="{0EA75FCE-DCF2-46C0-A842-9C60F274E5E0}" destId="{73FC93FE-05E2-4607-8531-6B970F6A41A1}" srcOrd="0" destOrd="0" presId="urn:microsoft.com/office/officeart/2005/8/layout/hierarchy1"/>
    <dgm:cxn modelId="{9D046949-11EE-47D3-9C72-541CCF846DE7}" srcId="{50DF255D-A864-496E-B286-BFE151FE12B3}" destId="{5CAFD01C-3598-486C-BF18-AD7560B8E11F}" srcOrd="0" destOrd="0" parTransId="{35C11D2D-CC71-4FCA-8C77-C02E30BED934}" sibTransId="{4E266854-9829-4E03-B6EF-99ECC45610D9}"/>
    <dgm:cxn modelId="{A8C983E2-9F8E-4A86-93F1-E82C743A2065}" srcId="{5CAFD01C-3598-486C-BF18-AD7560B8E11F}" destId="{8FAFFA60-4120-4813-98C3-A0298E204394}" srcOrd="0" destOrd="0" parTransId="{408649E3-9443-4C19-A7D4-8D55F9DA301B}" sibTransId="{74CEA23D-D91D-484B-A209-17CB2A87D5F5}"/>
    <dgm:cxn modelId="{B3BB89E2-B1D4-4190-B269-ACECCFAB30F3}" type="presOf" srcId="{408649E3-9443-4C19-A7D4-8D55F9DA301B}" destId="{37628250-D137-4135-B6D6-EEA6016003A7}" srcOrd="0" destOrd="0" presId="urn:microsoft.com/office/officeart/2005/8/layout/hierarchy1"/>
    <dgm:cxn modelId="{4F040148-2FD9-4D20-AECA-E9344C5794BB}" type="presOf" srcId="{5CAFD01C-3598-486C-BF18-AD7560B8E11F}" destId="{1139039E-EBBB-43BE-87A4-740FDA5BFE72}" srcOrd="0" destOrd="0" presId="urn:microsoft.com/office/officeart/2005/8/layout/hierarchy1"/>
    <dgm:cxn modelId="{CCBC36D8-8755-4883-BE68-55AAF77B748B}" type="presOf" srcId="{3770B22C-A74D-46D5-8081-01F16E57C8AE}" destId="{0339C2A9-21ED-4905-AD23-AEF441073B67}" srcOrd="0" destOrd="0" presId="urn:microsoft.com/office/officeart/2005/8/layout/hierarchy1"/>
    <dgm:cxn modelId="{86170808-6658-4F0E-B074-28553600139A}" srcId="{4832FFA4-C9F0-4715-B4AD-B0EA2B1A572F}" destId="{50DF255D-A864-496E-B286-BFE151FE12B3}" srcOrd="0" destOrd="0" parTransId="{EC91E552-B390-43F6-BA60-ED584B0EA519}" sibTransId="{82A0CE0F-7315-4E4A-9B56-A3C87DF206ED}"/>
    <dgm:cxn modelId="{28676439-A951-4B66-81A5-420FE87632B7}" srcId="{98F7FF73-63E9-4A0C-B9F2-2BE04BF14055}" destId="{39F5B7B8-FA47-4042-9071-A86FADD908D0}" srcOrd="0" destOrd="0" parTransId="{0EA75FCE-DCF2-46C0-A842-9C60F274E5E0}" sibTransId="{863CE959-46AF-4594-8E93-88CD6C6575C0}"/>
    <dgm:cxn modelId="{191C3387-750C-4275-AA74-FD952D31C664}" type="presOf" srcId="{98F7FF73-63E9-4A0C-B9F2-2BE04BF14055}" destId="{1F6FE62B-AD8B-44BF-963E-4877CC7CBF40}" srcOrd="0" destOrd="0" presId="urn:microsoft.com/office/officeart/2005/8/layout/hierarchy1"/>
    <dgm:cxn modelId="{72053F00-FC60-47FF-A555-FE1C04E61144}" srcId="{50DF255D-A864-496E-B286-BFE151FE12B3}" destId="{C8B35B48-7886-4F43-BA3D-2FB908AD2BDE}" srcOrd="2" destOrd="0" parTransId="{3770B22C-A74D-46D5-8081-01F16E57C8AE}" sibTransId="{53AE71EE-14B8-4495-A923-1E9CBD5CE868}"/>
    <dgm:cxn modelId="{215A4001-1BEC-41BD-80E7-918F001C1418}" type="presOf" srcId="{39F5B7B8-FA47-4042-9071-A86FADD908D0}" destId="{94E66339-A7D9-4B2C-B250-178D76710C31}" srcOrd="0" destOrd="0" presId="urn:microsoft.com/office/officeart/2005/8/layout/hierarchy1"/>
    <dgm:cxn modelId="{3E85A0AB-3C7E-4E68-990A-9020AFFA9D15}" type="presOf" srcId="{4832FFA4-C9F0-4715-B4AD-B0EA2B1A572F}" destId="{9D858E85-234C-48DA-98CB-C8B2BE980C4C}" srcOrd="0" destOrd="0" presId="urn:microsoft.com/office/officeart/2005/8/layout/hierarchy1"/>
    <dgm:cxn modelId="{D435132F-5151-4770-AAD3-A6EC876E3817}" type="presOf" srcId="{BF42F43A-A290-4CBB-BDE9-964E4CFB0CDE}" destId="{F150122A-8484-4DFE-A689-1435FBD5A2D5}" srcOrd="0" destOrd="0" presId="urn:microsoft.com/office/officeart/2005/8/layout/hierarchy1"/>
    <dgm:cxn modelId="{A6F78F49-8F4D-455A-B61C-A7C7BFA72DE0}" srcId="{50DF255D-A864-496E-B286-BFE151FE12B3}" destId="{98F7FF73-63E9-4A0C-B9F2-2BE04BF14055}" srcOrd="1" destOrd="0" parTransId="{BF42F43A-A290-4CBB-BDE9-964E4CFB0CDE}" sibTransId="{9D7C9B7F-597D-4256-9CE1-7DF8D23189C3}"/>
    <dgm:cxn modelId="{D975601B-8960-4486-A481-CAE9DD0707BD}" type="presOf" srcId="{082FD634-14C3-4EF4-964F-7C37F381C2F0}" destId="{1C512996-3D21-47EF-A464-FFB0D78B32EB}" srcOrd="0" destOrd="0" presId="urn:microsoft.com/office/officeart/2005/8/layout/hierarchy1"/>
    <dgm:cxn modelId="{7DCA3785-558D-4179-8B12-1CEC307A63BD}" type="presOf" srcId="{690EBCC3-61B3-465F-8B9B-1E3DF703E606}" destId="{5BC9E7B8-1614-498B-BAF7-E80B9339884C}" srcOrd="0" destOrd="0" presId="urn:microsoft.com/office/officeart/2005/8/layout/hierarchy1"/>
    <dgm:cxn modelId="{D972A801-0A29-4510-B2F0-1EC3E0A783F8}" type="presOf" srcId="{35C11D2D-CC71-4FCA-8C77-C02E30BED934}" destId="{27D3C91C-DEC0-40DD-A133-3E1FCB8CAB85}" srcOrd="0" destOrd="0" presId="urn:microsoft.com/office/officeart/2005/8/layout/hierarchy1"/>
    <dgm:cxn modelId="{EA247519-6112-45D1-A682-B4F96845FAB0}" type="presOf" srcId="{8FAFFA60-4120-4813-98C3-A0298E204394}" destId="{A7ECE2AC-8E61-4EB8-9ECA-C1E89DFF1EB7}" srcOrd="0" destOrd="0" presId="urn:microsoft.com/office/officeart/2005/8/layout/hierarchy1"/>
    <dgm:cxn modelId="{6FD4EBD2-1F17-426D-9A68-F6CA35AF12BA}" type="presOf" srcId="{C8B35B48-7886-4F43-BA3D-2FB908AD2BDE}" destId="{EC48E84E-CB46-4CE3-ABAD-9822445663A0}" srcOrd="0" destOrd="0" presId="urn:microsoft.com/office/officeart/2005/8/layout/hierarchy1"/>
    <dgm:cxn modelId="{7A96848D-D1E3-41D7-A24D-B3FAD16885A9}" srcId="{50DF255D-A864-496E-B286-BFE151FE12B3}" destId="{690EBCC3-61B3-465F-8B9B-1E3DF703E606}" srcOrd="3" destOrd="0" parTransId="{082FD634-14C3-4EF4-964F-7C37F381C2F0}" sibTransId="{EFCB5084-2E65-4FA6-85D3-5DAA06AA1C7C}"/>
    <dgm:cxn modelId="{0A2E0E63-A72B-46D1-9A23-D3BEA64B76B7}" type="presOf" srcId="{50DF255D-A864-496E-B286-BFE151FE12B3}" destId="{729A9ACB-ECDE-498D-9310-49ED47E04244}" srcOrd="0" destOrd="0" presId="urn:microsoft.com/office/officeart/2005/8/layout/hierarchy1"/>
    <dgm:cxn modelId="{5F98F3E1-F192-49E0-9828-5BB7D031AFB9}" type="presParOf" srcId="{9D858E85-234C-48DA-98CB-C8B2BE980C4C}" destId="{5738DEBD-BC1C-449F-85B1-B17BCCA5D4D5}" srcOrd="0" destOrd="0" presId="urn:microsoft.com/office/officeart/2005/8/layout/hierarchy1"/>
    <dgm:cxn modelId="{343C79FD-ABCD-48A7-8C45-8E2977240865}" type="presParOf" srcId="{5738DEBD-BC1C-449F-85B1-B17BCCA5D4D5}" destId="{8794A20D-57D9-4085-B200-27CF03558172}" srcOrd="0" destOrd="0" presId="urn:microsoft.com/office/officeart/2005/8/layout/hierarchy1"/>
    <dgm:cxn modelId="{8D7D21BB-E1F3-4691-8BE5-0C7E7148B80B}" type="presParOf" srcId="{8794A20D-57D9-4085-B200-27CF03558172}" destId="{53544C54-2ECA-410D-B5E3-07829B0707A4}" srcOrd="0" destOrd="0" presId="urn:microsoft.com/office/officeart/2005/8/layout/hierarchy1"/>
    <dgm:cxn modelId="{18238D6C-1C5C-430F-BC77-44F6F98DF922}" type="presParOf" srcId="{8794A20D-57D9-4085-B200-27CF03558172}" destId="{729A9ACB-ECDE-498D-9310-49ED47E04244}" srcOrd="1" destOrd="0" presId="urn:microsoft.com/office/officeart/2005/8/layout/hierarchy1"/>
    <dgm:cxn modelId="{135EC0D3-55E6-4BAC-B2FF-254AFBB2CB3A}" type="presParOf" srcId="{5738DEBD-BC1C-449F-85B1-B17BCCA5D4D5}" destId="{4A8EB7C8-DBEB-4A03-B5C6-B5B898FBA9DA}" srcOrd="1" destOrd="0" presId="urn:microsoft.com/office/officeart/2005/8/layout/hierarchy1"/>
    <dgm:cxn modelId="{76258A2A-16E9-424C-B016-87316574B711}" type="presParOf" srcId="{4A8EB7C8-DBEB-4A03-B5C6-B5B898FBA9DA}" destId="{27D3C91C-DEC0-40DD-A133-3E1FCB8CAB85}" srcOrd="0" destOrd="0" presId="urn:microsoft.com/office/officeart/2005/8/layout/hierarchy1"/>
    <dgm:cxn modelId="{3CFCC7E3-A91C-478E-B915-F112CA41E58F}" type="presParOf" srcId="{4A8EB7C8-DBEB-4A03-B5C6-B5B898FBA9DA}" destId="{501BFB2F-FAC0-464D-951C-0F4C2E268508}" srcOrd="1" destOrd="0" presId="urn:microsoft.com/office/officeart/2005/8/layout/hierarchy1"/>
    <dgm:cxn modelId="{4455A4FF-7B67-4084-8CD6-8D74A39D6F4B}" type="presParOf" srcId="{501BFB2F-FAC0-464D-951C-0F4C2E268508}" destId="{C4D9FE30-1D0E-47A2-8B59-8CA5225DC682}" srcOrd="0" destOrd="0" presId="urn:microsoft.com/office/officeart/2005/8/layout/hierarchy1"/>
    <dgm:cxn modelId="{0D29E526-5492-472C-8F19-BD6A7A99BB7F}" type="presParOf" srcId="{C4D9FE30-1D0E-47A2-8B59-8CA5225DC682}" destId="{78E901A7-3163-4833-8853-F015F7A57B56}" srcOrd="0" destOrd="0" presId="urn:microsoft.com/office/officeart/2005/8/layout/hierarchy1"/>
    <dgm:cxn modelId="{29D98A3E-8966-4317-8FA4-5E2859A3CD31}" type="presParOf" srcId="{C4D9FE30-1D0E-47A2-8B59-8CA5225DC682}" destId="{1139039E-EBBB-43BE-87A4-740FDA5BFE72}" srcOrd="1" destOrd="0" presId="urn:microsoft.com/office/officeart/2005/8/layout/hierarchy1"/>
    <dgm:cxn modelId="{6DF893E2-0F1D-41C5-8DB9-179D21C6A810}" type="presParOf" srcId="{501BFB2F-FAC0-464D-951C-0F4C2E268508}" destId="{6C396558-CAB6-497A-9120-29722E882F89}" srcOrd="1" destOrd="0" presId="urn:microsoft.com/office/officeart/2005/8/layout/hierarchy1"/>
    <dgm:cxn modelId="{E97CE641-380D-4AFD-BB0B-036AB9CBE42F}" type="presParOf" srcId="{6C396558-CAB6-497A-9120-29722E882F89}" destId="{37628250-D137-4135-B6D6-EEA6016003A7}" srcOrd="0" destOrd="0" presId="urn:microsoft.com/office/officeart/2005/8/layout/hierarchy1"/>
    <dgm:cxn modelId="{E66E500E-8B1E-4599-BE4A-EA180E149328}" type="presParOf" srcId="{6C396558-CAB6-497A-9120-29722E882F89}" destId="{205427DF-7A95-48CC-9CF9-7646E5A1ECC4}" srcOrd="1" destOrd="0" presId="urn:microsoft.com/office/officeart/2005/8/layout/hierarchy1"/>
    <dgm:cxn modelId="{B25A39B7-6E20-418E-815E-FA5BB6C478C1}" type="presParOf" srcId="{205427DF-7A95-48CC-9CF9-7646E5A1ECC4}" destId="{E5819DF4-3D67-4068-A3CD-97D27A45E247}" srcOrd="0" destOrd="0" presId="urn:microsoft.com/office/officeart/2005/8/layout/hierarchy1"/>
    <dgm:cxn modelId="{733737C9-2BE0-49E1-A12E-F9B66447D34D}" type="presParOf" srcId="{E5819DF4-3D67-4068-A3CD-97D27A45E247}" destId="{7553096A-CBA5-43FA-B45E-63BB086B9F72}" srcOrd="0" destOrd="0" presId="urn:microsoft.com/office/officeart/2005/8/layout/hierarchy1"/>
    <dgm:cxn modelId="{4936A77A-F184-4D6C-9A39-4A14ABBDCEA7}" type="presParOf" srcId="{E5819DF4-3D67-4068-A3CD-97D27A45E247}" destId="{A7ECE2AC-8E61-4EB8-9ECA-C1E89DFF1EB7}" srcOrd="1" destOrd="0" presId="urn:microsoft.com/office/officeart/2005/8/layout/hierarchy1"/>
    <dgm:cxn modelId="{7D88E246-24E6-4454-9654-D62AA46D2B8F}" type="presParOf" srcId="{205427DF-7A95-48CC-9CF9-7646E5A1ECC4}" destId="{6C1433D2-A8B3-46F8-89C8-CDDB937CAD83}" srcOrd="1" destOrd="0" presId="urn:microsoft.com/office/officeart/2005/8/layout/hierarchy1"/>
    <dgm:cxn modelId="{CE84F7C8-2062-46C8-A391-D93C64C47281}" type="presParOf" srcId="{4A8EB7C8-DBEB-4A03-B5C6-B5B898FBA9DA}" destId="{F150122A-8484-4DFE-A689-1435FBD5A2D5}" srcOrd="2" destOrd="0" presId="urn:microsoft.com/office/officeart/2005/8/layout/hierarchy1"/>
    <dgm:cxn modelId="{3298FCB6-01A5-4624-BEC4-227887D294FD}" type="presParOf" srcId="{4A8EB7C8-DBEB-4A03-B5C6-B5B898FBA9DA}" destId="{8AB1C01D-45A1-4686-8EDD-CEDE580F1482}" srcOrd="3" destOrd="0" presId="urn:microsoft.com/office/officeart/2005/8/layout/hierarchy1"/>
    <dgm:cxn modelId="{28BEFAF8-22FB-421F-91BE-37C65EC9C2F7}" type="presParOf" srcId="{8AB1C01D-45A1-4686-8EDD-CEDE580F1482}" destId="{6DC0A80A-6714-42B5-9A48-6197C26E0E59}" srcOrd="0" destOrd="0" presId="urn:microsoft.com/office/officeart/2005/8/layout/hierarchy1"/>
    <dgm:cxn modelId="{255395E9-718A-47D7-A1DA-49E5A12DF926}" type="presParOf" srcId="{6DC0A80A-6714-42B5-9A48-6197C26E0E59}" destId="{98CD4D6D-1F43-43D3-9E0E-C3C324ED0C5F}" srcOrd="0" destOrd="0" presId="urn:microsoft.com/office/officeart/2005/8/layout/hierarchy1"/>
    <dgm:cxn modelId="{49F87F4F-DA93-4E53-AD16-79E2255E7713}" type="presParOf" srcId="{6DC0A80A-6714-42B5-9A48-6197C26E0E59}" destId="{1F6FE62B-AD8B-44BF-963E-4877CC7CBF40}" srcOrd="1" destOrd="0" presId="urn:microsoft.com/office/officeart/2005/8/layout/hierarchy1"/>
    <dgm:cxn modelId="{4EE6269A-32A8-43CA-81B1-C7FA78A6F0B7}" type="presParOf" srcId="{8AB1C01D-45A1-4686-8EDD-CEDE580F1482}" destId="{92C56F25-58D2-469C-B965-2EEEA172CC56}" srcOrd="1" destOrd="0" presId="urn:microsoft.com/office/officeart/2005/8/layout/hierarchy1"/>
    <dgm:cxn modelId="{FAA370BE-C37E-47D2-ABE4-05106B14136F}" type="presParOf" srcId="{92C56F25-58D2-469C-B965-2EEEA172CC56}" destId="{73FC93FE-05E2-4607-8531-6B970F6A41A1}" srcOrd="0" destOrd="0" presId="urn:microsoft.com/office/officeart/2005/8/layout/hierarchy1"/>
    <dgm:cxn modelId="{9843DE78-ADFE-432C-AEE2-B9388BC82AF5}" type="presParOf" srcId="{92C56F25-58D2-469C-B965-2EEEA172CC56}" destId="{25C06B86-D3E5-4391-A110-7CE8FC768EE8}" srcOrd="1" destOrd="0" presId="urn:microsoft.com/office/officeart/2005/8/layout/hierarchy1"/>
    <dgm:cxn modelId="{8F0F4341-7072-4E60-9294-35F93CD85214}" type="presParOf" srcId="{25C06B86-D3E5-4391-A110-7CE8FC768EE8}" destId="{017FBDF0-3C61-4539-8A78-53B30A559E0D}" srcOrd="0" destOrd="0" presId="urn:microsoft.com/office/officeart/2005/8/layout/hierarchy1"/>
    <dgm:cxn modelId="{94B18192-4A73-4463-8AE3-70FD08168549}" type="presParOf" srcId="{017FBDF0-3C61-4539-8A78-53B30A559E0D}" destId="{2B7E8B78-FB87-4B25-844A-61B3E66DA0EE}" srcOrd="0" destOrd="0" presId="urn:microsoft.com/office/officeart/2005/8/layout/hierarchy1"/>
    <dgm:cxn modelId="{4ABE03E1-8B99-40B9-90B2-D5B4F5DFB9E7}" type="presParOf" srcId="{017FBDF0-3C61-4539-8A78-53B30A559E0D}" destId="{94E66339-A7D9-4B2C-B250-178D76710C31}" srcOrd="1" destOrd="0" presId="urn:microsoft.com/office/officeart/2005/8/layout/hierarchy1"/>
    <dgm:cxn modelId="{B7CB0866-217B-47CA-AE11-216F8FFD9710}" type="presParOf" srcId="{25C06B86-D3E5-4391-A110-7CE8FC768EE8}" destId="{15DF8E4D-6EC6-4A3E-A292-20110693A523}" srcOrd="1" destOrd="0" presId="urn:microsoft.com/office/officeart/2005/8/layout/hierarchy1"/>
    <dgm:cxn modelId="{94310A6F-60F4-4489-B599-F31F0487B819}" type="presParOf" srcId="{4A8EB7C8-DBEB-4A03-B5C6-B5B898FBA9DA}" destId="{0339C2A9-21ED-4905-AD23-AEF441073B67}" srcOrd="4" destOrd="0" presId="urn:microsoft.com/office/officeart/2005/8/layout/hierarchy1"/>
    <dgm:cxn modelId="{758D1D8E-827E-4E5F-BE75-88249CBB9AE8}" type="presParOf" srcId="{4A8EB7C8-DBEB-4A03-B5C6-B5B898FBA9DA}" destId="{D055D2CA-A859-43F1-A9B4-648A4812629F}" srcOrd="5" destOrd="0" presId="urn:microsoft.com/office/officeart/2005/8/layout/hierarchy1"/>
    <dgm:cxn modelId="{471F4F50-976A-4C60-8A80-3C9CE82064A8}" type="presParOf" srcId="{D055D2CA-A859-43F1-A9B4-648A4812629F}" destId="{0EC39702-162F-409B-BCB4-48F9629989D3}" srcOrd="0" destOrd="0" presId="urn:microsoft.com/office/officeart/2005/8/layout/hierarchy1"/>
    <dgm:cxn modelId="{BAC8FD03-6CCB-456D-96DE-0B49EFA29AD0}" type="presParOf" srcId="{0EC39702-162F-409B-BCB4-48F9629989D3}" destId="{060C08F8-D81F-470E-9826-9AE7350A6AF1}" srcOrd="0" destOrd="0" presId="urn:microsoft.com/office/officeart/2005/8/layout/hierarchy1"/>
    <dgm:cxn modelId="{B59CB7EF-864C-4B4D-AC34-B272A552E81E}" type="presParOf" srcId="{0EC39702-162F-409B-BCB4-48F9629989D3}" destId="{EC48E84E-CB46-4CE3-ABAD-9822445663A0}" srcOrd="1" destOrd="0" presId="urn:microsoft.com/office/officeart/2005/8/layout/hierarchy1"/>
    <dgm:cxn modelId="{DC424E7B-BA90-4333-A32D-4F5E3FC79CDA}" type="presParOf" srcId="{D055D2CA-A859-43F1-A9B4-648A4812629F}" destId="{D75CD834-98D0-4671-88E3-FECEC90DE177}" srcOrd="1" destOrd="0" presId="urn:microsoft.com/office/officeart/2005/8/layout/hierarchy1"/>
    <dgm:cxn modelId="{DDC4A878-E5A8-4D03-A5F6-B18EAF61F66D}" type="presParOf" srcId="{4A8EB7C8-DBEB-4A03-B5C6-B5B898FBA9DA}" destId="{1C512996-3D21-47EF-A464-FFB0D78B32EB}" srcOrd="6" destOrd="0" presId="urn:microsoft.com/office/officeart/2005/8/layout/hierarchy1"/>
    <dgm:cxn modelId="{DB74B627-62B5-4985-A66A-F92066B35ECB}" type="presParOf" srcId="{4A8EB7C8-DBEB-4A03-B5C6-B5B898FBA9DA}" destId="{A8494325-C1EA-4504-AD63-E691E5AACD0E}" srcOrd="7" destOrd="0" presId="urn:microsoft.com/office/officeart/2005/8/layout/hierarchy1"/>
    <dgm:cxn modelId="{45292FFD-7473-47B9-BE7E-6ECA5956B050}" type="presParOf" srcId="{A8494325-C1EA-4504-AD63-E691E5AACD0E}" destId="{5F9B6878-67B5-49F0-9E07-E69538319EBE}" srcOrd="0" destOrd="0" presId="urn:microsoft.com/office/officeart/2005/8/layout/hierarchy1"/>
    <dgm:cxn modelId="{29734C27-4538-4B5A-A2A0-3196E17BAFD5}" type="presParOf" srcId="{5F9B6878-67B5-49F0-9E07-E69538319EBE}" destId="{3DCED473-1B35-4609-A2C2-F7B61B3322BB}" srcOrd="0" destOrd="0" presId="urn:microsoft.com/office/officeart/2005/8/layout/hierarchy1"/>
    <dgm:cxn modelId="{E9A76A83-8363-4B76-934B-C02B8E6CAB34}" type="presParOf" srcId="{5F9B6878-67B5-49F0-9E07-E69538319EBE}" destId="{5BC9E7B8-1614-498B-BAF7-E80B9339884C}" srcOrd="1" destOrd="0" presId="urn:microsoft.com/office/officeart/2005/8/layout/hierarchy1"/>
    <dgm:cxn modelId="{C490731D-46F0-482D-A730-E306B4C8F7A0}" type="presParOf" srcId="{A8494325-C1EA-4504-AD63-E691E5AACD0E}" destId="{D063B429-A983-4243-8A43-6342EF0D06C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7B3F65-5B75-481C-80B7-3A6FEA5E2FFB}"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039FD071-ADF7-4342-A4FC-5ED6BE95EE4C}">
      <dgm:prSet phldrT="[Text]"/>
      <dgm:spPr/>
      <dgm:t>
        <a:bodyPr/>
        <a:lstStyle/>
        <a:p>
          <a:r>
            <a:rPr lang="en-US" dirty="0" smtClean="0"/>
            <a:t>Marketing</a:t>
          </a:r>
          <a:endParaRPr lang="en-US" dirty="0"/>
        </a:p>
      </dgm:t>
    </dgm:pt>
    <dgm:pt modelId="{92FB5511-E810-43A8-B24F-44B7175DBD79}" type="parTrans" cxnId="{B39451F9-ADDA-4E35-86E8-451098F8A833}">
      <dgm:prSet/>
      <dgm:spPr/>
      <dgm:t>
        <a:bodyPr/>
        <a:lstStyle/>
        <a:p>
          <a:endParaRPr lang="en-US"/>
        </a:p>
      </dgm:t>
    </dgm:pt>
    <dgm:pt modelId="{6C2CB502-D9AC-46D9-BA10-C18FB78E240D}" type="sibTrans" cxnId="{B39451F9-ADDA-4E35-86E8-451098F8A833}">
      <dgm:prSet/>
      <dgm:spPr/>
      <dgm:t>
        <a:bodyPr/>
        <a:lstStyle/>
        <a:p>
          <a:endParaRPr lang="en-US"/>
        </a:p>
      </dgm:t>
    </dgm:pt>
    <dgm:pt modelId="{1A09117E-8903-4A0D-BDC9-4AFF444D5A4C}">
      <dgm:prSet phldrT="[Text]"/>
      <dgm:spPr/>
      <dgm:t>
        <a:bodyPr/>
        <a:lstStyle/>
        <a:p>
          <a:r>
            <a:rPr lang="en-US" dirty="0" smtClean="0"/>
            <a:t>Cost saving &amp; incremental revenue by $18M</a:t>
          </a:r>
          <a:endParaRPr lang="en-US" dirty="0"/>
        </a:p>
      </dgm:t>
    </dgm:pt>
    <dgm:pt modelId="{F903BD95-22BC-4428-B492-5F69B441ACF6}" type="parTrans" cxnId="{0101341D-E3C6-4E6B-AB4E-B9861551144D}">
      <dgm:prSet/>
      <dgm:spPr/>
      <dgm:t>
        <a:bodyPr/>
        <a:lstStyle/>
        <a:p>
          <a:endParaRPr lang="en-US"/>
        </a:p>
      </dgm:t>
    </dgm:pt>
    <dgm:pt modelId="{C3E2E4DA-09E8-44B5-BFBB-204B84C0085A}" type="sibTrans" cxnId="{0101341D-E3C6-4E6B-AB4E-B9861551144D}">
      <dgm:prSet/>
      <dgm:spPr/>
      <dgm:t>
        <a:bodyPr/>
        <a:lstStyle/>
        <a:p>
          <a:endParaRPr lang="en-US"/>
        </a:p>
      </dgm:t>
    </dgm:pt>
    <dgm:pt modelId="{6D07D85D-39E8-4577-BAC9-D348712F33D0}">
      <dgm:prSet phldrT="[Text]"/>
      <dgm:spPr/>
      <dgm:t>
        <a:bodyPr/>
        <a:lstStyle/>
        <a:p>
          <a:r>
            <a:rPr lang="en-US" dirty="0" smtClean="0"/>
            <a:t>IT</a:t>
          </a:r>
          <a:endParaRPr lang="en-US" dirty="0"/>
        </a:p>
      </dgm:t>
    </dgm:pt>
    <dgm:pt modelId="{7475CCAE-8130-4A30-A853-64AA49BEA768}" type="parTrans" cxnId="{ECB5AC10-B312-4F37-B4F7-29B7F6C3F333}">
      <dgm:prSet/>
      <dgm:spPr/>
      <dgm:t>
        <a:bodyPr/>
        <a:lstStyle/>
        <a:p>
          <a:endParaRPr lang="en-US"/>
        </a:p>
      </dgm:t>
    </dgm:pt>
    <dgm:pt modelId="{83DC090D-B80B-49B6-BC80-4E407EC1841E}" type="sibTrans" cxnId="{ECB5AC10-B312-4F37-B4F7-29B7F6C3F333}">
      <dgm:prSet/>
      <dgm:spPr/>
      <dgm:t>
        <a:bodyPr/>
        <a:lstStyle/>
        <a:p>
          <a:endParaRPr lang="en-US"/>
        </a:p>
      </dgm:t>
    </dgm:pt>
    <dgm:pt modelId="{0E719098-BA42-48D8-A52C-C6021B35D814}">
      <dgm:prSet phldrT="[Text]"/>
      <dgm:spPr/>
      <dgm:t>
        <a:bodyPr/>
        <a:lstStyle/>
        <a:p>
          <a:r>
            <a:rPr lang="en-US" dirty="0" smtClean="0"/>
            <a:t>Data Center Management </a:t>
          </a:r>
          <a:r>
            <a:rPr lang="en-US" dirty="0" smtClean="0">
              <a:sym typeface="Wingdings" panose="05000000000000000000" pitchFamily="2" charset="2"/>
            </a:rPr>
            <a:t> $20M</a:t>
          </a:r>
          <a:endParaRPr lang="en-US" dirty="0"/>
        </a:p>
      </dgm:t>
    </dgm:pt>
    <dgm:pt modelId="{F2114BEA-73A6-4200-A696-1F1FB9023733}" type="parTrans" cxnId="{B37165D7-56D7-4BCE-9037-C60C72349259}">
      <dgm:prSet/>
      <dgm:spPr/>
      <dgm:t>
        <a:bodyPr/>
        <a:lstStyle/>
        <a:p>
          <a:endParaRPr lang="en-US"/>
        </a:p>
      </dgm:t>
    </dgm:pt>
    <dgm:pt modelId="{D22B4A16-738C-4393-9DA1-259111D1B715}" type="sibTrans" cxnId="{B37165D7-56D7-4BCE-9037-C60C72349259}">
      <dgm:prSet/>
      <dgm:spPr/>
      <dgm:t>
        <a:bodyPr/>
        <a:lstStyle/>
        <a:p>
          <a:endParaRPr lang="en-US"/>
        </a:p>
      </dgm:t>
    </dgm:pt>
    <dgm:pt modelId="{45F528A0-C10D-4A39-A237-141577ABB157}">
      <dgm:prSet phldrT="[Text]"/>
      <dgm:spPr/>
      <dgm:t>
        <a:bodyPr/>
        <a:lstStyle/>
        <a:p>
          <a:r>
            <a:rPr lang="en-US" dirty="0" smtClean="0"/>
            <a:t>Revenue Management</a:t>
          </a:r>
          <a:endParaRPr lang="en-US" dirty="0"/>
        </a:p>
      </dgm:t>
    </dgm:pt>
    <dgm:pt modelId="{DF63DB3E-6793-4AC6-8DD0-608B1F99C2BC}" type="parTrans" cxnId="{143B2C4F-228A-4454-A946-685E7BC21D48}">
      <dgm:prSet/>
      <dgm:spPr/>
      <dgm:t>
        <a:bodyPr/>
        <a:lstStyle/>
        <a:p>
          <a:endParaRPr lang="en-US"/>
        </a:p>
      </dgm:t>
    </dgm:pt>
    <dgm:pt modelId="{61F288D0-9A3E-4685-B9A6-32222DA1A12A}" type="sibTrans" cxnId="{143B2C4F-228A-4454-A946-685E7BC21D48}">
      <dgm:prSet/>
      <dgm:spPr/>
      <dgm:t>
        <a:bodyPr/>
        <a:lstStyle/>
        <a:p>
          <a:endParaRPr lang="en-US"/>
        </a:p>
      </dgm:t>
    </dgm:pt>
    <dgm:pt modelId="{77E0BDF7-5D04-4315-A43A-2E0273AEC166}">
      <dgm:prSet phldrT="[Text]"/>
      <dgm:spPr/>
      <dgm:t>
        <a:bodyPr/>
        <a:lstStyle/>
        <a:p>
          <a:r>
            <a:rPr lang="en-US" dirty="0" smtClean="0"/>
            <a:t>Tracking &amp; </a:t>
          </a:r>
          <a:r>
            <a:rPr lang="en-US" dirty="0" err="1" smtClean="0"/>
            <a:t>Forcasting</a:t>
          </a:r>
          <a:r>
            <a:rPr lang="en-US" dirty="0" smtClean="0"/>
            <a:t> </a:t>
          </a:r>
          <a:r>
            <a:rPr lang="en-US" dirty="0" smtClean="0">
              <a:sym typeface="Wingdings" panose="05000000000000000000" pitchFamily="2" charset="2"/>
            </a:rPr>
            <a:t> $5M</a:t>
          </a:r>
          <a:endParaRPr lang="en-US" dirty="0"/>
        </a:p>
      </dgm:t>
    </dgm:pt>
    <dgm:pt modelId="{C0CA2F5D-BA96-47B8-85A8-07AF51AB6FEA}" type="parTrans" cxnId="{AEC3F917-DDFE-4A41-A440-80AE7EF0E0EF}">
      <dgm:prSet/>
      <dgm:spPr/>
      <dgm:t>
        <a:bodyPr/>
        <a:lstStyle/>
        <a:p>
          <a:endParaRPr lang="en-US"/>
        </a:p>
      </dgm:t>
    </dgm:pt>
    <dgm:pt modelId="{CDA21B7D-6809-4F4C-B6EC-AAB1900EA4FF}" type="sibTrans" cxnId="{AEC3F917-DDFE-4A41-A440-80AE7EF0E0EF}">
      <dgm:prSet/>
      <dgm:spPr/>
      <dgm:t>
        <a:bodyPr/>
        <a:lstStyle/>
        <a:p>
          <a:endParaRPr lang="en-US"/>
        </a:p>
      </dgm:t>
    </dgm:pt>
    <dgm:pt modelId="{E8661A3E-FA77-4A67-8096-116BD4428DFA}">
      <dgm:prSet phldrT="[Text]"/>
      <dgm:spPr/>
      <dgm:t>
        <a:bodyPr/>
        <a:lstStyle/>
        <a:p>
          <a:r>
            <a:rPr lang="en-US" dirty="0" smtClean="0"/>
            <a:t>Fare Design &amp; Analysis </a:t>
          </a:r>
          <a:r>
            <a:rPr lang="en-US" dirty="0" smtClean="0">
              <a:sym typeface="Wingdings" panose="05000000000000000000" pitchFamily="2" charset="2"/>
            </a:rPr>
            <a:t> $10M</a:t>
          </a:r>
          <a:endParaRPr lang="en-US" dirty="0"/>
        </a:p>
      </dgm:t>
    </dgm:pt>
    <dgm:pt modelId="{83E72CBD-03D1-4E1E-917D-193345E4DA0A}" type="parTrans" cxnId="{32FA21FB-E416-4098-8A9A-1A83E83B5268}">
      <dgm:prSet/>
      <dgm:spPr/>
      <dgm:t>
        <a:bodyPr/>
        <a:lstStyle/>
        <a:p>
          <a:endParaRPr lang="en-US"/>
        </a:p>
      </dgm:t>
    </dgm:pt>
    <dgm:pt modelId="{4E2AC344-9995-45C6-A0F2-00E9CADFE54F}" type="sibTrans" cxnId="{32FA21FB-E416-4098-8A9A-1A83E83B5268}">
      <dgm:prSet/>
      <dgm:spPr/>
      <dgm:t>
        <a:bodyPr/>
        <a:lstStyle/>
        <a:p>
          <a:endParaRPr lang="en-US"/>
        </a:p>
      </dgm:t>
    </dgm:pt>
    <dgm:pt modelId="{3E82DF7E-9A7D-43CA-AE0E-B203F48E7388}">
      <dgm:prSet/>
      <dgm:spPr/>
      <dgm:t>
        <a:bodyPr/>
        <a:lstStyle/>
        <a:p>
          <a:r>
            <a:rPr lang="en-US" dirty="0" smtClean="0"/>
            <a:t>Corporate Security</a:t>
          </a:r>
          <a:endParaRPr lang="en-US" dirty="0"/>
        </a:p>
      </dgm:t>
    </dgm:pt>
    <dgm:pt modelId="{837825EA-7C16-4DB5-8343-AB2D40D74F3C}" type="parTrans" cxnId="{9C1FE42F-BD31-42BA-89E3-A11E9A64CB36}">
      <dgm:prSet/>
      <dgm:spPr/>
      <dgm:t>
        <a:bodyPr/>
        <a:lstStyle/>
        <a:p>
          <a:endParaRPr lang="en-US"/>
        </a:p>
      </dgm:t>
    </dgm:pt>
    <dgm:pt modelId="{FFED98DC-D8DB-4FD7-8086-495E405E8A46}" type="sibTrans" cxnId="{9C1FE42F-BD31-42BA-89E3-A11E9A64CB36}">
      <dgm:prSet/>
      <dgm:spPr/>
      <dgm:t>
        <a:bodyPr/>
        <a:lstStyle/>
        <a:p>
          <a:endParaRPr lang="en-US"/>
        </a:p>
      </dgm:t>
    </dgm:pt>
    <dgm:pt modelId="{4D38343A-1780-4DC6-B19B-83EAFA241B38}">
      <dgm:prSet phldrT="[Text]"/>
      <dgm:spPr/>
      <dgm:t>
        <a:bodyPr/>
        <a:lstStyle/>
        <a:p>
          <a:endParaRPr lang="en-US" dirty="0"/>
        </a:p>
      </dgm:t>
    </dgm:pt>
    <dgm:pt modelId="{72CA8F13-602F-4CE0-97E7-D5E6BE84942F}" type="parTrans" cxnId="{9E7876DD-42F8-425C-8879-E70CAFB19FD1}">
      <dgm:prSet/>
      <dgm:spPr/>
      <dgm:t>
        <a:bodyPr/>
        <a:lstStyle/>
        <a:p>
          <a:endParaRPr lang="en-US"/>
        </a:p>
      </dgm:t>
    </dgm:pt>
    <dgm:pt modelId="{7A496681-4B77-428B-BD31-19C21460EC86}" type="sibTrans" cxnId="{9E7876DD-42F8-425C-8879-E70CAFB19FD1}">
      <dgm:prSet/>
      <dgm:spPr/>
      <dgm:t>
        <a:bodyPr/>
        <a:lstStyle/>
        <a:p>
          <a:endParaRPr lang="en-US"/>
        </a:p>
      </dgm:t>
    </dgm:pt>
    <dgm:pt modelId="{E02ECADF-92F6-4C28-A758-5BFA8517C628}">
      <dgm:prSet phldrT="[Text]"/>
      <dgm:spPr/>
      <dgm:t>
        <a:bodyPr/>
        <a:lstStyle/>
        <a:p>
          <a:r>
            <a:rPr lang="en-US" dirty="0" smtClean="0"/>
            <a:t>CRM </a:t>
          </a:r>
          <a:r>
            <a:rPr lang="en-US" dirty="0" smtClean="0">
              <a:sym typeface="Wingdings" panose="05000000000000000000" pitchFamily="2" charset="2"/>
            </a:rPr>
            <a:t> $150M</a:t>
          </a:r>
          <a:endParaRPr lang="en-US" dirty="0"/>
        </a:p>
      </dgm:t>
    </dgm:pt>
    <dgm:pt modelId="{BA3D2AB7-FAF8-4D6F-9E3E-04E36870C1A2}" type="parTrans" cxnId="{74C6CDB6-97EB-4DD1-B2B2-9ECD88371EFA}">
      <dgm:prSet/>
      <dgm:spPr/>
      <dgm:t>
        <a:bodyPr/>
        <a:lstStyle/>
        <a:p>
          <a:endParaRPr lang="en-US"/>
        </a:p>
      </dgm:t>
    </dgm:pt>
    <dgm:pt modelId="{592A821A-6D75-45C3-9083-BF187B41CC8E}" type="sibTrans" cxnId="{74C6CDB6-97EB-4DD1-B2B2-9ECD88371EFA}">
      <dgm:prSet/>
      <dgm:spPr/>
      <dgm:t>
        <a:bodyPr/>
        <a:lstStyle/>
        <a:p>
          <a:endParaRPr lang="en-US"/>
        </a:p>
      </dgm:t>
    </dgm:pt>
    <dgm:pt modelId="{1D13A9F7-C143-4FA9-AB49-048231BC96A2}">
      <dgm:prSet phldrT="[Text]"/>
      <dgm:spPr/>
      <dgm:t>
        <a:bodyPr/>
        <a:lstStyle/>
        <a:p>
          <a:endParaRPr lang="en-US" dirty="0"/>
        </a:p>
      </dgm:t>
    </dgm:pt>
    <dgm:pt modelId="{07EA682F-BD10-4EB6-AF9C-3AAFF0AB408D}" type="parTrans" cxnId="{DC804300-3E2E-4BB9-BB3B-4A6AD5F291A0}">
      <dgm:prSet/>
      <dgm:spPr/>
      <dgm:t>
        <a:bodyPr/>
        <a:lstStyle/>
        <a:p>
          <a:endParaRPr lang="en-US"/>
        </a:p>
      </dgm:t>
    </dgm:pt>
    <dgm:pt modelId="{DB4A5EC7-52D2-4585-A1FA-569D33C05326}" type="sibTrans" cxnId="{DC804300-3E2E-4BB9-BB3B-4A6AD5F291A0}">
      <dgm:prSet/>
      <dgm:spPr/>
      <dgm:t>
        <a:bodyPr/>
        <a:lstStyle/>
        <a:p>
          <a:endParaRPr lang="en-US"/>
        </a:p>
      </dgm:t>
    </dgm:pt>
    <dgm:pt modelId="{6C03D0A0-607B-4874-AEF8-D4D0E9FE6643}">
      <dgm:prSet/>
      <dgm:spPr/>
      <dgm:t>
        <a:bodyPr/>
        <a:lstStyle/>
        <a:p>
          <a:r>
            <a:rPr lang="en-US" dirty="0" smtClean="0"/>
            <a:t>Prevention of fraud </a:t>
          </a:r>
          <a:r>
            <a:rPr lang="en-US" dirty="0" smtClean="0">
              <a:sym typeface="Wingdings" panose="05000000000000000000" pitchFamily="2" charset="2"/>
            </a:rPr>
            <a:t> $30M</a:t>
          </a:r>
          <a:endParaRPr lang="en-US" dirty="0"/>
        </a:p>
      </dgm:t>
    </dgm:pt>
    <dgm:pt modelId="{32665E09-D214-490F-9857-9C117200DA7D}" type="parTrans" cxnId="{F0E5DFEB-3C5F-4959-83BA-8B8CD7DF48EC}">
      <dgm:prSet/>
      <dgm:spPr/>
      <dgm:t>
        <a:bodyPr/>
        <a:lstStyle/>
        <a:p>
          <a:endParaRPr lang="en-US"/>
        </a:p>
      </dgm:t>
    </dgm:pt>
    <dgm:pt modelId="{AF41A81F-BBA2-4CE1-9D1A-1988AA3F85CA}" type="sibTrans" cxnId="{F0E5DFEB-3C5F-4959-83BA-8B8CD7DF48EC}">
      <dgm:prSet/>
      <dgm:spPr/>
      <dgm:t>
        <a:bodyPr/>
        <a:lstStyle/>
        <a:p>
          <a:endParaRPr lang="en-US"/>
        </a:p>
      </dgm:t>
    </dgm:pt>
    <dgm:pt modelId="{BBD03F44-E1E7-4332-9D4A-A9CBDEB3D97D}">
      <dgm:prSet phldrT="[Text]"/>
      <dgm:spPr/>
      <dgm:t>
        <a:bodyPr/>
        <a:lstStyle/>
        <a:p>
          <a:r>
            <a:rPr lang="en-US" dirty="0" smtClean="0"/>
            <a:t>Recurring </a:t>
          </a:r>
          <a:r>
            <a:rPr lang="en-US" dirty="0" err="1" smtClean="0"/>
            <a:t>DataCenter</a:t>
          </a:r>
          <a:r>
            <a:rPr lang="en-US" dirty="0" smtClean="0"/>
            <a:t> cost </a:t>
          </a:r>
          <a:r>
            <a:rPr lang="en-US" dirty="0" smtClean="0">
              <a:sym typeface="Wingdings" panose="05000000000000000000" pitchFamily="2" charset="2"/>
            </a:rPr>
            <a:t> $15M</a:t>
          </a:r>
          <a:endParaRPr lang="en-US" dirty="0"/>
        </a:p>
      </dgm:t>
    </dgm:pt>
    <dgm:pt modelId="{3D1F6581-8446-4791-A1C7-97BBADC0034C}" type="parTrans" cxnId="{60475F62-A245-4FDA-B87E-81A328FAF129}">
      <dgm:prSet/>
      <dgm:spPr/>
      <dgm:t>
        <a:bodyPr/>
        <a:lstStyle/>
        <a:p>
          <a:endParaRPr lang="en-US"/>
        </a:p>
      </dgm:t>
    </dgm:pt>
    <dgm:pt modelId="{DC04C166-0561-4B42-AC22-F8BFFE2EC398}" type="sibTrans" cxnId="{60475F62-A245-4FDA-B87E-81A328FAF129}">
      <dgm:prSet/>
      <dgm:spPr/>
      <dgm:t>
        <a:bodyPr/>
        <a:lstStyle/>
        <a:p>
          <a:endParaRPr lang="en-US"/>
        </a:p>
      </dgm:t>
    </dgm:pt>
    <dgm:pt modelId="{31299F73-4594-4C66-A993-9DFFEC3A42D4}" type="pres">
      <dgm:prSet presAssocID="{757B3F65-5B75-481C-80B7-3A6FEA5E2FFB}" presName="Name0" presStyleCnt="0">
        <dgm:presLayoutVars>
          <dgm:dir/>
          <dgm:animLvl val="lvl"/>
          <dgm:resizeHandles val="exact"/>
        </dgm:presLayoutVars>
      </dgm:prSet>
      <dgm:spPr/>
      <dgm:t>
        <a:bodyPr/>
        <a:lstStyle/>
        <a:p>
          <a:endParaRPr lang="en-US"/>
        </a:p>
      </dgm:t>
    </dgm:pt>
    <dgm:pt modelId="{AD41D0B8-B11D-4740-914C-CDC1A54E452B}" type="pres">
      <dgm:prSet presAssocID="{039FD071-ADF7-4342-A4FC-5ED6BE95EE4C}" presName="composite" presStyleCnt="0"/>
      <dgm:spPr/>
    </dgm:pt>
    <dgm:pt modelId="{9607364B-735D-4294-8550-BBFE98B961A5}" type="pres">
      <dgm:prSet presAssocID="{039FD071-ADF7-4342-A4FC-5ED6BE95EE4C}" presName="parTx" presStyleLbl="alignNode1" presStyleIdx="0" presStyleCnt="4">
        <dgm:presLayoutVars>
          <dgm:chMax val="0"/>
          <dgm:chPref val="0"/>
          <dgm:bulletEnabled val="1"/>
        </dgm:presLayoutVars>
      </dgm:prSet>
      <dgm:spPr/>
      <dgm:t>
        <a:bodyPr/>
        <a:lstStyle/>
        <a:p>
          <a:endParaRPr lang="en-US"/>
        </a:p>
      </dgm:t>
    </dgm:pt>
    <dgm:pt modelId="{3E490EE3-892B-4C53-AEF3-274FF12C18DE}" type="pres">
      <dgm:prSet presAssocID="{039FD071-ADF7-4342-A4FC-5ED6BE95EE4C}" presName="desTx" presStyleLbl="alignAccFollowNode1" presStyleIdx="0" presStyleCnt="4">
        <dgm:presLayoutVars>
          <dgm:bulletEnabled val="1"/>
        </dgm:presLayoutVars>
      </dgm:prSet>
      <dgm:spPr/>
      <dgm:t>
        <a:bodyPr/>
        <a:lstStyle/>
        <a:p>
          <a:endParaRPr lang="en-US"/>
        </a:p>
      </dgm:t>
    </dgm:pt>
    <dgm:pt modelId="{881348CA-6E8A-44E9-9714-B4E9170E549D}" type="pres">
      <dgm:prSet presAssocID="{6C2CB502-D9AC-46D9-BA10-C18FB78E240D}" presName="space" presStyleCnt="0"/>
      <dgm:spPr/>
    </dgm:pt>
    <dgm:pt modelId="{14267B28-8F99-4952-B6CA-0130A9C0A39B}" type="pres">
      <dgm:prSet presAssocID="{3E82DF7E-9A7D-43CA-AE0E-B203F48E7388}" presName="composite" presStyleCnt="0"/>
      <dgm:spPr/>
    </dgm:pt>
    <dgm:pt modelId="{8F2F44D7-E5D8-4047-9F51-768B6D2BC0F3}" type="pres">
      <dgm:prSet presAssocID="{3E82DF7E-9A7D-43CA-AE0E-B203F48E7388}" presName="parTx" presStyleLbl="alignNode1" presStyleIdx="1" presStyleCnt="4">
        <dgm:presLayoutVars>
          <dgm:chMax val="0"/>
          <dgm:chPref val="0"/>
          <dgm:bulletEnabled val="1"/>
        </dgm:presLayoutVars>
      </dgm:prSet>
      <dgm:spPr/>
      <dgm:t>
        <a:bodyPr/>
        <a:lstStyle/>
        <a:p>
          <a:endParaRPr lang="en-US"/>
        </a:p>
      </dgm:t>
    </dgm:pt>
    <dgm:pt modelId="{F150A37F-3571-4F38-8EDF-BBCA93018223}" type="pres">
      <dgm:prSet presAssocID="{3E82DF7E-9A7D-43CA-AE0E-B203F48E7388}" presName="desTx" presStyleLbl="alignAccFollowNode1" presStyleIdx="1" presStyleCnt="4">
        <dgm:presLayoutVars>
          <dgm:bulletEnabled val="1"/>
        </dgm:presLayoutVars>
      </dgm:prSet>
      <dgm:spPr/>
      <dgm:t>
        <a:bodyPr/>
        <a:lstStyle/>
        <a:p>
          <a:endParaRPr lang="en-US"/>
        </a:p>
      </dgm:t>
    </dgm:pt>
    <dgm:pt modelId="{E59FC656-2974-47A5-B70A-285A7D5EC184}" type="pres">
      <dgm:prSet presAssocID="{FFED98DC-D8DB-4FD7-8086-495E405E8A46}" presName="space" presStyleCnt="0"/>
      <dgm:spPr/>
    </dgm:pt>
    <dgm:pt modelId="{2836AE6A-D33F-4178-9DC1-B1D3A03C319C}" type="pres">
      <dgm:prSet presAssocID="{6D07D85D-39E8-4577-BAC9-D348712F33D0}" presName="composite" presStyleCnt="0"/>
      <dgm:spPr/>
    </dgm:pt>
    <dgm:pt modelId="{4A96EDD2-4C79-41A2-8DB3-68B711AEE46C}" type="pres">
      <dgm:prSet presAssocID="{6D07D85D-39E8-4577-BAC9-D348712F33D0}" presName="parTx" presStyleLbl="alignNode1" presStyleIdx="2" presStyleCnt="4">
        <dgm:presLayoutVars>
          <dgm:chMax val="0"/>
          <dgm:chPref val="0"/>
          <dgm:bulletEnabled val="1"/>
        </dgm:presLayoutVars>
      </dgm:prSet>
      <dgm:spPr/>
      <dgm:t>
        <a:bodyPr/>
        <a:lstStyle/>
        <a:p>
          <a:endParaRPr lang="en-US"/>
        </a:p>
      </dgm:t>
    </dgm:pt>
    <dgm:pt modelId="{E1786D0E-3637-4D86-AE65-459722BC009F}" type="pres">
      <dgm:prSet presAssocID="{6D07D85D-39E8-4577-BAC9-D348712F33D0}" presName="desTx" presStyleLbl="alignAccFollowNode1" presStyleIdx="2" presStyleCnt="4">
        <dgm:presLayoutVars>
          <dgm:bulletEnabled val="1"/>
        </dgm:presLayoutVars>
      </dgm:prSet>
      <dgm:spPr/>
      <dgm:t>
        <a:bodyPr/>
        <a:lstStyle/>
        <a:p>
          <a:endParaRPr lang="en-US"/>
        </a:p>
      </dgm:t>
    </dgm:pt>
    <dgm:pt modelId="{26326C36-2C39-4FC5-AA30-EECE9DC5DFDA}" type="pres">
      <dgm:prSet presAssocID="{83DC090D-B80B-49B6-BC80-4E407EC1841E}" presName="space" presStyleCnt="0"/>
      <dgm:spPr/>
    </dgm:pt>
    <dgm:pt modelId="{DF9CDFB3-75C6-4957-BFBB-326F9E01503A}" type="pres">
      <dgm:prSet presAssocID="{45F528A0-C10D-4A39-A237-141577ABB157}" presName="composite" presStyleCnt="0"/>
      <dgm:spPr/>
    </dgm:pt>
    <dgm:pt modelId="{FA626522-9E68-4186-B873-16B918146A48}" type="pres">
      <dgm:prSet presAssocID="{45F528A0-C10D-4A39-A237-141577ABB157}" presName="parTx" presStyleLbl="alignNode1" presStyleIdx="3" presStyleCnt="4">
        <dgm:presLayoutVars>
          <dgm:chMax val="0"/>
          <dgm:chPref val="0"/>
          <dgm:bulletEnabled val="1"/>
        </dgm:presLayoutVars>
      </dgm:prSet>
      <dgm:spPr/>
      <dgm:t>
        <a:bodyPr/>
        <a:lstStyle/>
        <a:p>
          <a:endParaRPr lang="en-US"/>
        </a:p>
      </dgm:t>
    </dgm:pt>
    <dgm:pt modelId="{B998821B-D75E-4F80-BE98-CE6E14525C33}" type="pres">
      <dgm:prSet presAssocID="{45F528A0-C10D-4A39-A237-141577ABB157}" presName="desTx" presStyleLbl="alignAccFollowNode1" presStyleIdx="3" presStyleCnt="4">
        <dgm:presLayoutVars>
          <dgm:bulletEnabled val="1"/>
        </dgm:presLayoutVars>
      </dgm:prSet>
      <dgm:spPr/>
      <dgm:t>
        <a:bodyPr/>
        <a:lstStyle/>
        <a:p>
          <a:endParaRPr lang="en-US"/>
        </a:p>
      </dgm:t>
    </dgm:pt>
  </dgm:ptLst>
  <dgm:cxnLst>
    <dgm:cxn modelId="{82660A88-0C71-4512-BC7C-150B2EB2202D}" type="presOf" srcId="{039FD071-ADF7-4342-A4FC-5ED6BE95EE4C}" destId="{9607364B-735D-4294-8550-BBFE98B961A5}" srcOrd="0" destOrd="0" presId="urn:microsoft.com/office/officeart/2005/8/layout/hList1"/>
    <dgm:cxn modelId="{ECD5FCCF-4AAD-41A2-993A-57841B48186F}" type="presOf" srcId="{45F528A0-C10D-4A39-A237-141577ABB157}" destId="{FA626522-9E68-4186-B873-16B918146A48}" srcOrd="0" destOrd="0" presId="urn:microsoft.com/office/officeart/2005/8/layout/hList1"/>
    <dgm:cxn modelId="{ECABBED1-297B-4A13-A683-B4EA01CEC3D7}" type="presOf" srcId="{1A09117E-8903-4A0D-BDC9-4AFF444D5A4C}" destId="{3E490EE3-892B-4C53-AEF3-274FF12C18DE}" srcOrd="0" destOrd="0" presId="urn:microsoft.com/office/officeart/2005/8/layout/hList1"/>
    <dgm:cxn modelId="{0EF94F5D-FD78-490A-BD67-9AE86143CB39}" type="presOf" srcId="{77E0BDF7-5D04-4315-A43A-2E0273AEC166}" destId="{B998821B-D75E-4F80-BE98-CE6E14525C33}" srcOrd="0" destOrd="0" presId="urn:microsoft.com/office/officeart/2005/8/layout/hList1"/>
    <dgm:cxn modelId="{0101341D-E3C6-4E6B-AB4E-B9861551144D}" srcId="{039FD071-ADF7-4342-A4FC-5ED6BE95EE4C}" destId="{1A09117E-8903-4A0D-BDC9-4AFF444D5A4C}" srcOrd="0" destOrd="0" parTransId="{F903BD95-22BC-4428-B492-5F69B441ACF6}" sibTransId="{C3E2E4DA-09E8-44B5-BFBB-204B84C0085A}"/>
    <dgm:cxn modelId="{CFBAB92A-077C-4D99-904B-B5B359FCCD3D}" type="presOf" srcId="{BBD03F44-E1E7-4332-9D4A-A9CBDEB3D97D}" destId="{E1786D0E-3637-4D86-AE65-459722BC009F}" srcOrd="0" destOrd="1" presId="urn:microsoft.com/office/officeart/2005/8/layout/hList1"/>
    <dgm:cxn modelId="{32FA21FB-E416-4098-8A9A-1A83E83B5268}" srcId="{45F528A0-C10D-4A39-A237-141577ABB157}" destId="{E8661A3E-FA77-4A67-8096-116BD4428DFA}" srcOrd="1" destOrd="0" parTransId="{83E72CBD-03D1-4E1E-917D-193345E4DA0A}" sibTransId="{4E2AC344-9995-45C6-A0F2-00E9CADFE54F}"/>
    <dgm:cxn modelId="{3DFF3591-3DA1-4DB9-B193-4AD28B614F03}" type="presOf" srcId="{0E719098-BA42-48D8-A52C-C6021B35D814}" destId="{E1786D0E-3637-4D86-AE65-459722BC009F}" srcOrd="0" destOrd="0" presId="urn:microsoft.com/office/officeart/2005/8/layout/hList1"/>
    <dgm:cxn modelId="{ECB5AC10-B312-4F37-B4F7-29B7F6C3F333}" srcId="{757B3F65-5B75-481C-80B7-3A6FEA5E2FFB}" destId="{6D07D85D-39E8-4577-BAC9-D348712F33D0}" srcOrd="2" destOrd="0" parTransId="{7475CCAE-8130-4A30-A853-64AA49BEA768}" sibTransId="{83DC090D-B80B-49B6-BC80-4E407EC1841E}"/>
    <dgm:cxn modelId="{97FF0323-E2A7-419A-99A1-91F1B7115B3F}" type="presOf" srcId="{6D07D85D-39E8-4577-BAC9-D348712F33D0}" destId="{4A96EDD2-4C79-41A2-8DB3-68B711AEE46C}" srcOrd="0" destOrd="0" presId="urn:microsoft.com/office/officeart/2005/8/layout/hList1"/>
    <dgm:cxn modelId="{C314E1B5-E022-4B4C-B64E-157395FC62F5}" type="presOf" srcId="{1D13A9F7-C143-4FA9-AB49-048231BC96A2}" destId="{3E490EE3-892B-4C53-AEF3-274FF12C18DE}" srcOrd="0" destOrd="2" presId="urn:microsoft.com/office/officeart/2005/8/layout/hList1"/>
    <dgm:cxn modelId="{9C1FE42F-BD31-42BA-89E3-A11E9A64CB36}" srcId="{757B3F65-5B75-481C-80B7-3A6FEA5E2FFB}" destId="{3E82DF7E-9A7D-43CA-AE0E-B203F48E7388}" srcOrd="1" destOrd="0" parTransId="{837825EA-7C16-4DB5-8343-AB2D40D74F3C}" sibTransId="{FFED98DC-D8DB-4FD7-8086-495E405E8A46}"/>
    <dgm:cxn modelId="{9E7876DD-42F8-425C-8879-E70CAFB19FD1}" srcId="{039FD071-ADF7-4342-A4FC-5ED6BE95EE4C}" destId="{4D38343A-1780-4DC6-B19B-83EAFA241B38}" srcOrd="3" destOrd="0" parTransId="{72CA8F13-602F-4CE0-97E7-D5E6BE84942F}" sibTransId="{7A496681-4B77-428B-BD31-19C21460EC86}"/>
    <dgm:cxn modelId="{B39451F9-ADDA-4E35-86E8-451098F8A833}" srcId="{757B3F65-5B75-481C-80B7-3A6FEA5E2FFB}" destId="{039FD071-ADF7-4342-A4FC-5ED6BE95EE4C}" srcOrd="0" destOrd="0" parTransId="{92FB5511-E810-43A8-B24F-44B7175DBD79}" sibTransId="{6C2CB502-D9AC-46D9-BA10-C18FB78E240D}"/>
    <dgm:cxn modelId="{B37165D7-56D7-4BCE-9037-C60C72349259}" srcId="{6D07D85D-39E8-4577-BAC9-D348712F33D0}" destId="{0E719098-BA42-48D8-A52C-C6021B35D814}" srcOrd="0" destOrd="0" parTransId="{F2114BEA-73A6-4200-A696-1F1FB9023733}" sibTransId="{D22B4A16-738C-4393-9DA1-259111D1B715}"/>
    <dgm:cxn modelId="{74C6CDB6-97EB-4DD1-B2B2-9ECD88371EFA}" srcId="{039FD071-ADF7-4342-A4FC-5ED6BE95EE4C}" destId="{E02ECADF-92F6-4C28-A758-5BFA8517C628}" srcOrd="1" destOrd="0" parTransId="{BA3D2AB7-FAF8-4D6F-9E3E-04E36870C1A2}" sibTransId="{592A821A-6D75-45C3-9083-BF187B41CC8E}"/>
    <dgm:cxn modelId="{143B2C4F-228A-4454-A946-685E7BC21D48}" srcId="{757B3F65-5B75-481C-80B7-3A6FEA5E2FFB}" destId="{45F528A0-C10D-4A39-A237-141577ABB157}" srcOrd="3" destOrd="0" parTransId="{DF63DB3E-6793-4AC6-8DD0-608B1F99C2BC}" sibTransId="{61F288D0-9A3E-4685-B9A6-32222DA1A12A}"/>
    <dgm:cxn modelId="{D3D2AC8D-15C8-4328-BF1E-61EC29C89AED}" type="presOf" srcId="{3E82DF7E-9A7D-43CA-AE0E-B203F48E7388}" destId="{8F2F44D7-E5D8-4047-9F51-768B6D2BC0F3}" srcOrd="0" destOrd="0" presId="urn:microsoft.com/office/officeart/2005/8/layout/hList1"/>
    <dgm:cxn modelId="{82BFD11E-B7E3-4FB0-88C0-9902346667B0}" type="presOf" srcId="{E02ECADF-92F6-4C28-A758-5BFA8517C628}" destId="{3E490EE3-892B-4C53-AEF3-274FF12C18DE}" srcOrd="0" destOrd="1" presId="urn:microsoft.com/office/officeart/2005/8/layout/hList1"/>
    <dgm:cxn modelId="{3064FB26-4856-4F67-924E-F2D19C0EE803}" type="presOf" srcId="{4D38343A-1780-4DC6-B19B-83EAFA241B38}" destId="{3E490EE3-892B-4C53-AEF3-274FF12C18DE}" srcOrd="0" destOrd="3" presId="urn:microsoft.com/office/officeart/2005/8/layout/hList1"/>
    <dgm:cxn modelId="{60475F62-A245-4FDA-B87E-81A328FAF129}" srcId="{6D07D85D-39E8-4577-BAC9-D348712F33D0}" destId="{BBD03F44-E1E7-4332-9D4A-A9CBDEB3D97D}" srcOrd="1" destOrd="0" parTransId="{3D1F6581-8446-4791-A1C7-97BBADC0034C}" sibTransId="{DC04C166-0561-4B42-AC22-F8BFFE2EC398}"/>
    <dgm:cxn modelId="{15B23CF8-94E5-4F57-A71F-664410A914C3}" type="presOf" srcId="{E8661A3E-FA77-4A67-8096-116BD4428DFA}" destId="{B998821B-D75E-4F80-BE98-CE6E14525C33}" srcOrd="0" destOrd="1" presId="urn:microsoft.com/office/officeart/2005/8/layout/hList1"/>
    <dgm:cxn modelId="{AEC3F917-DDFE-4A41-A440-80AE7EF0E0EF}" srcId="{45F528A0-C10D-4A39-A237-141577ABB157}" destId="{77E0BDF7-5D04-4315-A43A-2E0273AEC166}" srcOrd="0" destOrd="0" parTransId="{C0CA2F5D-BA96-47B8-85A8-07AF51AB6FEA}" sibTransId="{CDA21B7D-6809-4F4C-B6EC-AAB1900EA4FF}"/>
    <dgm:cxn modelId="{F0E5DFEB-3C5F-4959-83BA-8B8CD7DF48EC}" srcId="{3E82DF7E-9A7D-43CA-AE0E-B203F48E7388}" destId="{6C03D0A0-607B-4874-AEF8-D4D0E9FE6643}" srcOrd="0" destOrd="0" parTransId="{32665E09-D214-490F-9857-9C117200DA7D}" sibTransId="{AF41A81F-BBA2-4CE1-9D1A-1988AA3F85CA}"/>
    <dgm:cxn modelId="{449E8B8C-1948-4DA9-A99B-C57A1C46DB89}" type="presOf" srcId="{757B3F65-5B75-481C-80B7-3A6FEA5E2FFB}" destId="{31299F73-4594-4C66-A993-9DFFEC3A42D4}" srcOrd="0" destOrd="0" presId="urn:microsoft.com/office/officeart/2005/8/layout/hList1"/>
    <dgm:cxn modelId="{DC804300-3E2E-4BB9-BB3B-4A6AD5F291A0}" srcId="{039FD071-ADF7-4342-A4FC-5ED6BE95EE4C}" destId="{1D13A9F7-C143-4FA9-AB49-048231BC96A2}" srcOrd="2" destOrd="0" parTransId="{07EA682F-BD10-4EB6-AF9C-3AAFF0AB408D}" sibTransId="{DB4A5EC7-52D2-4585-A1FA-569D33C05326}"/>
    <dgm:cxn modelId="{45CA6A27-6EB7-4B19-9CE5-1E33672B8765}" type="presOf" srcId="{6C03D0A0-607B-4874-AEF8-D4D0E9FE6643}" destId="{F150A37F-3571-4F38-8EDF-BBCA93018223}" srcOrd="0" destOrd="0" presId="urn:microsoft.com/office/officeart/2005/8/layout/hList1"/>
    <dgm:cxn modelId="{219956A6-1A84-4AD0-8577-61137CE16D2C}" type="presParOf" srcId="{31299F73-4594-4C66-A993-9DFFEC3A42D4}" destId="{AD41D0B8-B11D-4740-914C-CDC1A54E452B}" srcOrd="0" destOrd="0" presId="urn:microsoft.com/office/officeart/2005/8/layout/hList1"/>
    <dgm:cxn modelId="{2D4B185B-DA73-41FD-95EC-4420E100F68C}" type="presParOf" srcId="{AD41D0B8-B11D-4740-914C-CDC1A54E452B}" destId="{9607364B-735D-4294-8550-BBFE98B961A5}" srcOrd="0" destOrd="0" presId="urn:microsoft.com/office/officeart/2005/8/layout/hList1"/>
    <dgm:cxn modelId="{3FE58299-C23A-41CB-A745-9B7CCD82FE35}" type="presParOf" srcId="{AD41D0B8-B11D-4740-914C-CDC1A54E452B}" destId="{3E490EE3-892B-4C53-AEF3-274FF12C18DE}" srcOrd="1" destOrd="0" presId="urn:microsoft.com/office/officeart/2005/8/layout/hList1"/>
    <dgm:cxn modelId="{44D65ED1-3E25-4E30-9BEC-BEAFE8E3C0FD}" type="presParOf" srcId="{31299F73-4594-4C66-A993-9DFFEC3A42D4}" destId="{881348CA-6E8A-44E9-9714-B4E9170E549D}" srcOrd="1" destOrd="0" presId="urn:microsoft.com/office/officeart/2005/8/layout/hList1"/>
    <dgm:cxn modelId="{80C49F0E-7B61-4721-A0E4-D7A6EA6518B3}" type="presParOf" srcId="{31299F73-4594-4C66-A993-9DFFEC3A42D4}" destId="{14267B28-8F99-4952-B6CA-0130A9C0A39B}" srcOrd="2" destOrd="0" presId="urn:microsoft.com/office/officeart/2005/8/layout/hList1"/>
    <dgm:cxn modelId="{6BE57D21-9080-4F47-A5F9-F147AD737EF7}" type="presParOf" srcId="{14267B28-8F99-4952-B6CA-0130A9C0A39B}" destId="{8F2F44D7-E5D8-4047-9F51-768B6D2BC0F3}" srcOrd="0" destOrd="0" presId="urn:microsoft.com/office/officeart/2005/8/layout/hList1"/>
    <dgm:cxn modelId="{96E713AF-1FE1-4A80-88E1-1DB4C6C3E62A}" type="presParOf" srcId="{14267B28-8F99-4952-B6CA-0130A9C0A39B}" destId="{F150A37F-3571-4F38-8EDF-BBCA93018223}" srcOrd="1" destOrd="0" presId="urn:microsoft.com/office/officeart/2005/8/layout/hList1"/>
    <dgm:cxn modelId="{3C3AC36D-F268-4F18-A3CA-A694F00B21ED}" type="presParOf" srcId="{31299F73-4594-4C66-A993-9DFFEC3A42D4}" destId="{E59FC656-2974-47A5-B70A-285A7D5EC184}" srcOrd="3" destOrd="0" presId="urn:microsoft.com/office/officeart/2005/8/layout/hList1"/>
    <dgm:cxn modelId="{7C79373E-30F4-4BCA-8BAC-81CD63A2268D}" type="presParOf" srcId="{31299F73-4594-4C66-A993-9DFFEC3A42D4}" destId="{2836AE6A-D33F-4178-9DC1-B1D3A03C319C}" srcOrd="4" destOrd="0" presId="urn:microsoft.com/office/officeart/2005/8/layout/hList1"/>
    <dgm:cxn modelId="{C339476F-D747-48EA-901F-857D6FBB9156}" type="presParOf" srcId="{2836AE6A-D33F-4178-9DC1-B1D3A03C319C}" destId="{4A96EDD2-4C79-41A2-8DB3-68B711AEE46C}" srcOrd="0" destOrd="0" presId="urn:microsoft.com/office/officeart/2005/8/layout/hList1"/>
    <dgm:cxn modelId="{5FF0966E-32EB-4B9F-BF11-D2ABBC487D8C}" type="presParOf" srcId="{2836AE6A-D33F-4178-9DC1-B1D3A03C319C}" destId="{E1786D0E-3637-4D86-AE65-459722BC009F}" srcOrd="1" destOrd="0" presId="urn:microsoft.com/office/officeart/2005/8/layout/hList1"/>
    <dgm:cxn modelId="{D194F369-E99C-4A5C-A0E3-F099DDB02B76}" type="presParOf" srcId="{31299F73-4594-4C66-A993-9DFFEC3A42D4}" destId="{26326C36-2C39-4FC5-AA30-EECE9DC5DFDA}" srcOrd="5" destOrd="0" presId="urn:microsoft.com/office/officeart/2005/8/layout/hList1"/>
    <dgm:cxn modelId="{2BE34A78-A031-4E7B-A3C9-297FECFAE503}" type="presParOf" srcId="{31299F73-4594-4C66-A993-9DFFEC3A42D4}" destId="{DF9CDFB3-75C6-4957-BFBB-326F9E01503A}" srcOrd="6" destOrd="0" presId="urn:microsoft.com/office/officeart/2005/8/layout/hList1"/>
    <dgm:cxn modelId="{8A2AD146-E579-4C25-863B-D389DE49CD72}" type="presParOf" srcId="{DF9CDFB3-75C6-4957-BFBB-326F9E01503A}" destId="{FA626522-9E68-4186-B873-16B918146A48}" srcOrd="0" destOrd="0" presId="urn:microsoft.com/office/officeart/2005/8/layout/hList1"/>
    <dgm:cxn modelId="{381E5933-2B9D-4000-B8D3-8FB2CE2AEDEB}" type="presParOf" srcId="{DF9CDFB3-75C6-4957-BFBB-326F9E01503A}" destId="{B998821B-D75E-4F80-BE98-CE6E14525C3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BE267F-6D95-4786-87D6-C4E054D42CAD}">
      <dsp:nvSpPr>
        <dsp:cNvPr id="0" name=""/>
        <dsp:cNvSpPr/>
      </dsp:nvSpPr>
      <dsp:spPr>
        <a:xfrm>
          <a:off x="3710594" y="1970719"/>
          <a:ext cx="1512876" cy="151287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Real time BI Apps</a:t>
          </a:r>
          <a:endParaRPr lang="en-US" sz="2400" kern="1200" dirty="0"/>
        </a:p>
      </dsp:txBody>
      <dsp:txXfrm>
        <a:off x="3932150" y="2192275"/>
        <a:ext cx="1069764" cy="1069764"/>
      </dsp:txXfrm>
    </dsp:sp>
    <dsp:sp modelId="{BC189723-CE2F-4898-B8D1-CC187EB8DA15}">
      <dsp:nvSpPr>
        <dsp:cNvPr id="0" name=""/>
        <dsp:cNvSpPr/>
      </dsp:nvSpPr>
      <dsp:spPr>
        <a:xfrm rot="16173186">
          <a:off x="4231879" y="1727978"/>
          <a:ext cx="454956" cy="30585"/>
        </a:xfrm>
        <a:custGeom>
          <a:avLst/>
          <a:gdLst/>
          <a:ahLst/>
          <a:cxnLst/>
          <a:rect l="0" t="0" r="0" b="0"/>
          <a:pathLst>
            <a:path>
              <a:moveTo>
                <a:pt x="0" y="15292"/>
              </a:moveTo>
              <a:lnTo>
                <a:pt x="454956" y="1529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4447984" y="1731897"/>
        <a:ext cx="22747" cy="22747"/>
      </dsp:txXfrm>
    </dsp:sp>
    <dsp:sp modelId="{5226D449-A6C8-4455-B3BB-61D41F32C19C}">
      <dsp:nvSpPr>
        <dsp:cNvPr id="0" name=""/>
        <dsp:cNvSpPr/>
      </dsp:nvSpPr>
      <dsp:spPr>
        <a:xfrm>
          <a:off x="3695245" y="2945"/>
          <a:ext cx="1512876" cy="151287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Fare Design</a:t>
          </a:r>
          <a:endParaRPr lang="en-US" sz="1500" kern="1200" dirty="0"/>
        </a:p>
      </dsp:txBody>
      <dsp:txXfrm>
        <a:off x="3916801" y="224501"/>
        <a:ext cx="1069764" cy="1069764"/>
      </dsp:txXfrm>
    </dsp:sp>
    <dsp:sp modelId="{2D6ACB21-ACCF-46B9-809E-0AE42A1183AC}">
      <dsp:nvSpPr>
        <dsp:cNvPr id="0" name=""/>
        <dsp:cNvSpPr/>
      </dsp:nvSpPr>
      <dsp:spPr>
        <a:xfrm rot="19786502">
          <a:off x="5090619" y="2219921"/>
          <a:ext cx="441619" cy="30585"/>
        </a:xfrm>
        <a:custGeom>
          <a:avLst/>
          <a:gdLst/>
          <a:ahLst/>
          <a:cxnLst/>
          <a:rect l="0" t="0" r="0" b="0"/>
          <a:pathLst>
            <a:path>
              <a:moveTo>
                <a:pt x="0" y="15292"/>
              </a:moveTo>
              <a:lnTo>
                <a:pt x="441619" y="1529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300388" y="2224174"/>
        <a:ext cx="22080" cy="22080"/>
      </dsp:txXfrm>
    </dsp:sp>
    <dsp:sp modelId="{423E4A3D-1972-4CA3-8CC4-0F70DAFF9B85}">
      <dsp:nvSpPr>
        <dsp:cNvPr id="0" name=""/>
        <dsp:cNvSpPr/>
      </dsp:nvSpPr>
      <dsp:spPr>
        <a:xfrm>
          <a:off x="5399387" y="986832"/>
          <a:ext cx="1512876" cy="151287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Recovering Lost reservation</a:t>
          </a:r>
          <a:endParaRPr lang="en-US" sz="1500" kern="1200" dirty="0"/>
        </a:p>
      </dsp:txBody>
      <dsp:txXfrm>
        <a:off x="5620943" y="1208388"/>
        <a:ext cx="1069764" cy="1069764"/>
      </dsp:txXfrm>
    </dsp:sp>
    <dsp:sp modelId="{8308690C-F12D-4D88-B5E5-231D2DC0EEE6}">
      <dsp:nvSpPr>
        <dsp:cNvPr id="0" name=""/>
        <dsp:cNvSpPr/>
      </dsp:nvSpPr>
      <dsp:spPr>
        <a:xfrm rot="1813498">
          <a:off x="5090619" y="3203808"/>
          <a:ext cx="441619" cy="30585"/>
        </a:xfrm>
        <a:custGeom>
          <a:avLst/>
          <a:gdLst/>
          <a:ahLst/>
          <a:cxnLst/>
          <a:rect l="0" t="0" r="0" b="0"/>
          <a:pathLst>
            <a:path>
              <a:moveTo>
                <a:pt x="0" y="15292"/>
              </a:moveTo>
              <a:lnTo>
                <a:pt x="441619" y="1529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300388" y="3208060"/>
        <a:ext cx="22080" cy="22080"/>
      </dsp:txXfrm>
    </dsp:sp>
    <dsp:sp modelId="{69469A6F-EE5D-4BFE-9243-9000A37F3090}">
      <dsp:nvSpPr>
        <dsp:cNvPr id="0" name=""/>
        <dsp:cNvSpPr/>
      </dsp:nvSpPr>
      <dsp:spPr>
        <a:xfrm>
          <a:off x="5399387" y="2954606"/>
          <a:ext cx="1512876" cy="151287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Customer Value Analysis</a:t>
          </a:r>
          <a:endParaRPr lang="en-US" sz="1500" kern="1200" dirty="0"/>
        </a:p>
      </dsp:txBody>
      <dsp:txXfrm>
        <a:off x="5620943" y="3176162"/>
        <a:ext cx="1069764" cy="1069764"/>
      </dsp:txXfrm>
    </dsp:sp>
    <dsp:sp modelId="{F9FA0ED7-CDD6-4531-A8C9-8FB7A8C92F47}">
      <dsp:nvSpPr>
        <dsp:cNvPr id="0" name=""/>
        <dsp:cNvSpPr/>
      </dsp:nvSpPr>
      <dsp:spPr>
        <a:xfrm rot="5426814">
          <a:off x="4231879" y="3695751"/>
          <a:ext cx="454956" cy="30585"/>
        </a:xfrm>
        <a:custGeom>
          <a:avLst/>
          <a:gdLst/>
          <a:ahLst/>
          <a:cxnLst/>
          <a:rect l="0" t="0" r="0" b="0"/>
          <a:pathLst>
            <a:path>
              <a:moveTo>
                <a:pt x="0" y="15292"/>
              </a:moveTo>
              <a:lnTo>
                <a:pt x="454956" y="1529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4447984" y="3699671"/>
        <a:ext cx="22747" cy="22747"/>
      </dsp:txXfrm>
    </dsp:sp>
    <dsp:sp modelId="{312BCBC8-1647-4101-AC37-7DDBD568511D}">
      <dsp:nvSpPr>
        <dsp:cNvPr id="0" name=""/>
        <dsp:cNvSpPr/>
      </dsp:nvSpPr>
      <dsp:spPr>
        <a:xfrm>
          <a:off x="3695245" y="3938493"/>
          <a:ext cx="1512876" cy="151287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Marketing Insights</a:t>
          </a:r>
          <a:endParaRPr lang="en-US" sz="1500" kern="1200" dirty="0"/>
        </a:p>
      </dsp:txBody>
      <dsp:txXfrm>
        <a:off x="3916801" y="4160049"/>
        <a:ext cx="1069764" cy="1069764"/>
      </dsp:txXfrm>
    </dsp:sp>
    <dsp:sp modelId="{FB8CBEAE-CD21-4888-AF7F-8FB349240915}">
      <dsp:nvSpPr>
        <dsp:cNvPr id="0" name=""/>
        <dsp:cNvSpPr/>
      </dsp:nvSpPr>
      <dsp:spPr>
        <a:xfrm rot="9013317">
          <a:off x="3373185" y="3203808"/>
          <a:ext cx="468204" cy="30585"/>
        </a:xfrm>
        <a:custGeom>
          <a:avLst/>
          <a:gdLst/>
          <a:ahLst/>
          <a:cxnLst/>
          <a:rect l="0" t="0" r="0" b="0"/>
          <a:pathLst>
            <a:path>
              <a:moveTo>
                <a:pt x="0" y="15292"/>
              </a:moveTo>
              <a:lnTo>
                <a:pt x="468204" y="1529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595582" y="3207396"/>
        <a:ext cx="23410" cy="23410"/>
      </dsp:txXfrm>
    </dsp:sp>
    <dsp:sp modelId="{F50CE3EF-4293-4F38-98A5-17EB19E704AE}">
      <dsp:nvSpPr>
        <dsp:cNvPr id="0" name=""/>
        <dsp:cNvSpPr/>
      </dsp:nvSpPr>
      <dsp:spPr>
        <a:xfrm>
          <a:off x="1991103" y="2954606"/>
          <a:ext cx="1512876" cy="151287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Flight Management Dashboard</a:t>
          </a:r>
          <a:endParaRPr lang="en-US" sz="1500" kern="1200" dirty="0"/>
        </a:p>
      </dsp:txBody>
      <dsp:txXfrm>
        <a:off x="2212659" y="3176162"/>
        <a:ext cx="1069764" cy="1069764"/>
      </dsp:txXfrm>
    </dsp:sp>
    <dsp:sp modelId="{3AF50C18-5176-48B4-BF48-66B8D93D931B}">
      <dsp:nvSpPr>
        <dsp:cNvPr id="0" name=""/>
        <dsp:cNvSpPr/>
      </dsp:nvSpPr>
      <dsp:spPr>
        <a:xfrm rot="12586683">
          <a:off x="3373185" y="2219921"/>
          <a:ext cx="468204" cy="30585"/>
        </a:xfrm>
        <a:custGeom>
          <a:avLst/>
          <a:gdLst/>
          <a:ahLst/>
          <a:cxnLst/>
          <a:rect l="0" t="0" r="0" b="0"/>
          <a:pathLst>
            <a:path>
              <a:moveTo>
                <a:pt x="0" y="15292"/>
              </a:moveTo>
              <a:lnTo>
                <a:pt x="468204" y="1529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595582" y="2223509"/>
        <a:ext cx="23410" cy="23410"/>
      </dsp:txXfrm>
    </dsp:sp>
    <dsp:sp modelId="{FD6D6545-F508-40F9-85C3-1E1548177EFF}">
      <dsp:nvSpPr>
        <dsp:cNvPr id="0" name=""/>
        <dsp:cNvSpPr/>
      </dsp:nvSpPr>
      <dsp:spPr>
        <a:xfrm>
          <a:off x="1991103" y="986832"/>
          <a:ext cx="1512876" cy="151287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Fraud Investigation</a:t>
          </a:r>
          <a:endParaRPr lang="en-US" sz="1500" kern="1200" dirty="0"/>
        </a:p>
      </dsp:txBody>
      <dsp:txXfrm>
        <a:off x="2212659" y="1208388"/>
        <a:ext cx="1069764" cy="10697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12996-3D21-47EF-A464-FFB0D78B32EB}">
      <dsp:nvSpPr>
        <dsp:cNvPr id="0" name=""/>
        <dsp:cNvSpPr/>
      </dsp:nvSpPr>
      <dsp:spPr>
        <a:xfrm>
          <a:off x="5153183" y="1195840"/>
          <a:ext cx="3452356" cy="547669"/>
        </a:xfrm>
        <a:custGeom>
          <a:avLst/>
          <a:gdLst/>
          <a:ahLst/>
          <a:cxnLst/>
          <a:rect l="0" t="0" r="0" b="0"/>
          <a:pathLst>
            <a:path>
              <a:moveTo>
                <a:pt x="0" y="0"/>
              </a:moveTo>
              <a:lnTo>
                <a:pt x="0" y="373220"/>
              </a:lnTo>
              <a:lnTo>
                <a:pt x="3452356" y="373220"/>
              </a:lnTo>
              <a:lnTo>
                <a:pt x="3452356" y="5476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39C2A9-21ED-4905-AD23-AEF441073B67}">
      <dsp:nvSpPr>
        <dsp:cNvPr id="0" name=""/>
        <dsp:cNvSpPr/>
      </dsp:nvSpPr>
      <dsp:spPr>
        <a:xfrm>
          <a:off x="5153183" y="1195840"/>
          <a:ext cx="1150785" cy="547669"/>
        </a:xfrm>
        <a:custGeom>
          <a:avLst/>
          <a:gdLst/>
          <a:ahLst/>
          <a:cxnLst/>
          <a:rect l="0" t="0" r="0" b="0"/>
          <a:pathLst>
            <a:path>
              <a:moveTo>
                <a:pt x="0" y="0"/>
              </a:moveTo>
              <a:lnTo>
                <a:pt x="0" y="373220"/>
              </a:lnTo>
              <a:lnTo>
                <a:pt x="1150785" y="373220"/>
              </a:lnTo>
              <a:lnTo>
                <a:pt x="1150785" y="5476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FC93FE-05E2-4607-8531-6B970F6A41A1}">
      <dsp:nvSpPr>
        <dsp:cNvPr id="0" name=""/>
        <dsp:cNvSpPr/>
      </dsp:nvSpPr>
      <dsp:spPr>
        <a:xfrm>
          <a:off x="3956677" y="2939280"/>
          <a:ext cx="91440" cy="547669"/>
        </a:xfrm>
        <a:custGeom>
          <a:avLst/>
          <a:gdLst/>
          <a:ahLst/>
          <a:cxnLst/>
          <a:rect l="0" t="0" r="0" b="0"/>
          <a:pathLst>
            <a:path>
              <a:moveTo>
                <a:pt x="45720" y="0"/>
              </a:moveTo>
              <a:lnTo>
                <a:pt x="45720" y="5476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50122A-8484-4DFE-A689-1435FBD5A2D5}">
      <dsp:nvSpPr>
        <dsp:cNvPr id="0" name=""/>
        <dsp:cNvSpPr/>
      </dsp:nvSpPr>
      <dsp:spPr>
        <a:xfrm>
          <a:off x="4002397" y="1195840"/>
          <a:ext cx="1150785" cy="547669"/>
        </a:xfrm>
        <a:custGeom>
          <a:avLst/>
          <a:gdLst/>
          <a:ahLst/>
          <a:cxnLst/>
          <a:rect l="0" t="0" r="0" b="0"/>
          <a:pathLst>
            <a:path>
              <a:moveTo>
                <a:pt x="1150785" y="0"/>
              </a:moveTo>
              <a:lnTo>
                <a:pt x="1150785" y="373220"/>
              </a:lnTo>
              <a:lnTo>
                <a:pt x="0" y="373220"/>
              </a:lnTo>
              <a:lnTo>
                <a:pt x="0" y="5476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628250-D137-4135-B6D6-EEA6016003A7}">
      <dsp:nvSpPr>
        <dsp:cNvPr id="0" name=""/>
        <dsp:cNvSpPr/>
      </dsp:nvSpPr>
      <dsp:spPr>
        <a:xfrm>
          <a:off x="1655106" y="2939280"/>
          <a:ext cx="91440" cy="547669"/>
        </a:xfrm>
        <a:custGeom>
          <a:avLst/>
          <a:gdLst/>
          <a:ahLst/>
          <a:cxnLst/>
          <a:rect l="0" t="0" r="0" b="0"/>
          <a:pathLst>
            <a:path>
              <a:moveTo>
                <a:pt x="45720" y="0"/>
              </a:moveTo>
              <a:lnTo>
                <a:pt x="45720" y="5476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D3C91C-DEC0-40DD-A133-3E1FCB8CAB85}">
      <dsp:nvSpPr>
        <dsp:cNvPr id="0" name=""/>
        <dsp:cNvSpPr/>
      </dsp:nvSpPr>
      <dsp:spPr>
        <a:xfrm>
          <a:off x="1700826" y="1195840"/>
          <a:ext cx="3452356" cy="547669"/>
        </a:xfrm>
        <a:custGeom>
          <a:avLst/>
          <a:gdLst/>
          <a:ahLst/>
          <a:cxnLst/>
          <a:rect l="0" t="0" r="0" b="0"/>
          <a:pathLst>
            <a:path>
              <a:moveTo>
                <a:pt x="3452356" y="0"/>
              </a:moveTo>
              <a:lnTo>
                <a:pt x="3452356" y="373220"/>
              </a:lnTo>
              <a:lnTo>
                <a:pt x="0" y="373220"/>
              </a:lnTo>
              <a:lnTo>
                <a:pt x="0" y="5476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544C54-2ECA-410D-B5E3-07829B0707A4}">
      <dsp:nvSpPr>
        <dsp:cNvPr id="0" name=""/>
        <dsp:cNvSpPr/>
      </dsp:nvSpPr>
      <dsp:spPr>
        <a:xfrm>
          <a:off x="4211631" y="69"/>
          <a:ext cx="1883103" cy="11957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9A9ACB-ECDE-498D-9310-49ED47E04244}">
      <dsp:nvSpPr>
        <dsp:cNvPr id="0" name=""/>
        <dsp:cNvSpPr/>
      </dsp:nvSpPr>
      <dsp:spPr>
        <a:xfrm>
          <a:off x="4420865" y="198841"/>
          <a:ext cx="1883103" cy="11957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Data warehouse Director</a:t>
          </a:r>
          <a:endParaRPr lang="en-US" sz="1600" kern="1200" dirty="0"/>
        </a:p>
      </dsp:txBody>
      <dsp:txXfrm>
        <a:off x="4455888" y="233864"/>
        <a:ext cx="1813057" cy="1125724"/>
      </dsp:txXfrm>
    </dsp:sp>
    <dsp:sp modelId="{78E901A7-3163-4833-8853-F015F7A57B56}">
      <dsp:nvSpPr>
        <dsp:cNvPr id="0" name=""/>
        <dsp:cNvSpPr/>
      </dsp:nvSpPr>
      <dsp:spPr>
        <a:xfrm>
          <a:off x="759274" y="1743510"/>
          <a:ext cx="1883103" cy="11957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39039E-EBBB-43BE-87A4-740FDA5BFE72}">
      <dsp:nvSpPr>
        <dsp:cNvPr id="0" name=""/>
        <dsp:cNvSpPr/>
      </dsp:nvSpPr>
      <dsp:spPr>
        <a:xfrm>
          <a:off x="968508" y="1942282"/>
          <a:ext cx="1883103" cy="11957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Data Warehouse Manager - Houston</a:t>
          </a:r>
          <a:endParaRPr lang="en-US" sz="1600" kern="1200" dirty="0"/>
        </a:p>
      </dsp:txBody>
      <dsp:txXfrm>
        <a:off x="1003531" y="1977305"/>
        <a:ext cx="1813057" cy="1125724"/>
      </dsp:txXfrm>
    </dsp:sp>
    <dsp:sp modelId="{7553096A-CBA5-43FA-B45E-63BB086B9F72}">
      <dsp:nvSpPr>
        <dsp:cNvPr id="0" name=""/>
        <dsp:cNvSpPr/>
      </dsp:nvSpPr>
      <dsp:spPr>
        <a:xfrm>
          <a:off x="759274" y="3486950"/>
          <a:ext cx="1883103" cy="11957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ECE2AC-8E61-4EB8-9ECA-C1E89DFF1EB7}">
      <dsp:nvSpPr>
        <dsp:cNvPr id="0" name=""/>
        <dsp:cNvSpPr/>
      </dsp:nvSpPr>
      <dsp:spPr>
        <a:xfrm>
          <a:off x="968508" y="3685722"/>
          <a:ext cx="1883103" cy="11957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Infrastructure and Application Development</a:t>
          </a:r>
        </a:p>
        <a:p>
          <a:pPr lvl="0" algn="ctr" defTabSz="711200">
            <a:lnSpc>
              <a:spcPct val="90000"/>
            </a:lnSpc>
            <a:spcBef>
              <a:spcPct val="0"/>
            </a:spcBef>
            <a:spcAft>
              <a:spcPct val="35000"/>
            </a:spcAft>
          </a:pPr>
          <a:r>
            <a:rPr lang="en-US" sz="1600" kern="1200" dirty="0" smtClean="0"/>
            <a:t>(2 Employees)</a:t>
          </a:r>
          <a:endParaRPr lang="en-US" sz="1600" kern="1200" dirty="0"/>
        </a:p>
      </dsp:txBody>
      <dsp:txXfrm>
        <a:off x="1003531" y="3720745"/>
        <a:ext cx="1813057" cy="1125724"/>
      </dsp:txXfrm>
    </dsp:sp>
    <dsp:sp modelId="{98CD4D6D-1F43-43D3-9E0E-C3C324ED0C5F}">
      <dsp:nvSpPr>
        <dsp:cNvPr id="0" name=""/>
        <dsp:cNvSpPr/>
      </dsp:nvSpPr>
      <dsp:spPr>
        <a:xfrm>
          <a:off x="3060845" y="1743510"/>
          <a:ext cx="1883103" cy="11957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6FE62B-AD8B-44BF-963E-4877CC7CBF40}">
      <dsp:nvSpPr>
        <dsp:cNvPr id="0" name=""/>
        <dsp:cNvSpPr/>
      </dsp:nvSpPr>
      <dsp:spPr>
        <a:xfrm>
          <a:off x="3270079" y="1942282"/>
          <a:ext cx="1883103" cy="11957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Data Warehouse Manager – Miami	</a:t>
          </a:r>
          <a:endParaRPr lang="en-US" sz="1600" kern="1200" dirty="0"/>
        </a:p>
      </dsp:txBody>
      <dsp:txXfrm>
        <a:off x="3305102" y="1977305"/>
        <a:ext cx="1813057" cy="1125724"/>
      </dsp:txXfrm>
    </dsp:sp>
    <dsp:sp modelId="{2B7E8B78-FB87-4B25-844A-61B3E66DA0EE}">
      <dsp:nvSpPr>
        <dsp:cNvPr id="0" name=""/>
        <dsp:cNvSpPr/>
      </dsp:nvSpPr>
      <dsp:spPr>
        <a:xfrm>
          <a:off x="3060845" y="3486950"/>
          <a:ext cx="1883103" cy="11957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E66339-A7D9-4B2C-B250-178D76710C31}">
      <dsp:nvSpPr>
        <dsp:cNvPr id="0" name=""/>
        <dsp:cNvSpPr/>
      </dsp:nvSpPr>
      <dsp:spPr>
        <a:xfrm>
          <a:off x="3270079" y="3685722"/>
          <a:ext cx="1883103" cy="11957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Infrastructure and Application Development</a:t>
          </a:r>
        </a:p>
        <a:p>
          <a:pPr lvl="0" algn="ctr" defTabSz="711200">
            <a:lnSpc>
              <a:spcPct val="90000"/>
            </a:lnSpc>
            <a:spcBef>
              <a:spcPct val="0"/>
            </a:spcBef>
            <a:spcAft>
              <a:spcPct val="35000"/>
            </a:spcAft>
          </a:pPr>
          <a:r>
            <a:rPr lang="en-US" sz="1600" kern="1200" dirty="0" smtClean="0"/>
            <a:t>(5 Employees)</a:t>
          </a:r>
          <a:endParaRPr lang="en-US" sz="1600" kern="1200" dirty="0"/>
        </a:p>
      </dsp:txBody>
      <dsp:txXfrm>
        <a:off x="3305102" y="3720745"/>
        <a:ext cx="1813057" cy="1125724"/>
      </dsp:txXfrm>
    </dsp:sp>
    <dsp:sp modelId="{060C08F8-D81F-470E-9826-9AE7350A6AF1}">
      <dsp:nvSpPr>
        <dsp:cNvPr id="0" name=""/>
        <dsp:cNvSpPr/>
      </dsp:nvSpPr>
      <dsp:spPr>
        <a:xfrm>
          <a:off x="5362416" y="1743510"/>
          <a:ext cx="1883103" cy="11957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48E84E-CB46-4CE3-ABAD-9822445663A0}">
      <dsp:nvSpPr>
        <dsp:cNvPr id="0" name=""/>
        <dsp:cNvSpPr/>
      </dsp:nvSpPr>
      <dsp:spPr>
        <a:xfrm>
          <a:off x="5571650" y="1942282"/>
          <a:ext cx="1883103" cy="11957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Master Data Modeler</a:t>
          </a:r>
          <a:endParaRPr lang="en-US" sz="1600" kern="1200" dirty="0"/>
        </a:p>
      </dsp:txBody>
      <dsp:txXfrm>
        <a:off x="5606673" y="1977305"/>
        <a:ext cx="1813057" cy="1125724"/>
      </dsp:txXfrm>
    </dsp:sp>
    <dsp:sp modelId="{3DCED473-1B35-4609-A2C2-F7B61B3322BB}">
      <dsp:nvSpPr>
        <dsp:cNvPr id="0" name=""/>
        <dsp:cNvSpPr/>
      </dsp:nvSpPr>
      <dsp:spPr>
        <a:xfrm>
          <a:off x="7663988" y="1743510"/>
          <a:ext cx="1883103" cy="11957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C9E7B8-1614-498B-BAF7-E80B9339884C}">
      <dsp:nvSpPr>
        <dsp:cNvPr id="0" name=""/>
        <dsp:cNvSpPr/>
      </dsp:nvSpPr>
      <dsp:spPr>
        <a:xfrm>
          <a:off x="7873221" y="1942282"/>
          <a:ext cx="1883103" cy="11957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User Support</a:t>
          </a:r>
        </a:p>
        <a:p>
          <a:pPr lvl="0" algn="ctr" defTabSz="711200">
            <a:lnSpc>
              <a:spcPct val="90000"/>
            </a:lnSpc>
            <a:spcBef>
              <a:spcPct val="0"/>
            </a:spcBef>
            <a:spcAft>
              <a:spcPct val="35000"/>
            </a:spcAft>
          </a:pPr>
          <a:r>
            <a:rPr lang="en-US" sz="1600" kern="1200" dirty="0" smtClean="0"/>
            <a:t> (4 Employees)</a:t>
          </a:r>
          <a:endParaRPr lang="en-US" sz="1600" kern="1200" dirty="0"/>
        </a:p>
      </dsp:txBody>
      <dsp:txXfrm>
        <a:off x="7908244" y="1977305"/>
        <a:ext cx="1813057" cy="11257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7364B-735D-4294-8550-BBFE98B961A5}">
      <dsp:nvSpPr>
        <dsp:cNvPr id="0" name=""/>
        <dsp:cNvSpPr/>
      </dsp:nvSpPr>
      <dsp:spPr>
        <a:xfrm>
          <a:off x="3413" y="126928"/>
          <a:ext cx="2052456" cy="797559"/>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sz="2200" kern="1200" dirty="0" smtClean="0"/>
            <a:t>Marketing</a:t>
          </a:r>
          <a:endParaRPr lang="en-US" sz="2200" kern="1200" dirty="0"/>
        </a:p>
      </dsp:txBody>
      <dsp:txXfrm>
        <a:off x="3413" y="126928"/>
        <a:ext cx="2052456" cy="797559"/>
      </dsp:txXfrm>
    </dsp:sp>
    <dsp:sp modelId="{3E490EE3-892B-4C53-AEF3-274FF12C18DE}">
      <dsp:nvSpPr>
        <dsp:cNvPr id="0" name=""/>
        <dsp:cNvSpPr/>
      </dsp:nvSpPr>
      <dsp:spPr>
        <a:xfrm>
          <a:off x="3413" y="924488"/>
          <a:ext cx="2052456" cy="295911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Cost saving &amp; incremental revenue by $18M</a:t>
          </a:r>
          <a:endParaRPr lang="en-US" sz="2200" kern="1200" dirty="0"/>
        </a:p>
        <a:p>
          <a:pPr marL="228600" lvl="1" indent="-228600" algn="l" defTabSz="977900">
            <a:lnSpc>
              <a:spcPct val="90000"/>
            </a:lnSpc>
            <a:spcBef>
              <a:spcPct val="0"/>
            </a:spcBef>
            <a:spcAft>
              <a:spcPct val="15000"/>
            </a:spcAft>
            <a:buChar char="••"/>
          </a:pPr>
          <a:r>
            <a:rPr lang="en-US" sz="2200" kern="1200" dirty="0" smtClean="0"/>
            <a:t>CRM </a:t>
          </a:r>
          <a:r>
            <a:rPr lang="en-US" sz="2200" kern="1200" dirty="0" smtClean="0">
              <a:sym typeface="Wingdings" panose="05000000000000000000" pitchFamily="2" charset="2"/>
            </a:rPr>
            <a:t> $150M</a:t>
          </a:r>
          <a:endParaRPr lang="en-US" sz="2200" kern="1200" dirty="0"/>
        </a:p>
        <a:p>
          <a:pPr marL="228600" lvl="1" indent="-228600" algn="l" defTabSz="977900">
            <a:lnSpc>
              <a:spcPct val="90000"/>
            </a:lnSpc>
            <a:spcBef>
              <a:spcPct val="0"/>
            </a:spcBef>
            <a:spcAft>
              <a:spcPct val="15000"/>
            </a:spcAft>
            <a:buChar char="••"/>
          </a:pPr>
          <a:endParaRPr lang="en-US" sz="2200" kern="1200" dirty="0"/>
        </a:p>
        <a:p>
          <a:pPr marL="228600" lvl="1" indent="-228600" algn="l" defTabSz="977900">
            <a:lnSpc>
              <a:spcPct val="90000"/>
            </a:lnSpc>
            <a:spcBef>
              <a:spcPct val="0"/>
            </a:spcBef>
            <a:spcAft>
              <a:spcPct val="15000"/>
            </a:spcAft>
            <a:buChar char="••"/>
          </a:pPr>
          <a:endParaRPr lang="en-US" sz="2200" kern="1200" dirty="0"/>
        </a:p>
      </dsp:txBody>
      <dsp:txXfrm>
        <a:off x="3413" y="924488"/>
        <a:ext cx="2052456" cy="2959110"/>
      </dsp:txXfrm>
    </dsp:sp>
    <dsp:sp modelId="{8F2F44D7-E5D8-4047-9F51-768B6D2BC0F3}">
      <dsp:nvSpPr>
        <dsp:cNvPr id="0" name=""/>
        <dsp:cNvSpPr/>
      </dsp:nvSpPr>
      <dsp:spPr>
        <a:xfrm>
          <a:off x="2343213" y="126928"/>
          <a:ext cx="2052456" cy="797559"/>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sz="2200" kern="1200" dirty="0" smtClean="0"/>
            <a:t>Corporate Security</a:t>
          </a:r>
          <a:endParaRPr lang="en-US" sz="2200" kern="1200" dirty="0"/>
        </a:p>
      </dsp:txBody>
      <dsp:txXfrm>
        <a:off x="2343213" y="126928"/>
        <a:ext cx="2052456" cy="797559"/>
      </dsp:txXfrm>
    </dsp:sp>
    <dsp:sp modelId="{F150A37F-3571-4F38-8EDF-BBCA93018223}">
      <dsp:nvSpPr>
        <dsp:cNvPr id="0" name=""/>
        <dsp:cNvSpPr/>
      </dsp:nvSpPr>
      <dsp:spPr>
        <a:xfrm>
          <a:off x="2343213" y="924488"/>
          <a:ext cx="2052456" cy="295911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Prevention of fraud </a:t>
          </a:r>
          <a:r>
            <a:rPr lang="en-US" sz="2200" kern="1200" dirty="0" smtClean="0">
              <a:sym typeface="Wingdings" panose="05000000000000000000" pitchFamily="2" charset="2"/>
            </a:rPr>
            <a:t> $30M</a:t>
          </a:r>
          <a:endParaRPr lang="en-US" sz="2200" kern="1200" dirty="0"/>
        </a:p>
      </dsp:txBody>
      <dsp:txXfrm>
        <a:off x="2343213" y="924488"/>
        <a:ext cx="2052456" cy="2959110"/>
      </dsp:txXfrm>
    </dsp:sp>
    <dsp:sp modelId="{4A96EDD2-4C79-41A2-8DB3-68B711AEE46C}">
      <dsp:nvSpPr>
        <dsp:cNvPr id="0" name=""/>
        <dsp:cNvSpPr/>
      </dsp:nvSpPr>
      <dsp:spPr>
        <a:xfrm>
          <a:off x="4683013" y="126928"/>
          <a:ext cx="2052456" cy="797559"/>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sz="2200" kern="1200" dirty="0" smtClean="0"/>
            <a:t>IT</a:t>
          </a:r>
          <a:endParaRPr lang="en-US" sz="2200" kern="1200" dirty="0"/>
        </a:p>
      </dsp:txBody>
      <dsp:txXfrm>
        <a:off x="4683013" y="126928"/>
        <a:ext cx="2052456" cy="797559"/>
      </dsp:txXfrm>
    </dsp:sp>
    <dsp:sp modelId="{E1786D0E-3637-4D86-AE65-459722BC009F}">
      <dsp:nvSpPr>
        <dsp:cNvPr id="0" name=""/>
        <dsp:cNvSpPr/>
      </dsp:nvSpPr>
      <dsp:spPr>
        <a:xfrm>
          <a:off x="4683013" y="924488"/>
          <a:ext cx="2052456" cy="295911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Data Center Management </a:t>
          </a:r>
          <a:r>
            <a:rPr lang="en-US" sz="2200" kern="1200" dirty="0" smtClean="0">
              <a:sym typeface="Wingdings" panose="05000000000000000000" pitchFamily="2" charset="2"/>
            </a:rPr>
            <a:t> $20M</a:t>
          </a:r>
          <a:endParaRPr lang="en-US" sz="2200" kern="1200" dirty="0"/>
        </a:p>
        <a:p>
          <a:pPr marL="228600" lvl="1" indent="-228600" algn="l" defTabSz="977900">
            <a:lnSpc>
              <a:spcPct val="90000"/>
            </a:lnSpc>
            <a:spcBef>
              <a:spcPct val="0"/>
            </a:spcBef>
            <a:spcAft>
              <a:spcPct val="15000"/>
            </a:spcAft>
            <a:buChar char="••"/>
          </a:pPr>
          <a:r>
            <a:rPr lang="en-US" sz="2200" kern="1200" dirty="0" smtClean="0"/>
            <a:t>Recurring </a:t>
          </a:r>
          <a:r>
            <a:rPr lang="en-US" sz="2200" kern="1200" dirty="0" err="1" smtClean="0"/>
            <a:t>DataCenter</a:t>
          </a:r>
          <a:r>
            <a:rPr lang="en-US" sz="2200" kern="1200" dirty="0" smtClean="0"/>
            <a:t> cost </a:t>
          </a:r>
          <a:r>
            <a:rPr lang="en-US" sz="2200" kern="1200" dirty="0" smtClean="0">
              <a:sym typeface="Wingdings" panose="05000000000000000000" pitchFamily="2" charset="2"/>
            </a:rPr>
            <a:t> $15M</a:t>
          </a:r>
          <a:endParaRPr lang="en-US" sz="2200" kern="1200" dirty="0"/>
        </a:p>
      </dsp:txBody>
      <dsp:txXfrm>
        <a:off x="4683013" y="924488"/>
        <a:ext cx="2052456" cy="2959110"/>
      </dsp:txXfrm>
    </dsp:sp>
    <dsp:sp modelId="{FA626522-9E68-4186-B873-16B918146A48}">
      <dsp:nvSpPr>
        <dsp:cNvPr id="0" name=""/>
        <dsp:cNvSpPr/>
      </dsp:nvSpPr>
      <dsp:spPr>
        <a:xfrm>
          <a:off x="7022814" y="126928"/>
          <a:ext cx="2052456" cy="79755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sz="2200" kern="1200" dirty="0" smtClean="0"/>
            <a:t>Revenue Management</a:t>
          </a:r>
          <a:endParaRPr lang="en-US" sz="2200" kern="1200" dirty="0"/>
        </a:p>
      </dsp:txBody>
      <dsp:txXfrm>
        <a:off x="7022814" y="126928"/>
        <a:ext cx="2052456" cy="797559"/>
      </dsp:txXfrm>
    </dsp:sp>
    <dsp:sp modelId="{B998821B-D75E-4F80-BE98-CE6E14525C33}">
      <dsp:nvSpPr>
        <dsp:cNvPr id="0" name=""/>
        <dsp:cNvSpPr/>
      </dsp:nvSpPr>
      <dsp:spPr>
        <a:xfrm>
          <a:off x="7022814" y="924488"/>
          <a:ext cx="2052456" cy="295911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Tracking &amp; </a:t>
          </a:r>
          <a:r>
            <a:rPr lang="en-US" sz="2200" kern="1200" dirty="0" err="1" smtClean="0"/>
            <a:t>Forcasting</a:t>
          </a:r>
          <a:r>
            <a:rPr lang="en-US" sz="2200" kern="1200" dirty="0" smtClean="0"/>
            <a:t> </a:t>
          </a:r>
          <a:r>
            <a:rPr lang="en-US" sz="2200" kern="1200" dirty="0" smtClean="0">
              <a:sym typeface="Wingdings" panose="05000000000000000000" pitchFamily="2" charset="2"/>
            </a:rPr>
            <a:t> $5M</a:t>
          </a:r>
          <a:endParaRPr lang="en-US" sz="2200" kern="1200" dirty="0"/>
        </a:p>
        <a:p>
          <a:pPr marL="228600" lvl="1" indent="-228600" algn="l" defTabSz="977900">
            <a:lnSpc>
              <a:spcPct val="90000"/>
            </a:lnSpc>
            <a:spcBef>
              <a:spcPct val="0"/>
            </a:spcBef>
            <a:spcAft>
              <a:spcPct val="15000"/>
            </a:spcAft>
            <a:buChar char="••"/>
          </a:pPr>
          <a:r>
            <a:rPr lang="en-US" sz="2200" kern="1200" dirty="0" smtClean="0"/>
            <a:t>Fare Design &amp; Analysis </a:t>
          </a:r>
          <a:r>
            <a:rPr lang="en-US" sz="2200" kern="1200" dirty="0" smtClean="0">
              <a:sym typeface="Wingdings" panose="05000000000000000000" pitchFamily="2" charset="2"/>
            </a:rPr>
            <a:t> $10M</a:t>
          </a:r>
          <a:endParaRPr lang="en-US" sz="2200" kern="1200" dirty="0"/>
        </a:p>
      </dsp:txBody>
      <dsp:txXfrm>
        <a:off x="7022814" y="924488"/>
        <a:ext cx="2052456" cy="2959110"/>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ED2512-AC9A-4F2E-829D-092856CF3CAC}" type="datetimeFigureOut">
              <a:rPr lang="en-US" smtClean="0"/>
              <a:t>4/1/2016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E81900-7000-4EA4-8D45-D67799B5F70F}" type="slidenum">
              <a:rPr lang="en-US" smtClean="0"/>
              <a:t>‹#›</a:t>
            </a:fld>
            <a:endParaRPr lang="en-US"/>
          </a:p>
        </p:txBody>
      </p:sp>
    </p:spTree>
    <p:extLst>
      <p:ext uri="{BB962C8B-B14F-4D97-AF65-F5344CB8AC3E}">
        <p14:creationId xmlns:p14="http://schemas.microsoft.com/office/powerpoint/2010/main" val="2426972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datawarehouse4u.info/"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Introduce</a:t>
            </a:r>
            <a:r>
              <a:rPr lang="en-US" baseline="0" dirty="0" smtClean="0"/>
              <a:t> Title of the paper</a:t>
            </a:r>
          </a:p>
          <a:p>
            <a:r>
              <a:rPr lang="en-US" baseline="0" dirty="0" smtClean="0"/>
              <a:t>Introduce Group</a:t>
            </a:r>
          </a:p>
          <a:p>
            <a:r>
              <a:rPr lang="en-US" baseline="0" dirty="0" smtClean="0"/>
              <a:t>Discuss Agenda</a:t>
            </a:r>
            <a:endParaRPr lang="en-US" dirty="0" smtClean="0"/>
          </a:p>
          <a:p>
            <a:endParaRPr lang="en-US" dirty="0"/>
          </a:p>
        </p:txBody>
      </p:sp>
    </p:spTree>
    <p:extLst>
      <p:ext uri="{BB962C8B-B14F-4D97-AF65-F5344CB8AC3E}">
        <p14:creationId xmlns:p14="http://schemas.microsoft.com/office/powerpoint/2010/main" val="3682208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deliver the Flight Management Dashboard application with the functionality described in</a:t>
            </a:r>
            <a:r>
              <a:rPr lang="en-US" baseline="0" dirty="0" smtClean="0"/>
              <a:t> the </a:t>
            </a:r>
            <a:r>
              <a:rPr lang="en-US" dirty="0" smtClean="0"/>
              <a:t>earlier slides, the warehouse team needs data about a flight’s current status combined with passenger information. This requires two primary real-time data sources – the satellite feeds that are transmitted from airplanes and the central customer database. Because these data sources exist in two very different technical environments, they must be extracted from the sources in different ways. </a:t>
            </a:r>
          </a:p>
          <a:p>
            <a:r>
              <a:rPr lang="en-US" dirty="0" smtClean="0"/>
              <a:t>The different ways</a:t>
            </a:r>
            <a:r>
              <a:rPr lang="en-US" baseline="0" dirty="0" smtClean="0"/>
              <a:t> of extraction of data are </a:t>
            </a:r>
          </a:p>
          <a:p>
            <a:pPr marL="228600" indent="-228600">
              <a:buAutoNum type="arabicParenR"/>
            </a:pPr>
            <a:r>
              <a:rPr lang="en-US" baseline="0" dirty="0" smtClean="0"/>
              <a:t>Batch mode : flies are extracted and sent using FTP from mainframe application on an hourly basis. The data is then processed and are written onto the queues for immediate loading onto data warehouse.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smtClean="0"/>
              <a:t>Satellite Data : These data feeds are loaded onto the warehouse within seconds. Flight data is sent in real-time, this data </a:t>
            </a:r>
            <a:r>
              <a:rPr lang="en-US" dirty="0" smtClean="0"/>
              <a:t>is captured by special computers and placed in a data warehouse queue for immediate loading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Triggered by events:  Every time a change is made to a customer record in the customer database, a</a:t>
            </a:r>
            <a:r>
              <a:rPr lang="en-US" baseline="0" dirty="0" smtClean="0"/>
              <a:t> </a:t>
            </a:r>
            <a:r>
              <a:rPr lang="en-US" dirty="0" smtClean="0"/>
              <a:t>trigger is activated, which sends the update to a queue for loading into the warehouse. </a:t>
            </a:r>
          </a:p>
          <a:p>
            <a:pPr marL="228600" indent="-228600">
              <a:buAutoNum type="arabicParenR"/>
            </a:pPr>
            <a:endParaRPr lang="en-US" baseline="0" dirty="0" smtClean="0"/>
          </a:p>
          <a:p>
            <a:r>
              <a:rPr lang="en-US" dirty="0" smtClean="0"/>
              <a:t>Although the data sources have clear technical differences and need different extraction processes, Continental created an infrastructure called the Service Bureau that allows the various sources to be captured and monitored using a single, reusable infrastructure and then loaded in a uniform way.  </a:t>
            </a:r>
          </a:p>
          <a:p>
            <a:endParaRPr lang="en-US" dirty="0"/>
          </a:p>
        </p:txBody>
      </p:sp>
    </p:spTree>
    <p:extLst>
      <p:ext uri="{BB962C8B-B14F-4D97-AF65-F5344CB8AC3E}">
        <p14:creationId xmlns:p14="http://schemas.microsoft.com/office/powerpoint/2010/main" val="716997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you can see the hierarchy of Continental’s data warehouse team</a:t>
            </a:r>
            <a:r>
              <a:rPr lang="en-US" baseline="0" dirty="0" smtClean="0"/>
              <a:t> which </a:t>
            </a:r>
            <a:r>
              <a:rPr lang="en-US" dirty="0" smtClean="0"/>
              <a:t>has 15 people on it.</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Data Warehouse Director reports to the Chief Information Officer. The warehouse staff is located in Miami and Houston. The Houston and Miami groups work as a team and share the infrastructure development and maintenance work, including building the processes that source data for the warehouse.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Master Data Modeler has ultimate control over the warehouse’s enterprise data model.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User support employees assist rather than build applications for the business areas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Tree>
    <p:extLst>
      <p:ext uri="{BB962C8B-B14F-4D97-AF65-F5344CB8AC3E}">
        <p14:creationId xmlns:p14="http://schemas.microsoft.com/office/powerpoint/2010/main" val="2275550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slide we’ll see how Data warehouse</a:t>
            </a:r>
            <a:r>
              <a:rPr lang="en-US" baseline="0" dirty="0" smtClean="0"/>
              <a:t> governance processes put in place.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Data warehouse Steering </a:t>
            </a:r>
            <a:r>
              <a:rPr lang="en-US" baseline="0" dirty="0" smtClean="0"/>
              <a:t>team committee provides </a:t>
            </a:r>
            <a:r>
              <a:rPr lang="en-US" dirty="0" smtClean="0"/>
              <a:t>Direction and guidance for the data warehouse.</a:t>
            </a:r>
            <a:r>
              <a:rPr lang="en-US" baseline="0" dirty="0" smtClean="0"/>
              <a:t> They come from business areas supported by the data warehouse and are spokespersons for their areas.  The warehouse staff meets with the committee to inform and educate the members about ware-house related issues. In return the members identify Business-are opportunities, justify and write requests for additional funding.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business areas drive the funding for the data warehouse. There has always been one area that has helped either justify the initial development of the warehouse or encourage its later expansion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original development was supported by Revenue management. The second and third expansions were justified by Marketing to support the Worst to First, and then First to Favorite strategies. Corporate Security championed the fourth, and most recent, expansion.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Therefore, any proposal must have a business partner who identifies and stands behind the benefits. </a:t>
            </a:r>
          </a:p>
          <a:p>
            <a:endParaRPr lang="en-US" dirty="0"/>
          </a:p>
        </p:txBody>
      </p:sp>
    </p:spTree>
    <p:extLst>
      <p:ext uri="{BB962C8B-B14F-4D97-AF65-F5344CB8AC3E}">
        <p14:creationId xmlns:p14="http://schemas.microsoft.com/office/powerpoint/2010/main" val="135022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As you can see in marketing section By using </a:t>
            </a:r>
            <a:r>
              <a:rPr lang="en-US" dirty="0" err="1" smtClean="0"/>
              <a:t>Datawarehousing</a:t>
            </a:r>
            <a:r>
              <a:rPr lang="en-US" dirty="0" smtClean="0"/>
              <a:t> in customer segmentation </a:t>
            </a:r>
            <a:r>
              <a:rPr lang="en-US" dirty="0" err="1" smtClean="0"/>
              <a:t>nd</a:t>
            </a:r>
            <a:r>
              <a:rPr lang="en-US" dirty="0" smtClean="0"/>
              <a:t> channel management  Continentals have</a:t>
            </a:r>
            <a:r>
              <a:rPr lang="en-US" baseline="0" dirty="0" smtClean="0"/>
              <a:t> produced cost savings and incremental revenue of $15M to $18M per year </a:t>
            </a:r>
          </a:p>
          <a:p>
            <a:pPr marL="171450" indent="-171450">
              <a:buFont typeface="Arial" panose="020B0604020202020204" pitchFamily="34" charset="0"/>
              <a:buChar char="•"/>
            </a:pPr>
            <a:r>
              <a:rPr lang="en-US" baseline="0" dirty="0" smtClean="0"/>
              <a:t>A targeted CRM made $150M additional revenue in one year where other airlines  declined by 5%</a:t>
            </a:r>
          </a:p>
          <a:p>
            <a:pPr marL="171450" indent="-171450">
              <a:buFont typeface="Arial" panose="020B0604020202020204" pitchFamily="34" charset="0"/>
              <a:buChar char="•"/>
            </a:pPr>
            <a:r>
              <a:rPr lang="en-US" baseline="0" dirty="0" smtClean="0"/>
              <a:t>Also over the past year there’s been an average increase in travel of $800 for each of top 35000 customers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By using </a:t>
            </a:r>
            <a:r>
              <a:rPr lang="en-US" baseline="0" dirty="0" err="1" smtClean="0"/>
              <a:t>datawarehousing</a:t>
            </a:r>
            <a:r>
              <a:rPr lang="en-US" baseline="0" dirty="0" smtClean="0"/>
              <a:t> Continentals prevented $30M in fraud over 3 years.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DW has significantly improved data center management leading to cost saving of $20M in capital and $15M in recurring data center cost</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Tracking and forecasting resulted in $5M in incremental revenue</a:t>
            </a:r>
          </a:p>
          <a:p>
            <a:pPr marL="171450" indent="-171450">
              <a:buFont typeface="Arial" panose="020B0604020202020204" pitchFamily="34" charset="0"/>
              <a:buChar char="•"/>
            </a:pPr>
            <a:r>
              <a:rPr lang="en-US" baseline="0" dirty="0" smtClean="0"/>
              <a:t>Fare design and analysis improves the ability of the sales, result to earn $10M annually</a:t>
            </a:r>
          </a:p>
          <a:p>
            <a:pPr marL="171450" indent="-171450">
              <a:buFont typeface="Arial" panose="020B0604020202020204" pitchFamily="34" charset="0"/>
              <a:buChar char="•"/>
            </a:pPr>
            <a:r>
              <a:rPr lang="en-US" baseline="0" dirty="0" smtClean="0"/>
              <a:t>Full reservation analysis has gained $20M in savings through alliances, overbooking system and demand based scheduling</a:t>
            </a:r>
          </a:p>
          <a:p>
            <a:pPr marL="0" indent="0">
              <a:buFont typeface="Arial" panose="020B0604020202020204" pitchFamily="34" charset="0"/>
              <a:buNone/>
            </a:pPr>
            <a:r>
              <a:rPr lang="en-US" baseline="0" dirty="0" smtClean="0"/>
              <a:t>	</a:t>
            </a:r>
            <a:endParaRPr lang="en-US" dirty="0" smtClean="0"/>
          </a:p>
          <a:p>
            <a:endParaRPr lang="en-US" dirty="0"/>
          </a:p>
        </p:txBody>
      </p:sp>
    </p:spTree>
    <p:extLst>
      <p:ext uri="{BB962C8B-B14F-4D97-AF65-F5344CB8AC3E}">
        <p14:creationId xmlns:p14="http://schemas.microsoft.com/office/powerpoint/2010/main" val="725081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For the applications that are customer facing or monitoring critical business processes there is</a:t>
            </a:r>
            <a:r>
              <a:rPr lang="en-US" baseline="0" dirty="0" smtClean="0"/>
              <a:t> continues demand for fresh data / more frequent updates on data</a:t>
            </a:r>
          </a:p>
          <a:p>
            <a:pPr marL="171450" indent="-171450">
              <a:buFont typeface="Arial" panose="020B0604020202020204" pitchFamily="34" charset="0"/>
              <a:buChar char="•"/>
            </a:pPr>
            <a:r>
              <a:rPr lang="en-US" baseline="0" dirty="0" smtClean="0"/>
              <a:t>Continental’s architecture had been designed with real time in mind, so when the business needed the real time information the warehouse team was prepared to deliver it</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So the point to be noted is </a:t>
            </a:r>
            <a:r>
              <a:rPr lang="en-US" dirty="0" smtClean="0"/>
              <a:t>Design architecture with real-time BI in mind as change is constant</a:t>
            </a:r>
          </a:p>
          <a:p>
            <a:pPr marL="0" indent="0">
              <a:buFont typeface="Arial" panose="020B0604020202020204" pitchFamily="34" charset="0"/>
              <a:buNone/>
            </a:pPr>
            <a:endParaRPr lang="en-US" baseline="0" dirty="0" smtClean="0"/>
          </a:p>
          <a:p>
            <a:pPr marL="0" indent="0">
              <a:buFont typeface="Arial" panose="020B0604020202020204" pitchFamily="34" charset="0"/>
              <a:buNone/>
            </a:pPr>
            <a:endParaRPr lang="en-US" baseline="0" dirty="0" smtClean="0"/>
          </a:p>
          <a:p>
            <a:pPr marL="171450" indent="-171450">
              <a:buFont typeface="Arial" panose="020B0604020202020204" pitchFamily="34" charset="0"/>
              <a:buChar char="•"/>
            </a:pPr>
            <a:r>
              <a:rPr lang="en-US" baseline="0" dirty="0" smtClean="0"/>
              <a:t>One reason is real time data feeds are more difficult to manage, the data flow has to be monitored constantly through out the day and when problems with data occur they must be addressed immediately putting pressure on staff</a:t>
            </a:r>
          </a:p>
          <a:p>
            <a:pPr marL="171450" indent="-171450">
              <a:buFont typeface="Arial" panose="020B0604020202020204" pitchFamily="34" charset="0"/>
              <a:buChar char="•"/>
            </a:pPr>
            <a:r>
              <a:rPr lang="en-US" baseline="0" dirty="0" smtClean="0"/>
              <a:t>2</a:t>
            </a:r>
            <a:r>
              <a:rPr lang="en-US" baseline="30000" dirty="0" smtClean="0"/>
              <a:t>nd</a:t>
            </a:r>
            <a:r>
              <a:rPr lang="en-US" baseline="0" dirty="0" smtClean="0"/>
              <a:t> reason is extra hardware may be needed to back up the data </a:t>
            </a:r>
          </a:p>
          <a:p>
            <a:pPr marL="171450" indent="-171450">
              <a:buFont typeface="Arial" panose="020B0604020202020204" pitchFamily="34" charset="0"/>
              <a:buChar char="•"/>
            </a:pPr>
            <a:r>
              <a:rPr lang="en-US" baseline="0" dirty="0" smtClean="0"/>
              <a:t>Finally obtaining real time data through some source systems is impossible</a:t>
            </a:r>
          </a:p>
          <a:p>
            <a:pPr marL="171450" indent="-171450">
              <a:buFont typeface="Arial" panose="020B0604020202020204" pitchFamily="34" charset="0"/>
              <a:buChar char="•"/>
            </a:pPr>
            <a:r>
              <a:rPr lang="en-US" baseline="0" dirty="0" smtClean="0"/>
              <a:t>So data should only be as fresh as its cost and intended use justify</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Unless users visualize how real time info can do better for them its difficult to get them think outside the box</a:t>
            </a:r>
          </a:p>
          <a:p>
            <a:pPr marL="171450" indent="-171450">
              <a:buFont typeface="Arial" panose="020B0604020202020204" pitchFamily="34" charset="0"/>
              <a:buChar char="•"/>
            </a:pPr>
            <a:r>
              <a:rPr lang="en-US" baseline="0" dirty="0" smtClean="0"/>
              <a:t>Continental’s data warehousing staff developed cool prototypes using graphical representations, as a result users came up with their own ideas how they can get help from real data</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Usually DW staff has strong technical skills/limited business knowledge and business team has limited technical knowledge/strong business knowledge</a:t>
            </a:r>
          </a:p>
          <a:p>
            <a:pPr marL="171450" indent="-171450">
              <a:buFont typeface="Arial" panose="020B0604020202020204" pitchFamily="34" charset="0"/>
              <a:buChar char="•"/>
            </a:pPr>
            <a:r>
              <a:rPr lang="en-US" baseline="0" dirty="0" smtClean="0"/>
              <a:t>At the intersection of the business and WH organization there is major change in technical/business skills </a:t>
            </a:r>
          </a:p>
          <a:p>
            <a:pPr marL="171450" indent="-171450">
              <a:buFont typeface="Arial" panose="020B0604020202020204" pitchFamily="34" charset="0"/>
              <a:buChar char="•"/>
            </a:pPr>
            <a:r>
              <a:rPr lang="en-US" baseline="0" dirty="0" smtClean="0"/>
              <a:t>Continental WH workers have considerable business knowledge and  business users have developed enough knowledge to build their own warehouse application</a:t>
            </a:r>
          </a:p>
          <a:p>
            <a:pPr marL="171450" indent="-171450">
              <a:buFont typeface="Arial" panose="020B0604020202020204" pitchFamily="34" charset="0"/>
              <a:buChar char="•"/>
            </a:pPr>
            <a:r>
              <a:rPr lang="en-US" baseline="0" dirty="0" smtClean="0"/>
              <a:t>This kind of gradual shift in skills  has reduced what can be a significant divide among the staff</a:t>
            </a:r>
          </a:p>
        </p:txBody>
      </p:sp>
    </p:spTree>
    <p:extLst>
      <p:ext uri="{BB962C8B-B14F-4D97-AF65-F5344CB8AC3E}">
        <p14:creationId xmlns:p14="http://schemas.microsoft.com/office/powerpoint/2010/main" val="929111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dirty="0" err="1" smtClean="0"/>
              <a:t>Stratergic</a:t>
            </a:r>
            <a:r>
              <a:rPr lang="en-US" dirty="0" smtClean="0"/>
              <a:t> decision support typically involves analysis</a:t>
            </a:r>
            <a:r>
              <a:rPr lang="en-US" baseline="0" dirty="0" smtClean="0"/>
              <a:t> of large amount of data where as Tactical decision requires repeatedly accessing and analyzing limited amount of data </a:t>
            </a:r>
          </a:p>
          <a:p>
            <a:pPr marL="171450" indent="-171450" algn="l">
              <a:buFont typeface="Arial" panose="020B0604020202020204" pitchFamily="34" charset="0"/>
              <a:buChar char="•"/>
            </a:pPr>
            <a:r>
              <a:rPr lang="en-US" baseline="0" dirty="0" smtClean="0"/>
              <a:t>On the business side priorities must be set for processing of </a:t>
            </a:r>
            <a:r>
              <a:rPr lang="en-US" baseline="0" dirty="0" err="1" smtClean="0"/>
              <a:t>quesries</a:t>
            </a:r>
            <a:r>
              <a:rPr lang="en-US" baseline="0" dirty="0" smtClean="0"/>
              <a:t> from users and application </a:t>
            </a:r>
          </a:p>
          <a:p>
            <a:pPr marL="171450" indent="-171450" algn="l">
              <a:buFont typeface="Arial" panose="020B0604020202020204" pitchFamily="34" charset="0"/>
              <a:buChar char="•"/>
            </a:pPr>
            <a:r>
              <a:rPr lang="en-US" baseline="0" dirty="0" smtClean="0"/>
              <a:t>On the technical side query manager must recognize priorities and dynamically allocate query resources</a:t>
            </a:r>
          </a:p>
          <a:p>
            <a:pPr marL="171450" indent="-171450" algn="l">
              <a:buFont typeface="Arial" panose="020B0604020202020204" pitchFamily="34" charset="0"/>
              <a:buChar char="•"/>
            </a:pPr>
            <a:r>
              <a:rPr lang="en-US" baseline="0" dirty="0" smtClean="0"/>
              <a:t>For the successful support it is require that both </a:t>
            </a:r>
            <a:r>
              <a:rPr lang="en-US" baseline="0" dirty="0" err="1" smtClean="0"/>
              <a:t>stratergic</a:t>
            </a:r>
            <a:r>
              <a:rPr lang="en-US" baseline="0" dirty="0" smtClean="0"/>
              <a:t> decision support  and tactical decision support should co-exist</a:t>
            </a:r>
          </a:p>
          <a:p>
            <a:pPr marL="0" indent="0" algn="l">
              <a:buFont typeface="Arial" panose="020B0604020202020204" pitchFamily="34" charset="0"/>
              <a:buNone/>
            </a:pPr>
            <a:endParaRPr lang="en-US" baseline="0" dirty="0" smtClean="0"/>
          </a:p>
          <a:p>
            <a:r>
              <a:rPr lang="en-US" dirty="0" smtClean="0"/>
              <a:t> Blurs the Line Between Decision Support and Operational Systems</a:t>
            </a:r>
          </a:p>
          <a:p>
            <a:pPr lvl="1"/>
            <a:r>
              <a:rPr lang="en-US" dirty="0" smtClean="0"/>
              <a:t>Because the need for closer system integration, common standards become more important</a:t>
            </a:r>
          </a:p>
          <a:p>
            <a:pPr marL="171450" indent="-171450" algn="l">
              <a:buFont typeface="Arial" panose="020B0604020202020204" pitchFamily="34" charset="0"/>
              <a:buChar char="•"/>
            </a:pPr>
            <a:endParaRPr lang="en-US" baseline="0" dirty="0" smtClean="0"/>
          </a:p>
          <a:p>
            <a:pPr marL="0" indent="0" algn="l">
              <a:buFont typeface="Arial" panose="020B0604020202020204" pitchFamily="34" charset="0"/>
              <a:buNone/>
            </a:pPr>
            <a:endParaRPr lang="en-US" dirty="0" smtClean="0"/>
          </a:p>
          <a:p>
            <a:pPr marL="171450" indent="-171450" algn="l">
              <a:buFont typeface="Arial" panose="020B0604020202020204" pitchFamily="34" charset="0"/>
              <a:buChar char="•"/>
            </a:pPr>
            <a:r>
              <a:rPr lang="en-US" dirty="0" smtClean="0"/>
              <a:t>There are 3 sources of latency in real times</a:t>
            </a:r>
          </a:p>
          <a:p>
            <a:pPr marL="171450" indent="-171450" algn="l">
              <a:buFont typeface="Arial" panose="020B0604020202020204" pitchFamily="34" charset="0"/>
              <a:buChar char="•"/>
            </a:pPr>
            <a:r>
              <a:rPr lang="en-US" dirty="0" smtClean="0"/>
              <a:t>The</a:t>
            </a:r>
            <a:r>
              <a:rPr lang="en-US" baseline="0" dirty="0" smtClean="0"/>
              <a:t> time to extract data from the source system, the time to analyze d data and the time to act upon the data.</a:t>
            </a:r>
          </a:p>
          <a:p>
            <a:pPr marL="171450" indent="-171450" algn="l">
              <a:buFont typeface="Arial" panose="020B0604020202020204" pitchFamily="34" charset="0"/>
              <a:buChar char="•"/>
            </a:pPr>
            <a:r>
              <a:rPr lang="en-US" baseline="0" dirty="0" smtClean="0"/>
              <a:t>The first 2 can be minimized but the 3</a:t>
            </a:r>
            <a:r>
              <a:rPr lang="en-US" baseline="30000" dirty="0" smtClean="0"/>
              <a:t>rd</a:t>
            </a:r>
            <a:r>
              <a:rPr lang="en-US" baseline="0" dirty="0" smtClean="0"/>
              <a:t> needs getting people and processes to change..</a:t>
            </a:r>
          </a:p>
          <a:p>
            <a:pPr marL="171450" indent="-171450" algn="l">
              <a:buFont typeface="Arial" panose="020B0604020202020204" pitchFamily="34" charset="0"/>
              <a:buChar char="•"/>
            </a:pPr>
            <a:r>
              <a:rPr lang="en-US" baseline="0" dirty="0" smtClean="0"/>
              <a:t>So unless the downstream decision making and business processes are changed to utilize real time data the value of the data decreases.  </a:t>
            </a:r>
            <a:endParaRPr lang="en-US" dirty="0" smtClean="0"/>
          </a:p>
          <a:p>
            <a:endParaRPr lang="en-US" dirty="0"/>
          </a:p>
        </p:txBody>
      </p:sp>
    </p:spTree>
    <p:extLst>
      <p:ext uri="{BB962C8B-B14F-4D97-AF65-F5344CB8AC3E}">
        <p14:creationId xmlns:p14="http://schemas.microsoft.com/office/powerpoint/2010/main" val="2094157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Data warehouse</a:t>
            </a:r>
            <a:r>
              <a:rPr lang="en-US" baseline="0" dirty="0" smtClean="0"/>
              <a:t> differ in the ways companies use them. </a:t>
            </a:r>
          </a:p>
          <a:p>
            <a:pPr marL="171450" indent="-171450">
              <a:buFont typeface="Arial" panose="020B0604020202020204" pitchFamily="34" charset="0"/>
              <a:buChar char="•"/>
            </a:pPr>
            <a:r>
              <a:rPr lang="en-US" baseline="0" dirty="0" smtClean="0"/>
              <a:t>When companies move to Real time WH and BI they are better able to support tactical and operational decisions.</a:t>
            </a:r>
          </a:p>
          <a:p>
            <a:pPr marL="171450" indent="-171450">
              <a:buFont typeface="Arial" panose="020B0604020202020204" pitchFamily="34" charset="0"/>
              <a:buChar char="•"/>
            </a:pPr>
            <a:r>
              <a:rPr lang="en-US" dirty="0" smtClean="0"/>
              <a:t>Continental airlines provides an outstanding example of how decision support is changing</a:t>
            </a:r>
            <a:r>
              <a:rPr lang="en-US" baseline="0" dirty="0" smtClean="0"/>
              <a:t> in many leading companies.</a:t>
            </a:r>
          </a:p>
          <a:p>
            <a:pPr marL="171450" indent="-171450">
              <a:buFont typeface="Arial" panose="020B0604020202020204" pitchFamily="34" charset="0"/>
              <a:buChar char="•"/>
            </a:pPr>
            <a:r>
              <a:rPr lang="en-US" baseline="0" dirty="0" smtClean="0"/>
              <a:t>Real time data warehousing and BI allow continental to use extremely fresh data to support current decision making and business processes to affect the organization’s fate.</a:t>
            </a:r>
          </a:p>
          <a:p>
            <a:pPr marL="171450" indent="-171450">
              <a:buFont typeface="Arial" panose="020B0604020202020204" pitchFamily="34" charset="0"/>
              <a:buChar char="•"/>
            </a:pPr>
            <a:r>
              <a:rPr lang="en-US" baseline="0" dirty="0" smtClean="0"/>
              <a:t>able to evolve with the needs of the business</a:t>
            </a:r>
          </a:p>
          <a:p>
            <a:pPr marL="171450" indent="-171450">
              <a:buFont typeface="Arial" panose="020B0604020202020204" pitchFamily="34" charset="0"/>
              <a:buChar char="•"/>
            </a:pPr>
            <a:r>
              <a:rPr lang="en-US" baseline="0" dirty="0" smtClean="0"/>
              <a:t>Understand the natural evolution of decision support </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3845217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continental airlines</a:t>
            </a:r>
            <a:r>
              <a:rPr lang="en-US" baseline="0" dirty="0" smtClean="0"/>
              <a:t> transformed itself using BI</a:t>
            </a:r>
          </a:p>
          <a:p>
            <a:r>
              <a:rPr lang="en-US" baseline="0" dirty="0" smtClean="0"/>
              <a:t>--rose to the position of best from worst by incorporating BI in their organization</a:t>
            </a:r>
          </a:p>
          <a:p>
            <a:r>
              <a:rPr lang="en-US" baseline="0" dirty="0" smtClean="0"/>
              <a:t>--invested only </a:t>
            </a:r>
            <a:r>
              <a:rPr lang="en-US" baseline="0" dirty="0" err="1" smtClean="0"/>
              <a:t>abt</a:t>
            </a:r>
            <a:r>
              <a:rPr lang="en-US" baseline="0" dirty="0" smtClean="0"/>
              <a:t> $30M ---</a:t>
            </a:r>
          </a:p>
          <a:p>
            <a:r>
              <a:rPr lang="en-US" baseline="0" dirty="0" smtClean="0"/>
              <a:t>--Realized $500M in cost savings in areas such as marketing, fraud detection, demand forecasting, tracking and improved data center management</a:t>
            </a:r>
          </a:p>
          <a:p>
            <a:r>
              <a:rPr lang="en-US" baseline="0" dirty="0" smtClean="0"/>
              <a:t>--ROI &gt; 1000%</a:t>
            </a:r>
          </a:p>
          <a:p>
            <a:r>
              <a:rPr lang="en-US" baseline="0" dirty="0" smtClean="0"/>
              <a:t>--CA has proven to be best example to say real time BI is critical to accomplish business strategy and get maximum benefits out of business.</a:t>
            </a:r>
          </a:p>
          <a:p>
            <a:r>
              <a:rPr lang="en-US" baseline="0" dirty="0" smtClean="0"/>
              <a:t>--using real time tech, CA is moving from first to favorite airline</a:t>
            </a:r>
          </a:p>
          <a:p>
            <a:endParaRPr lang="en-US" dirty="0"/>
          </a:p>
        </p:txBody>
      </p:sp>
    </p:spTree>
    <p:extLst>
      <p:ext uri="{BB962C8B-B14F-4D97-AF65-F5344CB8AC3E}">
        <p14:creationId xmlns:p14="http://schemas.microsoft.com/office/powerpoint/2010/main" val="1638080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a:t>
            </a:r>
            <a:r>
              <a:rPr lang="en-US" dirty="0" err="1" smtClean="0"/>
              <a:t>abt</a:t>
            </a:r>
            <a:r>
              <a:rPr lang="en-US" dirty="0" smtClean="0"/>
              <a:t> CA</a:t>
            </a:r>
            <a:r>
              <a:rPr lang="en-US" baseline="0" dirty="0" smtClean="0"/>
              <a:t> history and the reasons for its downfall</a:t>
            </a:r>
          </a:p>
          <a:p>
            <a:r>
              <a:rPr lang="en-US" baseline="0" dirty="0" smtClean="0"/>
              <a:t>--CA was founded in 1934 with a single Lockheed aircraft in American Southwest.</a:t>
            </a:r>
          </a:p>
          <a:p>
            <a:r>
              <a:rPr lang="en-US" baseline="0" dirty="0" smtClean="0"/>
              <a:t>--It is now USA’s 5</a:t>
            </a:r>
            <a:r>
              <a:rPr lang="en-US" baseline="30000" dirty="0" smtClean="0"/>
              <a:t>th</a:t>
            </a:r>
            <a:r>
              <a:rPr lang="en-US" baseline="0" dirty="0" smtClean="0"/>
              <a:t> largest and world’s 7</a:t>
            </a:r>
            <a:r>
              <a:rPr lang="en-US" baseline="30000" dirty="0" smtClean="0"/>
              <a:t>th</a:t>
            </a:r>
            <a:r>
              <a:rPr lang="en-US" baseline="0" dirty="0" smtClean="0"/>
              <a:t> largest airline.</a:t>
            </a:r>
          </a:p>
          <a:p>
            <a:r>
              <a:rPr lang="en-US" baseline="0" dirty="0" smtClean="0"/>
              <a:t>--but just 10yeasr ago, this wasn’t the case.</a:t>
            </a:r>
          </a:p>
          <a:p>
            <a:r>
              <a:rPr lang="en-US" baseline="0" dirty="0" smtClean="0"/>
              <a:t>--It was in deep trouble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were ten major US airlines, and Continental ranked tenth</a:t>
            </a:r>
          </a:p>
          <a:p>
            <a:r>
              <a:rPr lang="en-US" dirty="0" smtClean="0"/>
              <a:t>--explain slide 4 points in sentences</a:t>
            </a:r>
          </a:p>
          <a:p>
            <a:r>
              <a:rPr lang="en-US" dirty="0" smtClean="0"/>
              <a:t>--The</a:t>
            </a:r>
            <a:r>
              <a:rPr lang="en-US" baseline="0" dirty="0" smtClean="0"/>
              <a:t> above reasons led to financial crisis situation in Continental Airlines. </a:t>
            </a:r>
          </a:p>
          <a:p>
            <a:r>
              <a:rPr lang="en-US" baseline="0" dirty="0" smtClean="0"/>
              <a:t>--Also, in the span of 10years, CA experienced 10CEO changes</a:t>
            </a:r>
          </a:p>
          <a:p>
            <a:endParaRPr lang="en-US" dirty="0"/>
          </a:p>
        </p:txBody>
      </p:sp>
    </p:spTree>
    <p:extLst>
      <p:ext uri="{BB962C8B-B14F-4D97-AF65-F5344CB8AC3E}">
        <p14:creationId xmlns:p14="http://schemas.microsoft.com/office/powerpoint/2010/main" val="3582370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smtClean="0"/>
              <a:t>--what led to the rebirth</a:t>
            </a:r>
            <a:r>
              <a:rPr lang="en-US" sz="3200" baseline="0" dirty="0" smtClean="0"/>
              <a:t> of CA</a:t>
            </a:r>
            <a:br>
              <a:rPr lang="en-US" sz="3200" baseline="0" dirty="0" smtClean="0"/>
            </a:br>
            <a:r>
              <a:rPr lang="en-US" sz="3200" baseline="0" dirty="0" smtClean="0"/>
              <a:t>--It began in 1994 when CEO Gordon--- &amp; CA Consultant Greg--- came up with this revolutionary idea of Go Forward Plan</a:t>
            </a:r>
          </a:p>
          <a:p>
            <a:r>
              <a:rPr lang="en-US" sz="3200" baseline="0" dirty="0" smtClean="0"/>
              <a:t>--This plan was sold to their board of directors</a:t>
            </a:r>
          </a:p>
          <a:p>
            <a:r>
              <a:rPr lang="en-US" sz="3200" baseline="0" dirty="0" smtClean="0"/>
              <a:t>--It consists of 4 parts which are to be executed simultaneously</a:t>
            </a:r>
          </a:p>
          <a:p>
            <a:r>
              <a:rPr lang="en-US" sz="3200" baseline="0" dirty="0" smtClean="0"/>
              <a:t>-- 1</a:t>
            </a:r>
            <a:r>
              <a:rPr lang="en-US" sz="3200" baseline="30000" dirty="0" smtClean="0"/>
              <a:t>st</a:t>
            </a:r>
            <a:r>
              <a:rPr lang="en-US" sz="3200" baseline="0" dirty="0" smtClean="0"/>
              <a:t> part, CA needed to understand what products customers wanted and what are they willing to pay for</a:t>
            </a:r>
          </a:p>
          <a:p>
            <a:r>
              <a:rPr lang="en-US" sz="3200" baseline="0" dirty="0" smtClean="0"/>
              <a:t>--2</a:t>
            </a:r>
            <a:r>
              <a:rPr lang="en-US" sz="3200" baseline="30000" dirty="0" smtClean="0"/>
              <a:t>nd</a:t>
            </a:r>
            <a:r>
              <a:rPr lang="en-US" sz="3200" baseline="0" dirty="0" smtClean="0"/>
              <a:t> part, CA needed to change costs and cash flows so that they could continue to operate without running out of cash</a:t>
            </a:r>
          </a:p>
          <a:p>
            <a:r>
              <a:rPr lang="en-US" sz="3200" baseline="0" dirty="0" smtClean="0"/>
              <a:t>--3</a:t>
            </a:r>
            <a:r>
              <a:rPr lang="en-US" sz="3200" baseline="30000" dirty="0" smtClean="0"/>
              <a:t>rd</a:t>
            </a:r>
            <a:r>
              <a:rPr lang="en-US" sz="3200" baseline="0" dirty="0" smtClean="0"/>
              <a:t> part, they needed to be airline which customers back, that is to gain trust of their customers by ensuring they are taken to their </a:t>
            </a:r>
            <a:r>
              <a:rPr lang="en-US" sz="3200" baseline="0" dirty="0" err="1" smtClean="0"/>
              <a:t>destns</a:t>
            </a:r>
            <a:r>
              <a:rPr lang="en-US" sz="3200" baseline="0" dirty="0" smtClean="0"/>
              <a:t> on time, safely, with all their </a:t>
            </a:r>
            <a:r>
              <a:rPr lang="en-US" sz="3200" baseline="0" dirty="0" err="1" smtClean="0"/>
              <a:t>baggages</a:t>
            </a:r>
            <a:endParaRPr lang="en-US" sz="3200" baseline="0" dirty="0" smtClean="0"/>
          </a:p>
          <a:p>
            <a:r>
              <a:rPr lang="en-US" sz="3200" baseline="0" dirty="0" smtClean="0"/>
              <a:t>--4</a:t>
            </a:r>
            <a:r>
              <a:rPr lang="en-US" sz="3200" baseline="30000" dirty="0" smtClean="0"/>
              <a:t>th</a:t>
            </a:r>
            <a:r>
              <a:rPr lang="en-US" sz="3200" baseline="0" dirty="0" smtClean="0"/>
              <a:t> part, CA had to be the workplace where people want to come to work.</a:t>
            </a:r>
          </a:p>
          <a:p>
            <a:r>
              <a:rPr lang="en-US" sz="3200" baseline="0" dirty="0" smtClean="0"/>
              <a:t>--Most of the employees supported this plan and within 2 years it transformed from worst to first airline.</a:t>
            </a:r>
            <a:endParaRPr lang="en-US" dirty="0"/>
          </a:p>
        </p:txBody>
      </p:sp>
    </p:spTree>
    <p:extLst>
      <p:ext uri="{BB962C8B-B14F-4D97-AF65-F5344CB8AC3E}">
        <p14:creationId xmlns:p14="http://schemas.microsoft.com/office/powerpoint/2010/main" val="1283650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a:t>
            </a:r>
            <a:r>
              <a:rPr lang="en-US" dirty="0" err="1" smtClean="0"/>
              <a:t>abt</a:t>
            </a:r>
            <a:r>
              <a:rPr lang="en-US" dirty="0" smtClean="0"/>
              <a:t> incorporation</a:t>
            </a:r>
            <a:r>
              <a:rPr lang="en-US" baseline="0" dirty="0" smtClean="0"/>
              <a:t> of </a:t>
            </a:r>
            <a:r>
              <a:rPr lang="en-US" baseline="0" dirty="0" err="1" smtClean="0"/>
              <a:t>datawarehousing</a:t>
            </a:r>
            <a:r>
              <a:rPr lang="en-US" baseline="0" dirty="0" smtClean="0"/>
              <a:t> to CA</a:t>
            </a:r>
          </a:p>
          <a:p>
            <a:r>
              <a:rPr lang="en-US" baseline="0" dirty="0" smtClean="0"/>
              <a:t>--movement from worst to first was supported with minimum IT</a:t>
            </a:r>
          </a:p>
          <a:p>
            <a:r>
              <a:rPr lang="en-US" baseline="0" dirty="0" smtClean="0"/>
              <a:t>--</a:t>
            </a:r>
            <a:r>
              <a:rPr lang="en-US" dirty="0" smtClean="0"/>
              <a:t>Continental had outsourced its operational systems to EDS. There was no support for ad hoc queries</a:t>
            </a:r>
          </a:p>
          <a:p>
            <a:r>
              <a:rPr lang="en-US" dirty="0" smtClean="0"/>
              <a:t>--The airline lacked the corporate data infrastructure for employees to quickly access the information they needed to gain key insights about the business.</a:t>
            </a:r>
          </a:p>
          <a:p>
            <a:r>
              <a:rPr lang="en-US" dirty="0" smtClean="0"/>
              <a:t>--hence the need to merge</a:t>
            </a:r>
            <a:r>
              <a:rPr lang="en-US" baseline="0" dirty="0" smtClean="0"/>
              <a:t> data—</a:t>
            </a:r>
          </a:p>
          <a:p>
            <a:r>
              <a:rPr lang="en-US" baseline="0" dirty="0" smtClean="0"/>
              <a:t>--Janet---came up with this idea</a:t>
            </a:r>
          </a:p>
          <a:p>
            <a:r>
              <a:rPr lang="en-US" baseline="0" dirty="0" smtClean="0"/>
              <a:t>--she believed DW was core----</a:t>
            </a:r>
          </a:p>
          <a:p>
            <a:r>
              <a:rPr lang="en-US" baseline="0" dirty="0" smtClean="0"/>
              <a:t>--after 6monhs of dev, it went live in June1998.</a:t>
            </a:r>
            <a:endParaRPr lang="en-US" dirty="0" smtClean="0"/>
          </a:p>
          <a:p>
            <a:endParaRPr lang="en-US" dirty="0"/>
          </a:p>
        </p:txBody>
      </p:sp>
    </p:spTree>
    <p:extLst>
      <p:ext uri="{BB962C8B-B14F-4D97-AF65-F5344CB8AC3E}">
        <p14:creationId xmlns:p14="http://schemas.microsoft.com/office/powerpoint/2010/main" val="1479428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Prior to the warehouse……</a:t>
            </a:r>
          </a:p>
          <a:p>
            <a:r>
              <a:rPr lang="en-US" dirty="0" smtClean="0"/>
              <a:t> After the data warehouse</a:t>
            </a:r>
          </a:p>
          <a:p>
            <a:endParaRPr lang="en-US" dirty="0" smtClean="0"/>
          </a:p>
          <a:p>
            <a:r>
              <a:rPr lang="en-US" dirty="0" smtClean="0"/>
              <a:t>--1</a:t>
            </a:r>
            <a:r>
              <a:rPr lang="en-US" baseline="30000" dirty="0" smtClean="0"/>
              <a:t>st</a:t>
            </a:r>
            <a:r>
              <a:rPr lang="en-US" dirty="0" smtClean="0"/>
              <a:t> -&gt; $5M a</a:t>
            </a:r>
            <a:r>
              <a:rPr lang="en-US" baseline="0" dirty="0" smtClean="0"/>
              <a:t> year – revenue</a:t>
            </a:r>
          </a:p>
          <a:p>
            <a:r>
              <a:rPr lang="en-US" baseline="0" dirty="0" smtClean="0"/>
              <a:t>--2</a:t>
            </a:r>
            <a:r>
              <a:rPr lang="en-US" baseline="30000" dirty="0" smtClean="0"/>
              <a:t>nd</a:t>
            </a:r>
            <a:r>
              <a:rPr lang="en-US" baseline="0" dirty="0" smtClean="0"/>
              <a:t> -&gt; 30% of them joined the club</a:t>
            </a:r>
          </a:p>
          <a:p>
            <a:r>
              <a:rPr lang="en-US" baseline="0" dirty="0" smtClean="0"/>
              <a:t>--3</a:t>
            </a:r>
            <a:r>
              <a:rPr lang="en-US" baseline="30000" dirty="0" smtClean="0"/>
              <a:t>rd</a:t>
            </a:r>
            <a:r>
              <a:rPr lang="en-US" baseline="0" dirty="0" smtClean="0"/>
              <a:t> -&gt; $2M savings in a year</a:t>
            </a:r>
            <a:endParaRPr lang="en-US" dirty="0" smtClean="0"/>
          </a:p>
          <a:p>
            <a:endParaRPr lang="en-US" dirty="0"/>
          </a:p>
        </p:txBody>
      </p:sp>
    </p:spTree>
    <p:extLst>
      <p:ext uri="{BB962C8B-B14F-4D97-AF65-F5344CB8AC3E}">
        <p14:creationId xmlns:p14="http://schemas.microsoft.com/office/powerpoint/2010/main" val="2952159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are the variety of key applications that rely on real-time data used by Continental Airlines. </a:t>
            </a:r>
          </a:p>
          <a:p>
            <a:pPr marL="228600" indent="-228600">
              <a:buAutoNum type="arabicParenR"/>
            </a:pPr>
            <a:r>
              <a:rPr lang="en-US" baseline="0" dirty="0" smtClean="0"/>
              <a:t>Fare Design :  Continental uses real-time data to optimize airfares after which the revenue management immediately begins tracking the impact of that price on future bookings. Depending on the response they tailor the fares. This approach fetched them $10M </a:t>
            </a:r>
            <a:endParaRPr lang="en-US" dirty="0" smtClean="0"/>
          </a:p>
          <a:p>
            <a:pPr marL="228600" indent="-228600">
              <a:buAutoNum type="arabicParenR"/>
            </a:pPr>
            <a:r>
              <a:rPr lang="en-US" baseline="0" dirty="0" smtClean="0"/>
              <a:t>Recovering Lost reservation: There have been incidences in the past where error in Continentals reservation system caused them a loss.  In this crisis situation the data warehouse team fetched real-time data and made amendments, thus avoiding serious customer relation problems</a:t>
            </a:r>
          </a:p>
          <a:p>
            <a:pPr marL="228600" indent="-228600">
              <a:buAutoNum type="arabicParenR"/>
            </a:pPr>
            <a:r>
              <a:rPr lang="en-US" baseline="0" dirty="0" smtClean="0"/>
              <a:t>Customer Value Analysis: is performed and fed to Continentals customer facing systems so that they can recognize their best customers when interacting with them. This data also helps them in disaster situations like 9/11 they could figure where their most valued customers were stranded and provide necessary arrangements</a:t>
            </a:r>
          </a:p>
          <a:p>
            <a:pPr marL="228600" indent="-228600">
              <a:buAutoNum type="arabicParenR"/>
            </a:pPr>
            <a:r>
              <a:rPr lang="en-US" baseline="0" dirty="0" smtClean="0"/>
              <a:t>Marketing Insights : provides sales / marketing personnel details of customer like seating preferences, recent flight disruptions, service history and customer value. For instance the Gate agents can pull up this information too see which high valued customer have had flight disruption. This info is then forwarded to the flight attendants who can service these passengers and improve the customer relations. </a:t>
            </a:r>
          </a:p>
          <a:p>
            <a:pPr marL="228600" indent="-228600">
              <a:buAutoNum type="arabicParenR"/>
            </a:pPr>
            <a:r>
              <a:rPr lang="en-US" baseline="0" dirty="0" smtClean="0"/>
              <a:t>Flight Management Dashboard: Is a set of graphical displays developed by data warehouse team. These high level views can be broken down to show the details on customer or flights.  For example, a Line graph that summarizes the flight lateness. Users can drill down to detailed pie chart that show degrees of lateness and within each pie , to the individual flights in that category.</a:t>
            </a:r>
          </a:p>
          <a:p>
            <a:pPr marL="228600" indent="-228600">
              <a:buAutoNum type="arabicParenR"/>
            </a:pPr>
            <a:r>
              <a:rPr lang="en-US" baseline="0" dirty="0" smtClean="0"/>
              <a:t>Fraud Investigation : A “Prowler Application “ was built to search for names or patterns and when a match is found an email and a message are  send immediately to corporate security. In total Continental was able to identify and prevent more than $15 million in fraud in 2003 alone.</a:t>
            </a:r>
          </a:p>
          <a:p>
            <a:pPr marL="228600" indent="-228600">
              <a:buAutoNum type="arabicParenR"/>
            </a:pPr>
            <a:endParaRPr lang="en-US" baseline="0" dirty="0" smtClean="0"/>
          </a:p>
          <a:p>
            <a:endParaRPr lang="en-US" dirty="0"/>
          </a:p>
        </p:txBody>
      </p:sp>
    </p:spTree>
    <p:extLst>
      <p:ext uri="{BB962C8B-B14F-4D97-AF65-F5344CB8AC3E}">
        <p14:creationId xmlns:p14="http://schemas.microsoft.com/office/powerpoint/2010/main" val="2577772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Data from 25 internal operational systems (e.g., the reservations system) and two external data sources (e.g., standard airport codes) are loaded into the warehouse. Critical</a:t>
            </a:r>
            <a:r>
              <a:rPr lang="en-US" baseline="0" dirty="0" smtClean="0"/>
              <a:t> information determined from analyses in the data warehouse </a:t>
            </a:r>
            <a:r>
              <a:rPr lang="en-US" dirty="0" smtClean="0"/>
              <a:t>(e.g., customer value analysis) is fed from the warehouse back into the operational systems. All of the data are stored at the lowest level of detail in the Teradata database. Tera data uses the “active” data warehousing</a:t>
            </a:r>
            <a:r>
              <a:rPr lang="en-US" baseline="0" dirty="0" smtClean="0"/>
              <a:t> term to describe real-time data warehousing. Upper layer is where ETL (Extraction, Transformation, Loading) occurs. Mid part </a:t>
            </a:r>
            <a:r>
              <a:rPr lang="en-US" baseline="0" dirty="0" err="1" smtClean="0"/>
              <a:t>ie</a:t>
            </a:r>
            <a:r>
              <a:rPr lang="en-US" baseline="0" dirty="0" smtClean="0"/>
              <a:t> Data warehouse </a:t>
            </a:r>
            <a:r>
              <a:rPr lang="en-US" sz="1200" b="0" i="0" kern="1200" dirty="0" smtClean="0">
                <a:solidFill>
                  <a:schemeClr val="tx1"/>
                </a:solidFill>
                <a:effectLst/>
                <a:latin typeface="+mn-lt"/>
                <a:ea typeface="+mn-ea"/>
                <a:cs typeface="+mn-cs"/>
              </a:rPr>
              <a:t>is a centralized repository that </a:t>
            </a:r>
            <a:r>
              <a:rPr lang="en-US" sz="1200" i="0" u="sng" kern="1200" dirty="0" smtClean="0">
                <a:solidFill>
                  <a:schemeClr val="tx1"/>
                </a:solidFill>
                <a:effectLst/>
                <a:latin typeface="+mn-lt"/>
                <a:ea typeface="+mn-ea"/>
                <a:cs typeface="+mn-cs"/>
                <a:hlinkClick r:id="rId3"/>
              </a:rPr>
              <a:t>stores</a:t>
            </a:r>
            <a:r>
              <a:rPr lang="en-US" sz="1200" b="0" i="0" kern="1200" dirty="0" smtClean="0">
                <a:solidFill>
                  <a:schemeClr val="tx1"/>
                </a:solidFill>
                <a:effectLst/>
                <a:latin typeface="+mn-lt"/>
                <a:ea typeface="+mn-ea"/>
                <a:cs typeface="+mn-cs"/>
              </a:rPr>
              <a:t> data from multiple information sources and transforms them into a common, multidimensional data model for efficient querying and analysis. At the lower part </a:t>
            </a:r>
            <a:r>
              <a:rPr lang="en-US" sz="1200" b="0" i="0" kern="1200" baseline="0" dirty="0" smtClean="0">
                <a:solidFill>
                  <a:schemeClr val="tx1"/>
                </a:solidFill>
                <a:effectLst/>
                <a:latin typeface="+mn-lt"/>
                <a:ea typeface="+mn-ea"/>
                <a:cs typeface="+mn-cs"/>
              </a:rPr>
              <a:t>you can see that application or business users access the data by writing queries . This data which is further used of data Mining, Reporting, OLAP Analysis. In the next slide we’ll further explore the methods for data access. </a:t>
            </a:r>
            <a:endParaRPr lang="en-US" dirty="0" smtClean="0"/>
          </a:p>
          <a:p>
            <a:endParaRPr lang="en-US" dirty="0"/>
          </a:p>
        </p:txBody>
      </p:sp>
    </p:spTree>
    <p:extLst>
      <p:ext uri="{BB962C8B-B14F-4D97-AF65-F5344CB8AC3E}">
        <p14:creationId xmlns:p14="http://schemas.microsoft.com/office/powerpoint/2010/main" val="4027318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few</a:t>
            </a:r>
            <a:r>
              <a:rPr lang="en-US" baseline="0" dirty="0" smtClean="0"/>
              <a:t> popular products used to access data in </a:t>
            </a:r>
            <a:r>
              <a:rPr lang="en-US" dirty="0" smtClean="0"/>
              <a:t>data warehouse.</a:t>
            </a:r>
            <a:r>
              <a:rPr lang="en-US" baseline="0" dirty="0" smtClean="0"/>
              <a:t> </a:t>
            </a:r>
          </a:p>
          <a:p>
            <a:r>
              <a:rPr lang="en-US" baseline="0" dirty="0" smtClean="0"/>
              <a:t>Some use STANDARD QUERY INTERFACE like Teradata’s Query Man, MS Access and excel. </a:t>
            </a:r>
          </a:p>
          <a:p>
            <a:r>
              <a:rPr lang="en-US" baseline="0" dirty="0" smtClean="0"/>
              <a:t>While other use CUSTOM BUILT applications .</a:t>
            </a:r>
          </a:p>
          <a:p>
            <a:r>
              <a:rPr lang="en-US" baseline="0" dirty="0" smtClean="0"/>
              <a:t>Some use Desktop or web version of Hyperion’s Intelligence which is an Oracle product. </a:t>
            </a:r>
          </a:p>
          <a:p>
            <a:r>
              <a:rPr lang="en-US" baseline="0" dirty="0" smtClean="0"/>
              <a:t>Another type of tool for data mining is SAS’ clementine Data Mining whereas Teradata’s CRM (Customer Relationship Management) is used for campaign management. </a:t>
            </a:r>
          </a:p>
          <a:p>
            <a:endParaRPr lang="en-US" dirty="0"/>
          </a:p>
        </p:txBody>
      </p:sp>
    </p:spTree>
    <p:extLst>
      <p:ext uri="{BB962C8B-B14F-4D97-AF65-F5344CB8AC3E}">
        <p14:creationId xmlns:p14="http://schemas.microsoft.com/office/powerpoint/2010/main" val="1573186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file://localhost/Users/jasonrodriguez/Projects/Power%20Points/FINAL%20Template/images/images/CoverSlide_Header_01.png"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file://localhost/Users/jasonrodriguez/Projects/Power%20Points/FINAL%20Template/images/images/PPT_Template_Header.png"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814BC4-537D-4B6C-8865-9CDCCC55D7E4}" type="datetimeFigureOut">
              <a:rPr lang="en-US" smtClean="0"/>
              <a:t>4/1/2016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051B05-9FE2-4411-B413-D785143426E3}" type="slidenum">
              <a:rPr lang="en-US" smtClean="0"/>
              <a:t>‹#›</a:t>
            </a:fld>
            <a:endParaRPr lang="en-US"/>
          </a:p>
        </p:txBody>
      </p:sp>
    </p:spTree>
    <p:extLst>
      <p:ext uri="{BB962C8B-B14F-4D97-AF65-F5344CB8AC3E}">
        <p14:creationId xmlns:p14="http://schemas.microsoft.com/office/powerpoint/2010/main" val="3637543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814BC4-537D-4B6C-8865-9CDCCC55D7E4}" type="datetimeFigureOut">
              <a:rPr lang="en-US" smtClean="0"/>
              <a:t>4/1/2016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051B05-9FE2-4411-B413-D785143426E3}" type="slidenum">
              <a:rPr lang="en-US" smtClean="0"/>
              <a:t>‹#›</a:t>
            </a:fld>
            <a:endParaRPr lang="en-US"/>
          </a:p>
        </p:txBody>
      </p:sp>
    </p:spTree>
    <p:extLst>
      <p:ext uri="{BB962C8B-B14F-4D97-AF65-F5344CB8AC3E}">
        <p14:creationId xmlns:p14="http://schemas.microsoft.com/office/powerpoint/2010/main" val="155822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814BC4-537D-4B6C-8865-9CDCCC55D7E4}" type="datetimeFigureOut">
              <a:rPr lang="en-US" smtClean="0"/>
              <a:t>4/1/2016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051B05-9FE2-4411-B413-D785143426E3}" type="slidenum">
              <a:rPr lang="en-US" smtClean="0"/>
              <a:t>‹#›</a:t>
            </a:fld>
            <a:endParaRPr lang="en-US"/>
          </a:p>
        </p:txBody>
      </p:sp>
    </p:spTree>
    <p:extLst>
      <p:ext uri="{BB962C8B-B14F-4D97-AF65-F5344CB8AC3E}">
        <p14:creationId xmlns:p14="http://schemas.microsoft.com/office/powerpoint/2010/main" val="2586501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ampus Aerial 1">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ext Placeholder 17"/>
          <p:cNvSpPr>
            <a:spLocks noGrp="1"/>
          </p:cNvSpPr>
          <p:nvPr>
            <p:ph type="body" sz="quarter" idx="13" hasCustomPrompt="1"/>
          </p:nvPr>
        </p:nvSpPr>
        <p:spPr>
          <a:xfrm>
            <a:off x="165100" y="1364341"/>
            <a:ext cx="7701643" cy="2010230"/>
          </a:xfrm>
          <a:prstGeom prst="rect">
            <a:avLst/>
          </a:prstGeom>
        </p:spPr>
        <p:txBody>
          <a:bodyPr/>
          <a:lstStyle>
            <a:lvl1pPr marL="0" indent="0">
              <a:buNone/>
              <a:defRPr sz="3200" b="1">
                <a:latin typeface="Century Gothic"/>
                <a:cs typeface="Century Gothic"/>
              </a:defRPr>
            </a:lvl1pPr>
          </a:lstStyle>
          <a:p>
            <a:pPr lvl="0"/>
            <a:r>
              <a:rPr lang="en-US" dirty="0" smtClean="0">
                <a:solidFill>
                  <a:schemeClr val="tx1"/>
                </a:solidFill>
              </a:rPr>
              <a:t>Presentation Title Line 1</a:t>
            </a:r>
            <a:br>
              <a:rPr lang="en-US" dirty="0" smtClean="0">
                <a:solidFill>
                  <a:schemeClr val="tx1"/>
                </a:solidFill>
              </a:rPr>
            </a:br>
            <a:r>
              <a:rPr lang="en-US" dirty="0" smtClean="0">
                <a:solidFill>
                  <a:schemeClr val="tx1"/>
                </a:solidFill>
              </a:rPr>
              <a:t>Presentation Title Line 2</a:t>
            </a:r>
            <a:endParaRPr lang="en-US" dirty="0"/>
          </a:p>
        </p:txBody>
      </p:sp>
      <p:sp>
        <p:nvSpPr>
          <p:cNvPr id="13" name="Text Placeholder 19"/>
          <p:cNvSpPr>
            <a:spLocks noGrp="1"/>
          </p:cNvSpPr>
          <p:nvPr>
            <p:ph type="body" sz="quarter" idx="14" hasCustomPrompt="1"/>
          </p:nvPr>
        </p:nvSpPr>
        <p:spPr>
          <a:xfrm>
            <a:off x="154518" y="4898572"/>
            <a:ext cx="7712225" cy="1256167"/>
          </a:xfrm>
          <a:prstGeom prst="rect">
            <a:avLst/>
          </a:prstGeom>
        </p:spPr>
        <p:txBody>
          <a:bodyPr/>
          <a:lstStyle>
            <a:lvl1pPr marL="0" indent="0">
              <a:buNone/>
              <a:defRPr sz="1800">
                <a:latin typeface="Century Gothic"/>
                <a:cs typeface="Century Gothic"/>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Presenter’s Name</a:t>
            </a:r>
            <a:br>
              <a:rPr lang="en-US" dirty="0" smtClean="0"/>
            </a:br>
            <a:r>
              <a:rPr lang="en-US" dirty="0" smtClean="0"/>
              <a:t>Presenter’s Title</a:t>
            </a:r>
            <a:br>
              <a:rPr lang="en-US" dirty="0" smtClean="0"/>
            </a:br>
            <a:r>
              <a:rPr lang="en-US" dirty="0" smtClean="0"/>
              <a:t>Presenter’s Department</a:t>
            </a:r>
          </a:p>
        </p:txBody>
      </p:sp>
      <p:sp>
        <p:nvSpPr>
          <p:cNvPr id="14" name="Text Placeholder 26"/>
          <p:cNvSpPr>
            <a:spLocks noGrp="1"/>
          </p:cNvSpPr>
          <p:nvPr>
            <p:ph type="body" sz="quarter" idx="15" hasCustomPrompt="1"/>
          </p:nvPr>
        </p:nvSpPr>
        <p:spPr>
          <a:xfrm>
            <a:off x="165100" y="3512457"/>
            <a:ext cx="7701643" cy="1204686"/>
          </a:xfrm>
          <a:prstGeom prst="rect">
            <a:avLst/>
          </a:prstGeom>
        </p:spPr>
        <p:txBody>
          <a:bodyPr/>
          <a:lstStyle>
            <a:lvl1pPr marL="0" indent="0">
              <a:buNone/>
              <a:defRPr sz="2400" i="1" baseline="0">
                <a:latin typeface="Century Gothic"/>
                <a:cs typeface="Century Gothic"/>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Subtitle Line 1</a:t>
            </a:r>
            <a:br>
              <a:rPr lang="en-US" dirty="0" smtClean="0"/>
            </a:br>
            <a:r>
              <a:rPr lang="en-US" dirty="0" smtClean="0"/>
              <a:t>Subtitle Line 2</a:t>
            </a:r>
          </a:p>
        </p:txBody>
      </p:sp>
      <p:pic>
        <p:nvPicPr>
          <p:cNvPr id="15" name="CoverSlide_Header_01.png" descr="/Users/jasonrodriguez/Projects/Power Points/FINAL Template/images/images/CoverSlide_Header_01.png"/>
          <p:cNvPicPr>
            <a:picLocks noChangeAspect="1"/>
          </p:cNvPicPr>
          <p:nvPr userDrawn="1"/>
        </p:nvPicPr>
        <p:blipFill>
          <a:blip r:embed="rId3" r:link="rId4">
            <a:extLst>
              <a:ext uri="{28A0092B-C50C-407E-A947-70E740481C1C}">
                <a14:useLocalDpi xmlns:a14="http://schemas.microsoft.com/office/drawing/2010/main" val="0"/>
              </a:ext>
            </a:extLst>
          </a:blip>
          <a:stretch>
            <a:fillRect/>
          </a:stretch>
        </p:blipFill>
        <p:spPr>
          <a:xfrm>
            <a:off x="0" y="0"/>
            <a:ext cx="12192000" cy="975360"/>
          </a:xfrm>
          <a:prstGeom prst="rect">
            <a:avLst/>
          </a:prstGeom>
        </p:spPr>
      </p:pic>
      <p:pic>
        <p:nvPicPr>
          <p:cNvPr id="16" name="Picture 15" descr="CoverSlide_Footer_03.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272784"/>
            <a:ext cx="12192000" cy="585216"/>
          </a:xfrm>
          <a:prstGeom prst="rect">
            <a:avLst/>
          </a:prstGeom>
        </p:spPr>
      </p:pic>
      <p:pic>
        <p:nvPicPr>
          <p:cNvPr id="17" name="Picture 16" descr="Stevens-Official-PMSColor-R.eps"/>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14477" y="283029"/>
            <a:ext cx="2578705" cy="828870"/>
          </a:xfrm>
          <a:prstGeom prst="rect">
            <a:avLst/>
          </a:prstGeom>
        </p:spPr>
      </p:pic>
      <p:sp>
        <p:nvSpPr>
          <p:cNvPr id="19" name="Footer Placeholder 4"/>
          <p:cNvSpPr>
            <a:spLocks noGrp="1"/>
          </p:cNvSpPr>
          <p:nvPr>
            <p:ph type="ftr" sz="quarter" idx="16"/>
          </p:nvPr>
        </p:nvSpPr>
        <p:spPr>
          <a:xfrm>
            <a:off x="8062707" y="6520373"/>
            <a:ext cx="3917616" cy="201103"/>
          </a:xfrm>
        </p:spPr>
        <p:txBody>
          <a:bodyPr/>
          <a:lstStyle/>
          <a:p>
            <a:endParaRPr lang="en-US" dirty="0"/>
          </a:p>
        </p:txBody>
      </p:sp>
    </p:spTree>
    <p:extLst>
      <p:ext uri="{BB962C8B-B14F-4D97-AF65-F5344CB8AC3E}">
        <p14:creationId xmlns:p14="http://schemas.microsoft.com/office/powerpoint/2010/main" val="2664592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with no Subhead">
    <p:spTree>
      <p:nvGrpSpPr>
        <p:cNvPr id="1" name=""/>
        <p:cNvGrpSpPr/>
        <p:nvPr/>
      </p:nvGrpSpPr>
      <p:grpSpPr>
        <a:xfrm>
          <a:off x="0" y="0"/>
          <a:ext cx="0" cy="0"/>
          <a:chOff x="0" y="0"/>
          <a:chExt cx="0" cy="0"/>
        </a:xfrm>
      </p:grpSpPr>
      <p:sp>
        <p:nvSpPr>
          <p:cNvPr id="14" name="Text Placeholder 2"/>
          <p:cNvSpPr>
            <a:spLocks noGrp="1"/>
          </p:cNvSpPr>
          <p:nvPr>
            <p:ph type="body" sz="quarter" idx="12" hasCustomPrompt="1"/>
          </p:nvPr>
        </p:nvSpPr>
        <p:spPr>
          <a:xfrm>
            <a:off x="302684" y="1584190"/>
            <a:ext cx="11576539" cy="4511810"/>
          </a:xfrm>
          <a:prstGeom prst="rect">
            <a:avLst/>
          </a:prstGeom>
        </p:spPr>
        <p:txBody>
          <a:bodyPr vert="horz"/>
          <a:lstStyle>
            <a:lvl1pPr marL="0" indent="0">
              <a:spcBef>
                <a:spcPts val="0"/>
              </a:spcBef>
              <a:spcAft>
                <a:spcPts val="1200"/>
              </a:spcAft>
              <a:buFont typeface="Arial" panose="020B0604020202020204" pitchFamily="34" charset="0"/>
              <a:buNone/>
              <a:defRPr sz="1800"/>
            </a:lvl1pPr>
            <a:lvl2pPr marL="457200" indent="0">
              <a:spcBef>
                <a:spcPts val="0"/>
              </a:spcBef>
              <a:spcAft>
                <a:spcPts val="1200"/>
              </a:spcAft>
              <a:buFontTx/>
              <a:buNone/>
              <a:defRPr sz="1600" baseline="0"/>
            </a:lvl2pPr>
            <a:lvl3pPr marL="914400" indent="0">
              <a:spcBef>
                <a:spcPts val="0"/>
              </a:spcBef>
              <a:spcAft>
                <a:spcPts val="1200"/>
              </a:spcAft>
              <a:buFont typeface="Arial" panose="020B0604020202020204" pitchFamily="34" charset="0"/>
              <a:buNone/>
              <a:defRPr sz="1400" baseline="0"/>
            </a:lvl3pPr>
            <a:lvl4pPr marL="1371600" indent="0">
              <a:spcBef>
                <a:spcPts val="0"/>
              </a:spcBef>
              <a:spcAft>
                <a:spcPts val="1200"/>
              </a:spcAft>
              <a:buFont typeface="Arial" panose="020B0604020202020204" pitchFamily="34" charset="0"/>
              <a:buNone/>
              <a:defRPr sz="1200" baseline="0"/>
            </a:lvl4pPr>
            <a:lvl5pPr marL="1828800" indent="0">
              <a:spcBef>
                <a:spcPts val="0"/>
              </a:spcBef>
              <a:spcAft>
                <a:spcPts val="1200"/>
              </a:spcAft>
              <a:buFont typeface="Arial" panose="020B0604020202020204" pitchFamily="34" charset="0"/>
              <a:buNone/>
              <a:defRPr sz="1000" baseline="0"/>
            </a:lvl5pPr>
          </a:lstStyle>
          <a:p>
            <a:pPr lvl="0"/>
            <a:r>
              <a:rPr lang="en-US" dirty="0" smtClean="0"/>
              <a:t>Insert Text Here</a:t>
            </a:r>
          </a:p>
          <a:p>
            <a:pPr lvl="1"/>
            <a:r>
              <a:rPr lang="en-US" dirty="0" smtClean="0"/>
              <a:t>Insert Text Here</a:t>
            </a:r>
          </a:p>
          <a:p>
            <a:pPr lvl="2"/>
            <a:r>
              <a:rPr lang="en-US" dirty="0" smtClean="0"/>
              <a:t>Insert Text Here</a:t>
            </a:r>
          </a:p>
          <a:p>
            <a:pPr lvl="3"/>
            <a:r>
              <a:rPr lang="en-US" dirty="0" smtClean="0"/>
              <a:t>Insert Text Here</a:t>
            </a:r>
          </a:p>
          <a:p>
            <a:pPr lvl="4"/>
            <a:r>
              <a:rPr lang="en-US" sz="1000" dirty="0" smtClean="0"/>
              <a:t>Insert Text Here</a:t>
            </a:r>
            <a:endParaRPr lang="en-US" dirty="0" smtClean="0"/>
          </a:p>
        </p:txBody>
      </p:sp>
      <p:sp>
        <p:nvSpPr>
          <p:cNvPr id="12" name="Title 1"/>
          <p:cNvSpPr>
            <a:spLocks noGrp="1"/>
          </p:cNvSpPr>
          <p:nvPr>
            <p:ph type="title" hasCustomPrompt="1"/>
          </p:nvPr>
        </p:nvSpPr>
        <p:spPr>
          <a:xfrm>
            <a:off x="302684" y="274638"/>
            <a:ext cx="10564925" cy="1143000"/>
          </a:xfrm>
          <a:prstGeom prst="rect">
            <a:avLst/>
          </a:prstGeom>
        </p:spPr>
        <p:txBody>
          <a:bodyPr/>
          <a:lstStyle/>
          <a:p>
            <a:r>
              <a:rPr lang="en-US" dirty="0" smtClean="0"/>
              <a:t>Insert Slide Title Line 1</a:t>
            </a:r>
            <a:br>
              <a:rPr lang="en-US" dirty="0" smtClean="0"/>
            </a:br>
            <a:r>
              <a:rPr lang="en-US" dirty="0" smtClean="0"/>
              <a:t>Insert Slide Title Line 2</a:t>
            </a:r>
            <a:endParaRPr lang="en-US" dirty="0"/>
          </a:p>
        </p:txBody>
      </p:sp>
      <p:sp>
        <p:nvSpPr>
          <p:cNvPr id="8" name="Slide Number Placeholder 6"/>
          <p:cNvSpPr>
            <a:spLocks noGrp="1"/>
          </p:cNvSpPr>
          <p:nvPr>
            <p:ph type="sldNum" sz="quarter" idx="11"/>
          </p:nvPr>
        </p:nvSpPr>
        <p:spPr>
          <a:xfrm>
            <a:off x="11611426" y="6529849"/>
            <a:ext cx="493487" cy="219294"/>
          </a:xfrm>
          <a:prstGeom prst="rect">
            <a:avLst/>
          </a:prstGeom>
        </p:spPr>
        <p:txBody>
          <a:bodyPr/>
          <a:lstStyle>
            <a:lvl1pPr>
              <a:defRPr sz="1200"/>
            </a:lvl1pPr>
          </a:lstStyle>
          <a:p>
            <a:fld id="{A117118A-BC41-4913-9A97-0BB9DC74274E}" type="slidenum">
              <a:rPr lang="en-US" smtClean="0"/>
              <a:pPr/>
              <a:t>‹#›</a:t>
            </a:fld>
            <a:endParaRPr lang="en-US" dirty="0"/>
          </a:p>
        </p:txBody>
      </p:sp>
    </p:spTree>
    <p:extLst>
      <p:ext uri="{BB962C8B-B14F-4D97-AF65-F5344CB8AC3E}">
        <p14:creationId xmlns:p14="http://schemas.microsoft.com/office/powerpoint/2010/main" val="3118727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pic>
        <p:nvPicPr>
          <p:cNvPr id="4" name="PPT_Template_Foot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72784"/>
            <a:ext cx="12192000" cy="585216"/>
          </a:xfrm>
          <a:prstGeom prst="rect">
            <a:avLst/>
          </a:prstGeom>
        </p:spPr>
      </p:pic>
      <p:pic>
        <p:nvPicPr>
          <p:cNvPr id="5" name="PPT_Template_Header.png" descr="/Users/jasonrodriguez/Projects/Power Points/FINAL Template/images/images/PPT_Template_Header.png"/>
          <p:cNvPicPr>
            <a:picLocks noChangeAspect="1"/>
          </p:cNvPicPr>
          <p:nvPr userDrawn="1"/>
        </p:nvPicPr>
        <p:blipFill>
          <a:blip r:embed="rId3" r:link="rId4">
            <a:extLst>
              <a:ext uri="{28A0092B-C50C-407E-A947-70E740481C1C}">
                <a14:useLocalDpi xmlns:a14="http://schemas.microsoft.com/office/drawing/2010/main" val="0"/>
              </a:ext>
            </a:extLst>
          </a:blip>
          <a:stretch>
            <a:fillRect/>
          </a:stretch>
        </p:blipFill>
        <p:spPr>
          <a:xfrm>
            <a:off x="0" y="0"/>
            <a:ext cx="12192000" cy="975360"/>
          </a:xfrm>
          <a:prstGeom prst="rect">
            <a:avLst/>
          </a:prstGeom>
        </p:spPr>
      </p:pic>
      <p:sp>
        <p:nvSpPr>
          <p:cNvPr id="6" name="Text Placeholder 17"/>
          <p:cNvSpPr>
            <a:spLocks noGrp="1"/>
          </p:cNvSpPr>
          <p:nvPr>
            <p:ph type="body" sz="quarter" idx="13" hasCustomPrompt="1"/>
          </p:nvPr>
        </p:nvSpPr>
        <p:spPr>
          <a:xfrm>
            <a:off x="214837" y="2423885"/>
            <a:ext cx="11740211" cy="1907234"/>
          </a:xfrm>
          <a:prstGeom prst="rect">
            <a:avLst/>
          </a:prstGeom>
        </p:spPr>
        <p:txBody>
          <a:bodyPr anchor="ctr"/>
          <a:lstStyle>
            <a:lvl1pPr marL="0" indent="0" algn="ctr">
              <a:lnSpc>
                <a:spcPct val="90000"/>
              </a:lnSpc>
              <a:buNone/>
              <a:defRPr sz="3600" b="1"/>
            </a:lvl1pPr>
          </a:lstStyle>
          <a:p>
            <a:pPr lvl="0"/>
            <a:r>
              <a:rPr lang="en-US" dirty="0" smtClean="0">
                <a:solidFill>
                  <a:schemeClr val="tx1"/>
                </a:solidFill>
              </a:rPr>
              <a:t>Section Break Line 1</a:t>
            </a:r>
            <a:br>
              <a:rPr lang="en-US" dirty="0" smtClean="0">
                <a:solidFill>
                  <a:schemeClr val="tx1"/>
                </a:solidFill>
              </a:rPr>
            </a:br>
            <a:r>
              <a:rPr lang="en-US" dirty="0" smtClean="0">
                <a:solidFill>
                  <a:schemeClr val="tx1"/>
                </a:solidFill>
              </a:rPr>
              <a:t>Section Break Line 2</a:t>
            </a:r>
            <a:endParaRPr lang="en-US" dirty="0"/>
          </a:p>
        </p:txBody>
      </p:sp>
      <p:sp>
        <p:nvSpPr>
          <p:cNvPr id="8" name="Slide Number Placeholder 1"/>
          <p:cNvSpPr>
            <a:spLocks noGrp="1"/>
          </p:cNvSpPr>
          <p:nvPr>
            <p:ph type="sldNum" sz="quarter" idx="4"/>
          </p:nvPr>
        </p:nvSpPr>
        <p:spPr>
          <a:xfrm>
            <a:off x="11611426" y="6529849"/>
            <a:ext cx="493487" cy="219294"/>
          </a:xfrm>
          <a:prstGeom prst="rect">
            <a:avLst/>
          </a:prstGeom>
        </p:spPr>
        <p:txBody>
          <a:bodyPr vert="horz" lIns="91440" tIns="45720" rIns="91440" bIns="45720" rtlCol="0" anchor="ctr"/>
          <a:lstStyle>
            <a:lvl1pPr algn="l">
              <a:defRPr sz="1000">
                <a:solidFill>
                  <a:schemeClr val="tx1">
                    <a:tint val="75000"/>
                  </a:schemeClr>
                </a:solidFill>
                <a:latin typeface="Century Gothic"/>
                <a:cs typeface="Century Gothic"/>
              </a:defRPr>
            </a:lvl1pPr>
          </a:lstStyle>
          <a:p>
            <a:fld id="{F6F79CA1-B382-4F43-AD32-0B0E11510FDC}" type="slidenum">
              <a:rPr lang="en-US" smtClean="0"/>
              <a:pPr/>
              <a:t>‹#›</a:t>
            </a:fld>
            <a:endParaRPr lang="en-US" dirty="0"/>
          </a:p>
        </p:txBody>
      </p:sp>
    </p:spTree>
    <p:extLst>
      <p:ext uri="{BB962C8B-B14F-4D97-AF65-F5344CB8AC3E}">
        <p14:creationId xmlns:p14="http://schemas.microsoft.com/office/powerpoint/2010/main" val="3670616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814BC4-537D-4B6C-8865-9CDCCC55D7E4}" type="datetimeFigureOut">
              <a:rPr lang="en-US" smtClean="0"/>
              <a:t>4/1/2016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051B05-9FE2-4411-B413-D785143426E3}" type="slidenum">
              <a:rPr lang="en-US" smtClean="0"/>
              <a:t>‹#›</a:t>
            </a:fld>
            <a:endParaRPr lang="en-US"/>
          </a:p>
        </p:txBody>
      </p:sp>
    </p:spTree>
    <p:extLst>
      <p:ext uri="{BB962C8B-B14F-4D97-AF65-F5344CB8AC3E}">
        <p14:creationId xmlns:p14="http://schemas.microsoft.com/office/powerpoint/2010/main" val="806244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814BC4-537D-4B6C-8865-9CDCCC55D7E4}" type="datetimeFigureOut">
              <a:rPr lang="en-US" smtClean="0"/>
              <a:t>4/1/2016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051B05-9FE2-4411-B413-D785143426E3}" type="slidenum">
              <a:rPr lang="en-US" smtClean="0"/>
              <a:t>‹#›</a:t>
            </a:fld>
            <a:endParaRPr lang="en-US"/>
          </a:p>
        </p:txBody>
      </p:sp>
    </p:spTree>
    <p:extLst>
      <p:ext uri="{BB962C8B-B14F-4D97-AF65-F5344CB8AC3E}">
        <p14:creationId xmlns:p14="http://schemas.microsoft.com/office/powerpoint/2010/main" val="91739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814BC4-537D-4B6C-8865-9CDCCC55D7E4}" type="datetimeFigureOut">
              <a:rPr lang="en-US" smtClean="0"/>
              <a:t>4/1/2016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051B05-9FE2-4411-B413-D785143426E3}" type="slidenum">
              <a:rPr lang="en-US" smtClean="0"/>
              <a:t>‹#›</a:t>
            </a:fld>
            <a:endParaRPr lang="en-US"/>
          </a:p>
        </p:txBody>
      </p:sp>
    </p:spTree>
    <p:extLst>
      <p:ext uri="{BB962C8B-B14F-4D97-AF65-F5344CB8AC3E}">
        <p14:creationId xmlns:p14="http://schemas.microsoft.com/office/powerpoint/2010/main" val="4168521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814BC4-537D-4B6C-8865-9CDCCC55D7E4}" type="datetimeFigureOut">
              <a:rPr lang="en-US" smtClean="0"/>
              <a:t>4/1/2016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051B05-9FE2-4411-B413-D785143426E3}" type="slidenum">
              <a:rPr lang="en-US" smtClean="0"/>
              <a:t>‹#›</a:t>
            </a:fld>
            <a:endParaRPr lang="en-US"/>
          </a:p>
        </p:txBody>
      </p:sp>
    </p:spTree>
    <p:extLst>
      <p:ext uri="{BB962C8B-B14F-4D97-AF65-F5344CB8AC3E}">
        <p14:creationId xmlns:p14="http://schemas.microsoft.com/office/powerpoint/2010/main" val="2792388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814BC4-537D-4B6C-8865-9CDCCC55D7E4}" type="datetimeFigureOut">
              <a:rPr lang="en-US" smtClean="0"/>
              <a:t>4/1/2016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051B05-9FE2-4411-B413-D785143426E3}" type="slidenum">
              <a:rPr lang="en-US" smtClean="0"/>
              <a:t>‹#›</a:t>
            </a:fld>
            <a:endParaRPr lang="en-US"/>
          </a:p>
        </p:txBody>
      </p:sp>
    </p:spTree>
    <p:extLst>
      <p:ext uri="{BB962C8B-B14F-4D97-AF65-F5344CB8AC3E}">
        <p14:creationId xmlns:p14="http://schemas.microsoft.com/office/powerpoint/2010/main" val="3145359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814BC4-537D-4B6C-8865-9CDCCC55D7E4}" type="datetimeFigureOut">
              <a:rPr lang="en-US" smtClean="0"/>
              <a:t>4/1/2016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051B05-9FE2-4411-B413-D785143426E3}" type="slidenum">
              <a:rPr lang="en-US" smtClean="0"/>
              <a:t>‹#›</a:t>
            </a:fld>
            <a:endParaRPr lang="en-US"/>
          </a:p>
        </p:txBody>
      </p:sp>
    </p:spTree>
    <p:extLst>
      <p:ext uri="{BB962C8B-B14F-4D97-AF65-F5344CB8AC3E}">
        <p14:creationId xmlns:p14="http://schemas.microsoft.com/office/powerpoint/2010/main" val="1628048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814BC4-537D-4B6C-8865-9CDCCC55D7E4}" type="datetimeFigureOut">
              <a:rPr lang="en-US" smtClean="0"/>
              <a:t>4/1/2016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051B05-9FE2-4411-B413-D785143426E3}" type="slidenum">
              <a:rPr lang="en-US" smtClean="0"/>
              <a:t>‹#›</a:t>
            </a:fld>
            <a:endParaRPr lang="en-US"/>
          </a:p>
        </p:txBody>
      </p:sp>
    </p:spTree>
    <p:extLst>
      <p:ext uri="{BB962C8B-B14F-4D97-AF65-F5344CB8AC3E}">
        <p14:creationId xmlns:p14="http://schemas.microsoft.com/office/powerpoint/2010/main" val="1599024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814BC4-537D-4B6C-8865-9CDCCC55D7E4}" type="datetimeFigureOut">
              <a:rPr lang="en-US" smtClean="0"/>
              <a:t>4/1/2016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051B05-9FE2-4411-B413-D785143426E3}" type="slidenum">
              <a:rPr lang="en-US" smtClean="0"/>
              <a:t>‹#›</a:t>
            </a:fld>
            <a:endParaRPr lang="en-US"/>
          </a:p>
        </p:txBody>
      </p:sp>
    </p:spTree>
    <p:extLst>
      <p:ext uri="{BB962C8B-B14F-4D97-AF65-F5344CB8AC3E}">
        <p14:creationId xmlns:p14="http://schemas.microsoft.com/office/powerpoint/2010/main" val="1273050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14BC4-537D-4B6C-8865-9CDCCC55D7E4}" type="datetimeFigureOut">
              <a:rPr lang="en-US" smtClean="0"/>
              <a:t>4/1/2016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051B05-9FE2-4411-B413-D785143426E3}" type="slidenum">
              <a:rPr lang="en-US" smtClean="0"/>
              <a:t>‹#›</a:t>
            </a:fld>
            <a:endParaRPr lang="en-US"/>
          </a:p>
        </p:txBody>
      </p:sp>
    </p:spTree>
    <p:extLst>
      <p:ext uri="{BB962C8B-B14F-4D97-AF65-F5344CB8AC3E}">
        <p14:creationId xmlns:p14="http://schemas.microsoft.com/office/powerpoint/2010/main" val="887298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Currency </a:t>
            </a:r>
            <a:r>
              <a:rPr lang="en-US" dirty="0" err="1" smtClean="0"/>
              <a:t>PredEx</a:t>
            </a:r>
            <a:r>
              <a:rPr lang="en-US" dirty="0" smtClean="0"/>
              <a:t>  </a:t>
            </a:r>
            <a:endParaRPr lang="en-US" dirty="0"/>
          </a:p>
        </p:txBody>
      </p:sp>
      <p:sp>
        <p:nvSpPr>
          <p:cNvPr id="3" name="Text Placeholder 2"/>
          <p:cNvSpPr>
            <a:spLocks noGrp="1"/>
          </p:cNvSpPr>
          <p:nvPr>
            <p:ph type="body" sz="quarter" idx="14"/>
          </p:nvPr>
        </p:nvSpPr>
        <p:spPr>
          <a:xfrm>
            <a:off x="0" y="2644769"/>
            <a:ext cx="7984901" cy="2519659"/>
          </a:xfrm>
        </p:spPr>
        <p:txBody>
          <a:bodyPr/>
          <a:lstStyle/>
          <a:p>
            <a:r>
              <a:rPr lang="en-US" dirty="0" smtClean="0"/>
              <a:t>Team Members </a:t>
            </a:r>
          </a:p>
          <a:p>
            <a:r>
              <a:rPr lang="en-US" dirty="0" err="1"/>
              <a:t>Ashutosh</a:t>
            </a:r>
            <a:r>
              <a:rPr lang="en-US" dirty="0"/>
              <a:t> </a:t>
            </a:r>
            <a:r>
              <a:rPr lang="en-US" dirty="0" err="1" smtClean="0"/>
              <a:t>Gajankush</a:t>
            </a:r>
            <a:endParaRPr lang="en-US" dirty="0" smtClean="0"/>
          </a:p>
          <a:p>
            <a:r>
              <a:rPr lang="en-US" dirty="0" err="1" smtClean="0"/>
              <a:t>Chiranth</a:t>
            </a:r>
            <a:r>
              <a:rPr lang="en-US" dirty="0" smtClean="0"/>
              <a:t> HD</a:t>
            </a:r>
          </a:p>
          <a:p>
            <a:r>
              <a:rPr lang="en-US" dirty="0" err="1" smtClean="0"/>
              <a:t>Ilesh</a:t>
            </a:r>
            <a:r>
              <a:rPr lang="en-US" dirty="0" smtClean="0"/>
              <a:t> Patel </a:t>
            </a:r>
          </a:p>
          <a:p>
            <a:r>
              <a:rPr lang="en-US" dirty="0" smtClean="0"/>
              <a:t>Smruthi </a:t>
            </a:r>
            <a:r>
              <a:rPr lang="en-US" dirty="0" err="1" smtClean="0"/>
              <a:t>Karinatte</a:t>
            </a:r>
            <a:endParaRPr lang="en-US" dirty="0"/>
          </a:p>
          <a:p>
            <a:endParaRPr lang="en-US" dirty="0"/>
          </a:p>
        </p:txBody>
      </p:sp>
    </p:spTree>
    <p:extLst>
      <p:ext uri="{BB962C8B-B14F-4D97-AF65-F5344CB8AC3E}">
        <p14:creationId xmlns:p14="http://schemas.microsoft.com/office/powerpoint/2010/main" val="3323831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pPr marL="285750" indent="-285750">
              <a:buFont typeface="Arial" panose="020B0604020202020204" pitchFamily="34" charset="0"/>
              <a:buChar char="•"/>
            </a:pPr>
            <a:r>
              <a:rPr lang="en-US" sz="2400" dirty="0"/>
              <a:t>Batch Mode : FTP from Mainframe on hourly basis, process the data and immediately load into Data warehouse</a:t>
            </a:r>
          </a:p>
          <a:p>
            <a:pPr marL="285750" indent="-285750">
              <a:buFont typeface="Arial" panose="020B0604020202020204" pitchFamily="34" charset="0"/>
              <a:buChar char="•"/>
            </a:pPr>
            <a:r>
              <a:rPr lang="en-US" sz="2400" dirty="0"/>
              <a:t>Satellite data is captured by special computers and placed in a data warehouse queue for immediate loading </a:t>
            </a:r>
          </a:p>
          <a:p>
            <a:pPr marL="285750" indent="-285750">
              <a:buFont typeface="Arial" panose="020B0604020202020204" pitchFamily="34" charset="0"/>
              <a:buChar char="•"/>
            </a:pPr>
            <a:r>
              <a:rPr lang="en-US" sz="2400" dirty="0"/>
              <a:t>Triggered by events : Every change triggers an event which pushes an update for immediate loading into data warehousing</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
        <p:nvSpPr>
          <p:cNvPr id="3" name="Title 2"/>
          <p:cNvSpPr>
            <a:spLocks noGrp="1"/>
          </p:cNvSpPr>
          <p:nvPr>
            <p:ph type="title"/>
          </p:nvPr>
        </p:nvSpPr>
        <p:spPr/>
        <p:txBody>
          <a:bodyPr/>
          <a:lstStyle/>
          <a:p>
            <a:r>
              <a:rPr lang="en-US" dirty="0"/>
              <a:t>Real-Time Data Sources</a:t>
            </a:r>
          </a:p>
        </p:txBody>
      </p:sp>
      <p:sp>
        <p:nvSpPr>
          <p:cNvPr id="4" name="Slide Number Placeholder 3"/>
          <p:cNvSpPr>
            <a:spLocks noGrp="1"/>
          </p:cNvSpPr>
          <p:nvPr>
            <p:ph type="sldNum" sz="quarter" idx="11"/>
          </p:nvPr>
        </p:nvSpPr>
        <p:spPr/>
        <p:txBody>
          <a:bodyPr/>
          <a:lstStyle/>
          <a:p>
            <a:fld id="{A117118A-BC41-4913-9A97-0BB9DC74274E}" type="slidenum">
              <a:rPr lang="en-US" smtClean="0"/>
              <a:pPr/>
              <a:t>10</a:t>
            </a:fld>
            <a:endParaRPr lang="en-US" dirty="0"/>
          </a:p>
        </p:txBody>
      </p:sp>
    </p:spTree>
    <p:extLst>
      <p:ext uri="{BB962C8B-B14F-4D97-AF65-F5344CB8AC3E}">
        <p14:creationId xmlns:p14="http://schemas.microsoft.com/office/powerpoint/2010/main" val="32581792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Warehouse Team</a:t>
            </a:r>
          </a:p>
        </p:txBody>
      </p:sp>
      <p:sp>
        <p:nvSpPr>
          <p:cNvPr id="4" name="Slide Number Placeholder 3"/>
          <p:cNvSpPr>
            <a:spLocks noGrp="1"/>
          </p:cNvSpPr>
          <p:nvPr>
            <p:ph type="sldNum" sz="quarter" idx="11"/>
          </p:nvPr>
        </p:nvSpPr>
        <p:spPr/>
        <p:txBody>
          <a:bodyPr/>
          <a:lstStyle/>
          <a:p>
            <a:fld id="{A117118A-BC41-4913-9A97-0BB9DC74274E}" type="slidenum">
              <a:rPr lang="en-US" smtClean="0"/>
              <a:pPr/>
              <a:t>11</a:t>
            </a:fld>
            <a:endParaRPr lang="en-US" dirty="0"/>
          </a:p>
        </p:txBody>
      </p:sp>
      <p:graphicFrame>
        <p:nvGraphicFramePr>
          <p:cNvPr id="5" name="Content Placeholder 3"/>
          <p:cNvGraphicFramePr>
            <a:graphicFrameLocks/>
          </p:cNvGraphicFramePr>
          <p:nvPr>
            <p:extLst/>
          </p:nvPr>
        </p:nvGraphicFramePr>
        <p:xfrm>
          <a:off x="838200" y="1090864"/>
          <a:ext cx="10515600" cy="4881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3405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pPr marL="285750" indent="-285750">
              <a:buFont typeface="Arial" panose="020B0604020202020204" pitchFamily="34" charset="0"/>
              <a:buChar char="•"/>
            </a:pPr>
            <a:r>
              <a:rPr lang="en-US" sz="2400" dirty="0"/>
              <a:t>Direction and guidance for the data warehouse</a:t>
            </a:r>
          </a:p>
          <a:p>
            <a:pPr marL="285750" indent="-285750">
              <a:buFont typeface="Arial" panose="020B0604020202020204" pitchFamily="34" charset="0"/>
              <a:buChar char="•"/>
            </a:pPr>
            <a:r>
              <a:rPr lang="en-US" sz="2400" dirty="0"/>
              <a:t>Committee consists of members from business areas</a:t>
            </a:r>
          </a:p>
          <a:p>
            <a:pPr marL="285750" indent="-285750">
              <a:buFont typeface="Arial" panose="020B0604020202020204" pitchFamily="34" charset="0"/>
              <a:buChar char="•"/>
            </a:pPr>
            <a:r>
              <a:rPr lang="en-US" sz="2400" dirty="0"/>
              <a:t>Staff meets to inform and educate the committee members</a:t>
            </a:r>
          </a:p>
          <a:p>
            <a:pPr marL="285750" indent="-285750">
              <a:buFont typeface="Arial" panose="020B0604020202020204" pitchFamily="34" charset="0"/>
              <a:buChar char="•"/>
            </a:pPr>
            <a:r>
              <a:rPr lang="en-US" sz="2400" dirty="0"/>
              <a:t>In return, justify and write requests for additional funding</a:t>
            </a:r>
          </a:p>
          <a:p>
            <a:pPr marL="285750" indent="-285750">
              <a:buFont typeface="Arial" panose="020B0604020202020204" pitchFamily="34" charset="0"/>
              <a:buChar char="•"/>
            </a:pPr>
            <a:r>
              <a:rPr lang="en-US" sz="2400" dirty="0"/>
              <a:t>Original Development </a:t>
            </a:r>
            <a:r>
              <a:rPr lang="en-US" sz="2400" dirty="0">
                <a:sym typeface="Wingdings" panose="05000000000000000000" pitchFamily="2" charset="2"/>
              </a:rPr>
              <a:t></a:t>
            </a:r>
            <a:r>
              <a:rPr lang="en-US" sz="2400" dirty="0"/>
              <a:t> Revenue Management</a:t>
            </a:r>
          </a:p>
          <a:p>
            <a:pPr marL="285750" indent="-285750">
              <a:buFont typeface="Arial" panose="020B0604020202020204" pitchFamily="34" charset="0"/>
              <a:buChar char="•"/>
            </a:pPr>
            <a:r>
              <a:rPr lang="en-US" sz="2400" dirty="0"/>
              <a:t>Second and Third expansion </a:t>
            </a:r>
            <a:r>
              <a:rPr lang="en-US" sz="2400" dirty="0">
                <a:sym typeface="Wingdings" panose="05000000000000000000" pitchFamily="2" charset="2"/>
              </a:rPr>
              <a:t></a:t>
            </a:r>
            <a:r>
              <a:rPr lang="en-US" sz="2400" dirty="0"/>
              <a:t> Marketing</a:t>
            </a:r>
          </a:p>
          <a:p>
            <a:pPr marL="285750" indent="-285750">
              <a:buFont typeface="Arial" panose="020B0604020202020204" pitchFamily="34" charset="0"/>
              <a:buChar char="•"/>
            </a:pPr>
            <a:r>
              <a:rPr lang="en-US" sz="2400" dirty="0"/>
              <a:t>Fourth to Latest expansion </a:t>
            </a:r>
            <a:r>
              <a:rPr lang="en-US" sz="2400" dirty="0">
                <a:sym typeface="Wingdings" panose="05000000000000000000" pitchFamily="2" charset="2"/>
              </a:rPr>
              <a:t> Corporate Security</a:t>
            </a:r>
          </a:p>
          <a:p>
            <a:endParaRPr lang="en-US" sz="2400" dirty="0"/>
          </a:p>
        </p:txBody>
      </p:sp>
      <p:sp>
        <p:nvSpPr>
          <p:cNvPr id="3" name="Title 2"/>
          <p:cNvSpPr>
            <a:spLocks noGrp="1"/>
          </p:cNvSpPr>
          <p:nvPr>
            <p:ph type="title"/>
          </p:nvPr>
        </p:nvSpPr>
        <p:spPr/>
        <p:txBody>
          <a:bodyPr>
            <a:normAutofit fontScale="90000"/>
          </a:bodyPr>
          <a:lstStyle/>
          <a:p>
            <a:r>
              <a:rPr lang="en-US" dirty="0"/>
              <a:t>Data Warehouse Governance &amp; Securing Funding </a:t>
            </a:r>
          </a:p>
        </p:txBody>
      </p:sp>
      <p:sp>
        <p:nvSpPr>
          <p:cNvPr id="4" name="Slide Number Placeholder 3"/>
          <p:cNvSpPr>
            <a:spLocks noGrp="1"/>
          </p:cNvSpPr>
          <p:nvPr>
            <p:ph type="sldNum" sz="quarter" idx="11"/>
          </p:nvPr>
        </p:nvSpPr>
        <p:spPr/>
        <p:txBody>
          <a:bodyPr/>
          <a:lstStyle/>
          <a:p>
            <a:fld id="{A117118A-BC41-4913-9A97-0BB9DC74274E}" type="slidenum">
              <a:rPr lang="en-US" smtClean="0"/>
              <a:pPr/>
              <a:t>12</a:t>
            </a:fld>
            <a:endParaRPr lang="en-US" dirty="0"/>
          </a:p>
        </p:txBody>
      </p:sp>
    </p:spTree>
    <p:extLst>
      <p:ext uri="{BB962C8B-B14F-4D97-AF65-F5344CB8AC3E}">
        <p14:creationId xmlns:p14="http://schemas.microsoft.com/office/powerpoint/2010/main" val="4236438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Benefits from Real-time BI</a:t>
            </a:r>
          </a:p>
        </p:txBody>
      </p:sp>
      <p:sp>
        <p:nvSpPr>
          <p:cNvPr id="4" name="Slide Number Placeholder 3"/>
          <p:cNvSpPr>
            <a:spLocks noGrp="1"/>
          </p:cNvSpPr>
          <p:nvPr>
            <p:ph type="sldNum" sz="quarter" idx="11"/>
          </p:nvPr>
        </p:nvSpPr>
        <p:spPr/>
        <p:txBody>
          <a:bodyPr/>
          <a:lstStyle/>
          <a:p>
            <a:fld id="{A117118A-BC41-4913-9A97-0BB9DC74274E}" type="slidenum">
              <a:rPr lang="en-US" smtClean="0"/>
              <a:pPr/>
              <a:t>13</a:t>
            </a:fld>
            <a:endParaRPr lang="en-US" dirty="0"/>
          </a:p>
        </p:txBody>
      </p:sp>
      <p:graphicFrame>
        <p:nvGraphicFramePr>
          <p:cNvPr id="5" name="Content Placeholder 3"/>
          <p:cNvGraphicFramePr>
            <a:graphicFrameLocks noGrp="1"/>
          </p:cNvGraphicFramePr>
          <p:nvPr>
            <p:extLst/>
          </p:nvPr>
        </p:nvGraphicFramePr>
        <p:xfrm>
          <a:off x="1524000" y="1267326"/>
          <a:ext cx="9078684" cy="40105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53391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735222" y="1102812"/>
            <a:ext cx="8682404" cy="4511810"/>
          </a:xfrm>
        </p:spPr>
        <p:txBody>
          <a:bodyPr>
            <a:normAutofit lnSpcReduction="10000"/>
          </a:bodyPr>
          <a:lstStyle/>
          <a:p>
            <a:pPr marL="285750" indent="-285750">
              <a:buFont typeface="Arial" panose="020B0604020202020204" pitchFamily="34" charset="0"/>
              <a:buChar char="•"/>
            </a:pPr>
            <a:r>
              <a:rPr lang="en-US" sz="2200" dirty="0"/>
              <a:t>Prepare Early</a:t>
            </a:r>
          </a:p>
          <a:p>
            <a:pPr marL="742950" lvl="1" indent="-285750">
              <a:buFont typeface="Arial" panose="020B0604020202020204" pitchFamily="34" charset="0"/>
              <a:buChar char="•"/>
            </a:pPr>
            <a:r>
              <a:rPr lang="en-US" sz="2200" dirty="0"/>
              <a:t>Design architecture with real-time BI in mind as change is constant</a:t>
            </a:r>
          </a:p>
          <a:p>
            <a:pPr marL="285750" indent="-285750">
              <a:buFont typeface="Arial" panose="020B0604020202020204" pitchFamily="34" charset="0"/>
              <a:buChar char="•"/>
            </a:pPr>
            <a:r>
              <a:rPr lang="en-US" sz="2200" dirty="0"/>
              <a:t>Not everything Is Real time</a:t>
            </a:r>
          </a:p>
          <a:p>
            <a:pPr marL="742950" lvl="1" indent="-285750">
              <a:buFont typeface="Arial" panose="020B0604020202020204" pitchFamily="34" charset="0"/>
              <a:buChar char="•"/>
            </a:pPr>
            <a:r>
              <a:rPr lang="en-US" sz="2200" dirty="0"/>
              <a:t>Real time data management is a costly affair</a:t>
            </a:r>
          </a:p>
          <a:p>
            <a:pPr marL="1200150" lvl="2" indent="-285750">
              <a:buFont typeface="Arial" panose="020B0604020202020204" pitchFamily="34" charset="0"/>
              <a:buChar char="•"/>
            </a:pPr>
            <a:r>
              <a:rPr lang="en-US" sz="2200" dirty="0"/>
              <a:t>Round the clock Support</a:t>
            </a:r>
          </a:p>
          <a:p>
            <a:pPr marL="1200150" lvl="2" indent="-285750">
              <a:buFont typeface="Arial" panose="020B0604020202020204" pitchFamily="34" charset="0"/>
              <a:buChar char="•"/>
            </a:pPr>
            <a:r>
              <a:rPr lang="en-US" sz="2200" dirty="0"/>
              <a:t>Additional Hardware</a:t>
            </a:r>
          </a:p>
          <a:p>
            <a:pPr marL="285750" indent="-285750">
              <a:buFont typeface="Arial" panose="020B0604020202020204" pitchFamily="34" charset="0"/>
              <a:buChar char="•"/>
            </a:pPr>
            <a:r>
              <a:rPr lang="en-US" sz="2200" dirty="0"/>
              <a:t>Educate users with the outcomes</a:t>
            </a:r>
          </a:p>
          <a:p>
            <a:pPr marL="742950" lvl="1" indent="-285750">
              <a:buFont typeface="Arial" panose="020B0604020202020204" pitchFamily="34" charset="0"/>
              <a:buChar char="•"/>
            </a:pPr>
            <a:r>
              <a:rPr lang="en-US" sz="2200" dirty="0"/>
              <a:t>“cool” prototypes to show what is possible</a:t>
            </a:r>
          </a:p>
          <a:p>
            <a:pPr marL="285750" indent="-285750">
              <a:buFont typeface="Arial" panose="020B0604020202020204" pitchFamily="34" charset="0"/>
              <a:buChar char="•"/>
            </a:pPr>
            <a:r>
              <a:rPr lang="en-US" sz="2200" dirty="0"/>
              <a:t>Bridging the gap of Skillset</a:t>
            </a:r>
          </a:p>
          <a:p>
            <a:pPr marL="742950" lvl="1" indent="-285750">
              <a:buFont typeface="Arial" panose="020B0604020202020204" pitchFamily="34" charset="0"/>
              <a:buChar char="•"/>
            </a:pPr>
            <a:r>
              <a:rPr lang="en-US" sz="2200" dirty="0"/>
              <a:t>Skill Mix on warehouse &amp; business sides</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endParaRPr lang="en-US" sz="2200" dirty="0"/>
          </a:p>
          <a:p>
            <a:pPr marL="742950" lvl="1" indent="-285750">
              <a:buFont typeface="Arial" panose="020B0604020202020204" pitchFamily="34" charset="0"/>
              <a:buChar char="•"/>
            </a:pPr>
            <a:endParaRPr lang="en-US" sz="2200" dirty="0"/>
          </a:p>
          <a:p>
            <a:pPr marL="742950" lvl="1" indent="-285750">
              <a:buFont typeface="Arial" panose="020B0604020202020204" pitchFamily="34" charset="0"/>
              <a:buChar char="•"/>
            </a:pPr>
            <a:endParaRPr lang="en-US" sz="2200" dirty="0"/>
          </a:p>
          <a:p>
            <a:pPr marL="285750" indent="-285750">
              <a:buFont typeface="Arial" panose="020B0604020202020204" pitchFamily="34" charset="0"/>
              <a:buChar char="•"/>
            </a:pPr>
            <a:endParaRPr lang="en-US" sz="2200" dirty="0"/>
          </a:p>
        </p:txBody>
      </p:sp>
      <p:sp>
        <p:nvSpPr>
          <p:cNvPr id="3" name="Title 2"/>
          <p:cNvSpPr>
            <a:spLocks noGrp="1"/>
          </p:cNvSpPr>
          <p:nvPr>
            <p:ph type="title"/>
          </p:nvPr>
        </p:nvSpPr>
        <p:spPr/>
        <p:txBody>
          <a:bodyPr/>
          <a:lstStyle/>
          <a:p>
            <a:r>
              <a:rPr lang="en-US" dirty="0"/>
              <a:t>Points to Note</a:t>
            </a:r>
          </a:p>
        </p:txBody>
      </p:sp>
      <p:sp>
        <p:nvSpPr>
          <p:cNvPr id="4" name="Slide Number Placeholder 3"/>
          <p:cNvSpPr>
            <a:spLocks noGrp="1"/>
          </p:cNvSpPr>
          <p:nvPr>
            <p:ph type="sldNum" sz="quarter" idx="11"/>
          </p:nvPr>
        </p:nvSpPr>
        <p:spPr/>
        <p:txBody>
          <a:bodyPr/>
          <a:lstStyle/>
          <a:p>
            <a:fld id="{A117118A-BC41-4913-9A97-0BB9DC74274E}" type="slidenum">
              <a:rPr lang="en-US" smtClean="0"/>
              <a:pPr/>
              <a:t>14</a:t>
            </a:fld>
            <a:endParaRPr lang="en-US" dirty="0"/>
          </a:p>
        </p:txBody>
      </p:sp>
    </p:spTree>
    <p:extLst>
      <p:ext uri="{BB962C8B-B14F-4D97-AF65-F5344CB8AC3E}">
        <p14:creationId xmlns:p14="http://schemas.microsoft.com/office/powerpoint/2010/main" val="22720274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735222" y="1263348"/>
            <a:ext cx="8682404" cy="4511810"/>
          </a:xfrm>
        </p:spPr>
        <p:txBody>
          <a:bodyPr/>
          <a:lstStyle/>
          <a:p>
            <a:pPr marL="285750" indent="-285750">
              <a:buFont typeface="Arial" panose="020B0604020202020204" pitchFamily="34" charset="0"/>
              <a:buChar char="•"/>
            </a:pPr>
            <a:r>
              <a:rPr lang="en-US" sz="2000" dirty="0"/>
              <a:t>Co-Existence of Strategic &amp; Tactical Decision Support</a:t>
            </a:r>
          </a:p>
          <a:p>
            <a:pPr marL="742950" lvl="1" indent="-285750">
              <a:buFont typeface="Arial" panose="020B0604020202020204" pitchFamily="34" charset="0"/>
              <a:buChar char="•"/>
            </a:pPr>
            <a:r>
              <a:rPr lang="en-US" sz="2000" dirty="0"/>
              <a:t>Strategic – Analysis of large amount of data</a:t>
            </a:r>
          </a:p>
          <a:p>
            <a:pPr marL="742950" lvl="1" indent="-285750">
              <a:buFont typeface="Arial" panose="020B0604020202020204" pitchFamily="34" charset="0"/>
              <a:buChar char="•"/>
            </a:pPr>
            <a:r>
              <a:rPr lang="en-US" sz="2000" dirty="0"/>
              <a:t>Tactical – Analysis of limited amount of data </a:t>
            </a:r>
          </a:p>
          <a:p>
            <a:pPr marL="285750" indent="-285750">
              <a:buFont typeface="Arial" panose="020B0604020202020204" pitchFamily="34" charset="0"/>
              <a:buChar char="•"/>
            </a:pPr>
            <a:r>
              <a:rPr lang="en-US" sz="2000" dirty="0"/>
              <a:t> </a:t>
            </a:r>
            <a:r>
              <a:rPr lang="en-US" sz="2000" dirty="0"/>
              <a:t>Blurs the Line Between Decision Support and Operational Systems</a:t>
            </a:r>
          </a:p>
          <a:p>
            <a:pPr marL="742950" lvl="1" indent="-285750">
              <a:buFont typeface="Arial" panose="020B0604020202020204" pitchFamily="34" charset="0"/>
              <a:buChar char="•"/>
            </a:pPr>
            <a:r>
              <a:rPr lang="en-US" sz="2000" dirty="0"/>
              <a:t>Because the need for closer system integration, common standards become more important</a:t>
            </a:r>
          </a:p>
          <a:p>
            <a:pPr marL="285750" indent="-285750">
              <a:buFont typeface="Arial" panose="020B0604020202020204" pitchFamily="34" charset="0"/>
              <a:buChar char="•"/>
            </a:pPr>
            <a:r>
              <a:rPr lang="en-US" sz="2000" dirty="0"/>
              <a:t> Downstream Decision making and Business Processes should change</a:t>
            </a:r>
          </a:p>
          <a:p>
            <a:pPr marL="742950" lvl="1" indent="-285750">
              <a:buFont typeface="Arial" panose="020B0604020202020204" pitchFamily="34" charset="0"/>
              <a:buChar char="•"/>
            </a:pPr>
            <a:r>
              <a:rPr lang="en-US" sz="2000" dirty="0"/>
              <a:t>Sources of Latency : Extract, Analyze, Act</a:t>
            </a:r>
          </a:p>
          <a:p>
            <a:pPr marL="742950" lvl="1" indent="-285750">
              <a:buFont typeface="Arial" panose="020B0604020202020204" pitchFamily="34" charset="0"/>
              <a:buChar char="•"/>
            </a:pPr>
            <a:r>
              <a:rPr lang="en-US" sz="2000" dirty="0"/>
              <a:t>To reduce latency in Act requires process change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p:sp>
        <p:nvSpPr>
          <p:cNvPr id="3" name="Title 2"/>
          <p:cNvSpPr>
            <a:spLocks noGrp="1"/>
          </p:cNvSpPr>
          <p:nvPr>
            <p:ph type="title"/>
          </p:nvPr>
        </p:nvSpPr>
        <p:spPr/>
        <p:txBody>
          <a:bodyPr/>
          <a:lstStyle/>
          <a:p>
            <a:r>
              <a:rPr lang="en-US" dirty="0"/>
              <a:t>Points to Note (continued)</a:t>
            </a:r>
          </a:p>
        </p:txBody>
      </p:sp>
      <p:sp>
        <p:nvSpPr>
          <p:cNvPr id="4" name="Slide Number Placeholder 3"/>
          <p:cNvSpPr>
            <a:spLocks noGrp="1"/>
          </p:cNvSpPr>
          <p:nvPr>
            <p:ph type="sldNum" sz="quarter" idx="11"/>
          </p:nvPr>
        </p:nvSpPr>
        <p:spPr/>
        <p:txBody>
          <a:bodyPr/>
          <a:lstStyle/>
          <a:p>
            <a:fld id="{A117118A-BC41-4913-9A97-0BB9DC74274E}" type="slidenum">
              <a:rPr lang="en-US" smtClean="0"/>
              <a:pPr/>
              <a:t>15</a:t>
            </a:fld>
            <a:endParaRPr lang="en-US" dirty="0"/>
          </a:p>
        </p:txBody>
      </p:sp>
    </p:spTree>
    <p:extLst>
      <p:ext uri="{BB962C8B-B14F-4D97-AF65-F5344CB8AC3E}">
        <p14:creationId xmlns:p14="http://schemas.microsoft.com/office/powerpoint/2010/main" val="11434952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pPr marL="285750" indent="-285750">
              <a:buFont typeface="Arial" panose="020B0604020202020204" pitchFamily="34" charset="0"/>
              <a:buChar char="•"/>
            </a:pPr>
            <a:r>
              <a:rPr lang="en-US" sz="2200" dirty="0"/>
              <a:t>Decision support is changing in many leading companies.</a:t>
            </a:r>
          </a:p>
          <a:p>
            <a:pPr marL="285750" indent="-285750">
              <a:buFont typeface="Arial" panose="020B0604020202020204" pitchFamily="34" charset="0"/>
              <a:buChar char="•"/>
            </a:pPr>
            <a:r>
              <a:rPr lang="en-US" sz="2200" dirty="0"/>
              <a:t> Real-time data warehousing and BI use extremely fresh data to support current decision making and business processes </a:t>
            </a:r>
          </a:p>
          <a:p>
            <a:pPr marL="285750" indent="-285750">
              <a:buFont typeface="Arial" panose="020B0604020202020204" pitchFamily="34" charset="0"/>
              <a:buChar char="•"/>
            </a:pPr>
            <a:r>
              <a:rPr lang="en-US" sz="2200" dirty="0"/>
              <a:t>able to evolve with the needs of the business</a:t>
            </a:r>
          </a:p>
          <a:p>
            <a:pPr marL="285750" indent="-285750">
              <a:buFont typeface="Arial" panose="020B0604020202020204" pitchFamily="34" charset="0"/>
              <a:buChar char="•"/>
            </a:pPr>
            <a:r>
              <a:rPr lang="en-US" sz="2200" dirty="0"/>
              <a:t>Understand the natural evolution of decision support </a:t>
            </a:r>
          </a:p>
          <a:p>
            <a:pPr marL="285750" indent="-285750">
              <a:buFont typeface="Arial" panose="020B0604020202020204" pitchFamily="34" charset="0"/>
              <a:buChar char="•"/>
            </a:pPr>
            <a:endParaRPr lang="en-US" sz="2200" dirty="0"/>
          </a:p>
        </p:txBody>
      </p:sp>
      <p:sp>
        <p:nvSpPr>
          <p:cNvPr id="3" name="Title 2"/>
          <p:cNvSpPr>
            <a:spLocks noGrp="1"/>
          </p:cNvSpPr>
          <p:nvPr>
            <p:ph type="title"/>
          </p:nvPr>
        </p:nvSpPr>
        <p:spPr/>
        <p:txBody>
          <a:bodyPr/>
          <a:lstStyle/>
          <a:p>
            <a:r>
              <a:rPr lang="en-US" dirty="0"/>
              <a:t>Conclusion</a:t>
            </a:r>
          </a:p>
        </p:txBody>
      </p:sp>
      <p:sp>
        <p:nvSpPr>
          <p:cNvPr id="4" name="Slide Number Placeholder 3"/>
          <p:cNvSpPr>
            <a:spLocks noGrp="1"/>
          </p:cNvSpPr>
          <p:nvPr>
            <p:ph type="sldNum" sz="quarter" idx="11"/>
          </p:nvPr>
        </p:nvSpPr>
        <p:spPr/>
        <p:txBody>
          <a:bodyPr/>
          <a:lstStyle/>
          <a:p>
            <a:fld id="{A117118A-BC41-4913-9A97-0BB9DC74274E}" type="slidenum">
              <a:rPr lang="en-US" smtClean="0"/>
              <a:pPr/>
              <a:t>16</a:t>
            </a:fld>
            <a:endParaRPr lang="en-US" dirty="0"/>
          </a:p>
        </p:txBody>
      </p:sp>
    </p:spTree>
    <p:extLst>
      <p:ext uri="{BB962C8B-B14F-4D97-AF65-F5344CB8AC3E}">
        <p14:creationId xmlns:p14="http://schemas.microsoft.com/office/powerpoint/2010/main" val="38807842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US" dirty="0" smtClean="0"/>
              <a:t>THANK YOU</a:t>
            </a:r>
            <a:endParaRPr lang="en-US" dirty="0"/>
          </a:p>
        </p:txBody>
      </p:sp>
      <p:sp>
        <p:nvSpPr>
          <p:cNvPr id="4" name="Slide Number Placeholder 3"/>
          <p:cNvSpPr>
            <a:spLocks noGrp="1"/>
          </p:cNvSpPr>
          <p:nvPr>
            <p:ph type="sldNum" sz="quarter" idx="4"/>
          </p:nvPr>
        </p:nvSpPr>
        <p:spPr>
          <a:prstGeom prst="rect">
            <a:avLst/>
          </a:prstGeom>
        </p:spPr>
        <p:txBody>
          <a:bodyPr/>
          <a:lstStyle/>
          <a:p>
            <a:fld id="{A117118A-BC41-4913-9A97-0BB9DC74274E}" type="slidenum">
              <a:rPr lang="en-US" smtClean="0"/>
              <a:pPr/>
              <a:t>17</a:t>
            </a:fld>
            <a:endParaRPr lang="en-US" dirty="0"/>
          </a:p>
        </p:txBody>
      </p:sp>
    </p:spTree>
    <p:extLst>
      <p:ext uri="{BB962C8B-B14F-4D97-AF65-F5344CB8AC3E}">
        <p14:creationId xmlns:p14="http://schemas.microsoft.com/office/powerpoint/2010/main" val="32572791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F6F79CA1-B382-4F43-AD32-0B0E11510FDC}" type="slidenum">
              <a:rPr lang="en-US" smtClean="0"/>
              <a:pPr/>
              <a:t>2</a:t>
            </a:fld>
            <a:endParaRPr lang="en-US" dirty="0"/>
          </a:p>
        </p:txBody>
      </p:sp>
      <p:sp>
        <p:nvSpPr>
          <p:cNvPr id="3" name="Title 2"/>
          <p:cNvSpPr>
            <a:spLocks noGrp="1"/>
          </p:cNvSpPr>
          <p:nvPr>
            <p:ph type="title" idx="4294967295"/>
          </p:nvPr>
        </p:nvSpPr>
        <p:spPr>
          <a:xfrm>
            <a:off x="0" y="274638"/>
            <a:ext cx="10564813" cy="1143000"/>
          </a:xfrm>
        </p:spPr>
        <p:txBody>
          <a:bodyPr/>
          <a:lstStyle/>
          <a:p>
            <a:r>
              <a:rPr lang="en-US" dirty="0" smtClean="0"/>
              <a:t>Ideas</a:t>
            </a:r>
            <a:r>
              <a:rPr lang="en-US" dirty="0" smtClean="0"/>
              <a:t> </a:t>
            </a:r>
            <a:endParaRPr lang="en-US" dirty="0"/>
          </a:p>
        </p:txBody>
      </p:sp>
      <p:sp>
        <p:nvSpPr>
          <p:cNvPr id="5" name="TextBox 4"/>
          <p:cNvSpPr txBox="1"/>
          <p:nvPr/>
        </p:nvSpPr>
        <p:spPr>
          <a:xfrm>
            <a:off x="231820" y="1648496"/>
            <a:ext cx="11642501"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Source Data :-  Web Scrap the historical data (Exchange rate against USD ) from investing.com or download</a:t>
            </a:r>
          </a:p>
          <a:p>
            <a:pPr marL="285750" indent="-285750">
              <a:buFont typeface="Arial" panose="020B0604020202020204" pitchFamily="34" charset="0"/>
              <a:buChar char="•"/>
            </a:pPr>
            <a:r>
              <a:rPr lang="en-US" dirty="0" smtClean="0"/>
              <a:t>For the user provided date extract the information and provide a graphical display of the information </a:t>
            </a:r>
          </a:p>
          <a:p>
            <a:pPr marL="285750" indent="-285750">
              <a:buFont typeface="Arial" panose="020B0604020202020204" pitchFamily="34" charset="0"/>
              <a:buChar char="•"/>
            </a:pPr>
            <a:r>
              <a:rPr lang="en-US" dirty="0" smtClean="0"/>
              <a:t>For a particular year provide Currency chart with respect to USD </a:t>
            </a:r>
          </a:p>
          <a:p>
            <a:pPr marL="285750" indent="-285750">
              <a:buFont typeface="Arial" panose="020B0604020202020204" pitchFamily="34" charset="0"/>
              <a:buChar char="•"/>
            </a:pPr>
            <a:r>
              <a:rPr lang="en-US" dirty="0" smtClean="0"/>
              <a:t>Data Model </a:t>
            </a:r>
          </a:p>
          <a:p>
            <a:endParaRPr lang="en-US" dirty="0" smtClean="0"/>
          </a:p>
        </p:txBody>
      </p:sp>
    </p:spTree>
    <p:extLst>
      <p:ext uri="{BB962C8B-B14F-4D97-AF65-F5344CB8AC3E}">
        <p14:creationId xmlns:p14="http://schemas.microsoft.com/office/powerpoint/2010/main" val="4275717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p:txBody>
          <a:bodyPr/>
          <a:lstStyle/>
          <a:p>
            <a:pPr marL="914400" lvl="1" indent="-457200">
              <a:lnSpc>
                <a:spcPct val="150000"/>
              </a:lnSpc>
              <a:buFont typeface="Arial" panose="020B0604020202020204" pitchFamily="34" charset="0"/>
              <a:buChar char="•"/>
            </a:pPr>
            <a:r>
              <a:rPr lang="en-US" sz="2400" dirty="0"/>
              <a:t>On-time performance</a:t>
            </a:r>
          </a:p>
          <a:p>
            <a:pPr marL="914400" lvl="1" indent="-457200">
              <a:lnSpc>
                <a:spcPct val="150000"/>
              </a:lnSpc>
              <a:buFont typeface="Arial" panose="020B0604020202020204" pitchFamily="34" charset="0"/>
              <a:buChar char="•"/>
            </a:pPr>
            <a:r>
              <a:rPr lang="en-US" sz="2400" dirty="0"/>
              <a:t>Mishandled Baggage</a:t>
            </a:r>
          </a:p>
          <a:p>
            <a:pPr marL="914400" lvl="1" indent="-457200">
              <a:lnSpc>
                <a:spcPct val="150000"/>
              </a:lnSpc>
              <a:buFont typeface="Arial" panose="020B0604020202020204" pitchFamily="34" charset="0"/>
              <a:buChar char="•"/>
            </a:pPr>
            <a:r>
              <a:rPr lang="en-US" sz="2400" dirty="0"/>
              <a:t>Customer Complaints </a:t>
            </a:r>
          </a:p>
          <a:p>
            <a:pPr marL="914400" lvl="1" indent="-457200">
              <a:lnSpc>
                <a:spcPct val="150000"/>
              </a:lnSpc>
              <a:buFont typeface="Arial" panose="020B0604020202020204" pitchFamily="34" charset="0"/>
              <a:buChar char="•"/>
            </a:pPr>
            <a:r>
              <a:rPr lang="en-US" sz="2400" dirty="0"/>
              <a:t>Denied boarding</a:t>
            </a:r>
          </a:p>
          <a:p>
            <a:pPr marL="457200" indent="-45720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
        <p:nvSpPr>
          <p:cNvPr id="6" name="Title 5"/>
          <p:cNvSpPr>
            <a:spLocks noGrp="1"/>
          </p:cNvSpPr>
          <p:nvPr>
            <p:ph type="title"/>
          </p:nvPr>
        </p:nvSpPr>
        <p:spPr/>
        <p:txBody>
          <a:bodyPr/>
          <a:lstStyle/>
          <a:p>
            <a:r>
              <a:rPr lang="en-US" dirty="0"/>
              <a:t>Reasons for the downfall</a:t>
            </a:r>
          </a:p>
        </p:txBody>
      </p:sp>
      <p:sp>
        <p:nvSpPr>
          <p:cNvPr id="2" name="Slide Number Placeholder 1"/>
          <p:cNvSpPr>
            <a:spLocks noGrp="1"/>
          </p:cNvSpPr>
          <p:nvPr>
            <p:ph type="sldNum" sz="quarter" idx="11"/>
          </p:nvPr>
        </p:nvSpPr>
        <p:spPr/>
        <p:txBody>
          <a:bodyPr/>
          <a:lstStyle/>
          <a:p>
            <a:fld id="{F6F79CA1-B382-4F43-AD32-0B0E11510FDC}" type="slidenum">
              <a:rPr lang="en-US" smtClean="0"/>
              <a:pPr/>
              <a:t>3</a:t>
            </a:fld>
            <a:endParaRPr lang="en-US" dirty="0"/>
          </a:p>
        </p:txBody>
      </p:sp>
    </p:spTree>
    <p:extLst>
      <p:ext uri="{BB962C8B-B14F-4D97-AF65-F5344CB8AC3E}">
        <p14:creationId xmlns:p14="http://schemas.microsoft.com/office/powerpoint/2010/main" val="24783360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p:txBody>
          <a:bodyPr/>
          <a:lstStyle/>
          <a:p>
            <a:pPr marL="457200" indent="-457200">
              <a:buFont typeface="Arial" panose="020B0604020202020204" pitchFamily="34" charset="0"/>
              <a:buChar char="•"/>
            </a:pPr>
            <a:r>
              <a:rPr lang="en-US" sz="2400" dirty="0"/>
              <a:t>Go Forward Plan</a:t>
            </a:r>
          </a:p>
          <a:p>
            <a:pPr marL="742950" lvl="1" indent="-285750">
              <a:buFont typeface="Arial" panose="020B0604020202020204" pitchFamily="34" charset="0"/>
              <a:buChar char="•"/>
            </a:pPr>
            <a:r>
              <a:rPr lang="en-US" dirty="0"/>
              <a:t>Gordon Bethune - CEO</a:t>
            </a:r>
          </a:p>
          <a:p>
            <a:pPr marL="742950" lvl="1" indent="-285750">
              <a:buFont typeface="Arial" panose="020B0604020202020204" pitchFamily="34" charset="0"/>
              <a:buChar char="•"/>
            </a:pPr>
            <a:r>
              <a:rPr lang="en-US" dirty="0"/>
              <a:t>Greg Brenneman – Consultant</a:t>
            </a:r>
          </a:p>
          <a:p>
            <a:pPr marL="742950" lvl="1" indent="-285750">
              <a:buFont typeface="Arial" panose="020B0604020202020204" pitchFamily="34" charset="0"/>
              <a:buChar char="•"/>
            </a:pPr>
            <a:endParaRPr lang="en-US" dirty="0"/>
          </a:p>
          <a:p>
            <a:pPr marL="457200" indent="-457200">
              <a:buFont typeface="Arial" panose="020B0604020202020204" pitchFamily="34" charset="0"/>
              <a:buChar char="•"/>
            </a:pPr>
            <a:r>
              <a:rPr lang="en-US" sz="2400" dirty="0"/>
              <a:t>Sections of Go forward Plan</a:t>
            </a:r>
          </a:p>
          <a:p>
            <a:pPr marL="742950" lvl="1" indent="-285750">
              <a:buFont typeface="Arial" panose="020B0604020202020204" pitchFamily="34" charset="0"/>
              <a:buChar char="•"/>
            </a:pPr>
            <a:r>
              <a:rPr lang="en-US" dirty="0"/>
              <a:t>Fly to Win</a:t>
            </a:r>
          </a:p>
          <a:p>
            <a:pPr marL="742950" lvl="1" indent="-285750">
              <a:buFont typeface="Arial" panose="020B0604020202020204" pitchFamily="34" charset="0"/>
              <a:buChar char="•"/>
            </a:pPr>
            <a:r>
              <a:rPr lang="en-US" dirty="0"/>
              <a:t>Fund the Future</a:t>
            </a:r>
          </a:p>
          <a:p>
            <a:pPr marL="742950" lvl="1" indent="-285750">
              <a:buFont typeface="Arial" panose="020B0604020202020204" pitchFamily="34" charset="0"/>
              <a:buChar char="•"/>
            </a:pPr>
            <a:r>
              <a:rPr lang="en-US" dirty="0"/>
              <a:t>Make Reliability a Reality</a:t>
            </a:r>
          </a:p>
          <a:p>
            <a:pPr marL="742950" lvl="1" indent="-285750">
              <a:buFont typeface="Arial" panose="020B0604020202020204" pitchFamily="34" charset="0"/>
              <a:buChar char="•"/>
            </a:pPr>
            <a:r>
              <a:rPr lang="en-US" dirty="0"/>
              <a:t>Working Together</a:t>
            </a:r>
          </a:p>
          <a:p>
            <a:pPr marL="285750" indent="-285750">
              <a:buFont typeface="Arial" panose="020B0604020202020204" pitchFamily="34" charset="0"/>
              <a:buChar char="•"/>
            </a:pPr>
            <a:endParaRPr lang="en-US" dirty="0"/>
          </a:p>
        </p:txBody>
      </p:sp>
      <p:sp>
        <p:nvSpPr>
          <p:cNvPr id="6" name="Title 5"/>
          <p:cNvSpPr>
            <a:spLocks noGrp="1"/>
          </p:cNvSpPr>
          <p:nvPr>
            <p:ph type="title"/>
          </p:nvPr>
        </p:nvSpPr>
        <p:spPr/>
        <p:txBody>
          <a:bodyPr/>
          <a:lstStyle/>
          <a:p>
            <a:r>
              <a:rPr lang="en-US" sz="3600" dirty="0"/>
              <a:t>Rebirth of Continental </a:t>
            </a:r>
            <a:endParaRPr lang="en-US" dirty="0"/>
          </a:p>
        </p:txBody>
      </p:sp>
      <p:sp>
        <p:nvSpPr>
          <p:cNvPr id="4" name="Slide Number Placeholder 3"/>
          <p:cNvSpPr>
            <a:spLocks noGrp="1"/>
          </p:cNvSpPr>
          <p:nvPr>
            <p:ph type="sldNum" sz="quarter" idx="11"/>
          </p:nvPr>
        </p:nvSpPr>
        <p:spPr/>
        <p:txBody>
          <a:bodyPr/>
          <a:lstStyle/>
          <a:p>
            <a:fld id="{A117118A-BC41-4913-9A97-0BB9DC74274E}" type="slidenum">
              <a:rPr lang="en-US" smtClean="0"/>
              <a:pPr/>
              <a:t>4</a:t>
            </a:fld>
            <a:endParaRPr lang="en-US" dirty="0"/>
          </a:p>
        </p:txBody>
      </p:sp>
    </p:spTree>
    <p:extLst>
      <p:ext uri="{BB962C8B-B14F-4D97-AF65-F5344CB8AC3E}">
        <p14:creationId xmlns:p14="http://schemas.microsoft.com/office/powerpoint/2010/main" val="884307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pPr marL="285750" indent="-285750">
              <a:buFont typeface="Arial" panose="020B0604020202020204" pitchFamily="34" charset="0"/>
              <a:buChar char="•"/>
            </a:pPr>
            <a:r>
              <a:rPr lang="en-US" sz="2400" dirty="0"/>
              <a:t>Outsourcing led to unavailability of Information instantaneously</a:t>
            </a:r>
          </a:p>
          <a:p>
            <a:pPr marL="285750" indent="-285750">
              <a:buFont typeface="Arial" panose="020B0604020202020204" pitchFamily="34" charset="0"/>
              <a:buChar char="•"/>
            </a:pPr>
            <a:r>
              <a:rPr lang="en-US" sz="2400" dirty="0"/>
              <a:t>To merge data into a single source</a:t>
            </a:r>
          </a:p>
          <a:p>
            <a:pPr marL="285750" indent="-285750">
              <a:buFont typeface="Arial" panose="020B0604020202020204" pitchFamily="34" charset="0"/>
              <a:buChar char="•"/>
            </a:pPr>
            <a:r>
              <a:rPr lang="en-US" sz="2400" dirty="0"/>
              <a:t>Janet </a:t>
            </a:r>
            <a:r>
              <a:rPr lang="en-US" sz="2400" dirty="0" err="1"/>
              <a:t>Wejman</a:t>
            </a:r>
            <a:r>
              <a:rPr lang="en-US" sz="2400" dirty="0"/>
              <a:t> - CIO </a:t>
            </a:r>
          </a:p>
          <a:p>
            <a:pPr marL="285750" indent="-285750">
              <a:buFont typeface="Arial" panose="020B0604020202020204" pitchFamily="34" charset="0"/>
              <a:buChar char="•"/>
            </a:pPr>
            <a:r>
              <a:rPr lang="en-US" sz="2400" dirty="0" err="1"/>
              <a:t>Datawarehouse</a:t>
            </a:r>
            <a:r>
              <a:rPr lang="en-US" sz="2400" dirty="0"/>
              <a:t> was core to business strategy</a:t>
            </a:r>
          </a:p>
          <a:p>
            <a:pPr marL="285750" indent="-285750">
              <a:buFont typeface="Arial" panose="020B0604020202020204" pitchFamily="34" charset="0"/>
              <a:buChar char="•"/>
            </a:pPr>
            <a:r>
              <a:rPr lang="en-US" sz="2400" dirty="0"/>
              <a:t>Went live in June 1998</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
        <p:nvSpPr>
          <p:cNvPr id="3" name="Title 2"/>
          <p:cNvSpPr>
            <a:spLocks noGrp="1"/>
          </p:cNvSpPr>
          <p:nvPr>
            <p:ph type="title"/>
          </p:nvPr>
        </p:nvSpPr>
        <p:spPr/>
        <p:txBody>
          <a:bodyPr/>
          <a:lstStyle/>
          <a:p>
            <a:r>
              <a:rPr lang="en-US" dirty="0"/>
              <a:t>Incorporation of </a:t>
            </a:r>
            <a:r>
              <a:rPr lang="en-US" dirty="0" err="1"/>
              <a:t>Datawarehousing</a:t>
            </a:r>
            <a:endParaRPr lang="en-US" dirty="0"/>
          </a:p>
        </p:txBody>
      </p:sp>
      <p:sp>
        <p:nvSpPr>
          <p:cNvPr id="4" name="Slide Number Placeholder 3"/>
          <p:cNvSpPr>
            <a:spLocks noGrp="1"/>
          </p:cNvSpPr>
          <p:nvPr>
            <p:ph type="sldNum" sz="quarter" idx="11"/>
          </p:nvPr>
        </p:nvSpPr>
        <p:spPr/>
        <p:txBody>
          <a:bodyPr/>
          <a:lstStyle/>
          <a:p>
            <a:fld id="{A117118A-BC41-4913-9A97-0BB9DC74274E}" type="slidenum">
              <a:rPr lang="en-US" smtClean="0"/>
              <a:pPr/>
              <a:t>5</a:t>
            </a:fld>
            <a:endParaRPr lang="en-US" dirty="0"/>
          </a:p>
        </p:txBody>
      </p:sp>
    </p:spTree>
    <p:extLst>
      <p:ext uri="{BB962C8B-B14F-4D97-AF65-F5344CB8AC3E}">
        <p14:creationId xmlns:p14="http://schemas.microsoft.com/office/powerpoint/2010/main" val="33325807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751013" y="1417638"/>
            <a:ext cx="8682404" cy="4678362"/>
          </a:xfrm>
        </p:spPr>
        <p:txBody>
          <a:bodyPr/>
          <a:lstStyle/>
          <a:p>
            <a:pPr marL="285750" indent="-285750">
              <a:buFont typeface="Arial" panose="020B0604020202020204" pitchFamily="34" charset="0"/>
              <a:buChar char="•"/>
            </a:pPr>
            <a:r>
              <a:rPr lang="en-US" sz="2000" dirty="0"/>
              <a:t>Demand-driven Dispatch</a:t>
            </a:r>
          </a:p>
          <a:p>
            <a:pPr marL="742950" lvl="1" indent="-285750">
              <a:buFont typeface="Arial" panose="020B0604020202020204" pitchFamily="34" charset="0"/>
              <a:buChar char="•"/>
            </a:pPr>
            <a:r>
              <a:rPr lang="en-US" sz="2000" dirty="0"/>
              <a:t>Combines forecast information with flight schedule data </a:t>
            </a:r>
          </a:p>
          <a:p>
            <a:pPr marL="742950" lvl="1" indent="-285750">
              <a:buFont typeface="Arial" panose="020B0604020202020204" pitchFamily="34" charset="0"/>
              <a:buChar char="•"/>
            </a:pPr>
            <a:r>
              <a:rPr lang="en-US" sz="2000" dirty="0"/>
              <a:t>To cherry pick schedule changes</a:t>
            </a:r>
          </a:p>
          <a:p>
            <a:pPr marL="285750" indent="-285750">
              <a:buFont typeface="Arial" panose="020B0604020202020204" pitchFamily="34" charset="0"/>
              <a:buChar char="•"/>
            </a:pPr>
            <a:r>
              <a:rPr lang="en-US" sz="2000" dirty="0"/>
              <a:t>Goodwill Letters</a:t>
            </a:r>
          </a:p>
          <a:p>
            <a:pPr marL="742950" lvl="1" indent="-285750">
              <a:buFont typeface="Arial" panose="020B0604020202020204" pitchFamily="34" charset="0"/>
              <a:buChar char="•"/>
            </a:pPr>
            <a:r>
              <a:rPr lang="en-US" sz="2000" dirty="0"/>
              <a:t>Gestures to build loyalty</a:t>
            </a:r>
          </a:p>
          <a:p>
            <a:pPr marL="742950" lvl="1" indent="-285750">
              <a:buFont typeface="Arial" panose="020B0604020202020204" pitchFamily="34" charset="0"/>
              <a:buChar char="•"/>
            </a:pPr>
            <a:r>
              <a:rPr lang="en-US" sz="2000" dirty="0"/>
              <a:t>Written communication -&gt; 8 percent </a:t>
            </a:r>
          </a:p>
          <a:p>
            <a:pPr marL="742950" lvl="1" indent="-285750">
              <a:buFont typeface="Arial" panose="020B0604020202020204" pitchFamily="34" charset="0"/>
              <a:buChar char="•"/>
            </a:pPr>
            <a:r>
              <a:rPr lang="en-US" sz="2000" dirty="0"/>
              <a:t>President’s Club trial membership -&gt; $6 million </a:t>
            </a:r>
          </a:p>
          <a:p>
            <a:pPr marL="285750" indent="-285750">
              <a:buFont typeface="Arial" panose="020B0604020202020204" pitchFamily="34" charset="0"/>
              <a:buChar char="•"/>
            </a:pPr>
            <a:r>
              <a:rPr lang="en-US" sz="2000" dirty="0"/>
              <a:t>Group Snoop</a:t>
            </a:r>
          </a:p>
          <a:p>
            <a:pPr marL="742950" lvl="1" indent="-285750">
              <a:buFont typeface="Arial" panose="020B0604020202020204" pitchFamily="34" charset="0"/>
              <a:buChar char="•"/>
            </a:pPr>
            <a:r>
              <a:rPr lang="en-US" sz="2000" dirty="0"/>
              <a:t>Reduce the risk and financial impact</a:t>
            </a:r>
          </a:p>
          <a:p>
            <a:pPr marL="742950" lvl="1" indent="-285750">
              <a:buFont typeface="Arial" panose="020B0604020202020204" pitchFamily="34" charset="0"/>
              <a:buChar char="•"/>
            </a:pPr>
            <a:r>
              <a:rPr lang="en-US" sz="2000" dirty="0"/>
              <a:t>“no show” customers in group booking</a:t>
            </a:r>
          </a:p>
          <a:p>
            <a:pPr marL="742950" lvl="1"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p:sp>
        <p:nvSpPr>
          <p:cNvPr id="3" name="Title 2"/>
          <p:cNvSpPr>
            <a:spLocks noGrp="1"/>
          </p:cNvSpPr>
          <p:nvPr>
            <p:ph type="title"/>
          </p:nvPr>
        </p:nvSpPr>
        <p:spPr/>
        <p:txBody>
          <a:bodyPr/>
          <a:lstStyle/>
          <a:p>
            <a:r>
              <a:rPr lang="en-US" dirty="0"/>
              <a:t>Strategic Applications </a:t>
            </a:r>
          </a:p>
        </p:txBody>
      </p:sp>
      <p:sp>
        <p:nvSpPr>
          <p:cNvPr id="4" name="Slide Number Placeholder 3"/>
          <p:cNvSpPr>
            <a:spLocks noGrp="1"/>
          </p:cNvSpPr>
          <p:nvPr>
            <p:ph type="sldNum" sz="quarter" idx="11"/>
          </p:nvPr>
        </p:nvSpPr>
        <p:spPr/>
        <p:txBody>
          <a:bodyPr/>
          <a:lstStyle/>
          <a:p>
            <a:fld id="{A117118A-BC41-4913-9A97-0BB9DC74274E}" type="slidenum">
              <a:rPr lang="en-US" smtClean="0"/>
              <a:pPr/>
              <a:t>6</a:t>
            </a:fld>
            <a:endParaRPr lang="en-US" dirty="0"/>
          </a:p>
        </p:txBody>
      </p:sp>
    </p:spTree>
    <p:extLst>
      <p:ext uri="{BB962C8B-B14F-4D97-AF65-F5344CB8AC3E}">
        <p14:creationId xmlns:p14="http://schemas.microsoft.com/office/powerpoint/2010/main" val="16417170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Real-time Applications</a:t>
            </a:r>
          </a:p>
        </p:txBody>
      </p:sp>
      <p:sp>
        <p:nvSpPr>
          <p:cNvPr id="4" name="Slide Number Placeholder 3"/>
          <p:cNvSpPr>
            <a:spLocks noGrp="1"/>
          </p:cNvSpPr>
          <p:nvPr>
            <p:ph type="sldNum" sz="quarter" idx="11"/>
          </p:nvPr>
        </p:nvSpPr>
        <p:spPr/>
        <p:txBody>
          <a:bodyPr/>
          <a:lstStyle/>
          <a:p>
            <a:fld id="{A117118A-BC41-4913-9A97-0BB9DC74274E}" type="slidenum">
              <a:rPr lang="en-US" smtClean="0"/>
              <a:pPr/>
              <a:t>7</a:t>
            </a:fld>
            <a:endParaRPr lang="en-US" dirty="0"/>
          </a:p>
        </p:txBody>
      </p:sp>
      <p:graphicFrame>
        <p:nvGraphicFramePr>
          <p:cNvPr id="5" name="Diagram 4"/>
          <p:cNvGraphicFramePr/>
          <p:nvPr>
            <p:extLst/>
          </p:nvPr>
        </p:nvGraphicFramePr>
        <p:xfrm>
          <a:off x="1524001" y="834189"/>
          <a:ext cx="8903368" cy="54543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9228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warehouse Architecture</a:t>
            </a:r>
          </a:p>
        </p:txBody>
      </p:sp>
      <p:sp>
        <p:nvSpPr>
          <p:cNvPr id="4" name="Slide Number Placeholder 3"/>
          <p:cNvSpPr>
            <a:spLocks noGrp="1"/>
          </p:cNvSpPr>
          <p:nvPr>
            <p:ph type="sldNum" sz="quarter" idx="11"/>
          </p:nvPr>
        </p:nvSpPr>
        <p:spPr/>
        <p:txBody>
          <a:bodyPr/>
          <a:lstStyle/>
          <a:p>
            <a:fld id="{A117118A-BC41-4913-9A97-0BB9DC74274E}" type="slidenum">
              <a:rPr lang="en-US" smtClean="0"/>
              <a:pPr/>
              <a:t>8</a:t>
            </a:fld>
            <a:endParaRPr lang="en-US" dirty="0"/>
          </a:p>
        </p:txBody>
      </p:sp>
      <p:pic>
        <p:nvPicPr>
          <p:cNvPr id="5" name="Picture 4"/>
          <p:cNvPicPr>
            <a:picLocks noChangeAspect="1"/>
          </p:cNvPicPr>
          <p:nvPr/>
        </p:nvPicPr>
        <p:blipFill>
          <a:blip r:embed="rId3"/>
          <a:stretch>
            <a:fillRect/>
          </a:stretch>
        </p:blipFill>
        <p:spPr>
          <a:xfrm>
            <a:off x="2758061" y="846139"/>
            <a:ext cx="6916647" cy="5394959"/>
          </a:xfrm>
          <a:prstGeom prst="rect">
            <a:avLst/>
          </a:prstGeom>
        </p:spPr>
      </p:pic>
    </p:spTree>
    <p:extLst>
      <p:ext uri="{BB962C8B-B14F-4D97-AF65-F5344CB8AC3E}">
        <p14:creationId xmlns:p14="http://schemas.microsoft.com/office/powerpoint/2010/main" val="39227719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pPr marL="285750" indent="-285750">
              <a:buFont typeface="Arial" panose="020B0604020202020204" pitchFamily="34" charset="0"/>
              <a:buChar char="•"/>
            </a:pPr>
            <a:r>
              <a:rPr lang="en-US" sz="2400" dirty="0"/>
              <a:t>Teradata </a:t>
            </a:r>
            <a:r>
              <a:rPr lang="en-US" sz="2400" dirty="0" err="1"/>
              <a:t>QueryMan</a:t>
            </a:r>
            <a:endParaRPr lang="en-US" sz="2400" dirty="0"/>
          </a:p>
          <a:p>
            <a:pPr marL="285750" indent="-285750">
              <a:buFont typeface="Arial" panose="020B0604020202020204" pitchFamily="34" charset="0"/>
              <a:buChar char="•"/>
            </a:pPr>
            <a:r>
              <a:rPr lang="en-US" sz="2400" dirty="0"/>
              <a:t>Excel</a:t>
            </a:r>
          </a:p>
          <a:p>
            <a:pPr marL="285750" indent="-285750">
              <a:buFont typeface="Arial" panose="020B0604020202020204" pitchFamily="34" charset="0"/>
              <a:buChar char="•"/>
            </a:pPr>
            <a:r>
              <a:rPr lang="en-US" sz="2400" dirty="0"/>
              <a:t>Access</a:t>
            </a:r>
          </a:p>
          <a:p>
            <a:pPr marL="285750" indent="-285750">
              <a:buFont typeface="Arial" panose="020B0604020202020204" pitchFamily="34" charset="0"/>
              <a:buChar char="•"/>
            </a:pPr>
            <a:r>
              <a:rPr lang="en-US" sz="2400" dirty="0"/>
              <a:t>Custom Applications</a:t>
            </a:r>
          </a:p>
          <a:p>
            <a:pPr marL="285750" indent="-285750">
              <a:buFont typeface="Arial" panose="020B0604020202020204" pitchFamily="34" charset="0"/>
              <a:buChar char="•"/>
            </a:pPr>
            <a:r>
              <a:rPr lang="en-US" sz="2400" dirty="0"/>
              <a:t>Hyperion Intelligence – </a:t>
            </a:r>
            <a:r>
              <a:rPr lang="en-US" sz="2400" dirty="0" err="1"/>
              <a:t>Quickview</a:t>
            </a:r>
            <a:r>
              <a:rPr lang="en-US" sz="2400" dirty="0"/>
              <a:t> (web)</a:t>
            </a:r>
          </a:p>
          <a:p>
            <a:pPr marL="285750" indent="-285750">
              <a:buFont typeface="Arial" panose="020B0604020202020204" pitchFamily="34" charset="0"/>
              <a:buChar char="•"/>
            </a:pPr>
            <a:r>
              <a:rPr lang="en-US" sz="2400" dirty="0"/>
              <a:t>Hyperion Intelligence – Explorer (desktop)</a:t>
            </a:r>
          </a:p>
          <a:p>
            <a:pPr marL="285750" indent="-285750">
              <a:buFont typeface="Arial" panose="020B0604020202020204" pitchFamily="34" charset="0"/>
              <a:buChar char="•"/>
            </a:pPr>
            <a:r>
              <a:rPr lang="en-US" sz="2400" dirty="0"/>
              <a:t>Teradata CRM</a:t>
            </a:r>
          </a:p>
          <a:p>
            <a:pPr marL="285750" indent="-285750">
              <a:buFont typeface="Arial" panose="020B0604020202020204" pitchFamily="34" charset="0"/>
              <a:buChar char="•"/>
            </a:pPr>
            <a:r>
              <a:rPr lang="en-US" sz="2400" dirty="0"/>
              <a:t>Clementine Data Mining</a:t>
            </a:r>
          </a:p>
          <a:p>
            <a:pPr marL="285750" indent="-285750">
              <a:buFont typeface="Arial" panose="020B0604020202020204" pitchFamily="34" charset="0"/>
              <a:buChar char="•"/>
            </a:pPr>
            <a:endParaRPr lang="en-US" sz="2400" dirty="0"/>
          </a:p>
        </p:txBody>
      </p:sp>
      <p:sp>
        <p:nvSpPr>
          <p:cNvPr id="3" name="Title 2"/>
          <p:cNvSpPr>
            <a:spLocks noGrp="1"/>
          </p:cNvSpPr>
          <p:nvPr>
            <p:ph type="title"/>
          </p:nvPr>
        </p:nvSpPr>
        <p:spPr/>
        <p:txBody>
          <a:bodyPr/>
          <a:lstStyle/>
          <a:p>
            <a:r>
              <a:rPr lang="en-US" dirty="0"/>
              <a:t>Data Access tools</a:t>
            </a:r>
          </a:p>
        </p:txBody>
      </p:sp>
      <p:sp>
        <p:nvSpPr>
          <p:cNvPr id="4" name="Slide Number Placeholder 3"/>
          <p:cNvSpPr>
            <a:spLocks noGrp="1"/>
          </p:cNvSpPr>
          <p:nvPr>
            <p:ph type="sldNum" sz="quarter" idx="11"/>
          </p:nvPr>
        </p:nvSpPr>
        <p:spPr/>
        <p:txBody>
          <a:bodyPr/>
          <a:lstStyle/>
          <a:p>
            <a:fld id="{A117118A-BC41-4913-9A97-0BB9DC74274E}" type="slidenum">
              <a:rPr lang="en-US" smtClean="0"/>
              <a:pPr/>
              <a:t>9</a:t>
            </a:fld>
            <a:endParaRPr lang="en-US" dirty="0"/>
          </a:p>
        </p:txBody>
      </p:sp>
    </p:spTree>
    <p:extLst>
      <p:ext uri="{BB962C8B-B14F-4D97-AF65-F5344CB8AC3E}">
        <p14:creationId xmlns:p14="http://schemas.microsoft.com/office/powerpoint/2010/main" val="8698705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2731</Words>
  <Application>Microsoft Office PowerPoint</Application>
  <PresentationFormat>Widescreen</PresentationFormat>
  <Paragraphs>274</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Century Gothic</vt:lpstr>
      <vt:lpstr>Wingdings</vt:lpstr>
      <vt:lpstr>Office Theme</vt:lpstr>
      <vt:lpstr>PowerPoint Presentation</vt:lpstr>
      <vt:lpstr>Ideas </vt:lpstr>
      <vt:lpstr>Reasons for the downfall</vt:lpstr>
      <vt:lpstr>Rebirth of Continental </vt:lpstr>
      <vt:lpstr>Incorporation of Datawarehousing</vt:lpstr>
      <vt:lpstr>Strategic Applications </vt:lpstr>
      <vt:lpstr>Real-time Applications</vt:lpstr>
      <vt:lpstr>Data warehouse Architecture</vt:lpstr>
      <vt:lpstr>Data Access tools</vt:lpstr>
      <vt:lpstr>Real-Time Data Sources</vt:lpstr>
      <vt:lpstr>Data Warehouse Team</vt:lpstr>
      <vt:lpstr>Data Warehouse Governance &amp; Securing Funding </vt:lpstr>
      <vt:lpstr>Benefits from Real-time BI</vt:lpstr>
      <vt:lpstr>Points to Note</vt:lpstr>
      <vt:lpstr>Points to Note (continued)</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smruthi k</dc:creator>
  <cp:lastModifiedBy>smruthi k</cp:lastModifiedBy>
  <cp:revision>6</cp:revision>
  <dcterms:created xsi:type="dcterms:W3CDTF">2016-04-01T23:53:10Z</dcterms:created>
  <dcterms:modified xsi:type="dcterms:W3CDTF">2016-04-02T01:32:14Z</dcterms:modified>
</cp:coreProperties>
</file>