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2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wmf" ContentType="image/x-wmf"/>
  <Override PartName="/ppt/media/image3.png" ContentType="image/png"/>
  <Override PartName="/ppt/media/image2.png" ContentType="image/png"/>
  <Override PartName="/ppt/media/image10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D4A2803-EA84-42E3-87C9-55EDD425AAEF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Introduce Title of the paper</a:t>
            </a:r>
            <a:endParaRPr/>
          </a:p>
          <a:p>
            <a:r>
              <a:rPr lang="en-US" sz="2000">
                <a:latin typeface="Arial"/>
              </a:rPr>
              <a:t>Introduce Group</a:t>
            </a:r>
            <a:endParaRPr/>
          </a:p>
          <a:p>
            <a:r>
              <a:rPr lang="en-US" sz="2000">
                <a:latin typeface="Arial"/>
              </a:rPr>
              <a:t>Discuss Agenda</a:t>
            </a:r>
            <a:endParaRPr/>
          </a:p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--how continental airlines transformed itself using BI</a:t>
            </a:r>
            <a:endParaRPr/>
          </a:p>
          <a:p>
            <a:r>
              <a:rPr lang="en-US" sz="2000">
                <a:latin typeface="Arial"/>
              </a:rPr>
              <a:t>--rose to the position of best from worst by incorporating BI in their organization</a:t>
            </a:r>
            <a:endParaRPr/>
          </a:p>
          <a:p>
            <a:r>
              <a:rPr lang="en-US" sz="2000">
                <a:latin typeface="Arial"/>
              </a:rPr>
              <a:t>--invested only abt $30M ---</a:t>
            </a:r>
            <a:endParaRPr/>
          </a:p>
          <a:p>
            <a:r>
              <a:rPr lang="en-US" sz="2000">
                <a:latin typeface="Arial"/>
              </a:rPr>
              <a:t>--Realized $500M in cost savings in areas such as marketing, fraud detection, demand forecasting, tracking and improved data center management</a:t>
            </a:r>
            <a:endParaRPr/>
          </a:p>
          <a:p>
            <a:r>
              <a:rPr lang="en-US" sz="2000">
                <a:latin typeface="Arial"/>
              </a:rPr>
              <a:t>--ROI &gt; 1000%</a:t>
            </a:r>
            <a:endParaRPr/>
          </a:p>
          <a:p>
            <a:r>
              <a:rPr lang="en-US" sz="2000">
                <a:latin typeface="Arial"/>
              </a:rPr>
              <a:t>--CA has proven to be best example to say real time BI is critical to accomplish business strategy and get maximum benefits out of business.</a:t>
            </a:r>
            <a:endParaRPr/>
          </a:p>
          <a:p>
            <a:r>
              <a:rPr lang="en-US" sz="2000">
                <a:latin typeface="Arial"/>
              </a:rPr>
              <a:t>--using real time tech, CA is moving from first to favorite airline</a:t>
            </a:r>
            <a:endParaRPr/>
          </a:p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11739960" cy="90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14920" y="3420000"/>
            <a:ext cx="11739960" cy="90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5729040" cy="90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0880" y="2423880"/>
            <a:ext cx="5729040" cy="90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230880" y="3420000"/>
            <a:ext cx="5729040" cy="90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214920" y="3420000"/>
            <a:ext cx="5729040" cy="90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11739960" cy="19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214920" y="2423880"/>
            <a:ext cx="11739960" cy="19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89520" y="2423520"/>
            <a:ext cx="2390040" cy="190692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889520" y="2423520"/>
            <a:ext cx="2390040" cy="190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214920" y="2423880"/>
            <a:ext cx="11739960" cy="190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11739960" cy="19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5729040" cy="19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0880" y="2423880"/>
            <a:ext cx="5729040" cy="19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5729040" cy="90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14920" y="3420000"/>
            <a:ext cx="5729040" cy="90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0880" y="2423880"/>
            <a:ext cx="5729040" cy="19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214920" y="2423880"/>
            <a:ext cx="11739960" cy="190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5729040" cy="19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0880" y="2423880"/>
            <a:ext cx="5729040" cy="90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0880" y="3420000"/>
            <a:ext cx="5729040" cy="90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5729040" cy="90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0880" y="2423880"/>
            <a:ext cx="5729040" cy="90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214920" y="3420000"/>
            <a:ext cx="11739960" cy="90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11739960" cy="90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14920" y="3420000"/>
            <a:ext cx="11739960" cy="90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5729040" cy="90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0880" y="2423880"/>
            <a:ext cx="5729040" cy="90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0880" y="3420000"/>
            <a:ext cx="5729040" cy="90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214920" y="3420000"/>
            <a:ext cx="5729040" cy="90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11739960" cy="19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214920" y="2423880"/>
            <a:ext cx="11739960" cy="19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89520" y="2423520"/>
            <a:ext cx="2390040" cy="190692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889520" y="2423520"/>
            <a:ext cx="2390040" cy="190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11739960" cy="19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5729040" cy="19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0880" y="2423880"/>
            <a:ext cx="5729040" cy="19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5729040" cy="90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14920" y="3420000"/>
            <a:ext cx="5729040" cy="90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0880" y="2423880"/>
            <a:ext cx="5729040" cy="19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5729040" cy="19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0880" y="2423880"/>
            <a:ext cx="5729040" cy="90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0880" y="3420000"/>
            <a:ext cx="5729040" cy="90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5729040" cy="90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0880" y="2423880"/>
            <a:ext cx="5729040" cy="90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14920" y="3420000"/>
            <a:ext cx="11739960" cy="90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wmf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body"/>
          </p:nvPr>
        </p:nvSpPr>
        <p:spPr>
          <a:xfrm>
            <a:off x="165240" y="1364400"/>
            <a:ext cx="7701120" cy="20098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b="1" lang="en-US" sz="3200">
                <a:solidFill>
                  <a:srgbClr val="000000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3200">
                <a:solidFill>
                  <a:srgbClr val="000000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3200">
                <a:solidFill>
                  <a:srgbClr val="000000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3200">
                <a:solidFill>
                  <a:srgbClr val="000000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3200">
                <a:solidFill>
                  <a:srgbClr val="000000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3200">
                <a:solidFill>
                  <a:srgbClr val="000000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entury Gothic"/>
              </a:rPr>
              <a:t>Seventh Outline LevelPresentation Title Line 1</a:t>
            </a:r>
            <a:r>
              <a:rPr b="1" lang="en-US" sz="3200">
                <a:solidFill>
                  <a:srgbClr val="000000"/>
                </a:solidFill>
                <a:latin typeface="Century Gothic"/>
              </a:rPr>
              <a:t>
</a:t>
            </a:r>
            <a:r>
              <a:rPr b="1" lang="en-US" sz="3200">
                <a:solidFill>
                  <a:srgbClr val="000000"/>
                </a:solidFill>
                <a:latin typeface="Century Gothic"/>
              </a:rPr>
              <a:t>Presentation Title Line 2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54440" y="4898520"/>
            <a:ext cx="7711920" cy="12556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Gothic"/>
              </a:rPr>
              <a:t>Seventh Outline LevelPresenter’s Name</a:t>
            </a:r>
            <a:r>
              <a:rPr lang="en-US">
                <a:solidFill>
                  <a:srgbClr val="000000"/>
                </a:solidFill>
                <a:latin typeface="Century Gothic"/>
              </a:rPr>
              <a:t>
</a:t>
            </a:r>
            <a:r>
              <a:rPr lang="en-US">
                <a:solidFill>
                  <a:srgbClr val="000000"/>
                </a:solidFill>
                <a:latin typeface="Century Gothic"/>
              </a:rPr>
              <a:t>Presenter’s Title</a:t>
            </a:r>
            <a:r>
              <a:rPr lang="en-US">
                <a:solidFill>
                  <a:srgbClr val="000000"/>
                </a:solidFill>
                <a:latin typeface="Century Gothic"/>
              </a:rPr>
              <a:t>
</a:t>
            </a:r>
            <a:r>
              <a:rPr lang="en-US">
                <a:solidFill>
                  <a:srgbClr val="000000"/>
                </a:solidFill>
                <a:latin typeface="Century Gothic"/>
              </a:rPr>
              <a:t>Presenter’s Department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165240" y="3512520"/>
            <a:ext cx="7701120" cy="12042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i="1" lang="en-US" sz="2400">
                <a:solidFill>
                  <a:srgbClr val="000000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i="1" lang="en-US" sz="2400">
                <a:solidFill>
                  <a:srgbClr val="000000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i="1" lang="en-US" sz="2400">
                <a:solidFill>
                  <a:srgbClr val="000000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i="1" lang="en-US" sz="2400">
                <a:solidFill>
                  <a:srgbClr val="000000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i="1" lang="en-US" sz="2400">
                <a:solidFill>
                  <a:srgbClr val="000000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i="1" lang="en-US" sz="2400">
                <a:solidFill>
                  <a:srgbClr val="000000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400">
                <a:solidFill>
                  <a:srgbClr val="000000"/>
                </a:solidFill>
                <a:latin typeface="Century Gothic"/>
              </a:rPr>
              <a:t>Seventh Outline LevelSubtitle Line 1</a:t>
            </a:r>
            <a:r>
              <a:rPr i="1" lang="en-US" sz="2400">
                <a:solidFill>
                  <a:srgbClr val="000000"/>
                </a:solidFill>
                <a:latin typeface="Century Gothic"/>
              </a:rPr>
              <a:t>
</a:t>
            </a:r>
            <a:r>
              <a:rPr i="1" lang="en-US" sz="2400">
                <a:solidFill>
                  <a:srgbClr val="000000"/>
                </a:solidFill>
                <a:latin typeface="Century Gothic"/>
              </a:rPr>
              <a:t>Subtitle Line 2</a:t>
            </a:r>
            <a:endParaRPr/>
          </a:p>
        </p:txBody>
      </p:sp>
      <p:pic>
        <p:nvPicPr>
          <p:cNvPr id="4" name="CoverSlide_Header_01.png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760" cy="974880"/>
          </a:xfrm>
          <a:prstGeom prst="rect">
            <a:avLst/>
          </a:prstGeom>
          <a:ln>
            <a:noFill/>
          </a:ln>
        </p:spPr>
      </p:pic>
      <p:pic>
        <p:nvPicPr>
          <p:cNvPr id="5" name="Picture 1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6272640"/>
            <a:ext cx="12191760" cy="585000"/>
          </a:xfrm>
          <a:prstGeom prst="rect">
            <a:avLst/>
          </a:prstGeom>
          <a:ln>
            <a:noFill/>
          </a:ln>
        </p:spPr>
      </p:pic>
      <p:pic>
        <p:nvPicPr>
          <p:cNvPr id="6" name="Picture 16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14640" y="282960"/>
            <a:ext cx="2578320" cy="828360"/>
          </a:xfrm>
          <a:prstGeom prst="rect">
            <a:avLst/>
          </a:prstGeom>
          <a:ln>
            <a:noFill/>
          </a:ln>
        </p:spPr>
      </p:pic>
      <p:sp>
        <p:nvSpPr>
          <p:cNvPr id="7" name="PlaceHolder 4"/>
          <p:cNvSpPr>
            <a:spLocks noGrp="1"/>
          </p:cNvSpPr>
          <p:nvPr>
            <p:ph type="ftr"/>
          </p:nvPr>
        </p:nvSpPr>
        <p:spPr>
          <a:xfrm>
            <a:off x="8062560" y="6520320"/>
            <a:ext cx="3917160" cy="2008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PT_Template_Footer.png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272640"/>
            <a:ext cx="12191760" cy="585000"/>
          </a:xfrm>
          <a:prstGeom prst="rect">
            <a:avLst/>
          </a:prstGeom>
          <a:ln>
            <a:noFill/>
          </a:ln>
        </p:spPr>
      </p:pic>
      <p:pic>
        <p:nvPicPr>
          <p:cNvPr id="44" name="PPT_Template_Header.png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760" cy="97488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body"/>
          </p:nvPr>
        </p:nvSpPr>
        <p:spPr>
          <a:xfrm>
            <a:off x="214920" y="2423880"/>
            <a:ext cx="11739960" cy="190692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Seventh Outline LevelSection Break Line 1</a:t>
            </a:r>
            <a:r>
              <a:rPr b="1" lang="en-US" sz="3600">
                <a:solidFill>
                  <a:srgbClr val="000000"/>
                </a:solidFill>
                <a:latin typeface="Calibri"/>
              </a:rPr>
              <a:t>
</a:t>
            </a:r>
            <a:r>
              <a:rPr b="1" lang="en-US" sz="3600">
                <a:solidFill>
                  <a:srgbClr val="000000"/>
                </a:solidFill>
                <a:latin typeface="Calibri"/>
              </a:rPr>
              <a:t>Section Break Line 2</a:t>
            </a:r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ldNum"/>
          </p:nvPr>
        </p:nvSpPr>
        <p:spPr>
          <a:xfrm>
            <a:off x="11611440" y="6529680"/>
            <a:ext cx="493200" cy="218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21628E5-9B79-4748-865C-F2019A5E27A3}" type="slidenum">
              <a:rPr lang="en-US" sz="1000">
                <a:solidFill>
                  <a:srgbClr val="b2b2b2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02960" y="1311120"/>
            <a:ext cx="7701120" cy="2009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entury Gothic"/>
              </a:rPr>
              <a:t>Currency PredEx  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102960" y="4338360"/>
            <a:ext cx="7984440" cy="2519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entury Gothic"/>
              </a:rPr>
              <a:t>Team Members 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entury Gothic"/>
              </a:rPr>
              <a:t>	</a:t>
            </a:r>
            <a:r>
              <a:rPr lang="en-US" sz="1200">
                <a:solidFill>
                  <a:srgbClr val="000000"/>
                </a:solidFill>
                <a:latin typeface="Century Gothic"/>
              </a:rPr>
              <a:t>Ashutosh Gajankush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entury Gothic"/>
              </a:rPr>
              <a:t>	</a:t>
            </a:r>
            <a:r>
              <a:rPr lang="en-US" sz="1200">
                <a:solidFill>
                  <a:srgbClr val="000000"/>
                </a:solidFill>
                <a:latin typeface="Century Gothic"/>
              </a:rPr>
              <a:t>Chiranth HD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entury Gothic"/>
              </a:rPr>
              <a:t>	</a:t>
            </a:r>
            <a:r>
              <a:rPr lang="en-US" sz="1200">
                <a:solidFill>
                  <a:srgbClr val="000000"/>
                </a:solidFill>
                <a:latin typeface="Century Gothic"/>
              </a:rPr>
              <a:t>Ilesh Patel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entury Gothic"/>
              </a:rPr>
              <a:t>	</a:t>
            </a:r>
            <a:r>
              <a:rPr lang="en-US" sz="1200">
                <a:solidFill>
                  <a:srgbClr val="000000"/>
                </a:solidFill>
                <a:latin typeface="Century Gothic"/>
              </a:rPr>
              <a:t>Smruthi Karinatte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1611440" y="6529680"/>
            <a:ext cx="493200" cy="218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8E4520B-6A4C-49C4-863F-340E19A85F9A}" type="slidenum">
              <a:rPr lang="en-US" sz="1000">
                <a:solidFill>
                  <a:srgbClr val="b2b2b2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168840" y="283680"/>
            <a:ext cx="105645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Ideas </a:t>
            </a:r>
            <a:endParaRPr/>
          </a:p>
        </p:txBody>
      </p:sp>
      <p:sp>
        <p:nvSpPr>
          <p:cNvPr id="91" name="CustomShape 3"/>
          <p:cNvSpPr/>
          <p:nvPr/>
        </p:nvSpPr>
        <p:spPr>
          <a:xfrm>
            <a:off x="449640" y="1621800"/>
            <a:ext cx="11655000" cy="173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Data Source :  searched different websites like investin.com, quandall.com for data.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User inputs the date to get information on history and future prediction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Data visualization for easy understanding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Future prediction.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Libraries : Numpy, pandas, matplotlib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28880" y="360720"/>
            <a:ext cx="10577880" cy="537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Currency PredEx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195480" y="1008360"/>
            <a:ext cx="10894320" cy="411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PART-I: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Data preparation.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Comparison of currencies of different countries with respect to US Dollars over a specific Year.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Visualizing the variation in exchange rate of currencies.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Ilesh and Smruthi are working on this.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0" y="165240"/>
            <a:ext cx="10226160" cy="8895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Currency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 PredEx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132840" y="1055160"/>
            <a:ext cx="10941120" cy="29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PART-II: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Data preparation.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Analyzing changes in a given period of time which includes percentage change in opening value, closing value etc.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Visualizing these changes over months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Ashutosh and Chiranth are working on this.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20960" y="1314000"/>
            <a:ext cx="10966680" cy="9493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Based on previous data obtained future Forex could be predicted.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Currently going through the research papers for a proper time series prediction model.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0" y="165240"/>
            <a:ext cx="10226160" cy="889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Currency PredEx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214920" y="2423880"/>
            <a:ext cx="11739960" cy="19069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THANK YOU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11611440" y="6529680"/>
            <a:ext cx="493200" cy="218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C0EFD9E-74B4-4052-A5C0-7AD65E0DD7D0}" type="slidenum">
              <a:rPr lang="en-US" sz="1000">
                <a:solidFill>
                  <a:srgbClr val="b2b2b2"/>
                </a:solidFill>
                <a:latin typeface="Century Gothic"/>
              </a:rPr>
              <a:t>&lt;number&gt;</a:t>
            </a:fld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