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5cc21d58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5cc21d58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53bd1003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53bd1003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45a552f1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45a552f1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53bd1003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53bd1003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5cc21d58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5cc21d5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5cc21d5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5cc21d58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5cc21d58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5cc21d58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5cc21d5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5cc21d5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5cc21d5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5cc21d5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5cc21d5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5cc21d5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5cc21d58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5cc21d58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45a552f1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45a552f1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-Banks are the most prominent and important businesses in the Financial Sector</a:t>
            </a:r>
            <a:endParaRPr/>
          </a:p>
          <a:p>
            <a:pPr indent="0" lvl="0" marL="0" rtl="0" algn="l">
              <a:spcBef>
                <a:spcPts val="0"/>
              </a:spcBef>
              <a:spcAft>
                <a:spcPts val="0"/>
              </a:spcAft>
              <a:buNone/>
            </a:pPr>
            <a:r>
              <a:rPr lang="en-GB"/>
              <a:t>-CC Fraud costs banks and consumers billions of dollars </a:t>
            </a:r>
            <a:r>
              <a:rPr lang="en-GB"/>
              <a:t>yearly.</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45a552f1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45a552f1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45a552f1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45a552f1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45a552f1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45a552f1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5a552f1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5a552f1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you can </a:t>
            </a:r>
            <a:r>
              <a:rPr lang="en-GB"/>
              <a:t>interpret</a:t>
            </a:r>
            <a:r>
              <a:rPr lang="en-GB"/>
              <a:t> from this data is that Technology is advancing and </a:t>
            </a:r>
            <a:r>
              <a:rPr lang="en-GB"/>
              <a:t>personal</a:t>
            </a:r>
            <a:r>
              <a:rPr lang="en-GB"/>
              <a:t> information is much safer online, therefore less personal data is accessible by hackers.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Less data breaches should mean less Fraud reports, but that is not what the data indicates. As fraud reports have almost doubled in 2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indicates the importance of using machine learning algorithms for identifying fraud. Even with stronger security in place to stop data breaches, we are still seeing fraud reports go up at an alarming 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45a552f1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45a552f1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5cc21d5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5cc21d5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Fraudulent Transaction </a:t>
            </a:r>
            <a:br>
              <a:rPr lang="en-GB"/>
            </a:br>
            <a:r>
              <a:rPr lang="en-GB"/>
              <a:t>Detector </a:t>
            </a:r>
            <a:endParaRPr/>
          </a:p>
        </p:txBody>
      </p:sp>
      <p:sp>
        <p:nvSpPr>
          <p:cNvPr id="157" name="Google Shape;157;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GB"/>
              <a:t>Ashley Neville</a:t>
            </a:r>
            <a:endParaRPr/>
          </a:p>
          <a:p>
            <a:pPr indent="0" lvl="0" marL="0" rtl="0" algn="l">
              <a:spcBef>
                <a:spcPts val="0"/>
              </a:spcBef>
              <a:spcAft>
                <a:spcPts val="0"/>
              </a:spcAft>
              <a:buNone/>
            </a:pPr>
            <a:r>
              <a:rPr lang="en-GB"/>
              <a:t>Maxwell Miorada </a:t>
            </a:r>
            <a:endParaRPr/>
          </a:p>
          <a:p>
            <a:pPr indent="0" lvl="0" marL="0" rtl="0" algn="l">
              <a:spcBef>
                <a:spcPts val="0"/>
              </a:spcBef>
              <a:spcAft>
                <a:spcPts val="0"/>
              </a:spcAft>
              <a:buNone/>
            </a:pPr>
            <a:r>
              <a:rPr lang="en-GB"/>
              <a:t>Jay Cao</a:t>
            </a:r>
            <a:endParaRPr/>
          </a:p>
          <a:p>
            <a:pPr indent="0" lvl="0" marL="0" rtl="0" algn="l">
              <a:spcBef>
                <a:spcPts val="0"/>
              </a:spcBef>
              <a:spcAft>
                <a:spcPts val="0"/>
              </a:spcAft>
              <a:buNone/>
            </a:pPr>
            <a:r>
              <a:rPr lang="en-GB"/>
              <a:t>Chirath Abe</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Box Plot of Data Set</a:t>
            </a:r>
            <a:endParaRPr/>
          </a:p>
        </p:txBody>
      </p:sp>
      <p:pic>
        <p:nvPicPr>
          <p:cNvPr id="219" name="Google Shape;219;p23"/>
          <p:cNvPicPr preferRelativeResize="0"/>
          <p:nvPr/>
        </p:nvPicPr>
        <p:blipFill rotWithShape="1">
          <a:blip r:embed="rId3">
            <a:alphaModFix/>
          </a:blip>
          <a:srcRect b="0" l="17379" r="21078" t="0"/>
          <a:stretch/>
        </p:blipFill>
        <p:spPr>
          <a:xfrm>
            <a:off x="1470400" y="1307850"/>
            <a:ext cx="6203199" cy="3556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More interesting stats about the data</a:t>
            </a:r>
            <a:endParaRPr/>
          </a:p>
        </p:txBody>
      </p:sp>
      <p:sp>
        <p:nvSpPr>
          <p:cNvPr id="225" name="Google Shape;225;p24"/>
          <p:cNvSpPr txBox="1"/>
          <p:nvPr/>
        </p:nvSpPr>
        <p:spPr>
          <a:xfrm>
            <a:off x="1090825" y="2001550"/>
            <a:ext cx="71595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All 2087 </a:t>
            </a:r>
            <a:r>
              <a:rPr lang="en-GB">
                <a:solidFill>
                  <a:schemeClr val="lt1"/>
                </a:solidFill>
                <a:latin typeface="Lato"/>
                <a:ea typeface="Lato"/>
                <a:cs typeface="Lato"/>
                <a:sym typeface="Lato"/>
              </a:rPr>
              <a:t>fraudulent transactions didnt’ have their card details exposed on the dark web</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Average 8 years since they last changed their passwords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50.8% of the fraudulent transactions are debit cards, with prepaid cards making up only 7.8%.</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90.8% of the credit cards with fraudulent transactions contains chips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Average age of victims are 56.16years old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FICO scores of the victims are 716 (Max at 850)</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52.7% of the victims are male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Top 5 states where victims reside are Texas, New York, California, Florida, Illinois, Pennsylvania. </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Machine Learning Pipeline</a:t>
            </a:r>
            <a:endParaRPr/>
          </a:p>
        </p:txBody>
      </p:sp>
      <p:pic>
        <p:nvPicPr>
          <p:cNvPr id="231" name="Google Shape;231;p25"/>
          <p:cNvPicPr preferRelativeResize="0"/>
          <p:nvPr/>
        </p:nvPicPr>
        <p:blipFill>
          <a:blip r:embed="rId3">
            <a:alphaModFix/>
          </a:blip>
          <a:stretch>
            <a:fillRect/>
          </a:stretch>
        </p:blipFill>
        <p:spPr>
          <a:xfrm>
            <a:off x="152400" y="2066725"/>
            <a:ext cx="8839200" cy="20484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Comparisons based on Test Data</a:t>
            </a:r>
            <a:endParaRPr/>
          </a:p>
        </p:txBody>
      </p:sp>
      <p:sp>
        <p:nvSpPr>
          <p:cNvPr id="237" name="Google Shape;237;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26"/>
          <p:cNvPicPr preferRelativeResize="0"/>
          <p:nvPr/>
        </p:nvPicPr>
        <p:blipFill>
          <a:blip r:embed="rId3">
            <a:alphaModFix/>
          </a:blip>
          <a:stretch>
            <a:fillRect/>
          </a:stretch>
        </p:blipFill>
        <p:spPr>
          <a:xfrm>
            <a:off x="378925" y="1506674"/>
            <a:ext cx="8283418" cy="3032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Logistic </a:t>
            </a:r>
            <a:br>
              <a:rPr lang="en-GB"/>
            </a:br>
            <a:r>
              <a:rPr lang="en-GB"/>
              <a:t>Regression</a:t>
            </a:r>
            <a:endParaRPr/>
          </a:p>
        </p:txBody>
      </p:sp>
      <p:sp>
        <p:nvSpPr>
          <p:cNvPr id="244" name="Google Shape;244;p27"/>
          <p:cNvSpPr txBox="1"/>
          <p:nvPr/>
        </p:nvSpPr>
        <p:spPr>
          <a:xfrm>
            <a:off x="1481150" y="2571750"/>
            <a:ext cx="1701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ROC AUC Score: </a:t>
            </a:r>
            <a:r>
              <a:rPr lang="en-GB" sz="1100">
                <a:solidFill>
                  <a:schemeClr val="lt1"/>
                </a:solidFill>
              </a:rPr>
              <a:t>0.4999</a:t>
            </a:r>
            <a:endParaRPr>
              <a:solidFill>
                <a:schemeClr val="lt1"/>
              </a:solidFill>
              <a:latin typeface="Lato"/>
              <a:ea typeface="Lato"/>
              <a:cs typeface="Lato"/>
              <a:sym typeface="Lato"/>
            </a:endParaRPr>
          </a:p>
        </p:txBody>
      </p:sp>
      <p:pic>
        <p:nvPicPr>
          <p:cNvPr id="245" name="Google Shape;245;p27"/>
          <p:cNvPicPr preferRelativeResize="0"/>
          <p:nvPr/>
        </p:nvPicPr>
        <p:blipFill>
          <a:blip r:embed="rId3">
            <a:alphaModFix/>
          </a:blip>
          <a:stretch>
            <a:fillRect/>
          </a:stretch>
        </p:blipFill>
        <p:spPr>
          <a:xfrm>
            <a:off x="4354525" y="429100"/>
            <a:ext cx="4215675" cy="2887450"/>
          </a:xfrm>
          <a:prstGeom prst="rect">
            <a:avLst/>
          </a:prstGeom>
          <a:noFill/>
          <a:ln>
            <a:noFill/>
          </a:ln>
        </p:spPr>
      </p:pic>
      <p:pic>
        <p:nvPicPr>
          <p:cNvPr id="246" name="Google Shape;246;p27"/>
          <p:cNvPicPr preferRelativeResize="0"/>
          <p:nvPr/>
        </p:nvPicPr>
        <p:blipFill>
          <a:blip r:embed="rId4">
            <a:alphaModFix/>
          </a:blip>
          <a:stretch>
            <a:fillRect/>
          </a:stretch>
        </p:blipFill>
        <p:spPr>
          <a:xfrm>
            <a:off x="1485900" y="3653263"/>
            <a:ext cx="6172200" cy="113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Easy </a:t>
            </a:r>
            <a:br>
              <a:rPr lang="en-GB"/>
            </a:br>
            <a:r>
              <a:rPr lang="en-GB"/>
              <a:t>Ensemble </a:t>
            </a:r>
            <a:br>
              <a:rPr lang="en-GB"/>
            </a:br>
            <a:r>
              <a:rPr lang="en-GB"/>
              <a:t>Classifier</a:t>
            </a:r>
            <a:endParaRPr/>
          </a:p>
        </p:txBody>
      </p:sp>
      <p:sp>
        <p:nvSpPr>
          <p:cNvPr id="252" name="Google Shape;252;p28"/>
          <p:cNvSpPr txBox="1"/>
          <p:nvPr/>
        </p:nvSpPr>
        <p:spPr>
          <a:xfrm>
            <a:off x="1481150" y="2571750"/>
            <a:ext cx="1701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ROC AUC Score: </a:t>
            </a:r>
            <a:r>
              <a:rPr lang="en-GB" sz="1100">
                <a:solidFill>
                  <a:schemeClr val="lt1"/>
                </a:solidFill>
              </a:rPr>
              <a:t>0.9993</a:t>
            </a:r>
            <a:endParaRPr sz="1100">
              <a:solidFill>
                <a:schemeClr val="lt1"/>
              </a:solidFill>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53" name="Google Shape;253;p28"/>
          <p:cNvPicPr preferRelativeResize="0"/>
          <p:nvPr/>
        </p:nvPicPr>
        <p:blipFill>
          <a:blip r:embed="rId3">
            <a:alphaModFix/>
          </a:blip>
          <a:stretch>
            <a:fillRect/>
          </a:stretch>
        </p:blipFill>
        <p:spPr>
          <a:xfrm>
            <a:off x="4150954" y="283200"/>
            <a:ext cx="4537060" cy="3107575"/>
          </a:xfrm>
          <a:prstGeom prst="rect">
            <a:avLst/>
          </a:prstGeom>
          <a:noFill/>
          <a:ln>
            <a:noFill/>
          </a:ln>
        </p:spPr>
      </p:pic>
      <p:pic>
        <p:nvPicPr>
          <p:cNvPr id="254" name="Google Shape;254;p28"/>
          <p:cNvPicPr preferRelativeResize="0"/>
          <p:nvPr/>
        </p:nvPicPr>
        <p:blipFill>
          <a:blip r:embed="rId4">
            <a:alphaModFix/>
          </a:blip>
          <a:stretch>
            <a:fillRect/>
          </a:stretch>
        </p:blipFill>
        <p:spPr>
          <a:xfrm>
            <a:off x="1509700" y="3648138"/>
            <a:ext cx="6124575" cy="109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XGBoost </a:t>
            </a:r>
            <a:br>
              <a:rPr lang="en-GB"/>
            </a:br>
            <a:r>
              <a:rPr lang="en-GB"/>
              <a:t>Classifier</a:t>
            </a:r>
            <a:endParaRPr/>
          </a:p>
        </p:txBody>
      </p:sp>
      <p:sp>
        <p:nvSpPr>
          <p:cNvPr id="260" name="Google Shape;260;p29"/>
          <p:cNvSpPr txBox="1"/>
          <p:nvPr/>
        </p:nvSpPr>
        <p:spPr>
          <a:xfrm>
            <a:off x="1481150" y="2571750"/>
            <a:ext cx="1701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ROC AUC Score: </a:t>
            </a:r>
            <a:r>
              <a:rPr lang="en-GB" sz="1100">
                <a:solidFill>
                  <a:schemeClr val="lt1"/>
                </a:solidFill>
              </a:rPr>
              <a:t>0.9951</a:t>
            </a:r>
            <a:endParaRPr sz="1100">
              <a:solidFill>
                <a:schemeClr val="lt1"/>
              </a:solidFill>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61" name="Google Shape;261;p29"/>
          <p:cNvPicPr preferRelativeResize="0"/>
          <p:nvPr/>
        </p:nvPicPr>
        <p:blipFill>
          <a:blip r:embed="rId3">
            <a:alphaModFix/>
          </a:blip>
          <a:stretch>
            <a:fillRect/>
          </a:stretch>
        </p:blipFill>
        <p:spPr>
          <a:xfrm>
            <a:off x="4146254" y="317550"/>
            <a:ext cx="4615500" cy="3161300"/>
          </a:xfrm>
          <a:prstGeom prst="rect">
            <a:avLst/>
          </a:prstGeom>
          <a:noFill/>
          <a:ln>
            <a:noFill/>
          </a:ln>
        </p:spPr>
      </p:pic>
      <p:pic>
        <p:nvPicPr>
          <p:cNvPr id="262" name="Google Shape;262;p29"/>
          <p:cNvPicPr preferRelativeResize="0"/>
          <p:nvPr/>
        </p:nvPicPr>
        <p:blipFill>
          <a:blip r:embed="rId4">
            <a:alphaModFix/>
          </a:blip>
          <a:stretch>
            <a:fillRect/>
          </a:stretch>
        </p:blipFill>
        <p:spPr>
          <a:xfrm>
            <a:off x="1476375" y="3783638"/>
            <a:ext cx="6191250" cy="109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a:t>
            </a:r>
            <a:br>
              <a:rPr lang="en-GB"/>
            </a:br>
            <a:r>
              <a:rPr lang="en-GB"/>
              <a:t>Forest</a:t>
            </a:r>
            <a:endParaRPr/>
          </a:p>
        </p:txBody>
      </p:sp>
      <p:sp>
        <p:nvSpPr>
          <p:cNvPr id="268" name="Google Shape;268;p30"/>
          <p:cNvSpPr txBox="1"/>
          <p:nvPr/>
        </p:nvSpPr>
        <p:spPr>
          <a:xfrm>
            <a:off x="1481150" y="2571750"/>
            <a:ext cx="1701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Lato"/>
                <a:ea typeface="Lato"/>
                <a:cs typeface="Lato"/>
                <a:sym typeface="Lato"/>
              </a:rPr>
              <a:t>ROC AUC Score: </a:t>
            </a:r>
            <a:r>
              <a:rPr lang="en-GB" sz="1100">
                <a:solidFill>
                  <a:schemeClr val="lt1"/>
                </a:solidFill>
              </a:rPr>
              <a:t>0.9975</a:t>
            </a:r>
            <a:endParaRPr sz="1100">
              <a:solidFill>
                <a:schemeClr val="lt1"/>
              </a:solidFill>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69" name="Google Shape;269;p30"/>
          <p:cNvPicPr preferRelativeResize="0"/>
          <p:nvPr/>
        </p:nvPicPr>
        <p:blipFill>
          <a:blip r:embed="rId3">
            <a:alphaModFix/>
          </a:blip>
          <a:stretch>
            <a:fillRect/>
          </a:stretch>
        </p:blipFill>
        <p:spPr>
          <a:xfrm>
            <a:off x="4325853" y="393750"/>
            <a:ext cx="4368831" cy="2992350"/>
          </a:xfrm>
          <a:prstGeom prst="rect">
            <a:avLst/>
          </a:prstGeom>
          <a:noFill/>
          <a:ln>
            <a:noFill/>
          </a:ln>
        </p:spPr>
      </p:pic>
      <p:pic>
        <p:nvPicPr>
          <p:cNvPr id="270" name="Google Shape;270;p30"/>
          <p:cNvPicPr preferRelativeResize="0"/>
          <p:nvPr/>
        </p:nvPicPr>
        <p:blipFill>
          <a:blip r:embed="rId4">
            <a:alphaModFix/>
          </a:blip>
          <a:stretch>
            <a:fillRect/>
          </a:stretch>
        </p:blipFill>
        <p:spPr>
          <a:xfrm>
            <a:off x="1466850" y="3771988"/>
            <a:ext cx="6210300" cy="1057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Challenges</a:t>
            </a:r>
            <a:endParaRPr/>
          </a:p>
        </p:txBody>
      </p:sp>
      <p:sp>
        <p:nvSpPr>
          <p:cNvPr id="276" name="Google Shape;276;p31"/>
          <p:cNvSpPr txBox="1"/>
          <p:nvPr>
            <p:ph idx="1" type="body"/>
          </p:nvPr>
        </p:nvSpPr>
        <p:spPr>
          <a:xfrm>
            <a:off x="1297500" y="1307850"/>
            <a:ext cx="7038900" cy="33261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GB"/>
              <a:t>One of the challenges we faced came with our data, having 24 million rows we had to reduce to a workable size without creating a bias.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GB"/>
              <a:t>Lengthy training time</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GB"/>
              <a:t>Poor quality of data, possibility of </a:t>
            </a:r>
            <a:r>
              <a:rPr lang="en-GB"/>
              <a:t>measuring</a:t>
            </a:r>
            <a:r>
              <a:rPr lang="en-GB"/>
              <a:t> error (have to trust data after cleaning process)</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GB"/>
              <a:t>Overfitting and </a:t>
            </a:r>
            <a:r>
              <a:rPr lang="en-GB"/>
              <a:t>under</a:t>
            </a:r>
            <a:r>
              <a:rPr lang="en-GB"/>
              <a:t>fitting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GB"/>
              <a:t>Curse of </a:t>
            </a:r>
            <a:r>
              <a:rPr lang="en-GB"/>
              <a:t>Dimensionality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2"/>
          <p:cNvSpPr/>
          <p:nvPr/>
        </p:nvSpPr>
        <p:spPr>
          <a:xfrm>
            <a:off x="3245125" y="1227075"/>
            <a:ext cx="2740500" cy="2564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2"/>
          <p:cNvSpPr/>
          <p:nvPr/>
        </p:nvSpPr>
        <p:spPr>
          <a:xfrm>
            <a:off x="5228050" y="1227075"/>
            <a:ext cx="2740500" cy="2564100"/>
          </a:xfrm>
          <a:prstGeom prst="ellipse">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2"/>
          <p:cNvSpPr/>
          <p:nvPr/>
        </p:nvSpPr>
        <p:spPr>
          <a:xfrm>
            <a:off x="1465250" y="1289700"/>
            <a:ext cx="2740500" cy="256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Q&amp;A</a:t>
            </a:r>
            <a:endParaRPr/>
          </a:p>
        </p:txBody>
      </p:sp>
      <p:sp>
        <p:nvSpPr>
          <p:cNvPr id="285" name="Google Shape;285;p32"/>
          <p:cNvSpPr txBox="1"/>
          <p:nvPr/>
        </p:nvSpPr>
        <p:spPr>
          <a:xfrm>
            <a:off x="2301950" y="1031475"/>
            <a:ext cx="1067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0">
                <a:solidFill>
                  <a:schemeClr val="lt1"/>
                </a:solidFill>
                <a:latin typeface="Lato"/>
                <a:ea typeface="Lato"/>
                <a:cs typeface="Lato"/>
                <a:sym typeface="Lato"/>
              </a:rPr>
              <a:t>?</a:t>
            </a:r>
            <a:endParaRPr sz="18000">
              <a:solidFill>
                <a:schemeClr val="lt1"/>
              </a:solidFill>
              <a:latin typeface="Lato"/>
              <a:ea typeface="Lato"/>
              <a:cs typeface="Lato"/>
              <a:sym typeface="Lato"/>
            </a:endParaRPr>
          </a:p>
        </p:txBody>
      </p:sp>
      <p:sp>
        <p:nvSpPr>
          <p:cNvPr id="286" name="Google Shape;286;p32"/>
          <p:cNvSpPr txBox="1"/>
          <p:nvPr/>
        </p:nvSpPr>
        <p:spPr>
          <a:xfrm>
            <a:off x="4081825" y="1094100"/>
            <a:ext cx="1067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0">
                <a:solidFill>
                  <a:schemeClr val="lt1"/>
                </a:solidFill>
                <a:latin typeface="Lato"/>
                <a:ea typeface="Lato"/>
                <a:cs typeface="Lato"/>
                <a:sym typeface="Lato"/>
              </a:rPr>
              <a:t>?</a:t>
            </a:r>
            <a:endParaRPr sz="18000">
              <a:solidFill>
                <a:schemeClr val="lt1"/>
              </a:solidFill>
              <a:latin typeface="Lato"/>
              <a:ea typeface="Lato"/>
              <a:cs typeface="Lato"/>
              <a:sym typeface="Lato"/>
            </a:endParaRPr>
          </a:p>
        </p:txBody>
      </p:sp>
      <p:sp>
        <p:nvSpPr>
          <p:cNvPr id="287" name="Google Shape;287;p32"/>
          <p:cNvSpPr txBox="1"/>
          <p:nvPr/>
        </p:nvSpPr>
        <p:spPr>
          <a:xfrm>
            <a:off x="6064750" y="1031475"/>
            <a:ext cx="1067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0">
                <a:solidFill>
                  <a:schemeClr val="lt1"/>
                </a:solidFill>
                <a:latin typeface="Lato"/>
                <a:ea typeface="Lato"/>
                <a:cs typeface="Lato"/>
                <a:sym typeface="Lato"/>
              </a:rPr>
              <a:t>?</a:t>
            </a:r>
            <a:endParaRPr sz="180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Objective</a:t>
            </a:r>
            <a:endParaRPr/>
          </a:p>
        </p:txBody>
      </p:sp>
      <p:sp>
        <p:nvSpPr>
          <p:cNvPr id="163" name="Google Shape;163;p15"/>
          <p:cNvSpPr txBox="1"/>
          <p:nvPr>
            <p:ph idx="1" type="body"/>
          </p:nvPr>
        </p:nvSpPr>
        <p:spPr>
          <a:xfrm>
            <a:off x="1297500" y="1567550"/>
            <a:ext cx="7038900" cy="33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GB"/>
              <a:t>-The purpose of this project is to highlight the importance of Machine </a:t>
            </a:r>
            <a:r>
              <a:rPr lang="en-GB"/>
              <a:t>learning</a:t>
            </a:r>
            <a:r>
              <a:rPr lang="en-GB"/>
              <a:t>  in the financial sector, and to prove the usefulness of it with a model that has been developed to identify fraudulent credit card applications.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chose to build a model around identifying credit card fraud, as it is the most common in the sector, and has such a large </a:t>
            </a:r>
            <a:r>
              <a:rPr lang="en-GB"/>
              <a:t>negative</a:t>
            </a:r>
            <a:r>
              <a:rPr lang="en-GB"/>
              <a:t> impact on the system, costing banks and consumers 10’s of billions of dollars each year.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Fraud in Finance</a:t>
            </a:r>
            <a:endParaRPr/>
          </a:p>
        </p:txBody>
      </p:sp>
      <p:sp>
        <p:nvSpPr>
          <p:cNvPr id="169" name="Google Shape;169;p16"/>
          <p:cNvSpPr txBox="1"/>
          <p:nvPr>
            <p:ph idx="1" type="body"/>
          </p:nvPr>
        </p:nvSpPr>
        <p:spPr>
          <a:xfrm>
            <a:off x="1297500" y="1567550"/>
            <a:ext cx="7038900" cy="32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Fraud is defined as obtaining a benefit, or </a:t>
            </a:r>
            <a:r>
              <a:rPr lang="en-GB"/>
              <a:t>causing</a:t>
            </a:r>
            <a:r>
              <a:rPr lang="en-GB"/>
              <a:t> a loss, by deception or other means. </a:t>
            </a:r>
            <a:endParaRPr/>
          </a:p>
          <a:p>
            <a:pPr indent="0" lvl="0" marL="0" rtl="0" algn="l">
              <a:spcBef>
                <a:spcPts val="1200"/>
              </a:spcBef>
              <a:spcAft>
                <a:spcPts val="0"/>
              </a:spcAft>
              <a:buNone/>
            </a:pPr>
            <a:r>
              <a:rPr lang="en-GB"/>
              <a:t>Fraud in The financial sector is a Predominant problem in which causes billions of dollars worth of losses each year,  using fraudulent or stolen information, perpetrators are able to do things such as :</a:t>
            </a:r>
            <a:endParaRPr/>
          </a:p>
          <a:p>
            <a:pPr indent="0" lvl="0" marL="0" rtl="0" algn="l">
              <a:spcBef>
                <a:spcPts val="1200"/>
              </a:spcBef>
              <a:spcAft>
                <a:spcPts val="0"/>
              </a:spcAft>
              <a:buNone/>
            </a:pPr>
            <a:r>
              <a:rPr lang="en-GB"/>
              <a:t>-Gain access to credit cards of existing customers.</a:t>
            </a:r>
            <a:endParaRPr/>
          </a:p>
          <a:p>
            <a:pPr indent="0" lvl="0" marL="0" rtl="0" algn="l">
              <a:spcBef>
                <a:spcPts val="1200"/>
              </a:spcBef>
              <a:spcAft>
                <a:spcPts val="0"/>
              </a:spcAft>
              <a:buNone/>
            </a:pPr>
            <a:r>
              <a:rPr lang="en-GB"/>
              <a:t>-Create new credit facilities with someone else’s information.</a:t>
            </a:r>
            <a:endParaRPr/>
          </a:p>
          <a:p>
            <a:pPr indent="0" lvl="0" marL="0" rtl="0" algn="l">
              <a:spcBef>
                <a:spcPts val="1200"/>
              </a:spcBef>
              <a:spcAft>
                <a:spcPts val="0"/>
              </a:spcAft>
              <a:buNone/>
            </a:pPr>
            <a:r>
              <a:rPr lang="en-GB"/>
              <a:t>-Use stolen information for employment / tax related fraud.</a:t>
            </a:r>
            <a:endParaRPr/>
          </a:p>
          <a:p>
            <a:pPr indent="0" lvl="0" marL="0" rtl="0" algn="l">
              <a:spcBef>
                <a:spcPts val="1200"/>
              </a:spcBef>
              <a:spcAft>
                <a:spcPts val="0"/>
              </a:spcAft>
              <a:buNone/>
            </a:pPr>
            <a:r>
              <a:rPr lang="en-GB"/>
              <a:t>-Use falsified information to  claim government benefits.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People Commit Fraud and The Drivers</a:t>
            </a:r>
            <a:endParaRPr/>
          </a:p>
        </p:txBody>
      </p:sp>
      <p:sp>
        <p:nvSpPr>
          <p:cNvPr id="175" name="Google Shape;175;p17"/>
          <p:cNvSpPr txBox="1"/>
          <p:nvPr>
            <p:ph idx="1" type="body"/>
          </p:nvPr>
        </p:nvSpPr>
        <p:spPr>
          <a:xfrm>
            <a:off x="964975" y="1567550"/>
            <a:ext cx="3555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Pressure; losing employment, addictions, health problems, crippling debts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Opportunity; often found in lack of oversight allowing for fraud to start small and increase once opportunity is confirmed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Rationalism; I deserve it, I pay enough tax, I’m doing it for my family etc.. </a:t>
            </a:r>
            <a:endParaRPr/>
          </a:p>
        </p:txBody>
      </p:sp>
      <p:pic>
        <p:nvPicPr>
          <p:cNvPr id="176" name="Google Shape;176;p17"/>
          <p:cNvPicPr preferRelativeResize="0"/>
          <p:nvPr/>
        </p:nvPicPr>
        <p:blipFill>
          <a:blip r:embed="rId3">
            <a:alphaModFix/>
          </a:blip>
          <a:stretch>
            <a:fillRect/>
          </a:stretch>
        </p:blipFill>
        <p:spPr>
          <a:xfrm>
            <a:off x="4687425" y="1106500"/>
            <a:ext cx="4078866" cy="3530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Credit Fraud in Australia</a:t>
            </a:r>
            <a:endParaRPr/>
          </a:p>
        </p:txBody>
      </p:sp>
      <p:sp>
        <p:nvSpPr>
          <p:cNvPr id="182" name="Google Shape;182;p18"/>
          <p:cNvSpPr txBox="1"/>
          <p:nvPr>
            <p:ph idx="1" type="body"/>
          </p:nvPr>
        </p:nvSpPr>
        <p:spPr>
          <a:xfrm>
            <a:off x="6814325" y="2968525"/>
            <a:ext cx="1666800" cy="12978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SzPts val="1018"/>
              <a:buNone/>
            </a:pPr>
            <a:r>
              <a:rPr lang="en-GB" sz="1902"/>
              <a:t>Australians lost $851 million to scams in 2020, up 34% on 2019. </a:t>
            </a:r>
            <a:endParaRPr sz="1902"/>
          </a:p>
        </p:txBody>
      </p:sp>
      <p:sp>
        <p:nvSpPr>
          <p:cNvPr id="183" name="Google Shape;183;p18"/>
          <p:cNvSpPr txBox="1"/>
          <p:nvPr>
            <p:ph idx="1" type="body"/>
          </p:nvPr>
        </p:nvSpPr>
        <p:spPr>
          <a:xfrm>
            <a:off x="3612550" y="2255900"/>
            <a:ext cx="1744500" cy="1297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1018"/>
              <a:buNone/>
            </a:pPr>
            <a:r>
              <a:rPr lang="en-GB" sz="1902"/>
              <a:t>Spending on Australian payment cards was $</a:t>
            </a:r>
            <a:r>
              <a:rPr lang="en-GB" sz="1902"/>
              <a:t>801.7</a:t>
            </a:r>
            <a:r>
              <a:rPr lang="en-GB" sz="1902"/>
              <a:t> billion for 2020</a:t>
            </a:r>
            <a:endParaRPr sz="1902"/>
          </a:p>
        </p:txBody>
      </p:sp>
      <p:sp>
        <p:nvSpPr>
          <p:cNvPr id="184" name="Google Shape;184;p18"/>
          <p:cNvSpPr txBox="1"/>
          <p:nvPr>
            <p:ph idx="1" type="body"/>
          </p:nvPr>
        </p:nvSpPr>
        <p:spPr>
          <a:xfrm>
            <a:off x="573200" y="1572500"/>
            <a:ext cx="1574400" cy="129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1900"/>
              <a:t>Australian </a:t>
            </a:r>
            <a:r>
              <a:rPr lang="en-GB" sz="1900"/>
              <a:t>Card fraud rose by 0.6% to $467.6 million in 2020</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Credit Card fraud in Australia</a:t>
            </a:r>
            <a:endParaRPr/>
          </a:p>
        </p:txBody>
      </p:sp>
      <p:sp>
        <p:nvSpPr>
          <p:cNvPr id="190" name="Google Shape;190;p19"/>
          <p:cNvSpPr txBox="1"/>
          <p:nvPr/>
        </p:nvSpPr>
        <p:spPr>
          <a:xfrm>
            <a:off x="5921750" y="18253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91" name="Google Shape;191;p19"/>
          <p:cNvPicPr preferRelativeResize="0"/>
          <p:nvPr/>
        </p:nvPicPr>
        <p:blipFill>
          <a:blip r:embed="rId3">
            <a:alphaModFix/>
          </a:blip>
          <a:stretch>
            <a:fillRect/>
          </a:stretch>
        </p:blipFill>
        <p:spPr>
          <a:xfrm>
            <a:off x="131175" y="1686650"/>
            <a:ext cx="5111374" cy="3072275"/>
          </a:xfrm>
          <a:prstGeom prst="rect">
            <a:avLst/>
          </a:prstGeom>
          <a:noFill/>
          <a:ln>
            <a:noFill/>
          </a:ln>
        </p:spPr>
      </p:pic>
      <p:sp>
        <p:nvSpPr>
          <p:cNvPr id="192" name="Google Shape;192;p19"/>
          <p:cNvSpPr txBox="1"/>
          <p:nvPr/>
        </p:nvSpPr>
        <p:spPr>
          <a:xfrm>
            <a:off x="5553850" y="1733375"/>
            <a:ext cx="3367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9999"/>
                </a:solidFill>
                <a:latin typeface="Lato"/>
                <a:ea typeface="Lato"/>
                <a:cs typeface="Lato"/>
                <a:sym typeface="Lato"/>
              </a:rPr>
              <a:t>The majority of persons who experienced personal fraud experience a single incident </a:t>
            </a:r>
            <a:endParaRPr>
              <a:solidFill>
                <a:srgbClr val="999999"/>
              </a:solidFill>
              <a:latin typeface="Lato"/>
              <a:ea typeface="Lato"/>
              <a:cs typeface="Lato"/>
              <a:sym typeface="Lato"/>
            </a:endParaRPr>
          </a:p>
          <a:p>
            <a:pPr indent="0" lvl="0" marL="0" rtl="0" algn="l">
              <a:spcBef>
                <a:spcPts val="0"/>
              </a:spcBef>
              <a:spcAft>
                <a:spcPts val="0"/>
              </a:spcAft>
              <a:buNone/>
            </a:pPr>
            <a:r>
              <a:t/>
            </a:r>
            <a:endParaRPr>
              <a:solidFill>
                <a:srgbClr val="999999"/>
              </a:solidFill>
              <a:latin typeface="Lato"/>
              <a:ea typeface="Lato"/>
              <a:cs typeface="Lato"/>
              <a:sym typeface="Lato"/>
            </a:endParaRPr>
          </a:p>
          <a:p>
            <a:pPr indent="0" lvl="0" marL="0" rtl="0" algn="l">
              <a:spcBef>
                <a:spcPts val="0"/>
              </a:spcBef>
              <a:spcAft>
                <a:spcPts val="0"/>
              </a:spcAft>
              <a:buNone/>
            </a:pPr>
            <a:r>
              <a:rPr lang="en-GB">
                <a:solidFill>
                  <a:srgbClr val="999999"/>
                </a:solidFill>
                <a:latin typeface="Lato"/>
                <a:ea typeface="Lato"/>
                <a:cs typeface="Lato"/>
                <a:sym typeface="Lato"/>
              </a:rPr>
              <a:t>The most common fraud type was card fraud with 5.9% of Australians aged 15 and over  experiencing card fraud in 2014-15, an increased from 2010-11 when the rate was 3.7%</a:t>
            </a:r>
            <a:endParaRPr>
              <a:solidFill>
                <a:srgbClr val="999999"/>
              </a:solidFill>
              <a:latin typeface="Lato"/>
              <a:ea typeface="Lato"/>
              <a:cs typeface="Lato"/>
              <a:sym typeface="Lato"/>
            </a:endParaRPr>
          </a:p>
          <a:p>
            <a:pPr indent="0" lvl="0" marL="0" rtl="0" algn="l">
              <a:spcBef>
                <a:spcPts val="0"/>
              </a:spcBef>
              <a:spcAft>
                <a:spcPts val="0"/>
              </a:spcAft>
              <a:buNone/>
            </a:pPr>
            <a:r>
              <a:t/>
            </a:r>
            <a:endParaRPr>
              <a:solidFill>
                <a:srgbClr val="999999"/>
              </a:solidFill>
              <a:latin typeface="Lato"/>
              <a:ea typeface="Lato"/>
              <a:cs typeface="Lato"/>
              <a:sym typeface="Lato"/>
            </a:endParaRPr>
          </a:p>
        </p:txBody>
      </p:sp>
      <p:sp>
        <p:nvSpPr>
          <p:cNvPr id="193" name="Google Shape;193;p19"/>
          <p:cNvSpPr txBox="1"/>
          <p:nvPr/>
        </p:nvSpPr>
        <p:spPr>
          <a:xfrm>
            <a:off x="66450" y="4694525"/>
            <a:ext cx="336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999999"/>
                </a:solidFill>
                <a:latin typeface="Lato"/>
                <a:ea typeface="Lato"/>
                <a:cs typeface="Lato"/>
                <a:sym typeface="Lato"/>
              </a:rPr>
              <a:t>(Personal Fraud, ABS, 20/04/2016)</a:t>
            </a:r>
            <a:endParaRPr>
              <a:solidFill>
                <a:srgbClr val="999999"/>
              </a:solidFill>
              <a:latin typeface="Lato"/>
              <a:ea typeface="Lato"/>
              <a:cs typeface="Lato"/>
              <a:sym typeface="Lato"/>
            </a:endParaRPr>
          </a:p>
          <a:p>
            <a:pPr indent="0" lvl="0" marL="0" rtl="0" algn="l">
              <a:spcBef>
                <a:spcPts val="0"/>
              </a:spcBef>
              <a:spcAft>
                <a:spcPts val="0"/>
              </a:spcAft>
              <a:buNone/>
            </a:pPr>
            <a:r>
              <a:t/>
            </a:r>
            <a:endParaRPr>
              <a:solidFill>
                <a:srgbClr val="999999"/>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Breaches and CC fraud.</a:t>
            </a:r>
            <a:endParaRPr/>
          </a:p>
        </p:txBody>
      </p:sp>
      <p:sp>
        <p:nvSpPr>
          <p:cNvPr id="199" name="Google Shape;199;p20"/>
          <p:cNvSpPr txBox="1"/>
          <p:nvPr>
            <p:ph idx="1" type="body"/>
          </p:nvPr>
        </p:nvSpPr>
        <p:spPr>
          <a:xfrm>
            <a:off x="554175" y="1565825"/>
            <a:ext cx="7581000" cy="43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-Less Data Breaches.</a:t>
            </a:r>
            <a:endParaRPr/>
          </a:p>
          <a:p>
            <a:pPr indent="0" lvl="0" marL="0" rtl="0" algn="l">
              <a:spcBef>
                <a:spcPts val="1200"/>
              </a:spcBef>
              <a:spcAft>
                <a:spcPts val="0"/>
              </a:spcAft>
              <a:buNone/>
            </a:pPr>
            <a:r>
              <a:rPr lang="en-GB"/>
              <a:t>-Less individuals impacted.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 new customer fraud = most common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CC fraud reports:</a:t>
            </a:r>
            <a:endParaRPr/>
          </a:p>
          <a:p>
            <a:pPr indent="0" lvl="0" marL="0" rtl="0" algn="l">
              <a:spcBef>
                <a:spcPts val="1200"/>
              </a:spcBef>
              <a:spcAft>
                <a:spcPts val="0"/>
              </a:spcAft>
              <a:buNone/>
            </a:pPr>
            <a:r>
              <a:rPr lang="en-GB"/>
              <a:t>-2018 : 157,743</a:t>
            </a:r>
            <a:endParaRPr/>
          </a:p>
          <a:p>
            <a:pPr indent="0" lvl="0" marL="0" rtl="0" algn="l">
              <a:spcBef>
                <a:spcPts val="1200"/>
              </a:spcBef>
              <a:spcAft>
                <a:spcPts val="0"/>
              </a:spcAft>
              <a:buNone/>
            </a:pPr>
            <a:r>
              <a:rPr lang="en-GB"/>
              <a:t>-2019: 271,927</a:t>
            </a:r>
            <a:endParaRPr/>
          </a:p>
          <a:p>
            <a:pPr indent="0" lvl="0" marL="0" rtl="0" algn="l">
              <a:spcBef>
                <a:spcPts val="1200"/>
              </a:spcBef>
              <a:spcAft>
                <a:spcPts val="0"/>
              </a:spcAft>
              <a:buNone/>
            </a:pPr>
            <a:r>
              <a:rPr lang="en-GB"/>
              <a:t>-2020: 393,207</a:t>
            </a:r>
            <a:endParaRPr/>
          </a:p>
          <a:p>
            <a:pPr indent="0" lvl="0" marL="0" rtl="0" algn="l">
              <a:spcBef>
                <a:spcPts val="1200"/>
              </a:spcBef>
              <a:spcAft>
                <a:spcPts val="1200"/>
              </a:spcAft>
              <a:buNone/>
            </a:pPr>
            <a:r>
              <a:t/>
            </a:r>
            <a:endParaRPr/>
          </a:p>
        </p:txBody>
      </p:sp>
      <p:pic>
        <p:nvPicPr>
          <p:cNvPr id="200" name="Google Shape;200;p20"/>
          <p:cNvPicPr preferRelativeResize="0"/>
          <p:nvPr/>
        </p:nvPicPr>
        <p:blipFill>
          <a:blip r:embed="rId3">
            <a:alphaModFix/>
          </a:blip>
          <a:stretch>
            <a:fillRect/>
          </a:stretch>
        </p:blipFill>
        <p:spPr>
          <a:xfrm>
            <a:off x="3717475" y="1565825"/>
            <a:ext cx="5276850" cy="291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Data Presented</a:t>
            </a:r>
            <a:endParaRPr/>
          </a:p>
        </p:txBody>
      </p:sp>
      <p:sp>
        <p:nvSpPr>
          <p:cNvPr id="206" name="Google Shape;20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 In a bid to solve the problem presented, we have developed a ML model to detect CC fraud.</a:t>
            </a:r>
            <a:endParaRPr/>
          </a:p>
          <a:p>
            <a:pPr indent="0" lvl="0" marL="0" rtl="0" algn="l">
              <a:spcBef>
                <a:spcPts val="1200"/>
              </a:spcBef>
              <a:spcAft>
                <a:spcPts val="0"/>
              </a:spcAft>
              <a:buNone/>
            </a:pPr>
            <a:r>
              <a:rPr lang="en-GB"/>
              <a:t>-Dataset has more than 20 million transactions from a multi agent virtual world simulation performed by IBM</a:t>
            </a:r>
            <a:endParaRPr/>
          </a:p>
          <a:p>
            <a:pPr indent="0" lvl="0" marL="0" rtl="0" algn="l">
              <a:spcBef>
                <a:spcPts val="1200"/>
              </a:spcBef>
              <a:spcAft>
                <a:spcPts val="0"/>
              </a:spcAft>
              <a:buNone/>
            </a:pPr>
            <a:r>
              <a:rPr lang="en-GB"/>
              <a:t>-Dataset consists of 2000 synthetic consumers in the United States, who travel the world.</a:t>
            </a:r>
            <a:endParaRPr/>
          </a:p>
          <a:p>
            <a:pPr indent="0" lvl="0" marL="0" rtl="0" algn="l">
              <a:spcBef>
                <a:spcPts val="1200"/>
              </a:spcBef>
              <a:spcAft>
                <a:spcPts val="0"/>
              </a:spcAft>
              <a:buNone/>
            </a:pPr>
            <a:r>
              <a:rPr lang="en-GB"/>
              <a:t>-Synthetic data allows for us to see consumer information for analysis, so there is no obfuscation.</a:t>
            </a:r>
            <a:endParaRPr/>
          </a:p>
          <a:p>
            <a:pPr indent="0" lvl="0" marL="0" rtl="0" algn="l">
              <a:spcBef>
                <a:spcPts val="1200"/>
              </a:spcBef>
              <a:spcAft>
                <a:spcPts val="0"/>
              </a:spcAft>
              <a:buNone/>
            </a:pPr>
            <a:r>
              <a:rPr lang="en-GB"/>
              <a:t>-Synthetic data works for the same purpose in making a model</a:t>
            </a:r>
            <a:endParaRPr/>
          </a:p>
          <a:p>
            <a:pPr indent="0" lvl="0" marL="0" rtl="0" algn="l">
              <a:spcBef>
                <a:spcPts val="1200"/>
              </a:spcBef>
              <a:spcAft>
                <a:spcPts val="0"/>
              </a:spcAft>
              <a:buNone/>
            </a:pPr>
            <a:r>
              <a:rPr lang="en-GB"/>
              <a:t>-Non synthetic data would show no consumer data as it is confidential.</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Statistical Analysis of Inputs (Hourly)</a:t>
            </a:r>
            <a:endParaRPr/>
          </a:p>
        </p:txBody>
      </p:sp>
      <p:pic>
        <p:nvPicPr>
          <p:cNvPr id="212" name="Google Shape;212;p22"/>
          <p:cNvPicPr preferRelativeResize="0"/>
          <p:nvPr/>
        </p:nvPicPr>
        <p:blipFill rotWithShape="1">
          <a:blip r:embed="rId3">
            <a:alphaModFix/>
          </a:blip>
          <a:srcRect b="49230" l="0" r="0" t="0"/>
          <a:stretch/>
        </p:blipFill>
        <p:spPr>
          <a:xfrm>
            <a:off x="1167600" y="1161500"/>
            <a:ext cx="3492251" cy="3678599"/>
          </a:xfrm>
          <a:prstGeom prst="rect">
            <a:avLst/>
          </a:prstGeom>
          <a:noFill/>
          <a:ln>
            <a:noFill/>
          </a:ln>
        </p:spPr>
      </p:pic>
      <p:pic>
        <p:nvPicPr>
          <p:cNvPr id="213" name="Google Shape;213;p22"/>
          <p:cNvPicPr preferRelativeResize="0"/>
          <p:nvPr/>
        </p:nvPicPr>
        <p:blipFill rotWithShape="1">
          <a:blip r:embed="rId3">
            <a:alphaModFix/>
          </a:blip>
          <a:srcRect b="0" l="0" r="0" t="50768"/>
          <a:stretch/>
        </p:blipFill>
        <p:spPr>
          <a:xfrm>
            <a:off x="5073975" y="1161500"/>
            <a:ext cx="3601279" cy="3678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