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9" r:id="rId6"/>
    <p:sldId id="260" r:id="rId7"/>
    <p:sldId id="262" r:id="rId8"/>
    <p:sldId id="263" r:id="rId9"/>
    <p:sldId id="268" r:id="rId10"/>
    <p:sldId id="264" r:id="rId11"/>
    <p:sldId id="265" r:id="rId12"/>
    <p:sldId id="266" r:id="rId13"/>
    <p:sldId id="267"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ndh\Downloads\Imarticus\Excel\IBM_Attritio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randh\Downloads\Imarticus\Excel\IBM%20Attrition%203.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andh\Downloads\Imarticus\Excel\IBM%20Attrition%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[IBM_Attrition.xlsx]Attrition!PivotTable1</c:name>
    <c:fmtId val="71"/>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Count of Attrition</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c:spPr>
      </c:pivotFmt>
      <c:pivotFmt>
        <c:idx val="2"/>
        <c:spPr>
          <a:solidFill>
            <a:schemeClr val="accent6"/>
          </a:solidFill>
          <a:ln>
            <a:noFill/>
          </a:ln>
          <a:effectLst>
            <a:outerShdw blurRad="254000" sx="102000" sy="102000" algn="ctr" rotWithShape="0">
              <a:prstClr val="black">
                <a:alpha val="20000"/>
              </a:prstClr>
            </a:outerShdw>
          </a:effectLst>
        </c:spPr>
      </c:pivotFmt>
      <c:pivotFmt>
        <c:idx val="3"/>
        <c:spPr>
          <a:solidFill>
            <a:schemeClr val="accent6"/>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c:spPr>
      </c:pivotFmt>
      <c:pivotFmt>
        <c:idx val="5"/>
        <c:spPr>
          <a:solidFill>
            <a:schemeClr val="accent6"/>
          </a:solidFill>
          <a:ln>
            <a:noFill/>
          </a:ln>
          <a:effectLst>
            <a:outerShdw blurRad="254000" sx="102000" sy="102000" algn="ctr" rotWithShape="0">
              <a:prstClr val="black">
                <a:alpha val="20000"/>
              </a:prstClr>
            </a:outerShdw>
          </a:effectLst>
        </c:spPr>
      </c:pivotFmt>
      <c:pivotFmt>
        <c:idx val="6"/>
        <c:spPr>
          <a:solidFill>
            <a:schemeClr val="accent6"/>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c:spPr>
      </c:pivotFmt>
      <c:pivotFmt>
        <c:idx val="8"/>
        <c:spPr>
          <a:solidFill>
            <a:schemeClr val="accent6"/>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Attrition!$H$3</c:f>
              <c:strCache>
                <c:ptCount val="1"/>
                <c:pt idx="0">
                  <c:v>Total</c:v>
                </c:pt>
              </c:strCache>
            </c:strRef>
          </c:tx>
          <c:dPt>
            <c:idx val="0"/>
            <c:bubble3D val="0"/>
            <c:spPr>
              <a:solidFill>
                <a:schemeClr val="accent6">
                  <a:shade val="7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65E-475D-8C38-4351A9EF9B5A}"/>
              </c:ext>
            </c:extLst>
          </c:dPt>
          <c:dPt>
            <c:idx val="1"/>
            <c:bubble3D val="0"/>
            <c:spPr>
              <a:solidFill>
                <a:schemeClr val="accent6">
                  <a:tint val="77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65E-475D-8C38-4351A9EF9B5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Attrition!$G$4:$G$6</c:f>
              <c:strCache>
                <c:ptCount val="2"/>
                <c:pt idx="0">
                  <c:v>Yes</c:v>
                </c:pt>
                <c:pt idx="1">
                  <c:v>No</c:v>
                </c:pt>
              </c:strCache>
            </c:strRef>
          </c:cat>
          <c:val>
            <c:numRef>
              <c:f>Attrition!$H$4:$H$6</c:f>
              <c:numCache>
                <c:formatCode>General</c:formatCode>
                <c:ptCount val="2"/>
                <c:pt idx="0">
                  <c:v>237</c:v>
                </c:pt>
                <c:pt idx="1">
                  <c:v>1233</c:v>
                </c:pt>
              </c:numCache>
            </c:numRef>
          </c:val>
          <c:extLst>
            <c:ext xmlns:c16="http://schemas.microsoft.com/office/drawing/2014/chart" uri="{C3380CC4-5D6E-409C-BE32-E72D297353CC}">
              <c16:uniqueId val="{00000004-165E-475D-8C38-4351A9EF9B5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[IBM Attrition 2.xlsx]Attrition vs DailyRate!PivotTable4</c:name>
    <c:fmtId val="8"/>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'Attrition vs DailyRate'!$E$3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DailyRate'!$D$4:$D$6</c:f>
              <c:strCache>
                <c:ptCount val="2"/>
                <c:pt idx="0">
                  <c:v>No</c:v>
                </c:pt>
                <c:pt idx="1">
                  <c:v>Yes</c:v>
                </c:pt>
              </c:strCache>
            </c:strRef>
          </c:cat>
          <c:val>
            <c:numRef>
              <c:f>'Attrition vs DailyRate'!$E$4:$E$6</c:f>
              <c:numCache>
                <c:formatCode>General</c:formatCode>
                <c:ptCount val="2"/>
                <c:pt idx="0">
                  <c:v>812.50446066504458</c:v>
                </c:pt>
                <c:pt idx="1">
                  <c:v>750.36286919831218</c:v>
                </c:pt>
              </c:numCache>
            </c:numRef>
          </c:val>
          <c:extLst>
            <c:ext xmlns:c16="http://schemas.microsoft.com/office/drawing/2014/chart" uri="{C3380CC4-5D6E-409C-BE32-E72D297353CC}">
              <c16:uniqueId val="{00000000-29DC-4410-BA4C-F264588CFB81}"/>
            </c:ext>
          </c:extLst>
        </c:ser>
        <c:dLbls>
          <c:dLblPos val="outEnd"/>
          <c:showLegendKey val="0"/>
          <c:showVal val="1"/>
          <c:showCatName val="0"/>
          <c:showSerName val="0"/>
          <c:showPercent val="0"/>
          <c:showBubbleSize val="0"/>
        </c:dLbls>
        <c:gapWidth val="182"/>
        <c:axId val="1759804832"/>
        <c:axId val="1759782752"/>
      </c:barChart>
      <c:catAx>
        <c:axId val="17598048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Attrition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782752"/>
        <c:crosses val="autoZero"/>
        <c:auto val="1"/>
        <c:lblAlgn val="ctr"/>
        <c:lblOffset val="100"/>
        <c:noMultiLvlLbl val="0"/>
      </c:catAx>
      <c:valAx>
        <c:axId val="1759782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Daily 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804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[IBM Attrition 2.xlsx]Attrition vs DistanceFromHome!PivotTable5</c:name>
    <c:fmtId val="6"/>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'Attrition vs DistanceFromHome'!$E$3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DistanceFromHome'!$D$4:$D$6</c:f>
              <c:strCache>
                <c:ptCount val="2"/>
                <c:pt idx="0">
                  <c:v>No</c:v>
                </c:pt>
                <c:pt idx="1">
                  <c:v>Yes</c:v>
                </c:pt>
              </c:strCache>
            </c:strRef>
          </c:cat>
          <c:val>
            <c:numRef>
              <c:f>'Attrition vs DistanceFromHome'!$E$4:$E$6</c:f>
              <c:numCache>
                <c:formatCode>General</c:formatCode>
                <c:ptCount val="2"/>
                <c:pt idx="0">
                  <c:v>8.9156528791565286</c:v>
                </c:pt>
                <c:pt idx="1">
                  <c:v>10.632911392405063</c:v>
                </c:pt>
              </c:numCache>
            </c:numRef>
          </c:val>
          <c:extLst>
            <c:ext xmlns:c16="http://schemas.microsoft.com/office/drawing/2014/chart" uri="{C3380CC4-5D6E-409C-BE32-E72D297353CC}">
              <c16:uniqueId val="{00000000-9996-433C-99FD-29AC1B0B3BA9}"/>
            </c:ext>
          </c:extLst>
        </c:ser>
        <c:dLbls>
          <c:dLblPos val="outEnd"/>
          <c:showLegendKey val="0"/>
          <c:showVal val="1"/>
          <c:showCatName val="0"/>
          <c:showSerName val="0"/>
          <c:showPercent val="0"/>
          <c:showBubbleSize val="0"/>
        </c:dLbls>
        <c:gapWidth val="182"/>
        <c:axId val="1759794752"/>
        <c:axId val="1759809152"/>
      </c:barChart>
      <c:catAx>
        <c:axId val="1759794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Attrition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809152"/>
        <c:crosses val="autoZero"/>
        <c:auto val="1"/>
        <c:lblAlgn val="ctr"/>
        <c:lblOffset val="100"/>
        <c:noMultiLvlLbl val="0"/>
      </c:catAx>
      <c:valAx>
        <c:axId val="1759809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Distance from home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794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[IBM Attrition 2.xlsx]Attrition vs MonthlyIncome!PivotTable8</c:name>
    <c:fmtId val="6"/>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'Attrition vs MonthlyIncome'!$E$3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MonthlyIncome'!$D$4:$D$6</c:f>
              <c:strCache>
                <c:ptCount val="2"/>
                <c:pt idx="0">
                  <c:v>No</c:v>
                </c:pt>
                <c:pt idx="1">
                  <c:v>Yes</c:v>
                </c:pt>
              </c:strCache>
            </c:strRef>
          </c:cat>
          <c:val>
            <c:numRef>
              <c:f>'Attrition vs MonthlyIncome'!$E$4:$E$6</c:f>
              <c:numCache>
                <c:formatCode>General</c:formatCode>
                <c:ptCount val="2"/>
                <c:pt idx="0">
                  <c:v>6832.7396593673966</c:v>
                </c:pt>
                <c:pt idx="1">
                  <c:v>4787.0928270042195</c:v>
                </c:pt>
              </c:numCache>
            </c:numRef>
          </c:val>
          <c:extLst>
            <c:ext xmlns:c16="http://schemas.microsoft.com/office/drawing/2014/chart" uri="{C3380CC4-5D6E-409C-BE32-E72D297353CC}">
              <c16:uniqueId val="{00000000-8243-41AD-8A03-B4B74AA784C2}"/>
            </c:ext>
          </c:extLst>
        </c:ser>
        <c:dLbls>
          <c:dLblPos val="outEnd"/>
          <c:showLegendKey val="0"/>
          <c:showVal val="1"/>
          <c:showCatName val="0"/>
          <c:showSerName val="0"/>
          <c:showPercent val="0"/>
          <c:showBubbleSize val="0"/>
        </c:dLbls>
        <c:gapWidth val="182"/>
        <c:axId val="1839607024"/>
        <c:axId val="1839603184"/>
      </c:barChart>
      <c:catAx>
        <c:axId val="18396070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Attrition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9603184"/>
        <c:crosses val="autoZero"/>
        <c:auto val="1"/>
        <c:lblAlgn val="ctr"/>
        <c:lblOffset val="100"/>
        <c:noMultiLvlLbl val="0"/>
      </c:catAx>
      <c:valAx>
        <c:axId val="1839603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Monthly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9607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[IBM Attrition 3.xlsx]CAT CAT CAT Attrited!PivotTable2</c:name>
    <c:fmtId val="6"/>
  </c:pivotSource>
  <c:chart>
    <c:autoTitleDeleted val="0"/>
    <c:pivotFmts>
      <c:pivotFmt>
        <c:idx val="0"/>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circle"/>
          <c:size val="6"/>
          <c:spPr>
            <a:gradFill rotWithShape="1">
              <a:gsLst>
                <a:gs pos="0">
                  <a:schemeClr val="accent1">
                    <a:tint val="96000"/>
                    <a:lumMod val="104000"/>
                  </a:schemeClr>
                </a:gs>
                <a:gs pos="100000">
                  <a:schemeClr val="accent1">
                    <a:shade val="84000"/>
                    <a:lumMod val="84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circle"/>
          <c:size val="6"/>
          <c:spPr>
            <a:gradFill rotWithShape="1">
              <a:gsLst>
                <a:gs pos="0">
                  <a:schemeClr val="accent1">
                    <a:tint val="96000"/>
                    <a:lumMod val="104000"/>
                  </a:schemeClr>
                </a:gs>
                <a:gs pos="100000">
                  <a:schemeClr val="accent1">
                    <a:shade val="84000"/>
                    <a:lumMod val="84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circle"/>
          <c:size val="6"/>
          <c:spPr>
            <a:gradFill rotWithShape="1">
              <a:gsLst>
                <a:gs pos="0">
                  <a:schemeClr val="accent1">
                    <a:tint val="96000"/>
                    <a:lumMod val="104000"/>
                  </a:schemeClr>
                </a:gs>
                <a:gs pos="100000">
                  <a:schemeClr val="accent1">
                    <a:shade val="84000"/>
                    <a:lumMod val="84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'CAT CAT CAT Attrited'!$F$4:$F$5</c:f>
              <c:strCache>
                <c:ptCount val="1"/>
                <c:pt idx="0">
                  <c:v>Non-Travel</c:v>
                </c:pt>
              </c:strCache>
            </c:strRef>
          </c:tx>
          <c:spPr>
            <a:gradFill rotWithShape="1">
              <a:gsLst>
                <a:gs pos="0">
                  <a:schemeClr val="accent1">
                    <a:tint val="96000"/>
                    <a:lumMod val="104000"/>
                  </a:schemeClr>
                </a:gs>
                <a:gs pos="100000">
                  <a:schemeClr val="accent1">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'CAT CAT CAT Attrited'!$E$6:$E$9</c:f>
              <c:strCache>
                <c:ptCount val="3"/>
                <c:pt idx="0">
                  <c:v>Human Resources</c:v>
                </c:pt>
                <c:pt idx="1">
                  <c:v>Research &amp; Development</c:v>
                </c:pt>
                <c:pt idx="2">
                  <c:v>Sales</c:v>
                </c:pt>
              </c:strCache>
            </c:strRef>
          </c:cat>
          <c:val>
            <c:numRef>
              <c:f>'CAT CAT CAT Attrited'!$F$6:$F$9</c:f>
              <c:numCache>
                <c:formatCode>General</c:formatCode>
                <c:ptCount val="3"/>
                <c:pt idx="1">
                  <c:v>8</c:v>
                </c:pt>
                <c:pt idx="2">
                  <c:v>4</c:v>
                </c:pt>
              </c:numCache>
            </c:numRef>
          </c:val>
          <c:extLst>
            <c:ext xmlns:c16="http://schemas.microsoft.com/office/drawing/2014/chart" uri="{C3380CC4-5D6E-409C-BE32-E72D297353CC}">
              <c16:uniqueId val="{00000000-D3D1-421B-8BD0-8C94B63C588F}"/>
            </c:ext>
          </c:extLst>
        </c:ser>
        <c:ser>
          <c:idx val="1"/>
          <c:order val="1"/>
          <c:tx>
            <c:strRef>
              <c:f>'CAT CAT CAT Attrited'!$G$4:$G$5</c:f>
              <c:strCache>
                <c:ptCount val="1"/>
                <c:pt idx="0">
                  <c:v>Travel_Frequently</c:v>
                </c:pt>
              </c:strCache>
            </c:strRef>
          </c:tx>
          <c:spPr>
            <a:gradFill rotWithShape="1">
              <a:gsLst>
                <a:gs pos="0">
                  <a:schemeClr val="accent3">
                    <a:tint val="96000"/>
                    <a:lumMod val="104000"/>
                  </a:schemeClr>
                </a:gs>
                <a:gs pos="100000">
                  <a:schemeClr val="accent3">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'CAT CAT CAT Attrited'!$E$6:$E$9</c:f>
              <c:strCache>
                <c:ptCount val="3"/>
                <c:pt idx="0">
                  <c:v>Human Resources</c:v>
                </c:pt>
                <c:pt idx="1">
                  <c:v>Research &amp; Development</c:v>
                </c:pt>
                <c:pt idx="2">
                  <c:v>Sales</c:v>
                </c:pt>
              </c:strCache>
            </c:strRef>
          </c:cat>
          <c:val>
            <c:numRef>
              <c:f>'CAT CAT CAT Attrited'!$G$6:$G$9</c:f>
              <c:numCache>
                <c:formatCode>General</c:formatCode>
                <c:ptCount val="3"/>
                <c:pt idx="0">
                  <c:v>4</c:v>
                </c:pt>
                <c:pt idx="1">
                  <c:v>37</c:v>
                </c:pt>
                <c:pt idx="2">
                  <c:v>28</c:v>
                </c:pt>
              </c:numCache>
            </c:numRef>
          </c:val>
          <c:extLst>
            <c:ext xmlns:c16="http://schemas.microsoft.com/office/drawing/2014/chart" uri="{C3380CC4-5D6E-409C-BE32-E72D297353CC}">
              <c16:uniqueId val="{00000001-D3D1-421B-8BD0-8C94B63C588F}"/>
            </c:ext>
          </c:extLst>
        </c:ser>
        <c:ser>
          <c:idx val="2"/>
          <c:order val="2"/>
          <c:tx>
            <c:strRef>
              <c:f>'CAT CAT CAT Attrited'!$H$4:$H$5</c:f>
              <c:strCache>
                <c:ptCount val="1"/>
                <c:pt idx="0">
                  <c:v>Travel_Rarely</c:v>
                </c:pt>
              </c:strCache>
            </c:strRef>
          </c:tx>
          <c:spPr>
            <a:gradFill rotWithShape="1">
              <a:gsLst>
                <a:gs pos="0">
                  <a:schemeClr val="accent5">
                    <a:tint val="96000"/>
                    <a:lumMod val="104000"/>
                  </a:schemeClr>
                </a:gs>
                <a:gs pos="100000">
                  <a:schemeClr val="accent5">
                    <a:shade val="84000"/>
                    <a:lumMod val="8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'CAT CAT CAT Attrited'!$E$6:$E$9</c:f>
              <c:strCache>
                <c:ptCount val="3"/>
                <c:pt idx="0">
                  <c:v>Human Resources</c:v>
                </c:pt>
                <c:pt idx="1">
                  <c:v>Research &amp; Development</c:v>
                </c:pt>
                <c:pt idx="2">
                  <c:v>Sales</c:v>
                </c:pt>
              </c:strCache>
            </c:strRef>
          </c:cat>
          <c:val>
            <c:numRef>
              <c:f>'CAT CAT CAT Attrited'!$H$6:$H$9</c:f>
              <c:numCache>
                <c:formatCode>General</c:formatCode>
                <c:ptCount val="3"/>
                <c:pt idx="0">
                  <c:v>8</c:v>
                </c:pt>
                <c:pt idx="1">
                  <c:v>88</c:v>
                </c:pt>
                <c:pt idx="2">
                  <c:v>60</c:v>
                </c:pt>
              </c:numCache>
            </c:numRef>
          </c:val>
          <c:extLst>
            <c:ext xmlns:c16="http://schemas.microsoft.com/office/drawing/2014/chart" uri="{C3380CC4-5D6E-409C-BE32-E72D297353CC}">
              <c16:uniqueId val="{00000002-D3D1-421B-8BD0-8C94B63C588F}"/>
            </c:ext>
          </c:extLst>
        </c:ser>
        <c:dLbls>
          <c:dLblPos val="outEnd"/>
          <c:showLegendKey val="0"/>
          <c:showVal val="1"/>
          <c:showCatName val="0"/>
          <c:showSerName val="0"/>
          <c:showPercent val="0"/>
          <c:showBubbleSize val="0"/>
        </c:dLbls>
        <c:gapWidth val="100"/>
        <c:overlap val="-24"/>
        <c:axId val="1498523504"/>
        <c:axId val="1498523984"/>
      </c:barChart>
      <c:catAx>
        <c:axId val="14985235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Department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8523984"/>
        <c:crosses val="autoZero"/>
        <c:auto val="1"/>
        <c:lblAlgn val="ctr"/>
        <c:lblOffset val="100"/>
        <c:noMultiLvlLbl val="0"/>
      </c:catAx>
      <c:valAx>
        <c:axId val="14985239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Business travel</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8523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[IBM Attrition 2.xlsx]Attrition vs Business Travel!PivotTable14</c:name>
    <c:fmtId val="18"/>
  </c:pivotSource>
  <c:chart>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pPr>
            <a:solidFill>
              <a:schemeClr val="lt1"/>
            </a:solidFill>
            <a:ln w="1587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pPr>
            <a:solidFill>
              <a:schemeClr val="lt1"/>
            </a:solidFill>
            <a:ln w="1587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pPr>
            <a:solidFill>
              <a:schemeClr val="lt1"/>
            </a:solidFill>
            <a:ln w="1587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'Attrition vs Business Travel'!$E$4:$E$5</c:f>
              <c:strCache>
                <c:ptCount val="1"/>
                <c:pt idx="0">
                  <c:v>No</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'Attrition vs Business Travel'!$D$6:$D$9</c:f>
              <c:strCache>
                <c:ptCount val="3"/>
                <c:pt idx="0">
                  <c:v>Non-Travel</c:v>
                </c:pt>
                <c:pt idx="1">
                  <c:v>Travel_Frequently</c:v>
                </c:pt>
                <c:pt idx="2">
                  <c:v>Travel_Rarely</c:v>
                </c:pt>
              </c:strCache>
            </c:strRef>
          </c:cat>
          <c:val>
            <c:numRef>
              <c:f>'Attrition vs Business Travel'!$E$6:$E$9</c:f>
              <c:numCache>
                <c:formatCode>0.00%</c:formatCode>
                <c:ptCount val="3"/>
                <c:pt idx="0">
                  <c:v>0.11192214111922141</c:v>
                </c:pt>
                <c:pt idx="1">
                  <c:v>0.16869424168694241</c:v>
                </c:pt>
                <c:pt idx="2">
                  <c:v>0.71938361719383614</c:v>
                </c:pt>
              </c:numCache>
            </c:numRef>
          </c:val>
          <c:extLst>
            <c:ext xmlns:c16="http://schemas.microsoft.com/office/drawing/2014/chart" uri="{C3380CC4-5D6E-409C-BE32-E72D297353CC}">
              <c16:uniqueId val="{00000000-5D74-4F8D-9791-3D81DEF51824}"/>
            </c:ext>
          </c:extLst>
        </c:ser>
        <c:ser>
          <c:idx val="1"/>
          <c:order val="1"/>
          <c:tx>
            <c:strRef>
              <c:f>'Attrition vs Business Travel'!$F$4:$F$5</c:f>
              <c:strCache>
                <c:ptCount val="1"/>
                <c:pt idx="0">
                  <c:v>Yes</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'Attrition vs Business Travel'!$D$6:$D$9</c:f>
              <c:strCache>
                <c:ptCount val="3"/>
                <c:pt idx="0">
                  <c:v>Non-Travel</c:v>
                </c:pt>
                <c:pt idx="1">
                  <c:v>Travel_Frequently</c:v>
                </c:pt>
                <c:pt idx="2">
                  <c:v>Travel_Rarely</c:v>
                </c:pt>
              </c:strCache>
            </c:strRef>
          </c:cat>
          <c:val>
            <c:numRef>
              <c:f>'Attrition vs Business Travel'!$F$6:$F$9</c:f>
              <c:numCache>
                <c:formatCode>0.00%</c:formatCode>
                <c:ptCount val="3"/>
                <c:pt idx="0">
                  <c:v>5.0632911392405063E-2</c:v>
                </c:pt>
                <c:pt idx="1">
                  <c:v>0.29113924050632911</c:v>
                </c:pt>
                <c:pt idx="2">
                  <c:v>0.65822784810126578</c:v>
                </c:pt>
              </c:numCache>
            </c:numRef>
          </c:val>
          <c:extLst>
            <c:ext xmlns:c16="http://schemas.microsoft.com/office/drawing/2014/chart" uri="{C3380CC4-5D6E-409C-BE32-E72D297353CC}">
              <c16:uniqueId val="{00000001-5D74-4F8D-9791-3D81DEF51824}"/>
            </c:ext>
          </c:extLst>
        </c:ser>
        <c:dLbls>
          <c:dLblPos val="outEnd"/>
          <c:showLegendKey val="0"/>
          <c:showVal val="1"/>
          <c:showCatName val="0"/>
          <c:showSerName val="0"/>
          <c:showPercent val="0"/>
          <c:showBubbleSize val="0"/>
        </c:dLbls>
        <c:gapWidth val="267"/>
        <c:overlap val="-43"/>
        <c:axId val="1565044992"/>
        <c:axId val="1565046432"/>
      </c:barChart>
      <c:catAx>
        <c:axId val="156504499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dirty="0"/>
                  <a:t>Business travel</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565046432"/>
        <c:crosses val="autoZero"/>
        <c:auto val="1"/>
        <c:lblAlgn val="ctr"/>
        <c:lblOffset val="100"/>
        <c:noMultiLvlLbl val="0"/>
      </c:catAx>
      <c:valAx>
        <c:axId val="156504643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dirty="0"/>
                  <a:t>Attrition</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565044992"/>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No</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3"/>
              <c:pt idx="0">
                <c:v>Non-Travel</c:v>
              </c:pt>
              <c:pt idx="1">
                <c:v>Travel_Frequently</c:v>
              </c:pt>
              <c:pt idx="2">
                <c:v>Travel_Rarely</c:v>
              </c:pt>
            </c:strLit>
          </c:cat>
          <c:val>
            <c:numLit>
              <c:formatCode>General</c:formatCode>
              <c:ptCount val="3"/>
              <c:pt idx="0">
                <c:v>814.35507246376812</c:v>
              </c:pt>
              <c:pt idx="1">
                <c:v>823.86538461538464</c:v>
              </c:pt>
              <c:pt idx="2">
                <c:v>809.55242390078922</c:v>
              </c:pt>
            </c:numLit>
          </c:val>
          <c:extLst>
            <c:ext xmlns:c16="http://schemas.microsoft.com/office/drawing/2014/chart" uri="{C3380CC4-5D6E-409C-BE32-E72D297353CC}">
              <c16:uniqueId val="{00000000-74CD-4C08-AF45-3A559C8FEF64}"/>
            </c:ext>
          </c:extLst>
        </c:ser>
        <c:ser>
          <c:idx val="1"/>
          <c:order val="1"/>
          <c:tx>
            <c:v>Yes</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3"/>
              <c:pt idx="0">
                <c:v>Non-Travel</c:v>
              </c:pt>
              <c:pt idx="1">
                <c:v>Travel_Frequently</c:v>
              </c:pt>
              <c:pt idx="2">
                <c:v>Travel_Rarely</c:v>
              </c:pt>
            </c:strLit>
          </c:cat>
          <c:val>
            <c:numLit>
              <c:formatCode>General</c:formatCode>
              <c:ptCount val="3"/>
              <c:pt idx="0">
                <c:v>846.91666666666663</c:v>
              </c:pt>
              <c:pt idx="1">
                <c:v>698.463768115942</c:v>
              </c:pt>
              <c:pt idx="2">
                <c:v>765.89102564102564</c:v>
              </c:pt>
            </c:numLit>
          </c:val>
          <c:extLst>
            <c:ext xmlns:c16="http://schemas.microsoft.com/office/drawing/2014/chart" uri="{C3380CC4-5D6E-409C-BE32-E72D297353CC}">
              <c16:uniqueId val="{00000001-74CD-4C08-AF45-3A559C8FEF64}"/>
            </c:ext>
          </c:extLst>
        </c:ser>
        <c:dLbls>
          <c:dLblPos val="outEnd"/>
          <c:showLegendKey val="0"/>
          <c:showVal val="1"/>
          <c:showCatName val="0"/>
          <c:showSerName val="0"/>
          <c:showPercent val="0"/>
          <c:showBubbleSize val="0"/>
        </c:dLbls>
        <c:gapWidth val="219"/>
        <c:overlap val="-27"/>
        <c:axId val="1192596704"/>
        <c:axId val="1397063824"/>
      </c:barChart>
      <c:catAx>
        <c:axId val="119259670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7063824"/>
        <c:crosses val="autoZero"/>
        <c:auto val="1"/>
        <c:lblAlgn val="ctr"/>
        <c:lblOffset val="100"/>
        <c:noMultiLvlLbl val="0"/>
      </c:catAx>
      <c:valAx>
        <c:axId val="1397063824"/>
        <c:scaling>
          <c:orientation val="minMax"/>
        </c:scaling>
        <c:delete val="0"/>
        <c:axPos val="l"/>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2596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[IBM Attrition 2.xlsx]Attrition vs Department!PivotTable13</c:name>
    <c:fmtId val="9"/>
  </c:pivotSource>
  <c:chart>
    <c:autoTitleDeleted val="0"/>
    <c:pivotFmts>
      <c:pivotFmt>
        <c:idx val="0"/>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'Attrition vs Department'!$E$3:$E$4</c:f>
              <c:strCache>
                <c:ptCount val="1"/>
                <c:pt idx="0">
                  <c:v>Yes</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Department'!$D$5:$D$8</c:f>
              <c:strCache>
                <c:ptCount val="3"/>
                <c:pt idx="0">
                  <c:v>Human Resources</c:v>
                </c:pt>
                <c:pt idx="1">
                  <c:v>Research &amp; Development</c:v>
                </c:pt>
                <c:pt idx="2">
                  <c:v>Sales</c:v>
                </c:pt>
              </c:strCache>
            </c:strRef>
          </c:cat>
          <c:val>
            <c:numRef>
              <c:f>'Attrition vs Department'!$E$5:$E$8</c:f>
              <c:numCache>
                <c:formatCode>0.00%</c:formatCode>
                <c:ptCount val="3"/>
                <c:pt idx="0">
                  <c:v>5.0632911392405063E-2</c:v>
                </c:pt>
                <c:pt idx="1">
                  <c:v>0.56118143459915615</c:v>
                </c:pt>
                <c:pt idx="2">
                  <c:v>0.3881856540084388</c:v>
                </c:pt>
              </c:numCache>
            </c:numRef>
          </c:val>
          <c:extLst>
            <c:ext xmlns:c16="http://schemas.microsoft.com/office/drawing/2014/chart" uri="{C3380CC4-5D6E-409C-BE32-E72D297353CC}">
              <c16:uniqueId val="{00000000-B62C-47A3-9706-DE5C645EDCF4}"/>
            </c:ext>
          </c:extLst>
        </c:ser>
        <c:ser>
          <c:idx val="1"/>
          <c:order val="1"/>
          <c:tx>
            <c:strRef>
              <c:f>'Attrition vs Department'!$F$3:$F$4</c:f>
              <c:strCache>
                <c:ptCount val="1"/>
                <c:pt idx="0">
                  <c:v>No</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Department'!$D$5:$D$8</c:f>
              <c:strCache>
                <c:ptCount val="3"/>
                <c:pt idx="0">
                  <c:v>Human Resources</c:v>
                </c:pt>
                <c:pt idx="1">
                  <c:v>Research &amp; Development</c:v>
                </c:pt>
                <c:pt idx="2">
                  <c:v>Sales</c:v>
                </c:pt>
              </c:strCache>
            </c:strRef>
          </c:cat>
          <c:val>
            <c:numRef>
              <c:f>'Attrition vs Department'!$F$5:$F$8</c:f>
              <c:numCache>
                <c:formatCode>0.00%</c:formatCode>
                <c:ptCount val="3"/>
                <c:pt idx="0">
                  <c:v>4.1362530413625302E-2</c:v>
                </c:pt>
                <c:pt idx="1">
                  <c:v>0.67153284671532842</c:v>
                </c:pt>
                <c:pt idx="2">
                  <c:v>0.28710462287104621</c:v>
                </c:pt>
              </c:numCache>
            </c:numRef>
          </c:val>
          <c:extLst>
            <c:ext xmlns:c16="http://schemas.microsoft.com/office/drawing/2014/chart" uri="{C3380CC4-5D6E-409C-BE32-E72D297353CC}">
              <c16:uniqueId val="{00000001-B62C-47A3-9706-DE5C645EDCF4}"/>
            </c:ext>
          </c:extLst>
        </c:ser>
        <c:dLbls>
          <c:dLblPos val="outEnd"/>
          <c:showLegendKey val="0"/>
          <c:showVal val="1"/>
          <c:showCatName val="0"/>
          <c:showSerName val="0"/>
          <c:showPercent val="0"/>
          <c:showBubbleSize val="0"/>
        </c:dLbls>
        <c:gapWidth val="219"/>
        <c:overlap val="-27"/>
        <c:axId val="1565031072"/>
        <c:axId val="1565034432"/>
      </c:barChart>
      <c:catAx>
        <c:axId val="15650310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400" dirty="0"/>
                  <a:t>Department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5034432"/>
        <c:crosses val="autoZero"/>
        <c:auto val="1"/>
        <c:lblAlgn val="ctr"/>
        <c:lblOffset val="100"/>
        <c:noMultiLvlLbl val="0"/>
      </c:catAx>
      <c:valAx>
        <c:axId val="1565034432"/>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Attrition</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5031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Human Resources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3770.6666666666665</c:v>
              </c:pt>
              <c:pt idx="1">
                <c:v>3660.8333333333335</c:v>
              </c:pt>
            </c:numLit>
          </c:val>
          <c:extLst>
            <c:ext xmlns:c16="http://schemas.microsoft.com/office/drawing/2014/chart" uri="{C3380CC4-5D6E-409C-BE32-E72D297353CC}">
              <c16:uniqueId val="{00000000-58A9-4413-94E2-B86944468F82}"/>
            </c:ext>
          </c:extLst>
        </c:ser>
        <c:ser>
          <c:idx val="1"/>
          <c:order val="1"/>
          <c:tx>
            <c:v>Research &amp; Development</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4212.6744186046508</c:v>
              </c:pt>
              <c:pt idx="1">
                <c:v>4058.1</c:v>
              </c:pt>
            </c:numLit>
          </c:val>
          <c:extLst>
            <c:ext xmlns:c16="http://schemas.microsoft.com/office/drawing/2014/chart" uri="{C3380CC4-5D6E-409C-BE32-E72D297353CC}">
              <c16:uniqueId val="{00000001-58A9-4413-94E2-B86944468F82}"/>
            </c:ext>
          </c:extLst>
        </c:ser>
        <c:ser>
          <c:idx val="2"/>
          <c:order val="2"/>
          <c:tx>
            <c:v>Sales</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5557.8421052631575</c:v>
              </c:pt>
              <c:pt idx="1">
                <c:v>6155.1851851851852</c:v>
              </c:pt>
            </c:numLit>
          </c:val>
          <c:extLst>
            <c:ext xmlns:c16="http://schemas.microsoft.com/office/drawing/2014/chart" uri="{C3380CC4-5D6E-409C-BE32-E72D297353CC}">
              <c16:uniqueId val="{00000002-58A9-4413-94E2-B86944468F82}"/>
            </c:ext>
          </c:extLst>
        </c:ser>
        <c:dLbls>
          <c:dLblPos val="outEnd"/>
          <c:showLegendKey val="0"/>
          <c:showVal val="1"/>
          <c:showCatName val="0"/>
          <c:showSerName val="0"/>
          <c:showPercent val="0"/>
          <c:showBubbleSize val="0"/>
        </c:dLbls>
        <c:gapWidth val="219"/>
        <c:overlap val="-27"/>
        <c:axId val="352150992"/>
        <c:axId val="352153872"/>
      </c:barChart>
      <c:catAx>
        <c:axId val="352150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153872"/>
        <c:crosses val="autoZero"/>
        <c:auto val="1"/>
        <c:lblAlgn val="ctr"/>
        <c:lblOffset val="100"/>
        <c:noMultiLvlLbl val="0"/>
      </c:catAx>
      <c:valAx>
        <c:axId val="3521538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Monthly Income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150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[IBM Attrition 2.xlsx]Attrition vs Env Satisfaction!PivotTable17</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'Attrition vs Env Satisfaction'!$E$3:$E$4</c:f>
              <c:strCache>
                <c:ptCount val="1"/>
                <c:pt idx="0">
                  <c:v>No</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Env Satisfaction'!$D$5:$D$9</c:f>
              <c:strCache>
                <c:ptCount val="4"/>
                <c:pt idx="0">
                  <c:v>1</c:v>
                </c:pt>
                <c:pt idx="1">
                  <c:v>2</c:v>
                </c:pt>
                <c:pt idx="2">
                  <c:v>3</c:v>
                </c:pt>
                <c:pt idx="3">
                  <c:v>4</c:v>
                </c:pt>
              </c:strCache>
            </c:strRef>
          </c:cat>
          <c:val>
            <c:numRef>
              <c:f>'Attrition vs Env Satisfaction'!$E$5:$E$9</c:f>
              <c:numCache>
                <c:formatCode>0.00%</c:formatCode>
                <c:ptCount val="4"/>
                <c:pt idx="0">
                  <c:v>0.17193836171938362</c:v>
                </c:pt>
                <c:pt idx="1">
                  <c:v>0.19789132197891321</c:v>
                </c:pt>
                <c:pt idx="2">
                  <c:v>0.31711273317112731</c:v>
                </c:pt>
                <c:pt idx="3">
                  <c:v>0.31305758313057586</c:v>
                </c:pt>
              </c:numCache>
            </c:numRef>
          </c:val>
          <c:extLst>
            <c:ext xmlns:c16="http://schemas.microsoft.com/office/drawing/2014/chart" uri="{C3380CC4-5D6E-409C-BE32-E72D297353CC}">
              <c16:uniqueId val="{00000000-13F7-467C-96EC-B14D818A96EA}"/>
            </c:ext>
          </c:extLst>
        </c:ser>
        <c:ser>
          <c:idx val="1"/>
          <c:order val="1"/>
          <c:tx>
            <c:strRef>
              <c:f>'Attrition vs Env Satisfaction'!$F$3:$F$4</c:f>
              <c:strCache>
                <c:ptCount val="1"/>
                <c:pt idx="0">
                  <c:v>Yes</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Env Satisfaction'!$D$5:$D$9</c:f>
              <c:strCache>
                <c:ptCount val="4"/>
                <c:pt idx="0">
                  <c:v>1</c:v>
                </c:pt>
                <c:pt idx="1">
                  <c:v>2</c:v>
                </c:pt>
                <c:pt idx="2">
                  <c:v>3</c:v>
                </c:pt>
                <c:pt idx="3">
                  <c:v>4</c:v>
                </c:pt>
              </c:strCache>
            </c:strRef>
          </c:cat>
          <c:val>
            <c:numRef>
              <c:f>'Attrition vs Env Satisfaction'!$F$5:$F$9</c:f>
              <c:numCache>
                <c:formatCode>0.00%</c:formatCode>
                <c:ptCount val="4"/>
                <c:pt idx="0">
                  <c:v>0.30379746835443039</c:v>
                </c:pt>
                <c:pt idx="1">
                  <c:v>0.18143459915611815</c:v>
                </c:pt>
                <c:pt idx="2">
                  <c:v>0.26160337552742619</c:v>
                </c:pt>
                <c:pt idx="3">
                  <c:v>0.25316455696202533</c:v>
                </c:pt>
              </c:numCache>
            </c:numRef>
          </c:val>
          <c:extLst>
            <c:ext xmlns:c16="http://schemas.microsoft.com/office/drawing/2014/chart" uri="{C3380CC4-5D6E-409C-BE32-E72D297353CC}">
              <c16:uniqueId val="{00000001-13F7-467C-96EC-B14D818A96EA}"/>
            </c:ext>
          </c:extLst>
        </c:ser>
        <c:dLbls>
          <c:dLblPos val="outEnd"/>
          <c:showLegendKey val="0"/>
          <c:showVal val="1"/>
          <c:showCatName val="0"/>
          <c:showSerName val="0"/>
          <c:showPercent val="0"/>
          <c:showBubbleSize val="0"/>
        </c:dLbls>
        <c:gapWidth val="219"/>
        <c:overlap val="-27"/>
        <c:axId val="1565025312"/>
        <c:axId val="1565021472"/>
      </c:barChart>
      <c:catAx>
        <c:axId val="15650253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Environment Satisfaction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021472"/>
        <c:crosses val="autoZero"/>
        <c:auto val="1"/>
        <c:lblAlgn val="ctr"/>
        <c:lblOffset val="100"/>
        <c:noMultiLvlLbl val="0"/>
      </c:catAx>
      <c:valAx>
        <c:axId val="15650214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Attrition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025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[IBM Attrition 2.xlsx]Attrition vs OverTime!PivotTable6</c:name>
    <c:fmtId val="15"/>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'Attrition vs OverTime'!$E$3:$E$4</c:f>
              <c:strCache>
                <c:ptCount val="1"/>
                <c:pt idx="0">
                  <c:v>No</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OverTime'!$D$5:$D$7</c:f>
              <c:strCache>
                <c:ptCount val="2"/>
                <c:pt idx="0">
                  <c:v>No</c:v>
                </c:pt>
                <c:pt idx="1">
                  <c:v>Yes</c:v>
                </c:pt>
              </c:strCache>
            </c:strRef>
          </c:cat>
          <c:val>
            <c:numRef>
              <c:f>'Attrition vs OverTime'!$E$5:$E$7</c:f>
              <c:numCache>
                <c:formatCode>0.00%</c:formatCode>
                <c:ptCount val="2"/>
                <c:pt idx="0">
                  <c:v>0.7656123276561233</c:v>
                </c:pt>
                <c:pt idx="1">
                  <c:v>0.23438767234387672</c:v>
                </c:pt>
              </c:numCache>
            </c:numRef>
          </c:val>
          <c:extLst>
            <c:ext xmlns:c16="http://schemas.microsoft.com/office/drawing/2014/chart" uri="{C3380CC4-5D6E-409C-BE32-E72D297353CC}">
              <c16:uniqueId val="{00000000-AFBF-4607-9E03-72A1E67216C1}"/>
            </c:ext>
          </c:extLst>
        </c:ser>
        <c:ser>
          <c:idx val="1"/>
          <c:order val="1"/>
          <c:tx>
            <c:strRef>
              <c:f>'Attrition vs OverTime'!$F$3:$F$4</c:f>
              <c:strCache>
                <c:ptCount val="1"/>
                <c:pt idx="0">
                  <c:v>Yes</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OverTime'!$D$5:$D$7</c:f>
              <c:strCache>
                <c:ptCount val="2"/>
                <c:pt idx="0">
                  <c:v>No</c:v>
                </c:pt>
                <c:pt idx="1">
                  <c:v>Yes</c:v>
                </c:pt>
              </c:strCache>
            </c:strRef>
          </c:cat>
          <c:val>
            <c:numRef>
              <c:f>'Attrition vs OverTime'!$F$5:$F$7</c:f>
              <c:numCache>
                <c:formatCode>0.00%</c:formatCode>
                <c:ptCount val="2"/>
                <c:pt idx="0">
                  <c:v>0.46413502109704641</c:v>
                </c:pt>
                <c:pt idx="1">
                  <c:v>0.53586497890295359</c:v>
                </c:pt>
              </c:numCache>
            </c:numRef>
          </c:val>
          <c:extLst>
            <c:ext xmlns:c16="http://schemas.microsoft.com/office/drawing/2014/chart" uri="{C3380CC4-5D6E-409C-BE32-E72D297353CC}">
              <c16:uniqueId val="{00000001-AFBF-4607-9E03-72A1E67216C1}"/>
            </c:ext>
          </c:extLst>
        </c:ser>
        <c:dLbls>
          <c:dLblPos val="outEnd"/>
          <c:showLegendKey val="0"/>
          <c:showVal val="1"/>
          <c:showCatName val="0"/>
          <c:showSerName val="0"/>
          <c:showPercent val="0"/>
          <c:showBubbleSize val="0"/>
        </c:dLbls>
        <c:gapWidth val="219"/>
        <c:overlap val="-27"/>
        <c:axId val="2134340383"/>
        <c:axId val="2134336543"/>
      </c:barChart>
      <c:catAx>
        <c:axId val="21343403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Over 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36543"/>
        <c:crosses val="autoZero"/>
        <c:auto val="1"/>
        <c:lblAlgn val="ctr"/>
        <c:lblOffset val="100"/>
        <c:noMultiLvlLbl val="0"/>
      </c:catAx>
      <c:valAx>
        <c:axId val="213433654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Attrition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40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[IBM Attrition 2.xlsx]Attrition vs Age!PivotTable3</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'Attrition vs Age'!$E$3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Age'!$D$4:$D$6</c:f>
              <c:strCache>
                <c:ptCount val="2"/>
                <c:pt idx="0">
                  <c:v>No</c:v>
                </c:pt>
                <c:pt idx="1">
                  <c:v>Yes</c:v>
                </c:pt>
              </c:strCache>
            </c:strRef>
          </c:cat>
          <c:val>
            <c:numRef>
              <c:f>'Attrition vs Age'!$E$4:$E$6</c:f>
              <c:numCache>
                <c:formatCode>General</c:formatCode>
                <c:ptCount val="2"/>
                <c:pt idx="0">
                  <c:v>37.561232765612324</c:v>
                </c:pt>
                <c:pt idx="1">
                  <c:v>33.607594936708864</c:v>
                </c:pt>
              </c:numCache>
            </c:numRef>
          </c:val>
          <c:extLst>
            <c:ext xmlns:c16="http://schemas.microsoft.com/office/drawing/2014/chart" uri="{C3380CC4-5D6E-409C-BE32-E72D297353CC}">
              <c16:uniqueId val="{00000000-8A5C-468D-B1F4-D87D3F238215}"/>
            </c:ext>
          </c:extLst>
        </c:ser>
        <c:dLbls>
          <c:dLblPos val="outEnd"/>
          <c:showLegendKey val="0"/>
          <c:showVal val="1"/>
          <c:showCatName val="0"/>
          <c:showSerName val="0"/>
          <c:showPercent val="0"/>
          <c:showBubbleSize val="0"/>
        </c:dLbls>
        <c:gapWidth val="182"/>
        <c:axId val="1759805312"/>
        <c:axId val="1759786592"/>
      </c:barChart>
      <c:catAx>
        <c:axId val="175980531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Attrition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786592"/>
        <c:crosses val="autoZero"/>
        <c:auto val="1"/>
        <c:lblAlgn val="ctr"/>
        <c:lblOffset val="100"/>
        <c:noMultiLvlLbl val="0"/>
      </c:catAx>
      <c:valAx>
        <c:axId val="1759786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805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[IBM Attrition 2.xlsx]Attrition vs Gender!PivotTable18</c:name>
    <c:fmtId val="7"/>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'Attrition vs Gender'!$E$3:$E$4</c:f>
              <c:strCache>
                <c:ptCount val="1"/>
                <c:pt idx="0">
                  <c:v>No</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Gender'!$D$5:$D$7</c:f>
              <c:strCache>
                <c:ptCount val="2"/>
                <c:pt idx="0">
                  <c:v>Female</c:v>
                </c:pt>
                <c:pt idx="1">
                  <c:v>Male</c:v>
                </c:pt>
              </c:strCache>
            </c:strRef>
          </c:cat>
          <c:val>
            <c:numRef>
              <c:f>'Attrition vs Gender'!$E$5:$E$7</c:f>
              <c:numCache>
                <c:formatCode>0.00%</c:formatCode>
                <c:ptCount val="2"/>
                <c:pt idx="0">
                  <c:v>0.40632603406326034</c:v>
                </c:pt>
                <c:pt idx="1">
                  <c:v>0.59367396593673971</c:v>
                </c:pt>
              </c:numCache>
            </c:numRef>
          </c:val>
          <c:extLst>
            <c:ext xmlns:c16="http://schemas.microsoft.com/office/drawing/2014/chart" uri="{C3380CC4-5D6E-409C-BE32-E72D297353CC}">
              <c16:uniqueId val="{00000000-91A7-4F97-A843-F9C4AA28685C}"/>
            </c:ext>
          </c:extLst>
        </c:ser>
        <c:ser>
          <c:idx val="1"/>
          <c:order val="1"/>
          <c:tx>
            <c:strRef>
              <c:f>'Attrition vs Gender'!$F$3:$F$4</c:f>
              <c:strCache>
                <c:ptCount val="1"/>
                <c:pt idx="0">
                  <c:v>Yes</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'Attrition vs Gender'!$D$5:$D$7</c:f>
              <c:strCache>
                <c:ptCount val="2"/>
                <c:pt idx="0">
                  <c:v>Female</c:v>
                </c:pt>
                <c:pt idx="1">
                  <c:v>Male</c:v>
                </c:pt>
              </c:strCache>
            </c:strRef>
          </c:cat>
          <c:val>
            <c:numRef>
              <c:f>'Attrition vs Gender'!$F$5:$F$7</c:f>
              <c:numCache>
                <c:formatCode>0.00%</c:formatCode>
                <c:ptCount val="2"/>
                <c:pt idx="0">
                  <c:v>0.36708860759493672</c:v>
                </c:pt>
                <c:pt idx="1">
                  <c:v>0.63291139240506333</c:v>
                </c:pt>
              </c:numCache>
            </c:numRef>
          </c:val>
          <c:extLst>
            <c:ext xmlns:c16="http://schemas.microsoft.com/office/drawing/2014/chart" uri="{C3380CC4-5D6E-409C-BE32-E72D297353CC}">
              <c16:uniqueId val="{00000001-91A7-4F97-A843-F9C4AA28685C}"/>
            </c:ext>
          </c:extLst>
        </c:ser>
        <c:dLbls>
          <c:dLblPos val="outEnd"/>
          <c:showLegendKey val="0"/>
          <c:showVal val="1"/>
          <c:showCatName val="0"/>
          <c:showSerName val="0"/>
          <c:showPercent val="0"/>
          <c:showBubbleSize val="0"/>
        </c:dLbls>
        <c:gapWidth val="219"/>
        <c:axId val="1762598352"/>
        <c:axId val="1762572432"/>
      </c:barChart>
      <c:catAx>
        <c:axId val="1762598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572432"/>
        <c:crosses val="autoZero"/>
        <c:auto val="1"/>
        <c:lblAlgn val="ctr"/>
        <c:lblOffset val="100"/>
        <c:noMultiLvlLbl val="0"/>
      </c:catAx>
      <c:valAx>
        <c:axId val="17625724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Agttrition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598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10.xml><?xml version="1.0" encoding="utf-8"?>
<cs:colorStyle xmlns:cs="http://schemas.microsoft.com/office/drawing/2012/chartStyle" xmlns:a="http://schemas.openxmlformats.org/drawingml/2006/main" meth="withinLinear" id="15">
  <a:schemeClr val="accent2"/>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77111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100315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70900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365924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271728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4053098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2516331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1094855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107230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391255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182780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19605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33160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322150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254460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44BD3-5FB2-4A80-990D-D7CD478DC6E5}" type="datetimeFigureOut">
              <a:rPr lang="en-IN" smtClean="0"/>
              <a:t>28-03-2024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271848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0A44BD3-5FB2-4A80-990D-D7CD478DC6E5}" type="datetimeFigureOut">
              <a:rPr lang="en-IN" smtClean="0"/>
              <a:t>28-03-2024</a:t>
            </a:fld>
            <a:endParaRPr lang="en-IN" dirty="0"/>
          </a:p>
        </p:txBody>
      </p:sp>
      <p:sp>
        <p:nvSpPr>
          <p:cNvPr id="6" name="Footer Placeholder 5"/>
          <p:cNvSpPr>
            <a:spLocks noGrp="1"/>
          </p:cNvSpPr>
          <p:nvPr>
            <p:ph type="ftr" sz="quarter" idx="11"/>
          </p:nvPr>
        </p:nvSpPr>
        <p:spPr>
          <a:xfrm>
            <a:off x="1141412" y="5883275"/>
            <a:ext cx="5105400" cy="365125"/>
          </a:xfrm>
        </p:spPr>
        <p:txBody>
          <a:bodyPr/>
          <a:lstStyle/>
          <a:p>
            <a:endParaRPr lang="en-IN" dirty="0"/>
          </a:p>
        </p:txBody>
      </p:sp>
      <p:sp>
        <p:nvSpPr>
          <p:cNvPr id="7" name="Slide Number Placeholder 6"/>
          <p:cNvSpPr>
            <a:spLocks noGrp="1"/>
          </p:cNvSpPr>
          <p:nvPr>
            <p:ph type="sldNum" sz="quarter" idx="12"/>
          </p:nvPr>
        </p:nvSpPr>
        <p:spPr>
          <a:xfrm>
            <a:off x="10742612" y="5883275"/>
            <a:ext cx="322567" cy="365125"/>
          </a:xfrm>
        </p:spPr>
        <p:txBody>
          <a:bodyPr/>
          <a:lstStyle/>
          <a:p>
            <a:fld id="{296059DA-6C3F-4BD6-B836-29D42BDA8A0E}" type="slidenum">
              <a:rPr lang="en-IN" smtClean="0"/>
              <a:t>‹#›</a:t>
            </a:fld>
            <a:endParaRPr lang="en-IN" dirty="0"/>
          </a:p>
        </p:txBody>
      </p:sp>
    </p:spTree>
    <p:extLst>
      <p:ext uri="{BB962C8B-B14F-4D97-AF65-F5344CB8AC3E}">
        <p14:creationId xmlns:p14="http://schemas.microsoft.com/office/powerpoint/2010/main" val="397622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0A44BD3-5FB2-4A80-990D-D7CD478DC6E5}" type="datetimeFigureOut">
              <a:rPr lang="en-IN" smtClean="0"/>
              <a:t>28-03-2024</a:t>
            </a:fld>
            <a:endParaRPr lang="en-IN"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96059DA-6C3F-4BD6-B836-29D42BDA8A0E}" type="slidenum">
              <a:rPr lang="en-IN" smtClean="0"/>
              <a:t>‹#›</a:t>
            </a:fld>
            <a:endParaRPr lang="en-IN" dirty="0"/>
          </a:p>
        </p:txBody>
      </p:sp>
    </p:spTree>
    <p:extLst>
      <p:ext uri="{BB962C8B-B14F-4D97-AF65-F5344CB8AC3E}">
        <p14:creationId xmlns:p14="http://schemas.microsoft.com/office/powerpoint/2010/main" val="16854115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E4BA13-A536-461A-F647-A8B68E1FBC63}"/>
              </a:ext>
            </a:extLst>
          </p:cNvPr>
          <p:cNvSpPr>
            <a:spLocks noGrp="1"/>
          </p:cNvSpPr>
          <p:nvPr>
            <p:ph type="title"/>
          </p:nvPr>
        </p:nvSpPr>
        <p:spPr>
          <a:xfrm>
            <a:off x="1143001" y="2476500"/>
            <a:ext cx="9905998" cy="1905000"/>
          </a:xfrm>
        </p:spPr>
        <p:txBody>
          <a:bodyPr>
            <a:normAutofit/>
          </a:bodyPr>
          <a:lstStyle/>
          <a:p>
            <a:pPr algn="ctr"/>
            <a:r>
              <a:rPr lang="en-US" sz="4000" dirty="0"/>
              <a:t>IBM Attrition report</a:t>
            </a:r>
            <a:br>
              <a:rPr lang="en-US" sz="4000" dirty="0"/>
            </a:br>
            <a:r>
              <a:rPr lang="en-US" sz="4000" dirty="0"/>
              <a:t>													</a:t>
            </a:r>
            <a:r>
              <a:rPr lang="en-US" sz="2500" dirty="0"/>
              <a:t>- Chirayu Randhir</a:t>
            </a:r>
            <a:endParaRPr lang="en-IN" sz="4000" dirty="0"/>
          </a:p>
        </p:txBody>
      </p:sp>
    </p:spTree>
    <p:extLst>
      <p:ext uri="{BB962C8B-B14F-4D97-AF65-F5344CB8AC3E}">
        <p14:creationId xmlns:p14="http://schemas.microsoft.com/office/powerpoint/2010/main" val="412063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266701" y="209550"/>
            <a:ext cx="6410324" cy="6362699"/>
          </a:xfrm>
        </p:spPr>
        <p:txBody>
          <a:bodyPr>
            <a:normAutofit/>
          </a:bodyPr>
          <a:lstStyle/>
          <a:p>
            <a:pPr lvl="1"/>
            <a:r>
              <a:rPr lang="en-US" sz="2400" cap="none" dirty="0"/>
              <a:t>In this category, we can observe that the employees who have left the company has a lower average daily rate i.e. 750.36.</a:t>
            </a:r>
          </a:p>
          <a:p>
            <a:pPr lvl="1"/>
            <a:r>
              <a:rPr lang="en-US" sz="2400" cap="none" dirty="0"/>
              <a:t>While the employees who are still in the company have a higher daily rate i.e. 812.5.</a:t>
            </a:r>
          </a:p>
          <a:p>
            <a:pPr lvl="1"/>
            <a:endParaRPr lang="en-US" sz="2400" cap="none" dirty="0"/>
          </a:p>
          <a:p>
            <a:pPr marL="457200" lvl="1" indent="0">
              <a:buNone/>
            </a:pPr>
            <a:endParaRPr lang="en-US" sz="2400" cap="none" dirty="0"/>
          </a:p>
        </p:txBody>
      </p:sp>
      <p:graphicFrame>
        <p:nvGraphicFramePr>
          <p:cNvPr id="3" name="Table 2">
            <a:extLst>
              <a:ext uri="{FF2B5EF4-FFF2-40B4-BE49-F238E27FC236}">
                <a16:creationId xmlns:a16="http://schemas.microsoft.com/office/drawing/2014/main" id="{31DF8991-975A-C8F6-9DD2-6EB7C7A84697}"/>
              </a:ext>
            </a:extLst>
          </p:cNvPr>
          <p:cNvGraphicFramePr>
            <a:graphicFrameLocks noGrp="1"/>
          </p:cNvGraphicFramePr>
          <p:nvPr>
            <p:extLst>
              <p:ext uri="{D42A27DB-BD31-4B8C-83A1-F6EECF244321}">
                <p14:modId xmlns:p14="http://schemas.microsoft.com/office/powerpoint/2010/main" val="806796283"/>
              </p:ext>
            </p:extLst>
          </p:nvPr>
        </p:nvGraphicFramePr>
        <p:xfrm>
          <a:off x="8566150" y="914400"/>
          <a:ext cx="2635250" cy="1237616"/>
        </p:xfrm>
        <a:graphic>
          <a:graphicData uri="http://schemas.openxmlformats.org/drawingml/2006/table">
            <a:tbl>
              <a:tblPr>
                <a:tableStyleId>{5C22544A-7EE6-4342-B048-85BDC9FD1C3A}</a:tableStyleId>
              </a:tblPr>
              <a:tblGrid>
                <a:gridCol w="1060337">
                  <a:extLst>
                    <a:ext uri="{9D8B030D-6E8A-4147-A177-3AD203B41FA5}">
                      <a16:colId xmlns:a16="http://schemas.microsoft.com/office/drawing/2014/main" val="2982993871"/>
                    </a:ext>
                  </a:extLst>
                </a:gridCol>
                <a:gridCol w="1574913">
                  <a:extLst>
                    <a:ext uri="{9D8B030D-6E8A-4147-A177-3AD203B41FA5}">
                      <a16:colId xmlns:a16="http://schemas.microsoft.com/office/drawing/2014/main" val="859824406"/>
                    </a:ext>
                  </a:extLst>
                </a:gridCol>
              </a:tblGrid>
              <a:tr h="476006">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Average of DailyRate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1640120"/>
                  </a:ext>
                </a:extLst>
              </a:tr>
              <a:tr h="253870">
                <a:tc>
                  <a:txBody>
                    <a:bodyPr/>
                    <a:lstStyle/>
                    <a:p>
                      <a:pPr algn="l" fontAlgn="b"/>
                      <a:r>
                        <a:rPr lang="en-IN" sz="1100" u="none" strike="noStrike" dirty="0">
                          <a:effectLst/>
                        </a:rPr>
                        <a:t>No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812.5044607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396868"/>
                  </a:ext>
                </a:extLst>
              </a:tr>
              <a:tr h="253870">
                <a:tc>
                  <a:txBody>
                    <a:bodyPr/>
                    <a:lstStyle/>
                    <a:p>
                      <a:pPr algn="l"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750.3628692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5658444"/>
                  </a:ext>
                </a:extLst>
              </a:tr>
              <a:tr h="253870">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802.4857143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2582204"/>
                  </a:ext>
                </a:extLst>
              </a:tr>
            </a:tbl>
          </a:graphicData>
        </a:graphic>
      </p:graphicFrame>
      <p:graphicFrame>
        <p:nvGraphicFramePr>
          <p:cNvPr id="6" name="Chart 5">
            <a:extLst>
              <a:ext uri="{FF2B5EF4-FFF2-40B4-BE49-F238E27FC236}">
                <a16:creationId xmlns:a16="http://schemas.microsoft.com/office/drawing/2014/main" id="{7CBD1147-4548-557A-9D3A-B29B5881476E}"/>
              </a:ext>
            </a:extLst>
          </p:cNvPr>
          <p:cNvGraphicFramePr>
            <a:graphicFrameLocks/>
          </p:cNvGraphicFramePr>
          <p:nvPr>
            <p:extLst>
              <p:ext uri="{D42A27DB-BD31-4B8C-83A1-F6EECF244321}">
                <p14:modId xmlns:p14="http://schemas.microsoft.com/office/powerpoint/2010/main" val="3302468730"/>
              </p:ext>
            </p:extLst>
          </p:nvPr>
        </p:nvGraphicFramePr>
        <p:xfrm>
          <a:off x="7077075" y="27813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780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266701" y="209550"/>
            <a:ext cx="6410324" cy="6362699"/>
          </a:xfrm>
        </p:spPr>
        <p:txBody>
          <a:bodyPr>
            <a:normAutofit/>
          </a:bodyPr>
          <a:lstStyle/>
          <a:p>
            <a:pPr lvl="1"/>
            <a:r>
              <a:rPr lang="en-US" sz="2400" cap="none" dirty="0"/>
              <a:t>Travelling everyday to the office can be hectic if the distance from the employee’s home and office is larger.</a:t>
            </a:r>
          </a:p>
          <a:p>
            <a:pPr lvl="1"/>
            <a:r>
              <a:rPr lang="en-US" sz="2400" cap="none" dirty="0"/>
              <a:t>We can observe from the chart that the average distance from home is 10.63km for the employees who have left the company while it is 8.91km for the those who are still working in the company.</a:t>
            </a:r>
          </a:p>
          <a:p>
            <a:pPr marL="457200" lvl="1" indent="0">
              <a:buNone/>
            </a:pPr>
            <a:endParaRPr lang="en-US" sz="2400" cap="none" dirty="0"/>
          </a:p>
          <a:p>
            <a:pPr marL="457200" lvl="1" indent="0">
              <a:buNone/>
            </a:pPr>
            <a:endParaRPr lang="en-US" sz="2400" cap="none" dirty="0"/>
          </a:p>
        </p:txBody>
      </p:sp>
      <p:graphicFrame>
        <p:nvGraphicFramePr>
          <p:cNvPr id="2" name="Table 1">
            <a:extLst>
              <a:ext uri="{FF2B5EF4-FFF2-40B4-BE49-F238E27FC236}">
                <a16:creationId xmlns:a16="http://schemas.microsoft.com/office/drawing/2014/main" id="{A8FD7EB9-2E1B-A6DE-E8F8-28B3D3226335}"/>
              </a:ext>
            </a:extLst>
          </p:cNvPr>
          <p:cNvGraphicFramePr>
            <a:graphicFrameLocks noGrp="1"/>
          </p:cNvGraphicFramePr>
          <p:nvPr>
            <p:extLst>
              <p:ext uri="{D42A27DB-BD31-4B8C-83A1-F6EECF244321}">
                <p14:modId xmlns:p14="http://schemas.microsoft.com/office/powerpoint/2010/main" val="4203635898"/>
              </p:ext>
            </p:extLst>
          </p:nvPr>
        </p:nvGraphicFramePr>
        <p:xfrm>
          <a:off x="7991474" y="676275"/>
          <a:ext cx="3590925" cy="1532890"/>
        </p:xfrm>
        <a:graphic>
          <a:graphicData uri="http://schemas.openxmlformats.org/drawingml/2006/table">
            <a:tbl>
              <a:tblPr>
                <a:tableStyleId>{5C22544A-7EE6-4342-B048-85BDC9FD1C3A}</a:tableStyleId>
              </a:tblPr>
              <a:tblGrid>
                <a:gridCol w="1130476">
                  <a:extLst>
                    <a:ext uri="{9D8B030D-6E8A-4147-A177-3AD203B41FA5}">
                      <a16:colId xmlns:a16="http://schemas.microsoft.com/office/drawing/2014/main" val="3639445727"/>
                    </a:ext>
                  </a:extLst>
                </a:gridCol>
                <a:gridCol w="2460449">
                  <a:extLst>
                    <a:ext uri="{9D8B030D-6E8A-4147-A177-3AD203B41FA5}">
                      <a16:colId xmlns:a16="http://schemas.microsoft.com/office/drawing/2014/main" val="1650757007"/>
                    </a:ext>
                  </a:extLst>
                </a:gridCol>
              </a:tblGrid>
              <a:tr h="589573">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Average of DistanceFromHome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4945908"/>
                  </a:ext>
                </a:extLst>
              </a:tr>
              <a:tr h="314439">
                <a:tc>
                  <a:txBody>
                    <a:bodyPr/>
                    <a:lstStyle/>
                    <a:p>
                      <a:pPr algn="l" fontAlgn="b"/>
                      <a:r>
                        <a:rPr lang="en-IN" sz="1100" u="none" strike="noStrike" dirty="0">
                          <a:effectLst/>
                        </a:rPr>
                        <a:t>No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8.915652879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8204652"/>
                  </a:ext>
                </a:extLst>
              </a:tr>
              <a:tr h="314439">
                <a:tc>
                  <a:txBody>
                    <a:bodyPr/>
                    <a:lstStyle/>
                    <a:p>
                      <a:pPr algn="l"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10.63291139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6270205"/>
                  </a:ext>
                </a:extLst>
              </a:tr>
              <a:tr h="314439">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9.192517007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2851492"/>
                  </a:ext>
                </a:extLst>
              </a:tr>
            </a:tbl>
          </a:graphicData>
        </a:graphic>
      </p:graphicFrame>
      <p:graphicFrame>
        <p:nvGraphicFramePr>
          <p:cNvPr id="4" name="Chart 3">
            <a:extLst>
              <a:ext uri="{FF2B5EF4-FFF2-40B4-BE49-F238E27FC236}">
                <a16:creationId xmlns:a16="http://schemas.microsoft.com/office/drawing/2014/main" id="{2809344B-22E8-5F23-742A-5FCEED7B53C0}"/>
              </a:ext>
            </a:extLst>
          </p:cNvPr>
          <p:cNvGraphicFramePr>
            <a:graphicFrameLocks/>
          </p:cNvGraphicFramePr>
          <p:nvPr>
            <p:extLst>
              <p:ext uri="{D42A27DB-BD31-4B8C-83A1-F6EECF244321}">
                <p14:modId xmlns:p14="http://schemas.microsoft.com/office/powerpoint/2010/main" val="3870877275"/>
              </p:ext>
            </p:extLst>
          </p:nvPr>
        </p:nvGraphicFramePr>
        <p:xfrm>
          <a:off x="6743700" y="3019425"/>
          <a:ext cx="5048249" cy="3448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41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266701" y="209550"/>
            <a:ext cx="6229349" cy="6362699"/>
          </a:xfrm>
        </p:spPr>
        <p:txBody>
          <a:bodyPr>
            <a:normAutofit/>
          </a:bodyPr>
          <a:lstStyle/>
          <a:p>
            <a:pPr lvl="1"/>
            <a:r>
              <a:rPr lang="en-US" sz="2400" cap="none" dirty="0"/>
              <a:t>Organizations who pay less to the employees tend to lose them.</a:t>
            </a:r>
          </a:p>
          <a:p>
            <a:pPr lvl="1"/>
            <a:r>
              <a:rPr lang="en-US" sz="2400" cap="none" dirty="0"/>
              <a:t>In this section, we could clearly see a vast difference in the monthly incomes paid to the employees.</a:t>
            </a:r>
          </a:p>
          <a:p>
            <a:pPr lvl="1"/>
            <a:r>
              <a:rPr lang="en-US" sz="2400" cap="none" dirty="0"/>
              <a:t>An average monthly income of Rs. 4787 was paid to the employees who have left the company while Rs. 6832 was paid to the employees who are still in the company.</a:t>
            </a:r>
          </a:p>
        </p:txBody>
      </p:sp>
      <p:graphicFrame>
        <p:nvGraphicFramePr>
          <p:cNvPr id="3" name="Table 2">
            <a:extLst>
              <a:ext uri="{FF2B5EF4-FFF2-40B4-BE49-F238E27FC236}">
                <a16:creationId xmlns:a16="http://schemas.microsoft.com/office/drawing/2014/main" id="{DE70748D-DB2F-B493-3C5B-5D81763C5315}"/>
              </a:ext>
            </a:extLst>
          </p:cNvPr>
          <p:cNvGraphicFramePr>
            <a:graphicFrameLocks noGrp="1"/>
          </p:cNvGraphicFramePr>
          <p:nvPr>
            <p:extLst>
              <p:ext uri="{D42A27DB-BD31-4B8C-83A1-F6EECF244321}">
                <p14:modId xmlns:p14="http://schemas.microsoft.com/office/powerpoint/2010/main" val="1836480705"/>
              </p:ext>
            </p:extLst>
          </p:nvPr>
        </p:nvGraphicFramePr>
        <p:xfrm>
          <a:off x="8064499" y="628650"/>
          <a:ext cx="3394076" cy="1437641"/>
        </p:xfrm>
        <a:graphic>
          <a:graphicData uri="http://schemas.openxmlformats.org/drawingml/2006/table">
            <a:tbl>
              <a:tblPr>
                <a:tableStyleId>{5C22544A-7EE6-4342-B048-85BDC9FD1C3A}</a:tableStyleId>
              </a:tblPr>
              <a:tblGrid>
                <a:gridCol w="1153986">
                  <a:extLst>
                    <a:ext uri="{9D8B030D-6E8A-4147-A177-3AD203B41FA5}">
                      <a16:colId xmlns:a16="http://schemas.microsoft.com/office/drawing/2014/main" val="2957547712"/>
                    </a:ext>
                  </a:extLst>
                </a:gridCol>
                <a:gridCol w="2240090">
                  <a:extLst>
                    <a:ext uri="{9D8B030D-6E8A-4147-A177-3AD203B41FA5}">
                      <a16:colId xmlns:a16="http://schemas.microsoft.com/office/drawing/2014/main" val="1932618863"/>
                    </a:ext>
                  </a:extLst>
                </a:gridCol>
              </a:tblGrid>
              <a:tr h="552938">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Average of MonthlyIncome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8938897"/>
                  </a:ext>
                </a:extLst>
              </a:tr>
              <a:tr h="294901">
                <a:tc>
                  <a:txBody>
                    <a:bodyPr/>
                    <a:lstStyle/>
                    <a:p>
                      <a:pPr algn="l" fontAlgn="b"/>
                      <a:r>
                        <a:rPr lang="en-IN" sz="1100" u="none" strike="noStrike" dirty="0">
                          <a:effectLst/>
                        </a:rPr>
                        <a:t>No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6832.739659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8491391"/>
                  </a:ext>
                </a:extLst>
              </a:tr>
              <a:tr h="294901">
                <a:tc>
                  <a:txBody>
                    <a:bodyPr/>
                    <a:lstStyle/>
                    <a:p>
                      <a:pPr algn="l"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4787.092827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4674795"/>
                  </a:ext>
                </a:extLst>
              </a:tr>
              <a:tr h="294901">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6502.931293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4090279"/>
                  </a:ext>
                </a:extLst>
              </a:tr>
            </a:tbl>
          </a:graphicData>
        </a:graphic>
      </p:graphicFrame>
      <p:graphicFrame>
        <p:nvGraphicFramePr>
          <p:cNvPr id="5" name="Chart 4">
            <a:extLst>
              <a:ext uri="{FF2B5EF4-FFF2-40B4-BE49-F238E27FC236}">
                <a16:creationId xmlns:a16="http://schemas.microsoft.com/office/drawing/2014/main" id="{7B942A75-A40B-85F9-4A5B-7D1FAA04E272}"/>
              </a:ext>
            </a:extLst>
          </p:cNvPr>
          <p:cNvGraphicFramePr>
            <a:graphicFrameLocks/>
          </p:cNvGraphicFramePr>
          <p:nvPr>
            <p:extLst>
              <p:ext uri="{D42A27DB-BD31-4B8C-83A1-F6EECF244321}">
                <p14:modId xmlns:p14="http://schemas.microsoft.com/office/powerpoint/2010/main" val="3802371745"/>
              </p:ext>
            </p:extLst>
          </p:nvPr>
        </p:nvGraphicFramePr>
        <p:xfrm>
          <a:off x="6677025" y="28575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892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266701" y="209550"/>
            <a:ext cx="6229349" cy="6362699"/>
          </a:xfrm>
        </p:spPr>
        <p:txBody>
          <a:bodyPr>
            <a:normAutofit/>
          </a:bodyPr>
          <a:lstStyle/>
          <a:p>
            <a:pPr lvl="1"/>
            <a:r>
              <a:rPr lang="en-US" sz="2400" cap="none" dirty="0"/>
              <a:t>In this analysis, we could see that Research &amp; Development department was the most affected in attrition of the employees with a total count of 133.</a:t>
            </a:r>
          </a:p>
          <a:p>
            <a:pPr lvl="1"/>
            <a:r>
              <a:rPr lang="en-US" sz="2400" cap="none" dirty="0"/>
              <a:t>Out of that, employees who travel rarely left the company in high numbers.</a:t>
            </a:r>
          </a:p>
          <a:p>
            <a:pPr lvl="1"/>
            <a:r>
              <a:rPr lang="en-US" sz="2400" cap="none" dirty="0"/>
              <a:t>88 employees from the Research &amp; Development department who travel rarely were the most attrited.</a:t>
            </a:r>
          </a:p>
        </p:txBody>
      </p:sp>
      <p:graphicFrame>
        <p:nvGraphicFramePr>
          <p:cNvPr id="2" name="Table 1">
            <a:extLst>
              <a:ext uri="{FF2B5EF4-FFF2-40B4-BE49-F238E27FC236}">
                <a16:creationId xmlns:a16="http://schemas.microsoft.com/office/drawing/2014/main" id="{D4FFA397-3483-1EEC-8CE3-BE7251CBFDD9}"/>
              </a:ext>
            </a:extLst>
          </p:cNvPr>
          <p:cNvGraphicFramePr>
            <a:graphicFrameLocks noGrp="1"/>
          </p:cNvGraphicFramePr>
          <p:nvPr>
            <p:extLst>
              <p:ext uri="{D42A27DB-BD31-4B8C-83A1-F6EECF244321}">
                <p14:modId xmlns:p14="http://schemas.microsoft.com/office/powerpoint/2010/main" val="984805468"/>
              </p:ext>
            </p:extLst>
          </p:nvPr>
        </p:nvGraphicFramePr>
        <p:xfrm>
          <a:off x="6496050" y="466725"/>
          <a:ext cx="5270500" cy="2179002"/>
        </p:xfrm>
        <a:graphic>
          <a:graphicData uri="http://schemas.openxmlformats.org/drawingml/2006/table">
            <a:tbl>
              <a:tblPr>
                <a:tableStyleId>{5C22544A-7EE6-4342-B048-85BDC9FD1C3A}</a:tableStyleId>
              </a:tblPr>
              <a:tblGrid>
                <a:gridCol w="1498600">
                  <a:extLst>
                    <a:ext uri="{9D8B030D-6E8A-4147-A177-3AD203B41FA5}">
                      <a16:colId xmlns:a16="http://schemas.microsoft.com/office/drawing/2014/main" val="1315698576"/>
                    </a:ext>
                  </a:extLst>
                </a:gridCol>
                <a:gridCol w="1066800">
                  <a:extLst>
                    <a:ext uri="{9D8B030D-6E8A-4147-A177-3AD203B41FA5}">
                      <a16:colId xmlns:a16="http://schemas.microsoft.com/office/drawing/2014/main" val="2032960564"/>
                    </a:ext>
                  </a:extLst>
                </a:gridCol>
                <a:gridCol w="1117600">
                  <a:extLst>
                    <a:ext uri="{9D8B030D-6E8A-4147-A177-3AD203B41FA5}">
                      <a16:colId xmlns:a16="http://schemas.microsoft.com/office/drawing/2014/main" val="3727904041"/>
                    </a:ext>
                  </a:extLst>
                </a:gridCol>
                <a:gridCol w="850900">
                  <a:extLst>
                    <a:ext uri="{9D8B030D-6E8A-4147-A177-3AD203B41FA5}">
                      <a16:colId xmlns:a16="http://schemas.microsoft.com/office/drawing/2014/main" val="3974147944"/>
                    </a:ext>
                  </a:extLst>
                </a:gridCol>
                <a:gridCol w="736600">
                  <a:extLst>
                    <a:ext uri="{9D8B030D-6E8A-4147-A177-3AD203B41FA5}">
                      <a16:colId xmlns:a16="http://schemas.microsoft.com/office/drawing/2014/main" val="1924119447"/>
                    </a:ext>
                  </a:extLst>
                </a:gridCol>
              </a:tblGrid>
              <a:tr h="473696">
                <a:tc>
                  <a:txBody>
                    <a:bodyPr/>
                    <a:lstStyle/>
                    <a:p>
                      <a:pPr algn="l" fontAlgn="b"/>
                      <a:r>
                        <a:rPr lang="en-IN" sz="1100" u="none" strike="noStrike" dirty="0">
                          <a:effectLst/>
                        </a:rPr>
                        <a:t>Count of BusinessTravel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3935082"/>
                  </a:ext>
                </a:extLst>
              </a:tr>
              <a:tr h="473696">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Non-Travel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Travel_Frequently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Travel_Rarely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5141829"/>
                  </a:ext>
                </a:extLst>
              </a:tr>
              <a:tr h="252638">
                <a:tc>
                  <a:txBody>
                    <a:bodyPr/>
                    <a:lstStyle/>
                    <a:p>
                      <a:pPr algn="l" fontAlgn="b"/>
                      <a:r>
                        <a:rPr lang="en-IN" sz="1100" u="none" strike="noStrike" dirty="0">
                          <a:effectLst/>
                        </a:rPr>
                        <a:t>Human Resources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4759353"/>
                  </a:ext>
                </a:extLst>
              </a:tr>
              <a:tr h="473696">
                <a:tc>
                  <a:txBody>
                    <a:bodyPr/>
                    <a:lstStyle/>
                    <a:p>
                      <a:pPr algn="l" fontAlgn="b"/>
                      <a:r>
                        <a:rPr lang="en-IN" sz="1100" u="none" strike="noStrike" dirty="0">
                          <a:effectLst/>
                        </a:rPr>
                        <a:t>Research &amp; Development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9069809"/>
                  </a:ext>
                </a:extLst>
              </a:tr>
              <a:tr h="252638">
                <a:tc>
                  <a:txBody>
                    <a:bodyPr/>
                    <a:lstStyle/>
                    <a:p>
                      <a:pPr algn="l" fontAlgn="b"/>
                      <a:r>
                        <a:rPr lang="en-IN" sz="1100" u="none" strike="noStrike" dirty="0">
                          <a:effectLst/>
                        </a:rPr>
                        <a:t>Sales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92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0001957"/>
                  </a:ext>
                </a:extLst>
              </a:tr>
              <a:tr h="252638">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156</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237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0938081"/>
                  </a:ext>
                </a:extLst>
              </a:tr>
            </a:tbl>
          </a:graphicData>
        </a:graphic>
      </p:graphicFrame>
      <p:graphicFrame>
        <p:nvGraphicFramePr>
          <p:cNvPr id="4" name="Chart 3">
            <a:extLst>
              <a:ext uri="{FF2B5EF4-FFF2-40B4-BE49-F238E27FC236}">
                <a16:creationId xmlns:a16="http://schemas.microsoft.com/office/drawing/2014/main" id="{F1E0C163-A25A-D418-75BA-2072628C74C4}"/>
              </a:ext>
            </a:extLst>
          </p:cNvPr>
          <p:cNvGraphicFramePr>
            <a:graphicFrameLocks/>
          </p:cNvGraphicFramePr>
          <p:nvPr>
            <p:extLst>
              <p:ext uri="{D42A27DB-BD31-4B8C-83A1-F6EECF244321}">
                <p14:modId xmlns:p14="http://schemas.microsoft.com/office/powerpoint/2010/main" val="2229528498"/>
              </p:ext>
            </p:extLst>
          </p:nvPr>
        </p:nvGraphicFramePr>
        <p:xfrm>
          <a:off x="6564312" y="2884963"/>
          <a:ext cx="5133975" cy="3448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669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DED6-55C7-EDE1-DEA1-C00662E697F1}"/>
              </a:ext>
            </a:extLst>
          </p:cNvPr>
          <p:cNvSpPr>
            <a:spLocks noGrp="1"/>
          </p:cNvSpPr>
          <p:nvPr>
            <p:ph type="title"/>
          </p:nvPr>
        </p:nvSpPr>
        <p:spPr>
          <a:xfrm>
            <a:off x="1126379" y="0"/>
            <a:ext cx="9905998" cy="19050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4C1F157-2AD3-4A48-584D-E57F3B4EFD18}"/>
              </a:ext>
            </a:extLst>
          </p:cNvPr>
          <p:cNvSpPr>
            <a:spLocks noGrp="1"/>
          </p:cNvSpPr>
          <p:nvPr>
            <p:ph idx="1"/>
          </p:nvPr>
        </p:nvSpPr>
        <p:spPr>
          <a:xfrm>
            <a:off x="1141413" y="1326777"/>
            <a:ext cx="9905998" cy="5253318"/>
          </a:xfrm>
        </p:spPr>
        <p:txBody>
          <a:bodyPr>
            <a:normAutofit fontScale="47500" lnSpcReduction="20000"/>
          </a:bodyPr>
          <a:lstStyle/>
          <a:p>
            <a:pPr marL="0" indent="0">
              <a:buNone/>
            </a:pPr>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As per the analysis, following are the major possible reasons for the attrition of employees in ibm:-</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Employees who travel rarely have a high attrition rate at 65.82%, followed by those who travel frequently at 29.11%, possibly due to the former's lower average daily rate compared to non-traveling employees.</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The average monthly income for male employees (rs. 4058) is lower than female employees (rs. 4212) in the R&amp;D department due to more male employees, resulting in a significant drop in attrition.</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30.38% of employees with the lowest environment satisfaction level (1) have the highest turnover rate.</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Among employees, 53.59% who worked overtime left, while 76.56% who didn't, stayed, indicating a preference against overtime work.</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The average age of employees who left (33) is lower than those who stayed (37), suggesting younger employees seek higher pay while older ones prefer job stability.</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Among those who left, the average daily rate is 750.36, whereas current employees' rate is 812.5.</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Employees who left lived further from the office (10.63km) than those still working (8.91km).</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Organizations lose employees paying lower salaries. Notably, ex-employees received rs. 4787 monthly, whereas current employees earn rs. 6832.</a:t>
            </a:r>
          </a:p>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The research &amp; development department had the highest attrition rate, specifically among the 88 employees who rarely traveled.</a:t>
            </a:r>
          </a:p>
        </p:txBody>
      </p:sp>
    </p:spTree>
    <p:extLst>
      <p:ext uri="{BB962C8B-B14F-4D97-AF65-F5344CB8AC3E}">
        <p14:creationId xmlns:p14="http://schemas.microsoft.com/office/powerpoint/2010/main" val="404404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448B-0089-BAA7-68FA-B86F45DB1EE9}"/>
              </a:ext>
            </a:extLst>
          </p:cNvPr>
          <p:cNvSpPr>
            <a:spLocks noGrp="1"/>
          </p:cNvSpPr>
          <p:nvPr>
            <p:ph type="title"/>
          </p:nvPr>
        </p:nvSpPr>
        <p:spPr>
          <a:xfrm>
            <a:off x="1143001" y="2476500"/>
            <a:ext cx="9905998" cy="1905000"/>
          </a:xfrm>
        </p:spPr>
        <p:txBody>
          <a:bodyPr>
            <a:normAutofit/>
          </a:bodyPr>
          <a:lstStyle/>
          <a:p>
            <a:pPr algn="ctr"/>
            <a:r>
              <a:rPr lang="en-US" sz="4000" dirty="0"/>
              <a:t>Thank you</a:t>
            </a:r>
            <a:endParaRPr lang="en-IN" sz="4000" dirty="0"/>
          </a:p>
        </p:txBody>
      </p:sp>
    </p:spTree>
    <p:extLst>
      <p:ext uri="{BB962C8B-B14F-4D97-AF65-F5344CB8AC3E}">
        <p14:creationId xmlns:p14="http://schemas.microsoft.com/office/powerpoint/2010/main" val="250135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0337E-7C42-7398-B953-2ADE42316890}"/>
              </a:ext>
            </a:extLst>
          </p:cNvPr>
          <p:cNvSpPr>
            <a:spLocks noGrp="1"/>
          </p:cNvSpPr>
          <p:nvPr>
            <p:ph type="title"/>
          </p:nvPr>
        </p:nvSpPr>
        <p:spPr/>
        <p:txBody>
          <a:bodyPr>
            <a:normAutofit/>
          </a:bodyPr>
          <a:lstStyle/>
          <a:p>
            <a:r>
              <a:rPr lang="en-US" sz="3600" cap="none" dirty="0"/>
              <a:t>INTRODUCTION</a:t>
            </a:r>
            <a:endParaRPr lang="en-IN" sz="3600" cap="none" dirty="0"/>
          </a:p>
        </p:txBody>
      </p:sp>
      <p:sp>
        <p:nvSpPr>
          <p:cNvPr id="10" name="Content Placeholder 9">
            <a:extLst>
              <a:ext uri="{FF2B5EF4-FFF2-40B4-BE49-F238E27FC236}">
                <a16:creationId xmlns:a16="http://schemas.microsoft.com/office/drawing/2014/main" id="{26491D78-18CA-BD6C-FBFF-147C58E62070}"/>
              </a:ext>
            </a:extLst>
          </p:cNvPr>
          <p:cNvSpPr>
            <a:spLocks noGrp="1"/>
          </p:cNvSpPr>
          <p:nvPr>
            <p:ph idx="1"/>
          </p:nvPr>
        </p:nvSpPr>
        <p:spPr>
          <a:xfrm>
            <a:off x="1141413" y="2514600"/>
            <a:ext cx="6183835" cy="3124201"/>
          </a:xfrm>
        </p:spPr>
        <p:txBody>
          <a:bodyPr>
            <a:normAutofit/>
          </a:bodyPr>
          <a:lstStyle/>
          <a:p>
            <a:r>
              <a:rPr lang="en-US" sz="2400" cap="none" dirty="0"/>
              <a:t>As per the data set of IBM, we have observed that 16% of the employees (237) are attrited while 84% of the employees (1233) are not attrited.</a:t>
            </a:r>
          </a:p>
          <a:p>
            <a:r>
              <a:rPr lang="en-US" sz="2400" cap="none" dirty="0"/>
              <a:t>In this report, we are going to analyze several reasons that leads to attrition of employees.</a:t>
            </a:r>
            <a:endParaRPr lang="en-IN" sz="2400" dirty="0"/>
          </a:p>
        </p:txBody>
      </p:sp>
      <p:graphicFrame>
        <p:nvGraphicFramePr>
          <p:cNvPr id="8" name="Chart 7">
            <a:extLst>
              <a:ext uri="{FF2B5EF4-FFF2-40B4-BE49-F238E27FC236}">
                <a16:creationId xmlns:a16="http://schemas.microsoft.com/office/drawing/2014/main" id="{92721F03-3299-716A-E55B-8FAA5C8BA8F7}"/>
              </a:ext>
            </a:extLst>
          </p:cNvPr>
          <p:cNvGraphicFramePr>
            <a:graphicFrameLocks/>
          </p:cNvGraphicFramePr>
          <p:nvPr>
            <p:extLst>
              <p:ext uri="{D42A27DB-BD31-4B8C-83A1-F6EECF244321}">
                <p14:modId xmlns:p14="http://schemas.microsoft.com/office/powerpoint/2010/main" val="2366180345"/>
              </p:ext>
            </p:extLst>
          </p:nvPr>
        </p:nvGraphicFramePr>
        <p:xfrm>
          <a:off x="7704971" y="2129790"/>
          <a:ext cx="4160520" cy="25984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898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40FDDF-D400-324C-CADB-28CCB0C83AD4}"/>
              </a:ext>
            </a:extLst>
          </p:cNvPr>
          <p:cNvGraphicFramePr>
            <a:graphicFrameLocks/>
          </p:cNvGraphicFramePr>
          <p:nvPr>
            <p:extLst>
              <p:ext uri="{D42A27DB-BD31-4B8C-83A1-F6EECF244321}">
                <p14:modId xmlns:p14="http://schemas.microsoft.com/office/powerpoint/2010/main" val="1114595736"/>
              </p:ext>
            </p:extLst>
          </p:nvPr>
        </p:nvGraphicFramePr>
        <p:xfrm>
          <a:off x="6302245" y="70336"/>
          <a:ext cx="5829467" cy="2559765"/>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9">
            <a:extLst>
              <a:ext uri="{FF2B5EF4-FFF2-40B4-BE49-F238E27FC236}">
                <a16:creationId xmlns:a16="http://schemas.microsoft.com/office/drawing/2014/main" id="{FC0D6353-EDE0-0AD5-EE7E-932D8886D924}"/>
              </a:ext>
            </a:extLst>
          </p:cNvPr>
          <p:cNvSpPr>
            <a:spLocks noGrp="1"/>
          </p:cNvSpPr>
          <p:nvPr>
            <p:ph sz="half" idx="1"/>
          </p:nvPr>
        </p:nvSpPr>
        <p:spPr>
          <a:xfrm>
            <a:off x="533400" y="514350"/>
            <a:ext cx="5484812" cy="6067319"/>
          </a:xfrm>
        </p:spPr>
        <p:txBody>
          <a:bodyPr>
            <a:normAutofit/>
          </a:bodyPr>
          <a:lstStyle/>
          <a:p>
            <a:r>
              <a:rPr lang="en-US" sz="2400" cap="none" dirty="0"/>
              <a:t>In this section, we have analyzed Attrition vs Business Travel.</a:t>
            </a:r>
          </a:p>
          <a:p>
            <a:r>
              <a:rPr lang="en-US" sz="2400" cap="none" dirty="0"/>
              <a:t>We could see that there are high number employees, with a percentage of 65.82%, who travel rarely are attrited, which is followed by employees who travel frequently i.e. 29.11%.</a:t>
            </a:r>
          </a:p>
          <a:p>
            <a:r>
              <a:rPr lang="en-US" sz="2400" cap="none" dirty="0"/>
              <a:t>The reason for this could be that the employees who travel rarely receive a low average daily rate of 765.89 as compared to people who do not travel receive an average daily rate of 846.91.</a:t>
            </a:r>
            <a:endParaRPr lang="en-IN" sz="2400" cap="none" dirty="0"/>
          </a:p>
          <a:p>
            <a:endParaRPr lang="en-IN" sz="2400" dirty="0"/>
          </a:p>
        </p:txBody>
      </p:sp>
      <p:graphicFrame>
        <p:nvGraphicFramePr>
          <p:cNvPr id="12" name="Table 11">
            <a:extLst>
              <a:ext uri="{FF2B5EF4-FFF2-40B4-BE49-F238E27FC236}">
                <a16:creationId xmlns:a16="http://schemas.microsoft.com/office/drawing/2014/main" id="{298A0688-43B2-08C4-B6C9-94189F037BCC}"/>
              </a:ext>
            </a:extLst>
          </p:cNvPr>
          <p:cNvGraphicFramePr>
            <a:graphicFrameLocks noGrp="1"/>
          </p:cNvGraphicFramePr>
          <p:nvPr>
            <p:extLst>
              <p:ext uri="{D42A27DB-BD31-4B8C-83A1-F6EECF244321}">
                <p14:modId xmlns:p14="http://schemas.microsoft.com/office/powerpoint/2010/main" val="1358979319"/>
              </p:ext>
            </p:extLst>
          </p:nvPr>
        </p:nvGraphicFramePr>
        <p:xfrm>
          <a:off x="6415286" y="2847985"/>
          <a:ext cx="5365046" cy="1639278"/>
        </p:xfrm>
        <a:graphic>
          <a:graphicData uri="http://schemas.openxmlformats.org/drawingml/2006/table">
            <a:tbl>
              <a:tblPr>
                <a:tableStyleId>{5C22544A-7EE6-4342-B048-85BDC9FD1C3A}</a:tableStyleId>
              </a:tblPr>
              <a:tblGrid>
                <a:gridCol w="1720221">
                  <a:extLst>
                    <a:ext uri="{9D8B030D-6E8A-4147-A177-3AD203B41FA5}">
                      <a16:colId xmlns:a16="http://schemas.microsoft.com/office/drawing/2014/main" val="419787388"/>
                    </a:ext>
                  </a:extLst>
                </a:gridCol>
                <a:gridCol w="1430679">
                  <a:extLst>
                    <a:ext uri="{9D8B030D-6E8A-4147-A177-3AD203B41FA5}">
                      <a16:colId xmlns:a16="http://schemas.microsoft.com/office/drawing/2014/main" val="1808908017"/>
                    </a:ext>
                  </a:extLst>
                </a:gridCol>
                <a:gridCol w="1107073">
                  <a:extLst>
                    <a:ext uri="{9D8B030D-6E8A-4147-A177-3AD203B41FA5}">
                      <a16:colId xmlns:a16="http://schemas.microsoft.com/office/drawing/2014/main" val="1761036590"/>
                    </a:ext>
                  </a:extLst>
                </a:gridCol>
                <a:gridCol w="1107073">
                  <a:extLst>
                    <a:ext uri="{9D8B030D-6E8A-4147-A177-3AD203B41FA5}">
                      <a16:colId xmlns:a16="http://schemas.microsoft.com/office/drawing/2014/main" val="848457937"/>
                    </a:ext>
                  </a:extLst>
                </a:gridCol>
              </a:tblGrid>
              <a:tr h="273213">
                <a:tc>
                  <a:txBody>
                    <a:bodyPr/>
                    <a:lstStyle/>
                    <a:p>
                      <a:pPr algn="l" fontAlgn="b"/>
                      <a:r>
                        <a:rPr lang="en-IN" sz="1100" u="none" strike="noStrike" dirty="0">
                          <a:effectLst/>
                        </a:rPr>
                        <a:t>Average of DailyRate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8103650"/>
                  </a:ext>
                </a:extLst>
              </a:tr>
              <a:tr h="273213">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Yes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9545711"/>
                  </a:ext>
                </a:extLst>
              </a:tr>
              <a:tr h="273213">
                <a:tc>
                  <a:txBody>
                    <a:bodyPr/>
                    <a:lstStyle/>
                    <a:p>
                      <a:pPr algn="l" fontAlgn="b"/>
                      <a:r>
                        <a:rPr lang="en-IN" sz="1100" u="none" strike="noStrike" dirty="0">
                          <a:effectLst/>
                        </a:rPr>
                        <a:t>Non-Travel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814.3550725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846.9166667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816.96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9883336"/>
                  </a:ext>
                </a:extLst>
              </a:tr>
              <a:tr h="273213">
                <a:tc>
                  <a:txBody>
                    <a:bodyPr/>
                    <a:lstStyle/>
                    <a:p>
                      <a:pPr algn="l" fontAlgn="b"/>
                      <a:r>
                        <a:rPr lang="en-IN" sz="1100" u="none" strike="noStrike" dirty="0">
                          <a:effectLst/>
                        </a:rPr>
                        <a:t>Travel_Frequently</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823.8653846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698.4637681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792.6281588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9898504"/>
                  </a:ext>
                </a:extLst>
              </a:tr>
              <a:tr h="273213">
                <a:tc>
                  <a:txBody>
                    <a:bodyPr/>
                    <a:lstStyle/>
                    <a:p>
                      <a:pPr algn="l" fontAlgn="b"/>
                      <a:r>
                        <a:rPr lang="en-IN" sz="1100" u="none" strike="noStrike" dirty="0">
                          <a:effectLst/>
                        </a:rPr>
                        <a:t>Travel_Rarely</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809.5524239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765.8910256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803.0220518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4308394"/>
                  </a:ext>
                </a:extLst>
              </a:tr>
              <a:tr h="273213">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812.5044607</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750.3628692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802.4857143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799808"/>
                  </a:ext>
                </a:extLst>
              </a:tr>
            </a:tbl>
          </a:graphicData>
        </a:graphic>
      </p:graphicFrame>
      <p:graphicFrame>
        <p:nvGraphicFramePr>
          <p:cNvPr id="13" name="Chart 12">
            <a:extLst>
              <a:ext uri="{FF2B5EF4-FFF2-40B4-BE49-F238E27FC236}">
                <a16:creationId xmlns:a16="http://schemas.microsoft.com/office/drawing/2014/main" id="{D637F94C-50D5-DCBB-30ED-940BDA2A8DAE}"/>
              </a:ext>
            </a:extLst>
          </p:cNvPr>
          <p:cNvGraphicFramePr>
            <a:graphicFrameLocks/>
          </p:cNvGraphicFramePr>
          <p:nvPr>
            <p:extLst>
              <p:ext uri="{D42A27DB-BD31-4B8C-83A1-F6EECF244321}">
                <p14:modId xmlns:p14="http://schemas.microsoft.com/office/powerpoint/2010/main" val="1067415867"/>
              </p:ext>
            </p:extLst>
          </p:nvPr>
        </p:nvGraphicFramePr>
        <p:xfrm>
          <a:off x="6293554" y="4750356"/>
          <a:ext cx="5365046" cy="21076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390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05C5-25F5-0648-8DCC-9432CE628E88}"/>
              </a:ext>
            </a:extLst>
          </p:cNvPr>
          <p:cNvSpPr>
            <a:spLocks noGrp="1"/>
          </p:cNvSpPr>
          <p:nvPr>
            <p:ph type="title"/>
          </p:nvPr>
        </p:nvSpPr>
        <p:spPr>
          <a:xfrm>
            <a:off x="504825" y="804519"/>
            <a:ext cx="5591175" cy="5729631"/>
          </a:xfrm>
        </p:spPr>
        <p:txBody>
          <a:bodyPr>
            <a:normAutofit/>
          </a:bodyPr>
          <a:lstStyle/>
          <a:p>
            <a:pPr marL="342900" indent="-342900">
              <a:buFont typeface="Arial" panose="020B0604020202020204" pitchFamily="34" charset="0"/>
              <a:buChar char="•"/>
            </a:pPr>
            <a:r>
              <a:rPr lang="en-US" sz="2400" cap="none" dirty="0"/>
              <a:t>For the department category, we have observed 56.12% of the employees have left the company in Research &amp; Development department followed by Sales department i.e. 38.82%.</a:t>
            </a:r>
            <a:endParaRPr lang="en-IN" sz="2400" cap="none" dirty="0"/>
          </a:p>
        </p:txBody>
      </p:sp>
      <p:graphicFrame>
        <p:nvGraphicFramePr>
          <p:cNvPr id="3" name="Chart 2">
            <a:extLst>
              <a:ext uri="{FF2B5EF4-FFF2-40B4-BE49-F238E27FC236}">
                <a16:creationId xmlns:a16="http://schemas.microsoft.com/office/drawing/2014/main" id="{E1194957-911B-26CA-374D-97A30E5C01FA}"/>
              </a:ext>
            </a:extLst>
          </p:cNvPr>
          <p:cNvGraphicFramePr>
            <a:graphicFrameLocks/>
          </p:cNvGraphicFramePr>
          <p:nvPr>
            <p:extLst>
              <p:ext uri="{D42A27DB-BD31-4B8C-83A1-F6EECF244321}">
                <p14:modId xmlns:p14="http://schemas.microsoft.com/office/powerpoint/2010/main" val="4201948999"/>
              </p:ext>
            </p:extLst>
          </p:nvPr>
        </p:nvGraphicFramePr>
        <p:xfrm>
          <a:off x="6729693" y="3051781"/>
          <a:ext cx="4957482" cy="3261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A540882A-8E2D-1F0F-7A8A-4F4376941ECB}"/>
              </a:ext>
            </a:extLst>
          </p:cNvPr>
          <p:cNvGraphicFramePr>
            <a:graphicFrameLocks noGrp="1"/>
          </p:cNvGraphicFramePr>
          <p:nvPr>
            <p:extLst>
              <p:ext uri="{D42A27DB-BD31-4B8C-83A1-F6EECF244321}">
                <p14:modId xmlns:p14="http://schemas.microsoft.com/office/powerpoint/2010/main" val="3666497538"/>
              </p:ext>
            </p:extLst>
          </p:nvPr>
        </p:nvGraphicFramePr>
        <p:xfrm>
          <a:off x="7176248" y="545007"/>
          <a:ext cx="4434168" cy="1716040"/>
        </p:xfrm>
        <a:graphic>
          <a:graphicData uri="http://schemas.openxmlformats.org/drawingml/2006/table">
            <a:tbl>
              <a:tblPr>
                <a:tableStyleId>{5C22544A-7EE6-4342-B048-85BDC9FD1C3A}</a:tableStyleId>
              </a:tblPr>
              <a:tblGrid>
                <a:gridCol w="1726838">
                  <a:extLst>
                    <a:ext uri="{9D8B030D-6E8A-4147-A177-3AD203B41FA5}">
                      <a16:colId xmlns:a16="http://schemas.microsoft.com/office/drawing/2014/main" val="3634876643"/>
                    </a:ext>
                  </a:extLst>
                </a:gridCol>
                <a:gridCol w="1229274">
                  <a:extLst>
                    <a:ext uri="{9D8B030D-6E8A-4147-A177-3AD203B41FA5}">
                      <a16:colId xmlns:a16="http://schemas.microsoft.com/office/drawing/2014/main" val="4080603164"/>
                    </a:ext>
                  </a:extLst>
                </a:gridCol>
                <a:gridCol w="629271">
                  <a:extLst>
                    <a:ext uri="{9D8B030D-6E8A-4147-A177-3AD203B41FA5}">
                      <a16:colId xmlns:a16="http://schemas.microsoft.com/office/drawing/2014/main" val="3673037383"/>
                    </a:ext>
                  </a:extLst>
                </a:gridCol>
                <a:gridCol w="848785">
                  <a:extLst>
                    <a:ext uri="{9D8B030D-6E8A-4147-A177-3AD203B41FA5}">
                      <a16:colId xmlns:a16="http://schemas.microsoft.com/office/drawing/2014/main" val="969710517"/>
                    </a:ext>
                  </a:extLst>
                </a:gridCol>
              </a:tblGrid>
              <a:tr h="274628">
                <a:tc>
                  <a:txBody>
                    <a:bodyPr/>
                    <a:lstStyle/>
                    <a:p>
                      <a:pPr algn="l" fontAlgn="b"/>
                      <a:r>
                        <a:rPr lang="en-IN" sz="1100" u="none" strike="noStrike" dirty="0">
                          <a:effectLst/>
                        </a:rPr>
                        <a:t>Count of Attrition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5428298"/>
                  </a:ext>
                </a:extLst>
              </a:tr>
              <a:tr h="274628">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Yes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0508771"/>
                  </a:ext>
                </a:extLst>
              </a:tr>
              <a:tr h="274628">
                <a:tc>
                  <a:txBody>
                    <a:bodyPr/>
                    <a:lstStyle/>
                    <a:p>
                      <a:pPr algn="l" fontAlgn="b"/>
                      <a:r>
                        <a:rPr lang="en-IN" sz="1100" u="none" strike="noStrike" dirty="0">
                          <a:effectLst/>
                        </a:rPr>
                        <a:t>Human Resources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5.06%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4.14%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4.29%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6070380"/>
                  </a:ext>
                </a:extLst>
              </a:tr>
              <a:tr h="274628">
                <a:tc>
                  <a:txBody>
                    <a:bodyPr/>
                    <a:lstStyle/>
                    <a:p>
                      <a:pPr algn="l" fontAlgn="b"/>
                      <a:r>
                        <a:rPr lang="en-IN" sz="1100" u="none" strike="noStrike" dirty="0">
                          <a:effectLst/>
                        </a:rPr>
                        <a:t>Research &amp; Development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56.12%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67.15%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65.37%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6177625"/>
                  </a:ext>
                </a:extLst>
              </a:tr>
              <a:tr h="274628">
                <a:tc>
                  <a:txBody>
                    <a:bodyPr/>
                    <a:lstStyle/>
                    <a:p>
                      <a:pPr algn="l" fontAlgn="b"/>
                      <a:r>
                        <a:rPr lang="en-IN" sz="1100" u="none" strike="noStrike" dirty="0">
                          <a:effectLst/>
                        </a:rPr>
                        <a:t>Sales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38.82%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28.71%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30.34%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2009407"/>
                  </a:ext>
                </a:extLst>
              </a:tr>
              <a:tr h="274628">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725846"/>
                  </a:ext>
                </a:extLst>
              </a:tr>
            </a:tbl>
          </a:graphicData>
        </a:graphic>
      </p:graphicFrame>
    </p:spTree>
    <p:extLst>
      <p:ext uri="{BB962C8B-B14F-4D97-AF65-F5344CB8AC3E}">
        <p14:creationId xmlns:p14="http://schemas.microsoft.com/office/powerpoint/2010/main" val="195209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231111" y="209550"/>
            <a:ext cx="6564086" cy="6362699"/>
          </a:xfrm>
        </p:spPr>
        <p:txBody>
          <a:bodyPr>
            <a:normAutofit/>
          </a:bodyPr>
          <a:lstStyle/>
          <a:p>
            <a:pPr lvl="1"/>
            <a:r>
              <a:rPr lang="en-US" sz="2400" cap="none" dirty="0"/>
              <a:t>For this analysis, we could observe that average monthly income for male employees Rs. 4058 is lower than female employees Rs. 4212 in R&amp;D department.</a:t>
            </a:r>
          </a:p>
          <a:p>
            <a:pPr lvl="1"/>
            <a:r>
              <a:rPr lang="en-US" sz="2400" cap="none" dirty="0"/>
              <a:t>Since the count of male employees is more than female employees, this is the reason we could see a significant drop in R&amp;D department for attrited employees.</a:t>
            </a:r>
          </a:p>
        </p:txBody>
      </p:sp>
      <p:graphicFrame>
        <p:nvGraphicFramePr>
          <p:cNvPr id="3" name="Table 2">
            <a:extLst>
              <a:ext uri="{FF2B5EF4-FFF2-40B4-BE49-F238E27FC236}">
                <a16:creationId xmlns:a16="http://schemas.microsoft.com/office/drawing/2014/main" id="{ED3D1102-807D-73CC-03D0-9761F89C539D}"/>
              </a:ext>
            </a:extLst>
          </p:cNvPr>
          <p:cNvGraphicFramePr>
            <a:graphicFrameLocks noGrp="1"/>
          </p:cNvGraphicFramePr>
          <p:nvPr>
            <p:extLst>
              <p:ext uri="{D42A27DB-BD31-4B8C-83A1-F6EECF244321}">
                <p14:modId xmlns:p14="http://schemas.microsoft.com/office/powerpoint/2010/main" val="490621641"/>
              </p:ext>
            </p:extLst>
          </p:nvPr>
        </p:nvGraphicFramePr>
        <p:xfrm>
          <a:off x="6332974" y="461597"/>
          <a:ext cx="5592324" cy="2372040"/>
        </p:xfrm>
        <a:graphic>
          <a:graphicData uri="http://schemas.openxmlformats.org/drawingml/2006/table">
            <a:tbl>
              <a:tblPr>
                <a:tableStyleId>{5C22544A-7EE6-4342-B048-85BDC9FD1C3A}</a:tableStyleId>
              </a:tblPr>
              <a:tblGrid>
                <a:gridCol w="1567275">
                  <a:extLst>
                    <a:ext uri="{9D8B030D-6E8A-4147-A177-3AD203B41FA5}">
                      <a16:colId xmlns:a16="http://schemas.microsoft.com/office/drawing/2014/main" val="539981153"/>
                    </a:ext>
                  </a:extLst>
                </a:gridCol>
                <a:gridCol w="1032977">
                  <a:extLst>
                    <a:ext uri="{9D8B030D-6E8A-4147-A177-3AD203B41FA5}">
                      <a16:colId xmlns:a16="http://schemas.microsoft.com/office/drawing/2014/main" val="758887976"/>
                    </a:ext>
                  </a:extLst>
                </a:gridCol>
                <a:gridCol w="1448542">
                  <a:extLst>
                    <a:ext uri="{9D8B030D-6E8A-4147-A177-3AD203B41FA5}">
                      <a16:colId xmlns:a16="http://schemas.microsoft.com/office/drawing/2014/main" val="2840291548"/>
                    </a:ext>
                  </a:extLst>
                </a:gridCol>
                <a:gridCol w="771765">
                  <a:extLst>
                    <a:ext uri="{9D8B030D-6E8A-4147-A177-3AD203B41FA5}">
                      <a16:colId xmlns:a16="http://schemas.microsoft.com/office/drawing/2014/main" val="3650117008"/>
                    </a:ext>
                  </a:extLst>
                </a:gridCol>
                <a:gridCol w="771765">
                  <a:extLst>
                    <a:ext uri="{9D8B030D-6E8A-4147-A177-3AD203B41FA5}">
                      <a16:colId xmlns:a16="http://schemas.microsoft.com/office/drawing/2014/main" val="3547437024"/>
                    </a:ext>
                  </a:extLst>
                </a:gridCol>
              </a:tblGrid>
              <a:tr h="474408">
                <a:tc>
                  <a:txBody>
                    <a:bodyPr/>
                    <a:lstStyle/>
                    <a:p>
                      <a:pPr algn="l" fontAlgn="b"/>
                      <a:r>
                        <a:rPr lang="en-IN" sz="1100" u="none" strike="noStrike" dirty="0">
                          <a:effectLst/>
                        </a:rPr>
                        <a:t>Average of MonthlyIncome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0686099"/>
                  </a:ext>
                </a:extLst>
              </a:tr>
              <a:tr h="474408">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Human Resources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Research &amp; Development</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Sales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7021715"/>
                  </a:ext>
                </a:extLst>
              </a:tr>
              <a:tr h="474408">
                <a:tc>
                  <a:txBody>
                    <a:bodyPr/>
                    <a:lstStyle/>
                    <a:p>
                      <a:pPr algn="l" fontAlgn="b"/>
                      <a:r>
                        <a:rPr lang="en-IN" sz="1100" u="none" strike="noStrike" dirty="0">
                          <a:effectLst/>
                        </a:rPr>
                        <a:t>Female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3770.666667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4212.674419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5557.842105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4769.735632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2764062"/>
                  </a:ext>
                </a:extLst>
              </a:tr>
              <a:tr h="474408">
                <a:tc>
                  <a:txBody>
                    <a:bodyPr/>
                    <a:lstStyle/>
                    <a:p>
                      <a:pPr algn="l" fontAlgn="b"/>
                      <a:r>
                        <a:rPr lang="en-IN" sz="1100" u="none" strike="noStrike" dirty="0">
                          <a:effectLst/>
                        </a:rPr>
                        <a:t>Male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3660.833333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4058.1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6155.185185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4797.16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667921"/>
                  </a:ext>
                </a:extLst>
              </a:tr>
              <a:tr h="474408">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3715.75</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4108.075188</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5908.456522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4787.092827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7323207"/>
                  </a:ext>
                </a:extLst>
              </a:tr>
            </a:tbl>
          </a:graphicData>
        </a:graphic>
      </p:graphicFrame>
      <p:graphicFrame>
        <p:nvGraphicFramePr>
          <p:cNvPr id="5" name="Chart 4">
            <a:extLst>
              <a:ext uri="{FF2B5EF4-FFF2-40B4-BE49-F238E27FC236}">
                <a16:creationId xmlns:a16="http://schemas.microsoft.com/office/drawing/2014/main" id="{46E3C165-EBC5-0426-2A06-7F3A3C4F1689}"/>
              </a:ext>
            </a:extLst>
          </p:cNvPr>
          <p:cNvGraphicFramePr>
            <a:graphicFrameLocks/>
          </p:cNvGraphicFramePr>
          <p:nvPr>
            <p:extLst>
              <p:ext uri="{D42A27DB-BD31-4B8C-83A1-F6EECF244321}">
                <p14:modId xmlns:p14="http://schemas.microsoft.com/office/powerpoint/2010/main" val="1293333504"/>
              </p:ext>
            </p:extLst>
          </p:nvPr>
        </p:nvGraphicFramePr>
        <p:xfrm>
          <a:off x="6332974" y="3390899"/>
          <a:ext cx="5592324" cy="3181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559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1103312" y="-152400"/>
            <a:ext cx="5964238" cy="5886449"/>
          </a:xfrm>
        </p:spPr>
        <p:txBody>
          <a:bodyPr>
            <a:normAutofit/>
          </a:bodyPr>
          <a:lstStyle/>
          <a:p>
            <a:r>
              <a:rPr lang="en-US" sz="2400" cap="none" dirty="0"/>
              <a:t>Environment satisfaction plays a vital role in an organization</a:t>
            </a:r>
          </a:p>
          <a:p>
            <a:r>
              <a:rPr lang="en-US" sz="2400" cap="none" dirty="0"/>
              <a:t>On a scale of 1 to 4, 1 being lowest and 4 being highest, we could see that 30.38% of the employees with environment satisfaction 1 have left the company</a:t>
            </a:r>
            <a:r>
              <a:rPr lang="en-IN" sz="2400" cap="none" dirty="0"/>
              <a:t> which is the highest.</a:t>
            </a:r>
            <a:endParaRPr lang="en-US" sz="2400" cap="none" dirty="0"/>
          </a:p>
        </p:txBody>
      </p:sp>
      <p:graphicFrame>
        <p:nvGraphicFramePr>
          <p:cNvPr id="11" name="Table 10">
            <a:extLst>
              <a:ext uri="{FF2B5EF4-FFF2-40B4-BE49-F238E27FC236}">
                <a16:creationId xmlns:a16="http://schemas.microsoft.com/office/drawing/2014/main" id="{429AEF8E-1041-5787-86D6-355C38B1C2D9}"/>
              </a:ext>
            </a:extLst>
          </p:cNvPr>
          <p:cNvGraphicFramePr>
            <a:graphicFrameLocks noGrp="1"/>
          </p:cNvGraphicFramePr>
          <p:nvPr>
            <p:extLst>
              <p:ext uri="{D42A27DB-BD31-4B8C-83A1-F6EECF244321}">
                <p14:modId xmlns:p14="http://schemas.microsoft.com/office/powerpoint/2010/main" val="2473097774"/>
              </p:ext>
            </p:extLst>
          </p:nvPr>
        </p:nvGraphicFramePr>
        <p:xfrm>
          <a:off x="7775574" y="815974"/>
          <a:ext cx="3921125" cy="2289173"/>
        </p:xfrm>
        <a:graphic>
          <a:graphicData uri="http://schemas.openxmlformats.org/drawingml/2006/table">
            <a:tbl>
              <a:tblPr>
                <a:tableStyleId>{5C22544A-7EE6-4342-B048-85BDC9FD1C3A}</a:tableStyleId>
              </a:tblPr>
              <a:tblGrid>
                <a:gridCol w="1244342">
                  <a:extLst>
                    <a:ext uri="{9D8B030D-6E8A-4147-A177-3AD203B41FA5}">
                      <a16:colId xmlns:a16="http://schemas.microsoft.com/office/drawing/2014/main" val="1520342170"/>
                    </a:ext>
                  </a:extLst>
                </a:gridCol>
                <a:gridCol w="1215404">
                  <a:extLst>
                    <a:ext uri="{9D8B030D-6E8A-4147-A177-3AD203B41FA5}">
                      <a16:colId xmlns:a16="http://schemas.microsoft.com/office/drawing/2014/main" val="3864314468"/>
                    </a:ext>
                  </a:extLst>
                </a:gridCol>
                <a:gridCol w="622171">
                  <a:extLst>
                    <a:ext uri="{9D8B030D-6E8A-4147-A177-3AD203B41FA5}">
                      <a16:colId xmlns:a16="http://schemas.microsoft.com/office/drawing/2014/main" val="2290325970"/>
                    </a:ext>
                  </a:extLst>
                </a:gridCol>
                <a:gridCol w="839208">
                  <a:extLst>
                    <a:ext uri="{9D8B030D-6E8A-4147-A177-3AD203B41FA5}">
                      <a16:colId xmlns:a16="http://schemas.microsoft.com/office/drawing/2014/main" val="1565687542"/>
                    </a:ext>
                  </a:extLst>
                </a:gridCol>
              </a:tblGrid>
              <a:tr h="445943">
                <a:tc>
                  <a:txBody>
                    <a:bodyPr/>
                    <a:lstStyle/>
                    <a:p>
                      <a:pPr algn="l" fontAlgn="b"/>
                      <a:r>
                        <a:rPr lang="en-IN" sz="1100" u="none" strike="noStrike" dirty="0">
                          <a:effectLst/>
                        </a:rPr>
                        <a:t>Count of Attrition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8528308"/>
                  </a:ext>
                </a:extLst>
              </a:tr>
              <a:tr h="445943">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Yes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9260123"/>
                  </a:ext>
                </a:extLst>
              </a:tr>
              <a:tr h="237836">
                <a:tc>
                  <a:txBody>
                    <a:bodyPr/>
                    <a:lstStyle/>
                    <a:p>
                      <a:pPr algn="l"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17.19%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30.38%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19.32%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385678"/>
                  </a:ext>
                </a:extLst>
              </a:tr>
              <a:tr h="237836">
                <a:tc>
                  <a:txBody>
                    <a:bodyPr/>
                    <a:lstStyle/>
                    <a:p>
                      <a:pPr algn="l"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19.79%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18.14%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19.52%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1089105"/>
                  </a:ext>
                </a:extLst>
              </a:tr>
              <a:tr h="237836">
                <a:tc>
                  <a:txBody>
                    <a:bodyPr/>
                    <a:lstStyle/>
                    <a:p>
                      <a:pPr algn="l"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31.71%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26.16%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30.82%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1963351"/>
                  </a:ext>
                </a:extLst>
              </a:tr>
              <a:tr h="237836">
                <a:tc>
                  <a:txBody>
                    <a:bodyPr/>
                    <a:lstStyle/>
                    <a:p>
                      <a:pPr algn="l"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31.31%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25.32%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30.34%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5433321"/>
                  </a:ext>
                </a:extLst>
              </a:tr>
              <a:tr h="445943">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1011530"/>
                  </a:ext>
                </a:extLst>
              </a:tr>
            </a:tbl>
          </a:graphicData>
        </a:graphic>
      </p:graphicFrame>
      <p:graphicFrame>
        <p:nvGraphicFramePr>
          <p:cNvPr id="12" name="Chart 11">
            <a:extLst>
              <a:ext uri="{FF2B5EF4-FFF2-40B4-BE49-F238E27FC236}">
                <a16:creationId xmlns:a16="http://schemas.microsoft.com/office/drawing/2014/main" id="{43B80FFF-E81F-00AD-DCCA-E554B8F55B66}"/>
              </a:ext>
            </a:extLst>
          </p:cNvPr>
          <p:cNvGraphicFramePr>
            <a:graphicFrameLocks/>
          </p:cNvGraphicFramePr>
          <p:nvPr>
            <p:extLst>
              <p:ext uri="{D42A27DB-BD31-4B8C-83A1-F6EECF244321}">
                <p14:modId xmlns:p14="http://schemas.microsoft.com/office/powerpoint/2010/main" val="3135243256"/>
              </p:ext>
            </p:extLst>
          </p:nvPr>
        </p:nvGraphicFramePr>
        <p:xfrm>
          <a:off x="7450136" y="351472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25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1141412" y="685800"/>
            <a:ext cx="5545138" cy="5886449"/>
          </a:xfrm>
        </p:spPr>
        <p:txBody>
          <a:bodyPr>
            <a:normAutofit/>
          </a:bodyPr>
          <a:lstStyle/>
          <a:p>
            <a:r>
              <a:rPr lang="en-US" sz="2400" cap="none" dirty="0"/>
              <a:t>Here, we could clearly observe that the employees who worked over time, 53.59% left the company and the employees who did not work over time, 76.56% did not leave the company.</a:t>
            </a:r>
          </a:p>
          <a:p>
            <a:r>
              <a:rPr lang="en-US" sz="2400" cap="none" dirty="0"/>
              <a:t>This clearly states that employees do not prefer working over time.</a:t>
            </a:r>
          </a:p>
        </p:txBody>
      </p:sp>
      <p:graphicFrame>
        <p:nvGraphicFramePr>
          <p:cNvPr id="6" name="Content Placeholder 4">
            <a:extLst>
              <a:ext uri="{FF2B5EF4-FFF2-40B4-BE49-F238E27FC236}">
                <a16:creationId xmlns:a16="http://schemas.microsoft.com/office/drawing/2014/main" id="{EFC810AD-D2E5-19EE-9458-99BDB85AB40F}"/>
              </a:ext>
            </a:extLst>
          </p:cNvPr>
          <p:cNvGraphicFramePr>
            <a:graphicFrameLocks/>
          </p:cNvGraphicFramePr>
          <p:nvPr>
            <p:extLst>
              <p:ext uri="{D42A27DB-BD31-4B8C-83A1-F6EECF244321}">
                <p14:modId xmlns:p14="http://schemas.microsoft.com/office/powerpoint/2010/main" val="4118962262"/>
              </p:ext>
            </p:extLst>
          </p:nvPr>
        </p:nvGraphicFramePr>
        <p:xfrm>
          <a:off x="7134225" y="529591"/>
          <a:ext cx="4389437" cy="2146935"/>
        </p:xfrm>
        <a:graphic>
          <a:graphicData uri="http://schemas.openxmlformats.org/drawingml/2006/table">
            <a:tbl>
              <a:tblPr>
                <a:tableStyleId>{5C22544A-7EE6-4342-B048-85BDC9FD1C3A}</a:tableStyleId>
              </a:tblPr>
              <a:tblGrid>
                <a:gridCol w="1392958">
                  <a:extLst>
                    <a:ext uri="{9D8B030D-6E8A-4147-A177-3AD203B41FA5}">
                      <a16:colId xmlns:a16="http://schemas.microsoft.com/office/drawing/2014/main" val="47538498"/>
                    </a:ext>
                  </a:extLst>
                </a:gridCol>
                <a:gridCol w="1360564">
                  <a:extLst>
                    <a:ext uri="{9D8B030D-6E8A-4147-A177-3AD203B41FA5}">
                      <a16:colId xmlns:a16="http://schemas.microsoft.com/office/drawing/2014/main" val="2594398458"/>
                    </a:ext>
                  </a:extLst>
                </a:gridCol>
                <a:gridCol w="696479">
                  <a:extLst>
                    <a:ext uri="{9D8B030D-6E8A-4147-A177-3AD203B41FA5}">
                      <a16:colId xmlns:a16="http://schemas.microsoft.com/office/drawing/2014/main" val="1130639865"/>
                    </a:ext>
                  </a:extLst>
                </a:gridCol>
                <a:gridCol w="939436">
                  <a:extLst>
                    <a:ext uri="{9D8B030D-6E8A-4147-A177-3AD203B41FA5}">
                      <a16:colId xmlns:a16="http://schemas.microsoft.com/office/drawing/2014/main" val="1158257460"/>
                    </a:ext>
                  </a:extLst>
                </a:gridCol>
              </a:tblGrid>
              <a:tr h="527935">
                <a:tc>
                  <a:txBody>
                    <a:bodyPr/>
                    <a:lstStyle/>
                    <a:p>
                      <a:pPr algn="l" fontAlgn="b"/>
                      <a:r>
                        <a:rPr lang="en-IN" sz="1100" u="none" strike="noStrike" dirty="0">
                          <a:effectLst/>
                        </a:rPr>
                        <a:t>Count of Attrition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988666"/>
                  </a:ext>
                </a:extLst>
              </a:tr>
              <a:tr h="527935">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Yes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0643382"/>
                  </a:ext>
                </a:extLst>
              </a:tr>
              <a:tr h="281565">
                <a:tc>
                  <a:txBody>
                    <a:bodyPr/>
                    <a:lstStyle/>
                    <a:p>
                      <a:pPr algn="l" fontAlgn="b"/>
                      <a:r>
                        <a:rPr lang="en-IN" sz="1100" u="none" strike="noStrike" dirty="0">
                          <a:effectLst/>
                        </a:rPr>
                        <a:t>No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76.56%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46.41%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71.70%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6098037"/>
                  </a:ext>
                </a:extLst>
              </a:tr>
              <a:tr h="281565">
                <a:tc>
                  <a:txBody>
                    <a:bodyPr/>
                    <a:lstStyle/>
                    <a:p>
                      <a:pPr algn="l"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23.44%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53.59%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28.30%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3300371"/>
                  </a:ext>
                </a:extLst>
              </a:tr>
              <a:tr h="527935">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0060906"/>
                  </a:ext>
                </a:extLst>
              </a:tr>
            </a:tbl>
          </a:graphicData>
        </a:graphic>
      </p:graphicFrame>
      <p:graphicFrame>
        <p:nvGraphicFramePr>
          <p:cNvPr id="8" name="Chart 7">
            <a:extLst>
              <a:ext uri="{FF2B5EF4-FFF2-40B4-BE49-F238E27FC236}">
                <a16:creationId xmlns:a16="http://schemas.microsoft.com/office/drawing/2014/main" id="{9974A472-5CDD-74AB-7B44-445E29D1C14D}"/>
              </a:ext>
            </a:extLst>
          </p:cNvPr>
          <p:cNvGraphicFramePr>
            <a:graphicFrameLocks/>
          </p:cNvGraphicFramePr>
          <p:nvPr>
            <p:extLst>
              <p:ext uri="{D42A27DB-BD31-4B8C-83A1-F6EECF244321}">
                <p14:modId xmlns:p14="http://schemas.microsoft.com/office/powerpoint/2010/main" val="1802783431"/>
              </p:ext>
            </p:extLst>
          </p:nvPr>
        </p:nvGraphicFramePr>
        <p:xfrm>
          <a:off x="7010399" y="3091817"/>
          <a:ext cx="4772025" cy="31470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037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1141411" y="209550"/>
            <a:ext cx="5535613" cy="6362699"/>
          </a:xfrm>
        </p:spPr>
        <p:txBody>
          <a:bodyPr>
            <a:normAutofit/>
          </a:bodyPr>
          <a:lstStyle/>
          <a:p>
            <a:r>
              <a:rPr lang="en-US" sz="2300" cap="none" dirty="0"/>
              <a:t>For this section, we could see that the average age of the employee who left the company is 33 which is low as compared to the average age of the employee i.e. 37 who did not leave the company</a:t>
            </a:r>
          </a:p>
          <a:p>
            <a:r>
              <a:rPr lang="en-US" sz="2300" cap="none" dirty="0"/>
              <a:t>We can draw a conclusion that younger employees tend to switch their jobs for hike in salary while older employees look for stability in a job.</a:t>
            </a:r>
          </a:p>
        </p:txBody>
      </p:sp>
      <p:graphicFrame>
        <p:nvGraphicFramePr>
          <p:cNvPr id="4" name="Table 3">
            <a:extLst>
              <a:ext uri="{FF2B5EF4-FFF2-40B4-BE49-F238E27FC236}">
                <a16:creationId xmlns:a16="http://schemas.microsoft.com/office/drawing/2014/main" id="{7B3CA240-EA1D-EB3C-FE2F-24E8ED9407F9}"/>
              </a:ext>
            </a:extLst>
          </p:cNvPr>
          <p:cNvGraphicFramePr>
            <a:graphicFrameLocks noGrp="1"/>
          </p:cNvGraphicFramePr>
          <p:nvPr>
            <p:extLst>
              <p:ext uri="{D42A27DB-BD31-4B8C-83A1-F6EECF244321}">
                <p14:modId xmlns:p14="http://schemas.microsoft.com/office/powerpoint/2010/main" val="2848666389"/>
              </p:ext>
            </p:extLst>
          </p:nvPr>
        </p:nvGraphicFramePr>
        <p:xfrm>
          <a:off x="7921625" y="685800"/>
          <a:ext cx="3536950" cy="1675766"/>
        </p:xfrm>
        <a:graphic>
          <a:graphicData uri="http://schemas.openxmlformats.org/drawingml/2006/table">
            <a:tbl>
              <a:tblPr>
                <a:tableStyleId>{5C22544A-7EE6-4342-B048-85BDC9FD1C3A}</a:tableStyleId>
              </a:tblPr>
              <a:tblGrid>
                <a:gridCol w="1681906">
                  <a:extLst>
                    <a:ext uri="{9D8B030D-6E8A-4147-A177-3AD203B41FA5}">
                      <a16:colId xmlns:a16="http://schemas.microsoft.com/office/drawing/2014/main" val="1488816274"/>
                    </a:ext>
                  </a:extLst>
                </a:gridCol>
                <a:gridCol w="1855044">
                  <a:extLst>
                    <a:ext uri="{9D8B030D-6E8A-4147-A177-3AD203B41FA5}">
                      <a16:colId xmlns:a16="http://schemas.microsoft.com/office/drawing/2014/main" val="2203404790"/>
                    </a:ext>
                  </a:extLst>
                </a:gridCol>
              </a:tblGrid>
              <a:tr h="644525">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Average of Age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2237085"/>
                  </a:ext>
                </a:extLst>
              </a:tr>
              <a:tr h="343747">
                <a:tc>
                  <a:txBody>
                    <a:bodyPr/>
                    <a:lstStyle/>
                    <a:p>
                      <a:pPr algn="l" fontAlgn="b"/>
                      <a:r>
                        <a:rPr lang="en-IN" sz="1100" u="none" strike="noStrike" dirty="0">
                          <a:effectLst/>
                        </a:rPr>
                        <a:t>No</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37.56123277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0561996"/>
                  </a:ext>
                </a:extLst>
              </a:tr>
              <a:tr h="343747">
                <a:tc>
                  <a:txBody>
                    <a:bodyPr/>
                    <a:lstStyle/>
                    <a:p>
                      <a:pPr algn="l"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33.60759494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2845924"/>
                  </a:ext>
                </a:extLst>
              </a:tr>
              <a:tr h="343747">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36.92380952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7390843"/>
                  </a:ext>
                </a:extLst>
              </a:tr>
            </a:tbl>
          </a:graphicData>
        </a:graphic>
      </p:graphicFrame>
      <p:graphicFrame>
        <p:nvGraphicFramePr>
          <p:cNvPr id="5" name="Chart 4">
            <a:extLst>
              <a:ext uri="{FF2B5EF4-FFF2-40B4-BE49-F238E27FC236}">
                <a16:creationId xmlns:a16="http://schemas.microsoft.com/office/drawing/2014/main" id="{D788B5F9-C6D2-BE1E-4119-8CA79BF86662}"/>
              </a:ext>
            </a:extLst>
          </p:cNvPr>
          <p:cNvGraphicFramePr>
            <a:graphicFrameLocks/>
          </p:cNvGraphicFramePr>
          <p:nvPr>
            <p:extLst>
              <p:ext uri="{D42A27DB-BD31-4B8C-83A1-F6EECF244321}">
                <p14:modId xmlns:p14="http://schemas.microsoft.com/office/powerpoint/2010/main" val="4151845540"/>
              </p:ext>
            </p:extLst>
          </p:nvPr>
        </p:nvGraphicFramePr>
        <p:xfrm>
          <a:off x="7181850" y="312483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097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D05136-D16A-3A96-D124-5E0795A54388}"/>
              </a:ext>
            </a:extLst>
          </p:cNvPr>
          <p:cNvSpPr>
            <a:spLocks noGrp="1"/>
          </p:cNvSpPr>
          <p:nvPr>
            <p:ph sz="half" idx="1"/>
          </p:nvPr>
        </p:nvSpPr>
        <p:spPr>
          <a:xfrm>
            <a:off x="266701" y="209550"/>
            <a:ext cx="6229349" cy="6362699"/>
          </a:xfrm>
        </p:spPr>
        <p:txBody>
          <a:bodyPr>
            <a:normAutofit/>
          </a:bodyPr>
          <a:lstStyle/>
          <a:p>
            <a:pPr lvl="1"/>
            <a:r>
              <a:rPr lang="en-US" sz="2400" cap="none" dirty="0"/>
              <a:t>Considering gender category, we could see a high number of male employees have left the company with a percentage of 63.29% and while 36.21% female employees have left the company.</a:t>
            </a:r>
          </a:p>
          <a:p>
            <a:pPr marL="457200" lvl="1" indent="0">
              <a:buNone/>
            </a:pPr>
            <a:endParaRPr lang="en-US" sz="2400" cap="none" dirty="0"/>
          </a:p>
        </p:txBody>
      </p:sp>
      <p:graphicFrame>
        <p:nvGraphicFramePr>
          <p:cNvPr id="3" name="Table 2">
            <a:extLst>
              <a:ext uri="{FF2B5EF4-FFF2-40B4-BE49-F238E27FC236}">
                <a16:creationId xmlns:a16="http://schemas.microsoft.com/office/drawing/2014/main" id="{8A38C7B4-508D-63FB-2DCB-9964145D97FE}"/>
              </a:ext>
            </a:extLst>
          </p:cNvPr>
          <p:cNvGraphicFramePr>
            <a:graphicFrameLocks noGrp="1"/>
          </p:cNvGraphicFramePr>
          <p:nvPr>
            <p:extLst>
              <p:ext uri="{D42A27DB-BD31-4B8C-83A1-F6EECF244321}">
                <p14:modId xmlns:p14="http://schemas.microsoft.com/office/powerpoint/2010/main" val="3531462096"/>
              </p:ext>
            </p:extLst>
          </p:nvPr>
        </p:nvGraphicFramePr>
        <p:xfrm>
          <a:off x="7546312" y="682224"/>
          <a:ext cx="3697026" cy="1940394"/>
        </p:xfrm>
        <a:graphic>
          <a:graphicData uri="http://schemas.openxmlformats.org/drawingml/2006/table">
            <a:tbl>
              <a:tblPr>
                <a:tableStyleId>{5C22544A-7EE6-4342-B048-85BDC9FD1C3A}</a:tableStyleId>
              </a:tblPr>
              <a:tblGrid>
                <a:gridCol w="1173226">
                  <a:extLst>
                    <a:ext uri="{9D8B030D-6E8A-4147-A177-3AD203B41FA5}">
                      <a16:colId xmlns:a16="http://schemas.microsoft.com/office/drawing/2014/main" val="203624405"/>
                    </a:ext>
                  </a:extLst>
                </a:gridCol>
                <a:gridCol w="1145942">
                  <a:extLst>
                    <a:ext uri="{9D8B030D-6E8A-4147-A177-3AD203B41FA5}">
                      <a16:colId xmlns:a16="http://schemas.microsoft.com/office/drawing/2014/main" val="1659238977"/>
                    </a:ext>
                  </a:extLst>
                </a:gridCol>
                <a:gridCol w="586613">
                  <a:extLst>
                    <a:ext uri="{9D8B030D-6E8A-4147-A177-3AD203B41FA5}">
                      <a16:colId xmlns:a16="http://schemas.microsoft.com/office/drawing/2014/main" val="301156638"/>
                    </a:ext>
                  </a:extLst>
                </a:gridCol>
                <a:gridCol w="791245">
                  <a:extLst>
                    <a:ext uri="{9D8B030D-6E8A-4147-A177-3AD203B41FA5}">
                      <a16:colId xmlns:a16="http://schemas.microsoft.com/office/drawing/2014/main" val="968151961"/>
                    </a:ext>
                  </a:extLst>
                </a:gridCol>
              </a:tblGrid>
              <a:tr h="477146">
                <a:tc>
                  <a:txBody>
                    <a:bodyPr/>
                    <a:lstStyle/>
                    <a:p>
                      <a:pPr algn="l" fontAlgn="b"/>
                      <a:r>
                        <a:rPr lang="en-IN" sz="1100" u="none" strike="noStrike" dirty="0">
                          <a:effectLst/>
                        </a:rPr>
                        <a:t>Count of Attrition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8671627"/>
                  </a:ext>
                </a:extLst>
              </a:tr>
              <a:tr h="477146">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Yes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6931206"/>
                  </a:ext>
                </a:extLst>
              </a:tr>
              <a:tr h="254478">
                <a:tc>
                  <a:txBody>
                    <a:bodyPr/>
                    <a:lstStyle/>
                    <a:p>
                      <a:pPr algn="l" fontAlgn="b"/>
                      <a:r>
                        <a:rPr lang="en-IN" sz="1100" u="none" strike="noStrike" dirty="0">
                          <a:effectLst/>
                        </a:rPr>
                        <a:t>Female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40.63%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36.71%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40.00%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0301381"/>
                  </a:ext>
                </a:extLst>
              </a:tr>
              <a:tr h="254478">
                <a:tc>
                  <a:txBody>
                    <a:bodyPr/>
                    <a:lstStyle/>
                    <a:p>
                      <a:pPr algn="l" fontAlgn="b"/>
                      <a:r>
                        <a:rPr lang="en-IN" sz="1100" u="none" strike="noStrike" dirty="0">
                          <a:effectLst/>
                        </a:rPr>
                        <a:t>Male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59.37%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63.29%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60.00%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452408"/>
                  </a:ext>
                </a:extLst>
              </a:tr>
              <a:tr h="477146">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0640390"/>
                  </a:ext>
                </a:extLst>
              </a:tr>
            </a:tbl>
          </a:graphicData>
        </a:graphic>
      </p:graphicFrame>
      <p:graphicFrame>
        <p:nvGraphicFramePr>
          <p:cNvPr id="5" name="Chart 4">
            <a:extLst>
              <a:ext uri="{FF2B5EF4-FFF2-40B4-BE49-F238E27FC236}">
                <a16:creationId xmlns:a16="http://schemas.microsoft.com/office/drawing/2014/main" id="{403E651A-1F66-5015-CDA6-F95D2F6E841C}"/>
              </a:ext>
            </a:extLst>
          </p:cNvPr>
          <p:cNvGraphicFramePr>
            <a:graphicFrameLocks/>
          </p:cNvGraphicFramePr>
          <p:nvPr>
            <p:extLst>
              <p:ext uri="{D42A27DB-BD31-4B8C-83A1-F6EECF244321}">
                <p14:modId xmlns:p14="http://schemas.microsoft.com/office/powerpoint/2010/main" val="612075372"/>
              </p:ext>
            </p:extLst>
          </p:nvPr>
        </p:nvGraphicFramePr>
        <p:xfrm>
          <a:off x="7245279" y="2924613"/>
          <a:ext cx="4501243" cy="3435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0544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1502</TotalTime>
  <Words>1283</Words>
  <Application>Microsoft Office PowerPoint</Application>
  <PresentationFormat>Widescreen</PresentationFormat>
  <Paragraphs>251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Mesh</vt:lpstr>
      <vt:lpstr>IBM Attrition report              - Chirayu Randhir</vt:lpstr>
      <vt:lpstr>INTRODUCTION</vt:lpstr>
      <vt:lpstr>PowerPoint Presentation</vt:lpstr>
      <vt:lpstr>For the department category, we have observed 56.12% of the employees have left the company in Research &amp; Development department followed by Sales department i.e. 38.82%.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reasons why </dc:title>
  <dc:creator>Chirayu Randhir</dc:creator>
  <cp:lastModifiedBy>Chirayu Randhir</cp:lastModifiedBy>
  <cp:revision>5</cp:revision>
  <dcterms:created xsi:type="dcterms:W3CDTF">2024-03-28T06:58:47Z</dcterms:created>
  <dcterms:modified xsi:type="dcterms:W3CDTF">2024-03-29T08:01:13Z</dcterms:modified>
</cp:coreProperties>
</file>