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93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0328" y="741284"/>
            <a:ext cx="7445483" cy="4250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086"/>
              </a:lnSpc>
              <a:buNone/>
            </a:pPr>
            <a:r>
              <a:rPr lang="en-US" sz="566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Milk Quality Prediction Using Machine  Learning</a:t>
            </a:r>
            <a:endParaRPr lang="en-US" sz="5668" dirty="0"/>
          </a:p>
        </p:txBody>
      </p:sp>
      <p:sp>
        <p:nvSpPr>
          <p:cNvPr id="6" name="Text 3"/>
          <p:cNvSpPr/>
          <p:nvPr/>
        </p:nvSpPr>
        <p:spPr>
          <a:xfrm>
            <a:off x="730328" y="5030509"/>
            <a:ext cx="7683341" cy="1335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project outlines a comprehensive approach to predicting milk quality using machine learning which includes identifying factors that influence milk quality like pH, Temperature, Odor, etc.</a:t>
            </a:r>
            <a:endParaRPr lang="en-US" dirty="0"/>
          </a:p>
        </p:txBody>
      </p:sp>
      <p:sp>
        <p:nvSpPr>
          <p:cNvPr id="7" name="Shape 4"/>
          <p:cNvSpPr/>
          <p:nvPr/>
        </p:nvSpPr>
        <p:spPr>
          <a:xfrm>
            <a:off x="730329" y="7138630"/>
            <a:ext cx="333851" cy="333851"/>
          </a:xfrm>
          <a:prstGeom prst="roundRect">
            <a:avLst>
              <a:gd name="adj" fmla="val 2738672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893149" y="6393715"/>
            <a:ext cx="2638187" cy="365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5"/>
              </a:lnSpc>
              <a:buNone/>
            </a:pPr>
            <a:r>
              <a:rPr lang="en-US" sz="2054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Chirayu Randhir</a:t>
            </a:r>
            <a:endParaRPr lang="en-US" sz="205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 b="4710"/>
          <a:stretch/>
        </p:blipFill>
        <p:spPr>
          <a:xfrm>
            <a:off x="9144000" y="0"/>
            <a:ext cx="5486400" cy="822995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0932" y="621387"/>
            <a:ext cx="5649754" cy="706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61"/>
              </a:lnSpc>
              <a:buNone/>
            </a:pPr>
            <a:r>
              <a:rPr lang="en-US" sz="4449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Problem Statement</a:t>
            </a:r>
            <a:endParaRPr lang="en-US" sz="4449" dirty="0"/>
          </a:p>
        </p:txBody>
      </p:sp>
      <p:sp>
        <p:nvSpPr>
          <p:cNvPr id="6" name="Text 3"/>
          <p:cNvSpPr/>
          <p:nvPr/>
        </p:nvSpPr>
        <p:spPr>
          <a:xfrm>
            <a:off x="790932" y="1666518"/>
            <a:ext cx="7562136" cy="1445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Milk quality is crucial for ensuring consumer safety and satisfaction. This project aims to develop a machine learning model to predict milk quality based on various parameters, facilitating early detection of potential issues and optimizing production processes.</a:t>
            </a:r>
            <a:endParaRPr lang="en-US" sz="1779" dirty="0"/>
          </a:p>
        </p:txBody>
      </p:sp>
      <p:sp>
        <p:nvSpPr>
          <p:cNvPr id="7" name="Shape 4"/>
          <p:cNvSpPr/>
          <p:nvPr/>
        </p:nvSpPr>
        <p:spPr>
          <a:xfrm>
            <a:off x="790932" y="3620810"/>
            <a:ext cx="508397" cy="5083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965121" y="3705463"/>
            <a:ext cx="159901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9"/>
              </a:lnSpc>
              <a:buNone/>
            </a:pPr>
            <a:r>
              <a:rPr lang="en-US" sz="266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69" dirty="0"/>
          </a:p>
        </p:txBody>
      </p:sp>
      <p:sp>
        <p:nvSpPr>
          <p:cNvPr id="9" name="Text 6"/>
          <p:cNvSpPr/>
          <p:nvPr/>
        </p:nvSpPr>
        <p:spPr>
          <a:xfrm>
            <a:off x="1525310" y="3620810"/>
            <a:ext cx="2824877" cy="353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224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224" dirty="0"/>
          </a:p>
        </p:txBody>
      </p:sp>
      <p:sp>
        <p:nvSpPr>
          <p:cNvPr id="10" name="Text 7"/>
          <p:cNvSpPr/>
          <p:nvPr/>
        </p:nvSpPr>
        <p:spPr>
          <a:xfrm>
            <a:off x="1525310" y="4109442"/>
            <a:ext cx="2933700" cy="1445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a robust model to accurately classify milk quality into high, medium, and low categories.</a:t>
            </a:r>
            <a:endParaRPr lang="en-US" sz="1779" dirty="0"/>
          </a:p>
        </p:txBody>
      </p:sp>
      <p:sp>
        <p:nvSpPr>
          <p:cNvPr id="11" name="Shape 8"/>
          <p:cNvSpPr/>
          <p:nvPr/>
        </p:nvSpPr>
        <p:spPr>
          <a:xfrm>
            <a:off x="4684990" y="3620810"/>
            <a:ext cx="508397" cy="5083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4836438" y="3705463"/>
            <a:ext cx="205383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9"/>
              </a:lnSpc>
              <a:buNone/>
            </a:pPr>
            <a:r>
              <a:rPr lang="en-US" sz="266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69" dirty="0"/>
          </a:p>
        </p:txBody>
      </p:sp>
      <p:sp>
        <p:nvSpPr>
          <p:cNvPr id="13" name="Text 10"/>
          <p:cNvSpPr/>
          <p:nvPr/>
        </p:nvSpPr>
        <p:spPr>
          <a:xfrm>
            <a:off x="5419368" y="3620810"/>
            <a:ext cx="2824877" cy="353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224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</a:t>
            </a:r>
            <a:endParaRPr lang="en-US" sz="2224" dirty="0"/>
          </a:p>
        </p:txBody>
      </p:sp>
      <p:sp>
        <p:nvSpPr>
          <p:cNvPr id="14" name="Text 11"/>
          <p:cNvSpPr/>
          <p:nvPr/>
        </p:nvSpPr>
        <p:spPr>
          <a:xfrm>
            <a:off x="5419368" y="4109442"/>
            <a:ext cx="2933700" cy="1807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dataset comprises various milk attributes, including pH, temperature, taste, odor, fat content, turbidity, color, and grade.</a:t>
            </a:r>
            <a:endParaRPr lang="en-US" sz="1779" dirty="0"/>
          </a:p>
        </p:txBody>
      </p:sp>
      <p:sp>
        <p:nvSpPr>
          <p:cNvPr id="15" name="Shape 12"/>
          <p:cNvSpPr/>
          <p:nvPr/>
        </p:nvSpPr>
        <p:spPr>
          <a:xfrm>
            <a:off x="790932" y="6396990"/>
            <a:ext cx="508397" cy="5083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6" name="Text 13"/>
          <p:cNvSpPr/>
          <p:nvPr/>
        </p:nvSpPr>
        <p:spPr>
          <a:xfrm>
            <a:off x="942975" y="6481643"/>
            <a:ext cx="204192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9"/>
              </a:lnSpc>
              <a:buNone/>
            </a:pPr>
            <a:r>
              <a:rPr lang="en-US" sz="266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69" dirty="0"/>
          </a:p>
        </p:txBody>
      </p:sp>
      <p:sp>
        <p:nvSpPr>
          <p:cNvPr id="17" name="Text 14"/>
          <p:cNvSpPr/>
          <p:nvPr/>
        </p:nvSpPr>
        <p:spPr>
          <a:xfrm>
            <a:off x="1525310" y="6396990"/>
            <a:ext cx="2824877" cy="353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224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Challenges</a:t>
            </a:r>
            <a:endParaRPr lang="en-US" sz="2224" dirty="0"/>
          </a:p>
        </p:txBody>
      </p:sp>
      <p:sp>
        <p:nvSpPr>
          <p:cNvPr id="18" name="Text 15"/>
          <p:cNvSpPr/>
          <p:nvPr/>
        </p:nvSpPr>
        <p:spPr>
          <a:xfrm>
            <a:off x="1525310" y="6885623"/>
            <a:ext cx="6827758" cy="722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Dealing with multiclass classification, outlier detection, and feature engineering for optimal model performance.</a:t>
            </a:r>
            <a:endParaRPr lang="en-US" sz="177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811298"/>
            <a:ext cx="729103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Exploratory Data Analysis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2973705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initial step involves understanding the data distribution and relationships between variables. This provides valuable insights into the data characteristics and potential predictors of milk quality.</a:t>
            </a:r>
            <a:endParaRPr lang="en-US" sz="1786" dirty="0"/>
          </a:p>
        </p:txBody>
      </p:sp>
      <p:sp>
        <p:nvSpPr>
          <p:cNvPr id="6" name="Text 4"/>
          <p:cNvSpPr/>
          <p:nvPr/>
        </p:nvSpPr>
        <p:spPr>
          <a:xfrm>
            <a:off x="793790" y="41814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Overview</a:t>
            </a:r>
            <a:endParaRPr lang="en-US" sz="2233" dirty="0"/>
          </a:p>
        </p:txBody>
      </p:sp>
      <p:sp>
        <p:nvSpPr>
          <p:cNvPr id="7" name="Text 5"/>
          <p:cNvSpPr/>
          <p:nvPr/>
        </p:nvSpPr>
        <p:spPr>
          <a:xfrm>
            <a:off x="793790" y="476261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Analyzing data types, missing values, and basic statistics to gain an initial understanding of the data.</a:t>
            </a:r>
            <a:endParaRPr lang="en-US" sz="1786" dirty="0"/>
          </a:p>
        </p:txBody>
      </p:sp>
      <p:sp>
        <p:nvSpPr>
          <p:cNvPr id="8" name="Text 6"/>
          <p:cNvSpPr/>
          <p:nvPr/>
        </p:nvSpPr>
        <p:spPr>
          <a:xfrm>
            <a:off x="5332928" y="41814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Univariate Analysis</a:t>
            </a:r>
            <a:endParaRPr lang="en-US" sz="2233" dirty="0"/>
          </a:p>
        </p:txBody>
      </p:sp>
      <p:sp>
        <p:nvSpPr>
          <p:cNvPr id="9" name="Text 7"/>
          <p:cNvSpPr/>
          <p:nvPr/>
        </p:nvSpPr>
        <p:spPr>
          <a:xfrm>
            <a:off x="5332928" y="4762619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Exploring individual attributes using histograms, box plots, and frequency distributions to understand their characteristics.</a:t>
            </a:r>
            <a:endParaRPr lang="en-US" sz="1786" dirty="0"/>
          </a:p>
        </p:txBody>
      </p:sp>
      <p:sp>
        <p:nvSpPr>
          <p:cNvPr id="10" name="Text 8"/>
          <p:cNvSpPr/>
          <p:nvPr/>
        </p:nvSpPr>
        <p:spPr>
          <a:xfrm>
            <a:off x="9872067" y="41814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Bivariate Analysis</a:t>
            </a:r>
            <a:endParaRPr lang="en-US" sz="2233" dirty="0"/>
          </a:p>
        </p:txBody>
      </p:sp>
      <p:sp>
        <p:nvSpPr>
          <p:cNvPr id="11" name="Text 9"/>
          <p:cNvSpPr/>
          <p:nvPr/>
        </p:nvSpPr>
        <p:spPr>
          <a:xfrm>
            <a:off x="9872067" y="4762619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Investigating relationships between pairs of attributes using scatter plots and correlation analysis to identify potential dependencies.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838" y="882015"/>
            <a:ext cx="5028605" cy="64654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794" y="944880"/>
            <a:ext cx="4577239" cy="5720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05"/>
              </a:lnSpc>
              <a:buNone/>
            </a:pPr>
            <a:r>
              <a:rPr lang="en-US" sz="360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sz="3604" dirty="0"/>
          </a:p>
        </p:txBody>
      </p:sp>
      <p:sp>
        <p:nvSpPr>
          <p:cNvPr id="7" name="Text 3"/>
          <p:cNvSpPr/>
          <p:nvPr/>
        </p:nvSpPr>
        <p:spPr>
          <a:xfrm>
            <a:off x="640794" y="1791533"/>
            <a:ext cx="7862411" cy="8786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7"/>
              </a:lnSpc>
              <a:buNone/>
            </a:pPr>
            <a:r>
              <a:rPr lang="en-US" sz="14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Before applying machine learning models, data preprocessing is essential to ensure consistency and optimize model performance. This involves addressing missing values, handling outliers, and scaling features.</a:t>
            </a:r>
            <a:endParaRPr lang="en-US" sz="1442" dirty="0"/>
          </a:p>
        </p:txBody>
      </p:sp>
      <p:sp>
        <p:nvSpPr>
          <p:cNvPr id="8" name="Shape 4"/>
          <p:cNvSpPr/>
          <p:nvPr/>
        </p:nvSpPr>
        <p:spPr>
          <a:xfrm>
            <a:off x="903923" y="2876074"/>
            <a:ext cx="22860" cy="4408646"/>
          </a:xfrm>
          <a:prstGeom prst="roundRect">
            <a:avLst>
              <a:gd name="adj" fmla="val 120138"/>
            </a:avLst>
          </a:prstGeom>
          <a:solidFill>
            <a:srgbClr val="D4CEC3"/>
          </a:solidFill>
          <a:ln/>
        </p:spPr>
      </p:sp>
      <p:sp>
        <p:nvSpPr>
          <p:cNvPr id="9" name="Shape 5"/>
          <p:cNvSpPr/>
          <p:nvPr/>
        </p:nvSpPr>
        <p:spPr>
          <a:xfrm>
            <a:off x="1098411" y="3276362"/>
            <a:ext cx="640794" cy="22860"/>
          </a:xfrm>
          <a:prstGeom prst="roundRect">
            <a:avLst>
              <a:gd name="adj" fmla="val 120138"/>
            </a:avLst>
          </a:prstGeom>
          <a:solidFill>
            <a:srgbClr val="D4CEC3"/>
          </a:solidFill>
          <a:ln/>
        </p:spPr>
      </p:sp>
      <p:sp>
        <p:nvSpPr>
          <p:cNvPr id="10" name="Shape 6"/>
          <p:cNvSpPr/>
          <p:nvPr/>
        </p:nvSpPr>
        <p:spPr>
          <a:xfrm>
            <a:off x="709434" y="3081933"/>
            <a:ext cx="411837" cy="411837"/>
          </a:xfrm>
          <a:prstGeom prst="roundRect">
            <a:avLst>
              <a:gd name="adj" fmla="val 6669"/>
            </a:avLst>
          </a:prstGeom>
          <a:solidFill>
            <a:srgbClr val="EEE8DD"/>
          </a:solidFill>
          <a:ln/>
        </p:spPr>
      </p:sp>
      <p:sp>
        <p:nvSpPr>
          <p:cNvPr id="11" name="Text 7"/>
          <p:cNvSpPr/>
          <p:nvPr/>
        </p:nvSpPr>
        <p:spPr>
          <a:xfrm>
            <a:off x="850523" y="3150513"/>
            <a:ext cx="129540" cy="2746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62"/>
              </a:lnSpc>
              <a:buNone/>
            </a:pPr>
            <a:r>
              <a:rPr lang="en-US" sz="216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62" dirty="0"/>
          </a:p>
        </p:txBody>
      </p:sp>
      <p:sp>
        <p:nvSpPr>
          <p:cNvPr id="12" name="Text 8"/>
          <p:cNvSpPr/>
          <p:nvPr/>
        </p:nvSpPr>
        <p:spPr>
          <a:xfrm>
            <a:off x="1922264" y="3059073"/>
            <a:ext cx="2924770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80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Missing Value Imputation</a:t>
            </a:r>
            <a:endParaRPr lang="en-US" sz="1802" dirty="0"/>
          </a:p>
        </p:txBody>
      </p:sp>
      <p:sp>
        <p:nvSpPr>
          <p:cNvPr id="13" name="Text 9"/>
          <p:cNvSpPr/>
          <p:nvPr/>
        </p:nvSpPr>
        <p:spPr>
          <a:xfrm>
            <a:off x="1922264" y="3454837"/>
            <a:ext cx="6580942" cy="58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Filling in missing values using appropriate methods such as mean, median, or mode imputation based on data characteristics.</a:t>
            </a:r>
            <a:endParaRPr lang="en-US" sz="1442" dirty="0"/>
          </a:p>
        </p:txBody>
      </p:sp>
      <p:sp>
        <p:nvSpPr>
          <p:cNvPr id="14" name="Shape 10"/>
          <p:cNvSpPr/>
          <p:nvPr/>
        </p:nvSpPr>
        <p:spPr>
          <a:xfrm>
            <a:off x="1098411" y="4806910"/>
            <a:ext cx="640794" cy="22860"/>
          </a:xfrm>
          <a:prstGeom prst="roundRect">
            <a:avLst>
              <a:gd name="adj" fmla="val 120138"/>
            </a:avLst>
          </a:prstGeom>
          <a:solidFill>
            <a:srgbClr val="D4CEC3"/>
          </a:solidFill>
          <a:ln/>
        </p:spPr>
      </p:sp>
      <p:sp>
        <p:nvSpPr>
          <p:cNvPr id="15" name="Shape 11"/>
          <p:cNvSpPr/>
          <p:nvPr/>
        </p:nvSpPr>
        <p:spPr>
          <a:xfrm>
            <a:off x="709434" y="4612481"/>
            <a:ext cx="411837" cy="411837"/>
          </a:xfrm>
          <a:prstGeom prst="roundRect">
            <a:avLst>
              <a:gd name="adj" fmla="val 6669"/>
            </a:avLst>
          </a:prstGeom>
          <a:solidFill>
            <a:srgbClr val="EEE8DD"/>
          </a:solidFill>
          <a:ln/>
        </p:spPr>
      </p:sp>
      <p:sp>
        <p:nvSpPr>
          <p:cNvPr id="16" name="Text 12"/>
          <p:cNvSpPr/>
          <p:nvPr/>
        </p:nvSpPr>
        <p:spPr>
          <a:xfrm>
            <a:off x="832068" y="4681061"/>
            <a:ext cx="166449" cy="2746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62"/>
              </a:lnSpc>
              <a:buNone/>
            </a:pPr>
            <a:r>
              <a:rPr lang="en-US" sz="216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62" dirty="0"/>
          </a:p>
        </p:txBody>
      </p:sp>
      <p:sp>
        <p:nvSpPr>
          <p:cNvPr id="17" name="Text 13"/>
          <p:cNvSpPr/>
          <p:nvPr/>
        </p:nvSpPr>
        <p:spPr>
          <a:xfrm>
            <a:off x="1922264" y="4589621"/>
            <a:ext cx="2288619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80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Outlier Detection</a:t>
            </a:r>
            <a:endParaRPr lang="en-US" sz="1802" dirty="0"/>
          </a:p>
        </p:txBody>
      </p:sp>
      <p:sp>
        <p:nvSpPr>
          <p:cNvPr id="18" name="Text 14"/>
          <p:cNvSpPr/>
          <p:nvPr/>
        </p:nvSpPr>
        <p:spPr>
          <a:xfrm>
            <a:off x="1922264" y="4985385"/>
            <a:ext cx="6580942" cy="58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Identifying and addressing outliers using techniques like box plots, z-scores, or interquartile range to handle extreme values.</a:t>
            </a:r>
            <a:endParaRPr lang="en-US" sz="1442" dirty="0"/>
          </a:p>
        </p:txBody>
      </p:sp>
      <p:sp>
        <p:nvSpPr>
          <p:cNvPr id="19" name="Shape 15"/>
          <p:cNvSpPr/>
          <p:nvPr/>
        </p:nvSpPr>
        <p:spPr>
          <a:xfrm>
            <a:off x="1098411" y="6337459"/>
            <a:ext cx="640794" cy="22860"/>
          </a:xfrm>
          <a:prstGeom prst="roundRect">
            <a:avLst>
              <a:gd name="adj" fmla="val 120138"/>
            </a:avLst>
          </a:prstGeom>
          <a:solidFill>
            <a:srgbClr val="D4CEC3"/>
          </a:solidFill>
          <a:ln/>
        </p:spPr>
      </p:sp>
      <p:sp>
        <p:nvSpPr>
          <p:cNvPr id="20" name="Shape 16"/>
          <p:cNvSpPr/>
          <p:nvPr/>
        </p:nvSpPr>
        <p:spPr>
          <a:xfrm>
            <a:off x="709434" y="6143030"/>
            <a:ext cx="411837" cy="411837"/>
          </a:xfrm>
          <a:prstGeom prst="roundRect">
            <a:avLst>
              <a:gd name="adj" fmla="val 6669"/>
            </a:avLst>
          </a:prstGeom>
          <a:solidFill>
            <a:srgbClr val="EEE8DD"/>
          </a:solidFill>
          <a:ln/>
        </p:spPr>
      </p:sp>
      <p:sp>
        <p:nvSpPr>
          <p:cNvPr id="21" name="Text 17"/>
          <p:cNvSpPr/>
          <p:nvPr/>
        </p:nvSpPr>
        <p:spPr>
          <a:xfrm>
            <a:off x="832545" y="6211610"/>
            <a:ext cx="165497" cy="2746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62"/>
              </a:lnSpc>
              <a:buNone/>
            </a:pPr>
            <a:r>
              <a:rPr lang="en-US" sz="216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62" dirty="0"/>
          </a:p>
        </p:txBody>
      </p:sp>
      <p:sp>
        <p:nvSpPr>
          <p:cNvPr id="22" name="Text 18"/>
          <p:cNvSpPr/>
          <p:nvPr/>
        </p:nvSpPr>
        <p:spPr>
          <a:xfrm>
            <a:off x="1922264" y="6120170"/>
            <a:ext cx="2288619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80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Scaling</a:t>
            </a:r>
            <a:endParaRPr lang="en-US" sz="1802" dirty="0"/>
          </a:p>
        </p:txBody>
      </p:sp>
      <p:sp>
        <p:nvSpPr>
          <p:cNvPr id="23" name="Text 19"/>
          <p:cNvSpPr/>
          <p:nvPr/>
        </p:nvSpPr>
        <p:spPr>
          <a:xfrm>
            <a:off x="1922264" y="6515933"/>
            <a:ext cx="6580942" cy="58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Normalizing or standardizing features to ensure that all variables have a similar scale, improving model performance.</a:t>
            </a:r>
            <a:endParaRPr lang="en-US" sz="14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793789" y="992750"/>
            <a:ext cx="75564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Selection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(Decision Tree, Random Forest)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793789" y="2830452"/>
            <a:ext cx="7556421" cy="14942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Machine learning models are employed to predict milk quality based on the extracted features. Decision trees and random forests are powerful algorithms suitable for multiclass classification.</a:t>
            </a:r>
            <a:endParaRPr lang="en-US" sz="1786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744" y="4652010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566744" y="544580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Decision Tree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1566744" y="5936218"/>
            <a:ext cx="3608070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simple and interpretable model that uses a series of rules to classify data points.</a:t>
            </a:r>
            <a:endParaRPr lang="en-US" sz="1786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64" y="4515922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277164" y="530971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2233" dirty="0"/>
          </a:p>
        </p:txBody>
      </p:sp>
      <p:sp>
        <p:nvSpPr>
          <p:cNvPr id="12" name="Text 7"/>
          <p:cNvSpPr/>
          <p:nvPr/>
        </p:nvSpPr>
        <p:spPr>
          <a:xfrm>
            <a:off x="7277164" y="5800130"/>
            <a:ext cx="43568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 ensemble method that combines multiple decision trees to improve prediction accuracy and reduce overfitting.</a:t>
            </a:r>
            <a:endParaRPr lang="en-US" sz="1786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BA5766-A042-6D21-0400-59BBE83052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756" t="2481" r="3650" b="15512"/>
          <a:stretch/>
        </p:blipFill>
        <p:spPr>
          <a:xfrm>
            <a:off x="9594633" y="344244"/>
            <a:ext cx="4659249" cy="41716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6153626" y="1323066"/>
            <a:ext cx="7674173" cy="5956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91"/>
              </a:lnSpc>
              <a:buNone/>
            </a:pPr>
            <a:r>
              <a:rPr lang="en-US" sz="3753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Future Works</a:t>
            </a:r>
            <a:endParaRPr lang="en-US" sz="3753" dirty="0"/>
          </a:p>
        </p:txBody>
      </p:sp>
      <p:sp>
        <p:nvSpPr>
          <p:cNvPr id="6" name="Text 3"/>
          <p:cNvSpPr/>
          <p:nvPr/>
        </p:nvSpPr>
        <p:spPr>
          <a:xfrm>
            <a:off x="6153626" y="2403804"/>
            <a:ext cx="7809548" cy="914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2"/>
              </a:lnSpc>
              <a:buNone/>
            </a:pPr>
            <a:r>
              <a:rPr lang="en-US" sz="150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this project, we successfully developed a machine learning model using Random Forest and Decision Tree algorithms to predict milk quality with a similar accuracy. We achieved 87.73% accuracy for Decision Tree and 86.79% accuracy for Random Forest.</a:t>
            </a:r>
            <a:endParaRPr lang="en-US" sz="1501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22" y="4208680"/>
            <a:ext cx="953095" cy="152507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71187" y="4399299"/>
            <a:ext cx="2382917" cy="2977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5"/>
              </a:lnSpc>
              <a:buNone/>
            </a:pPr>
            <a:r>
              <a:rPr lang="en-US" sz="187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Additional Data Sources</a:t>
            </a:r>
            <a:endParaRPr lang="en-US" sz="1876" dirty="0"/>
          </a:p>
        </p:txBody>
      </p:sp>
      <p:sp>
        <p:nvSpPr>
          <p:cNvPr id="9" name="Text 5"/>
          <p:cNvSpPr/>
          <p:nvPr/>
        </p:nvSpPr>
        <p:spPr>
          <a:xfrm>
            <a:off x="7571187" y="4811374"/>
            <a:ext cx="6570583" cy="609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2"/>
              </a:lnSpc>
              <a:buNone/>
            </a:pPr>
            <a:r>
              <a:rPr lang="en-US" sz="150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Integrating additional data sources (e.g. sensor data, weather patterns)</a:t>
            </a:r>
            <a:endParaRPr lang="en-US" sz="1501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22" y="5733751"/>
            <a:ext cx="953095" cy="152507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71187" y="5924370"/>
            <a:ext cx="2382917" cy="2977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5"/>
              </a:lnSpc>
              <a:buNone/>
            </a:pPr>
            <a:r>
              <a:rPr lang="en-US" sz="187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Deployment in real-world</a:t>
            </a:r>
            <a:endParaRPr lang="en-US" sz="1876" dirty="0"/>
          </a:p>
        </p:txBody>
      </p:sp>
      <p:sp>
        <p:nvSpPr>
          <p:cNvPr id="12" name="Text 7"/>
          <p:cNvSpPr/>
          <p:nvPr/>
        </p:nvSpPr>
        <p:spPr>
          <a:xfrm>
            <a:off x="7571187" y="6336446"/>
            <a:ext cx="6570583" cy="609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2"/>
              </a:lnSpc>
              <a:buNone/>
            </a:pPr>
            <a:r>
              <a:rPr lang="en-US" sz="150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Deploying the model in a real-world dairy processing setting</a:t>
            </a:r>
            <a:endParaRPr lang="en-US" sz="150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4A27C9-09DC-61A3-7FD9-96D066CFA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9772"/>
            <a:ext cx="5867756" cy="8299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495</Words>
  <Application>Microsoft Office PowerPoint</Application>
  <PresentationFormat>Custom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Chirayu Randhir</cp:lastModifiedBy>
  <cp:revision>3</cp:revision>
  <dcterms:created xsi:type="dcterms:W3CDTF">2024-08-25T18:50:16Z</dcterms:created>
  <dcterms:modified xsi:type="dcterms:W3CDTF">2024-09-12T19:51:50Z</dcterms:modified>
</cp:coreProperties>
</file>