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5d5c288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5d5c288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d5d5c288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d5d5c288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d5d5c288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d5d5c288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d5d5c28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d5d5c28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d5d5c28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d5d5c28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139700" rtl="0" algn="l">
              <a:lnSpc>
                <a:spcPct val="150000"/>
              </a:lnSpc>
              <a:spcBef>
                <a:spcPts val="0"/>
              </a:spcBef>
              <a:spcAft>
                <a:spcPts val="0"/>
              </a:spcAft>
              <a:buClr>
                <a:srgbClr val="212529"/>
              </a:buClr>
              <a:buSzPts val="1100"/>
              <a:buFont typeface="Courier New"/>
              <a:buAutoNum type="arabicPeriod"/>
            </a:pPr>
            <a:r>
              <a:rPr lang="en">
                <a:solidFill>
                  <a:srgbClr val="212529"/>
                </a:solidFill>
                <a:highlight>
                  <a:srgbClr val="F6F6F6"/>
                </a:highlight>
                <a:latin typeface="Courier New"/>
                <a:ea typeface="Courier New"/>
                <a:cs typeface="Courier New"/>
                <a:sym typeface="Courier New"/>
              </a:rPr>
              <a:t>which python outside and inside</a:t>
            </a:r>
            <a:endParaRPr>
              <a:solidFill>
                <a:srgbClr val="212529"/>
              </a:solidFill>
              <a:highlight>
                <a:srgbClr val="F6F6F6"/>
              </a:highlight>
              <a:latin typeface="Courier New"/>
              <a:ea typeface="Courier New"/>
              <a:cs typeface="Courier New"/>
              <a:sym typeface="Courier New"/>
            </a:endParaRPr>
          </a:p>
          <a:p>
            <a:pPr indent="-298450" lvl="0" marL="457200" marR="139700" rtl="0" algn="l">
              <a:lnSpc>
                <a:spcPct val="150000"/>
              </a:lnSpc>
              <a:spcBef>
                <a:spcPts val="0"/>
              </a:spcBef>
              <a:spcAft>
                <a:spcPts val="0"/>
              </a:spcAft>
              <a:buClr>
                <a:srgbClr val="212529"/>
              </a:buClr>
              <a:buSzPts val="1100"/>
              <a:buFont typeface="Courier New"/>
              <a:buAutoNum type="arabicPeriod"/>
            </a:pPr>
            <a:r>
              <a:t/>
            </a:r>
            <a:endParaRPr>
              <a:solidFill>
                <a:srgbClr val="212529"/>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d5d5c288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d5d5c288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5d5c288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5d5c288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5d5c288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5d5c288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 - resuable code </a:t>
            </a:r>
            <a:br>
              <a:rPr lang="en"/>
            </a:br>
            <a:r>
              <a:rPr lang="en" sz="1600">
                <a:highlight>
                  <a:srgbClr val="FFFFFF"/>
                </a:highlight>
                <a:latin typeface="Georgia"/>
                <a:ea typeface="Georgia"/>
                <a:cs typeface="Georgia"/>
                <a:sym typeface="Georgia"/>
              </a:rPr>
              <a:t>In simple words, a framework is anything that helps you complete your work faster. For example, if I were to tell you to create a python server that could host a website; you would be able to do it in just under 120 lines of python code using several libraries for tasks such as, mapping a function to a route(url), writing socket functions for protocols and finally displaying that one webpage. You will have to repeat all of this for every webpage in the website. Not to forget the overhead of actually interpreting and typing all the lines of code. Frameworks abstract all the above lower level tasks and helps you focus on the actual application. Clearly Flask doesn’t restrict itself to being a backend service, but instead stages, hosts and handles your complete web application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d5d5c288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d5d5c288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d5d5c288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d5d5c288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nda.io/docs/user-guide/install/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python.org/3/tutorial/venv.html" TargetMode="External"/><Relationship Id="rId4" Type="http://schemas.openxmlformats.org/officeDocument/2006/relationships/hyperlink" Target="https://realpython.com/python-virtual-environments-a-prim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nda.io/docs/user-guide/tasks/manage-environmen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Python Toolkit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UCSB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 vs POST</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a:t>
            </a:r>
            <a:endParaRPr/>
          </a:p>
          <a:p>
            <a:pPr indent="-342900" lvl="0" marL="457200" rtl="0" algn="l">
              <a:spcBef>
                <a:spcPts val="1600"/>
              </a:spcBef>
              <a:spcAft>
                <a:spcPts val="0"/>
              </a:spcAft>
              <a:buSzPts val="1800"/>
              <a:buChar char="●"/>
            </a:pPr>
            <a:r>
              <a:rPr lang="en"/>
              <a:t>Create, Update, Delete operations</a:t>
            </a:r>
            <a:endParaRPr/>
          </a:p>
          <a:p>
            <a:pPr indent="-342900" lvl="0" marL="457200" rtl="0" algn="l">
              <a:spcBef>
                <a:spcPts val="0"/>
              </a:spcBef>
              <a:spcAft>
                <a:spcPts val="0"/>
              </a:spcAft>
              <a:buSzPts val="1800"/>
              <a:buChar char="●"/>
            </a:pPr>
            <a:r>
              <a:rPr lang="en"/>
              <a:t>No size limit</a:t>
            </a:r>
            <a:endParaRPr/>
          </a:p>
          <a:p>
            <a:pPr indent="0" lvl="0" marL="0" rtl="0" algn="l">
              <a:spcBef>
                <a:spcPts val="1600"/>
              </a:spcBef>
              <a:spcAft>
                <a:spcPts val="0"/>
              </a:spcAft>
              <a:buNone/>
            </a:pPr>
            <a:r>
              <a:rPr lang="en"/>
              <a:t>GET</a:t>
            </a:r>
            <a:endParaRPr/>
          </a:p>
          <a:p>
            <a:pPr indent="-342900" lvl="0" marL="457200" rtl="0" algn="l">
              <a:spcBef>
                <a:spcPts val="1600"/>
              </a:spcBef>
              <a:spcAft>
                <a:spcPts val="0"/>
              </a:spcAft>
              <a:buSzPts val="1800"/>
              <a:buChar char="●"/>
            </a:pPr>
            <a:r>
              <a:rPr lang="en"/>
              <a:t>Safe and idempotent</a:t>
            </a:r>
            <a:endParaRPr/>
          </a:p>
          <a:p>
            <a:pPr indent="-342900" lvl="0" marL="457200" rtl="0" algn="l">
              <a:spcBef>
                <a:spcPts val="0"/>
              </a:spcBef>
              <a:spcAft>
                <a:spcPts val="0"/>
              </a:spcAft>
              <a:buSzPts val="1800"/>
              <a:buChar char="●"/>
            </a:pPr>
            <a:r>
              <a:rPr lang="en"/>
              <a:t>Sent in the URL</a:t>
            </a:r>
            <a:endParaRPr/>
          </a:p>
          <a:p>
            <a:pPr indent="-342900" lvl="0" marL="457200" rtl="0" algn="l">
              <a:spcBef>
                <a:spcPts val="0"/>
              </a:spcBef>
              <a:spcAft>
                <a:spcPts val="0"/>
              </a:spcAft>
              <a:buSzPts val="1800"/>
              <a:buChar char="●"/>
            </a:pPr>
            <a:r>
              <a:rPr lang="en"/>
              <a:t>Size limit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Jupyter Notebooks</a:t>
            </a:r>
            <a:endParaRPr/>
          </a:p>
        </p:txBody>
      </p:sp>
      <p:sp>
        <p:nvSpPr>
          <p:cNvPr id="123" name="Google Shape;123;p23"/>
          <p:cNvSpPr txBox="1"/>
          <p:nvPr>
            <p:ph idx="1" type="subTitle"/>
          </p:nvPr>
        </p:nvSpPr>
        <p:spPr>
          <a:xfrm>
            <a:off x="1680300" y="3049450"/>
            <a:ext cx="5897400" cy="13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 and share documents that contain live code, equations, visualizations and narrative 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359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70" name="Google Shape;70;p14"/>
          <p:cNvSpPr txBox="1"/>
          <p:nvPr>
            <p:ph idx="1" type="body"/>
          </p:nvPr>
        </p:nvSpPr>
        <p:spPr>
          <a:xfrm>
            <a:off x="387900" y="14236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Anaconda Installation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Install Anaconda: </a:t>
            </a:r>
            <a:r>
              <a:rPr lang="en" u="sng">
                <a:solidFill>
                  <a:schemeClr val="accent5"/>
                </a:solidFill>
                <a:hlinkClick r:id="rId3"/>
              </a:rPr>
              <a:t>https://conda.io/docs/user-guide/install/index.html</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Environment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 self-contained directory tree that contains a Python installation for a particular version of Python, plus a number of additional packages</a:t>
            </a:r>
            <a:endParaRPr/>
          </a:p>
          <a:p>
            <a:pPr indent="0" lvl="0" marL="0" rtl="0" algn="l">
              <a:spcBef>
                <a:spcPts val="1600"/>
              </a:spcBef>
              <a:spcAft>
                <a:spcPts val="0"/>
              </a:spcAft>
              <a:buNone/>
            </a:pPr>
            <a:r>
              <a:rPr lang="en"/>
              <a:t>Venv - </a:t>
            </a:r>
            <a:r>
              <a:rPr lang="en" u="sng">
                <a:solidFill>
                  <a:schemeClr val="hlink"/>
                </a:solidFill>
                <a:hlinkClick r:id="rId3"/>
              </a:rPr>
              <a:t>https://docs.python.org/3/tutorial/venv.html</a:t>
            </a:r>
            <a:r>
              <a:rPr lang="en"/>
              <a:t> </a:t>
            </a:r>
            <a:br>
              <a:rPr lang="en"/>
            </a:br>
            <a:r>
              <a:rPr lang="en"/>
              <a:t>Also Install Virtual Environment Wrapper - </a:t>
            </a:r>
            <a:r>
              <a:rPr lang="en" u="sng">
                <a:solidFill>
                  <a:schemeClr val="hlink"/>
                </a:solidFill>
                <a:hlinkClick r:id="rId4"/>
              </a:rPr>
              <a:t>https://realpython.com/python-virtual-environments-a-primer/</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Environment - Conda</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Conda command - conda create --name &lt;virtualenv name&gt;  python=&lt;version&gt;</a:t>
            </a:r>
            <a:endParaRPr/>
          </a:p>
          <a:p>
            <a:pPr indent="0" lvl="0" marL="0" rtl="0" algn="l">
              <a:spcBef>
                <a:spcPts val="1600"/>
              </a:spcBef>
              <a:spcAft>
                <a:spcPts val="0"/>
              </a:spcAft>
              <a:buClr>
                <a:srgbClr val="000000"/>
              </a:buClr>
              <a:buSzPts val="1100"/>
              <a:buFont typeface="Arial"/>
              <a:buNone/>
            </a:pPr>
            <a:r>
              <a:rPr lang="en"/>
              <a:t>Example: conda create --name 3point6 python=3.6</a:t>
            </a:r>
            <a:endParaRPr/>
          </a:p>
          <a:p>
            <a:pPr indent="0" lvl="0" marL="0" rtl="0" algn="l">
              <a:spcBef>
                <a:spcPts val="1600"/>
              </a:spcBef>
              <a:spcAft>
                <a:spcPts val="0"/>
              </a:spcAft>
              <a:buClr>
                <a:srgbClr val="000000"/>
              </a:buClr>
              <a:buSzPts val="1100"/>
              <a:buFont typeface="Arial"/>
              <a:buNone/>
            </a:pPr>
            <a:r>
              <a:rPr lang="en"/>
              <a:t>Conda: </a:t>
            </a:r>
            <a:r>
              <a:rPr lang="en" u="sng">
                <a:solidFill>
                  <a:schemeClr val="accent5"/>
                </a:solidFill>
                <a:hlinkClick r:id="rId3"/>
              </a:rPr>
              <a:t>https://conda.io/docs/user-guide/tasks/manage-environments.html</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Flask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built-in development server and debugger</a:t>
            </a:r>
            <a:endParaRPr/>
          </a:p>
          <a:p>
            <a:pPr indent="-342900" lvl="0" marL="457200" rtl="0" algn="l">
              <a:spcBef>
                <a:spcPts val="0"/>
              </a:spcBef>
              <a:spcAft>
                <a:spcPts val="0"/>
              </a:spcAft>
              <a:buSzPts val="1800"/>
              <a:buChar char="●"/>
            </a:pPr>
            <a:r>
              <a:rPr lang="en"/>
              <a:t>integrated unit testing support</a:t>
            </a:r>
            <a:endParaRPr/>
          </a:p>
        </p:txBody>
      </p:sp>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Flask - </a:t>
            </a:r>
            <a:r>
              <a:rPr lang="en" sz="1800">
                <a:latin typeface="Roboto"/>
                <a:ea typeface="Roboto"/>
                <a:cs typeface="Roboto"/>
                <a:sym typeface="Roboto"/>
              </a:rPr>
              <a:t>A micro framework for Python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Installation</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 install flask </a:t>
            </a:r>
            <a:endParaRPr/>
          </a:p>
          <a:p>
            <a:pPr indent="0" lvl="0" marL="0" rtl="0" algn="l">
              <a:spcBef>
                <a:spcPts val="1600"/>
              </a:spcBef>
              <a:spcAft>
                <a:spcPts val="0"/>
              </a:spcAft>
              <a:buNone/>
            </a:pPr>
            <a:r>
              <a:rPr lang="en"/>
              <a:t>or </a:t>
            </a:r>
            <a:endParaRPr/>
          </a:p>
          <a:p>
            <a:pPr indent="0" lvl="0" marL="0" rtl="0" algn="l">
              <a:spcBef>
                <a:spcPts val="1600"/>
              </a:spcBef>
              <a:spcAft>
                <a:spcPts val="1600"/>
              </a:spcAft>
              <a:buNone/>
            </a:pPr>
            <a:r>
              <a:rPr lang="en"/>
              <a:t>conda install flask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216550" y="1112000"/>
            <a:ext cx="8839201" cy="3411621"/>
          </a:xfrm>
          <a:prstGeom prst="rect">
            <a:avLst/>
          </a:prstGeom>
          <a:noFill/>
          <a:ln>
            <a:noFill/>
          </a:ln>
        </p:spPr>
      </p:pic>
      <p:sp>
        <p:nvSpPr>
          <p:cNvPr id="111" name="Google Shape;111;p21"/>
          <p:cNvSpPr txBox="1"/>
          <p:nvPr>
            <p:ph type="title"/>
          </p:nvPr>
        </p:nvSpPr>
        <p:spPr>
          <a:xfrm>
            <a:off x="304800" y="1491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