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aira SemiCondensed Light"/>
      <p:regular r:id="rId27"/>
      <p:bold r:id="rId28"/>
    </p:embeddedFont>
    <p:embeddedFont>
      <p:font typeface="Inria Sans"/>
      <p:regular r:id="rId29"/>
      <p:bold r:id="rId30"/>
      <p:italic r:id="rId31"/>
      <p:boldItalic r:id="rId32"/>
    </p:embeddedFont>
    <p:embeddedFont>
      <p:font typeface="Saira SemiCondensed Medium"/>
      <p:regular r:id="rId33"/>
      <p:bold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Saira SemiCondensed SemiBold"/>
      <p:regular r:id="rId39"/>
      <p:bold r:id="rId40"/>
    </p:embeddedFont>
    <p:embeddedFont>
      <p:font typeface="Saira Semi Condensed"/>
      <p:regular r:id="rId41"/>
      <p:bold r:id="rId42"/>
    </p:embeddedFont>
    <p:embeddedFont>
      <p:font typeface="Inria Sans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3520FD-E895-4FEC-B139-EE4CCF757C0B}">
  <a:tblStyle styleId="{A03520FD-E895-4FEC-B139-EE4CCF757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airaSemiCondensedSemiBold-bold.fntdata"/><Relationship Id="rId20" Type="http://schemas.openxmlformats.org/officeDocument/2006/relationships/slide" Target="slides/slide15.xml"/><Relationship Id="rId42" Type="http://schemas.openxmlformats.org/officeDocument/2006/relationships/font" Target="fonts/SairaSemiCondensed-bold.fntdata"/><Relationship Id="rId41" Type="http://schemas.openxmlformats.org/officeDocument/2006/relationships/font" Target="fonts/SairaSemiCondensed-regular.fntdata"/><Relationship Id="rId22" Type="http://schemas.openxmlformats.org/officeDocument/2006/relationships/slide" Target="slides/slide17.xml"/><Relationship Id="rId44" Type="http://schemas.openxmlformats.org/officeDocument/2006/relationships/font" Target="fonts/InriaSansLight-bold.fntdata"/><Relationship Id="rId21" Type="http://schemas.openxmlformats.org/officeDocument/2006/relationships/slide" Target="slides/slide16.xml"/><Relationship Id="rId43" Type="http://schemas.openxmlformats.org/officeDocument/2006/relationships/font" Target="fonts/InriaSansLight-regular.fntdata"/><Relationship Id="rId24" Type="http://schemas.openxmlformats.org/officeDocument/2006/relationships/slide" Target="slides/slide19.xml"/><Relationship Id="rId46" Type="http://schemas.openxmlformats.org/officeDocument/2006/relationships/font" Target="fonts/InriaSans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Inria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airaSemiCondensedLight-bold.fntdata"/><Relationship Id="rId27" Type="http://schemas.openxmlformats.org/officeDocument/2006/relationships/font" Target="fonts/SairaSemiCondense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ria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riaSans-italic.fntdata"/><Relationship Id="rId30" Type="http://schemas.openxmlformats.org/officeDocument/2006/relationships/font" Target="fonts/InriaSans-bold.fntdata"/><Relationship Id="rId11" Type="http://schemas.openxmlformats.org/officeDocument/2006/relationships/slide" Target="slides/slide6.xml"/><Relationship Id="rId33" Type="http://schemas.openxmlformats.org/officeDocument/2006/relationships/font" Target="fonts/SairaSemi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InriaSans-boldItalic.fntdata"/><Relationship Id="rId13" Type="http://schemas.openxmlformats.org/officeDocument/2006/relationships/slide" Target="slides/slide8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34" Type="http://schemas.openxmlformats.org/officeDocument/2006/relationships/font" Target="fonts/SairaSemi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2.xml"/><Relationship Id="rId39" Type="http://schemas.openxmlformats.org/officeDocument/2006/relationships/font" Target="fonts/SairaSemiCondensed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fe2261692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fe22616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fe2261692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fe22616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fe2261692_5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fe226169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fe2261692_5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fe2261692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fe2261692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fe22616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fe2261692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fe226169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fe2261692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fe226169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e2261692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e22616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fe2261692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fe22616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e2261692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e226169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fe226169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fe2261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fe2261692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fe22616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Saira Semi Condensed"/>
                <a:ea typeface="Saira Semi Condensed"/>
                <a:cs typeface="Saira Semi Condensed"/>
                <a:sym typeface="Saira Semi Condensed"/>
              </a:rPr>
              <a:t>Predicting Chemical Solubility with Data Mining</a:t>
            </a:r>
            <a:endParaRPr b="1" sz="29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45720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ira Semi Condensed"/>
                <a:ea typeface="Saira Semi Condensed"/>
                <a:cs typeface="Saira Semi Condensed"/>
                <a:sym typeface="Saira Semi Condensed"/>
              </a:rPr>
              <a:t>A journey into predicting solubility using data mining techniques</a:t>
            </a:r>
            <a:endParaRPr sz="18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50725" y="1931375"/>
            <a:ext cx="1423200" cy="1280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1"/>
          <p:cNvSpPr txBox="1"/>
          <p:nvPr>
            <p:ph idx="4294967295" type="title"/>
          </p:nvPr>
        </p:nvSpPr>
        <p:spPr>
          <a:xfrm>
            <a:off x="-27450" y="245900"/>
            <a:ext cx="56778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Exploratory Data Analysis</a:t>
            </a:r>
            <a:endParaRPr sz="2700"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1342263"/>
            <a:ext cx="8160500" cy="29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Why not omitting outliers?</a:t>
            </a:r>
            <a:endParaRPr b="1" sz="3000">
              <a:solidFill>
                <a:schemeClr val="accent4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808725" y="1494225"/>
            <a:ext cx="7631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Risk of Data Loss:</a:t>
            </a:r>
            <a:endParaRPr b="1" sz="20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Simple removal of outliers would result in an almost empty dataset.</a:t>
            </a:r>
            <a:endParaRPr sz="20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Meaningful Contributions:</a:t>
            </a:r>
            <a:endParaRPr b="1" sz="20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The outliers hold meaningful information that contributes significantly to the dataset.</a:t>
            </a:r>
            <a:endParaRPr sz="20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Essential for Analysis:</a:t>
            </a:r>
            <a:endParaRPr b="1" sz="20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Retaining outliers is essential for conducting a comprehensive and insightful analysis.</a:t>
            </a:r>
            <a:endParaRPr sz="20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23"/>
          <p:cNvSpPr txBox="1"/>
          <p:nvPr>
            <p:ph idx="4294967295" type="ctrTitle"/>
          </p:nvPr>
        </p:nvSpPr>
        <p:spPr>
          <a:xfrm>
            <a:off x="1254900" y="828900"/>
            <a:ext cx="6318600" cy="6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Machine Learning Approaches</a:t>
            </a:r>
            <a:endParaRPr b="1" sz="3000">
              <a:solidFill>
                <a:schemeClr val="accent4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980075" y="1972350"/>
            <a:ext cx="5300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Char char="●"/>
            </a:pPr>
            <a:r>
              <a:rPr lang="en"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 </a:t>
            </a:r>
            <a:r>
              <a:rPr lang="en"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Regression Approach</a:t>
            </a:r>
            <a:endParaRPr sz="320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Char char="●"/>
            </a:pPr>
            <a:r>
              <a:rPr lang="en"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 Classification Approach</a:t>
            </a:r>
            <a:endParaRPr sz="320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1207850" y="61445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Regression Approach</a:t>
            </a:r>
            <a:endParaRPr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Model evaluation:</a:t>
            </a:r>
            <a:endParaRPr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Saira SemiCondensed Light"/>
              <a:buChar char="●"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Method evaluation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57150" lvl="0" marL="5715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ira SemiCondensed Light"/>
              <a:buChar char="●"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Stratified 5-Fold Cross-Validation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Saira SemiCondensed Light"/>
              <a:buChar char="●"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Evaluation metrics: </a:t>
            </a:r>
            <a:endParaRPr sz="1300" u="sng">
              <a:solidFill>
                <a:srgbClr val="000000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44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</a:pPr>
            <a:r>
              <a:rPr lang="en" sz="1500">
                <a:latin typeface="Saira Semi Condensed"/>
                <a:ea typeface="Saira Semi Condensed"/>
                <a:cs typeface="Saira Semi Condensed"/>
                <a:sym typeface="Saira Semi Condensed"/>
              </a:rPr>
              <a:t>EVS</a:t>
            </a:r>
            <a:endParaRPr sz="15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44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</a:pPr>
            <a:r>
              <a:rPr lang="en" sz="1500">
                <a:latin typeface="Saira Semi Condensed"/>
                <a:ea typeface="Saira Semi Condensed"/>
                <a:cs typeface="Saira Semi Condensed"/>
                <a:sym typeface="Saira Semi Condensed"/>
              </a:rPr>
              <a:t>MSE</a:t>
            </a:r>
            <a:endParaRPr sz="15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44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</a:pPr>
            <a:r>
              <a:rPr lang="en" sz="1500">
                <a:latin typeface="Saira Semi Condensed"/>
                <a:ea typeface="Saira Semi Condensed"/>
                <a:cs typeface="Saira Semi Condensed"/>
                <a:sym typeface="Saira Semi Condensed"/>
              </a:rPr>
              <a:t>MAE</a:t>
            </a:r>
            <a:endParaRPr sz="15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44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</a:pPr>
            <a:r>
              <a:rPr lang="en" sz="1500">
                <a:latin typeface="Saira Semi Condensed"/>
                <a:ea typeface="Saira Semi Condensed"/>
                <a:cs typeface="Saira Semi Condensed"/>
                <a:sym typeface="Saira Semi Condensed"/>
              </a:rPr>
              <a:t>R2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1207850" y="61445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</a:t>
            </a:r>
            <a:r>
              <a:rPr lang="en"/>
              <a:t>different</a:t>
            </a:r>
            <a:r>
              <a:rPr lang="en"/>
              <a:t> machine learning algorithms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5" y="1423500"/>
            <a:ext cx="74104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1114475" y="390481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lang="en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Classification Approach </a:t>
            </a:r>
            <a:endParaRPr b="1" sz="5100">
              <a:solidFill>
                <a:schemeClr val="accent4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98" name="Google Shape;298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1634200" y="1114600"/>
            <a:ext cx="56994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Model evaluation: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ria Sans Light"/>
              <a:buChar char="●"/>
            </a:pPr>
            <a:r>
              <a:rPr lang="en"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Stratified 5-Fold Cross-Validation and </a:t>
            </a:r>
            <a: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Stratified Shuffle Split .</a:t>
            </a:r>
            <a:endParaRPr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aira Semi Condensed"/>
              <a:buChar char="●"/>
            </a:pPr>
            <a: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Why One Hot Encoding ?</a:t>
            </a:r>
            <a:endParaRPr sz="24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aira SemiCondensed Light"/>
              <a:buChar char="●"/>
            </a:pPr>
            <a: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machine learning algorithms:</a:t>
            </a:r>
            <a:endParaRPr sz="2400" u="sng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19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ira Semi Condensed"/>
              <a:buChar char="●"/>
            </a:pPr>
            <a:r>
              <a:rPr lang="en" sz="1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Random Forest</a:t>
            </a:r>
            <a:endParaRPr sz="1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19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ira Semi Condensed"/>
              <a:buChar char="●"/>
            </a:pPr>
            <a:r>
              <a:rPr lang="en" sz="1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k-Nearest Neighbors</a:t>
            </a:r>
            <a:endParaRPr sz="1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19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ira Semi Condensed"/>
              <a:buChar char="●"/>
            </a:pPr>
            <a:r>
              <a:rPr lang="en" sz="1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Artificial Neural Network</a:t>
            </a:r>
            <a:endParaRPr sz="1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19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ira Semi Condensed"/>
              <a:buChar char="●"/>
            </a:pPr>
            <a:r>
              <a:rPr lang="en" sz="1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XGBoost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Performances of different machine learning algorithms </a:t>
            </a:r>
            <a:endParaRPr sz="3600"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50" y="1306306"/>
            <a:ext cx="4471489" cy="363189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1173000" y="1762575"/>
            <a:ext cx="507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467525" y="1709850"/>
            <a:ext cx="267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With </a:t>
            </a:r>
            <a:r>
              <a:rPr lang="en" sz="20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Stratified Shuffle Split XGBoost appears to be the model that best fits the data .</a:t>
            </a:r>
            <a:endParaRPr sz="20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-176100" y="1735350"/>
            <a:ext cx="3609900" cy="167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With </a:t>
            </a:r>
            <a:r>
              <a:rPr lang="en" sz="2000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Stratified 5-Fold Cross-Validation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 Random Forest appears to be the model that best fits the data overall</a:t>
            </a:r>
            <a:endParaRPr sz="2000"/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000" y="949975"/>
            <a:ext cx="4111799" cy="39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696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Potential Impact</a:t>
            </a:r>
            <a:endParaRPr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1095150" y="1522375"/>
            <a:ext cx="3156900" cy="15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Chemistry</a:t>
            </a:r>
            <a:r>
              <a:rPr b="1" lang="en"/>
              <a:t>: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Accelerated Drug Discovery: Optimal bioavailability for faster drug development. exp:</a:t>
            </a:r>
            <a:r>
              <a:rPr b="1" lang="en" sz="1200">
                <a:latin typeface="Inria Sans"/>
                <a:ea typeface="Inria Sans"/>
                <a:cs typeface="Inria Sans"/>
                <a:sym typeface="Inria Sans"/>
              </a:rPr>
              <a:t>Pfizer</a:t>
            </a:r>
            <a:endParaRPr sz="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Improved Chemical Processes: Enhanced efficiency, reduced waste, and cost savings.</a:t>
            </a:r>
            <a:endParaRPr sz="1200"/>
          </a:p>
        </p:txBody>
      </p:sp>
      <p:sp>
        <p:nvSpPr>
          <p:cNvPr id="322" name="Google Shape;322;p29"/>
          <p:cNvSpPr txBox="1"/>
          <p:nvPr>
            <p:ph idx="3" type="body"/>
          </p:nvPr>
        </p:nvSpPr>
        <p:spPr>
          <a:xfrm>
            <a:off x="5401875" y="1574525"/>
            <a:ext cx="2474400" cy="133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Agriculture</a:t>
            </a:r>
            <a:r>
              <a:rPr b="1" lang="en"/>
              <a:t>: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Optimized practices, improved crop yields, and minimized environmental impact.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29"/>
          <p:cNvSpPr txBox="1"/>
          <p:nvPr>
            <p:ph idx="3" type="body"/>
          </p:nvPr>
        </p:nvSpPr>
        <p:spPr>
          <a:xfrm>
            <a:off x="5401875" y="3055950"/>
            <a:ext cx="2802300" cy="133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 Food Science: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Guided food formulations, improved stability, and optimized extraction processes.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Exp:</a:t>
            </a:r>
            <a:r>
              <a:rPr b="1" lang="en" sz="1100">
                <a:latin typeface="Inria Sans"/>
                <a:ea typeface="Inria Sans"/>
                <a:cs typeface="Inria Sans"/>
                <a:sym typeface="Inria Sans"/>
              </a:rPr>
              <a:t>Nestlé,Kraft Heinz, Danone</a:t>
            </a:r>
            <a:endParaRPr b="1" sz="100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p29"/>
          <p:cNvSpPr txBox="1"/>
          <p:nvPr>
            <p:ph idx="1" type="body"/>
          </p:nvPr>
        </p:nvSpPr>
        <p:spPr>
          <a:xfrm>
            <a:off x="1095150" y="3274975"/>
            <a:ext cx="3156900" cy="12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Environmental Science: </a:t>
            </a:r>
            <a:r>
              <a:rPr b="1" lang="en"/>
              <a:t>: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Informed environmental cleanup, risk assessment, and remediation technologies.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1207850" y="1117368"/>
            <a:ext cx="6728400" cy="75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897925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The project's predictive capabilities offer broad applications in drug discovery, chemical processes, and various industries, addressing solubility challenges and contributing to advancements in science and technology.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675775" y="937200"/>
            <a:ext cx="6803100" cy="57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Explore chemical solubility through data mining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Saira SemiCondensed Light"/>
              <a:buChar char="⬥"/>
            </a:pPr>
            <a:r>
              <a:rPr lang="en" sz="2500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Motivation</a:t>
            </a:r>
            <a:endParaRPr sz="250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Saira SemiCondensed Light"/>
              <a:buChar char="⬥"/>
            </a:pPr>
            <a:r>
              <a:rPr lang="en" sz="2500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Dataset acquisition, expansion, and additional attributes with RDKit</a:t>
            </a:r>
            <a:endParaRPr sz="250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Saira SemiCondensed Light"/>
              <a:buChar char="⬥"/>
            </a:pPr>
            <a:r>
              <a:rPr lang="en" sz="2500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Key steps: preprocessing, exploratory data analysis, regression, and classification.</a:t>
            </a:r>
            <a:endParaRPr sz="250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Saira SemiCondensed Light"/>
              <a:buChar char="⬥"/>
            </a:pPr>
            <a:r>
              <a:rPr lang="en" sz="2500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Conclusion</a:t>
            </a:r>
            <a:endParaRPr sz="250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idx="4294967295" type="title"/>
          </p:nvPr>
        </p:nvSpPr>
        <p:spPr>
          <a:xfrm>
            <a:off x="1412425" y="3819975"/>
            <a:ext cx="6239100" cy="5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WANT BIG IMPACT? USE OUR Solubility prediction MODEL.</a:t>
            </a:r>
            <a:endParaRPr sz="2000"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/>
        </p:nvSpPr>
        <p:spPr>
          <a:xfrm>
            <a:off x="1849275" y="995750"/>
            <a:ext cx="43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2183025" y="2065050"/>
            <a:ext cx="431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Thank you </a:t>
            </a:r>
            <a:endParaRPr b="1" sz="440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idx="4294967295" type="ctrTitle"/>
          </p:nvPr>
        </p:nvSpPr>
        <p:spPr>
          <a:xfrm>
            <a:off x="2720575" y="733125"/>
            <a:ext cx="2985000" cy="69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00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Motivation</a:t>
            </a:r>
            <a:endParaRPr b="1" sz="4300">
              <a:solidFill>
                <a:srgbClr val="00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12" name="Google Shape;212;p14"/>
          <p:cNvSpPr txBox="1"/>
          <p:nvPr>
            <p:ph idx="4294967295" type="subTitle"/>
          </p:nvPr>
        </p:nvSpPr>
        <p:spPr>
          <a:xfrm>
            <a:off x="1207775" y="1639150"/>
            <a:ext cx="6671700" cy="24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Are Chemists stuck waiting months for slow, expensive, and unreliable solubility tests to hold back vital research?</a:t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Can </a:t>
            </a:r>
            <a:r>
              <a:rPr lang="en" sz="20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Chemists </a:t>
            </a:r>
            <a:r>
              <a:rPr lang="en" sz="20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truly untangle the scientific puzzle of how complex molecules dance with different solvents?</a:t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Is predicting the fate of countless compounds just a guessing game due to limited and scattered data?</a:t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767050" y="829831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 Collection</a:t>
            </a:r>
            <a:endParaRPr sz="4300"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369650" y="1748575"/>
            <a:ext cx="6728400" cy="32241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From where we get the data?</a:t>
            </a:r>
            <a:endParaRPr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2900" lvl="0" marL="914400" rtl="0" algn="just">
              <a:spcBef>
                <a:spcPts val="600"/>
              </a:spcBef>
              <a:spcAft>
                <a:spcPts val="0"/>
              </a:spcAft>
              <a:buSzPts val="1800"/>
              <a:buFont typeface="Saira SemiCondensed Light"/>
              <a:buChar char="⬥"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Open-access database called "BigSolDB"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42900" lvl="0" marL="914400" rtl="0" algn="just">
              <a:spcBef>
                <a:spcPts val="600"/>
              </a:spcBef>
              <a:spcAft>
                <a:spcPts val="600"/>
              </a:spcAft>
              <a:buSzPts val="1800"/>
              <a:buFont typeface="Saira SemiCondensed Light"/>
              <a:buChar char="⬥"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RDKit library 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220" name="Google Shape;220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1207800" y="27815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</a:t>
            </a:r>
            <a:r>
              <a:rPr lang="en"/>
              <a:t>Definition</a:t>
            </a:r>
            <a:endParaRPr/>
          </a:p>
        </p:txBody>
      </p:sp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73" y="780313"/>
            <a:ext cx="6246926" cy="40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674450" y="10079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Cleaning and preprocessing impact on dataset size</a:t>
            </a:r>
            <a:endParaRPr sz="2700"/>
          </a:p>
        </p:txBody>
      </p:sp>
      <p:graphicFrame>
        <p:nvGraphicFramePr>
          <p:cNvPr id="233" name="Google Shape;233;p17"/>
          <p:cNvGraphicFramePr/>
          <p:nvPr/>
        </p:nvGraphicFramePr>
        <p:xfrm>
          <a:off x="1741200" y="232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{A03520FD-E895-4FEC-B139-EE4CCF757C0B}</a:tableStyleId>
              </a:tblPr>
              <a:tblGrid>
                <a:gridCol w="1682100"/>
                <a:gridCol w="1682100"/>
                <a:gridCol w="1682100"/>
              </a:tblGrid>
              <a:tr h="65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Missing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values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endParaRPr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Duplicates</a:t>
                      </a:r>
                      <a:endParaRPr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Invalid Smile code</a:t>
                      </a:r>
                      <a:endParaRPr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2.87%</a:t>
                      </a:r>
                      <a:endParaRPr b="1" sz="21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670 rows</a:t>
                      </a:r>
                      <a:endParaRPr b="1" sz="21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b="1" sz="21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429750" y="855500"/>
            <a:ext cx="56778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Exploratory Data Analysis</a:t>
            </a:r>
            <a:endParaRPr sz="2700"/>
          </a:p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1582400"/>
            <a:ext cx="3853100" cy="24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25" y="1408538"/>
            <a:ext cx="3612275" cy="28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19"/>
          <p:cNvSpPr txBox="1"/>
          <p:nvPr>
            <p:ph idx="4294967295" type="title"/>
          </p:nvPr>
        </p:nvSpPr>
        <p:spPr>
          <a:xfrm>
            <a:off x="-27450" y="245900"/>
            <a:ext cx="56778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Exploratory Data Analysis</a:t>
            </a:r>
            <a:endParaRPr sz="2700"/>
          </a:p>
        </p:txBody>
      </p:sp>
      <p:pic>
        <p:nvPicPr>
          <p:cNvPr id="249" name="Google Shape;2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00" y="1098400"/>
            <a:ext cx="6131401" cy="2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0"/>
          <p:cNvSpPr txBox="1"/>
          <p:nvPr>
            <p:ph idx="4294967295" type="title"/>
          </p:nvPr>
        </p:nvSpPr>
        <p:spPr>
          <a:xfrm>
            <a:off x="-27450" y="245900"/>
            <a:ext cx="56778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Exploratory Data Analysis</a:t>
            </a:r>
            <a:endParaRPr sz="2700"/>
          </a:p>
        </p:txBody>
      </p:sp>
      <p:pic>
        <p:nvPicPr>
          <p:cNvPr id="256" name="Google Shape;2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00" y="1002225"/>
            <a:ext cx="5589526" cy="3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