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2" r:id="rId6"/>
    <p:sldId id="263" r:id="rId7"/>
    <p:sldId id="264" r:id="rId8"/>
    <p:sldId id="265" r:id="rId9"/>
    <p:sldId id="266" r:id="rId10"/>
    <p:sldId id="270" r:id="rId11"/>
    <p:sldId id="267" r:id="rId12"/>
    <p:sldId id="268" r:id="rId13"/>
    <p:sldId id="269" r:id="rId14"/>
    <p:sldId id="260" r:id="rId15"/>
    <p:sldId id="261" r:id="rId16"/>
  </p:sldIdLst>
  <p:sldSz cx="2235200" cy="1257300"/>
  <p:notesSz cx="2235200" cy="1257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00" d="100"/>
          <a:sy n="400" d="100"/>
        </p:scale>
        <p:origin x="476" y="-460"/>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968375" cy="635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266825" y="0"/>
            <a:ext cx="968375" cy="63500"/>
          </a:xfrm>
          <a:prstGeom prst="rect">
            <a:avLst/>
          </a:prstGeom>
        </p:spPr>
        <p:txBody>
          <a:bodyPr vert="horz" lIns="91440" tIns="45720" rIns="91440" bIns="45720" rtlCol="0"/>
          <a:lstStyle>
            <a:lvl1pPr algn="r">
              <a:defRPr sz="1200"/>
            </a:lvl1pPr>
          </a:lstStyle>
          <a:p>
            <a:fld id="{6D6BAAFB-AB2D-463C-A32B-21991434D833}" type="datetimeFigureOut">
              <a:rPr lang="en-IN" smtClean="0"/>
              <a:t>05-12-2023</a:t>
            </a:fld>
            <a:endParaRPr lang="en-IN"/>
          </a:p>
        </p:txBody>
      </p:sp>
      <p:sp>
        <p:nvSpPr>
          <p:cNvPr id="4" name="Slide Image Placeholder 3"/>
          <p:cNvSpPr>
            <a:spLocks noGrp="1" noRot="1" noChangeAspect="1"/>
          </p:cNvSpPr>
          <p:nvPr>
            <p:ph type="sldImg" idx="2"/>
          </p:nvPr>
        </p:nvSpPr>
        <p:spPr>
          <a:xfrm>
            <a:off x="741363" y="157163"/>
            <a:ext cx="752475" cy="42386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223838" y="604838"/>
            <a:ext cx="1787525" cy="4953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193800"/>
            <a:ext cx="968375" cy="635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266825" y="1193800"/>
            <a:ext cx="968375" cy="63500"/>
          </a:xfrm>
          <a:prstGeom prst="rect">
            <a:avLst/>
          </a:prstGeom>
        </p:spPr>
        <p:txBody>
          <a:bodyPr vert="horz" lIns="91440" tIns="45720" rIns="91440" bIns="45720" rtlCol="0" anchor="b"/>
          <a:lstStyle>
            <a:lvl1pPr algn="r">
              <a:defRPr sz="1200"/>
            </a:lvl1pPr>
          </a:lstStyle>
          <a:p>
            <a:fld id="{3052960F-77A1-4EDA-AFCD-24933E303CA3}" type="slidenum">
              <a:rPr lang="en-IN" smtClean="0"/>
              <a:t>‹#›</a:t>
            </a:fld>
            <a:endParaRPr lang="en-IN"/>
          </a:p>
        </p:txBody>
      </p:sp>
    </p:spTree>
    <p:extLst>
      <p:ext uri="{BB962C8B-B14F-4D97-AF65-F5344CB8AC3E}">
        <p14:creationId xmlns:p14="http://schemas.microsoft.com/office/powerpoint/2010/main" val="2705797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52960F-77A1-4EDA-AFCD-24933E303CA3}" type="slidenum">
              <a:rPr lang="en-IN" smtClean="0"/>
              <a:t>12</a:t>
            </a:fld>
            <a:endParaRPr lang="en-IN"/>
          </a:p>
        </p:txBody>
      </p:sp>
    </p:spTree>
    <p:extLst>
      <p:ext uri="{BB962C8B-B14F-4D97-AF65-F5344CB8AC3E}">
        <p14:creationId xmlns:p14="http://schemas.microsoft.com/office/powerpoint/2010/main" val="1844403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7640" y="389763"/>
            <a:ext cx="1899920" cy="26403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35280" y="704088"/>
            <a:ext cx="1564640" cy="3143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 b="0" i="0">
                <a:solidFill>
                  <a:srgbClr val="322C2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00" b="0" i="0">
                <a:solidFill>
                  <a:srgbClr val="32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50" b="0" i="0">
                <a:solidFill>
                  <a:srgbClr val="322C2C"/>
                </a:solidFill>
                <a:latin typeface="Times New Roman"/>
                <a:cs typeface="Times New Roman"/>
              </a:defRPr>
            </a:lvl1pPr>
          </a:lstStyle>
          <a:p>
            <a:endParaRPr/>
          </a:p>
        </p:txBody>
      </p:sp>
      <p:sp>
        <p:nvSpPr>
          <p:cNvPr id="3" name="Holder 3"/>
          <p:cNvSpPr>
            <a:spLocks noGrp="1"/>
          </p:cNvSpPr>
          <p:nvPr>
            <p:ph sz="half" idx="2"/>
          </p:nvPr>
        </p:nvSpPr>
        <p:spPr>
          <a:xfrm>
            <a:off x="111760" y="289179"/>
            <a:ext cx="972312" cy="82981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151128" y="289179"/>
            <a:ext cx="972312" cy="82981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893" y="0"/>
            <a:ext cx="2223770" cy="1249680"/>
          </a:xfrm>
          <a:custGeom>
            <a:avLst/>
            <a:gdLst/>
            <a:ahLst/>
            <a:cxnLst/>
            <a:rect l="l" t="t" r="r" b="b"/>
            <a:pathLst>
              <a:path w="2223770" h="1249680">
                <a:moveTo>
                  <a:pt x="0" y="1249203"/>
                </a:moveTo>
                <a:lnTo>
                  <a:pt x="2223336" y="1249203"/>
                </a:lnTo>
                <a:lnTo>
                  <a:pt x="2223336" y="0"/>
                </a:lnTo>
                <a:lnTo>
                  <a:pt x="0" y="0"/>
                </a:lnTo>
                <a:lnTo>
                  <a:pt x="0" y="1249203"/>
                </a:lnTo>
                <a:close/>
              </a:path>
            </a:pathLst>
          </a:custGeom>
          <a:solidFill>
            <a:srgbClr val="F5F2EE"/>
          </a:solidFill>
        </p:spPr>
        <p:txBody>
          <a:bodyPr wrap="square" lIns="0" tIns="0" rIns="0" bIns="0" rtlCol="0"/>
          <a:lstStyle/>
          <a:p>
            <a:endParaRPr/>
          </a:p>
        </p:txBody>
      </p:sp>
      <p:sp>
        <p:nvSpPr>
          <p:cNvPr id="17" name="bg object 17"/>
          <p:cNvSpPr/>
          <p:nvPr/>
        </p:nvSpPr>
        <p:spPr>
          <a:xfrm>
            <a:off x="2893" y="741350"/>
            <a:ext cx="356235" cy="508000"/>
          </a:xfrm>
          <a:custGeom>
            <a:avLst/>
            <a:gdLst/>
            <a:ahLst/>
            <a:cxnLst/>
            <a:rect l="l" t="t" r="r" b="b"/>
            <a:pathLst>
              <a:path w="356235" h="508000">
                <a:moveTo>
                  <a:pt x="0" y="0"/>
                </a:moveTo>
                <a:lnTo>
                  <a:pt x="56135" y="54768"/>
                </a:lnTo>
                <a:lnTo>
                  <a:pt x="86578" y="93243"/>
                </a:lnTo>
                <a:lnTo>
                  <a:pt x="115298" y="134775"/>
                </a:lnTo>
                <a:lnTo>
                  <a:pt x="142726" y="178600"/>
                </a:lnTo>
                <a:lnTo>
                  <a:pt x="169292" y="223954"/>
                </a:lnTo>
                <a:lnTo>
                  <a:pt x="195429" y="270073"/>
                </a:lnTo>
                <a:lnTo>
                  <a:pt x="221563" y="316191"/>
                </a:lnTo>
                <a:lnTo>
                  <a:pt x="248127" y="361545"/>
                </a:lnTo>
                <a:lnTo>
                  <a:pt x="275553" y="405369"/>
                </a:lnTo>
                <a:lnTo>
                  <a:pt x="304271" y="446900"/>
                </a:lnTo>
                <a:lnTo>
                  <a:pt x="334713" y="485373"/>
                </a:lnTo>
                <a:lnTo>
                  <a:pt x="355859" y="507853"/>
                </a:lnTo>
              </a:path>
            </a:pathLst>
          </a:custGeom>
          <a:ln w="3175">
            <a:solidFill>
              <a:srgbClr val="322C2C"/>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1251155" y="1216"/>
            <a:ext cx="975073" cy="1247987"/>
          </a:xfrm>
          <a:prstGeom prst="rect">
            <a:avLst/>
          </a:prstGeom>
        </p:spPr>
      </p:pic>
      <p:sp>
        <p:nvSpPr>
          <p:cNvPr id="19" name="bg object 19"/>
          <p:cNvSpPr/>
          <p:nvPr/>
        </p:nvSpPr>
        <p:spPr>
          <a:xfrm>
            <a:off x="2895" y="66725"/>
            <a:ext cx="2223770" cy="1125220"/>
          </a:xfrm>
          <a:custGeom>
            <a:avLst/>
            <a:gdLst/>
            <a:ahLst/>
            <a:cxnLst/>
            <a:rect l="l" t="t" r="r" b="b"/>
            <a:pathLst>
              <a:path w="2223770" h="1125220">
                <a:moveTo>
                  <a:pt x="2223389" y="1118958"/>
                </a:moveTo>
                <a:lnTo>
                  <a:pt x="0" y="1118958"/>
                </a:lnTo>
                <a:lnTo>
                  <a:pt x="0" y="1125029"/>
                </a:lnTo>
                <a:lnTo>
                  <a:pt x="2223389" y="1125029"/>
                </a:lnTo>
                <a:lnTo>
                  <a:pt x="2223389" y="1118958"/>
                </a:lnTo>
                <a:close/>
              </a:path>
              <a:path w="2223770" h="1125220">
                <a:moveTo>
                  <a:pt x="2223389" y="0"/>
                </a:moveTo>
                <a:lnTo>
                  <a:pt x="0" y="0"/>
                </a:lnTo>
                <a:lnTo>
                  <a:pt x="0" y="6083"/>
                </a:lnTo>
                <a:lnTo>
                  <a:pt x="2223389" y="6083"/>
                </a:lnTo>
                <a:lnTo>
                  <a:pt x="2223389" y="0"/>
                </a:lnTo>
                <a:close/>
              </a:path>
            </a:pathLst>
          </a:custGeom>
          <a:solidFill>
            <a:srgbClr val="322C2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50" b="0" i="0">
                <a:solidFill>
                  <a:srgbClr val="322C2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893" y="0"/>
            <a:ext cx="2223770" cy="1249680"/>
          </a:xfrm>
          <a:custGeom>
            <a:avLst/>
            <a:gdLst/>
            <a:ahLst/>
            <a:cxnLst/>
            <a:rect l="l" t="t" r="r" b="b"/>
            <a:pathLst>
              <a:path w="2223770" h="1249680">
                <a:moveTo>
                  <a:pt x="0" y="1249203"/>
                </a:moveTo>
                <a:lnTo>
                  <a:pt x="2223336" y="1249203"/>
                </a:lnTo>
                <a:lnTo>
                  <a:pt x="2223336" y="0"/>
                </a:lnTo>
                <a:lnTo>
                  <a:pt x="0" y="0"/>
                </a:lnTo>
                <a:lnTo>
                  <a:pt x="0" y="1249203"/>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317782" y="167108"/>
            <a:ext cx="1599634" cy="109854"/>
          </a:xfrm>
          <a:prstGeom prst="rect">
            <a:avLst/>
          </a:prstGeom>
        </p:spPr>
        <p:txBody>
          <a:bodyPr wrap="square" lIns="0" tIns="0" rIns="0" bIns="0">
            <a:spAutoFit/>
          </a:bodyPr>
          <a:lstStyle>
            <a:lvl1pPr>
              <a:defRPr sz="550" b="0" i="0">
                <a:solidFill>
                  <a:srgbClr val="322C2C"/>
                </a:solidFill>
                <a:latin typeface="Times New Roman"/>
                <a:cs typeface="Times New Roman"/>
              </a:defRPr>
            </a:lvl1pPr>
          </a:lstStyle>
          <a:p>
            <a:endParaRPr/>
          </a:p>
        </p:txBody>
      </p:sp>
      <p:sp>
        <p:nvSpPr>
          <p:cNvPr id="3" name="Holder 3"/>
          <p:cNvSpPr>
            <a:spLocks noGrp="1"/>
          </p:cNvSpPr>
          <p:nvPr>
            <p:ph type="body" idx="1"/>
          </p:nvPr>
        </p:nvSpPr>
        <p:spPr>
          <a:xfrm>
            <a:off x="310079" y="393668"/>
            <a:ext cx="1615040" cy="336550"/>
          </a:xfrm>
          <a:prstGeom prst="rect">
            <a:avLst/>
          </a:prstGeom>
        </p:spPr>
        <p:txBody>
          <a:bodyPr wrap="square" lIns="0" tIns="0" rIns="0" bIns="0">
            <a:spAutoFit/>
          </a:bodyPr>
          <a:lstStyle>
            <a:lvl1pPr>
              <a:defRPr sz="300" b="0" i="0">
                <a:solidFill>
                  <a:srgbClr val="322C2C"/>
                </a:solidFill>
                <a:latin typeface="Verdana"/>
                <a:cs typeface="Verdana"/>
              </a:defRPr>
            </a:lvl1pPr>
          </a:lstStyle>
          <a:p>
            <a:endParaRPr/>
          </a:p>
        </p:txBody>
      </p:sp>
      <p:sp>
        <p:nvSpPr>
          <p:cNvPr id="4" name="Holder 4"/>
          <p:cNvSpPr>
            <a:spLocks noGrp="1"/>
          </p:cNvSpPr>
          <p:nvPr>
            <p:ph type="ftr" sz="quarter" idx="5"/>
          </p:nvPr>
        </p:nvSpPr>
        <p:spPr>
          <a:xfrm>
            <a:off x="759968" y="1169289"/>
            <a:ext cx="715264" cy="6286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11760" y="1169289"/>
            <a:ext cx="514096" cy="6286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12/5/2023</a:t>
            </a:fld>
            <a:endParaRPr lang="en-US"/>
          </a:p>
        </p:txBody>
      </p:sp>
      <p:sp>
        <p:nvSpPr>
          <p:cNvPr id="6" name="Holder 6"/>
          <p:cNvSpPr>
            <a:spLocks noGrp="1"/>
          </p:cNvSpPr>
          <p:nvPr>
            <p:ph type="sldNum" sz="quarter" idx="7"/>
          </p:nvPr>
        </p:nvSpPr>
        <p:spPr>
          <a:xfrm>
            <a:off x="1609344" y="1169289"/>
            <a:ext cx="514096" cy="6286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5355" y="333005"/>
            <a:ext cx="1560195" cy="450850"/>
          </a:xfrm>
          <a:prstGeom prst="rect">
            <a:avLst/>
          </a:prstGeom>
        </p:spPr>
        <p:txBody>
          <a:bodyPr vert="horz" wrap="square" lIns="0" tIns="12700" rIns="0" bIns="0" rtlCol="0">
            <a:spAutoFit/>
          </a:bodyPr>
          <a:lstStyle/>
          <a:p>
            <a:pPr marL="12700" marR="5080" algn="ctr">
              <a:lnSpc>
                <a:spcPct val="103000"/>
              </a:lnSpc>
              <a:spcBef>
                <a:spcPts val="100"/>
              </a:spcBef>
            </a:pPr>
            <a:r>
              <a:rPr sz="900" spc="-75" dirty="0">
                <a:solidFill>
                  <a:srgbClr val="322C2C"/>
                </a:solidFill>
                <a:latin typeface="Georgia"/>
                <a:cs typeface="Georgia"/>
              </a:rPr>
              <a:t>F</a:t>
            </a:r>
            <a:r>
              <a:rPr sz="900" spc="-5" dirty="0">
                <a:solidFill>
                  <a:srgbClr val="322C2C"/>
                </a:solidFill>
                <a:latin typeface="Georgia"/>
                <a:cs typeface="Georgia"/>
              </a:rPr>
              <a:t>i</a:t>
            </a:r>
            <a:r>
              <a:rPr sz="900" spc="-20" dirty="0">
                <a:solidFill>
                  <a:srgbClr val="322C2C"/>
                </a:solidFill>
                <a:latin typeface="Georgia"/>
                <a:cs typeface="Georgia"/>
              </a:rPr>
              <a:t>n</a:t>
            </a:r>
            <a:r>
              <a:rPr sz="900" spc="-15" dirty="0">
                <a:solidFill>
                  <a:srgbClr val="322C2C"/>
                </a:solidFill>
                <a:latin typeface="Georgia"/>
                <a:cs typeface="Georgia"/>
              </a:rPr>
              <a:t>a</a:t>
            </a:r>
            <a:r>
              <a:rPr sz="900" spc="-25" dirty="0">
                <a:solidFill>
                  <a:srgbClr val="322C2C"/>
                </a:solidFill>
                <a:latin typeface="Georgia"/>
                <a:cs typeface="Georgia"/>
              </a:rPr>
              <a:t>n</a:t>
            </a:r>
            <a:r>
              <a:rPr sz="900" spc="-10" dirty="0">
                <a:solidFill>
                  <a:srgbClr val="322C2C"/>
                </a:solidFill>
                <a:latin typeface="Georgia"/>
                <a:cs typeface="Georgia"/>
              </a:rPr>
              <a:t>c</a:t>
            </a:r>
            <a:r>
              <a:rPr sz="900" spc="-15" dirty="0">
                <a:solidFill>
                  <a:srgbClr val="322C2C"/>
                </a:solidFill>
                <a:latin typeface="Georgia"/>
                <a:cs typeface="Georgia"/>
              </a:rPr>
              <a:t>e</a:t>
            </a:r>
            <a:r>
              <a:rPr sz="900" spc="-40" dirty="0">
                <a:solidFill>
                  <a:srgbClr val="322C2C"/>
                </a:solidFill>
                <a:latin typeface="Georgia"/>
                <a:cs typeface="Georgia"/>
              </a:rPr>
              <a:t> </a:t>
            </a:r>
            <a:r>
              <a:rPr sz="900" spc="-105" dirty="0">
                <a:solidFill>
                  <a:srgbClr val="322C2C"/>
                </a:solidFill>
                <a:latin typeface="Georgia"/>
                <a:cs typeface="Georgia"/>
              </a:rPr>
              <a:t>M</a:t>
            </a:r>
            <a:r>
              <a:rPr sz="900" spc="-15" dirty="0">
                <a:solidFill>
                  <a:srgbClr val="322C2C"/>
                </a:solidFill>
                <a:latin typeface="Georgia"/>
                <a:cs typeface="Georgia"/>
              </a:rPr>
              <a:t>a</a:t>
            </a:r>
            <a:r>
              <a:rPr sz="900" spc="-25" dirty="0">
                <a:solidFill>
                  <a:srgbClr val="322C2C"/>
                </a:solidFill>
                <a:latin typeface="Georgia"/>
                <a:cs typeface="Georgia"/>
              </a:rPr>
              <a:t>n</a:t>
            </a:r>
            <a:r>
              <a:rPr sz="900" spc="-15" dirty="0">
                <a:solidFill>
                  <a:srgbClr val="322C2C"/>
                </a:solidFill>
                <a:latin typeface="Georgia"/>
                <a:cs typeface="Georgia"/>
              </a:rPr>
              <a:t>a</a:t>
            </a:r>
            <a:r>
              <a:rPr sz="900" spc="-20" dirty="0">
                <a:solidFill>
                  <a:srgbClr val="322C2C"/>
                </a:solidFill>
                <a:latin typeface="Georgia"/>
                <a:cs typeface="Georgia"/>
              </a:rPr>
              <a:t>ge</a:t>
            </a:r>
            <a:r>
              <a:rPr sz="900" spc="-60" dirty="0">
                <a:solidFill>
                  <a:srgbClr val="322C2C"/>
                </a:solidFill>
                <a:latin typeface="Georgia"/>
                <a:cs typeface="Georgia"/>
              </a:rPr>
              <a:t>m</a:t>
            </a:r>
            <a:r>
              <a:rPr sz="900" spc="-20" dirty="0">
                <a:solidFill>
                  <a:srgbClr val="322C2C"/>
                </a:solidFill>
                <a:latin typeface="Georgia"/>
                <a:cs typeface="Georgia"/>
              </a:rPr>
              <a:t>en</a:t>
            </a:r>
            <a:r>
              <a:rPr sz="900" spc="-10" dirty="0">
                <a:solidFill>
                  <a:srgbClr val="322C2C"/>
                </a:solidFill>
                <a:latin typeface="Georgia"/>
                <a:cs typeface="Georgia"/>
              </a:rPr>
              <a:t>t</a:t>
            </a:r>
            <a:r>
              <a:rPr sz="900" spc="-40" dirty="0">
                <a:solidFill>
                  <a:srgbClr val="322C2C"/>
                </a:solidFill>
                <a:latin typeface="Georgia"/>
                <a:cs typeface="Georgia"/>
              </a:rPr>
              <a:t> </a:t>
            </a:r>
            <a:r>
              <a:rPr sz="900" spc="-20" dirty="0">
                <a:solidFill>
                  <a:srgbClr val="322C2C"/>
                </a:solidFill>
                <a:latin typeface="Georgia"/>
                <a:cs typeface="Georgia"/>
              </a:rPr>
              <a:t>S</a:t>
            </a:r>
            <a:r>
              <a:rPr sz="900" spc="-10" dirty="0">
                <a:solidFill>
                  <a:srgbClr val="322C2C"/>
                </a:solidFill>
                <a:latin typeface="Georgia"/>
                <a:cs typeface="Georgia"/>
              </a:rPr>
              <a:t>y</a:t>
            </a:r>
            <a:r>
              <a:rPr sz="900" spc="-25" dirty="0">
                <a:solidFill>
                  <a:srgbClr val="322C2C"/>
                </a:solidFill>
                <a:latin typeface="Georgia"/>
                <a:cs typeface="Georgia"/>
              </a:rPr>
              <a:t>s</a:t>
            </a:r>
            <a:r>
              <a:rPr sz="900" spc="-15" dirty="0">
                <a:solidFill>
                  <a:srgbClr val="322C2C"/>
                </a:solidFill>
                <a:latin typeface="Georgia"/>
                <a:cs typeface="Georgia"/>
              </a:rPr>
              <a:t>t</a:t>
            </a:r>
            <a:r>
              <a:rPr sz="900" spc="-40" dirty="0">
                <a:solidFill>
                  <a:srgbClr val="322C2C"/>
                </a:solidFill>
                <a:latin typeface="Georgia"/>
                <a:cs typeface="Georgia"/>
              </a:rPr>
              <a:t>em</a:t>
            </a:r>
            <a:r>
              <a:rPr sz="900" spc="-95" dirty="0">
                <a:solidFill>
                  <a:srgbClr val="322C2C"/>
                </a:solidFill>
                <a:latin typeface="Georgia"/>
                <a:cs typeface="Georgia"/>
              </a:rPr>
              <a:t>:</a:t>
            </a:r>
            <a:r>
              <a:rPr sz="900" spc="-40" dirty="0">
                <a:solidFill>
                  <a:srgbClr val="322C2C"/>
                </a:solidFill>
                <a:latin typeface="Georgia"/>
                <a:cs typeface="Georgia"/>
              </a:rPr>
              <a:t> </a:t>
            </a:r>
            <a:r>
              <a:rPr sz="900" spc="-25" dirty="0">
                <a:solidFill>
                  <a:srgbClr val="322C2C"/>
                </a:solidFill>
                <a:latin typeface="Georgia"/>
                <a:cs typeface="Georgia"/>
              </a:rPr>
              <a:t>A  </a:t>
            </a:r>
            <a:r>
              <a:rPr sz="900" spc="-60" dirty="0">
                <a:solidFill>
                  <a:srgbClr val="322C2C"/>
                </a:solidFill>
                <a:latin typeface="Georgia"/>
                <a:cs typeface="Georgia"/>
              </a:rPr>
              <a:t>D</a:t>
            </a:r>
            <a:r>
              <a:rPr sz="900" spc="-80" dirty="0">
                <a:solidFill>
                  <a:srgbClr val="322C2C"/>
                </a:solidFill>
                <a:latin typeface="Georgia"/>
                <a:cs typeface="Georgia"/>
              </a:rPr>
              <a:t>BM</a:t>
            </a:r>
            <a:r>
              <a:rPr sz="900" spc="-15" dirty="0">
                <a:solidFill>
                  <a:srgbClr val="322C2C"/>
                </a:solidFill>
                <a:latin typeface="Georgia"/>
                <a:cs typeface="Georgia"/>
              </a:rPr>
              <a:t>S</a:t>
            </a:r>
            <a:r>
              <a:rPr sz="900" spc="-40" dirty="0">
                <a:solidFill>
                  <a:srgbClr val="322C2C"/>
                </a:solidFill>
                <a:latin typeface="Georgia"/>
                <a:cs typeface="Georgia"/>
              </a:rPr>
              <a:t> A</a:t>
            </a:r>
            <a:r>
              <a:rPr sz="900" spc="-20" dirty="0">
                <a:solidFill>
                  <a:srgbClr val="322C2C"/>
                </a:solidFill>
                <a:latin typeface="Georgia"/>
                <a:cs typeface="Georgia"/>
              </a:rPr>
              <a:t>pp</a:t>
            </a:r>
            <a:r>
              <a:rPr sz="900" spc="-10" dirty="0">
                <a:solidFill>
                  <a:srgbClr val="322C2C"/>
                </a:solidFill>
                <a:latin typeface="Georgia"/>
                <a:cs typeface="Georgia"/>
              </a:rPr>
              <a:t>r</a:t>
            </a:r>
            <a:r>
              <a:rPr sz="900" spc="-25" dirty="0">
                <a:solidFill>
                  <a:srgbClr val="322C2C"/>
                </a:solidFill>
                <a:latin typeface="Georgia"/>
                <a:cs typeface="Georgia"/>
              </a:rPr>
              <a:t>o</a:t>
            </a:r>
            <a:r>
              <a:rPr sz="900" spc="-15" dirty="0">
                <a:solidFill>
                  <a:srgbClr val="322C2C"/>
                </a:solidFill>
                <a:latin typeface="Georgia"/>
                <a:cs typeface="Georgia"/>
              </a:rPr>
              <a:t>ac</a:t>
            </a:r>
            <a:r>
              <a:rPr sz="900" spc="-10" dirty="0">
                <a:solidFill>
                  <a:srgbClr val="322C2C"/>
                </a:solidFill>
                <a:latin typeface="Georgia"/>
                <a:cs typeface="Georgia"/>
              </a:rPr>
              <a:t>h</a:t>
            </a:r>
            <a:r>
              <a:rPr sz="900" spc="-40" dirty="0">
                <a:solidFill>
                  <a:srgbClr val="322C2C"/>
                </a:solidFill>
                <a:latin typeface="Georgia"/>
                <a:cs typeface="Georgia"/>
              </a:rPr>
              <a:t> </a:t>
            </a:r>
            <a:r>
              <a:rPr sz="900" spc="-15" dirty="0">
                <a:solidFill>
                  <a:srgbClr val="322C2C"/>
                </a:solidFill>
                <a:latin typeface="Georgia"/>
                <a:cs typeface="Georgia"/>
              </a:rPr>
              <a:t>f</a:t>
            </a:r>
            <a:r>
              <a:rPr sz="900" spc="-25" dirty="0">
                <a:solidFill>
                  <a:srgbClr val="322C2C"/>
                </a:solidFill>
                <a:latin typeface="Georgia"/>
                <a:cs typeface="Georgia"/>
              </a:rPr>
              <a:t>o</a:t>
            </a:r>
            <a:r>
              <a:rPr sz="900" spc="-10" dirty="0">
                <a:solidFill>
                  <a:srgbClr val="322C2C"/>
                </a:solidFill>
                <a:latin typeface="Georgia"/>
                <a:cs typeface="Georgia"/>
              </a:rPr>
              <a:t>r</a:t>
            </a:r>
            <a:r>
              <a:rPr sz="900" spc="-40" dirty="0">
                <a:solidFill>
                  <a:srgbClr val="322C2C"/>
                </a:solidFill>
                <a:latin typeface="Georgia"/>
                <a:cs typeface="Georgia"/>
              </a:rPr>
              <a:t> </a:t>
            </a:r>
            <a:r>
              <a:rPr sz="900" spc="-85" dirty="0">
                <a:solidFill>
                  <a:srgbClr val="322C2C"/>
                </a:solidFill>
                <a:latin typeface="Georgia"/>
                <a:cs typeface="Georgia"/>
              </a:rPr>
              <a:t>E</a:t>
            </a:r>
            <a:r>
              <a:rPr sz="900" spc="-10" dirty="0">
                <a:solidFill>
                  <a:srgbClr val="322C2C"/>
                </a:solidFill>
                <a:latin typeface="Georgia"/>
                <a:cs typeface="Georgia"/>
              </a:rPr>
              <a:t>f</a:t>
            </a:r>
            <a:r>
              <a:rPr sz="900" dirty="0">
                <a:solidFill>
                  <a:srgbClr val="322C2C"/>
                </a:solidFill>
                <a:latin typeface="Georgia"/>
                <a:cs typeface="Georgia"/>
              </a:rPr>
              <a:t>ﬁ</a:t>
            </a:r>
            <a:r>
              <a:rPr sz="900" spc="-10" dirty="0">
                <a:solidFill>
                  <a:srgbClr val="322C2C"/>
                </a:solidFill>
                <a:latin typeface="Georgia"/>
                <a:cs typeface="Georgia"/>
              </a:rPr>
              <a:t>c</a:t>
            </a:r>
            <a:r>
              <a:rPr sz="900" spc="-5" dirty="0">
                <a:solidFill>
                  <a:srgbClr val="322C2C"/>
                </a:solidFill>
                <a:latin typeface="Georgia"/>
                <a:cs typeface="Georgia"/>
              </a:rPr>
              <a:t>i</a:t>
            </a:r>
            <a:r>
              <a:rPr sz="900" spc="-20" dirty="0">
                <a:solidFill>
                  <a:srgbClr val="322C2C"/>
                </a:solidFill>
                <a:latin typeface="Georgia"/>
                <a:cs typeface="Georgia"/>
              </a:rPr>
              <a:t>en</a:t>
            </a:r>
            <a:r>
              <a:rPr sz="900" spc="-10" dirty="0">
                <a:solidFill>
                  <a:srgbClr val="322C2C"/>
                </a:solidFill>
                <a:latin typeface="Georgia"/>
                <a:cs typeface="Georgia"/>
              </a:rPr>
              <a:t>t  </a:t>
            </a:r>
            <a:r>
              <a:rPr sz="900" spc="-40" dirty="0">
                <a:solidFill>
                  <a:srgbClr val="322C2C"/>
                </a:solidFill>
                <a:latin typeface="Georgia"/>
                <a:cs typeface="Georgia"/>
              </a:rPr>
              <a:t>A</a:t>
            </a:r>
            <a:r>
              <a:rPr sz="900" spc="-15" dirty="0">
                <a:solidFill>
                  <a:srgbClr val="322C2C"/>
                </a:solidFill>
                <a:latin typeface="Georgia"/>
                <a:cs typeface="Georgia"/>
              </a:rPr>
              <a:t>c</a:t>
            </a:r>
            <a:r>
              <a:rPr sz="900" spc="-10" dirty="0">
                <a:solidFill>
                  <a:srgbClr val="322C2C"/>
                </a:solidFill>
                <a:latin typeface="Georgia"/>
                <a:cs typeface="Georgia"/>
              </a:rPr>
              <a:t>c</a:t>
            </a:r>
            <a:r>
              <a:rPr sz="900" spc="-25" dirty="0">
                <a:solidFill>
                  <a:srgbClr val="322C2C"/>
                </a:solidFill>
                <a:latin typeface="Georgia"/>
                <a:cs typeface="Georgia"/>
              </a:rPr>
              <a:t>o</a:t>
            </a:r>
            <a:r>
              <a:rPr sz="900" spc="-10" dirty="0">
                <a:solidFill>
                  <a:srgbClr val="322C2C"/>
                </a:solidFill>
                <a:latin typeface="Georgia"/>
                <a:cs typeface="Georgia"/>
              </a:rPr>
              <a:t>u</a:t>
            </a:r>
            <a:r>
              <a:rPr sz="900" spc="-25" dirty="0">
                <a:solidFill>
                  <a:srgbClr val="322C2C"/>
                </a:solidFill>
                <a:latin typeface="Georgia"/>
                <a:cs typeface="Georgia"/>
              </a:rPr>
              <a:t>n</a:t>
            </a:r>
            <a:r>
              <a:rPr sz="900" spc="-10" dirty="0">
                <a:solidFill>
                  <a:srgbClr val="322C2C"/>
                </a:solidFill>
                <a:latin typeface="Georgia"/>
                <a:cs typeface="Georgia"/>
              </a:rPr>
              <a:t>t</a:t>
            </a:r>
            <a:r>
              <a:rPr sz="900" spc="-5" dirty="0">
                <a:solidFill>
                  <a:srgbClr val="322C2C"/>
                </a:solidFill>
                <a:latin typeface="Georgia"/>
                <a:cs typeface="Georgia"/>
              </a:rPr>
              <a:t>i</a:t>
            </a:r>
            <a:r>
              <a:rPr sz="900" spc="-25" dirty="0">
                <a:solidFill>
                  <a:srgbClr val="322C2C"/>
                </a:solidFill>
                <a:latin typeface="Georgia"/>
                <a:cs typeface="Georgia"/>
              </a:rPr>
              <a:t>n</a:t>
            </a:r>
            <a:r>
              <a:rPr sz="900" spc="-20" dirty="0">
                <a:solidFill>
                  <a:srgbClr val="322C2C"/>
                </a:solidFill>
                <a:latin typeface="Georgia"/>
                <a:cs typeface="Georgia"/>
              </a:rPr>
              <a:t>g</a:t>
            </a:r>
            <a:r>
              <a:rPr sz="900" spc="-40" dirty="0">
                <a:solidFill>
                  <a:srgbClr val="322C2C"/>
                </a:solidFill>
                <a:latin typeface="Georgia"/>
                <a:cs typeface="Georgia"/>
              </a:rPr>
              <a:t> </a:t>
            </a:r>
            <a:r>
              <a:rPr sz="900" spc="-15" dirty="0">
                <a:solidFill>
                  <a:srgbClr val="322C2C"/>
                </a:solidFill>
                <a:latin typeface="Georgia"/>
                <a:cs typeface="Georgia"/>
              </a:rPr>
              <a:t>a</a:t>
            </a:r>
            <a:r>
              <a:rPr sz="900" spc="-25" dirty="0">
                <a:solidFill>
                  <a:srgbClr val="322C2C"/>
                </a:solidFill>
                <a:latin typeface="Georgia"/>
                <a:cs typeface="Georgia"/>
              </a:rPr>
              <a:t>n</a:t>
            </a:r>
            <a:r>
              <a:rPr sz="900" spc="-15" dirty="0">
                <a:solidFill>
                  <a:srgbClr val="322C2C"/>
                </a:solidFill>
                <a:latin typeface="Georgia"/>
                <a:cs typeface="Georgia"/>
              </a:rPr>
              <a:t>d</a:t>
            </a:r>
            <a:r>
              <a:rPr sz="900" spc="-40" dirty="0">
                <a:solidFill>
                  <a:srgbClr val="322C2C"/>
                </a:solidFill>
                <a:latin typeface="Georgia"/>
                <a:cs typeface="Georgia"/>
              </a:rPr>
              <a:t> </a:t>
            </a:r>
            <a:r>
              <a:rPr sz="900" spc="-75" dirty="0">
                <a:solidFill>
                  <a:srgbClr val="322C2C"/>
                </a:solidFill>
                <a:latin typeface="Georgia"/>
                <a:cs typeface="Georgia"/>
              </a:rPr>
              <a:t>F</a:t>
            </a:r>
            <a:r>
              <a:rPr sz="900" spc="-5" dirty="0">
                <a:solidFill>
                  <a:srgbClr val="322C2C"/>
                </a:solidFill>
                <a:latin typeface="Georgia"/>
                <a:cs typeface="Georgia"/>
              </a:rPr>
              <a:t>i</a:t>
            </a:r>
            <a:r>
              <a:rPr sz="900" spc="-20" dirty="0">
                <a:solidFill>
                  <a:srgbClr val="322C2C"/>
                </a:solidFill>
                <a:latin typeface="Georgia"/>
                <a:cs typeface="Georgia"/>
              </a:rPr>
              <a:t>nan</a:t>
            </a:r>
            <a:r>
              <a:rPr sz="900" spc="-15" dirty="0">
                <a:solidFill>
                  <a:srgbClr val="322C2C"/>
                </a:solidFill>
                <a:latin typeface="Georgia"/>
                <a:cs typeface="Georgia"/>
              </a:rPr>
              <a:t>ce</a:t>
            </a:r>
            <a:endParaRPr sz="900">
              <a:latin typeface="Georgia"/>
              <a:cs typeface="Georgia"/>
            </a:endParaRPr>
          </a:p>
        </p:txBody>
      </p:sp>
      <p:sp>
        <p:nvSpPr>
          <p:cNvPr id="3" name="object 3"/>
          <p:cNvSpPr/>
          <p:nvPr/>
        </p:nvSpPr>
        <p:spPr>
          <a:xfrm>
            <a:off x="2882" y="12"/>
            <a:ext cx="2223770" cy="309880"/>
          </a:xfrm>
          <a:custGeom>
            <a:avLst/>
            <a:gdLst/>
            <a:ahLst/>
            <a:cxnLst/>
            <a:rect l="l" t="t" r="r" b="b"/>
            <a:pathLst>
              <a:path w="2223770" h="309880">
                <a:moveTo>
                  <a:pt x="2223401" y="64033"/>
                </a:moveTo>
                <a:lnTo>
                  <a:pt x="411314" y="64033"/>
                </a:lnTo>
                <a:lnTo>
                  <a:pt x="421906" y="55968"/>
                </a:lnTo>
                <a:lnTo>
                  <a:pt x="474611" y="26149"/>
                </a:lnTo>
                <a:lnTo>
                  <a:pt x="532231" y="6286"/>
                </a:lnTo>
                <a:lnTo>
                  <a:pt x="560476" y="0"/>
                </a:lnTo>
                <a:lnTo>
                  <a:pt x="529310" y="0"/>
                </a:lnTo>
                <a:lnTo>
                  <a:pt x="471817" y="19875"/>
                </a:lnTo>
                <a:lnTo>
                  <a:pt x="418160" y="50253"/>
                </a:lnTo>
                <a:lnTo>
                  <a:pt x="400050" y="64033"/>
                </a:lnTo>
                <a:lnTo>
                  <a:pt x="12" y="64033"/>
                </a:lnTo>
                <a:lnTo>
                  <a:pt x="12" y="70116"/>
                </a:lnTo>
                <a:lnTo>
                  <a:pt x="392087" y="70116"/>
                </a:lnTo>
                <a:lnTo>
                  <a:pt x="367639" y="91071"/>
                </a:lnTo>
                <a:lnTo>
                  <a:pt x="333070" y="122593"/>
                </a:lnTo>
                <a:lnTo>
                  <a:pt x="293522" y="157657"/>
                </a:lnTo>
                <a:lnTo>
                  <a:pt x="250126" y="192976"/>
                </a:lnTo>
                <a:lnTo>
                  <a:pt x="202996" y="226593"/>
                </a:lnTo>
                <a:lnTo>
                  <a:pt x="152247" y="256501"/>
                </a:lnTo>
                <a:lnTo>
                  <a:pt x="85445" y="285203"/>
                </a:lnTo>
                <a:lnTo>
                  <a:pt x="18834" y="301688"/>
                </a:lnTo>
                <a:lnTo>
                  <a:pt x="0" y="301307"/>
                </a:lnTo>
                <a:lnTo>
                  <a:pt x="0" y="309727"/>
                </a:lnTo>
                <a:lnTo>
                  <a:pt x="9080" y="309727"/>
                </a:lnTo>
                <a:lnTo>
                  <a:pt x="14452" y="309321"/>
                </a:lnTo>
                <a:lnTo>
                  <a:pt x="53670" y="301688"/>
                </a:lnTo>
                <a:lnTo>
                  <a:pt x="121488" y="278726"/>
                </a:lnTo>
                <a:lnTo>
                  <a:pt x="206590" y="232460"/>
                </a:lnTo>
                <a:lnTo>
                  <a:pt x="254101" y="198577"/>
                </a:lnTo>
                <a:lnTo>
                  <a:pt x="297815" y="162979"/>
                </a:lnTo>
                <a:lnTo>
                  <a:pt x="337629" y="127660"/>
                </a:lnTo>
                <a:lnTo>
                  <a:pt x="371995" y="96342"/>
                </a:lnTo>
                <a:lnTo>
                  <a:pt x="396392" y="75412"/>
                </a:lnTo>
                <a:lnTo>
                  <a:pt x="403339" y="70116"/>
                </a:lnTo>
                <a:lnTo>
                  <a:pt x="2223401" y="70116"/>
                </a:lnTo>
                <a:lnTo>
                  <a:pt x="2223401" y="64033"/>
                </a:lnTo>
                <a:close/>
              </a:path>
            </a:pathLst>
          </a:custGeom>
          <a:solidFill>
            <a:srgbClr val="322C2C"/>
          </a:solidFill>
        </p:spPr>
        <p:txBody>
          <a:bodyPr wrap="square" lIns="0" tIns="0" rIns="0" bIns="0" rtlCol="0"/>
          <a:lstStyle/>
          <a:p>
            <a:endParaRPr/>
          </a:p>
        </p:txBody>
      </p:sp>
      <p:sp>
        <p:nvSpPr>
          <p:cNvPr id="4" name="object 4"/>
          <p:cNvSpPr/>
          <p:nvPr/>
        </p:nvSpPr>
        <p:spPr>
          <a:xfrm>
            <a:off x="2895" y="1246238"/>
            <a:ext cx="1330325" cy="3810"/>
          </a:xfrm>
          <a:custGeom>
            <a:avLst/>
            <a:gdLst/>
            <a:ahLst/>
            <a:cxnLst/>
            <a:rect l="l" t="t" r="r" b="b"/>
            <a:pathLst>
              <a:path w="1330325" h="3809">
                <a:moveTo>
                  <a:pt x="1329944" y="0"/>
                </a:moveTo>
                <a:lnTo>
                  <a:pt x="0" y="0"/>
                </a:lnTo>
                <a:lnTo>
                  <a:pt x="0" y="3454"/>
                </a:lnTo>
                <a:lnTo>
                  <a:pt x="1329944" y="3454"/>
                </a:lnTo>
                <a:lnTo>
                  <a:pt x="1329944" y="0"/>
                </a:lnTo>
                <a:close/>
              </a:path>
            </a:pathLst>
          </a:custGeom>
          <a:solidFill>
            <a:srgbClr val="322C2C"/>
          </a:solidFill>
        </p:spPr>
        <p:txBody>
          <a:bodyPr wrap="square" lIns="0" tIns="0" rIns="0" bIns="0" rtlCol="0"/>
          <a:lstStyle/>
          <a:p>
            <a:endParaRPr/>
          </a:p>
        </p:txBody>
      </p:sp>
      <p:sp>
        <p:nvSpPr>
          <p:cNvPr id="5" name="object 5"/>
          <p:cNvSpPr/>
          <p:nvPr/>
        </p:nvSpPr>
        <p:spPr>
          <a:xfrm>
            <a:off x="1746226" y="959422"/>
            <a:ext cx="480059" cy="290195"/>
          </a:xfrm>
          <a:custGeom>
            <a:avLst/>
            <a:gdLst/>
            <a:ahLst/>
            <a:cxnLst/>
            <a:rect l="l" t="t" r="r" b="b"/>
            <a:pathLst>
              <a:path w="480060" h="290194">
                <a:moveTo>
                  <a:pt x="480002" y="0"/>
                </a:moveTo>
                <a:lnTo>
                  <a:pt x="438558" y="8187"/>
                </a:lnTo>
                <a:lnTo>
                  <a:pt x="376139" y="30592"/>
                </a:lnTo>
                <a:lnTo>
                  <a:pt x="298185" y="74838"/>
                </a:lnTo>
                <a:lnTo>
                  <a:pt x="254795" y="106984"/>
                </a:lnTo>
                <a:lnTo>
                  <a:pt x="214958" y="140657"/>
                </a:lnTo>
                <a:lnTo>
                  <a:pt x="178728" y="174004"/>
                </a:lnTo>
                <a:lnTo>
                  <a:pt x="147461" y="203570"/>
                </a:lnTo>
                <a:lnTo>
                  <a:pt x="125252" y="223345"/>
                </a:lnTo>
                <a:lnTo>
                  <a:pt x="77263" y="257967"/>
                </a:lnTo>
                <a:lnTo>
                  <a:pt x="28259" y="280770"/>
                </a:lnTo>
                <a:lnTo>
                  <a:pt x="0" y="289780"/>
                </a:lnTo>
                <a:lnTo>
                  <a:pt x="20980" y="289780"/>
                </a:lnTo>
                <a:lnTo>
                  <a:pt x="80406" y="263480"/>
                </a:lnTo>
                <a:lnTo>
                  <a:pt x="129127" y="228337"/>
                </a:lnTo>
                <a:lnTo>
                  <a:pt x="183038" y="178624"/>
                </a:lnTo>
                <a:lnTo>
                  <a:pt x="219029" y="145516"/>
                </a:lnTo>
                <a:lnTo>
                  <a:pt x="258573" y="112102"/>
                </a:lnTo>
                <a:lnTo>
                  <a:pt x="301602" y="80212"/>
                </a:lnTo>
                <a:lnTo>
                  <a:pt x="348048" y="51679"/>
                </a:lnTo>
                <a:lnTo>
                  <a:pt x="409368" y="23994"/>
                </a:lnTo>
                <a:lnTo>
                  <a:pt x="470718" y="7614"/>
                </a:lnTo>
                <a:lnTo>
                  <a:pt x="480002" y="7614"/>
                </a:lnTo>
                <a:lnTo>
                  <a:pt x="480002" y="0"/>
                </a:lnTo>
                <a:close/>
              </a:path>
              <a:path w="480060" h="290194">
                <a:moveTo>
                  <a:pt x="480002" y="7614"/>
                </a:moveTo>
                <a:lnTo>
                  <a:pt x="470718" y="7614"/>
                </a:lnTo>
                <a:lnTo>
                  <a:pt x="480002" y="7627"/>
                </a:lnTo>
                <a:close/>
              </a:path>
            </a:pathLst>
          </a:custGeom>
          <a:solidFill>
            <a:srgbClr val="322C2C"/>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79A9-BA95-3E20-D8EC-93568BB11106}"/>
              </a:ext>
            </a:extLst>
          </p:cNvPr>
          <p:cNvSpPr>
            <a:spLocks noGrp="1"/>
          </p:cNvSpPr>
          <p:nvPr>
            <p:ph type="title"/>
          </p:nvPr>
        </p:nvSpPr>
        <p:spPr>
          <a:xfrm>
            <a:off x="317782" y="167108"/>
            <a:ext cx="1599634" cy="84639"/>
          </a:xfrm>
        </p:spPr>
        <p:txBody>
          <a:bodyPr/>
          <a:lstStyle/>
          <a:p>
            <a:pPr algn="ctr"/>
            <a:r>
              <a:rPr lang="en-US" dirty="0"/>
              <a:t>System Diagram</a:t>
            </a:r>
            <a:endParaRPr lang="en-IN" dirty="0"/>
          </a:p>
        </p:txBody>
      </p:sp>
      <p:sp>
        <p:nvSpPr>
          <p:cNvPr id="3" name="Text Placeholder 2">
            <a:extLst>
              <a:ext uri="{FF2B5EF4-FFF2-40B4-BE49-F238E27FC236}">
                <a16:creationId xmlns:a16="http://schemas.microsoft.com/office/drawing/2014/main" id="{81C73699-7DE2-E71F-E5A1-FCB4AA1CEBCD}"/>
              </a:ext>
            </a:extLst>
          </p:cNvPr>
          <p:cNvSpPr>
            <a:spLocks noGrp="1"/>
          </p:cNvSpPr>
          <p:nvPr>
            <p:ph type="body" idx="1"/>
          </p:nvPr>
        </p:nvSpPr>
        <p:spPr>
          <a:xfrm>
            <a:off x="310079" y="323850"/>
            <a:ext cx="1615040" cy="838200"/>
          </a:xfrm>
        </p:spPr>
        <p:txBody>
          <a:bodyPr/>
          <a:lstStyle/>
          <a:p>
            <a:endParaRPr lang="en-IN" dirty="0"/>
          </a:p>
        </p:txBody>
      </p:sp>
      <p:pic>
        <p:nvPicPr>
          <p:cNvPr id="8" name="Picture 7">
            <a:extLst>
              <a:ext uri="{FF2B5EF4-FFF2-40B4-BE49-F238E27FC236}">
                <a16:creationId xmlns:a16="http://schemas.microsoft.com/office/drawing/2014/main" id="{8DA4C0A0-B495-C646-9632-2EF828840A0B}"/>
              </a:ext>
            </a:extLst>
          </p:cNvPr>
          <p:cNvPicPr>
            <a:picLocks noChangeAspect="1"/>
          </p:cNvPicPr>
          <p:nvPr/>
        </p:nvPicPr>
        <p:blipFill>
          <a:blip r:embed="rId2"/>
          <a:stretch>
            <a:fillRect/>
          </a:stretch>
        </p:blipFill>
        <p:spPr>
          <a:xfrm>
            <a:off x="279400" y="286672"/>
            <a:ext cx="1645719" cy="903132"/>
          </a:xfrm>
          <a:prstGeom prst="rect">
            <a:avLst/>
          </a:prstGeom>
        </p:spPr>
      </p:pic>
    </p:spTree>
    <p:extLst>
      <p:ext uri="{BB962C8B-B14F-4D97-AF65-F5344CB8AC3E}">
        <p14:creationId xmlns:p14="http://schemas.microsoft.com/office/powerpoint/2010/main" val="1168912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451F-7E4C-24F9-85D5-60B49A882F25}"/>
              </a:ext>
            </a:extLst>
          </p:cNvPr>
          <p:cNvSpPr>
            <a:spLocks noGrp="1"/>
          </p:cNvSpPr>
          <p:nvPr>
            <p:ph type="title"/>
          </p:nvPr>
        </p:nvSpPr>
        <p:spPr>
          <a:xfrm>
            <a:off x="317782" y="167108"/>
            <a:ext cx="1599634" cy="84639"/>
          </a:xfrm>
        </p:spPr>
        <p:txBody>
          <a:bodyPr/>
          <a:lstStyle/>
          <a:p>
            <a:pPr algn="ctr"/>
            <a:r>
              <a:rPr lang="en-US" dirty="0"/>
              <a:t>Screenshots</a:t>
            </a:r>
            <a:endParaRPr lang="en-IN" dirty="0"/>
          </a:p>
        </p:txBody>
      </p:sp>
      <p:sp>
        <p:nvSpPr>
          <p:cNvPr id="3" name="Text Placeholder 2">
            <a:extLst>
              <a:ext uri="{FF2B5EF4-FFF2-40B4-BE49-F238E27FC236}">
                <a16:creationId xmlns:a16="http://schemas.microsoft.com/office/drawing/2014/main" id="{490DA2E3-D015-0CEE-6465-0809A869E58A}"/>
              </a:ext>
            </a:extLst>
          </p:cNvPr>
          <p:cNvSpPr>
            <a:spLocks noGrp="1"/>
          </p:cNvSpPr>
          <p:nvPr>
            <p:ph type="body" idx="1"/>
          </p:nvPr>
        </p:nvSpPr>
        <p:spPr>
          <a:xfrm>
            <a:off x="310079" y="323850"/>
            <a:ext cx="1615040" cy="914400"/>
          </a:xfrm>
        </p:spPr>
        <p:txBody>
          <a:bodyPr/>
          <a:lstStyle/>
          <a:p>
            <a:endParaRPr lang="en-IN" dirty="0"/>
          </a:p>
        </p:txBody>
      </p:sp>
      <p:pic>
        <p:nvPicPr>
          <p:cNvPr id="5" name="Picture 4">
            <a:extLst>
              <a:ext uri="{FF2B5EF4-FFF2-40B4-BE49-F238E27FC236}">
                <a16:creationId xmlns:a16="http://schemas.microsoft.com/office/drawing/2014/main" id="{D305C96E-2124-F100-02E2-A3207E9BE3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9400" y="323850"/>
            <a:ext cx="1798119" cy="916192"/>
          </a:xfrm>
          <a:prstGeom prst="rect">
            <a:avLst/>
          </a:prstGeom>
        </p:spPr>
      </p:pic>
      <p:sp>
        <p:nvSpPr>
          <p:cNvPr id="6" name="object 3">
            <a:extLst>
              <a:ext uri="{FF2B5EF4-FFF2-40B4-BE49-F238E27FC236}">
                <a16:creationId xmlns:a16="http://schemas.microsoft.com/office/drawing/2014/main" id="{0AFA2180-B9E9-8C92-BA16-E6D2AAF5FB1C}"/>
              </a:ext>
            </a:extLst>
          </p:cNvPr>
          <p:cNvSpPr/>
          <p:nvPr/>
        </p:nvSpPr>
        <p:spPr>
          <a:xfrm>
            <a:off x="2895" y="66725"/>
            <a:ext cx="2223770" cy="6350"/>
          </a:xfrm>
          <a:custGeom>
            <a:avLst/>
            <a:gdLst/>
            <a:ahLst/>
            <a:cxnLst/>
            <a:rect l="l" t="t" r="r" b="b"/>
            <a:pathLst>
              <a:path w="2223770" h="6350">
                <a:moveTo>
                  <a:pt x="2223389" y="0"/>
                </a:moveTo>
                <a:lnTo>
                  <a:pt x="0" y="0"/>
                </a:lnTo>
                <a:lnTo>
                  <a:pt x="0" y="6083"/>
                </a:lnTo>
                <a:lnTo>
                  <a:pt x="2223389" y="6083"/>
                </a:lnTo>
                <a:lnTo>
                  <a:pt x="2223389" y="0"/>
                </a:lnTo>
                <a:close/>
              </a:path>
            </a:pathLst>
          </a:custGeom>
          <a:solidFill>
            <a:srgbClr val="322C2C"/>
          </a:solidFill>
        </p:spPr>
        <p:txBody>
          <a:bodyPr wrap="square" lIns="0" tIns="0" rIns="0" bIns="0" rtlCol="0"/>
          <a:lstStyle/>
          <a:p>
            <a:endParaRPr/>
          </a:p>
        </p:txBody>
      </p:sp>
    </p:spTree>
    <p:extLst>
      <p:ext uri="{BB962C8B-B14F-4D97-AF65-F5344CB8AC3E}">
        <p14:creationId xmlns:p14="http://schemas.microsoft.com/office/powerpoint/2010/main" val="3841035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8841-A3CD-31CE-CDEE-296A7B1A792B}"/>
              </a:ext>
            </a:extLst>
          </p:cNvPr>
          <p:cNvSpPr>
            <a:spLocks noGrp="1"/>
          </p:cNvSpPr>
          <p:nvPr>
            <p:ph type="title"/>
          </p:nvPr>
        </p:nvSpPr>
        <p:spPr>
          <a:xfrm>
            <a:off x="317782" y="167108"/>
            <a:ext cx="1599634" cy="84639"/>
          </a:xfrm>
        </p:spPr>
        <p:txBody>
          <a:bodyPr/>
          <a:lstStyle/>
          <a:p>
            <a:r>
              <a:rPr lang="en-US" dirty="0"/>
              <a:t>Dashboard</a:t>
            </a:r>
            <a:endParaRPr lang="en-IN" dirty="0"/>
          </a:p>
        </p:txBody>
      </p:sp>
      <p:sp>
        <p:nvSpPr>
          <p:cNvPr id="3" name="Text Placeholder 2">
            <a:extLst>
              <a:ext uri="{FF2B5EF4-FFF2-40B4-BE49-F238E27FC236}">
                <a16:creationId xmlns:a16="http://schemas.microsoft.com/office/drawing/2014/main" id="{579D2F00-5C57-F43C-B9D4-8F198CC276A7}"/>
              </a:ext>
            </a:extLst>
          </p:cNvPr>
          <p:cNvSpPr>
            <a:spLocks noGrp="1"/>
          </p:cNvSpPr>
          <p:nvPr>
            <p:ph type="body" idx="1"/>
          </p:nvPr>
        </p:nvSpPr>
        <p:spPr>
          <a:xfrm>
            <a:off x="310079" y="247650"/>
            <a:ext cx="1615040" cy="958850"/>
          </a:xfrm>
        </p:spPr>
        <p:txBody>
          <a:bodyPr/>
          <a:lstStyle/>
          <a:p>
            <a:endParaRPr lang="en-IN" dirty="0"/>
          </a:p>
        </p:txBody>
      </p:sp>
      <p:sp>
        <p:nvSpPr>
          <p:cNvPr id="4" name="object 3">
            <a:extLst>
              <a:ext uri="{FF2B5EF4-FFF2-40B4-BE49-F238E27FC236}">
                <a16:creationId xmlns:a16="http://schemas.microsoft.com/office/drawing/2014/main" id="{57706E75-594B-CD0B-BE90-E474237E722D}"/>
              </a:ext>
            </a:extLst>
          </p:cNvPr>
          <p:cNvSpPr/>
          <p:nvPr/>
        </p:nvSpPr>
        <p:spPr>
          <a:xfrm>
            <a:off x="2895" y="66725"/>
            <a:ext cx="2223770" cy="6350"/>
          </a:xfrm>
          <a:custGeom>
            <a:avLst/>
            <a:gdLst/>
            <a:ahLst/>
            <a:cxnLst/>
            <a:rect l="l" t="t" r="r" b="b"/>
            <a:pathLst>
              <a:path w="2223770" h="6350">
                <a:moveTo>
                  <a:pt x="2223389" y="0"/>
                </a:moveTo>
                <a:lnTo>
                  <a:pt x="0" y="0"/>
                </a:lnTo>
                <a:lnTo>
                  <a:pt x="0" y="6083"/>
                </a:lnTo>
                <a:lnTo>
                  <a:pt x="2223389" y="6083"/>
                </a:lnTo>
                <a:lnTo>
                  <a:pt x="2223389" y="0"/>
                </a:lnTo>
                <a:close/>
              </a:path>
            </a:pathLst>
          </a:custGeom>
          <a:solidFill>
            <a:srgbClr val="322C2C"/>
          </a:solidFill>
        </p:spPr>
        <p:txBody>
          <a:bodyPr wrap="square" lIns="0" tIns="0" rIns="0" bIns="0" rtlCol="0"/>
          <a:lstStyle/>
          <a:p>
            <a:endParaRPr/>
          </a:p>
        </p:txBody>
      </p:sp>
      <p:pic>
        <p:nvPicPr>
          <p:cNvPr id="6" name="Picture 5">
            <a:extLst>
              <a:ext uri="{FF2B5EF4-FFF2-40B4-BE49-F238E27FC236}">
                <a16:creationId xmlns:a16="http://schemas.microsoft.com/office/drawing/2014/main" id="{7B57114E-973C-C0A0-4C72-348AFDA832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00" y="247650"/>
            <a:ext cx="2057400" cy="973591"/>
          </a:xfrm>
          <a:prstGeom prst="rect">
            <a:avLst/>
          </a:prstGeom>
        </p:spPr>
      </p:pic>
    </p:spTree>
    <p:extLst>
      <p:ext uri="{BB962C8B-B14F-4D97-AF65-F5344CB8AC3E}">
        <p14:creationId xmlns:p14="http://schemas.microsoft.com/office/powerpoint/2010/main" val="1705336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17BE-3735-1495-52A9-B1A11224C308}"/>
              </a:ext>
            </a:extLst>
          </p:cNvPr>
          <p:cNvSpPr>
            <a:spLocks noGrp="1"/>
          </p:cNvSpPr>
          <p:nvPr>
            <p:ph type="title"/>
          </p:nvPr>
        </p:nvSpPr>
        <p:spPr>
          <a:xfrm>
            <a:off x="317782" y="167108"/>
            <a:ext cx="1599634" cy="84639"/>
          </a:xfrm>
        </p:spPr>
        <p:txBody>
          <a:bodyPr/>
          <a:lstStyle/>
          <a:p>
            <a:pPr algn="ctr"/>
            <a:r>
              <a:rPr lang="en-US" dirty="0"/>
              <a:t>Benefits</a:t>
            </a:r>
            <a:endParaRPr lang="en-IN" dirty="0"/>
          </a:p>
        </p:txBody>
      </p:sp>
      <p:sp>
        <p:nvSpPr>
          <p:cNvPr id="3" name="Text Placeholder 2">
            <a:extLst>
              <a:ext uri="{FF2B5EF4-FFF2-40B4-BE49-F238E27FC236}">
                <a16:creationId xmlns:a16="http://schemas.microsoft.com/office/drawing/2014/main" id="{8A5606E5-2BB1-0033-4D06-BEBE13A71ACA}"/>
              </a:ext>
            </a:extLst>
          </p:cNvPr>
          <p:cNvSpPr>
            <a:spLocks noGrp="1"/>
          </p:cNvSpPr>
          <p:nvPr>
            <p:ph type="body" idx="1"/>
          </p:nvPr>
        </p:nvSpPr>
        <p:spPr>
          <a:xfrm>
            <a:off x="310079" y="345780"/>
            <a:ext cx="1615040" cy="867070"/>
          </a:xfrm>
        </p:spPr>
        <p:txBody>
          <a:bodyPr/>
          <a:lstStyle/>
          <a:p>
            <a:pPr>
              <a:lnSpc>
                <a:spcPct val="115000"/>
              </a:lnSpc>
            </a:pPr>
            <a:r>
              <a:rPr lang="en-US" sz="400" b="1" dirty="0">
                <a:effectLst/>
                <a:latin typeface="Times New Roman" panose="02020603050405020304" pitchFamily="18" charset="0"/>
                <a:ea typeface="Times New Roman" panose="02020603050405020304" pitchFamily="18" charset="0"/>
              </a:rPr>
              <a:t>1. Accurate Financial Tracking</a:t>
            </a:r>
            <a:r>
              <a:rPr lang="en-US" sz="400" dirty="0">
                <a:effectLst/>
                <a:latin typeface="Times New Roman" panose="02020603050405020304" pitchFamily="18" charset="0"/>
                <a:ea typeface="Times New Roman" panose="02020603050405020304" pitchFamily="18" charset="0"/>
              </a:rPr>
              <a:t>:</a:t>
            </a:r>
            <a:endParaRPr lang="en-IN" sz="400" dirty="0">
              <a:effectLst/>
              <a:latin typeface="Times New Roman" panose="02020603050405020304" pitchFamily="18" charset="0"/>
              <a:ea typeface="Times New Roman" panose="02020603050405020304" pitchFamily="18" charset="0"/>
            </a:endParaRPr>
          </a:p>
          <a:p>
            <a:pPr>
              <a:lnSpc>
                <a:spcPct val="115000"/>
              </a:lnSpc>
            </a:pPr>
            <a:r>
              <a:rPr lang="en-US" sz="400" dirty="0">
                <a:effectLst/>
                <a:latin typeface="Times New Roman" panose="02020603050405020304" pitchFamily="18" charset="0"/>
                <a:ea typeface="Times New Roman" panose="02020603050405020304" pitchFamily="18" charset="0"/>
              </a:rPr>
              <a:t>   - Enables precise monitoring of income, expenses, and overall financial transactions, providing a real-time snapshot of financial health. </a:t>
            </a:r>
          </a:p>
          <a:p>
            <a:pPr>
              <a:lnSpc>
                <a:spcPct val="115000"/>
              </a:lnSpc>
            </a:pPr>
            <a:r>
              <a:rPr lang="en-US" sz="400" b="1" dirty="0">
                <a:effectLst/>
                <a:latin typeface="Times New Roman" panose="02020603050405020304" pitchFamily="18" charset="0"/>
                <a:ea typeface="Times New Roman" panose="02020603050405020304" pitchFamily="18" charset="0"/>
              </a:rPr>
              <a:t>2. Budget Optimization</a:t>
            </a:r>
            <a:r>
              <a:rPr lang="en-US" sz="400" dirty="0">
                <a:effectLst/>
                <a:latin typeface="Times New Roman" panose="02020603050405020304" pitchFamily="18" charset="0"/>
                <a:ea typeface="Times New Roman" panose="02020603050405020304" pitchFamily="18" charset="0"/>
              </a:rPr>
              <a:t>:</a:t>
            </a:r>
            <a:endParaRPr lang="en-IN" sz="400" dirty="0">
              <a:effectLst/>
              <a:latin typeface="Times New Roman" panose="02020603050405020304" pitchFamily="18" charset="0"/>
              <a:ea typeface="Times New Roman" panose="02020603050405020304" pitchFamily="18" charset="0"/>
            </a:endParaRPr>
          </a:p>
          <a:p>
            <a:pPr>
              <a:lnSpc>
                <a:spcPct val="115000"/>
              </a:lnSpc>
            </a:pPr>
            <a:r>
              <a:rPr lang="en-US" sz="400" dirty="0">
                <a:effectLst/>
                <a:latin typeface="Times New Roman" panose="02020603050405020304" pitchFamily="18" charset="0"/>
                <a:ea typeface="Times New Roman" panose="02020603050405020304" pitchFamily="18" charset="0"/>
              </a:rPr>
              <a:t>   - Facilitates the creation and management of budgets, allowing users to allocate resources effectively and make informed spending decisions.</a:t>
            </a:r>
          </a:p>
          <a:p>
            <a:pPr>
              <a:lnSpc>
                <a:spcPct val="115000"/>
              </a:lnSpc>
            </a:pPr>
            <a:r>
              <a:rPr lang="en-US" sz="400" b="1" dirty="0">
                <a:latin typeface="Times New Roman" panose="02020603050405020304" pitchFamily="18" charset="0"/>
                <a:ea typeface="Times New Roman" panose="02020603050405020304" pitchFamily="18" charset="0"/>
              </a:rPr>
              <a:t>3</a:t>
            </a:r>
            <a:r>
              <a:rPr lang="en-US" sz="400" b="1" dirty="0">
                <a:effectLst/>
                <a:latin typeface="Times New Roman" panose="02020603050405020304" pitchFamily="18" charset="0"/>
                <a:ea typeface="Times New Roman" panose="02020603050405020304" pitchFamily="18" charset="0"/>
              </a:rPr>
              <a:t>. Expense Analysis:</a:t>
            </a:r>
            <a:endParaRPr lang="en-IN" sz="400" b="1" dirty="0">
              <a:effectLst/>
              <a:latin typeface="Times New Roman" panose="02020603050405020304" pitchFamily="18" charset="0"/>
              <a:ea typeface="Times New Roman" panose="02020603050405020304" pitchFamily="18" charset="0"/>
            </a:endParaRPr>
          </a:p>
          <a:p>
            <a:pPr>
              <a:lnSpc>
                <a:spcPct val="115000"/>
              </a:lnSpc>
            </a:pPr>
            <a:r>
              <a:rPr lang="en-US" sz="400" dirty="0">
                <a:effectLst/>
                <a:latin typeface="Times New Roman" panose="02020603050405020304" pitchFamily="18" charset="0"/>
                <a:ea typeface="Times New Roman" panose="02020603050405020304" pitchFamily="18" charset="0"/>
              </a:rPr>
              <a:t>   - Offers detailed insights into spending patterns, allowing users to analyze and categorize expenses for better financial decision-making. </a:t>
            </a:r>
          </a:p>
          <a:p>
            <a:pPr>
              <a:lnSpc>
                <a:spcPct val="115000"/>
              </a:lnSpc>
            </a:pPr>
            <a:r>
              <a:rPr lang="en-US" sz="400" b="1" dirty="0">
                <a:latin typeface="Times New Roman" panose="02020603050405020304" pitchFamily="18" charset="0"/>
                <a:ea typeface="Times New Roman" panose="02020603050405020304" pitchFamily="18" charset="0"/>
              </a:rPr>
              <a:t>4</a:t>
            </a:r>
            <a:r>
              <a:rPr lang="en-US" sz="400" b="1" dirty="0">
                <a:effectLst/>
                <a:latin typeface="Times New Roman" panose="02020603050405020304" pitchFamily="18" charset="0"/>
                <a:ea typeface="Times New Roman" panose="02020603050405020304" pitchFamily="18" charset="0"/>
              </a:rPr>
              <a:t>. Improved Decision-Making:</a:t>
            </a:r>
            <a:endParaRPr lang="en-IN" sz="400" b="1" dirty="0">
              <a:effectLst/>
              <a:latin typeface="Times New Roman" panose="02020603050405020304" pitchFamily="18" charset="0"/>
              <a:ea typeface="Times New Roman" panose="02020603050405020304" pitchFamily="18" charset="0"/>
            </a:endParaRPr>
          </a:p>
          <a:p>
            <a:pPr>
              <a:lnSpc>
                <a:spcPct val="115000"/>
              </a:lnSpc>
            </a:pPr>
            <a:r>
              <a:rPr lang="en-US" sz="400" dirty="0">
                <a:effectLst/>
                <a:latin typeface="Times New Roman" panose="02020603050405020304" pitchFamily="18" charset="0"/>
                <a:ea typeface="Times New Roman" panose="02020603050405020304" pitchFamily="18" charset="0"/>
              </a:rPr>
              <a:t>   - Empowers users with actionable insights and data-driven decision-making capabilities, enhancing overall financial management strategies</a:t>
            </a:r>
            <a:endParaRPr lang="en-IN" sz="400" dirty="0">
              <a:effectLst/>
              <a:latin typeface="Times New Roman" panose="02020603050405020304" pitchFamily="18" charset="0"/>
              <a:ea typeface="Times New Roman" panose="02020603050405020304" pitchFamily="18" charset="0"/>
            </a:endParaRPr>
          </a:p>
          <a:p>
            <a:pPr>
              <a:lnSpc>
                <a:spcPct val="115000"/>
              </a:lnSpc>
            </a:pPr>
            <a:endParaRPr lang="en-IN" sz="400" dirty="0">
              <a:effectLst/>
              <a:latin typeface="Times New Roman" panose="02020603050405020304" pitchFamily="18" charset="0"/>
              <a:ea typeface="Times New Roman" panose="02020603050405020304" pitchFamily="18" charset="0"/>
            </a:endParaRPr>
          </a:p>
          <a:p>
            <a:pPr>
              <a:lnSpc>
                <a:spcPct val="115000"/>
              </a:lnSpc>
            </a:pPr>
            <a:endParaRPr lang="en-US" sz="400" dirty="0">
              <a:effectLst/>
              <a:latin typeface="Times New Roman" panose="02020603050405020304" pitchFamily="18" charset="0"/>
              <a:ea typeface="Times New Roman" panose="02020603050405020304" pitchFamily="18" charset="0"/>
            </a:endParaRPr>
          </a:p>
          <a:p>
            <a:pPr>
              <a:lnSpc>
                <a:spcPct val="115000"/>
              </a:lnSpc>
            </a:pPr>
            <a:endParaRPr lang="en-IN" sz="400" dirty="0">
              <a:effectLst/>
              <a:latin typeface="Times New Roman" panose="02020603050405020304" pitchFamily="18" charset="0"/>
              <a:ea typeface="Times New Roman" panose="02020603050405020304" pitchFamily="18" charset="0"/>
            </a:endParaRPr>
          </a:p>
          <a:p>
            <a:endParaRPr lang="en-IN" sz="400" dirty="0"/>
          </a:p>
        </p:txBody>
      </p:sp>
      <p:sp>
        <p:nvSpPr>
          <p:cNvPr id="4" name="object 3">
            <a:extLst>
              <a:ext uri="{FF2B5EF4-FFF2-40B4-BE49-F238E27FC236}">
                <a16:creationId xmlns:a16="http://schemas.microsoft.com/office/drawing/2014/main" id="{97E013F6-C753-B5F2-3892-03F1280B9237}"/>
              </a:ext>
            </a:extLst>
          </p:cNvPr>
          <p:cNvSpPr/>
          <p:nvPr/>
        </p:nvSpPr>
        <p:spPr>
          <a:xfrm>
            <a:off x="2895" y="66725"/>
            <a:ext cx="2223770" cy="6350"/>
          </a:xfrm>
          <a:custGeom>
            <a:avLst/>
            <a:gdLst/>
            <a:ahLst/>
            <a:cxnLst/>
            <a:rect l="l" t="t" r="r" b="b"/>
            <a:pathLst>
              <a:path w="2223770" h="6350">
                <a:moveTo>
                  <a:pt x="2223389" y="0"/>
                </a:moveTo>
                <a:lnTo>
                  <a:pt x="0" y="0"/>
                </a:lnTo>
                <a:lnTo>
                  <a:pt x="0" y="6083"/>
                </a:lnTo>
                <a:lnTo>
                  <a:pt x="2223389" y="6083"/>
                </a:lnTo>
                <a:lnTo>
                  <a:pt x="2223389" y="0"/>
                </a:lnTo>
                <a:close/>
              </a:path>
            </a:pathLst>
          </a:custGeom>
          <a:solidFill>
            <a:srgbClr val="322C2C"/>
          </a:solidFill>
        </p:spPr>
        <p:txBody>
          <a:bodyPr wrap="square" lIns="0" tIns="0" rIns="0" bIns="0" rtlCol="0"/>
          <a:lstStyle/>
          <a:p>
            <a:endParaRPr/>
          </a:p>
        </p:txBody>
      </p:sp>
      <p:sp>
        <p:nvSpPr>
          <p:cNvPr id="5" name="object 2">
            <a:extLst>
              <a:ext uri="{FF2B5EF4-FFF2-40B4-BE49-F238E27FC236}">
                <a16:creationId xmlns:a16="http://schemas.microsoft.com/office/drawing/2014/main" id="{9BECAA3B-E384-C328-3C72-4F42A3CF03B8}"/>
              </a:ext>
            </a:extLst>
          </p:cNvPr>
          <p:cNvSpPr/>
          <p:nvPr/>
        </p:nvSpPr>
        <p:spPr>
          <a:xfrm>
            <a:off x="1667510" y="764541"/>
            <a:ext cx="567690" cy="492759"/>
          </a:xfrm>
          <a:custGeom>
            <a:avLst/>
            <a:gdLst/>
            <a:ahLst/>
            <a:cxnLst/>
            <a:rect l="l" t="t" r="r" b="b"/>
            <a:pathLst>
              <a:path w="567689" h="492759">
                <a:moveTo>
                  <a:pt x="0" y="492463"/>
                </a:moveTo>
                <a:lnTo>
                  <a:pt x="63314" y="449479"/>
                </a:lnTo>
                <a:lnTo>
                  <a:pt x="97525" y="417502"/>
                </a:lnTo>
                <a:lnTo>
                  <a:pt x="129462" y="382313"/>
                </a:lnTo>
                <a:lnTo>
                  <a:pt x="159693" y="344716"/>
                </a:lnTo>
                <a:lnTo>
                  <a:pt x="188787" y="305513"/>
                </a:lnTo>
                <a:lnTo>
                  <a:pt x="217314" y="265506"/>
                </a:lnTo>
                <a:lnTo>
                  <a:pt x="245838" y="225502"/>
                </a:lnTo>
                <a:lnTo>
                  <a:pt x="274930" y="186302"/>
                </a:lnTo>
                <a:lnTo>
                  <a:pt x="305161" y="148706"/>
                </a:lnTo>
                <a:lnTo>
                  <a:pt x="337098" y="113519"/>
                </a:lnTo>
                <a:lnTo>
                  <a:pt x="371309" y="81543"/>
                </a:lnTo>
                <a:lnTo>
                  <a:pt x="408364" y="53581"/>
                </a:lnTo>
                <a:lnTo>
                  <a:pt x="448830" y="30435"/>
                </a:lnTo>
                <a:lnTo>
                  <a:pt x="493277" y="12909"/>
                </a:lnTo>
                <a:lnTo>
                  <a:pt x="542272" y="1804"/>
                </a:lnTo>
                <a:lnTo>
                  <a:pt x="567439" y="0"/>
                </a:lnTo>
              </a:path>
            </a:pathLst>
          </a:custGeom>
          <a:ln w="3175">
            <a:solidFill>
              <a:srgbClr val="322C2C"/>
            </a:solidFill>
          </a:ln>
        </p:spPr>
        <p:txBody>
          <a:bodyPr wrap="square" lIns="0" tIns="0" rIns="0" bIns="0" rtlCol="0"/>
          <a:lstStyle/>
          <a:p>
            <a:endParaRPr/>
          </a:p>
        </p:txBody>
      </p:sp>
    </p:spTree>
    <p:extLst>
      <p:ext uri="{BB962C8B-B14F-4D97-AF65-F5344CB8AC3E}">
        <p14:creationId xmlns:p14="http://schemas.microsoft.com/office/powerpoint/2010/main" val="3110553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9538" y="399501"/>
            <a:ext cx="930910" cy="572849"/>
          </a:xfrm>
          <a:prstGeom prst="rect">
            <a:avLst/>
          </a:prstGeom>
        </p:spPr>
        <p:txBody>
          <a:bodyPr vert="horz" wrap="square" lIns="0" tIns="13335" rIns="0" bIns="0" rtlCol="0">
            <a:spAutoFit/>
          </a:bodyPr>
          <a:lstStyle/>
          <a:p>
            <a:pPr marL="12700" marR="5080">
              <a:lnSpc>
                <a:spcPts val="409"/>
              </a:lnSpc>
              <a:spcBef>
                <a:spcPts val="105"/>
              </a:spcBef>
            </a:pPr>
            <a:r>
              <a:rPr lang="en-US" sz="300" dirty="0">
                <a:solidFill>
                  <a:srgbClr val="322C2C"/>
                </a:solidFill>
                <a:latin typeface="Verdana"/>
                <a:cs typeface="Verdana"/>
              </a:rPr>
              <a:t>In summary, a proficient finance management system is indispensable for organizations, offering streamlined budgeting, precise expense tracking, and insightful financial analysis. It not only enhances operational efficiency but also facilitates informed decision-making. This strategic tool contributes significantly to financial optimization, risk mitigation, and overall organizational success, making it a vital investment for sustained financial health.</a:t>
            </a:r>
            <a:r>
              <a:rPr sz="300" spc="10" dirty="0">
                <a:solidFill>
                  <a:srgbClr val="322C2C"/>
                </a:solidFill>
                <a:latin typeface="Verdana"/>
                <a:cs typeface="Verdana"/>
              </a:rPr>
              <a:t>.</a:t>
            </a:r>
            <a:endParaRPr sz="300" dirty="0">
              <a:latin typeface="Verdana"/>
              <a:cs typeface="Verdana"/>
            </a:endParaRPr>
          </a:p>
        </p:txBody>
      </p:sp>
      <p:sp>
        <p:nvSpPr>
          <p:cNvPr id="3" name="object 3"/>
          <p:cNvSpPr txBox="1">
            <a:spLocks noGrp="1"/>
          </p:cNvSpPr>
          <p:nvPr>
            <p:ph type="title"/>
          </p:nvPr>
        </p:nvSpPr>
        <p:spPr>
          <a:xfrm>
            <a:off x="186443" y="165549"/>
            <a:ext cx="450850" cy="135255"/>
          </a:xfrm>
          <a:prstGeom prst="rect">
            <a:avLst/>
          </a:prstGeom>
        </p:spPr>
        <p:txBody>
          <a:bodyPr vert="horz" wrap="square" lIns="0" tIns="14604" rIns="0" bIns="0" rtlCol="0">
            <a:spAutoFit/>
          </a:bodyPr>
          <a:lstStyle/>
          <a:p>
            <a:pPr marL="12700">
              <a:lnSpc>
                <a:spcPct val="100000"/>
              </a:lnSpc>
              <a:spcBef>
                <a:spcPts val="114"/>
              </a:spcBef>
            </a:pPr>
            <a:r>
              <a:rPr sz="700" spc="-25" dirty="0">
                <a:latin typeface="Georgia"/>
                <a:cs typeface="Georgia"/>
              </a:rPr>
              <a:t>C</a:t>
            </a:r>
            <a:r>
              <a:rPr sz="700" spc="-20" dirty="0">
                <a:latin typeface="Georgia"/>
                <a:cs typeface="Georgia"/>
              </a:rPr>
              <a:t>o</a:t>
            </a:r>
            <a:r>
              <a:rPr sz="700" spc="-25" dirty="0">
                <a:latin typeface="Georgia"/>
                <a:cs typeface="Georgia"/>
              </a:rPr>
              <a:t>n</a:t>
            </a:r>
            <a:r>
              <a:rPr sz="700" spc="-20" dirty="0">
                <a:latin typeface="Georgia"/>
                <a:cs typeface="Georgia"/>
              </a:rPr>
              <a:t>c</a:t>
            </a:r>
            <a:r>
              <a:rPr sz="700" spc="5" dirty="0">
                <a:latin typeface="Georgia"/>
                <a:cs typeface="Georgia"/>
              </a:rPr>
              <a:t>l</a:t>
            </a:r>
            <a:r>
              <a:rPr sz="700" spc="-15" dirty="0">
                <a:latin typeface="Georgia"/>
                <a:cs typeface="Georgia"/>
              </a:rPr>
              <a:t>u</a:t>
            </a:r>
            <a:r>
              <a:rPr sz="700" spc="-20" dirty="0">
                <a:latin typeface="Georgia"/>
                <a:cs typeface="Georgia"/>
              </a:rPr>
              <a:t>s</a:t>
            </a:r>
            <a:r>
              <a:rPr sz="700" spc="-5" dirty="0">
                <a:latin typeface="Georgia"/>
                <a:cs typeface="Georgia"/>
              </a:rPr>
              <a:t>i</a:t>
            </a:r>
            <a:r>
              <a:rPr sz="700" spc="-25" dirty="0">
                <a:latin typeface="Georgia"/>
                <a:cs typeface="Georgia"/>
              </a:rPr>
              <a:t>o</a:t>
            </a:r>
            <a:r>
              <a:rPr sz="700" spc="-20" dirty="0">
                <a:latin typeface="Georgia"/>
                <a:cs typeface="Georgia"/>
              </a:rPr>
              <a:t>n</a:t>
            </a:r>
            <a:endParaRPr sz="700">
              <a:latin typeface="Georgia"/>
              <a:cs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68949" y="964811"/>
            <a:ext cx="357505" cy="284480"/>
          </a:xfrm>
          <a:custGeom>
            <a:avLst/>
            <a:gdLst/>
            <a:ahLst/>
            <a:cxnLst/>
            <a:rect l="l" t="t" r="r" b="b"/>
            <a:pathLst>
              <a:path w="357505" h="284480">
                <a:moveTo>
                  <a:pt x="357282" y="0"/>
                </a:moveTo>
                <a:lnTo>
                  <a:pt x="320009" y="10128"/>
                </a:lnTo>
                <a:lnTo>
                  <a:pt x="277015" y="30657"/>
                </a:lnTo>
                <a:lnTo>
                  <a:pt x="238983" y="56916"/>
                </a:lnTo>
                <a:lnTo>
                  <a:pt x="204672" y="87472"/>
                </a:lnTo>
                <a:lnTo>
                  <a:pt x="172840" y="120892"/>
                </a:lnTo>
                <a:lnTo>
                  <a:pt x="142247" y="155744"/>
                </a:lnTo>
                <a:lnTo>
                  <a:pt x="111654" y="190592"/>
                </a:lnTo>
                <a:lnTo>
                  <a:pt x="79822" y="224009"/>
                </a:lnTo>
                <a:lnTo>
                  <a:pt x="45511" y="254563"/>
                </a:lnTo>
                <a:lnTo>
                  <a:pt x="7479" y="280820"/>
                </a:lnTo>
                <a:lnTo>
                  <a:pt x="0" y="284391"/>
                </a:lnTo>
              </a:path>
            </a:pathLst>
          </a:custGeom>
          <a:ln w="3175">
            <a:solidFill>
              <a:srgbClr val="322C2C"/>
            </a:solidFill>
          </a:ln>
        </p:spPr>
        <p:txBody>
          <a:bodyPr wrap="square" lIns="0" tIns="0" rIns="0" bIns="0" rtlCol="0"/>
          <a:lstStyle/>
          <a:p>
            <a:endParaRPr/>
          </a:p>
        </p:txBody>
      </p:sp>
      <p:grpSp>
        <p:nvGrpSpPr>
          <p:cNvPr id="3" name="object 3"/>
          <p:cNvGrpSpPr/>
          <p:nvPr/>
        </p:nvGrpSpPr>
        <p:grpSpPr>
          <a:xfrm>
            <a:off x="1373" y="0"/>
            <a:ext cx="2225040" cy="283845"/>
            <a:chOff x="1373" y="0"/>
            <a:chExt cx="2225040" cy="283845"/>
          </a:xfrm>
        </p:grpSpPr>
        <p:sp>
          <p:nvSpPr>
            <p:cNvPr id="4" name="object 4"/>
            <p:cNvSpPr/>
            <p:nvPr/>
          </p:nvSpPr>
          <p:spPr>
            <a:xfrm>
              <a:off x="2893" y="0"/>
              <a:ext cx="335280" cy="281305"/>
            </a:xfrm>
            <a:custGeom>
              <a:avLst/>
              <a:gdLst/>
              <a:ahLst/>
              <a:cxnLst/>
              <a:rect l="l" t="t" r="r" b="b"/>
              <a:pathLst>
                <a:path w="335280" h="281305">
                  <a:moveTo>
                    <a:pt x="335198" y="0"/>
                  </a:moveTo>
                  <a:lnTo>
                    <a:pt x="278098" y="35359"/>
                  </a:lnTo>
                  <a:lnTo>
                    <a:pt x="243787" y="65912"/>
                  </a:lnTo>
                  <a:lnTo>
                    <a:pt x="211957" y="99331"/>
                  </a:lnTo>
                  <a:lnTo>
                    <a:pt x="181368" y="134183"/>
                  </a:lnTo>
                  <a:lnTo>
                    <a:pt x="150775" y="169031"/>
                  </a:lnTo>
                  <a:lnTo>
                    <a:pt x="118941" y="202447"/>
                  </a:lnTo>
                  <a:lnTo>
                    <a:pt x="84628" y="233001"/>
                  </a:lnTo>
                  <a:lnTo>
                    <a:pt x="46594" y="259258"/>
                  </a:lnTo>
                  <a:lnTo>
                    <a:pt x="3601" y="279787"/>
                  </a:lnTo>
                  <a:lnTo>
                    <a:pt x="0" y="280766"/>
                  </a:lnTo>
                </a:path>
              </a:pathLst>
            </a:custGeom>
            <a:ln w="3175">
              <a:solidFill>
                <a:srgbClr val="322C2C"/>
              </a:solidFill>
            </a:ln>
          </p:spPr>
          <p:txBody>
            <a:bodyPr wrap="square" lIns="0" tIns="0" rIns="0" bIns="0" rtlCol="0"/>
            <a:lstStyle/>
            <a:p>
              <a:endParaRPr/>
            </a:p>
          </p:txBody>
        </p:sp>
        <p:sp>
          <p:nvSpPr>
            <p:cNvPr id="5" name="object 5"/>
            <p:cNvSpPr/>
            <p:nvPr/>
          </p:nvSpPr>
          <p:spPr>
            <a:xfrm>
              <a:off x="2895" y="65201"/>
              <a:ext cx="2223770" cy="6350"/>
            </a:xfrm>
            <a:custGeom>
              <a:avLst/>
              <a:gdLst/>
              <a:ahLst/>
              <a:cxnLst/>
              <a:rect l="l" t="t" r="r" b="b"/>
              <a:pathLst>
                <a:path w="2223770" h="6350">
                  <a:moveTo>
                    <a:pt x="2223389" y="0"/>
                  </a:moveTo>
                  <a:lnTo>
                    <a:pt x="0" y="0"/>
                  </a:lnTo>
                  <a:lnTo>
                    <a:pt x="0" y="6083"/>
                  </a:lnTo>
                  <a:lnTo>
                    <a:pt x="2223389" y="6083"/>
                  </a:lnTo>
                  <a:lnTo>
                    <a:pt x="2223389" y="0"/>
                  </a:lnTo>
                  <a:close/>
                </a:path>
              </a:pathLst>
            </a:custGeom>
            <a:solidFill>
              <a:srgbClr val="322C2C"/>
            </a:solidFill>
          </p:spPr>
          <p:txBody>
            <a:bodyPr wrap="square" lIns="0" tIns="0" rIns="0" bIns="0" rtlCol="0"/>
            <a:lstStyle/>
            <a:p>
              <a:endParaRPr/>
            </a:p>
          </p:txBody>
        </p:sp>
      </p:grpSp>
      <p:sp>
        <p:nvSpPr>
          <p:cNvPr id="6" name="object 6"/>
          <p:cNvSpPr/>
          <p:nvPr/>
        </p:nvSpPr>
        <p:spPr>
          <a:xfrm>
            <a:off x="2895" y="1185887"/>
            <a:ext cx="2223770" cy="6350"/>
          </a:xfrm>
          <a:custGeom>
            <a:avLst/>
            <a:gdLst/>
            <a:ahLst/>
            <a:cxnLst/>
            <a:rect l="l" t="t" r="r" b="b"/>
            <a:pathLst>
              <a:path w="2223770" h="6350">
                <a:moveTo>
                  <a:pt x="2223389" y="0"/>
                </a:moveTo>
                <a:lnTo>
                  <a:pt x="0" y="0"/>
                </a:lnTo>
                <a:lnTo>
                  <a:pt x="0" y="6083"/>
                </a:lnTo>
                <a:lnTo>
                  <a:pt x="2223389" y="6083"/>
                </a:lnTo>
                <a:lnTo>
                  <a:pt x="2223389" y="0"/>
                </a:lnTo>
                <a:close/>
              </a:path>
            </a:pathLst>
          </a:custGeom>
          <a:solidFill>
            <a:srgbClr val="322C2C"/>
          </a:solidFill>
        </p:spPr>
        <p:txBody>
          <a:bodyPr wrap="square" lIns="0" tIns="0" rIns="0" bIns="0" rtlCol="0"/>
          <a:lstStyle/>
          <a:p>
            <a:endParaRPr/>
          </a:p>
        </p:txBody>
      </p:sp>
      <p:sp>
        <p:nvSpPr>
          <p:cNvPr id="7" name="object 7"/>
          <p:cNvSpPr txBox="1"/>
          <p:nvPr/>
        </p:nvSpPr>
        <p:spPr>
          <a:xfrm>
            <a:off x="549419" y="258138"/>
            <a:ext cx="1129665" cy="375285"/>
          </a:xfrm>
          <a:prstGeom prst="rect">
            <a:avLst/>
          </a:prstGeom>
        </p:spPr>
        <p:txBody>
          <a:bodyPr vert="horz" wrap="square" lIns="0" tIns="12065" rIns="0" bIns="0" rtlCol="0">
            <a:spAutoFit/>
          </a:bodyPr>
          <a:lstStyle/>
          <a:p>
            <a:pPr marL="635" algn="ctr">
              <a:lnSpc>
                <a:spcPct val="100000"/>
              </a:lnSpc>
              <a:spcBef>
                <a:spcPts val="95"/>
              </a:spcBef>
            </a:pPr>
            <a:r>
              <a:rPr sz="1200" spc="-60" dirty="0">
                <a:solidFill>
                  <a:srgbClr val="322C2C"/>
                </a:solidFill>
                <a:latin typeface="Georgia"/>
                <a:cs typeface="Georgia"/>
              </a:rPr>
              <a:t>Thanks!</a:t>
            </a:r>
            <a:endParaRPr sz="1200">
              <a:latin typeface="Georgia"/>
              <a:cs typeface="Georgia"/>
            </a:endParaRPr>
          </a:p>
          <a:p>
            <a:pPr algn="ctr">
              <a:lnSpc>
                <a:spcPct val="100000"/>
              </a:lnSpc>
              <a:spcBef>
                <a:spcPts val="595"/>
              </a:spcBef>
            </a:pPr>
            <a:r>
              <a:rPr sz="600" spc="45" dirty="0">
                <a:solidFill>
                  <a:srgbClr val="322C2C"/>
                </a:solidFill>
                <a:latin typeface="Verdana"/>
                <a:cs typeface="Verdana"/>
              </a:rPr>
              <a:t>D</a:t>
            </a:r>
            <a:r>
              <a:rPr sz="600" spc="25" dirty="0">
                <a:solidFill>
                  <a:srgbClr val="322C2C"/>
                </a:solidFill>
                <a:latin typeface="Verdana"/>
                <a:cs typeface="Verdana"/>
              </a:rPr>
              <a:t>o</a:t>
            </a:r>
            <a:r>
              <a:rPr sz="600" spc="-50" dirty="0">
                <a:solidFill>
                  <a:srgbClr val="322C2C"/>
                </a:solidFill>
                <a:latin typeface="Verdana"/>
                <a:cs typeface="Verdana"/>
              </a:rPr>
              <a:t> </a:t>
            </a:r>
            <a:r>
              <a:rPr sz="600" spc="-30" dirty="0">
                <a:solidFill>
                  <a:srgbClr val="322C2C"/>
                </a:solidFill>
                <a:latin typeface="Verdana"/>
                <a:cs typeface="Verdana"/>
              </a:rPr>
              <a:t>y</a:t>
            </a:r>
            <a:r>
              <a:rPr sz="600" spc="20" dirty="0">
                <a:solidFill>
                  <a:srgbClr val="322C2C"/>
                </a:solidFill>
                <a:latin typeface="Verdana"/>
                <a:cs typeface="Verdana"/>
              </a:rPr>
              <a:t>o</a:t>
            </a:r>
            <a:r>
              <a:rPr sz="600" spc="35" dirty="0">
                <a:solidFill>
                  <a:srgbClr val="322C2C"/>
                </a:solidFill>
                <a:latin typeface="Verdana"/>
                <a:cs typeface="Verdana"/>
              </a:rPr>
              <a:t>u</a:t>
            </a:r>
            <a:r>
              <a:rPr sz="600" spc="-50" dirty="0">
                <a:solidFill>
                  <a:srgbClr val="322C2C"/>
                </a:solidFill>
                <a:latin typeface="Verdana"/>
                <a:cs typeface="Verdana"/>
              </a:rPr>
              <a:t> </a:t>
            </a:r>
            <a:r>
              <a:rPr sz="600" spc="35" dirty="0">
                <a:solidFill>
                  <a:srgbClr val="322C2C"/>
                </a:solidFill>
                <a:latin typeface="Verdana"/>
                <a:cs typeface="Verdana"/>
              </a:rPr>
              <a:t>h</a:t>
            </a:r>
            <a:r>
              <a:rPr sz="600" spc="-5" dirty="0">
                <a:solidFill>
                  <a:srgbClr val="322C2C"/>
                </a:solidFill>
                <a:latin typeface="Verdana"/>
                <a:cs typeface="Verdana"/>
              </a:rPr>
              <a:t>a</a:t>
            </a:r>
            <a:r>
              <a:rPr sz="600" spc="-30" dirty="0">
                <a:solidFill>
                  <a:srgbClr val="322C2C"/>
                </a:solidFill>
                <a:latin typeface="Verdana"/>
                <a:cs typeface="Verdana"/>
              </a:rPr>
              <a:t>v</a:t>
            </a:r>
            <a:r>
              <a:rPr sz="600" spc="15" dirty="0">
                <a:solidFill>
                  <a:srgbClr val="322C2C"/>
                </a:solidFill>
                <a:latin typeface="Verdana"/>
                <a:cs typeface="Verdana"/>
              </a:rPr>
              <a:t>e</a:t>
            </a:r>
            <a:r>
              <a:rPr sz="600" spc="-50" dirty="0">
                <a:solidFill>
                  <a:srgbClr val="322C2C"/>
                </a:solidFill>
                <a:latin typeface="Verdana"/>
                <a:cs typeface="Verdana"/>
              </a:rPr>
              <a:t> </a:t>
            </a:r>
            <a:r>
              <a:rPr sz="600" spc="20" dirty="0">
                <a:solidFill>
                  <a:srgbClr val="322C2C"/>
                </a:solidFill>
                <a:latin typeface="Verdana"/>
                <a:cs typeface="Verdana"/>
              </a:rPr>
              <a:t>a</a:t>
            </a:r>
            <a:r>
              <a:rPr sz="600" spc="10" dirty="0">
                <a:solidFill>
                  <a:srgbClr val="322C2C"/>
                </a:solidFill>
                <a:latin typeface="Verdana"/>
                <a:cs typeface="Verdana"/>
              </a:rPr>
              <a:t>n</a:t>
            </a:r>
            <a:r>
              <a:rPr sz="600" spc="-20" dirty="0">
                <a:solidFill>
                  <a:srgbClr val="322C2C"/>
                </a:solidFill>
                <a:latin typeface="Verdana"/>
                <a:cs typeface="Verdana"/>
              </a:rPr>
              <a:t>y</a:t>
            </a:r>
            <a:r>
              <a:rPr sz="600" spc="-50" dirty="0">
                <a:solidFill>
                  <a:srgbClr val="322C2C"/>
                </a:solidFill>
                <a:latin typeface="Verdana"/>
                <a:cs typeface="Verdana"/>
              </a:rPr>
              <a:t> </a:t>
            </a:r>
            <a:r>
              <a:rPr sz="600" spc="40" dirty="0">
                <a:solidFill>
                  <a:srgbClr val="322C2C"/>
                </a:solidFill>
                <a:latin typeface="Verdana"/>
                <a:cs typeface="Verdana"/>
              </a:rPr>
              <a:t>q</a:t>
            </a:r>
            <a:r>
              <a:rPr sz="600" spc="25" dirty="0">
                <a:solidFill>
                  <a:srgbClr val="322C2C"/>
                </a:solidFill>
                <a:latin typeface="Verdana"/>
                <a:cs typeface="Verdana"/>
              </a:rPr>
              <a:t>u</a:t>
            </a:r>
            <a:r>
              <a:rPr sz="600" spc="20" dirty="0">
                <a:solidFill>
                  <a:srgbClr val="322C2C"/>
                </a:solidFill>
                <a:latin typeface="Verdana"/>
                <a:cs typeface="Verdana"/>
              </a:rPr>
              <a:t>e</a:t>
            </a:r>
            <a:r>
              <a:rPr sz="600" dirty="0">
                <a:solidFill>
                  <a:srgbClr val="322C2C"/>
                </a:solidFill>
                <a:latin typeface="Verdana"/>
                <a:cs typeface="Verdana"/>
              </a:rPr>
              <a:t>s</a:t>
            </a:r>
            <a:r>
              <a:rPr sz="600" spc="-5" dirty="0">
                <a:solidFill>
                  <a:srgbClr val="322C2C"/>
                </a:solidFill>
                <a:latin typeface="Verdana"/>
                <a:cs typeface="Verdana"/>
              </a:rPr>
              <a:t>ti</a:t>
            </a:r>
            <a:r>
              <a:rPr sz="600" spc="20" dirty="0">
                <a:solidFill>
                  <a:srgbClr val="322C2C"/>
                </a:solidFill>
                <a:latin typeface="Verdana"/>
                <a:cs typeface="Verdana"/>
              </a:rPr>
              <a:t>o</a:t>
            </a:r>
            <a:r>
              <a:rPr sz="600" spc="35" dirty="0">
                <a:solidFill>
                  <a:srgbClr val="322C2C"/>
                </a:solidFill>
                <a:latin typeface="Verdana"/>
                <a:cs typeface="Verdana"/>
              </a:rPr>
              <a:t>n</a:t>
            </a:r>
            <a:r>
              <a:rPr sz="600" spc="-25" dirty="0">
                <a:solidFill>
                  <a:srgbClr val="322C2C"/>
                </a:solidFill>
                <a:latin typeface="Verdana"/>
                <a:cs typeface="Verdana"/>
              </a:rPr>
              <a:t>s</a:t>
            </a:r>
            <a:r>
              <a:rPr sz="600" spc="25" dirty="0">
                <a:solidFill>
                  <a:srgbClr val="322C2C"/>
                </a:solidFill>
                <a:latin typeface="Verdana"/>
                <a:cs typeface="Verdana"/>
              </a:rPr>
              <a:t>?</a:t>
            </a:r>
            <a:endParaRPr sz="600">
              <a:latin typeface="Verdana"/>
              <a:cs typeface="Verdana"/>
            </a:endParaRPr>
          </a:p>
        </p:txBody>
      </p:sp>
      <p:pic>
        <p:nvPicPr>
          <p:cNvPr id="8" name="object 8"/>
          <p:cNvPicPr/>
          <p:nvPr/>
        </p:nvPicPr>
        <p:blipFill>
          <a:blip r:embed="rId2" cstate="print"/>
          <a:stretch>
            <a:fillRect/>
          </a:stretch>
        </p:blipFill>
        <p:spPr>
          <a:xfrm>
            <a:off x="864071" y="874894"/>
            <a:ext cx="133697" cy="133695"/>
          </a:xfrm>
          <a:prstGeom prst="rect">
            <a:avLst/>
          </a:prstGeom>
        </p:spPr>
      </p:pic>
      <p:pic>
        <p:nvPicPr>
          <p:cNvPr id="9" name="object 9"/>
          <p:cNvPicPr/>
          <p:nvPr/>
        </p:nvPicPr>
        <p:blipFill>
          <a:blip r:embed="rId3" cstate="print"/>
          <a:stretch>
            <a:fillRect/>
          </a:stretch>
        </p:blipFill>
        <p:spPr>
          <a:xfrm>
            <a:off x="1047774" y="875336"/>
            <a:ext cx="133694" cy="133682"/>
          </a:xfrm>
          <a:prstGeom prst="rect">
            <a:avLst/>
          </a:prstGeom>
        </p:spPr>
      </p:pic>
      <p:pic>
        <p:nvPicPr>
          <p:cNvPr id="10" name="object 10"/>
          <p:cNvPicPr/>
          <p:nvPr/>
        </p:nvPicPr>
        <p:blipFill>
          <a:blip r:embed="rId4" cstate="print"/>
          <a:stretch>
            <a:fillRect/>
          </a:stretch>
        </p:blipFill>
        <p:spPr>
          <a:xfrm>
            <a:off x="1231453" y="875370"/>
            <a:ext cx="133682" cy="1336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9846" y="378345"/>
            <a:ext cx="635233" cy="635245"/>
          </a:xfrm>
          <a:prstGeom prst="rect">
            <a:avLst/>
          </a:prstGeom>
        </p:spPr>
      </p:pic>
      <p:sp>
        <p:nvSpPr>
          <p:cNvPr id="3" name="object 3"/>
          <p:cNvSpPr/>
          <p:nvPr/>
        </p:nvSpPr>
        <p:spPr>
          <a:xfrm>
            <a:off x="1591563" y="682812"/>
            <a:ext cx="635000" cy="566420"/>
          </a:xfrm>
          <a:custGeom>
            <a:avLst/>
            <a:gdLst/>
            <a:ahLst/>
            <a:cxnLst/>
            <a:rect l="l" t="t" r="r" b="b"/>
            <a:pathLst>
              <a:path w="635000" h="566419">
                <a:moveTo>
                  <a:pt x="634668" y="0"/>
                </a:moveTo>
                <a:lnTo>
                  <a:pt x="570968" y="11361"/>
                </a:lnTo>
                <a:lnTo>
                  <a:pt x="526231" y="27809"/>
                </a:lnTo>
                <a:lnTo>
                  <a:pt x="485197" y="49665"/>
                </a:lnTo>
                <a:lnTo>
                  <a:pt x="447402" y="76252"/>
                </a:lnTo>
                <a:lnTo>
                  <a:pt x="412383" y="106896"/>
                </a:lnTo>
                <a:lnTo>
                  <a:pt x="379678" y="140919"/>
                </a:lnTo>
                <a:lnTo>
                  <a:pt x="348824" y="177647"/>
                </a:lnTo>
                <a:lnTo>
                  <a:pt x="319358" y="216403"/>
                </a:lnTo>
                <a:lnTo>
                  <a:pt x="290817" y="256512"/>
                </a:lnTo>
                <a:lnTo>
                  <a:pt x="262739" y="297297"/>
                </a:lnTo>
                <a:lnTo>
                  <a:pt x="234665" y="338079"/>
                </a:lnTo>
                <a:lnTo>
                  <a:pt x="206127" y="378186"/>
                </a:lnTo>
                <a:lnTo>
                  <a:pt x="176664" y="416941"/>
                </a:lnTo>
                <a:lnTo>
                  <a:pt x="145811" y="453669"/>
                </a:lnTo>
                <a:lnTo>
                  <a:pt x="113108" y="487693"/>
                </a:lnTo>
                <a:lnTo>
                  <a:pt x="78090" y="518338"/>
                </a:lnTo>
                <a:lnTo>
                  <a:pt x="40295" y="544927"/>
                </a:lnTo>
                <a:lnTo>
                  <a:pt x="0" y="566390"/>
                </a:lnTo>
              </a:path>
            </a:pathLst>
          </a:custGeom>
          <a:ln w="3175">
            <a:solidFill>
              <a:srgbClr val="322C2C"/>
            </a:solidFill>
          </a:ln>
        </p:spPr>
        <p:txBody>
          <a:bodyPr wrap="square" lIns="0" tIns="0" rIns="0" bIns="0" rtlCol="0"/>
          <a:lstStyle/>
          <a:p>
            <a:endParaRPr/>
          </a:p>
        </p:txBody>
      </p:sp>
      <p:sp>
        <p:nvSpPr>
          <p:cNvPr id="4" name="object 4"/>
          <p:cNvSpPr/>
          <p:nvPr/>
        </p:nvSpPr>
        <p:spPr>
          <a:xfrm>
            <a:off x="2895" y="66662"/>
            <a:ext cx="2223770" cy="6350"/>
          </a:xfrm>
          <a:custGeom>
            <a:avLst/>
            <a:gdLst/>
            <a:ahLst/>
            <a:cxnLst/>
            <a:rect l="l" t="t" r="r" b="b"/>
            <a:pathLst>
              <a:path w="2223770" h="6350">
                <a:moveTo>
                  <a:pt x="2223389" y="0"/>
                </a:moveTo>
                <a:lnTo>
                  <a:pt x="0" y="0"/>
                </a:lnTo>
                <a:lnTo>
                  <a:pt x="0" y="6070"/>
                </a:lnTo>
                <a:lnTo>
                  <a:pt x="2223389" y="6070"/>
                </a:lnTo>
                <a:lnTo>
                  <a:pt x="2223389" y="0"/>
                </a:lnTo>
                <a:close/>
              </a:path>
            </a:pathLst>
          </a:custGeom>
          <a:solidFill>
            <a:srgbClr val="322C2C"/>
          </a:solidFill>
        </p:spPr>
        <p:txBody>
          <a:bodyPr wrap="square" lIns="0" tIns="0" rIns="0" bIns="0" rtlCol="0"/>
          <a:lstStyle/>
          <a:p>
            <a:endParaRPr/>
          </a:p>
        </p:txBody>
      </p:sp>
      <p:sp>
        <p:nvSpPr>
          <p:cNvPr id="5" name="object 5"/>
          <p:cNvSpPr/>
          <p:nvPr/>
        </p:nvSpPr>
        <p:spPr>
          <a:xfrm>
            <a:off x="2895" y="1185938"/>
            <a:ext cx="2223770" cy="6350"/>
          </a:xfrm>
          <a:custGeom>
            <a:avLst/>
            <a:gdLst/>
            <a:ahLst/>
            <a:cxnLst/>
            <a:rect l="l" t="t" r="r" b="b"/>
            <a:pathLst>
              <a:path w="2223770" h="6350">
                <a:moveTo>
                  <a:pt x="2223389" y="0"/>
                </a:moveTo>
                <a:lnTo>
                  <a:pt x="0" y="0"/>
                </a:lnTo>
                <a:lnTo>
                  <a:pt x="0" y="6083"/>
                </a:lnTo>
                <a:lnTo>
                  <a:pt x="2223389" y="6083"/>
                </a:lnTo>
                <a:lnTo>
                  <a:pt x="2223389" y="0"/>
                </a:lnTo>
                <a:close/>
              </a:path>
            </a:pathLst>
          </a:custGeom>
          <a:solidFill>
            <a:srgbClr val="322C2C"/>
          </a:solidFill>
        </p:spPr>
        <p:txBody>
          <a:bodyPr wrap="square" lIns="0" tIns="0" rIns="0" bIns="0" rtlCol="0"/>
          <a:lstStyle/>
          <a:p>
            <a:endParaRPr/>
          </a:p>
        </p:txBody>
      </p:sp>
      <p:sp>
        <p:nvSpPr>
          <p:cNvPr id="6" name="object 6"/>
          <p:cNvSpPr txBox="1"/>
          <p:nvPr/>
        </p:nvSpPr>
        <p:spPr>
          <a:xfrm>
            <a:off x="590420" y="323850"/>
            <a:ext cx="1644780" cy="697370"/>
          </a:xfrm>
          <a:prstGeom prst="rect">
            <a:avLst/>
          </a:prstGeom>
        </p:spPr>
        <p:txBody>
          <a:bodyPr vert="horz" wrap="square" lIns="0" tIns="13970" rIns="0" bIns="0" rtlCol="0">
            <a:spAutoFit/>
          </a:bodyPr>
          <a:lstStyle/>
          <a:p>
            <a:pPr marL="266700">
              <a:lnSpc>
                <a:spcPct val="115000"/>
              </a:lnSpc>
            </a:pPr>
            <a:r>
              <a:rPr lang="en-US" sz="300" dirty="0">
                <a:solidFill>
                  <a:srgbClr val="374151"/>
                </a:solidFill>
                <a:effectLst/>
                <a:latin typeface="Times New Roman" panose="02020603050405020304" pitchFamily="18" charset="0"/>
                <a:ea typeface="Times New Roman" panose="02020603050405020304" pitchFamily="18" charset="0"/>
              </a:rPr>
              <a:t>Effective finance management is indispensable for individuals and organizations alike, serving  as a strategic compass for achieving financial goals and maintaining stability. It involves prudent resource allocation, meticulous budgeting, and adept risk management, ensuring optimal cash flow and fostering sustainable growth. Finance management plays a pivotal role in debt management, investment decisions, compliance with regulations, and governance standards. </a:t>
            </a:r>
          </a:p>
          <a:p>
            <a:pPr marL="266700">
              <a:lnSpc>
                <a:spcPct val="115000"/>
              </a:lnSpc>
            </a:pPr>
            <a:r>
              <a:rPr lang="en-US" sz="300" dirty="0">
                <a:solidFill>
                  <a:srgbClr val="374151"/>
                </a:solidFill>
                <a:effectLst/>
                <a:latin typeface="Times New Roman" panose="02020603050405020304" pitchFamily="18" charset="0"/>
                <a:ea typeface="Times New Roman" panose="02020603050405020304" pitchFamily="18" charset="0"/>
              </a:rPr>
              <a:t>For individuals, it facilitates personal financial planning, while in a business context, </a:t>
            </a:r>
            <a:endParaRPr lang="en-IN" sz="300" dirty="0">
              <a:effectLst/>
              <a:latin typeface="Times New Roman" panose="02020603050405020304" pitchFamily="18" charset="0"/>
              <a:ea typeface="Times New Roman" panose="02020603050405020304" pitchFamily="18" charset="0"/>
            </a:endParaRPr>
          </a:p>
          <a:p>
            <a:pPr marL="266700">
              <a:lnSpc>
                <a:spcPct val="115000"/>
              </a:lnSpc>
            </a:pPr>
            <a:r>
              <a:rPr lang="en-US" sz="300" dirty="0">
                <a:solidFill>
                  <a:srgbClr val="374151"/>
                </a:solidFill>
                <a:effectLst/>
                <a:latin typeface="Times New Roman" panose="02020603050405020304" pitchFamily="18" charset="0"/>
                <a:ea typeface="Times New Roman" panose="02020603050405020304" pitchFamily="18" charset="0"/>
              </a:rPr>
              <a:t>it contributes to sustainability by optimizing costs, managing working capital, and ensuring profitability. Beyond these immediate benefits, finance management empowers </a:t>
            </a:r>
            <a:endParaRPr lang="en-IN" sz="300" dirty="0">
              <a:effectLst/>
              <a:latin typeface="Times New Roman" panose="02020603050405020304" pitchFamily="18" charset="0"/>
              <a:ea typeface="Times New Roman" panose="02020603050405020304" pitchFamily="18" charset="0"/>
            </a:endParaRPr>
          </a:p>
          <a:p>
            <a:pPr marL="266700">
              <a:lnSpc>
                <a:spcPct val="115000"/>
              </a:lnSpc>
            </a:pPr>
            <a:r>
              <a:rPr lang="en-US" sz="300" dirty="0">
                <a:solidFill>
                  <a:srgbClr val="374151"/>
                </a:solidFill>
                <a:effectLst/>
                <a:latin typeface="Times New Roman" panose="02020603050405020304" pitchFamily="18" charset="0"/>
                <a:ea typeface="Times New Roman" panose="02020603050405020304" pitchFamily="18" charset="0"/>
              </a:rPr>
              <a:t>decision-making through informed assessments and strategic choices. </a:t>
            </a:r>
          </a:p>
          <a:p>
            <a:pPr marL="266700">
              <a:lnSpc>
                <a:spcPct val="115000"/>
              </a:lnSpc>
            </a:pPr>
            <a:r>
              <a:rPr lang="en-US" sz="300" dirty="0">
                <a:solidFill>
                  <a:srgbClr val="374151"/>
                </a:solidFill>
                <a:effectLst/>
                <a:latin typeface="Times New Roman" panose="02020603050405020304" pitchFamily="18" charset="0"/>
                <a:ea typeface="Times New Roman" panose="02020603050405020304" pitchFamily="18" charset="0"/>
              </a:rPr>
              <a:t>Whether navigating personal milestones or steering organizational success, sound financial management practices are integral for resilience, long-term growth, and the realization of financial objectives</a:t>
            </a:r>
            <a:endParaRPr lang="en-US" sz="300" dirty="0">
              <a:latin typeface="Verdana"/>
              <a:cs typeface="Verdana"/>
            </a:endParaRPr>
          </a:p>
        </p:txBody>
      </p:sp>
      <p:sp>
        <p:nvSpPr>
          <p:cNvPr id="7" name="object 7"/>
          <p:cNvSpPr txBox="1">
            <a:spLocks noGrp="1"/>
          </p:cNvSpPr>
          <p:nvPr>
            <p:ph type="title"/>
          </p:nvPr>
        </p:nvSpPr>
        <p:spPr>
          <a:xfrm>
            <a:off x="1010474" y="167585"/>
            <a:ext cx="506730" cy="135255"/>
          </a:xfrm>
          <a:prstGeom prst="rect">
            <a:avLst/>
          </a:prstGeom>
        </p:spPr>
        <p:txBody>
          <a:bodyPr vert="horz" wrap="square" lIns="0" tIns="14604" rIns="0" bIns="0" rtlCol="0">
            <a:spAutoFit/>
          </a:bodyPr>
          <a:lstStyle/>
          <a:p>
            <a:pPr marL="12700">
              <a:lnSpc>
                <a:spcPct val="100000"/>
              </a:lnSpc>
              <a:spcBef>
                <a:spcPts val="114"/>
              </a:spcBef>
            </a:pPr>
            <a:r>
              <a:rPr sz="700" spc="-10" dirty="0">
                <a:latin typeface="Trebuchet MS"/>
                <a:cs typeface="Trebuchet MS"/>
              </a:rPr>
              <a:t>Introduction</a:t>
            </a:r>
            <a:endParaRPr sz="7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9846" y="378345"/>
            <a:ext cx="635233" cy="635245"/>
          </a:xfrm>
          <a:prstGeom prst="rect">
            <a:avLst/>
          </a:prstGeom>
        </p:spPr>
      </p:pic>
      <p:sp>
        <p:nvSpPr>
          <p:cNvPr id="3" name="object 3"/>
          <p:cNvSpPr/>
          <p:nvPr/>
        </p:nvSpPr>
        <p:spPr>
          <a:xfrm>
            <a:off x="1591563" y="682812"/>
            <a:ext cx="635000" cy="566420"/>
          </a:xfrm>
          <a:custGeom>
            <a:avLst/>
            <a:gdLst/>
            <a:ahLst/>
            <a:cxnLst/>
            <a:rect l="l" t="t" r="r" b="b"/>
            <a:pathLst>
              <a:path w="635000" h="566419">
                <a:moveTo>
                  <a:pt x="634668" y="0"/>
                </a:moveTo>
                <a:lnTo>
                  <a:pt x="570968" y="11361"/>
                </a:lnTo>
                <a:lnTo>
                  <a:pt x="526231" y="27809"/>
                </a:lnTo>
                <a:lnTo>
                  <a:pt x="485197" y="49665"/>
                </a:lnTo>
                <a:lnTo>
                  <a:pt x="447402" y="76252"/>
                </a:lnTo>
                <a:lnTo>
                  <a:pt x="412383" y="106896"/>
                </a:lnTo>
                <a:lnTo>
                  <a:pt x="379678" y="140919"/>
                </a:lnTo>
                <a:lnTo>
                  <a:pt x="348824" y="177647"/>
                </a:lnTo>
                <a:lnTo>
                  <a:pt x="319358" y="216403"/>
                </a:lnTo>
                <a:lnTo>
                  <a:pt x="290817" y="256512"/>
                </a:lnTo>
                <a:lnTo>
                  <a:pt x="262739" y="297297"/>
                </a:lnTo>
                <a:lnTo>
                  <a:pt x="234665" y="338079"/>
                </a:lnTo>
                <a:lnTo>
                  <a:pt x="206127" y="378186"/>
                </a:lnTo>
                <a:lnTo>
                  <a:pt x="176664" y="416941"/>
                </a:lnTo>
                <a:lnTo>
                  <a:pt x="145811" y="453669"/>
                </a:lnTo>
                <a:lnTo>
                  <a:pt x="113108" y="487693"/>
                </a:lnTo>
                <a:lnTo>
                  <a:pt x="78090" y="518338"/>
                </a:lnTo>
                <a:lnTo>
                  <a:pt x="40295" y="544927"/>
                </a:lnTo>
                <a:lnTo>
                  <a:pt x="0" y="566390"/>
                </a:lnTo>
              </a:path>
            </a:pathLst>
          </a:custGeom>
          <a:ln w="3175">
            <a:solidFill>
              <a:srgbClr val="322C2C"/>
            </a:solidFill>
          </a:ln>
        </p:spPr>
        <p:txBody>
          <a:bodyPr wrap="square" lIns="0" tIns="0" rIns="0" bIns="0" rtlCol="0"/>
          <a:lstStyle/>
          <a:p>
            <a:endParaRPr/>
          </a:p>
        </p:txBody>
      </p:sp>
      <p:sp>
        <p:nvSpPr>
          <p:cNvPr id="4" name="object 4"/>
          <p:cNvSpPr/>
          <p:nvPr/>
        </p:nvSpPr>
        <p:spPr>
          <a:xfrm>
            <a:off x="2895" y="66662"/>
            <a:ext cx="2223770" cy="6350"/>
          </a:xfrm>
          <a:custGeom>
            <a:avLst/>
            <a:gdLst/>
            <a:ahLst/>
            <a:cxnLst/>
            <a:rect l="l" t="t" r="r" b="b"/>
            <a:pathLst>
              <a:path w="2223770" h="6350">
                <a:moveTo>
                  <a:pt x="2223389" y="0"/>
                </a:moveTo>
                <a:lnTo>
                  <a:pt x="0" y="0"/>
                </a:lnTo>
                <a:lnTo>
                  <a:pt x="0" y="6070"/>
                </a:lnTo>
                <a:lnTo>
                  <a:pt x="2223389" y="6070"/>
                </a:lnTo>
                <a:lnTo>
                  <a:pt x="2223389" y="0"/>
                </a:lnTo>
                <a:close/>
              </a:path>
            </a:pathLst>
          </a:custGeom>
          <a:solidFill>
            <a:srgbClr val="322C2C"/>
          </a:solidFill>
        </p:spPr>
        <p:txBody>
          <a:bodyPr wrap="square" lIns="0" tIns="0" rIns="0" bIns="0" rtlCol="0"/>
          <a:lstStyle/>
          <a:p>
            <a:endParaRPr/>
          </a:p>
        </p:txBody>
      </p:sp>
      <p:sp>
        <p:nvSpPr>
          <p:cNvPr id="5" name="object 5"/>
          <p:cNvSpPr/>
          <p:nvPr/>
        </p:nvSpPr>
        <p:spPr>
          <a:xfrm>
            <a:off x="2895" y="1185938"/>
            <a:ext cx="2223770" cy="6350"/>
          </a:xfrm>
          <a:custGeom>
            <a:avLst/>
            <a:gdLst/>
            <a:ahLst/>
            <a:cxnLst/>
            <a:rect l="l" t="t" r="r" b="b"/>
            <a:pathLst>
              <a:path w="2223770" h="6350">
                <a:moveTo>
                  <a:pt x="2223389" y="0"/>
                </a:moveTo>
                <a:lnTo>
                  <a:pt x="0" y="0"/>
                </a:lnTo>
                <a:lnTo>
                  <a:pt x="0" y="6083"/>
                </a:lnTo>
                <a:lnTo>
                  <a:pt x="2223389" y="6083"/>
                </a:lnTo>
                <a:lnTo>
                  <a:pt x="2223389" y="0"/>
                </a:lnTo>
                <a:close/>
              </a:path>
            </a:pathLst>
          </a:custGeom>
          <a:solidFill>
            <a:srgbClr val="322C2C"/>
          </a:solidFill>
        </p:spPr>
        <p:txBody>
          <a:bodyPr wrap="square" lIns="0" tIns="0" rIns="0" bIns="0" rtlCol="0"/>
          <a:lstStyle/>
          <a:p>
            <a:endParaRPr/>
          </a:p>
        </p:txBody>
      </p:sp>
      <p:sp>
        <p:nvSpPr>
          <p:cNvPr id="6" name="object 6"/>
          <p:cNvSpPr txBox="1">
            <a:spLocks noGrp="1"/>
          </p:cNvSpPr>
          <p:nvPr>
            <p:ph type="body" idx="1"/>
          </p:nvPr>
        </p:nvSpPr>
        <p:spPr>
          <a:xfrm>
            <a:off x="217979" y="366230"/>
            <a:ext cx="1798119" cy="647357"/>
          </a:xfrm>
          <a:prstGeom prst="rect">
            <a:avLst/>
          </a:prstGeom>
        </p:spPr>
        <p:txBody>
          <a:bodyPr vert="horz" wrap="square" lIns="0" tIns="5080" rIns="0" bIns="0" rtlCol="0">
            <a:spAutoFit/>
          </a:bodyPr>
          <a:lstStyle/>
          <a:p>
            <a:pPr marL="708660" marR="5080">
              <a:lnSpc>
                <a:spcPct val="112200"/>
              </a:lnSpc>
              <a:spcBef>
                <a:spcPts val="40"/>
              </a:spcBef>
            </a:pPr>
            <a:r>
              <a:rPr lang="en-US" sz="250" dirty="0">
                <a:latin typeface="Verdana"/>
                <a:cs typeface="Verdana"/>
              </a:rPr>
              <a:t>Finance management poses significant challenges for enterprises, irrespective of their size, leading to operational inefficiencies, suboptimal decision-making, and potential financial risks. Manual processes, including data entry and asset-liability tracking, hinder operational agility and contribute to errors. Limited real-time insights into financial metrics impede timely decision-making. Poor cash flow management, budgetary constraints, and compliance risks further exacerbate financial difficulties. Integration issues with diverse systems, difficulty accessing financial services, and inadequate financial literacy compound these challenges. Additionally, enterprises struggle to adapt to emerging financial technologies. Recognizing these multifaceted issues, the project aims to develop a Finance Management System that addresses the intricate financial management needs of both small and large enterprises, offering scalable solutions.</a:t>
            </a:r>
            <a:endParaRPr sz="250" dirty="0">
              <a:latin typeface="Verdana"/>
              <a:cs typeface="Verdana"/>
            </a:endParaRPr>
          </a:p>
        </p:txBody>
      </p:sp>
      <p:sp>
        <p:nvSpPr>
          <p:cNvPr id="7" name="object 7"/>
          <p:cNvSpPr txBox="1">
            <a:spLocks noGrp="1"/>
          </p:cNvSpPr>
          <p:nvPr>
            <p:ph type="title"/>
          </p:nvPr>
        </p:nvSpPr>
        <p:spPr>
          <a:xfrm>
            <a:off x="317782" y="167108"/>
            <a:ext cx="1599634" cy="121956"/>
          </a:xfrm>
          <a:prstGeom prst="rect">
            <a:avLst/>
          </a:prstGeom>
        </p:spPr>
        <p:txBody>
          <a:bodyPr vert="horz" wrap="square" lIns="0" tIns="12700" rIns="0" bIns="0" rtlCol="0">
            <a:spAutoFit/>
          </a:bodyPr>
          <a:lstStyle/>
          <a:p>
            <a:pPr marL="708660" marR="5080">
              <a:lnSpc>
                <a:spcPct val="112200"/>
              </a:lnSpc>
              <a:spcBef>
                <a:spcPts val="40"/>
              </a:spcBef>
            </a:pPr>
            <a:r>
              <a:rPr lang="en-US" sz="700" dirty="0">
                <a:latin typeface="Verdana"/>
                <a:cs typeface="Verdana"/>
              </a:rPr>
              <a:t>Problem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58788" y="756739"/>
            <a:ext cx="567690" cy="492759"/>
          </a:xfrm>
          <a:custGeom>
            <a:avLst/>
            <a:gdLst/>
            <a:ahLst/>
            <a:cxnLst/>
            <a:rect l="l" t="t" r="r" b="b"/>
            <a:pathLst>
              <a:path w="567689" h="492759">
                <a:moveTo>
                  <a:pt x="0" y="492463"/>
                </a:moveTo>
                <a:lnTo>
                  <a:pt x="63314" y="449479"/>
                </a:lnTo>
                <a:lnTo>
                  <a:pt x="97525" y="417502"/>
                </a:lnTo>
                <a:lnTo>
                  <a:pt x="129462" y="382313"/>
                </a:lnTo>
                <a:lnTo>
                  <a:pt x="159693" y="344716"/>
                </a:lnTo>
                <a:lnTo>
                  <a:pt x="188787" y="305513"/>
                </a:lnTo>
                <a:lnTo>
                  <a:pt x="217314" y="265506"/>
                </a:lnTo>
                <a:lnTo>
                  <a:pt x="245838" y="225502"/>
                </a:lnTo>
                <a:lnTo>
                  <a:pt x="274930" y="186302"/>
                </a:lnTo>
                <a:lnTo>
                  <a:pt x="305161" y="148706"/>
                </a:lnTo>
                <a:lnTo>
                  <a:pt x="337098" y="113519"/>
                </a:lnTo>
                <a:lnTo>
                  <a:pt x="371309" y="81543"/>
                </a:lnTo>
                <a:lnTo>
                  <a:pt x="408364" y="53581"/>
                </a:lnTo>
                <a:lnTo>
                  <a:pt x="448830" y="30435"/>
                </a:lnTo>
                <a:lnTo>
                  <a:pt x="493277" y="12909"/>
                </a:lnTo>
                <a:lnTo>
                  <a:pt x="542272" y="1804"/>
                </a:lnTo>
                <a:lnTo>
                  <a:pt x="567439" y="0"/>
                </a:lnTo>
              </a:path>
            </a:pathLst>
          </a:custGeom>
          <a:ln w="3175">
            <a:solidFill>
              <a:srgbClr val="322C2C"/>
            </a:solidFill>
          </a:ln>
        </p:spPr>
        <p:txBody>
          <a:bodyPr wrap="square" lIns="0" tIns="0" rIns="0" bIns="0" rtlCol="0"/>
          <a:lstStyle/>
          <a:p>
            <a:endParaRPr/>
          </a:p>
        </p:txBody>
      </p:sp>
      <p:sp>
        <p:nvSpPr>
          <p:cNvPr id="3" name="object 3"/>
          <p:cNvSpPr/>
          <p:nvPr/>
        </p:nvSpPr>
        <p:spPr>
          <a:xfrm>
            <a:off x="2895" y="66725"/>
            <a:ext cx="2223770" cy="6350"/>
          </a:xfrm>
          <a:custGeom>
            <a:avLst/>
            <a:gdLst/>
            <a:ahLst/>
            <a:cxnLst/>
            <a:rect l="l" t="t" r="r" b="b"/>
            <a:pathLst>
              <a:path w="2223770" h="6350">
                <a:moveTo>
                  <a:pt x="2223389" y="0"/>
                </a:moveTo>
                <a:lnTo>
                  <a:pt x="0" y="0"/>
                </a:lnTo>
                <a:lnTo>
                  <a:pt x="0" y="6083"/>
                </a:lnTo>
                <a:lnTo>
                  <a:pt x="2223389" y="6083"/>
                </a:lnTo>
                <a:lnTo>
                  <a:pt x="2223389" y="0"/>
                </a:lnTo>
                <a:close/>
              </a:path>
            </a:pathLst>
          </a:custGeom>
          <a:solidFill>
            <a:srgbClr val="322C2C"/>
          </a:solidFill>
        </p:spPr>
        <p:txBody>
          <a:bodyPr wrap="square" lIns="0" tIns="0" rIns="0" bIns="0" rtlCol="0"/>
          <a:lstStyle/>
          <a:p>
            <a:endParaRPr/>
          </a:p>
        </p:txBody>
      </p:sp>
      <p:sp>
        <p:nvSpPr>
          <p:cNvPr id="4" name="object 4"/>
          <p:cNvSpPr txBox="1">
            <a:spLocks noGrp="1"/>
          </p:cNvSpPr>
          <p:nvPr>
            <p:ph type="title"/>
          </p:nvPr>
        </p:nvSpPr>
        <p:spPr>
          <a:xfrm>
            <a:off x="880900" y="52987"/>
            <a:ext cx="352425" cy="109855"/>
          </a:xfrm>
          <a:prstGeom prst="rect">
            <a:avLst/>
          </a:prstGeom>
        </p:spPr>
        <p:txBody>
          <a:bodyPr vert="horz" wrap="square" lIns="0" tIns="12700" rIns="0" bIns="0" rtlCol="0">
            <a:spAutoFit/>
          </a:bodyPr>
          <a:lstStyle/>
          <a:p>
            <a:pPr marL="12700">
              <a:lnSpc>
                <a:spcPct val="100000"/>
              </a:lnSpc>
              <a:spcBef>
                <a:spcPts val="100"/>
              </a:spcBef>
            </a:pPr>
            <a:r>
              <a:rPr b="1" spc="15" dirty="0">
                <a:solidFill>
                  <a:srgbClr val="161617"/>
                </a:solidFill>
                <a:latin typeface="Calibri"/>
                <a:cs typeface="Calibri"/>
              </a:rPr>
              <a:t>ABSTRACT</a:t>
            </a:r>
          </a:p>
        </p:txBody>
      </p:sp>
      <p:sp>
        <p:nvSpPr>
          <p:cNvPr id="5" name="object 5"/>
          <p:cNvSpPr txBox="1"/>
          <p:nvPr/>
        </p:nvSpPr>
        <p:spPr>
          <a:xfrm>
            <a:off x="54915" y="240216"/>
            <a:ext cx="2174240" cy="562846"/>
          </a:xfrm>
          <a:prstGeom prst="rect">
            <a:avLst/>
          </a:prstGeom>
        </p:spPr>
        <p:txBody>
          <a:bodyPr vert="horz" wrap="square" lIns="0" tIns="12065" rIns="0" bIns="0" rtlCol="0">
            <a:spAutoFit/>
          </a:bodyPr>
          <a:lstStyle/>
          <a:p>
            <a:pPr>
              <a:lnSpc>
                <a:spcPct val="130000"/>
              </a:lnSpc>
              <a:spcBef>
                <a:spcPts val="1000"/>
              </a:spcBef>
            </a:pPr>
            <a:r>
              <a:rPr lang="en-IN" sz="400" dirty="0">
                <a:solidFill>
                  <a:srgbClr val="353744"/>
                </a:solidFill>
                <a:effectLst/>
                <a:latin typeface="Proxima Nova"/>
                <a:ea typeface="Proxima Nova"/>
                <a:cs typeface="Proxima Nova"/>
              </a:rPr>
              <a:t>This project aims to revolutionize financial management for startups by integrating a robust Database Management System (DBMS) with technologies like MySQL. The project streamlines financial processes, ensuring accuracy and efficiency in computations. It also automatically balances the balance sheet, providing a comprehensive overview of assets and liabilities. The integration of cutting-edge technologies, particularly MySQL, enhances computational power and adaptability to startups' evolving needs, empowering them with a user-friendly, efficient, and intelligent platform for managing finances.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3F5D-15F8-CD16-04DB-A24B30F4EB9C}"/>
              </a:ext>
            </a:extLst>
          </p:cNvPr>
          <p:cNvSpPr>
            <a:spLocks noGrp="1"/>
          </p:cNvSpPr>
          <p:nvPr>
            <p:ph type="title"/>
          </p:nvPr>
        </p:nvSpPr>
        <p:spPr>
          <a:xfrm>
            <a:off x="317782" y="167108"/>
            <a:ext cx="1599634" cy="84639"/>
          </a:xfrm>
        </p:spPr>
        <p:txBody>
          <a:bodyPr/>
          <a:lstStyle/>
          <a:p>
            <a:pPr algn="ctr"/>
            <a:r>
              <a:rPr lang="en-IN" dirty="0"/>
              <a:t>Software Requirements and Specifications</a:t>
            </a:r>
          </a:p>
        </p:txBody>
      </p:sp>
      <p:sp>
        <p:nvSpPr>
          <p:cNvPr id="3" name="Text Placeholder 2">
            <a:extLst>
              <a:ext uri="{FF2B5EF4-FFF2-40B4-BE49-F238E27FC236}">
                <a16:creationId xmlns:a16="http://schemas.microsoft.com/office/drawing/2014/main" id="{A99A6D8D-60AA-DDDA-04B7-E29921350B3D}"/>
              </a:ext>
            </a:extLst>
          </p:cNvPr>
          <p:cNvSpPr>
            <a:spLocks noGrp="1"/>
          </p:cNvSpPr>
          <p:nvPr>
            <p:ph type="body" idx="1"/>
          </p:nvPr>
        </p:nvSpPr>
        <p:spPr>
          <a:xfrm>
            <a:off x="310079" y="323850"/>
            <a:ext cx="1615040" cy="430887"/>
          </a:xfrm>
        </p:spPr>
        <p:txBody>
          <a:bodyPr/>
          <a:lstStyle/>
          <a:p>
            <a:pPr algn="l"/>
            <a:r>
              <a:rPr lang="en-US" sz="400" b="1" dirty="0">
                <a:latin typeface="Söhne"/>
              </a:rPr>
              <a:t>1</a:t>
            </a:r>
            <a:r>
              <a:rPr lang="en-US" sz="400" b="1" i="0" dirty="0">
                <a:effectLst/>
                <a:latin typeface="Söhne"/>
              </a:rPr>
              <a:t>. Functional Requirements</a:t>
            </a:r>
          </a:p>
          <a:p>
            <a:pPr algn="l"/>
            <a:r>
              <a:rPr lang="en-US" sz="400" dirty="0">
                <a:solidFill>
                  <a:srgbClr val="374151"/>
                </a:solidFill>
                <a:latin typeface="Söhne"/>
              </a:rPr>
              <a:t>1</a:t>
            </a:r>
            <a:r>
              <a:rPr lang="en-US" sz="400" b="0" i="0" dirty="0">
                <a:solidFill>
                  <a:srgbClr val="374151"/>
                </a:solidFill>
                <a:effectLst/>
                <a:latin typeface="Söhne"/>
              </a:rPr>
              <a:t>.1 User Classes and Characteristics</a:t>
            </a:r>
          </a:p>
          <a:p>
            <a:pPr algn="l">
              <a:buFont typeface="Arial" panose="020B0604020202020204" pitchFamily="34" charset="0"/>
              <a:buChar char="•"/>
            </a:pPr>
            <a:r>
              <a:rPr lang="en-US" sz="400" b="0" i="0" dirty="0">
                <a:solidFill>
                  <a:srgbClr val="374151"/>
                </a:solidFill>
                <a:effectLst/>
                <a:latin typeface="Söhne"/>
              </a:rPr>
              <a:t>Define the different user roles and their characteristics (e.g., admin, regular user).</a:t>
            </a:r>
          </a:p>
          <a:p>
            <a:pPr algn="l"/>
            <a:r>
              <a:rPr lang="en-US" sz="400" dirty="0">
                <a:solidFill>
                  <a:srgbClr val="374151"/>
                </a:solidFill>
                <a:latin typeface="Söhne"/>
              </a:rPr>
              <a:t>1</a:t>
            </a:r>
            <a:r>
              <a:rPr lang="en-US" sz="400" b="0" i="0" dirty="0">
                <a:solidFill>
                  <a:srgbClr val="374151"/>
                </a:solidFill>
                <a:effectLst/>
                <a:latin typeface="Söhne"/>
              </a:rPr>
              <a:t>.2 User Requirements</a:t>
            </a:r>
          </a:p>
          <a:p>
            <a:pPr algn="l">
              <a:buFont typeface="Arial" panose="020B0604020202020204" pitchFamily="34" charset="0"/>
              <a:buChar char="•"/>
            </a:pPr>
            <a:r>
              <a:rPr lang="en-US" sz="400" b="0" i="0" dirty="0">
                <a:solidFill>
                  <a:srgbClr val="374151"/>
                </a:solidFill>
                <a:effectLst/>
                <a:latin typeface="Söhne"/>
              </a:rPr>
              <a:t>Detail the specific actions and capabilities of each user type.</a:t>
            </a:r>
          </a:p>
          <a:p>
            <a:endParaRPr lang="en-IN" sz="400" dirty="0"/>
          </a:p>
        </p:txBody>
      </p:sp>
      <p:sp>
        <p:nvSpPr>
          <p:cNvPr id="4" name="object 2">
            <a:extLst>
              <a:ext uri="{FF2B5EF4-FFF2-40B4-BE49-F238E27FC236}">
                <a16:creationId xmlns:a16="http://schemas.microsoft.com/office/drawing/2014/main" id="{5B555F9E-1681-3ADD-1168-D78DA80540FC}"/>
              </a:ext>
            </a:extLst>
          </p:cNvPr>
          <p:cNvSpPr/>
          <p:nvPr/>
        </p:nvSpPr>
        <p:spPr>
          <a:xfrm>
            <a:off x="1658788" y="756739"/>
            <a:ext cx="567690" cy="492759"/>
          </a:xfrm>
          <a:custGeom>
            <a:avLst/>
            <a:gdLst/>
            <a:ahLst/>
            <a:cxnLst/>
            <a:rect l="l" t="t" r="r" b="b"/>
            <a:pathLst>
              <a:path w="567689" h="492759">
                <a:moveTo>
                  <a:pt x="0" y="492463"/>
                </a:moveTo>
                <a:lnTo>
                  <a:pt x="63314" y="449479"/>
                </a:lnTo>
                <a:lnTo>
                  <a:pt x="97525" y="417502"/>
                </a:lnTo>
                <a:lnTo>
                  <a:pt x="129462" y="382313"/>
                </a:lnTo>
                <a:lnTo>
                  <a:pt x="159693" y="344716"/>
                </a:lnTo>
                <a:lnTo>
                  <a:pt x="188787" y="305513"/>
                </a:lnTo>
                <a:lnTo>
                  <a:pt x="217314" y="265506"/>
                </a:lnTo>
                <a:lnTo>
                  <a:pt x="245838" y="225502"/>
                </a:lnTo>
                <a:lnTo>
                  <a:pt x="274930" y="186302"/>
                </a:lnTo>
                <a:lnTo>
                  <a:pt x="305161" y="148706"/>
                </a:lnTo>
                <a:lnTo>
                  <a:pt x="337098" y="113519"/>
                </a:lnTo>
                <a:lnTo>
                  <a:pt x="371309" y="81543"/>
                </a:lnTo>
                <a:lnTo>
                  <a:pt x="408364" y="53581"/>
                </a:lnTo>
                <a:lnTo>
                  <a:pt x="448830" y="30435"/>
                </a:lnTo>
                <a:lnTo>
                  <a:pt x="493277" y="12909"/>
                </a:lnTo>
                <a:lnTo>
                  <a:pt x="542272" y="1804"/>
                </a:lnTo>
                <a:lnTo>
                  <a:pt x="567439" y="0"/>
                </a:lnTo>
              </a:path>
            </a:pathLst>
          </a:custGeom>
          <a:ln w="3175">
            <a:solidFill>
              <a:srgbClr val="322C2C"/>
            </a:solidFill>
          </a:ln>
        </p:spPr>
        <p:txBody>
          <a:bodyPr wrap="square" lIns="0" tIns="0" rIns="0" bIns="0" rtlCol="0"/>
          <a:lstStyle/>
          <a:p>
            <a:endParaRPr/>
          </a:p>
        </p:txBody>
      </p:sp>
      <p:sp>
        <p:nvSpPr>
          <p:cNvPr id="5" name="object 3">
            <a:extLst>
              <a:ext uri="{FF2B5EF4-FFF2-40B4-BE49-F238E27FC236}">
                <a16:creationId xmlns:a16="http://schemas.microsoft.com/office/drawing/2014/main" id="{D6C441CB-F58B-E479-D963-F26BD4DFD5D9}"/>
              </a:ext>
            </a:extLst>
          </p:cNvPr>
          <p:cNvSpPr/>
          <p:nvPr/>
        </p:nvSpPr>
        <p:spPr>
          <a:xfrm>
            <a:off x="2895" y="66725"/>
            <a:ext cx="2223770" cy="6350"/>
          </a:xfrm>
          <a:custGeom>
            <a:avLst/>
            <a:gdLst/>
            <a:ahLst/>
            <a:cxnLst/>
            <a:rect l="l" t="t" r="r" b="b"/>
            <a:pathLst>
              <a:path w="2223770" h="6350">
                <a:moveTo>
                  <a:pt x="2223389" y="0"/>
                </a:moveTo>
                <a:lnTo>
                  <a:pt x="0" y="0"/>
                </a:lnTo>
                <a:lnTo>
                  <a:pt x="0" y="6083"/>
                </a:lnTo>
                <a:lnTo>
                  <a:pt x="2223389" y="6083"/>
                </a:lnTo>
                <a:lnTo>
                  <a:pt x="2223389" y="0"/>
                </a:lnTo>
                <a:close/>
              </a:path>
            </a:pathLst>
          </a:custGeom>
          <a:solidFill>
            <a:srgbClr val="322C2C"/>
          </a:solidFill>
        </p:spPr>
        <p:txBody>
          <a:bodyPr wrap="square" lIns="0" tIns="0" rIns="0" bIns="0" rtlCol="0"/>
          <a:lstStyle/>
          <a:p>
            <a:endParaRPr/>
          </a:p>
        </p:txBody>
      </p:sp>
    </p:spTree>
    <p:extLst>
      <p:ext uri="{BB962C8B-B14F-4D97-AF65-F5344CB8AC3E}">
        <p14:creationId xmlns:p14="http://schemas.microsoft.com/office/powerpoint/2010/main" val="1657735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B4C3C-2695-2649-9B2B-50D75E2B3A7F}"/>
              </a:ext>
            </a:extLst>
          </p:cNvPr>
          <p:cNvSpPr>
            <a:spLocks noGrp="1"/>
          </p:cNvSpPr>
          <p:nvPr>
            <p:ph type="title"/>
          </p:nvPr>
        </p:nvSpPr>
        <p:spPr>
          <a:xfrm>
            <a:off x="317782" y="167108"/>
            <a:ext cx="1599634" cy="84639"/>
          </a:xfrm>
        </p:spPr>
        <p:txBody>
          <a:bodyPr/>
          <a:lstStyle/>
          <a:p>
            <a:pPr algn="ctr"/>
            <a:r>
              <a:rPr lang="en-IN" dirty="0"/>
              <a:t>Software Requirements and Specifications</a:t>
            </a:r>
          </a:p>
        </p:txBody>
      </p:sp>
      <p:sp>
        <p:nvSpPr>
          <p:cNvPr id="3" name="Text Placeholder 2">
            <a:extLst>
              <a:ext uri="{FF2B5EF4-FFF2-40B4-BE49-F238E27FC236}">
                <a16:creationId xmlns:a16="http://schemas.microsoft.com/office/drawing/2014/main" id="{BDCC0C3C-2995-796B-A096-C2352A71CD2B}"/>
              </a:ext>
            </a:extLst>
          </p:cNvPr>
          <p:cNvSpPr>
            <a:spLocks noGrp="1"/>
          </p:cNvSpPr>
          <p:nvPr>
            <p:ph type="body" idx="1"/>
          </p:nvPr>
        </p:nvSpPr>
        <p:spPr>
          <a:xfrm>
            <a:off x="310079" y="393668"/>
            <a:ext cx="1615040" cy="692497"/>
          </a:xfrm>
        </p:spPr>
        <p:txBody>
          <a:bodyPr/>
          <a:lstStyle/>
          <a:p>
            <a:pPr algn="l"/>
            <a:r>
              <a:rPr lang="en-US" sz="400" b="1" dirty="0">
                <a:latin typeface="Söhne"/>
              </a:rPr>
              <a:t>2</a:t>
            </a:r>
            <a:r>
              <a:rPr lang="en-US" sz="400" b="1" i="0" dirty="0">
                <a:effectLst/>
                <a:latin typeface="Söhne"/>
              </a:rPr>
              <a:t>. Non-functional Requirements</a:t>
            </a:r>
          </a:p>
          <a:p>
            <a:pPr algn="l"/>
            <a:r>
              <a:rPr lang="en-US" sz="400" dirty="0">
                <a:solidFill>
                  <a:srgbClr val="374151"/>
                </a:solidFill>
                <a:latin typeface="Söhne"/>
              </a:rPr>
              <a:t>2</a:t>
            </a:r>
            <a:r>
              <a:rPr lang="en-US" sz="400" b="0" i="0" dirty="0">
                <a:solidFill>
                  <a:srgbClr val="374151"/>
                </a:solidFill>
                <a:effectLst/>
                <a:latin typeface="Söhne"/>
              </a:rPr>
              <a:t>.1 Performance Requirements</a:t>
            </a:r>
          </a:p>
          <a:p>
            <a:pPr algn="l">
              <a:buFont typeface="Arial" panose="020B0604020202020204" pitchFamily="34" charset="0"/>
              <a:buChar char="•"/>
            </a:pPr>
            <a:r>
              <a:rPr lang="en-US" sz="400" b="0" i="0" dirty="0">
                <a:solidFill>
                  <a:srgbClr val="374151"/>
                </a:solidFill>
                <a:effectLst/>
                <a:latin typeface="Söhne"/>
              </a:rPr>
              <a:t>Specify the expected response times, throughput, and resource utilization.</a:t>
            </a:r>
          </a:p>
          <a:p>
            <a:pPr algn="l"/>
            <a:r>
              <a:rPr lang="en-US" sz="400" dirty="0">
                <a:solidFill>
                  <a:srgbClr val="374151"/>
                </a:solidFill>
                <a:latin typeface="Söhne"/>
              </a:rPr>
              <a:t>2</a:t>
            </a:r>
            <a:r>
              <a:rPr lang="en-US" sz="400" b="0" i="0" dirty="0">
                <a:solidFill>
                  <a:srgbClr val="374151"/>
                </a:solidFill>
                <a:effectLst/>
                <a:latin typeface="Söhne"/>
              </a:rPr>
              <a:t>.2 Security Requirements</a:t>
            </a:r>
          </a:p>
          <a:p>
            <a:pPr algn="l">
              <a:buFont typeface="Arial" panose="020B0604020202020204" pitchFamily="34" charset="0"/>
              <a:buChar char="•"/>
            </a:pPr>
            <a:r>
              <a:rPr lang="en-US" sz="400" b="0" i="0" dirty="0">
                <a:solidFill>
                  <a:srgbClr val="374151"/>
                </a:solidFill>
                <a:effectLst/>
                <a:latin typeface="Söhne"/>
              </a:rPr>
              <a:t>Outline measures to ensure data security, access control, and compliance with privacy regulations.</a:t>
            </a:r>
          </a:p>
          <a:p>
            <a:pPr algn="l"/>
            <a:r>
              <a:rPr lang="en-US" sz="400" dirty="0">
                <a:solidFill>
                  <a:srgbClr val="374151"/>
                </a:solidFill>
                <a:latin typeface="Söhne"/>
              </a:rPr>
              <a:t>2</a:t>
            </a:r>
            <a:r>
              <a:rPr lang="en-US" sz="400" b="0" i="0" dirty="0">
                <a:solidFill>
                  <a:srgbClr val="374151"/>
                </a:solidFill>
                <a:effectLst/>
                <a:latin typeface="Söhne"/>
              </a:rPr>
              <a:t>.3 Reliability and Availability</a:t>
            </a:r>
          </a:p>
          <a:p>
            <a:pPr algn="l">
              <a:buFont typeface="Arial" panose="020B0604020202020204" pitchFamily="34" charset="0"/>
              <a:buChar char="•"/>
            </a:pPr>
            <a:r>
              <a:rPr lang="en-US" sz="400" b="0" i="0" dirty="0">
                <a:solidFill>
                  <a:srgbClr val="374151"/>
                </a:solidFill>
                <a:effectLst/>
                <a:latin typeface="Söhne"/>
              </a:rPr>
              <a:t>Define the system's expected reliability and availability metrics.</a:t>
            </a:r>
          </a:p>
          <a:p>
            <a:pPr algn="l"/>
            <a:r>
              <a:rPr lang="en-US" sz="400" dirty="0">
                <a:solidFill>
                  <a:srgbClr val="374151"/>
                </a:solidFill>
                <a:latin typeface="Söhne"/>
              </a:rPr>
              <a:t>2</a:t>
            </a:r>
            <a:r>
              <a:rPr lang="en-US" sz="400" b="0" i="0" dirty="0">
                <a:solidFill>
                  <a:srgbClr val="374151"/>
                </a:solidFill>
                <a:effectLst/>
                <a:latin typeface="Söhne"/>
              </a:rPr>
              <a:t>.4 Scalability</a:t>
            </a:r>
          </a:p>
          <a:p>
            <a:pPr algn="l">
              <a:buFont typeface="Arial" panose="020B0604020202020204" pitchFamily="34" charset="0"/>
              <a:buChar char="•"/>
            </a:pPr>
            <a:r>
              <a:rPr lang="en-US" sz="400" b="0" i="0" dirty="0">
                <a:solidFill>
                  <a:srgbClr val="374151"/>
                </a:solidFill>
                <a:effectLst/>
                <a:latin typeface="Söhne"/>
              </a:rPr>
              <a:t>Detail how the system will handle an increase in users, data, or transactions.</a:t>
            </a:r>
          </a:p>
          <a:p>
            <a:endParaRPr lang="en-IN" sz="500" dirty="0"/>
          </a:p>
        </p:txBody>
      </p:sp>
      <p:sp>
        <p:nvSpPr>
          <p:cNvPr id="4" name="object 2">
            <a:extLst>
              <a:ext uri="{FF2B5EF4-FFF2-40B4-BE49-F238E27FC236}">
                <a16:creationId xmlns:a16="http://schemas.microsoft.com/office/drawing/2014/main" id="{31E5D85D-556F-8924-1992-64F43DE8986E}"/>
              </a:ext>
            </a:extLst>
          </p:cNvPr>
          <p:cNvSpPr/>
          <p:nvPr/>
        </p:nvSpPr>
        <p:spPr>
          <a:xfrm>
            <a:off x="1658788" y="756739"/>
            <a:ext cx="567690" cy="492759"/>
          </a:xfrm>
          <a:custGeom>
            <a:avLst/>
            <a:gdLst/>
            <a:ahLst/>
            <a:cxnLst/>
            <a:rect l="l" t="t" r="r" b="b"/>
            <a:pathLst>
              <a:path w="567689" h="492759">
                <a:moveTo>
                  <a:pt x="0" y="492463"/>
                </a:moveTo>
                <a:lnTo>
                  <a:pt x="63314" y="449479"/>
                </a:lnTo>
                <a:lnTo>
                  <a:pt x="97525" y="417502"/>
                </a:lnTo>
                <a:lnTo>
                  <a:pt x="129462" y="382313"/>
                </a:lnTo>
                <a:lnTo>
                  <a:pt x="159693" y="344716"/>
                </a:lnTo>
                <a:lnTo>
                  <a:pt x="188787" y="305513"/>
                </a:lnTo>
                <a:lnTo>
                  <a:pt x="217314" y="265506"/>
                </a:lnTo>
                <a:lnTo>
                  <a:pt x="245838" y="225502"/>
                </a:lnTo>
                <a:lnTo>
                  <a:pt x="274930" y="186302"/>
                </a:lnTo>
                <a:lnTo>
                  <a:pt x="305161" y="148706"/>
                </a:lnTo>
                <a:lnTo>
                  <a:pt x="337098" y="113519"/>
                </a:lnTo>
                <a:lnTo>
                  <a:pt x="371309" y="81543"/>
                </a:lnTo>
                <a:lnTo>
                  <a:pt x="408364" y="53581"/>
                </a:lnTo>
                <a:lnTo>
                  <a:pt x="448830" y="30435"/>
                </a:lnTo>
                <a:lnTo>
                  <a:pt x="493277" y="12909"/>
                </a:lnTo>
                <a:lnTo>
                  <a:pt x="542272" y="1804"/>
                </a:lnTo>
                <a:lnTo>
                  <a:pt x="567439" y="0"/>
                </a:lnTo>
              </a:path>
            </a:pathLst>
          </a:custGeom>
          <a:ln w="3175">
            <a:solidFill>
              <a:srgbClr val="322C2C"/>
            </a:solidFill>
          </a:ln>
        </p:spPr>
        <p:txBody>
          <a:bodyPr wrap="square" lIns="0" tIns="0" rIns="0" bIns="0" rtlCol="0"/>
          <a:lstStyle/>
          <a:p>
            <a:endParaRPr/>
          </a:p>
        </p:txBody>
      </p:sp>
      <p:sp>
        <p:nvSpPr>
          <p:cNvPr id="5" name="object 3">
            <a:extLst>
              <a:ext uri="{FF2B5EF4-FFF2-40B4-BE49-F238E27FC236}">
                <a16:creationId xmlns:a16="http://schemas.microsoft.com/office/drawing/2014/main" id="{148B7A36-9ACF-44C3-42F6-132A9845153E}"/>
              </a:ext>
            </a:extLst>
          </p:cNvPr>
          <p:cNvSpPr/>
          <p:nvPr/>
        </p:nvSpPr>
        <p:spPr>
          <a:xfrm>
            <a:off x="2895" y="66725"/>
            <a:ext cx="2223770" cy="6350"/>
          </a:xfrm>
          <a:custGeom>
            <a:avLst/>
            <a:gdLst/>
            <a:ahLst/>
            <a:cxnLst/>
            <a:rect l="l" t="t" r="r" b="b"/>
            <a:pathLst>
              <a:path w="2223770" h="6350">
                <a:moveTo>
                  <a:pt x="2223389" y="0"/>
                </a:moveTo>
                <a:lnTo>
                  <a:pt x="0" y="0"/>
                </a:lnTo>
                <a:lnTo>
                  <a:pt x="0" y="6083"/>
                </a:lnTo>
                <a:lnTo>
                  <a:pt x="2223389" y="6083"/>
                </a:lnTo>
                <a:lnTo>
                  <a:pt x="2223389" y="0"/>
                </a:lnTo>
                <a:close/>
              </a:path>
            </a:pathLst>
          </a:custGeom>
          <a:solidFill>
            <a:srgbClr val="322C2C"/>
          </a:solidFill>
        </p:spPr>
        <p:txBody>
          <a:bodyPr wrap="square" lIns="0" tIns="0" rIns="0" bIns="0" rtlCol="0"/>
          <a:lstStyle/>
          <a:p>
            <a:endParaRPr/>
          </a:p>
        </p:txBody>
      </p:sp>
    </p:spTree>
    <p:extLst>
      <p:ext uri="{BB962C8B-B14F-4D97-AF65-F5344CB8AC3E}">
        <p14:creationId xmlns:p14="http://schemas.microsoft.com/office/powerpoint/2010/main" val="2650351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5E5E-2EC7-6768-EEEF-F823908FCEF7}"/>
              </a:ext>
            </a:extLst>
          </p:cNvPr>
          <p:cNvSpPr>
            <a:spLocks noGrp="1"/>
          </p:cNvSpPr>
          <p:nvPr>
            <p:ph type="title"/>
          </p:nvPr>
        </p:nvSpPr>
        <p:spPr>
          <a:xfrm>
            <a:off x="317782" y="167108"/>
            <a:ext cx="1599634" cy="84639"/>
          </a:xfrm>
        </p:spPr>
        <p:txBody>
          <a:bodyPr/>
          <a:lstStyle/>
          <a:p>
            <a:pPr algn="ctr"/>
            <a:r>
              <a:rPr lang="en-IN" dirty="0"/>
              <a:t>Implementation</a:t>
            </a:r>
          </a:p>
        </p:txBody>
      </p:sp>
      <p:sp>
        <p:nvSpPr>
          <p:cNvPr id="3" name="Text Placeholder 2">
            <a:extLst>
              <a:ext uri="{FF2B5EF4-FFF2-40B4-BE49-F238E27FC236}">
                <a16:creationId xmlns:a16="http://schemas.microsoft.com/office/drawing/2014/main" id="{0EAFBDFE-E8EB-DE6B-5A86-A7F71AAA625E}"/>
              </a:ext>
            </a:extLst>
          </p:cNvPr>
          <p:cNvSpPr>
            <a:spLocks noGrp="1"/>
          </p:cNvSpPr>
          <p:nvPr>
            <p:ph type="body" idx="1"/>
          </p:nvPr>
        </p:nvSpPr>
        <p:spPr>
          <a:xfrm>
            <a:off x="325485" y="311955"/>
            <a:ext cx="1615040" cy="621495"/>
          </a:xfrm>
        </p:spPr>
        <p:txBody>
          <a:bodyPr/>
          <a:lstStyle/>
          <a:p>
            <a:pPr algn="just"/>
            <a:r>
              <a:rPr lang="en-US" sz="400" dirty="0"/>
              <a:t>Python: Used as the primary programming language for system logic and backend development.</a:t>
            </a:r>
          </a:p>
          <a:p>
            <a:pPr algn="just"/>
            <a:endParaRPr lang="en-US" sz="400" dirty="0"/>
          </a:p>
          <a:p>
            <a:pPr algn="just"/>
            <a:r>
              <a:rPr lang="en-US" sz="400" dirty="0"/>
              <a:t>MySQL: Employed as the relational database management system for data storage.</a:t>
            </a:r>
          </a:p>
          <a:p>
            <a:pPr algn="just"/>
            <a:endParaRPr lang="en-US" sz="400" dirty="0"/>
          </a:p>
          <a:p>
            <a:pPr algn="just"/>
            <a:r>
              <a:rPr lang="en-US" sz="400" dirty="0" err="1"/>
              <a:t>Tkinter</a:t>
            </a:r>
            <a:r>
              <a:rPr lang="en-US" sz="400" dirty="0"/>
              <a:t>: Chosen for developing the user interface due to its simplicity and integration with   Python.</a:t>
            </a:r>
            <a:endParaRPr lang="en-IN" sz="400" dirty="0"/>
          </a:p>
        </p:txBody>
      </p:sp>
      <p:sp>
        <p:nvSpPr>
          <p:cNvPr id="4" name="object 2">
            <a:extLst>
              <a:ext uri="{FF2B5EF4-FFF2-40B4-BE49-F238E27FC236}">
                <a16:creationId xmlns:a16="http://schemas.microsoft.com/office/drawing/2014/main" id="{AC953F26-C4CB-D2C2-39CD-8E63F6AA9BA3}"/>
              </a:ext>
            </a:extLst>
          </p:cNvPr>
          <p:cNvSpPr/>
          <p:nvPr/>
        </p:nvSpPr>
        <p:spPr>
          <a:xfrm>
            <a:off x="1658788" y="756739"/>
            <a:ext cx="567690" cy="492759"/>
          </a:xfrm>
          <a:custGeom>
            <a:avLst/>
            <a:gdLst/>
            <a:ahLst/>
            <a:cxnLst/>
            <a:rect l="l" t="t" r="r" b="b"/>
            <a:pathLst>
              <a:path w="567689" h="492759">
                <a:moveTo>
                  <a:pt x="0" y="492463"/>
                </a:moveTo>
                <a:lnTo>
                  <a:pt x="63314" y="449479"/>
                </a:lnTo>
                <a:lnTo>
                  <a:pt x="97525" y="417502"/>
                </a:lnTo>
                <a:lnTo>
                  <a:pt x="129462" y="382313"/>
                </a:lnTo>
                <a:lnTo>
                  <a:pt x="159693" y="344716"/>
                </a:lnTo>
                <a:lnTo>
                  <a:pt x="188787" y="305513"/>
                </a:lnTo>
                <a:lnTo>
                  <a:pt x="217314" y="265506"/>
                </a:lnTo>
                <a:lnTo>
                  <a:pt x="245838" y="225502"/>
                </a:lnTo>
                <a:lnTo>
                  <a:pt x="274930" y="186302"/>
                </a:lnTo>
                <a:lnTo>
                  <a:pt x="305161" y="148706"/>
                </a:lnTo>
                <a:lnTo>
                  <a:pt x="337098" y="113519"/>
                </a:lnTo>
                <a:lnTo>
                  <a:pt x="371309" y="81543"/>
                </a:lnTo>
                <a:lnTo>
                  <a:pt x="408364" y="53581"/>
                </a:lnTo>
                <a:lnTo>
                  <a:pt x="448830" y="30435"/>
                </a:lnTo>
                <a:lnTo>
                  <a:pt x="493277" y="12909"/>
                </a:lnTo>
                <a:lnTo>
                  <a:pt x="542272" y="1804"/>
                </a:lnTo>
                <a:lnTo>
                  <a:pt x="567439" y="0"/>
                </a:lnTo>
              </a:path>
            </a:pathLst>
          </a:custGeom>
          <a:ln w="3175">
            <a:solidFill>
              <a:srgbClr val="322C2C"/>
            </a:solidFill>
          </a:ln>
        </p:spPr>
        <p:txBody>
          <a:bodyPr wrap="square" lIns="0" tIns="0" rIns="0" bIns="0" rtlCol="0"/>
          <a:lstStyle/>
          <a:p>
            <a:endParaRPr/>
          </a:p>
        </p:txBody>
      </p:sp>
      <p:sp>
        <p:nvSpPr>
          <p:cNvPr id="5" name="object 3">
            <a:extLst>
              <a:ext uri="{FF2B5EF4-FFF2-40B4-BE49-F238E27FC236}">
                <a16:creationId xmlns:a16="http://schemas.microsoft.com/office/drawing/2014/main" id="{92FDE747-58BB-741A-E4C5-6790BD330E77}"/>
              </a:ext>
            </a:extLst>
          </p:cNvPr>
          <p:cNvSpPr/>
          <p:nvPr/>
        </p:nvSpPr>
        <p:spPr>
          <a:xfrm>
            <a:off x="2895" y="66725"/>
            <a:ext cx="2223770" cy="6350"/>
          </a:xfrm>
          <a:custGeom>
            <a:avLst/>
            <a:gdLst/>
            <a:ahLst/>
            <a:cxnLst/>
            <a:rect l="l" t="t" r="r" b="b"/>
            <a:pathLst>
              <a:path w="2223770" h="6350">
                <a:moveTo>
                  <a:pt x="2223389" y="0"/>
                </a:moveTo>
                <a:lnTo>
                  <a:pt x="0" y="0"/>
                </a:lnTo>
                <a:lnTo>
                  <a:pt x="0" y="6083"/>
                </a:lnTo>
                <a:lnTo>
                  <a:pt x="2223389" y="6083"/>
                </a:lnTo>
                <a:lnTo>
                  <a:pt x="2223389" y="0"/>
                </a:lnTo>
                <a:close/>
              </a:path>
            </a:pathLst>
          </a:custGeom>
          <a:solidFill>
            <a:srgbClr val="322C2C"/>
          </a:solidFill>
        </p:spPr>
        <p:txBody>
          <a:bodyPr wrap="square" lIns="0" tIns="0" rIns="0" bIns="0" rtlCol="0"/>
          <a:lstStyle/>
          <a:p>
            <a:endParaRPr/>
          </a:p>
        </p:txBody>
      </p:sp>
    </p:spTree>
    <p:extLst>
      <p:ext uri="{BB962C8B-B14F-4D97-AF65-F5344CB8AC3E}">
        <p14:creationId xmlns:p14="http://schemas.microsoft.com/office/powerpoint/2010/main" val="797562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1A7F-5BBC-78CD-10A5-15B9B9A8235B}"/>
              </a:ext>
            </a:extLst>
          </p:cNvPr>
          <p:cNvSpPr>
            <a:spLocks noGrp="1"/>
          </p:cNvSpPr>
          <p:nvPr>
            <p:ph type="title"/>
          </p:nvPr>
        </p:nvSpPr>
        <p:spPr>
          <a:xfrm>
            <a:off x="317782" y="167108"/>
            <a:ext cx="1599634" cy="84639"/>
          </a:xfrm>
        </p:spPr>
        <p:txBody>
          <a:bodyPr/>
          <a:lstStyle/>
          <a:p>
            <a:pPr algn="ctr"/>
            <a:r>
              <a:rPr lang="en-IN" dirty="0"/>
              <a:t>Implementation</a:t>
            </a:r>
          </a:p>
        </p:txBody>
      </p:sp>
      <p:sp>
        <p:nvSpPr>
          <p:cNvPr id="3" name="Text Placeholder 2">
            <a:extLst>
              <a:ext uri="{FF2B5EF4-FFF2-40B4-BE49-F238E27FC236}">
                <a16:creationId xmlns:a16="http://schemas.microsoft.com/office/drawing/2014/main" id="{3D0C50D1-19D5-5C7E-B707-1E2B613BA499}"/>
              </a:ext>
            </a:extLst>
          </p:cNvPr>
          <p:cNvSpPr>
            <a:spLocks noGrp="1"/>
          </p:cNvSpPr>
          <p:nvPr>
            <p:ph type="body" idx="1"/>
          </p:nvPr>
        </p:nvSpPr>
        <p:spPr>
          <a:xfrm>
            <a:off x="310079" y="323850"/>
            <a:ext cx="1615040" cy="569387"/>
          </a:xfrm>
        </p:spPr>
        <p:txBody>
          <a:bodyPr/>
          <a:lstStyle/>
          <a:p>
            <a:r>
              <a:rPr lang="en-US" sz="350" dirty="0"/>
              <a:t>Database Connectivity:</a:t>
            </a:r>
          </a:p>
          <a:p>
            <a:endParaRPr lang="en-US" dirty="0"/>
          </a:p>
          <a:p>
            <a:r>
              <a:rPr lang="en-US" dirty="0"/>
              <a:t>Python's MySQL Connector was used to establish a connection between the application and the MySQL database. SQL queries were implemented to retrieve, insert, update, and delete data based on user actions.</a:t>
            </a:r>
          </a:p>
          <a:p>
            <a:endParaRPr lang="en-US" dirty="0"/>
          </a:p>
          <a:p>
            <a:endParaRPr lang="en-US" dirty="0"/>
          </a:p>
          <a:p>
            <a:r>
              <a:rPr lang="en-US" sz="350" dirty="0"/>
              <a:t>Business Logic:</a:t>
            </a:r>
          </a:p>
          <a:p>
            <a:endParaRPr lang="en-US" dirty="0"/>
          </a:p>
          <a:p>
            <a:r>
              <a:rPr lang="en-US" dirty="0"/>
              <a:t>Python functions were developed to implement the core business logic of the Finance Management System. This includes algorithms for budget       calculations, expense categorization, and financial reporting.</a:t>
            </a:r>
            <a:endParaRPr lang="en-IN" dirty="0"/>
          </a:p>
        </p:txBody>
      </p:sp>
      <p:sp>
        <p:nvSpPr>
          <p:cNvPr id="4" name="object 2">
            <a:extLst>
              <a:ext uri="{FF2B5EF4-FFF2-40B4-BE49-F238E27FC236}">
                <a16:creationId xmlns:a16="http://schemas.microsoft.com/office/drawing/2014/main" id="{8B8DD97F-BDE0-8730-DAFC-6CBEBC33BD0B}"/>
              </a:ext>
            </a:extLst>
          </p:cNvPr>
          <p:cNvSpPr/>
          <p:nvPr/>
        </p:nvSpPr>
        <p:spPr>
          <a:xfrm>
            <a:off x="1658788" y="756739"/>
            <a:ext cx="567690" cy="492759"/>
          </a:xfrm>
          <a:custGeom>
            <a:avLst/>
            <a:gdLst/>
            <a:ahLst/>
            <a:cxnLst/>
            <a:rect l="l" t="t" r="r" b="b"/>
            <a:pathLst>
              <a:path w="567689" h="492759">
                <a:moveTo>
                  <a:pt x="0" y="492463"/>
                </a:moveTo>
                <a:lnTo>
                  <a:pt x="63314" y="449479"/>
                </a:lnTo>
                <a:lnTo>
                  <a:pt x="97525" y="417502"/>
                </a:lnTo>
                <a:lnTo>
                  <a:pt x="129462" y="382313"/>
                </a:lnTo>
                <a:lnTo>
                  <a:pt x="159693" y="344716"/>
                </a:lnTo>
                <a:lnTo>
                  <a:pt x="188787" y="305513"/>
                </a:lnTo>
                <a:lnTo>
                  <a:pt x="217314" y="265506"/>
                </a:lnTo>
                <a:lnTo>
                  <a:pt x="245838" y="225502"/>
                </a:lnTo>
                <a:lnTo>
                  <a:pt x="274930" y="186302"/>
                </a:lnTo>
                <a:lnTo>
                  <a:pt x="305161" y="148706"/>
                </a:lnTo>
                <a:lnTo>
                  <a:pt x="337098" y="113519"/>
                </a:lnTo>
                <a:lnTo>
                  <a:pt x="371309" y="81543"/>
                </a:lnTo>
                <a:lnTo>
                  <a:pt x="408364" y="53581"/>
                </a:lnTo>
                <a:lnTo>
                  <a:pt x="448830" y="30435"/>
                </a:lnTo>
                <a:lnTo>
                  <a:pt x="493277" y="12909"/>
                </a:lnTo>
                <a:lnTo>
                  <a:pt x="542272" y="1804"/>
                </a:lnTo>
                <a:lnTo>
                  <a:pt x="567439" y="0"/>
                </a:lnTo>
              </a:path>
            </a:pathLst>
          </a:custGeom>
          <a:ln w="3175">
            <a:solidFill>
              <a:srgbClr val="322C2C"/>
            </a:solidFill>
          </a:ln>
        </p:spPr>
        <p:txBody>
          <a:bodyPr wrap="square" lIns="0" tIns="0" rIns="0" bIns="0" rtlCol="0"/>
          <a:lstStyle/>
          <a:p>
            <a:endParaRPr/>
          </a:p>
        </p:txBody>
      </p:sp>
      <p:sp>
        <p:nvSpPr>
          <p:cNvPr id="5" name="object 3">
            <a:extLst>
              <a:ext uri="{FF2B5EF4-FFF2-40B4-BE49-F238E27FC236}">
                <a16:creationId xmlns:a16="http://schemas.microsoft.com/office/drawing/2014/main" id="{40780D5B-BF29-EB8E-D72B-FEAB9686205A}"/>
              </a:ext>
            </a:extLst>
          </p:cNvPr>
          <p:cNvSpPr/>
          <p:nvPr/>
        </p:nvSpPr>
        <p:spPr>
          <a:xfrm>
            <a:off x="2895" y="66725"/>
            <a:ext cx="2223770" cy="6350"/>
          </a:xfrm>
          <a:custGeom>
            <a:avLst/>
            <a:gdLst/>
            <a:ahLst/>
            <a:cxnLst/>
            <a:rect l="l" t="t" r="r" b="b"/>
            <a:pathLst>
              <a:path w="2223770" h="6350">
                <a:moveTo>
                  <a:pt x="2223389" y="0"/>
                </a:moveTo>
                <a:lnTo>
                  <a:pt x="0" y="0"/>
                </a:lnTo>
                <a:lnTo>
                  <a:pt x="0" y="6083"/>
                </a:lnTo>
                <a:lnTo>
                  <a:pt x="2223389" y="6083"/>
                </a:lnTo>
                <a:lnTo>
                  <a:pt x="2223389" y="0"/>
                </a:lnTo>
                <a:close/>
              </a:path>
            </a:pathLst>
          </a:custGeom>
          <a:solidFill>
            <a:srgbClr val="322C2C"/>
          </a:solidFill>
        </p:spPr>
        <p:txBody>
          <a:bodyPr wrap="square" lIns="0" tIns="0" rIns="0" bIns="0" rtlCol="0"/>
          <a:lstStyle/>
          <a:p>
            <a:endParaRPr/>
          </a:p>
        </p:txBody>
      </p:sp>
    </p:spTree>
    <p:extLst>
      <p:ext uri="{BB962C8B-B14F-4D97-AF65-F5344CB8AC3E}">
        <p14:creationId xmlns:p14="http://schemas.microsoft.com/office/powerpoint/2010/main" val="68979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90DF-26D0-5710-52F0-BA21D91025C5}"/>
              </a:ext>
            </a:extLst>
          </p:cNvPr>
          <p:cNvSpPr>
            <a:spLocks noGrp="1"/>
          </p:cNvSpPr>
          <p:nvPr>
            <p:ph type="title"/>
          </p:nvPr>
        </p:nvSpPr>
        <p:spPr>
          <a:xfrm>
            <a:off x="317782" y="167108"/>
            <a:ext cx="1599634" cy="84639"/>
          </a:xfrm>
        </p:spPr>
        <p:txBody>
          <a:bodyPr/>
          <a:lstStyle/>
          <a:p>
            <a:pPr algn="ctr"/>
            <a:r>
              <a:rPr lang="en-IN" dirty="0"/>
              <a:t>ER- Diagram</a:t>
            </a:r>
          </a:p>
        </p:txBody>
      </p:sp>
      <p:sp>
        <p:nvSpPr>
          <p:cNvPr id="3" name="Text Placeholder 2">
            <a:extLst>
              <a:ext uri="{FF2B5EF4-FFF2-40B4-BE49-F238E27FC236}">
                <a16:creationId xmlns:a16="http://schemas.microsoft.com/office/drawing/2014/main" id="{E5C90724-41BC-46CE-5E51-E218C8B16965}"/>
              </a:ext>
            </a:extLst>
          </p:cNvPr>
          <p:cNvSpPr>
            <a:spLocks noGrp="1"/>
          </p:cNvSpPr>
          <p:nvPr>
            <p:ph type="body" idx="1"/>
          </p:nvPr>
        </p:nvSpPr>
        <p:spPr>
          <a:xfrm>
            <a:off x="310079" y="251747"/>
            <a:ext cx="1615040" cy="986503"/>
          </a:xfrm>
        </p:spPr>
        <p:txBody>
          <a:bodyPr/>
          <a:lstStyle/>
          <a:p>
            <a:endParaRPr lang="en-IN" dirty="0"/>
          </a:p>
        </p:txBody>
      </p:sp>
      <p:sp>
        <p:nvSpPr>
          <p:cNvPr id="7" name="object 3">
            <a:extLst>
              <a:ext uri="{FF2B5EF4-FFF2-40B4-BE49-F238E27FC236}">
                <a16:creationId xmlns:a16="http://schemas.microsoft.com/office/drawing/2014/main" id="{5C51AA9E-3D93-8E34-56F3-B99032D6242A}"/>
              </a:ext>
            </a:extLst>
          </p:cNvPr>
          <p:cNvSpPr/>
          <p:nvPr/>
        </p:nvSpPr>
        <p:spPr>
          <a:xfrm>
            <a:off x="2895" y="66725"/>
            <a:ext cx="2223770" cy="6350"/>
          </a:xfrm>
          <a:custGeom>
            <a:avLst/>
            <a:gdLst/>
            <a:ahLst/>
            <a:cxnLst/>
            <a:rect l="l" t="t" r="r" b="b"/>
            <a:pathLst>
              <a:path w="2223770" h="6350">
                <a:moveTo>
                  <a:pt x="2223389" y="0"/>
                </a:moveTo>
                <a:lnTo>
                  <a:pt x="0" y="0"/>
                </a:lnTo>
                <a:lnTo>
                  <a:pt x="0" y="6083"/>
                </a:lnTo>
                <a:lnTo>
                  <a:pt x="2223389" y="6083"/>
                </a:lnTo>
                <a:lnTo>
                  <a:pt x="2223389" y="0"/>
                </a:lnTo>
                <a:close/>
              </a:path>
            </a:pathLst>
          </a:custGeom>
          <a:solidFill>
            <a:srgbClr val="322C2C"/>
          </a:solidFill>
        </p:spPr>
        <p:txBody>
          <a:bodyPr wrap="square" lIns="0" tIns="0" rIns="0" bIns="0" rtlCol="0"/>
          <a:lstStyle/>
          <a:p>
            <a:endParaRPr/>
          </a:p>
        </p:txBody>
      </p:sp>
      <p:pic>
        <p:nvPicPr>
          <p:cNvPr id="5" name="Picture 4">
            <a:extLst>
              <a:ext uri="{FF2B5EF4-FFF2-40B4-BE49-F238E27FC236}">
                <a16:creationId xmlns:a16="http://schemas.microsoft.com/office/drawing/2014/main" id="{9E2EADDD-0104-E087-0642-AA48A0B51C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180" y="256374"/>
            <a:ext cx="1981200" cy="981876"/>
          </a:xfrm>
          <a:prstGeom prst="rect">
            <a:avLst/>
          </a:prstGeom>
        </p:spPr>
      </p:pic>
    </p:spTree>
    <p:extLst>
      <p:ext uri="{BB962C8B-B14F-4D97-AF65-F5344CB8AC3E}">
        <p14:creationId xmlns:p14="http://schemas.microsoft.com/office/powerpoint/2010/main" val="3407527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TotalTime>
  <Words>803</Words>
  <Application>Microsoft Office PowerPoint</Application>
  <PresentationFormat>Custom</PresentationFormat>
  <Paragraphs>62</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Georgia</vt:lpstr>
      <vt:lpstr>Proxima Nova</vt:lpstr>
      <vt:lpstr>Söhne</vt:lpstr>
      <vt:lpstr>Times New Roman</vt:lpstr>
      <vt:lpstr>Trebuchet MS</vt:lpstr>
      <vt:lpstr>Verdana</vt:lpstr>
      <vt:lpstr>Office Theme</vt:lpstr>
      <vt:lpstr>PowerPoint Presentation</vt:lpstr>
      <vt:lpstr>Introduction</vt:lpstr>
      <vt:lpstr>Problem Statement</vt:lpstr>
      <vt:lpstr>ABSTRACT</vt:lpstr>
      <vt:lpstr>Software Requirements and Specifications</vt:lpstr>
      <vt:lpstr>Software Requirements and Specifications</vt:lpstr>
      <vt:lpstr>Implementation</vt:lpstr>
      <vt:lpstr>Implementation</vt:lpstr>
      <vt:lpstr>ER- Diagram</vt:lpstr>
      <vt:lpstr>System Diagram</vt:lpstr>
      <vt:lpstr>Screenshots</vt:lpstr>
      <vt:lpstr>Dashboard</vt:lpstr>
      <vt:lpstr>Benefits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Keshav Khekade</dc:creator>
  <cp:lastModifiedBy>Karan Chirde</cp:lastModifiedBy>
  <cp:revision>4</cp:revision>
  <dcterms:created xsi:type="dcterms:W3CDTF">2023-12-04T16:45:38Z</dcterms:created>
  <dcterms:modified xsi:type="dcterms:W3CDTF">2023-12-05T06:12:34Z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2023-12-04T00:00:00Z</vt:filetime>
  </property>
  <property fmtid="{D5CDD505-2E9C-101B-9397-08002B2CF9AE}" pid="3" name="LastSaved">
    <vt:filetime>2023-12-04T00:00:00Z</vt:filetime>
  </property>
</Properties>
</file>