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7F72-5335-4FC5-A3E4-1D93C78118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9B2C-30C9-42BE-B46F-914983D8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A02B70-00BF-2902-95BC-B05082F9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0D04948-3305-3ABB-4CB9-02B835C5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CE9CB3-411F-FCD8-D154-99BAC2BA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14E5E78-EE8E-8480-2118-6E621FF1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02E4B16-3AA7-0E9C-CC33-0CE1EF6F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75EF54-52D5-53C8-AE32-DEE69BF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FCA10AF-767A-7290-7B83-EF9E2FBA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2D60515-1CDB-68E9-28B4-A7FBC143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81FA6C2-0FAB-6C28-6F1E-DDE1B98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B314DA5-83B3-B737-78B9-0A3A56F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98E35C1-FD2C-1E54-9C35-934C231DF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AFE9B28-C5D6-A0D8-3037-D6EDF2B7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F071A8-F154-D266-1C29-1785983E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D85413D-82CF-06E6-0C2D-BDDDDC3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2E594CC-955D-6E76-3EDE-E452BA9E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414ED7-5405-2E4E-4296-9F0635A9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98A0CE-733A-3CD3-A87A-37633B7F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F0BBEBF-4876-417E-D57C-C83FC807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A2731D5-4886-1A14-A401-1C707D6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41EAFC4-407A-A267-1505-99837A0C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6CC1D1-AE80-1EF3-176B-1FDEADB2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4899D84-DB69-807B-CBB9-3CD3153D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4617AA-C84D-86BE-8769-CBA7722D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01FC7F8-8412-C384-668D-0A233884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CCB4E2-D66D-F8A6-1FD1-A6C66B4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3688D3-D399-F70A-50F1-CFE204E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A03E9F-8C0D-28F1-EAD4-93DA76272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9D79F03-155D-E1A6-0DF4-99C03F3C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DA5AC52-0CF7-E3A2-B170-8694928B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FF52CE3-0D0E-D684-0699-C9F6C504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57468B4-B8FC-D050-D4AF-82AC128A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0A99D2-75E1-3014-75F6-B59D535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A830397-5A6A-9EC2-1AB6-9C0FC652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ACC103D-D0DE-8C3B-886A-C54ACDAE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F7E9E49-937F-1A2A-1A9F-D54EAA89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721CFAC-FA56-8DEC-336C-D21007F2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72D2816-974F-D55D-93F1-66DAFB40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AF16DED-4BEE-2803-F2B9-E6661D52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4D910618-F7FA-461F-8353-BE5D02E1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2092F1-6521-81D5-5DE2-8FACCC75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5791560-C03B-0589-67F0-5DAC3EFD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8D4B2D1-0D2D-2930-C8C4-4660D65D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DA7A00F-C6E8-765B-83BA-7AFD96DE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277D73E-D3C2-CFAC-B944-DF0EC6F2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4FF1426-0CAC-71BE-0068-0FE06215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3EC1752-9625-525E-EC81-C4BDAB77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CFA53D-3294-EE1B-6A73-D24F424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CEDFF51-ED84-B9B2-2362-8B5994DB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8D68061-8CC7-225C-FA23-60108AD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AF45F5F-3F19-9D12-F7FD-BAA67354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1347F37-C258-74F7-DDE2-42BB5BA1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A828A4D-8625-F6C6-FAAF-9765E006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D1F2D0-9AE3-382B-9577-A41A95D6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81060FE4-866E-72BE-0111-40DF118E0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C9C294A-63C9-8FCD-57BF-ECB4FA233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E2A4785-11B7-5634-0478-E1C1600E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2D5C051-09BC-5C97-0E41-F3177999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9B2D811-0F7A-F499-1418-5EAA490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E99488A-C445-DDA4-1502-21349EE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D608565-2A00-8E45-53AE-F6DD40D8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DCB86B4-AEFE-DC70-78FF-F22300AE5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AAE3-26F0-44B0-857B-989A704522D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403CA75-F017-E7CF-AB92-0F9076855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E12E5CA-CE99-3718-5774-33BFB842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DFBC-F259-4686-AED6-DC4CF1A6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C32DF34F-AE93-DA59-CA96-46C45C3D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108155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9756BA4-26BC-CAFE-1A0B-FC48FC64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108154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57E32EA9-3A2E-EB2A-60ED-16F74C4E9736}"/>
              </a:ext>
            </a:extLst>
          </p:cNvPr>
          <p:cNvSpPr txBox="1"/>
          <p:nvPr/>
        </p:nvSpPr>
        <p:spPr>
          <a:xfrm>
            <a:off x="3441290" y="255639"/>
            <a:ext cx="611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POLITEHNICA din </a:t>
            </a:r>
            <a:r>
              <a:rPr lang="ro-RO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INGINERIE MEDICALĂ</a:t>
            </a:r>
            <a:endParaRPr lang="en-US" sz="1400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2695949F-43F3-EE85-2C6E-39AAA50E1674}"/>
              </a:ext>
            </a:extLst>
          </p:cNvPr>
          <p:cNvSpPr txBox="1"/>
          <p:nvPr/>
        </p:nvSpPr>
        <p:spPr>
          <a:xfrm>
            <a:off x="3637936" y="2027921"/>
            <a:ext cx="6096000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Analizarea unui semnal provenit de la </a:t>
            </a:r>
            <a:r>
              <a:rPr lang="ro-RO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trei </a:t>
            </a:r>
            <a:r>
              <a:rPr lang="ro-R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senzori de presiune folosind </a:t>
            </a:r>
            <a:r>
              <a:rPr lang="ro-RO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o-R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E7FF440E-B742-E1E7-7422-4482A5EB29F0}"/>
              </a:ext>
            </a:extLst>
          </p:cNvPr>
          <p:cNvSpPr txBox="1"/>
          <p:nvPr/>
        </p:nvSpPr>
        <p:spPr>
          <a:xfrm>
            <a:off x="1524000" y="47928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09575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Studenți: CHIRIAC Marina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09575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NEAȚĂ Andrei Ștefan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09575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Conducător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Ştiinţific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DUMITRESCU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AnaMaria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ine 14" descr="O imagine care conține Cabluri electrice, cablu, Inginerie electronică, desen&#10;&#10;Descriere generată automat">
            <a:extLst>
              <a:ext uri="{FF2B5EF4-FFF2-40B4-BE49-F238E27FC236}">
                <a16:creationId xmlns:a16="http://schemas.microsoft.com/office/drawing/2014/main" id="{34BABD10-FB2F-78CD-9900-D6E01C76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"/>
          <a:stretch/>
        </p:blipFill>
        <p:spPr>
          <a:xfrm rot="5400000">
            <a:off x="3928177" y="-1405821"/>
            <a:ext cx="6858000" cy="966964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D41D615-7F0F-5C67-E04E-D5D17BC7B063}"/>
              </a:ext>
            </a:extLst>
          </p:cNvPr>
          <p:cNvSpPr txBox="1"/>
          <p:nvPr/>
        </p:nvSpPr>
        <p:spPr>
          <a:xfrm>
            <a:off x="4305300" y="137652"/>
            <a:ext cx="525780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986405" algn="ctr"/>
                <a:tab pos="5972810" algn="r"/>
              </a:tabLst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Universitatea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POLITEHNICA din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FACULTATEA DE INGINERIE MEDICALĂ</a:t>
            </a:r>
            <a:endParaRPr 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60162838-0D9B-6E78-1533-C118283E2AED}"/>
              </a:ext>
            </a:extLst>
          </p:cNvPr>
          <p:cNvSpPr txBox="1"/>
          <p:nvPr/>
        </p:nvSpPr>
        <p:spPr>
          <a:xfrm>
            <a:off x="483111" y="155761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40180" algn="l"/>
              </a:tabLst>
            </a:pPr>
            <a:r>
              <a:rPr lang="en-US" sz="1900" dirty="0" err="1">
                <a:effectLst/>
              </a:rPr>
              <a:t>Proiectul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propus</a:t>
            </a:r>
            <a:r>
              <a:rPr lang="en-US" sz="1900" dirty="0">
                <a:effectLst/>
              </a:rPr>
              <a:t> ca </a:t>
            </a:r>
            <a:r>
              <a:rPr lang="en-US" sz="1900" dirty="0" err="1">
                <a:effectLst/>
              </a:rPr>
              <a:t>temă</a:t>
            </a:r>
            <a:r>
              <a:rPr lang="en-US" sz="1900" dirty="0"/>
              <a:t> </a:t>
            </a:r>
            <a:r>
              <a:rPr lang="en-US" sz="1900" dirty="0" err="1"/>
              <a:t>presupune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analiza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unui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semnal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provenit</a:t>
            </a:r>
            <a:r>
              <a:rPr lang="en-US" sz="1900" dirty="0">
                <a:effectLst/>
              </a:rPr>
              <a:t> de la </a:t>
            </a:r>
            <a:r>
              <a:rPr lang="en-US" sz="1900" dirty="0" err="1">
                <a:effectLst/>
              </a:rPr>
              <a:t>trei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senzori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presiune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flexibili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folosind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limbajul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programare</a:t>
            </a:r>
            <a:r>
              <a:rPr lang="en-US" sz="1900" dirty="0">
                <a:effectLst/>
              </a:rPr>
              <a:t> Python. </a:t>
            </a:r>
            <a:r>
              <a:rPr lang="en-US" sz="1900" dirty="0" err="1">
                <a:effectLst/>
              </a:rPr>
              <a:t>Acesta</a:t>
            </a:r>
            <a:r>
              <a:rPr lang="en-US" sz="1900" dirty="0">
                <a:effectLst/>
              </a:rPr>
              <a:t> se </a:t>
            </a:r>
            <a:r>
              <a:rPr lang="en-US" sz="1900" dirty="0" err="1">
                <a:effectLst/>
              </a:rPr>
              <a:t>concentrează</a:t>
            </a:r>
            <a:r>
              <a:rPr lang="en-US" sz="1900" dirty="0">
                <a:effectLst/>
              </a:rPr>
              <a:t> pe </a:t>
            </a:r>
            <a:r>
              <a:rPr lang="en-US" sz="1900" dirty="0" err="1">
                <a:effectLst/>
              </a:rPr>
              <a:t>măsurarea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presiunii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plantare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având</a:t>
            </a:r>
            <a:r>
              <a:rPr lang="en-US" sz="1900" dirty="0">
                <a:effectLst/>
              </a:rPr>
              <a:t> ca </a:t>
            </a:r>
            <a:r>
              <a:rPr lang="en-US" sz="1900" dirty="0" err="1">
                <a:effectLst/>
              </a:rPr>
              <a:t>obiectiv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dezvoltarea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unei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aplicații</a:t>
            </a:r>
            <a:r>
              <a:rPr lang="en-US" sz="1900" dirty="0">
                <a:effectLst/>
              </a:rPr>
              <a:t> care </a:t>
            </a:r>
            <a:r>
              <a:rPr lang="en-US" sz="1900" dirty="0" err="1">
                <a:effectLst/>
              </a:rPr>
              <a:t>să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permită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captarea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și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interpretarea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datelor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provenite</a:t>
            </a:r>
            <a:r>
              <a:rPr lang="en-US" sz="1900" dirty="0">
                <a:effectLst/>
              </a:rPr>
              <a:t> de la </a:t>
            </a:r>
            <a:r>
              <a:rPr lang="en-US" sz="1900" dirty="0" err="1">
                <a:effectLst/>
              </a:rPr>
              <a:t>senzorii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presiune</a:t>
            </a:r>
            <a:r>
              <a:rPr lang="en-US" sz="1900" dirty="0">
                <a:effectLst/>
              </a:rPr>
              <a:t>, cu </a:t>
            </a:r>
            <a:r>
              <a:rPr lang="en-US" sz="1900" dirty="0" err="1">
                <a:effectLst/>
              </a:rPr>
              <a:t>ajutorul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unei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plăci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dezvoltare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și</a:t>
            </a:r>
            <a:r>
              <a:rPr lang="en-US" sz="1900" dirty="0">
                <a:effectLst/>
              </a:rPr>
              <a:t> a </a:t>
            </a:r>
            <a:r>
              <a:rPr lang="en-US" sz="1900" dirty="0" err="1">
                <a:effectLst/>
              </a:rPr>
              <a:t>bibliotecilor</a:t>
            </a:r>
            <a:r>
              <a:rPr lang="en-US" sz="1900" dirty="0">
                <a:effectLst/>
              </a:rPr>
              <a:t> Python </a:t>
            </a:r>
            <a:r>
              <a:rPr lang="en-US" sz="1900" dirty="0" err="1">
                <a:effectLst/>
              </a:rPr>
              <a:t>specializate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în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prelucrarea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semnalelor</a:t>
            </a:r>
            <a:r>
              <a:rPr lang="en-US" sz="1900" dirty="0">
                <a:effectLst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8C114-90A4-54D0-2CB1-D09CAE12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137652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768080-30F0-1E00-230C-33163570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167148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9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reeform: Shape 209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0B0240C4-FD1D-A2EE-F919-F3B04ABCB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" r="9539"/>
          <a:stretch/>
        </p:blipFill>
        <p:spPr>
          <a:xfrm>
            <a:off x="41359" y="1039836"/>
            <a:ext cx="3127864" cy="3840480"/>
          </a:xfrm>
          <a:prstGeom prst="rect">
            <a:avLst/>
          </a:prstGeom>
        </p:spPr>
      </p:pic>
      <p:pic>
        <p:nvPicPr>
          <p:cNvPr id="2053" name="Imagine 1">
            <a:extLst>
              <a:ext uri="{FF2B5EF4-FFF2-40B4-BE49-F238E27FC236}">
                <a16:creationId xmlns:a16="http://schemas.microsoft.com/office/drawing/2014/main" id="{A999F3D6-B77B-084A-7346-41D6AC101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3" r="-3" b="-3"/>
          <a:stretch/>
        </p:blipFill>
        <p:spPr bwMode="auto">
          <a:xfrm>
            <a:off x="2048837" y="4161474"/>
            <a:ext cx="4045639" cy="24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58E2FD57-E782-5194-FFFC-2A59EADDD423}"/>
              </a:ext>
            </a:extLst>
          </p:cNvPr>
          <p:cNvSpPr txBox="1"/>
          <p:nvPr/>
        </p:nvSpPr>
        <p:spPr>
          <a:xfrm>
            <a:off x="5801458" y="2054644"/>
            <a:ext cx="5827644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ffectLst/>
              </a:rPr>
              <a:t>Sistemele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încălțăminte</a:t>
            </a:r>
            <a:r>
              <a:rPr lang="en-US" sz="2000" dirty="0">
                <a:effectLst/>
              </a:rPr>
              <a:t> pot fi </a:t>
            </a:r>
            <a:r>
              <a:rPr lang="en-US" sz="2000" dirty="0" err="1">
                <a:effectLst/>
              </a:rPr>
              <a:t>utilizate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pentru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înregistra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distribuțiile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presiune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plantară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interiorul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unui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pantof</a:t>
            </a:r>
            <a:r>
              <a:rPr lang="en-US" sz="200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Un </a:t>
            </a:r>
            <a:r>
              <a:rPr lang="en-US" sz="2000" dirty="0" err="1">
                <a:effectLst/>
              </a:rPr>
              <a:t>astfel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dispozitiv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realizat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este</a:t>
            </a:r>
            <a:r>
              <a:rPr lang="en-US" sz="2000" dirty="0">
                <a:effectLst/>
              </a:rPr>
              <a:t> Novel® </a:t>
            </a:r>
            <a:r>
              <a:rPr lang="en-US" sz="2000" dirty="0" err="1">
                <a:effectLst/>
              </a:rPr>
              <a:t>Pedar</a:t>
            </a:r>
            <a:r>
              <a:rPr lang="en-US" sz="2000" dirty="0"/>
              <a:t>. </a:t>
            </a:r>
            <a:r>
              <a:rPr lang="en-US" sz="2000" dirty="0" err="1">
                <a:effectLst/>
              </a:rPr>
              <a:t>Calculatorul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primește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datele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presiune</a:t>
            </a:r>
            <a:r>
              <a:rPr lang="en-US" sz="2000" dirty="0">
                <a:effectLst/>
              </a:rPr>
              <a:t> de la pedal </a:t>
            </a:r>
            <a:r>
              <a:rPr lang="en-US" sz="2000" dirty="0" err="1">
                <a:effectLst/>
              </a:rPr>
              <a:t>prin</a:t>
            </a:r>
            <a:r>
              <a:rPr lang="en-US" sz="2000" dirty="0">
                <a:effectLst/>
              </a:rPr>
              <a:t> Bluetooth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le </a:t>
            </a:r>
            <a:r>
              <a:rPr lang="en-US" sz="2000" dirty="0" err="1">
                <a:effectLst/>
              </a:rPr>
              <a:t>afișează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imediat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Prin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utilizarea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unui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cablu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fibră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optică</a:t>
            </a:r>
            <a:r>
              <a:rPr lang="en-US" sz="2000" dirty="0">
                <a:effectLst/>
              </a:rPr>
              <a:t>/USB, </a:t>
            </a:r>
            <a:r>
              <a:rPr lang="en-US" sz="2000" dirty="0" err="1">
                <a:effectLst/>
              </a:rPr>
              <a:t>acesta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poate</a:t>
            </a:r>
            <a:r>
              <a:rPr lang="en-US" sz="2000" dirty="0">
                <a:effectLst/>
              </a:rPr>
              <a:t> fi, de </a:t>
            </a:r>
            <a:r>
              <a:rPr lang="en-US" sz="2000" dirty="0" err="1">
                <a:effectLst/>
              </a:rPr>
              <a:t>asemenea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conectat</a:t>
            </a:r>
            <a:r>
              <a:rPr lang="en-US" sz="2000" dirty="0">
                <a:effectLst/>
              </a:rPr>
              <a:t> la un computer. Cu </a:t>
            </a:r>
            <a:r>
              <a:rPr lang="en-US" sz="2000" dirty="0" err="1">
                <a:effectLst/>
              </a:rPr>
              <a:t>tehnologia</a:t>
            </a:r>
            <a:r>
              <a:rPr lang="en-US" sz="2000" dirty="0">
                <a:effectLst/>
              </a:rPr>
              <a:t> Bluetooth </a:t>
            </a:r>
            <a:r>
              <a:rPr lang="en-US" sz="2000" dirty="0" err="1">
                <a:effectLst/>
              </a:rPr>
              <a:t>deja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încorporată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poate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funcționa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din </a:t>
            </a:r>
            <a:r>
              <a:rPr lang="en-US" sz="2000" dirty="0" err="1">
                <a:effectLst/>
              </a:rPr>
              <a:t>mers</a:t>
            </a:r>
            <a:r>
              <a:rPr lang="en-US" sz="2000" dirty="0">
                <a:effectLst/>
              </a:rPr>
              <a:t>. </a:t>
            </a:r>
            <a:endParaRPr lang="en-US" sz="2000" b="1" dirty="0">
              <a:effectLst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1CB9456-F681-8747-C6F8-AF0C590F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49161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8ED2B256-D633-AFA6-5EA1-808988F9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78657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3604C1D1-65E7-01E4-ADE8-12A4322D8DC5}"/>
              </a:ext>
            </a:extLst>
          </p:cNvPr>
          <p:cNvSpPr txBox="1"/>
          <p:nvPr/>
        </p:nvSpPr>
        <p:spPr>
          <a:xfrm>
            <a:off x="3441290" y="226142"/>
            <a:ext cx="611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POLITEHNICA din </a:t>
            </a:r>
            <a:r>
              <a:rPr lang="ro-RO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INGINERIE MEDICALĂ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232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5327D231-C72B-0800-1497-DA1BAEEA6CA8}"/>
              </a:ext>
            </a:extLst>
          </p:cNvPr>
          <p:cNvSpPr txBox="1"/>
          <p:nvPr/>
        </p:nvSpPr>
        <p:spPr>
          <a:xfrm>
            <a:off x="186813" y="89601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440180" algn="l"/>
              </a:tabLst>
            </a:pP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a atinge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obiectiv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s-au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parcurs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urmatoarele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Colectarea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conecta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senzori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presiune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flexibilă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un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microcontroler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un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dispozitiv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electronic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compatibil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măsurători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obține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semnalul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presiune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fiecare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6253D31-2BD9-4273-9F68-DFD02EF1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78658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B2E22C7A-94AB-EAC7-1499-4B3F148D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68608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B31220A0-516E-6AAB-CDB8-9E8D84578D9F}"/>
              </a:ext>
            </a:extLst>
          </p:cNvPr>
          <p:cNvSpPr txBox="1"/>
          <p:nvPr/>
        </p:nvSpPr>
        <p:spPr>
          <a:xfrm>
            <a:off x="3441290" y="196645"/>
            <a:ext cx="611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POLITEHNICA din </a:t>
            </a:r>
            <a:r>
              <a:rPr lang="ro-RO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INGINERIE MEDICALĂ</a:t>
            </a:r>
            <a:endParaRPr lang="en-US" sz="1400" dirty="0"/>
          </a:p>
        </p:txBody>
      </p:sp>
      <p:pic>
        <p:nvPicPr>
          <p:cNvPr id="10" name="Imagine 9" descr="O imagine care conține text, electronice, Inginerie electronică, cablu&#10;&#10;Descriere generată automat">
            <a:extLst>
              <a:ext uri="{FF2B5EF4-FFF2-40B4-BE49-F238E27FC236}">
                <a16:creationId xmlns:a16="http://schemas.microsoft.com/office/drawing/2014/main" id="{D56A6FCB-2719-880D-E00C-C4C57A0DF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17443" y="2391328"/>
            <a:ext cx="3634740" cy="4846320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82D567A9-09D2-7710-6BC5-9F218A1A8070}"/>
              </a:ext>
            </a:extLst>
          </p:cNvPr>
          <p:cNvSpPr txBox="1"/>
          <p:nvPr/>
        </p:nvSpPr>
        <p:spPr>
          <a:xfrm>
            <a:off x="6624484" y="1372729"/>
            <a:ext cx="509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o-RO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Analiza semnalului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diverse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analiză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semnalelor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cum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valorilor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extragerea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maximelor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minimelor,Vom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bibliotecile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relevante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utilizarea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bibliotecilor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vizualizare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semnalul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presiune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Imagine 12" descr="O imagine care conține text, linie, diagramă, Interval&#10;&#10;Descriere generată automat">
            <a:extLst>
              <a:ext uri="{FF2B5EF4-FFF2-40B4-BE49-F238E27FC236}">
                <a16:creationId xmlns:a16="http://schemas.microsoft.com/office/drawing/2014/main" id="{87B04FC1-2088-6B68-1171-617E98AF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2" y="3429000"/>
            <a:ext cx="56388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E6EC254C-B130-4518-976B-0BA00DD6BBA3}"/>
              </a:ext>
            </a:extLst>
          </p:cNvPr>
          <p:cNvSpPr txBox="1"/>
          <p:nvPr/>
        </p:nvSpPr>
        <p:spPr>
          <a:xfrm>
            <a:off x="233939" y="43423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fiecare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dintre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senzori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precum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conține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senzori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vizualiza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forța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apăsare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intervalul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10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secunde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7" name="Imagine 6" descr="O imagine care conține text, linie, diagramă, Interval&#10;&#10;Descriere generată automat">
            <a:extLst>
              <a:ext uri="{FF2B5EF4-FFF2-40B4-BE49-F238E27FC236}">
                <a16:creationId xmlns:a16="http://schemas.microsoft.com/office/drawing/2014/main" id="{8F5D5B70-12BD-BCB6-34AA-1B06C300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83"/>
            <a:ext cx="5638800" cy="3383280"/>
          </a:xfrm>
          <a:prstGeom prst="rect">
            <a:avLst/>
          </a:prstGeom>
        </p:spPr>
      </p:pic>
      <p:pic>
        <p:nvPicPr>
          <p:cNvPr id="9" name="Imagine 8" descr="O imagine care conține text, diagramă, linie, Interval&#10;&#10;Descriere generată automat">
            <a:extLst>
              <a:ext uri="{FF2B5EF4-FFF2-40B4-BE49-F238E27FC236}">
                <a16:creationId xmlns:a16="http://schemas.microsoft.com/office/drawing/2014/main" id="{DCE6D585-5823-9334-3051-58916940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592583"/>
            <a:ext cx="5638800" cy="3383280"/>
          </a:xfrm>
          <a:prstGeom prst="rect">
            <a:avLst/>
          </a:prstGeom>
        </p:spPr>
      </p:pic>
      <p:pic>
        <p:nvPicPr>
          <p:cNvPr id="11" name="Imagine 10" descr="O imagine care conține text, captură de ecran, linie, diagramă&#10;&#10;Descriere generată automat">
            <a:extLst>
              <a:ext uri="{FF2B5EF4-FFF2-40B4-BE49-F238E27FC236}">
                <a16:creationId xmlns:a16="http://schemas.microsoft.com/office/drawing/2014/main" id="{9E081878-F611-3AF2-0796-ED965F37F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3779185"/>
            <a:ext cx="5638800" cy="338328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FD9F15-F6C4-E55A-081B-D9ED3895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49161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203DF22F-7E26-FC99-87D4-4F8857CC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68608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50B4B8C2-C36C-20D5-7067-D54F5E5B0A5C}"/>
              </a:ext>
            </a:extLst>
          </p:cNvPr>
          <p:cNvSpPr txBox="1"/>
          <p:nvPr/>
        </p:nvSpPr>
        <p:spPr>
          <a:xfrm>
            <a:off x="3441290" y="226142"/>
            <a:ext cx="611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POLITEHNICA din </a:t>
            </a:r>
            <a:r>
              <a:rPr lang="ro-RO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INGINERIE MEDICALĂ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3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06717AA3-D342-7483-AC80-33DABED7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9" y="983767"/>
            <a:ext cx="3066994" cy="5063885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F90BA86C-D7D5-A198-356E-75296E68C644}"/>
              </a:ext>
            </a:extLst>
          </p:cNvPr>
          <p:cNvSpPr txBox="1"/>
          <p:nvPr/>
        </p:nvSpPr>
        <p:spPr>
          <a:xfrm>
            <a:off x="5736894" y="3598470"/>
            <a:ext cx="5105398" cy="367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/>
              <a:t>R</a:t>
            </a:r>
            <a:r>
              <a:rPr lang="en-US" sz="2000" dirty="0" err="1">
                <a:effectLst/>
              </a:rPr>
              <a:t>ezultatele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obținute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Python, </a:t>
            </a:r>
            <a:r>
              <a:rPr lang="en-US" sz="2000" dirty="0"/>
              <a:t>au </a:t>
            </a:r>
            <a:r>
              <a:rPr lang="en-US" sz="2000" dirty="0" err="1">
                <a:effectLst/>
              </a:rPr>
              <a:t>afișat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valorile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maxime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minime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medii</a:t>
            </a:r>
            <a:r>
              <a:rPr lang="en-US" sz="2000" dirty="0">
                <a:effectLst/>
              </a:rPr>
              <a:t> ale </a:t>
            </a:r>
            <a:r>
              <a:rPr lang="en-US" sz="2000" dirty="0" err="1">
                <a:effectLst/>
              </a:rPr>
              <a:t>valorilor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înregistrate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senzori</a:t>
            </a:r>
            <a:r>
              <a:rPr lang="en-US" sz="2000" dirty="0">
                <a:effectLst/>
              </a:rPr>
              <a:t>, precum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un interval de </a:t>
            </a:r>
            <a:r>
              <a:rPr lang="en-US" sz="2000" dirty="0" err="1">
                <a:effectLst/>
              </a:rPr>
              <a:t>putere</a:t>
            </a:r>
            <a:r>
              <a:rPr lang="en-US" sz="2000" dirty="0">
                <a:effectLst/>
              </a:rPr>
              <a:t> care </a:t>
            </a:r>
            <a:r>
              <a:rPr lang="en-US" sz="2000" dirty="0" err="1">
                <a:effectLst/>
              </a:rPr>
              <a:t>indică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dacă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forța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apăsare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este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nivel</a:t>
            </a:r>
            <a:r>
              <a:rPr lang="en-US" sz="2000" dirty="0">
                <a:effectLst/>
              </a:rPr>
              <a:t> mic, </a:t>
            </a:r>
            <a:r>
              <a:rPr lang="en-US" sz="2000" dirty="0" err="1">
                <a:effectLst/>
              </a:rPr>
              <a:t>mediu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puternic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Valorile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pentru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aceste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intervale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putere</a:t>
            </a:r>
            <a:r>
              <a:rPr lang="en-US" sz="2000" dirty="0">
                <a:effectLst/>
              </a:rPr>
              <a:t> au </a:t>
            </a:r>
            <a:r>
              <a:rPr lang="en-US" sz="2000" dirty="0" err="1">
                <a:effectLst/>
              </a:rPr>
              <a:t>fost</a:t>
            </a:r>
            <a:r>
              <a:rPr lang="en-US" sz="2000" dirty="0">
                <a:effectLst/>
              </a:rPr>
              <a:t> definite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prealabil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astfel</a:t>
            </a:r>
            <a:r>
              <a:rPr lang="en-US" sz="2000" dirty="0">
                <a:effectLst/>
              </a:rPr>
              <a:t>: o </a:t>
            </a:r>
            <a:r>
              <a:rPr lang="en-US" sz="2000" dirty="0" err="1">
                <a:effectLst/>
              </a:rPr>
              <a:t>valoare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citită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între</a:t>
            </a:r>
            <a:r>
              <a:rPr lang="en-US" sz="2000" dirty="0">
                <a:effectLst/>
              </a:rPr>
              <a:t> 0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350 </a:t>
            </a:r>
            <a:r>
              <a:rPr lang="en-US" sz="2000" dirty="0" err="1">
                <a:effectLst/>
              </a:rPr>
              <a:t>indică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presiune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mică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între</a:t>
            </a:r>
            <a:r>
              <a:rPr lang="en-US" sz="2000" dirty="0">
                <a:effectLst/>
              </a:rPr>
              <a:t> 350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750 </a:t>
            </a:r>
            <a:r>
              <a:rPr lang="en-US" sz="2000" dirty="0" err="1">
                <a:effectLst/>
              </a:rPr>
              <a:t>indică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presiune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medie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iar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între</a:t>
            </a:r>
            <a:r>
              <a:rPr lang="en-US" sz="2000" dirty="0">
                <a:effectLst/>
              </a:rPr>
              <a:t> 750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1000 </a:t>
            </a:r>
            <a:r>
              <a:rPr lang="en-US" sz="2000" dirty="0" err="1">
                <a:effectLst/>
              </a:rPr>
              <a:t>indică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presiune</a:t>
            </a:r>
            <a:r>
              <a:rPr lang="en-US" sz="2000" dirty="0">
                <a:effectLst/>
              </a:rPr>
              <a:t> mare.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22E7335-591C-D787-866D-6897A2D5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1" y="49161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0658292-B79E-E1BB-DEFB-E098BE2F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3" y="68608"/>
            <a:ext cx="781818" cy="7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98B3209A-4733-F66C-A0D9-DA84C99ADD55}"/>
              </a:ext>
            </a:extLst>
          </p:cNvPr>
          <p:cNvSpPr txBox="1"/>
          <p:nvPr/>
        </p:nvSpPr>
        <p:spPr>
          <a:xfrm>
            <a:off x="3441290" y="196645"/>
            <a:ext cx="611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POLITEHNICA din </a:t>
            </a:r>
            <a:r>
              <a:rPr lang="ro-RO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Bucureşti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INGINERIE MEDICALĂ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994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3" descr="O imagine care conține captură de ecran, Software multimedia, text, software&#10;&#10;Descriere generată automat">
            <a:extLst>
              <a:ext uri="{FF2B5EF4-FFF2-40B4-BE49-F238E27FC236}">
                <a16:creationId xmlns:a16="http://schemas.microsoft.com/office/drawing/2014/main" id="{D3E03CD7-F72C-8B1F-B5B7-3F0E8C039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88744F5-0D81-35A8-2E6A-7FB57A011CA5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VĂ MULȚUMIM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411120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39B7D4E5-6187-DC6A-8523-822CB5155E47}"/>
              </a:ext>
            </a:extLst>
          </p:cNvPr>
          <p:cNvSpPr txBox="1"/>
          <p:nvPr/>
        </p:nvSpPr>
        <p:spPr>
          <a:xfrm>
            <a:off x="865240" y="1115900"/>
            <a:ext cx="92816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Blades S, Marriott 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EC, Stellingwerff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Klimstra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Evaluation of Different Pressure-Based Foot Contact Event Detection Algorithms across Different Slopes and Speeds. Sensors. 2023; 23(5):2736. https://doi.org/10.3390/s23052736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[2]Lin Shu, Tao Hua,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Yangyong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Feng, D. D.,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Tao. (2010). In-Shoe Plantar Pressure Measurement and Analysis System Based on Fabric Pressure Sensing Array. IEEE Transactions on Information Technology in Biomedicine, 14(3), 767–775.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Huang, Y., Fan, X., Chen, S.-C., &amp; Zhao, N. (2019). Emerging Technologies of Flexible Pressure Sensors: Materials, Modeling, Devices, and Manufacturing. Advanced Functional Materials, 1808509.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Effect of painful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Ledderhose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on dynamic plantar foot pressure distribution during walking: a case-control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studyPDF,Anneke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Hijmans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The Foot, 56, 9 2023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Footwear pressure distribution measurement-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novel.de https://novel.de/products/pedar/ Accessed: 2023-05-18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Rana, N. K. (2009). Application of Force Sensing Resistor (FSR) in Design of Pressure Scanning System for Plantar Pressure Measurement. 2009 Second International Conference on Computer and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583907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718</Words>
  <Application>Microsoft Office PowerPoint</Application>
  <PresentationFormat>Ecran lat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Marina CHIRIAC (112704)</dc:creator>
  <cp:lastModifiedBy>Marina CHIRIAC (112704)</cp:lastModifiedBy>
  <cp:revision>1</cp:revision>
  <dcterms:created xsi:type="dcterms:W3CDTF">2023-05-22T18:54:00Z</dcterms:created>
  <dcterms:modified xsi:type="dcterms:W3CDTF">2023-05-22T20:30:35Z</dcterms:modified>
</cp:coreProperties>
</file>