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
  </p:notesMasterIdLst>
  <p:sldIdLst>
    <p:sldId id="257" r:id="rId2"/>
    <p:sldId id="256" r:id="rId3"/>
    <p:sldId id="258" r:id="rId4"/>
  </p:sldIdLst>
  <p:sldSz cx="16202025" cy="21602700"/>
  <p:notesSz cx="6858000" cy="9144000"/>
  <p:defaultTextStyle>
    <a:defPPr>
      <a:defRPr lang="es-ES"/>
    </a:defPPr>
    <a:lvl1pPr marL="0" algn="l" defTabSz="2160270" rtl="0" eaLnBrk="1" latinLnBrk="0" hangingPunct="1">
      <a:defRPr sz="4300" kern="1200">
        <a:solidFill>
          <a:schemeClr val="tx1"/>
        </a:solidFill>
        <a:latin typeface="+mn-lt"/>
        <a:ea typeface="+mn-ea"/>
        <a:cs typeface="+mn-cs"/>
      </a:defRPr>
    </a:lvl1pPr>
    <a:lvl2pPr marL="1080135" algn="l" defTabSz="2160270" rtl="0" eaLnBrk="1" latinLnBrk="0" hangingPunct="1">
      <a:defRPr sz="4300" kern="1200">
        <a:solidFill>
          <a:schemeClr val="tx1"/>
        </a:solidFill>
        <a:latin typeface="+mn-lt"/>
        <a:ea typeface="+mn-ea"/>
        <a:cs typeface="+mn-cs"/>
      </a:defRPr>
    </a:lvl2pPr>
    <a:lvl3pPr marL="2160270" algn="l" defTabSz="2160270" rtl="0" eaLnBrk="1" latinLnBrk="0" hangingPunct="1">
      <a:defRPr sz="4300" kern="1200">
        <a:solidFill>
          <a:schemeClr val="tx1"/>
        </a:solidFill>
        <a:latin typeface="+mn-lt"/>
        <a:ea typeface="+mn-ea"/>
        <a:cs typeface="+mn-cs"/>
      </a:defRPr>
    </a:lvl3pPr>
    <a:lvl4pPr marL="3240405" algn="l" defTabSz="2160270" rtl="0" eaLnBrk="1" latinLnBrk="0" hangingPunct="1">
      <a:defRPr sz="4300" kern="1200">
        <a:solidFill>
          <a:schemeClr val="tx1"/>
        </a:solidFill>
        <a:latin typeface="+mn-lt"/>
        <a:ea typeface="+mn-ea"/>
        <a:cs typeface="+mn-cs"/>
      </a:defRPr>
    </a:lvl4pPr>
    <a:lvl5pPr marL="4320540" algn="l" defTabSz="2160270" rtl="0" eaLnBrk="1" latinLnBrk="0" hangingPunct="1">
      <a:defRPr sz="4300" kern="1200">
        <a:solidFill>
          <a:schemeClr val="tx1"/>
        </a:solidFill>
        <a:latin typeface="+mn-lt"/>
        <a:ea typeface="+mn-ea"/>
        <a:cs typeface="+mn-cs"/>
      </a:defRPr>
    </a:lvl5pPr>
    <a:lvl6pPr marL="5400675" algn="l" defTabSz="2160270" rtl="0" eaLnBrk="1" latinLnBrk="0" hangingPunct="1">
      <a:defRPr sz="4300" kern="1200">
        <a:solidFill>
          <a:schemeClr val="tx1"/>
        </a:solidFill>
        <a:latin typeface="+mn-lt"/>
        <a:ea typeface="+mn-ea"/>
        <a:cs typeface="+mn-cs"/>
      </a:defRPr>
    </a:lvl6pPr>
    <a:lvl7pPr marL="6480810" algn="l" defTabSz="2160270" rtl="0" eaLnBrk="1" latinLnBrk="0" hangingPunct="1">
      <a:defRPr sz="4300" kern="1200">
        <a:solidFill>
          <a:schemeClr val="tx1"/>
        </a:solidFill>
        <a:latin typeface="+mn-lt"/>
        <a:ea typeface="+mn-ea"/>
        <a:cs typeface="+mn-cs"/>
      </a:defRPr>
    </a:lvl7pPr>
    <a:lvl8pPr marL="7560945" algn="l" defTabSz="2160270" rtl="0" eaLnBrk="1" latinLnBrk="0" hangingPunct="1">
      <a:defRPr sz="4300" kern="1200">
        <a:solidFill>
          <a:schemeClr val="tx1"/>
        </a:solidFill>
        <a:latin typeface="+mn-lt"/>
        <a:ea typeface="+mn-ea"/>
        <a:cs typeface="+mn-cs"/>
      </a:defRPr>
    </a:lvl8pPr>
    <a:lvl9pPr marL="8641080" algn="l" defTabSz="2160270" rtl="0" eaLnBrk="1" latinLnBrk="0" hangingPunct="1">
      <a:defRPr sz="4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04">
          <p15:clr>
            <a:srgbClr val="A4A3A4"/>
          </p15:clr>
        </p15:guide>
        <p15:guide id="2" pos="51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n Arturo Barrios Pinzon" initials="JABP" lastIdx="1" clrIdx="0">
    <p:extLst>
      <p:ext uri="{19B8F6BF-5375-455C-9EA6-DF929625EA0E}">
        <p15:presenceInfo xmlns:p15="http://schemas.microsoft.com/office/powerpoint/2012/main" userId="S-1-5-21-311285038-1031192792-4256452446-44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655"/>
    <a:srgbClr val="E4EB7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94660"/>
  </p:normalViewPr>
  <p:slideViewPr>
    <p:cSldViewPr>
      <p:cViewPr>
        <p:scale>
          <a:sx n="86" d="100"/>
          <a:sy n="86" d="100"/>
        </p:scale>
        <p:origin x="390" y="-5430"/>
      </p:cViewPr>
      <p:guideLst>
        <p:guide orient="horz" pos="6804"/>
        <p:guide pos="5103"/>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9FC41-3BF3-4AF1-B26F-AD33D0BEB2EB}" type="datetimeFigureOut">
              <a:rPr lang="es-CR" smtClean="0"/>
              <a:t>26/7/2021</a:t>
            </a:fld>
            <a:endParaRPr lang="es-CR"/>
          </a:p>
        </p:txBody>
      </p:sp>
      <p:sp>
        <p:nvSpPr>
          <p:cNvPr id="4" name="Marcador de imagen de diapositiva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54217-02A7-4EE9-9DDA-2AE10E3CFB56}" type="slidenum">
              <a:rPr lang="es-CR" smtClean="0"/>
              <a:t>‹Nº›</a:t>
            </a:fld>
            <a:endParaRPr lang="es-CR"/>
          </a:p>
        </p:txBody>
      </p:sp>
    </p:spTree>
    <p:extLst>
      <p:ext uri="{BB962C8B-B14F-4D97-AF65-F5344CB8AC3E}">
        <p14:creationId xmlns:p14="http://schemas.microsoft.com/office/powerpoint/2010/main" val="3637062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215152" y="6710843"/>
            <a:ext cx="13771721" cy="4630578"/>
          </a:xfrm>
        </p:spPr>
        <p:txBody>
          <a:bodyPr/>
          <a:lstStyle/>
          <a:p>
            <a:r>
              <a:rPr lang="es-ES"/>
              <a:t>Haga clic para modificar el estilo de título del patrón</a:t>
            </a:r>
          </a:p>
        </p:txBody>
      </p:sp>
      <p:sp>
        <p:nvSpPr>
          <p:cNvPr id="3" name="2 Subtítulo"/>
          <p:cNvSpPr>
            <a:spLocks noGrp="1"/>
          </p:cNvSpPr>
          <p:nvPr>
            <p:ph type="subTitle" idx="1"/>
          </p:nvPr>
        </p:nvSpPr>
        <p:spPr>
          <a:xfrm>
            <a:off x="2430304" y="12241530"/>
            <a:ext cx="11341418" cy="5520690"/>
          </a:xfrm>
        </p:spPr>
        <p:txBody>
          <a:bodyPr/>
          <a:lstStyle>
            <a:lvl1pPr marL="0" indent="0" algn="ctr">
              <a:buNone/>
              <a:defRPr>
                <a:solidFill>
                  <a:schemeClr val="tx1">
                    <a:tint val="75000"/>
                  </a:schemeClr>
                </a:solidFill>
              </a:defRPr>
            </a:lvl1pPr>
            <a:lvl2pPr marL="1080135" indent="0" algn="ctr">
              <a:buNone/>
              <a:defRPr>
                <a:solidFill>
                  <a:schemeClr val="tx1">
                    <a:tint val="75000"/>
                  </a:schemeClr>
                </a:solidFill>
              </a:defRPr>
            </a:lvl2pPr>
            <a:lvl3pPr marL="2160270" indent="0" algn="ctr">
              <a:buNone/>
              <a:defRPr>
                <a:solidFill>
                  <a:schemeClr val="tx1">
                    <a:tint val="75000"/>
                  </a:schemeClr>
                </a:solidFill>
              </a:defRPr>
            </a:lvl3pPr>
            <a:lvl4pPr marL="3240405" indent="0" algn="ctr">
              <a:buNone/>
              <a:defRPr>
                <a:solidFill>
                  <a:schemeClr val="tx1">
                    <a:tint val="75000"/>
                  </a:schemeClr>
                </a:solidFill>
              </a:defRPr>
            </a:lvl4pPr>
            <a:lvl5pPr marL="4320540" indent="0" algn="ctr">
              <a:buNone/>
              <a:defRPr>
                <a:solidFill>
                  <a:schemeClr val="tx1">
                    <a:tint val="75000"/>
                  </a:schemeClr>
                </a:solidFill>
              </a:defRPr>
            </a:lvl5pPr>
            <a:lvl6pPr marL="5400675" indent="0" algn="ctr">
              <a:buNone/>
              <a:defRPr>
                <a:solidFill>
                  <a:schemeClr val="tx1">
                    <a:tint val="75000"/>
                  </a:schemeClr>
                </a:solidFill>
              </a:defRPr>
            </a:lvl6pPr>
            <a:lvl7pPr marL="6480810" indent="0" algn="ctr">
              <a:buNone/>
              <a:defRPr>
                <a:solidFill>
                  <a:schemeClr val="tx1">
                    <a:tint val="75000"/>
                  </a:schemeClr>
                </a:solidFill>
              </a:defRPr>
            </a:lvl7pPr>
            <a:lvl8pPr marL="7560945" indent="0" algn="ctr">
              <a:buNone/>
              <a:defRPr>
                <a:solidFill>
                  <a:schemeClr val="tx1">
                    <a:tint val="75000"/>
                  </a:schemeClr>
                </a:solidFill>
              </a:defRPr>
            </a:lvl8pPr>
            <a:lvl9pPr marL="8641080" indent="0" algn="ctr">
              <a:buNone/>
              <a:defRPr>
                <a:solidFill>
                  <a:schemeClr val="tx1">
                    <a:tint val="75000"/>
                  </a:schemeClr>
                </a:solidFill>
              </a:defRPr>
            </a:lvl9pPr>
          </a:lstStyle>
          <a:p>
            <a:r>
              <a:rPr lang="es-ES"/>
              <a:t>Haga clic para modificar el estilo de subtítulo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652740" y="504206"/>
            <a:ext cx="10009111" cy="1367288"/>
          </a:xfrm>
        </p:spPr>
        <p:txBody>
          <a:bodyPr>
            <a:noAutofit/>
          </a:bodyPr>
          <a:lstStyle>
            <a:lvl1pPr algn="l">
              <a:defRPr sz="4000" b="1">
                <a:solidFill>
                  <a:srgbClr val="092655"/>
                </a:solidFill>
              </a:defRPr>
            </a:lvl1pPr>
          </a:lstStyle>
          <a:p>
            <a:r>
              <a:rPr lang="es-ES" dirty="0"/>
              <a:t>Haga clic para modificar el estilo de título del patrón</a:t>
            </a:r>
          </a:p>
        </p:txBody>
      </p:sp>
      <p:sp>
        <p:nvSpPr>
          <p:cNvPr id="3" name="2 Marcador de texto"/>
          <p:cNvSpPr>
            <a:spLocks noGrp="1"/>
          </p:cNvSpPr>
          <p:nvPr>
            <p:ph type="body" idx="1"/>
          </p:nvPr>
        </p:nvSpPr>
        <p:spPr>
          <a:xfrm>
            <a:off x="810102" y="4835605"/>
            <a:ext cx="7158708" cy="2015250"/>
          </a:xfrm>
        </p:spPr>
        <p:txBody>
          <a:bodyPr anchor="b">
            <a:noAutofit/>
          </a:bodyPr>
          <a:lstStyle>
            <a:lvl1pPr marL="0" indent="0">
              <a:buNone/>
              <a:defRPr sz="2400" b="1">
                <a:solidFill>
                  <a:schemeClr val="tx2"/>
                </a:solidFill>
              </a:defRPr>
            </a:lvl1pPr>
            <a:lvl2pPr marL="1080135" indent="0">
              <a:buNone/>
              <a:defRPr sz="4700" b="1"/>
            </a:lvl2pPr>
            <a:lvl3pPr marL="2160270" indent="0">
              <a:buNone/>
              <a:defRPr sz="4300" b="1"/>
            </a:lvl3pPr>
            <a:lvl4pPr marL="3240405" indent="0">
              <a:buNone/>
              <a:defRPr sz="3800" b="1"/>
            </a:lvl4pPr>
            <a:lvl5pPr marL="4320540" indent="0">
              <a:buNone/>
              <a:defRPr sz="3800" b="1"/>
            </a:lvl5pPr>
            <a:lvl6pPr marL="5400675" indent="0">
              <a:buNone/>
              <a:defRPr sz="3800" b="1"/>
            </a:lvl6pPr>
            <a:lvl7pPr marL="6480810" indent="0">
              <a:buNone/>
              <a:defRPr sz="3800" b="1"/>
            </a:lvl7pPr>
            <a:lvl8pPr marL="7560945" indent="0">
              <a:buNone/>
              <a:defRPr sz="3800" b="1"/>
            </a:lvl8pPr>
            <a:lvl9pPr marL="8641080" indent="0">
              <a:buNone/>
              <a:defRPr sz="3800" b="1"/>
            </a:lvl9pPr>
          </a:lstStyle>
          <a:p>
            <a:pPr lvl="0"/>
            <a:r>
              <a:rPr lang="es-ES" dirty="0"/>
              <a:t>Haga clic para modificar el estilo de texto del patrón</a:t>
            </a:r>
          </a:p>
        </p:txBody>
      </p:sp>
      <p:sp>
        <p:nvSpPr>
          <p:cNvPr id="4" name="3 Marcador de contenido"/>
          <p:cNvSpPr>
            <a:spLocks noGrp="1"/>
          </p:cNvSpPr>
          <p:nvPr>
            <p:ph sz="half" idx="2"/>
          </p:nvPr>
        </p:nvSpPr>
        <p:spPr>
          <a:xfrm>
            <a:off x="810102" y="6850856"/>
            <a:ext cx="7158708" cy="12446557"/>
          </a:xfrm>
        </p:spPr>
        <p:txBody>
          <a:bodyPr>
            <a:normAutofit/>
          </a:bodyPr>
          <a:lstStyle>
            <a:lvl1pPr>
              <a:defRPr sz="2000"/>
            </a:lvl1pPr>
            <a:lvl2pPr>
              <a:defRPr sz="1600"/>
            </a:lvl2pPr>
            <a:lvl3pPr>
              <a:defRPr sz="1400"/>
            </a:lvl3pPr>
            <a:lvl4pPr>
              <a:defRPr sz="1200"/>
            </a:lvl4pPr>
            <a:lvl5pPr>
              <a:defRPr sz="1200"/>
            </a:lvl5pPr>
            <a:lvl6pPr>
              <a:defRPr sz="3800"/>
            </a:lvl6pPr>
            <a:lvl7pPr>
              <a:defRPr sz="3800"/>
            </a:lvl7pPr>
            <a:lvl8pPr>
              <a:defRPr sz="3800"/>
            </a:lvl8pPr>
            <a:lvl9pPr>
              <a:defRPr sz="3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4 Marcador de texto"/>
          <p:cNvSpPr>
            <a:spLocks noGrp="1"/>
          </p:cNvSpPr>
          <p:nvPr>
            <p:ph type="body" sz="quarter" idx="3"/>
          </p:nvPr>
        </p:nvSpPr>
        <p:spPr>
          <a:xfrm>
            <a:off x="8230406" y="4835605"/>
            <a:ext cx="7161519" cy="2015250"/>
          </a:xfrm>
        </p:spPr>
        <p:txBody>
          <a:bodyPr anchor="b">
            <a:noAutofit/>
          </a:bodyPr>
          <a:lstStyle>
            <a:lvl1pPr marL="0" indent="0">
              <a:buNone/>
              <a:defRPr sz="2400" b="1">
                <a:solidFill>
                  <a:schemeClr val="tx2"/>
                </a:solidFill>
              </a:defRPr>
            </a:lvl1pPr>
            <a:lvl2pPr marL="1080135" indent="0">
              <a:buNone/>
              <a:defRPr sz="4700" b="1"/>
            </a:lvl2pPr>
            <a:lvl3pPr marL="2160270" indent="0">
              <a:buNone/>
              <a:defRPr sz="4300" b="1"/>
            </a:lvl3pPr>
            <a:lvl4pPr marL="3240405" indent="0">
              <a:buNone/>
              <a:defRPr sz="3800" b="1"/>
            </a:lvl4pPr>
            <a:lvl5pPr marL="4320540" indent="0">
              <a:buNone/>
              <a:defRPr sz="3800" b="1"/>
            </a:lvl5pPr>
            <a:lvl6pPr marL="5400675" indent="0">
              <a:buNone/>
              <a:defRPr sz="3800" b="1"/>
            </a:lvl6pPr>
            <a:lvl7pPr marL="6480810" indent="0">
              <a:buNone/>
              <a:defRPr sz="3800" b="1"/>
            </a:lvl7pPr>
            <a:lvl8pPr marL="7560945" indent="0">
              <a:buNone/>
              <a:defRPr sz="3800" b="1"/>
            </a:lvl8pPr>
            <a:lvl9pPr marL="8641080" indent="0">
              <a:buNone/>
              <a:defRPr sz="3800" b="1"/>
            </a:lvl9pPr>
          </a:lstStyle>
          <a:p>
            <a:pPr lvl="0"/>
            <a:r>
              <a:rPr lang="es-ES" dirty="0"/>
              <a:t>Haga clic para modificar el estilo de texto del patrón</a:t>
            </a:r>
          </a:p>
        </p:txBody>
      </p:sp>
      <p:sp>
        <p:nvSpPr>
          <p:cNvPr id="6" name="5 Marcador de contenido"/>
          <p:cNvSpPr>
            <a:spLocks noGrp="1"/>
          </p:cNvSpPr>
          <p:nvPr>
            <p:ph sz="quarter" idx="4"/>
          </p:nvPr>
        </p:nvSpPr>
        <p:spPr>
          <a:xfrm>
            <a:off x="8230406" y="6850856"/>
            <a:ext cx="7161519" cy="12446557"/>
          </a:xfrm>
        </p:spPr>
        <p:txBody>
          <a:bodyPr>
            <a:normAutofit/>
          </a:bodyPr>
          <a:lstStyle>
            <a:lvl1pPr>
              <a:defRPr sz="2000"/>
            </a:lvl1pPr>
            <a:lvl2pPr>
              <a:defRPr sz="1600"/>
            </a:lvl2pPr>
            <a:lvl3pPr>
              <a:defRPr sz="1400"/>
            </a:lvl3pPr>
            <a:lvl4pPr>
              <a:defRPr sz="1200"/>
            </a:lvl4pPr>
            <a:lvl5pPr>
              <a:defRPr sz="1200"/>
            </a:lvl5pPr>
            <a:lvl6pPr>
              <a:defRPr sz="3800"/>
            </a:lvl6pPr>
            <a:lvl7pPr>
              <a:defRPr sz="3800"/>
            </a:lvl7pPr>
            <a:lvl8pPr>
              <a:defRPr sz="3800"/>
            </a:lvl8pPr>
            <a:lvl9pPr>
              <a:defRPr sz="3800"/>
            </a:lvl9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6" name="1 Título"/>
          <p:cNvSpPr>
            <a:spLocks noGrp="1"/>
          </p:cNvSpPr>
          <p:nvPr>
            <p:ph type="title"/>
          </p:nvPr>
        </p:nvSpPr>
        <p:spPr>
          <a:xfrm>
            <a:off x="5580732" y="504206"/>
            <a:ext cx="10081119" cy="1367288"/>
          </a:xfrm>
        </p:spPr>
        <p:txBody>
          <a:bodyPr>
            <a:noAutofit/>
          </a:bodyPr>
          <a:lstStyle>
            <a:lvl1pPr algn="l">
              <a:defRPr sz="4000" b="1">
                <a:solidFill>
                  <a:srgbClr val="092655"/>
                </a:solidFill>
              </a:defRPr>
            </a:lvl1pPr>
          </a:lstStyle>
          <a:p>
            <a:r>
              <a:rPr lang="es-ES" dirty="0"/>
              <a:t>Haga clic para modificar el estilo de título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5148684" y="865110"/>
            <a:ext cx="10243240" cy="2879456"/>
          </a:xfrm>
          <a:prstGeom prst="rect">
            <a:avLst/>
          </a:prstGeom>
        </p:spPr>
        <p:txBody>
          <a:bodyPr vert="horz" lIns="216027" tIns="108014" rIns="216027" bIns="108014" rtlCol="0" anchor="ctr">
            <a:noAutofit/>
          </a:bodyPr>
          <a:lstStyle/>
          <a:p>
            <a:r>
              <a:rPr lang="es-ES" dirty="0" smtClean="0"/>
              <a:t>Plantilla póster</a:t>
            </a:r>
            <a:endParaRPr lang="es-ES" dirty="0"/>
          </a:p>
        </p:txBody>
      </p:sp>
      <p:sp>
        <p:nvSpPr>
          <p:cNvPr id="3" name="2 Marcador de texto"/>
          <p:cNvSpPr>
            <a:spLocks noGrp="1"/>
          </p:cNvSpPr>
          <p:nvPr>
            <p:ph type="body" idx="1"/>
          </p:nvPr>
        </p:nvSpPr>
        <p:spPr>
          <a:xfrm>
            <a:off x="810101" y="5040633"/>
            <a:ext cx="14581823" cy="14256783"/>
          </a:xfrm>
          <a:prstGeom prst="rect">
            <a:avLst/>
          </a:prstGeom>
        </p:spPr>
        <p:txBody>
          <a:bodyPr vert="horz" lIns="216027" tIns="108014" rIns="216027" bIns="108014"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Lst>
  <p:txStyles>
    <p:titleStyle>
      <a:lvl1pPr algn="ctr" defTabSz="2160270" rtl="0" eaLnBrk="1" latinLnBrk="0" hangingPunct="1">
        <a:spcBef>
          <a:spcPct val="0"/>
        </a:spcBef>
        <a:buNone/>
        <a:defRPr sz="5400" b="1" kern="1200">
          <a:solidFill>
            <a:srgbClr val="092655"/>
          </a:solidFill>
          <a:latin typeface="+mj-lt"/>
          <a:ea typeface="+mj-ea"/>
          <a:cs typeface="+mj-cs"/>
        </a:defRPr>
      </a:lvl1pPr>
    </p:titleStyle>
    <p:bodyStyle>
      <a:lvl1pPr marL="810101" indent="-810101" algn="l" defTabSz="2160270" rtl="0" eaLnBrk="1" latinLnBrk="0" hangingPunct="1">
        <a:spcBef>
          <a:spcPct val="20000"/>
        </a:spcBef>
        <a:buFont typeface="Arial" pitchFamily="34" charset="0"/>
        <a:buChar char="•"/>
        <a:defRPr sz="7600" kern="1200">
          <a:solidFill>
            <a:schemeClr val="tx1"/>
          </a:solidFill>
          <a:latin typeface="+mn-lt"/>
          <a:ea typeface="+mn-ea"/>
          <a:cs typeface="+mn-cs"/>
        </a:defRPr>
      </a:lvl1pPr>
      <a:lvl2pPr marL="1755219" indent="-675084" algn="l" defTabSz="2160270" rtl="0" eaLnBrk="1" latinLnBrk="0" hangingPunct="1">
        <a:spcBef>
          <a:spcPct val="20000"/>
        </a:spcBef>
        <a:buFont typeface="Arial" pitchFamily="34" charset="0"/>
        <a:buChar char="–"/>
        <a:defRPr sz="6600" kern="1200">
          <a:solidFill>
            <a:schemeClr val="tx1"/>
          </a:solidFill>
          <a:latin typeface="+mn-lt"/>
          <a:ea typeface="+mn-ea"/>
          <a:cs typeface="+mn-cs"/>
        </a:defRPr>
      </a:lvl2pPr>
      <a:lvl3pPr marL="2700338" indent="-540068" algn="l" defTabSz="2160270" rtl="0" eaLnBrk="1" latinLnBrk="0" hangingPunct="1">
        <a:spcBef>
          <a:spcPct val="20000"/>
        </a:spcBef>
        <a:buFont typeface="Arial" pitchFamily="34" charset="0"/>
        <a:buChar char="•"/>
        <a:defRPr sz="5700" kern="1200">
          <a:solidFill>
            <a:schemeClr val="tx1"/>
          </a:solidFill>
          <a:latin typeface="+mn-lt"/>
          <a:ea typeface="+mn-ea"/>
          <a:cs typeface="+mn-cs"/>
        </a:defRPr>
      </a:lvl3pPr>
      <a:lvl4pPr marL="3780473"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4pPr>
      <a:lvl5pPr marL="4860608"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5pPr>
      <a:lvl6pPr marL="5940743"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6pPr>
      <a:lvl7pPr marL="7020878"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7pPr>
      <a:lvl8pPr marL="8101013"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8pPr>
      <a:lvl9pPr marL="9181148" indent="-540068" algn="l" defTabSz="2160270" rtl="0" eaLnBrk="1" latinLnBrk="0" hangingPunct="1">
        <a:spcBef>
          <a:spcPct val="20000"/>
        </a:spcBef>
        <a:buFont typeface="Arial" pitchFamily="34" charset="0"/>
        <a:buChar char="•"/>
        <a:defRPr sz="4700" kern="1200">
          <a:solidFill>
            <a:schemeClr val="tx1"/>
          </a:solidFill>
          <a:latin typeface="+mn-lt"/>
          <a:ea typeface="+mn-ea"/>
          <a:cs typeface="+mn-cs"/>
        </a:defRPr>
      </a:lvl9pPr>
    </p:bodyStyle>
    <p:otherStyle>
      <a:defPPr>
        <a:defRPr lang="es-ES"/>
      </a:defPPr>
      <a:lvl1pPr marL="0" algn="l" defTabSz="2160270" rtl="0" eaLnBrk="1" latinLnBrk="0" hangingPunct="1">
        <a:defRPr sz="4300" kern="1200">
          <a:solidFill>
            <a:schemeClr val="tx1"/>
          </a:solidFill>
          <a:latin typeface="+mn-lt"/>
          <a:ea typeface="+mn-ea"/>
          <a:cs typeface="+mn-cs"/>
        </a:defRPr>
      </a:lvl1pPr>
      <a:lvl2pPr marL="1080135" algn="l" defTabSz="2160270" rtl="0" eaLnBrk="1" latinLnBrk="0" hangingPunct="1">
        <a:defRPr sz="4300" kern="1200">
          <a:solidFill>
            <a:schemeClr val="tx1"/>
          </a:solidFill>
          <a:latin typeface="+mn-lt"/>
          <a:ea typeface="+mn-ea"/>
          <a:cs typeface="+mn-cs"/>
        </a:defRPr>
      </a:lvl2pPr>
      <a:lvl3pPr marL="2160270" algn="l" defTabSz="2160270" rtl="0" eaLnBrk="1" latinLnBrk="0" hangingPunct="1">
        <a:defRPr sz="4300" kern="1200">
          <a:solidFill>
            <a:schemeClr val="tx1"/>
          </a:solidFill>
          <a:latin typeface="+mn-lt"/>
          <a:ea typeface="+mn-ea"/>
          <a:cs typeface="+mn-cs"/>
        </a:defRPr>
      </a:lvl3pPr>
      <a:lvl4pPr marL="3240405" algn="l" defTabSz="2160270" rtl="0" eaLnBrk="1" latinLnBrk="0" hangingPunct="1">
        <a:defRPr sz="4300" kern="1200">
          <a:solidFill>
            <a:schemeClr val="tx1"/>
          </a:solidFill>
          <a:latin typeface="+mn-lt"/>
          <a:ea typeface="+mn-ea"/>
          <a:cs typeface="+mn-cs"/>
        </a:defRPr>
      </a:lvl4pPr>
      <a:lvl5pPr marL="4320540" algn="l" defTabSz="2160270" rtl="0" eaLnBrk="1" latinLnBrk="0" hangingPunct="1">
        <a:defRPr sz="4300" kern="1200">
          <a:solidFill>
            <a:schemeClr val="tx1"/>
          </a:solidFill>
          <a:latin typeface="+mn-lt"/>
          <a:ea typeface="+mn-ea"/>
          <a:cs typeface="+mn-cs"/>
        </a:defRPr>
      </a:lvl5pPr>
      <a:lvl6pPr marL="5400675" algn="l" defTabSz="2160270" rtl="0" eaLnBrk="1" latinLnBrk="0" hangingPunct="1">
        <a:defRPr sz="4300" kern="1200">
          <a:solidFill>
            <a:schemeClr val="tx1"/>
          </a:solidFill>
          <a:latin typeface="+mn-lt"/>
          <a:ea typeface="+mn-ea"/>
          <a:cs typeface="+mn-cs"/>
        </a:defRPr>
      </a:lvl6pPr>
      <a:lvl7pPr marL="6480810" algn="l" defTabSz="2160270" rtl="0" eaLnBrk="1" latinLnBrk="0" hangingPunct="1">
        <a:defRPr sz="4300" kern="1200">
          <a:solidFill>
            <a:schemeClr val="tx1"/>
          </a:solidFill>
          <a:latin typeface="+mn-lt"/>
          <a:ea typeface="+mn-ea"/>
          <a:cs typeface="+mn-cs"/>
        </a:defRPr>
      </a:lvl7pPr>
      <a:lvl8pPr marL="7560945" algn="l" defTabSz="2160270" rtl="0" eaLnBrk="1" latinLnBrk="0" hangingPunct="1">
        <a:defRPr sz="4300" kern="1200">
          <a:solidFill>
            <a:schemeClr val="tx1"/>
          </a:solidFill>
          <a:latin typeface="+mn-lt"/>
          <a:ea typeface="+mn-ea"/>
          <a:cs typeface="+mn-cs"/>
        </a:defRPr>
      </a:lvl8pPr>
      <a:lvl9pPr marL="8641080" algn="l" defTabSz="2160270" rtl="0" eaLnBrk="1" latinLnBrk="0" hangingPunct="1">
        <a:defRPr sz="4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insalud.gov.co/Paginas/rutas-integrales-de-atencion-en-salud.aspx"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uadroTexto 17"/>
          <p:cNvSpPr txBox="1"/>
          <p:nvPr/>
        </p:nvSpPr>
        <p:spPr>
          <a:xfrm>
            <a:off x="1701260" y="6102796"/>
            <a:ext cx="7428439" cy="2554545"/>
          </a:xfrm>
          <a:prstGeom prst="rect">
            <a:avLst/>
          </a:prstGeom>
          <a:noFill/>
        </p:spPr>
        <p:txBody>
          <a:bodyPr wrap="square" rtlCol="0">
            <a:spAutoFit/>
          </a:bodyPr>
          <a:lstStyle/>
          <a:p>
            <a:r>
              <a:rPr lang="es-CO" altLang="ko-KR" sz="3200" b="1" dirty="0" smtClean="0">
                <a:cs typeface="Arial" pitchFamily="34" charset="0"/>
              </a:rPr>
              <a:t>Saludos cordiales</a:t>
            </a:r>
            <a:endParaRPr lang="es-CO" altLang="ko-KR" dirty="0" smtClean="0">
              <a:cs typeface="Arial" pitchFamily="34" charset="0"/>
            </a:endParaRPr>
          </a:p>
          <a:p>
            <a:r>
              <a:rPr lang="es-CO" altLang="ko-KR" sz="3200" dirty="0" smtClean="0">
                <a:cs typeface="Arial" pitchFamily="34" charset="0"/>
              </a:rPr>
              <a:t>Esta es la plantilla </a:t>
            </a:r>
            <a:r>
              <a:rPr lang="es-CO" altLang="ko-KR" sz="3200" dirty="0" smtClean="0">
                <a:cs typeface="Arial" pitchFamily="34" charset="0"/>
              </a:rPr>
              <a:t>PÓSTER, por </a:t>
            </a:r>
            <a:r>
              <a:rPr lang="es-CO" altLang="ko-KR" sz="3200" dirty="0" smtClean="0">
                <a:cs typeface="Arial" pitchFamily="34" charset="0"/>
              </a:rPr>
              <a:t>favor use la fuente Raleway, disponible en GoogleFonts o en el paquete de archivos que viene con este ppt.</a:t>
            </a:r>
            <a:endParaRPr lang="es-CO" altLang="ko-KR" sz="1400" b="1" dirty="0" smtClean="0">
              <a:cs typeface="Arial" pitchFamily="34" charset="0"/>
            </a:endParaRPr>
          </a:p>
        </p:txBody>
      </p:sp>
      <p:sp>
        <p:nvSpPr>
          <p:cNvPr id="21" name="Título 20"/>
          <p:cNvSpPr>
            <a:spLocks noGrp="1"/>
          </p:cNvSpPr>
          <p:nvPr>
            <p:ph type="ctrTitle"/>
          </p:nvPr>
        </p:nvSpPr>
        <p:spPr>
          <a:xfrm>
            <a:off x="5652740" y="432198"/>
            <a:ext cx="9865096" cy="2880320"/>
          </a:xfrm>
        </p:spPr>
        <p:txBody>
          <a:bodyPr/>
          <a:lstStyle/>
          <a:p>
            <a:r>
              <a:rPr lang="es-CO" dirty="0" smtClean="0"/>
              <a:t>Plantilla poster</a:t>
            </a:r>
            <a:endParaRPr lang="es-CO" dirty="0"/>
          </a:p>
        </p:txBody>
      </p:sp>
      <p:pic>
        <p:nvPicPr>
          <p:cNvPr id="23" name="Imagen 22"/>
          <p:cNvPicPr>
            <a:picLocks noChangeAspect="1"/>
          </p:cNvPicPr>
          <p:nvPr/>
        </p:nvPicPr>
        <p:blipFill>
          <a:blip r:embed="rId2"/>
          <a:stretch>
            <a:fillRect/>
          </a:stretch>
        </p:blipFill>
        <p:spPr>
          <a:xfrm>
            <a:off x="9774858" y="6755486"/>
            <a:ext cx="5357837" cy="1500195"/>
          </a:xfrm>
          <a:prstGeom prst="rect">
            <a:avLst/>
          </a:prstGeom>
        </p:spPr>
      </p:pic>
      <p:sp>
        <p:nvSpPr>
          <p:cNvPr id="24" name="Rectángulo 23"/>
          <p:cNvSpPr/>
          <p:nvPr/>
        </p:nvSpPr>
        <p:spPr>
          <a:xfrm>
            <a:off x="9469163" y="6624886"/>
            <a:ext cx="6081765" cy="2002809"/>
          </a:xfrm>
          <a:prstGeom prst="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24"/>
          <p:cNvSpPr/>
          <p:nvPr/>
        </p:nvSpPr>
        <p:spPr>
          <a:xfrm>
            <a:off x="828204" y="13825686"/>
            <a:ext cx="6408712" cy="2062103"/>
          </a:xfrm>
          <a:prstGeom prst="rect">
            <a:avLst/>
          </a:prstGeom>
        </p:spPr>
        <p:txBody>
          <a:bodyPr wrap="square">
            <a:spAutoFit/>
          </a:bodyPr>
          <a:lstStyle/>
          <a:p>
            <a:r>
              <a:rPr lang="es-CO" altLang="ko-KR" sz="3200" dirty="0" smtClean="0">
                <a:cs typeface="Arial" pitchFamily="34" charset="0"/>
              </a:rPr>
              <a:t>Si va a incluir imágenes tenga en cuenta las franjas de la plantilla y por favor NO ubique elementos que la tapen.</a:t>
            </a:r>
            <a:endParaRPr lang="es-CO" altLang="ko-KR" sz="1400" b="1" dirty="0">
              <a:cs typeface="Arial" pitchFamily="34" charset="0"/>
            </a:endParaRPr>
          </a:p>
        </p:txBody>
      </p:sp>
      <p:cxnSp>
        <p:nvCxnSpPr>
          <p:cNvPr id="26" name="Conector recto de flecha 25"/>
          <p:cNvCxnSpPr/>
          <p:nvPr/>
        </p:nvCxnSpPr>
        <p:spPr>
          <a:xfrm>
            <a:off x="1260252" y="15887789"/>
            <a:ext cx="0" cy="2978457"/>
          </a:xfrm>
          <a:prstGeom prst="straightConnector1">
            <a:avLst/>
          </a:prstGeom>
          <a:ln w="76200">
            <a:solidFill>
              <a:schemeClr val="tx2">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cxnSp>
        <p:nvCxnSpPr>
          <p:cNvPr id="28" name="Conector recto de flecha 27"/>
          <p:cNvCxnSpPr/>
          <p:nvPr/>
        </p:nvCxnSpPr>
        <p:spPr>
          <a:xfrm flipV="1">
            <a:off x="1260252" y="4176614"/>
            <a:ext cx="0" cy="9649072"/>
          </a:xfrm>
          <a:prstGeom prst="straightConnector1">
            <a:avLst/>
          </a:prstGeom>
          <a:ln w="76200">
            <a:solidFill>
              <a:schemeClr val="tx2">
                <a:lumMod val="60000"/>
                <a:lumOff val="40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35" name="Rectángulo 34"/>
          <p:cNvSpPr/>
          <p:nvPr/>
        </p:nvSpPr>
        <p:spPr>
          <a:xfrm>
            <a:off x="9774857" y="16682550"/>
            <a:ext cx="5166915" cy="2908489"/>
          </a:xfrm>
          <a:prstGeom prst="rect">
            <a:avLst/>
          </a:prstGeom>
        </p:spPr>
        <p:txBody>
          <a:bodyPr wrap="square">
            <a:spAutoFit/>
          </a:bodyPr>
          <a:lstStyle/>
          <a:p>
            <a:r>
              <a:rPr lang="es-CO" altLang="ko-KR" sz="2000" dirty="0">
                <a:solidFill>
                  <a:srgbClr val="092655"/>
                </a:solidFill>
                <a:cs typeface="Arial" pitchFamily="34" charset="0"/>
              </a:rPr>
              <a:t>En la pestaña de diseño en Office puede encontrar   estilos de diapositiva, use los que crea convenientes.</a:t>
            </a:r>
          </a:p>
          <a:p>
            <a:endParaRPr lang="es-CO" altLang="ko-KR" dirty="0">
              <a:solidFill>
                <a:srgbClr val="092655"/>
              </a:solidFill>
              <a:cs typeface="Arial" pitchFamily="34" charset="0"/>
            </a:endParaRPr>
          </a:p>
          <a:p>
            <a:r>
              <a:rPr lang="es-CO" altLang="ko-KR" sz="4000" b="1" dirty="0">
                <a:solidFill>
                  <a:srgbClr val="092655"/>
                </a:solidFill>
                <a:cs typeface="Arial" pitchFamily="34" charset="0"/>
              </a:rPr>
              <a:t>Gracias por su </a:t>
            </a:r>
            <a:r>
              <a:rPr lang="es-CO" altLang="ko-KR" sz="4000" b="1" dirty="0" smtClean="0">
                <a:solidFill>
                  <a:srgbClr val="092655"/>
                </a:solidFill>
                <a:cs typeface="Arial" pitchFamily="34" charset="0"/>
              </a:rPr>
              <a:t>aten</a:t>
            </a:r>
            <a:r>
              <a:rPr lang="es-CO" altLang="ko-KR" sz="4000" b="1" dirty="0" smtClean="0">
                <a:solidFill>
                  <a:srgbClr val="092655"/>
                </a:solidFill>
                <a:cs typeface="Arial" pitchFamily="34" charset="0"/>
              </a:rPr>
              <a:t>ción</a:t>
            </a:r>
            <a:r>
              <a:rPr lang="es-CO" altLang="ko-KR" sz="4000" b="1" dirty="0">
                <a:solidFill>
                  <a:srgbClr val="092655"/>
                </a:solidFill>
                <a:cs typeface="Arial" pitchFamily="34" charset="0"/>
              </a:rPr>
              <a:t>.</a:t>
            </a:r>
          </a:p>
        </p:txBody>
      </p:sp>
      <p:pic>
        <p:nvPicPr>
          <p:cNvPr id="36" name="Imagen 35"/>
          <p:cNvPicPr>
            <a:picLocks noChangeAspect="1"/>
          </p:cNvPicPr>
          <p:nvPr/>
        </p:nvPicPr>
        <p:blipFill>
          <a:blip r:embed="rId3"/>
          <a:stretch>
            <a:fillRect/>
          </a:stretch>
        </p:blipFill>
        <p:spPr>
          <a:xfrm>
            <a:off x="10045228" y="10502132"/>
            <a:ext cx="4248472" cy="5868290"/>
          </a:xfrm>
          <a:prstGeom prst="rect">
            <a:avLst/>
          </a:prstGeom>
        </p:spPr>
      </p:pic>
      <p:sp>
        <p:nvSpPr>
          <p:cNvPr id="37" name="Rectángulo 36"/>
          <p:cNvSpPr/>
          <p:nvPr/>
        </p:nvSpPr>
        <p:spPr>
          <a:xfrm>
            <a:off x="9469162" y="10190004"/>
            <a:ext cx="6048673" cy="7848872"/>
          </a:xfrm>
          <a:prstGeom prst="rect">
            <a:avLst/>
          </a:prstGeom>
          <a:noFill/>
          <a:ln w="28575">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8" name="Rectángulo 37"/>
          <p:cNvSpPr/>
          <p:nvPr/>
        </p:nvSpPr>
        <p:spPr>
          <a:xfrm>
            <a:off x="1688882" y="10297294"/>
            <a:ext cx="7276226" cy="2062103"/>
          </a:xfrm>
          <a:prstGeom prst="rect">
            <a:avLst/>
          </a:prstGeom>
        </p:spPr>
        <p:txBody>
          <a:bodyPr wrap="square">
            <a:spAutoFit/>
          </a:bodyPr>
          <a:lstStyle/>
          <a:p>
            <a:r>
              <a:rPr lang="es-CO" altLang="ko-KR" sz="3200" dirty="0" smtClean="0">
                <a:cs typeface="Arial" pitchFamily="34" charset="0"/>
              </a:rPr>
              <a:t>En la diapositiva siguiente encontrará un poster para ejemplo o guía, recomendamos la distribución a dos columnas para mayor claridad.</a:t>
            </a:r>
            <a:endParaRPr lang="es-CO" altLang="ko-KR" sz="1400" b="1" dirty="0">
              <a:cs typeface="Arial" pitchFamily="34" charset="0"/>
            </a:endParaRPr>
          </a:p>
        </p:txBody>
      </p:sp>
    </p:spTree>
    <p:extLst>
      <p:ext uri="{BB962C8B-B14F-4D97-AF65-F5344CB8AC3E}">
        <p14:creationId xmlns:p14="http://schemas.microsoft.com/office/powerpoint/2010/main" val="214292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630544" y="316036"/>
            <a:ext cx="8352927" cy="1390016"/>
          </a:xfrm>
        </p:spPr>
        <p:txBody>
          <a:bodyPr>
            <a:noAutofit/>
          </a:bodyPr>
          <a:lstStyle/>
          <a:p>
            <a:pPr algn="l">
              <a:lnSpc>
                <a:spcPts val="3300"/>
              </a:lnSpc>
            </a:pPr>
            <a:r>
              <a:rPr lang="es-CO" sz="3200" b="1" spc="-60" dirty="0" smtClean="0">
                <a:latin typeface="Raleway" pitchFamily="2" charset="0"/>
                <a:cs typeface="Arial" panose="020B0604020202020204" pitchFamily="34" charset="0"/>
              </a:rPr>
              <a:t>Características de mujeres en puerperio, valoradas por el programa CUIDAMUJER del Hospital </a:t>
            </a:r>
            <a:r>
              <a:rPr lang="es-CO" sz="3200" b="1" spc="-60" dirty="0" smtClean="0">
                <a:latin typeface="Raleway" pitchFamily="2" charset="0"/>
                <a:cs typeface="Arial" panose="020B0604020202020204" pitchFamily="34" charset="0"/>
              </a:rPr>
              <a:t>de San </a:t>
            </a:r>
            <a:r>
              <a:rPr lang="es-CO" sz="3200" b="1" spc="-60" dirty="0" smtClean="0">
                <a:latin typeface="Raleway" pitchFamily="2" charset="0"/>
                <a:cs typeface="Arial" panose="020B0604020202020204" pitchFamily="34" charset="0"/>
              </a:rPr>
              <a:t>José de Bogotá.</a:t>
            </a:r>
            <a:endParaRPr lang="es-CO" sz="3200" b="1" spc="-60" dirty="0">
              <a:latin typeface="Raleway" pitchFamily="2" charset="0"/>
            </a:endParaRPr>
          </a:p>
        </p:txBody>
      </p:sp>
      <p:sp>
        <p:nvSpPr>
          <p:cNvPr id="3" name="2 Subtítulo"/>
          <p:cNvSpPr>
            <a:spLocks noGrp="1"/>
          </p:cNvSpPr>
          <p:nvPr>
            <p:ph type="subTitle" idx="1"/>
          </p:nvPr>
        </p:nvSpPr>
        <p:spPr>
          <a:xfrm>
            <a:off x="468164" y="3713001"/>
            <a:ext cx="7446577" cy="2750533"/>
          </a:xfrm>
        </p:spPr>
        <p:txBody>
          <a:bodyPr>
            <a:normAutofit lnSpcReduction="10000"/>
          </a:bodyPr>
          <a:lstStyle/>
          <a:p>
            <a:pPr algn="l"/>
            <a:r>
              <a:rPr lang="es-ES" sz="2000" b="1" spc="60" dirty="0" smtClean="0">
                <a:solidFill>
                  <a:srgbClr val="002060"/>
                </a:solidFill>
                <a:latin typeface="Raleway" pitchFamily="2" charset="0"/>
                <a:cs typeface="Arial" panose="020B0604020202020204" pitchFamily="34" charset="0"/>
              </a:rPr>
              <a:t>Introducción</a:t>
            </a:r>
            <a:endParaRPr lang="es-ES" sz="2000" b="1" dirty="0">
              <a:solidFill>
                <a:schemeClr val="tx1"/>
              </a:solidFill>
              <a:latin typeface="Raleway" pitchFamily="2" charset="0"/>
              <a:cs typeface="Arial" panose="020B0604020202020204" pitchFamily="34" charset="0"/>
            </a:endParaRPr>
          </a:p>
          <a:p>
            <a:pPr algn="just">
              <a:lnSpc>
                <a:spcPct val="120000"/>
              </a:lnSpc>
            </a:pPr>
            <a:r>
              <a:rPr lang="es-CO" sz="1600" dirty="0">
                <a:solidFill>
                  <a:schemeClr val="accent1">
                    <a:lumMod val="10000"/>
                  </a:schemeClr>
                </a:solidFill>
                <a:latin typeface="Raleway" pitchFamily="2" charset="0"/>
                <a:cs typeface="Arial" panose="020B0604020202020204" pitchFamily="34" charset="0"/>
              </a:rPr>
              <a:t>La Ruta Integral de Atención en Salud (RIAS) materno perinatal define a los integrantes del sector salud, las condiciones necesarias para garantizar la promoción de la salud, la prevención de la enfermedad y la generación de una cultura del cuidado para todas las personas, familias y </a:t>
            </a:r>
            <a:r>
              <a:rPr lang="es-CO" sz="1600" dirty="0" smtClean="0">
                <a:solidFill>
                  <a:schemeClr val="accent1">
                    <a:lumMod val="10000"/>
                  </a:schemeClr>
                </a:solidFill>
                <a:latin typeface="Raleway" pitchFamily="2" charset="0"/>
                <a:cs typeface="Arial" panose="020B0604020202020204" pitchFamily="34" charset="0"/>
              </a:rPr>
              <a:t>comunidades </a:t>
            </a:r>
            <a:r>
              <a:rPr lang="es-CO" sz="1600" b="1" dirty="0" smtClean="0">
                <a:solidFill>
                  <a:schemeClr val="accent1">
                    <a:lumMod val="10000"/>
                  </a:schemeClr>
                </a:solidFill>
                <a:latin typeface="Raleway" pitchFamily="2" charset="0"/>
                <a:cs typeface="Arial" panose="020B0604020202020204" pitchFamily="34" charset="0"/>
              </a:rPr>
              <a:t>(1). </a:t>
            </a:r>
            <a:r>
              <a:rPr lang="es-CO" sz="1600" dirty="0">
                <a:solidFill>
                  <a:schemeClr val="accent1">
                    <a:lumMod val="10000"/>
                  </a:schemeClr>
                </a:solidFill>
                <a:latin typeface="Raleway" pitchFamily="2" charset="0"/>
                <a:cs typeface="Arial" panose="020B0604020202020204" pitchFamily="34" charset="0"/>
              </a:rPr>
              <a:t>Por ello, como parte de las actividades de mejora continua del Hospital de San José, se creó el programa atención integral a la mujer “CUIDAMUJER” en el año 2018 desde el servicio de Medicina </a:t>
            </a:r>
            <a:r>
              <a:rPr lang="es-CO" sz="1600" dirty="0" smtClean="0">
                <a:solidFill>
                  <a:schemeClr val="accent1">
                    <a:lumMod val="10000"/>
                  </a:schemeClr>
                </a:solidFill>
                <a:latin typeface="Raleway" pitchFamily="2" charset="0"/>
                <a:cs typeface="Arial" panose="020B0604020202020204" pitchFamily="34" charset="0"/>
              </a:rPr>
              <a:t>Familiar. </a:t>
            </a:r>
            <a:endParaRPr lang="es-CO" sz="1600" dirty="0">
              <a:solidFill>
                <a:schemeClr val="accent1">
                  <a:lumMod val="10000"/>
                </a:schemeClr>
              </a:solidFill>
              <a:latin typeface="Raleway" pitchFamily="2" charset="0"/>
              <a:cs typeface="Arial" panose="020B0604020202020204" pitchFamily="34" charset="0"/>
            </a:endParaRPr>
          </a:p>
          <a:p>
            <a:pPr algn="just"/>
            <a:endParaRPr lang="es-ES" sz="1400" b="1" dirty="0">
              <a:solidFill>
                <a:schemeClr val="tx1"/>
              </a:solidFill>
              <a:latin typeface="Raleway" pitchFamily="2" charset="0"/>
              <a:cs typeface="Arial" panose="020B0604020202020204" pitchFamily="34" charset="0"/>
            </a:endParaRPr>
          </a:p>
          <a:p>
            <a:pPr algn="just"/>
            <a:endParaRPr lang="es-ES" sz="1400" b="1" dirty="0">
              <a:solidFill>
                <a:schemeClr val="tx1"/>
              </a:solidFill>
              <a:latin typeface="Raleway" pitchFamily="2" charset="0"/>
              <a:cs typeface="Arial" panose="020B0604020202020204" pitchFamily="34" charset="0"/>
            </a:endParaRPr>
          </a:p>
        </p:txBody>
      </p:sp>
      <p:sp>
        <p:nvSpPr>
          <p:cNvPr id="4" name="1 Título"/>
          <p:cNvSpPr txBox="1">
            <a:spLocks/>
          </p:cNvSpPr>
          <p:nvPr/>
        </p:nvSpPr>
        <p:spPr>
          <a:xfrm>
            <a:off x="5660183" y="1946688"/>
            <a:ext cx="9868084" cy="994417"/>
          </a:xfrm>
          <a:prstGeom prst="rect">
            <a:avLst/>
          </a:prstGeom>
        </p:spPr>
        <p:txBody>
          <a:bodyPr vert="horz" lIns="216027" tIns="108014" rIns="216027" bIns="108014" rtlCol="0" anchor="ctr">
            <a:noAutofit/>
          </a:bodyPr>
          <a:lstStyle>
            <a:lvl1pPr algn="ctr" defTabSz="2160270" rtl="0" eaLnBrk="1" latinLnBrk="0" hangingPunct="1">
              <a:spcBef>
                <a:spcPct val="0"/>
              </a:spcBef>
              <a:buNone/>
              <a:defRPr sz="10400" kern="1200">
                <a:solidFill>
                  <a:schemeClr val="tx1"/>
                </a:solidFill>
                <a:latin typeface="+mj-lt"/>
                <a:ea typeface="+mj-ea"/>
                <a:cs typeface="+mj-cs"/>
              </a:defRPr>
            </a:lvl1pPr>
          </a:lstStyle>
          <a:p>
            <a:pPr algn="l"/>
            <a:r>
              <a:rPr lang="es-ES" sz="1400" dirty="0">
                <a:solidFill>
                  <a:srgbClr val="092655"/>
                </a:solidFill>
                <a:latin typeface="Raleway" pitchFamily="2" charset="0"/>
                <a:cs typeface="Arial" panose="020B0604020202020204" pitchFamily="34" charset="0"/>
              </a:rPr>
              <a:t>Autores: Marles MA¹, Ramirez AJ², Esquivel MF³</a:t>
            </a:r>
            <a:r>
              <a:rPr lang="es-CO" sz="1400" baseline="30000" dirty="0">
                <a:solidFill>
                  <a:srgbClr val="092655"/>
                </a:solidFill>
                <a:latin typeface="Raleway" pitchFamily="2" charset="0"/>
                <a:cs typeface="Arial" panose="020B0604020202020204" pitchFamily="34" charset="0"/>
              </a:rPr>
              <a:t> </a:t>
            </a:r>
            <a:r>
              <a:rPr lang="es-CO" sz="1400" baseline="30000" dirty="0" smtClean="0">
                <a:solidFill>
                  <a:srgbClr val="092655"/>
                </a:solidFill>
                <a:latin typeface="Raleway" pitchFamily="2" charset="0"/>
                <a:cs typeface="Arial" panose="020B0604020202020204" pitchFamily="34" charset="0"/>
              </a:rPr>
              <a:t>1</a:t>
            </a:r>
            <a:endParaRPr lang="es-CO" sz="900" dirty="0">
              <a:solidFill>
                <a:srgbClr val="092655"/>
              </a:solidFill>
              <a:latin typeface="Raleway" pitchFamily="2" charset="0"/>
              <a:cs typeface="Arial" panose="020B0604020202020204" pitchFamily="34" charset="0"/>
            </a:endParaRPr>
          </a:p>
          <a:p>
            <a:pPr marL="228600" indent="-228600" algn="just">
              <a:lnSpc>
                <a:spcPct val="120000"/>
              </a:lnSpc>
              <a:buFont typeface="+mj-lt"/>
              <a:buAutoNum type="arabicPeriod"/>
            </a:pPr>
            <a:r>
              <a:rPr lang="es-CO" sz="900" dirty="0" smtClean="0">
                <a:solidFill>
                  <a:srgbClr val="092655"/>
                </a:solidFill>
                <a:latin typeface="Raleway" pitchFamily="2" charset="0"/>
                <a:cs typeface="Arial" panose="020B0604020202020204" pitchFamily="34" charset="0"/>
              </a:rPr>
              <a:t>Instructor </a:t>
            </a:r>
            <a:r>
              <a:rPr lang="es-CO" sz="900" dirty="0">
                <a:solidFill>
                  <a:srgbClr val="092655"/>
                </a:solidFill>
                <a:latin typeface="Raleway" pitchFamily="2" charset="0"/>
                <a:cs typeface="Arial" panose="020B0604020202020204" pitchFamily="34" charset="0"/>
              </a:rPr>
              <a:t>asociado Departamento de Medicina Familiar Fundación Universitaria Ciencias de la Salud - Hospital de San José de Bogotá.</a:t>
            </a:r>
          </a:p>
          <a:p>
            <a:pPr marL="228600" indent="-228600" algn="just">
              <a:lnSpc>
                <a:spcPct val="120000"/>
              </a:lnSpc>
              <a:buFont typeface="+mj-lt"/>
              <a:buAutoNum type="arabicPeriod"/>
            </a:pPr>
            <a:r>
              <a:rPr lang="es-CO" sz="900" dirty="0" smtClean="0">
                <a:solidFill>
                  <a:srgbClr val="092655"/>
                </a:solidFill>
                <a:latin typeface="Raleway" pitchFamily="2" charset="0"/>
                <a:cs typeface="Arial" panose="020B0604020202020204" pitchFamily="34" charset="0"/>
              </a:rPr>
              <a:t>Residente </a:t>
            </a:r>
            <a:r>
              <a:rPr lang="es-CO" sz="900" dirty="0">
                <a:solidFill>
                  <a:srgbClr val="092655"/>
                </a:solidFill>
                <a:latin typeface="Raleway" pitchFamily="2" charset="0"/>
                <a:cs typeface="Arial" panose="020B0604020202020204" pitchFamily="34" charset="0"/>
              </a:rPr>
              <a:t>de tercer año de Medicina Familiar Fundación Universitaria Ciencias de la Salud –Hospital de San José de Bogotá</a:t>
            </a:r>
          </a:p>
          <a:p>
            <a:pPr marL="228600" indent="-228600" algn="just">
              <a:lnSpc>
                <a:spcPct val="120000"/>
              </a:lnSpc>
              <a:buFont typeface="+mj-lt"/>
              <a:buAutoNum type="arabicPeriod"/>
            </a:pPr>
            <a:r>
              <a:rPr lang="es-CO" sz="900" dirty="0" smtClean="0">
                <a:solidFill>
                  <a:srgbClr val="092655"/>
                </a:solidFill>
                <a:latin typeface="Raleway" pitchFamily="2" charset="0"/>
                <a:cs typeface="Arial" panose="020B0604020202020204" pitchFamily="34" charset="0"/>
              </a:rPr>
              <a:t>Residente </a:t>
            </a:r>
            <a:r>
              <a:rPr lang="es-CO" sz="900" dirty="0">
                <a:solidFill>
                  <a:srgbClr val="092655"/>
                </a:solidFill>
                <a:latin typeface="Raleway" pitchFamily="2" charset="0"/>
                <a:cs typeface="Arial" panose="020B0604020202020204" pitchFamily="34" charset="0"/>
              </a:rPr>
              <a:t>de tercer año de Medicina Familiar Fundación Universitaria Ciencias de la Salud –Hospital de San José de </a:t>
            </a:r>
            <a:r>
              <a:rPr lang="es-CO" sz="900" dirty="0" smtClean="0">
                <a:solidFill>
                  <a:srgbClr val="092655"/>
                </a:solidFill>
                <a:latin typeface="Raleway" pitchFamily="2" charset="0"/>
                <a:cs typeface="Arial" panose="020B0604020202020204" pitchFamily="34" charset="0"/>
              </a:rPr>
              <a:t>Bogotá</a:t>
            </a:r>
          </a:p>
          <a:p>
            <a:pPr algn="l"/>
            <a:endParaRPr lang="es-CO" sz="900" dirty="0" smtClean="0">
              <a:solidFill>
                <a:srgbClr val="092655"/>
              </a:solidFill>
              <a:latin typeface="Raleway" pitchFamily="2" charset="0"/>
              <a:cs typeface="Arial" panose="020B0604020202020204" pitchFamily="34" charset="0"/>
            </a:endParaRPr>
          </a:p>
          <a:p>
            <a:pPr algn="l"/>
            <a:r>
              <a:rPr lang="es-ES" sz="1050" b="1" i="1" dirty="0" smtClean="0">
                <a:solidFill>
                  <a:srgbClr val="092655"/>
                </a:solidFill>
                <a:latin typeface="Raleway" pitchFamily="2" charset="0"/>
                <a:cs typeface="Arial" panose="020B0604020202020204" pitchFamily="34" charset="0"/>
              </a:rPr>
              <a:t>Contacto </a:t>
            </a:r>
            <a:r>
              <a:rPr lang="es-ES" sz="1050" b="1" i="1" dirty="0">
                <a:solidFill>
                  <a:srgbClr val="092655"/>
                </a:solidFill>
                <a:latin typeface="Raleway" pitchFamily="2" charset="0"/>
                <a:cs typeface="Arial" panose="020B0604020202020204" pitchFamily="34" charset="0"/>
              </a:rPr>
              <a:t>de correspondencia: Maira Marles, </a:t>
            </a:r>
            <a:r>
              <a:rPr lang="es-CO" sz="1050" b="1" i="1" dirty="0">
                <a:solidFill>
                  <a:srgbClr val="092655"/>
                </a:solidFill>
                <a:latin typeface="Raleway" pitchFamily="2" charset="0"/>
                <a:cs typeface="Arial" panose="020B0604020202020204" pitchFamily="34" charset="0"/>
              </a:rPr>
              <a:t>maira.marles@fucsalud.edu.co</a:t>
            </a:r>
            <a:endParaRPr lang="es-ES" sz="1050" b="1" i="1" dirty="0">
              <a:solidFill>
                <a:srgbClr val="092655"/>
              </a:solidFill>
              <a:latin typeface="Raleway" pitchFamily="2" charset="0"/>
              <a:cs typeface="Arial" panose="020B0604020202020204" pitchFamily="34" charset="0"/>
            </a:endParaRPr>
          </a:p>
        </p:txBody>
      </p:sp>
      <p:sp>
        <p:nvSpPr>
          <p:cNvPr id="6" name="2 Subtítulo"/>
          <p:cNvSpPr txBox="1">
            <a:spLocks/>
          </p:cNvSpPr>
          <p:nvPr/>
        </p:nvSpPr>
        <p:spPr>
          <a:xfrm>
            <a:off x="468165" y="7014720"/>
            <a:ext cx="7446578" cy="2216935"/>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pPr algn="l"/>
            <a:r>
              <a:rPr lang="es-ES" sz="2000" b="1" spc="60" dirty="0" smtClean="0">
                <a:solidFill>
                  <a:srgbClr val="002060"/>
                </a:solidFill>
                <a:latin typeface="Raleway" pitchFamily="2" charset="0"/>
                <a:cs typeface="Arial" panose="020B0604020202020204" pitchFamily="34" charset="0"/>
              </a:rPr>
              <a:t>Objetivo</a:t>
            </a:r>
            <a:endParaRPr lang="es-ES" sz="2000" b="1" dirty="0">
              <a:solidFill>
                <a:schemeClr val="tx1"/>
              </a:solidFill>
              <a:latin typeface="Raleway" pitchFamily="2" charset="0"/>
              <a:cs typeface="Arial" panose="020B0604020202020204" pitchFamily="34" charset="0"/>
            </a:endParaRPr>
          </a:p>
          <a:p>
            <a:pPr algn="just">
              <a:lnSpc>
                <a:spcPct val="120000"/>
              </a:lnSpc>
            </a:pPr>
            <a:r>
              <a:rPr lang="es-CO" sz="1600" dirty="0">
                <a:solidFill>
                  <a:schemeClr val="tx1"/>
                </a:solidFill>
                <a:latin typeface="Raleway" pitchFamily="2" charset="0"/>
                <a:cs typeface="Arial" panose="020B0604020202020204" pitchFamily="34" charset="0"/>
              </a:rPr>
              <a:t>Describir las características sociodemográficas y psicosociales de las mujeres en puerperio mediato atendidas durante el proceso del parto y valoradas por el programa CUIDAMUJER en la Sociedad de Cirugía de Bogotá Hospital de San José de Bogotá entre noviembre de 2018 y diciembre de 2019</a:t>
            </a:r>
            <a:r>
              <a:rPr lang="es-CO" sz="1600" dirty="0" smtClean="0">
                <a:solidFill>
                  <a:schemeClr val="tx1"/>
                </a:solidFill>
                <a:latin typeface="Raleway" pitchFamily="2" charset="0"/>
                <a:cs typeface="Arial" panose="020B0604020202020204" pitchFamily="34" charset="0"/>
              </a:rPr>
              <a:t>.</a:t>
            </a:r>
            <a:endParaRPr lang="es-CO" sz="1600" dirty="0">
              <a:solidFill>
                <a:schemeClr val="tx1"/>
              </a:solidFill>
              <a:latin typeface="Raleway" pitchFamily="2" charset="0"/>
              <a:cs typeface="Arial" panose="020B0604020202020204" pitchFamily="34" charset="0"/>
            </a:endParaRPr>
          </a:p>
        </p:txBody>
      </p:sp>
      <p:sp>
        <p:nvSpPr>
          <p:cNvPr id="7" name="2 Subtítulo"/>
          <p:cNvSpPr txBox="1">
            <a:spLocks/>
          </p:cNvSpPr>
          <p:nvPr/>
        </p:nvSpPr>
        <p:spPr>
          <a:xfrm>
            <a:off x="468164" y="9647198"/>
            <a:ext cx="7446577" cy="3729104"/>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pPr algn="l"/>
            <a:r>
              <a:rPr lang="es-ES" sz="2000" b="1" spc="60" dirty="0" smtClean="0">
                <a:solidFill>
                  <a:srgbClr val="002060"/>
                </a:solidFill>
                <a:latin typeface="Raleway" pitchFamily="2" charset="0"/>
                <a:cs typeface="Arial" panose="020B0604020202020204" pitchFamily="34" charset="0"/>
              </a:rPr>
              <a:t>Métodos</a:t>
            </a:r>
            <a:endParaRPr lang="es-ES" sz="2000" b="1" dirty="0">
              <a:solidFill>
                <a:schemeClr val="tx1"/>
              </a:solidFill>
              <a:latin typeface="Raleway" pitchFamily="2" charset="0"/>
              <a:cs typeface="Arial" panose="020B0604020202020204" pitchFamily="34" charset="0"/>
            </a:endParaRPr>
          </a:p>
          <a:p>
            <a:pPr algn="just">
              <a:lnSpc>
                <a:spcPct val="110000"/>
              </a:lnSpc>
              <a:spcBef>
                <a:spcPts val="336"/>
              </a:spcBef>
            </a:pPr>
            <a:r>
              <a:rPr lang="es-CO" sz="1600" dirty="0" smtClean="0">
                <a:solidFill>
                  <a:schemeClr val="tx1"/>
                </a:solidFill>
                <a:latin typeface="Raleway" pitchFamily="2" charset="0"/>
                <a:cs typeface="Arial" panose="020B0604020202020204" pitchFamily="34" charset="0"/>
              </a:rPr>
              <a:t>Estudio descriptivo </a:t>
            </a:r>
            <a:r>
              <a:rPr lang="es-CO" sz="1600" dirty="0">
                <a:solidFill>
                  <a:schemeClr val="tx1"/>
                </a:solidFill>
                <a:latin typeface="Raleway" pitchFamily="2" charset="0"/>
                <a:cs typeface="Arial" panose="020B0604020202020204" pitchFamily="34" charset="0"/>
              </a:rPr>
              <a:t>de cohorte retrospectivo de pacientes en puerperio medio con recién nacido vivo atendidas en el programa </a:t>
            </a:r>
            <a:r>
              <a:rPr lang="es-CO" sz="1600" dirty="0" smtClean="0">
                <a:solidFill>
                  <a:schemeClr val="tx1"/>
                </a:solidFill>
                <a:latin typeface="Raleway" pitchFamily="2" charset="0"/>
                <a:cs typeface="Arial" panose="020B0604020202020204" pitchFamily="34" charset="0"/>
              </a:rPr>
              <a:t>CUIDAMUJER. </a:t>
            </a:r>
            <a:r>
              <a:rPr lang="es-CO" sz="1600" dirty="0">
                <a:solidFill>
                  <a:schemeClr val="tx1"/>
                </a:solidFill>
                <a:latin typeface="Raleway" pitchFamily="2" charset="0"/>
                <a:cs typeface="Arial" panose="020B0604020202020204" pitchFamily="34" charset="0"/>
              </a:rPr>
              <a:t>La información se obtiene a partir de los datos de la historia clínica. Se desarrolla un instrumento con variables de diseño propias del estado del puerperio y se ajusta con una prueba piloto con 20 historias clínicas. Se realiza el análisis descriptivo de las variables de estudio por medio de técnicas de estadística descriptiva usando el paquete estadístico SPSS IBM® </a:t>
            </a:r>
            <a:r>
              <a:rPr lang="es-CO" sz="1600" b="1" dirty="0" smtClean="0">
                <a:solidFill>
                  <a:schemeClr val="tx1"/>
                </a:solidFill>
                <a:latin typeface="Raleway" pitchFamily="2" charset="0"/>
                <a:cs typeface="Arial" panose="020B0604020202020204" pitchFamily="34" charset="0"/>
              </a:rPr>
              <a:t>(2).</a:t>
            </a:r>
            <a:r>
              <a:rPr lang="es-CO" sz="1600" dirty="0" smtClean="0">
                <a:solidFill>
                  <a:schemeClr val="tx1"/>
                </a:solidFill>
                <a:latin typeface="Raleway" pitchFamily="2" charset="0"/>
                <a:cs typeface="Arial" panose="020B0604020202020204" pitchFamily="34" charset="0"/>
              </a:rPr>
              <a:t> </a:t>
            </a:r>
            <a:endParaRPr lang="es-CO" sz="1600" dirty="0">
              <a:solidFill>
                <a:schemeClr val="tx1"/>
              </a:solidFill>
              <a:latin typeface="Raleway" pitchFamily="2" charset="0"/>
              <a:cs typeface="Arial" panose="020B0604020202020204" pitchFamily="34" charset="0"/>
            </a:endParaRPr>
          </a:p>
          <a:p>
            <a:pPr algn="just">
              <a:lnSpc>
                <a:spcPct val="110000"/>
              </a:lnSpc>
              <a:spcBef>
                <a:spcPts val="336"/>
              </a:spcBef>
            </a:pPr>
            <a:endParaRPr lang="es-ES" sz="1600" dirty="0">
              <a:solidFill>
                <a:schemeClr val="tx1"/>
              </a:solidFill>
              <a:latin typeface="Raleway" pitchFamily="2" charset="0"/>
              <a:cs typeface="Arial" panose="020B0604020202020204" pitchFamily="34" charset="0"/>
            </a:endParaRPr>
          </a:p>
          <a:p>
            <a:pPr algn="just">
              <a:lnSpc>
                <a:spcPct val="110000"/>
              </a:lnSpc>
              <a:spcBef>
                <a:spcPts val="336"/>
              </a:spcBef>
            </a:pPr>
            <a:r>
              <a:rPr lang="es-ES" sz="1600" dirty="0">
                <a:solidFill>
                  <a:schemeClr val="tx1"/>
                </a:solidFill>
                <a:latin typeface="Raleway" pitchFamily="2" charset="0"/>
                <a:cs typeface="Arial" panose="020B0604020202020204" pitchFamily="34" charset="0"/>
              </a:rPr>
              <a:t>Aspectos éticos: El proyecto fue aprobado por el Comité de Ética e Investigación en seres humanos del Hospital de San José.</a:t>
            </a:r>
          </a:p>
          <a:p>
            <a:endParaRPr lang="es-ES" sz="1600" b="1" dirty="0">
              <a:solidFill>
                <a:schemeClr val="tx1"/>
              </a:solidFill>
              <a:latin typeface="Raleway" pitchFamily="2" charset="0"/>
              <a:cs typeface="Arial" panose="020B0604020202020204" pitchFamily="34" charset="0"/>
            </a:endParaRPr>
          </a:p>
          <a:p>
            <a:pPr algn="just"/>
            <a:endParaRPr lang="es-ES" sz="1600" dirty="0">
              <a:solidFill>
                <a:schemeClr val="tx1"/>
              </a:solidFill>
              <a:latin typeface="Raleway" pitchFamily="2" charset="0"/>
              <a:cs typeface="Arial" panose="020B0604020202020204" pitchFamily="34" charset="0"/>
            </a:endParaRPr>
          </a:p>
        </p:txBody>
      </p:sp>
      <p:sp>
        <p:nvSpPr>
          <p:cNvPr id="8" name="2 Subtítulo"/>
          <p:cNvSpPr txBox="1">
            <a:spLocks/>
          </p:cNvSpPr>
          <p:nvPr/>
        </p:nvSpPr>
        <p:spPr>
          <a:xfrm>
            <a:off x="8317036" y="3713001"/>
            <a:ext cx="7416824" cy="6800317"/>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pPr algn="l"/>
            <a:r>
              <a:rPr lang="es-ES" sz="2000" b="1" spc="60" dirty="0">
                <a:solidFill>
                  <a:srgbClr val="002060"/>
                </a:solidFill>
                <a:latin typeface="Raleway" pitchFamily="2" charset="0"/>
                <a:cs typeface="Arial" panose="020B0604020202020204" pitchFamily="34" charset="0"/>
              </a:rPr>
              <a:t>Resultados</a:t>
            </a:r>
            <a:endParaRPr lang="es-ES" sz="2000" b="1" dirty="0">
              <a:solidFill>
                <a:schemeClr val="tx1"/>
              </a:solidFill>
              <a:latin typeface="Raleway" pitchFamily="2" charset="0"/>
              <a:cs typeface="Arial" panose="020B0604020202020204" pitchFamily="34" charset="0"/>
            </a:endParaRPr>
          </a:p>
          <a:p>
            <a:pPr algn="just">
              <a:lnSpc>
                <a:spcPct val="130000"/>
              </a:lnSpc>
            </a:pPr>
            <a:r>
              <a:rPr lang="es-CO" sz="1600" dirty="0" smtClean="0">
                <a:solidFill>
                  <a:schemeClr val="accent1">
                    <a:lumMod val="10000"/>
                  </a:schemeClr>
                </a:solidFill>
                <a:latin typeface="Raleway" pitchFamily="2" charset="0"/>
                <a:cs typeface="Arial" panose="020B0604020202020204" pitchFamily="34" charset="0"/>
              </a:rPr>
              <a:t>En </a:t>
            </a:r>
            <a:r>
              <a:rPr lang="es-CO" sz="1600" dirty="0">
                <a:solidFill>
                  <a:schemeClr val="accent1">
                    <a:lumMod val="10000"/>
                  </a:schemeClr>
                </a:solidFill>
                <a:latin typeface="Raleway" pitchFamily="2" charset="0"/>
                <a:cs typeface="Arial" panose="020B0604020202020204" pitchFamily="34" charset="0"/>
              </a:rPr>
              <a:t>la base de datos se encuentra un total de 778 registros. Al aplicar criterios de exclusión, se eliminan 66 registros por información incompleta y se obtiene una muestra analizada de 712 pacientes. Las características generales de la población se reportan en la </a:t>
            </a:r>
            <a:r>
              <a:rPr lang="es-CO" sz="1600" b="1" dirty="0">
                <a:solidFill>
                  <a:schemeClr val="accent1">
                    <a:lumMod val="10000"/>
                  </a:schemeClr>
                </a:solidFill>
                <a:latin typeface="Raleway" pitchFamily="2" charset="0"/>
                <a:cs typeface="Arial" panose="020B0604020202020204" pitchFamily="34" charset="0"/>
              </a:rPr>
              <a:t>tabla 1</a:t>
            </a:r>
            <a:r>
              <a:rPr lang="es-CO" sz="1600" dirty="0" smtClean="0">
                <a:solidFill>
                  <a:schemeClr val="accent1">
                    <a:lumMod val="10000"/>
                  </a:schemeClr>
                </a:solidFill>
                <a:latin typeface="Raleway" pitchFamily="2" charset="0"/>
                <a:cs typeface="Arial" panose="020B0604020202020204" pitchFamily="34" charset="0"/>
              </a:rPr>
              <a:t>. </a:t>
            </a:r>
            <a:endParaRPr lang="es-CO" sz="1600" dirty="0">
              <a:solidFill>
                <a:schemeClr val="accent1">
                  <a:lumMod val="10000"/>
                </a:schemeClr>
              </a:solidFill>
              <a:latin typeface="Raleway" pitchFamily="2" charset="0"/>
              <a:cs typeface="Arial" panose="020B0604020202020204" pitchFamily="34" charset="0"/>
            </a:endParaRPr>
          </a:p>
          <a:p>
            <a:pPr algn="just">
              <a:lnSpc>
                <a:spcPct val="130000"/>
              </a:lnSpc>
            </a:pPr>
            <a:endParaRPr lang="es-CO" sz="1600" dirty="0" smtClean="0">
              <a:solidFill>
                <a:schemeClr val="accent1">
                  <a:lumMod val="10000"/>
                </a:schemeClr>
              </a:solidFill>
              <a:latin typeface="Raleway" pitchFamily="2" charset="0"/>
              <a:cs typeface="Arial" panose="020B0604020202020204" pitchFamily="34" charset="0"/>
            </a:endParaRPr>
          </a:p>
          <a:p>
            <a:pPr algn="just">
              <a:lnSpc>
                <a:spcPct val="130000"/>
              </a:lnSpc>
            </a:pPr>
            <a:r>
              <a:rPr lang="es-CO" sz="1600" dirty="0" smtClean="0">
                <a:solidFill>
                  <a:schemeClr val="accent1">
                    <a:lumMod val="10000"/>
                  </a:schemeClr>
                </a:solidFill>
                <a:latin typeface="Raleway" pitchFamily="2" charset="0"/>
                <a:cs typeface="Arial" panose="020B0604020202020204" pitchFamily="34" charset="0"/>
              </a:rPr>
              <a:t>El </a:t>
            </a:r>
            <a:r>
              <a:rPr lang="es-CO" sz="1600" dirty="0">
                <a:solidFill>
                  <a:schemeClr val="accent1">
                    <a:lumMod val="10000"/>
                  </a:schemeClr>
                </a:solidFill>
                <a:latin typeface="Raleway" pitchFamily="2" charset="0"/>
                <a:cs typeface="Arial" panose="020B0604020202020204" pitchFamily="34" charset="0"/>
              </a:rPr>
              <a:t>79.2 % (564) de la población corresponde a la Tipología nuclear y 63,5 % (452) corresponden al ciclo vital familiar de expansión. Se encontró que el 62.9 % (448) de las mujeres se clasificaron como alto riesgo obstétrico. Actividades educativas y asesoría de anticoncepción tuvieron una cobertura del 99 % (705) y 82.72% (625) respectivamente antes del egreso </a:t>
            </a:r>
            <a:r>
              <a:rPr lang="es-CO" sz="1600" dirty="0" smtClean="0">
                <a:solidFill>
                  <a:schemeClr val="accent1">
                    <a:lumMod val="10000"/>
                  </a:schemeClr>
                </a:solidFill>
                <a:latin typeface="Raleway" pitchFamily="2" charset="0"/>
                <a:cs typeface="Arial" panose="020B0604020202020204" pitchFamily="34" charset="0"/>
              </a:rPr>
              <a:t>hospitalario </a:t>
            </a:r>
            <a:r>
              <a:rPr lang="es-CO" sz="1600" b="1" dirty="0" smtClean="0">
                <a:solidFill>
                  <a:schemeClr val="accent1">
                    <a:lumMod val="10000"/>
                  </a:schemeClr>
                </a:solidFill>
                <a:latin typeface="Raleway" pitchFamily="2" charset="0"/>
                <a:cs typeface="Arial" panose="020B0604020202020204" pitchFamily="34" charset="0"/>
              </a:rPr>
              <a:t>(2). </a:t>
            </a:r>
            <a:r>
              <a:rPr lang="es-CO" sz="1600" dirty="0">
                <a:solidFill>
                  <a:schemeClr val="accent1">
                    <a:lumMod val="10000"/>
                  </a:schemeClr>
                </a:solidFill>
                <a:latin typeface="Raleway" pitchFamily="2" charset="0"/>
                <a:cs typeface="Arial" panose="020B0604020202020204" pitchFamily="34" charset="0"/>
              </a:rPr>
              <a:t>Del total de pacientes según la escala de Herrera, el 9.1</a:t>
            </a:r>
            <a:r>
              <a:rPr lang="es-CO" sz="1600" b="1" dirty="0">
                <a:solidFill>
                  <a:schemeClr val="accent1">
                    <a:lumMod val="10000"/>
                  </a:schemeClr>
                </a:solidFill>
                <a:latin typeface="Raleway" pitchFamily="2" charset="0"/>
                <a:cs typeface="Arial" panose="020B0604020202020204" pitchFamily="34" charset="0"/>
              </a:rPr>
              <a:t>%</a:t>
            </a:r>
            <a:r>
              <a:rPr lang="es-CO" sz="1600" dirty="0">
                <a:solidFill>
                  <a:schemeClr val="accent1">
                    <a:lumMod val="10000"/>
                  </a:schemeClr>
                </a:solidFill>
                <a:latin typeface="Raleway" pitchFamily="2" charset="0"/>
                <a:cs typeface="Arial" panose="020B0604020202020204" pitchFamily="34" charset="0"/>
              </a:rPr>
              <a:t> obtuvieron un puntaje de riesgo psicosocial Alto, dentro de ellos, según la Escala de Edinburgh, el 83.1</a:t>
            </a:r>
            <a:r>
              <a:rPr lang="es-CO" sz="1600" b="1" dirty="0">
                <a:solidFill>
                  <a:schemeClr val="accent1">
                    <a:lumMod val="10000"/>
                  </a:schemeClr>
                </a:solidFill>
                <a:latin typeface="Raleway" pitchFamily="2" charset="0"/>
                <a:cs typeface="Arial" panose="020B0604020202020204" pitchFamily="34" charset="0"/>
              </a:rPr>
              <a:t>%</a:t>
            </a:r>
            <a:r>
              <a:rPr lang="es-CO" sz="1600" dirty="0">
                <a:solidFill>
                  <a:schemeClr val="accent1">
                    <a:lumMod val="10000"/>
                  </a:schemeClr>
                </a:solidFill>
                <a:latin typeface="Raleway" pitchFamily="2" charset="0"/>
                <a:cs typeface="Arial" panose="020B0604020202020204" pitchFamily="34" charset="0"/>
              </a:rPr>
              <a:t> tienen un puntaje de Riesgo bajo o negativo y el 16.9% de Riesgo medio. En el </a:t>
            </a:r>
            <a:r>
              <a:rPr lang="es-CO" sz="1600" b="1" dirty="0">
                <a:solidFill>
                  <a:schemeClr val="accent1">
                    <a:lumMod val="10000"/>
                  </a:schemeClr>
                </a:solidFill>
                <a:latin typeface="Raleway" pitchFamily="2" charset="0"/>
                <a:cs typeface="Arial" panose="020B0604020202020204" pitchFamily="34" charset="0"/>
              </a:rPr>
              <a:t>Gráfico 1, </a:t>
            </a:r>
            <a:r>
              <a:rPr lang="es-CO" sz="1600" dirty="0">
                <a:solidFill>
                  <a:schemeClr val="accent1">
                    <a:lumMod val="10000"/>
                  </a:schemeClr>
                </a:solidFill>
                <a:latin typeface="Raleway" pitchFamily="2" charset="0"/>
                <a:cs typeface="Arial" panose="020B0604020202020204" pitchFamily="34" charset="0"/>
              </a:rPr>
              <a:t>se muestra la relación entre el riesgo psicosocial y el riesgo de depresión postparto según las escalas mencionadas.</a:t>
            </a:r>
            <a:r>
              <a:rPr lang="es-CO" sz="1600" b="1" dirty="0">
                <a:solidFill>
                  <a:schemeClr val="accent1">
                    <a:lumMod val="10000"/>
                  </a:schemeClr>
                </a:solidFill>
                <a:latin typeface="Raleway" pitchFamily="2" charset="0"/>
                <a:cs typeface="Arial" panose="020B0604020202020204" pitchFamily="34" charset="0"/>
              </a:rPr>
              <a:t> </a:t>
            </a:r>
            <a:endParaRPr lang="es-CO" sz="1600" dirty="0">
              <a:solidFill>
                <a:schemeClr val="accent1">
                  <a:lumMod val="10000"/>
                </a:schemeClr>
              </a:solidFill>
              <a:latin typeface="Raleway" pitchFamily="2" charset="0"/>
              <a:cs typeface="Arial" panose="020B0604020202020204" pitchFamily="34" charset="0"/>
            </a:endParaRPr>
          </a:p>
          <a:p>
            <a:pPr algn="just"/>
            <a:endParaRPr lang="es-CO" sz="1400" dirty="0">
              <a:solidFill>
                <a:schemeClr val="tx1"/>
              </a:solidFill>
              <a:latin typeface="Raleway" pitchFamily="2" charset="0"/>
              <a:cs typeface="Arial" panose="020B0604020202020204" pitchFamily="34" charset="0"/>
            </a:endParaRPr>
          </a:p>
        </p:txBody>
      </p:sp>
      <p:sp>
        <p:nvSpPr>
          <p:cNvPr id="9" name="2 Subtítulo"/>
          <p:cNvSpPr txBox="1">
            <a:spLocks/>
          </p:cNvSpPr>
          <p:nvPr/>
        </p:nvSpPr>
        <p:spPr>
          <a:xfrm>
            <a:off x="8317036" y="15890111"/>
            <a:ext cx="7416824" cy="3358372"/>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pPr algn="l"/>
            <a:r>
              <a:rPr lang="es-ES" sz="2200" b="1" spc="60" dirty="0" smtClean="0">
                <a:solidFill>
                  <a:srgbClr val="002060"/>
                </a:solidFill>
                <a:latin typeface="Raleway" pitchFamily="2" charset="0"/>
                <a:cs typeface="Arial" panose="020B0604020202020204" pitchFamily="34" charset="0"/>
              </a:rPr>
              <a:t>Conclusiones</a:t>
            </a:r>
            <a:endParaRPr lang="es-ES" sz="2200" b="1" dirty="0" smtClean="0">
              <a:solidFill>
                <a:schemeClr val="tx1"/>
              </a:solidFill>
              <a:latin typeface="Raleway" pitchFamily="2" charset="0"/>
              <a:cs typeface="Arial" panose="020B0604020202020204" pitchFamily="34" charset="0"/>
            </a:endParaRPr>
          </a:p>
          <a:p>
            <a:pPr algn="just">
              <a:lnSpc>
                <a:spcPct val="130000"/>
              </a:lnSpc>
            </a:pPr>
            <a:r>
              <a:rPr lang="es-CO" sz="1600" dirty="0" smtClean="0">
                <a:solidFill>
                  <a:schemeClr val="tx1"/>
                </a:solidFill>
                <a:latin typeface="Raleway" pitchFamily="2" charset="0"/>
                <a:cs typeface="Arial" panose="020B0604020202020204" pitchFamily="34" charset="0"/>
              </a:rPr>
              <a:t>El perfil de la población de mujeres corresponde a edades entre 18 y 35 años, con bachillerato completo y tipología familiar nuclear en expansión y pobre adherencia a la consulta preconcepcional, bajo riesgo psicosocial y alto riesgo obstétrico. Llama la atención la tasa de parto por cesárea que fue mayor a la permitida por organismos internacionales y la medida para Colombia, es necesario hacer más estudios para determinar las causas de las tasas elevadas de cesárea y la baja cobertura de consulta preconcepcional.</a:t>
            </a:r>
          </a:p>
          <a:p>
            <a:pPr algn="just"/>
            <a:endParaRPr lang="es-ES" sz="1400" dirty="0">
              <a:solidFill>
                <a:schemeClr val="tx1"/>
              </a:solidFill>
              <a:latin typeface="Raleway" pitchFamily="2" charset="0"/>
              <a:cs typeface="Arial" panose="020B0604020202020204" pitchFamily="34" charset="0"/>
            </a:endParaRPr>
          </a:p>
        </p:txBody>
      </p:sp>
      <p:sp>
        <p:nvSpPr>
          <p:cNvPr id="10" name="2 Subtítulo"/>
          <p:cNvSpPr txBox="1">
            <a:spLocks/>
          </p:cNvSpPr>
          <p:nvPr/>
        </p:nvSpPr>
        <p:spPr>
          <a:xfrm>
            <a:off x="180132" y="20074986"/>
            <a:ext cx="14833648" cy="1356286"/>
          </a:xfrm>
          <a:prstGeom prst="rect">
            <a:avLst/>
          </a:prstGeom>
        </p:spPr>
        <p:txBody>
          <a:bodyPr vert="horz" lIns="216027" tIns="108014" rIns="216027" bIns="108014" rtlCol="0">
            <a:normAutofit/>
          </a:bodyPr>
          <a:lstStyle>
            <a:lvl1pPr marL="0" indent="0" algn="ctr" defTabSz="2160270" rtl="0" eaLnBrk="1" latinLnBrk="0" hangingPunct="1">
              <a:spcBef>
                <a:spcPct val="20000"/>
              </a:spcBef>
              <a:buFont typeface="Arial" pitchFamily="34" charset="0"/>
              <a:buNone/>
              <a:defRPr sz="7600" kern="1200">
                <a:solidFill>
                  <a:schemeClr val="tx1">
                    <a:tint val="75000"/>
                  </a:schemeClr>
                </a:solidFill>
                <a:latin typeface="+mn-lt"/>
                <a:ea typeface="+mn-ea"/>
                <a:cs typeface="+mn-cs"/>
              </a:defRPr>
            </a:lvl1pPr>
            <a:lvl2pPr marL="1080135" indent="0" algn="ctr" defTabSz="2160270" rtl="0" eaLnBrk="1" latinLnBrk="0" hangingPunct="1">
              <a:spcBef>
                <a:spcPct val="20000"/>
              </a:spcBef>
              <a:buFont typeface="Arial" pitchFamily="34" charset="0"/>
              <a:buNone/>
              <a:defRPr sz="6600" kern="1200">
                <a:solidFill>
                  <a:schemeClr val="tx1">
                    <a:tint val="75000"/>
                  </a:schemeClr>
                </a:solidFill>
                <a:latin typeface="+mn-lt"/>
                <a:ea typeface="+mn-ea"/>
                <a:cs typeface="+mn-cs"/>
              </a:defRPr>
            </a:lvl2pPr>
            <a:lvl3pPr marL="2160270" indent="0" algn="ctr" defTabSz="2160270" rtl="0" eaLnBrk="1" latinLnBrk="0" hangingPunct="1">
              <a:spcBef>
                <a:spcPct val="20000"/>
              </a:spcBef>
              <a:buFont typeface="Arial" pitchFamily="34" charset="0"/>
              <a:buNone/>
              <a:defRPr sz="5700" kern="1200">
                <a:solidFill>
                  <a:schemeClr val="tx1">
                    <a:tint val="75000"/>
                  </a:schemeClr>
                </a:solidFill>
                <a:latin typeface="+mn-lt"/>
                <a:ea typeface="+mn-ea"/>
                <a:cs typeface="+mn-cs"/>
              </a:defRPr>
            </a:lvl3pPr>
            <a:lvl4pPr marL="324040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4pPr>
            <a:lvl5pPr marL="432054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5pPr>
            <a:lvl6pPr marL="540067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6pPr>
            <a:lvl7pPr marL="648081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7pPr>
            <a:lvl8pPr marL="7560945"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8pPr>
            <a:lvl9pPr marL="8641080" indent="0" algn="ctr" defTabSz="2160270" rtl="0" eaLnBrk="1" latinLnBrk="0" hangingPunct="1">
              <a:spcBef>
                <a:spcPct val="20000"/>
              </a:spcBef>
              <a:buFont typeface="Arial" pitchFamily="34" charset="0"/>
              <a:buNone/>
              <a:defRPr sz="4700" kern="1200">
                <a:solidFill>
                  <a:schemeClr val="tx1">
                    <a:tint val="75000"/>
                  </a:schemeClr>
                </a:solidFill>
                <a:latin typeface="+mn-lt"/>
                <a:ea typeface="+mn-ea"/>
                <a:cs typeface="+mn-cs"/>
              </a:defRPr>
            </a:lvl9pPr>
          </a:lstStyle>
          <a:p>
            <a:pPr marL="342900" indent="-342900" algn="just">
              <a:buClr>
                <a:schemeClr val="tx1"/>
              </a:buClr>
              <a:buSzPct val="110000"/>
              <a:buFont typeface="+mj-lt"/>
              <a:buAutoNum type="arabicPeriod"/>
            </a:pPr>
            <a:r>
              <a:rPr lang="es-CO" sz="1100" dirty="0" smtClean="0">
                <a:solidFill>
                  <a:schemeClr val="tx1"/>
                </a:solidFill>
                <a:latin typeface="Raleway" pitchFamily="2" charset="0"/>
              </a:rPr>
              <a:t>Colombia </a:t>
            </a:r>
            <a:r>
              <a:rPr lang="es-CO" sz="1100" dirty="0">
                <a:solidFill>
                  <a:schemeClr val="tx1"/>
                </a:solidFill>
                <a:latin typeface="Raleway" pitchFamily="2" charset="0"/>
              </a:rPr>
              <a:t>M. Rutas integrales de atención en salud (RIAS) [Internet]. Minsalud.gov.co. 2020 [cited 22 December 2020]. Available from: </a:t>
            </a:r>
            <a:r>
              <a:rPr lang="es-CO" sz="1100" dirty="0">
                <a:solidFill>
                  <a:schemeClr val="tx1"/>
                </a:solidFill>
                <a:latin typeface="Raleway" pitchFamily="2" charset="0"/>
                <a:hlinkClick r:id="rId2"/>
              </a:rPr>
              <a:t>https://</a:t>
            </a:r>
            <a:r>
              <a:rPr lang="es-CO" sz="1100" dirty="0" smtClean="0">
                <a:solidFill>
                  <a:schemeClr val="tx1"/>
                </a:solidFill>
                <a:latin typeface="Raleway" pitchFamily="2" charset="0"/>
                <a:hlinkClick r:id="rId2"/>
              </a:rPr>
              <a:t>www.minsalud.gov.co/Paginas/rutas-integrales-de-atencion-en-salud.aspx</a:t>
            </a:r>
            <a:endParaRPr lang="es-CO" sz="1100" dirty="0" smtClean="0">
              <a:solidFill>
                <a:schemeClr val="tx1"/>
              </a:solidFill>
              <a:latin typeface="Raleway" pitchFamily="2" charset="0"/>
            </a:endParaRPr>
          </a:p>
          <a:p>
            <a:pPr marL="342900" indent="-342900" algn="just">
              <a:buClr>
                <a:schemeClr val="tx1"/>
              </a:buClr>
              <a:buSzPct val="110000"/>
              <a:buFont typeface="+mj-lt"/>
              <a:buAutoNum type="arabicPeriod"/>
            </a:pPr>
            <a:r>
              <a:rPr lang="es-CO" sz="1100" dirty="0" smtClean="0">
                <a:solidFill>
                  <a:schemeClr val="tx1"/>
                </a:solidFill>
                <a:latin typeface="Raleway" pitchFamily="2" charset="0"/>
              </a:rPr>
              <a:t>Relación </a:t>
            </a:r>
            <a:r>
              <a:rPr lang="es-CO" sz="1100" dirty="0">
                <a:solidFill>
                  <a:schemeClr val="tx1"/>
                </a:solidFill>
                <a:latin typeface="Raleway" pitchFamily="2" charset="0"/>
              </a:rPr>
              <a:t>de las mujeres en embarazo, parto y postparto (EPP) con los servicios de salud según la clase social* [Internet]. Revistas.javeriana.edu.co. 2020 [cited 22 December 2020]. Available from: https://revistas.javeriana.edu.co/files-articulos/RGPS/18-36 (2019-I)/</a:t>
            </a:r>
            <a:r>
              <a:rPr lang="es-CO" sz="1100" dirty="0" smtClean="0">
                <a:solidFill>
                  <a:schemeClr val="tx1"/>
                </a:solidFill>
                <a:latin typeface="Raleway" pitchFamily="2" charset="0"/>
              </a:rPr>
              <a:t>54559086010/</a:t>
            </a:r>
            <a:endParaRPr lang="en-US" sz="1100" dirty="0" smtClean="0">
              <a:solidFill>
                <a:schemeClr val="tx1"/>
              </a:solidFill>
              <a:latin typeface="Raleway" pitchFamily="2" charset="0"/>
              <a:cs typeface="Arial" panose="020B0604020202020204" pitchFamily="34" charset="0"/>
            </a:endParaRPr>
          </a:p>
        </p:txBody>
      </p:sp>
      <p:sp>
        <p:nvSpPr>
          <p:cNvPr id="16" name="CuadroTexto 15"/>
          <p:cNvSpPr txBox="1"/>
          <p:nvPr/>
        </p:nvSpPr>
        <p:spPr>
          <a:xfrm>
            <a:off x="8498667" y="14499825"/>
            <a:ext cx="6995207" cy="492443"/>
          </a:xfrm>
          <a:prstGeom prst="rect">
            <a:avLst/>
          </a:prstGeom>
          <a:noFill/>
        </p:spPr>
        <p:txBody>
          <a:bodyPr wrap="square" rtlCol="0">
            <a:spAutoFit/>
          </a:bodyPr>
          <a:lstStyle/>
          <a:p>
            <a:pPr algn="ctr"/>
            <a:r>
              <a:rPr lang="es-CO" sz="1300" b="1" i="1" dirty="0">
                <a:solidFill>
                  <a:srgbClr val="002060"/>
                </a:solidFill>
                <a:latin typeface="Raleway" pitchFamily="2" charset="0"/>
                <a:cs typeface="Arial" panose="020B0604020202020204" pitchFamily="34" charset="0"/>
              </a:rPr>
              <a:t>Gráfico 1. </a:t>
            </a:r>
            <a:r>
              <a:rPr lang="es-CO" sz="1300" i="1" dirty="0">
                <a:solidFill>
                  <a:srgbClr val="002060"/>
                </a:solidFill>
                <a:latin typeface="Raleway" pitchFamily="2" charset="0"/>
                <a:cs typeface="Arial" panose="020B0604020202020204" pitchFamily="34" charset="0"/>
              </a:rPr>
              <a:t>Relación escala de Edimburgo (riesgo de depresión postparto) frente a Escala de H&amp;H (riesgo psicosocial) en mujeres en puerperio mediato</a:t>
            </a:r>
          </a:p>
        </p:txBody>
      </p:sp>
      <p:sp>
        <p:nvSpPr>
          <p:cNvPr id="18" name="CuadroTexto 17"/>
          <p:cNvSpPr txBox="1"/>
          <p:nvPr/>
        </p:nvSpPr>
        <p:spPr>
          <a:xfrm>
            <a:off x="637782" y="18948138"/>
            <a:ext cx="7032823" cy="292388"/>
          </a:xfrm>
          <a:prstGeom prst="rect">
            <a:avLst/>
          </a:prstGeom>
          <a:noFill/>
        </p:spPr>
        <p:txBody>
          <a:bodyPr wrap="square" rtlCol="0">
            <a:spAutoFit/>
          </a:bodyPr>
          <a:lstStyle/>
          <a:p>
            <a:pPr algn="ctr"/>
            <a:r>
              <a:rPr lang="es-CO" sz="1300" b="1" i="1" dirty="0">
                <a:solidFill>
                  <a:srgbClr val="002060"/>
                </a:solidFill>
                <a:latin typeface="Raleway" pitchFamily="2" charset="0"/>
                <a:cs typeface="Arial" panose="020B0604020202020204" pitchFamily="34" charset="0"/>
              </a:rPr>
              <a:t>Tabla 1. </a:t>
            </a:r>
            <a:r>
              <a:rPr lang="es-CO" sz="1300" i="1" dirty="0">
                <a:solidFill>
                  <a:srgbClr val="002060"/>
                </a:solidFill>
                <a:latin typeface="Raleway" pitchFamily="2" charset="0"/>
                <a:cs typeface="Arial" panose="020B0604020202020204" pitchFamily="34" charset="0"/>
              </a:rPr>
              <a:t>Características generales de la población</a:t>
            </a:r>
          </a:p>
        </p:txBody>
      </p:sp>
      <p:pic>
        <p:nvPicPr>
          <p:cNvPr id="5" name="Imagen 4"/>
          <p:cNvPicPr>
            <a:picLocks noChangeAspect="1"/>
          </p:cNvPicPr>
          <p:nvPr/>
        </p:nvPicPr>
        <p:blipFill rotWithShape="1">
          <a:blip r:embed="rId3"/>
          <a:srcRect l="3016" t="17752" r="3016" b="1598"/>
          <a:stretch/>
        </p:blipFill>
        <p:spPr>
          <a:xfrm>
            <a:off x="8533060" y="9949480"/>
            <a:ext cx="6995207" cy="3953095"/>
          </a:xfrm>
          <a:prstGeom prst="rect">
            <a:avLst/>
          </a:prstGeom>
          <a:ln>
            <a:solidFill>
              <a:schemeClr val="tx1"/>
            </a:solidFill>
          </a:ln>
        </p:spPr>
      </p:pic>
      <p:graphicFrame>
        <p:nvGraphicFramePr>
          <p:cNvPr id="13" name="Tabla 12"/>
          <p:cNvGraphicFramePr>
            <a:graphicFrameLocks noGrp="1"/>
          </p:cNvGraphicFramePr>
          <p:nvPr>
            <p:extLst>
              <p:ext uri="{D42A27DB-BD31-4B8C-83A1-F6EECF244321}">
                <p14:modId xmlns:p14="http://schemas.microsoft.com/office/powerpoint/2010/main" val="1795585420"/>
              </p:ext>
            </p:extLst>
          </p:nvPr>
        </p:nvGraphicFramePr>
        <p:xfrm>
          <a:off x="828205" y="13503264"/>
          <a:ext cx="6842401" cy="5146956"/>
        </p:xfrm>
        <a:graphic>
          <a:graphicData uri="http://schemas.openxmlformats.org/drawingml/2006/table">
            <a:tbl>
              <a:tblPr bandRow="1">
                <a:tableStyleId>{5C22544A-7EE6-4342-B048-85BDC9FD1C3A}</a:tableStyleId>
              </a:tblPr>
              <a:tblGrid>
                <a:gridCol w="1891575">
                  <a:extLst>
                    <a:ext uri="{9D8B030D-6E8A-4147-A177-3AD203B41FA5}">
                      <a16:colId xmlns:a16="http://schemas.microsoft.com/office/drawing/2014/main" val="20000"/>
                    </a:ext>
                  </a:extLst>
                </a:gridCol>
                <a:gridCol w="3361776">
                  <a:extLst>
                    <a:ext uri="{9D8B030D-6E8A-4147-A177-3AD203B41FA5}">
                      <a16:colId xmlns:a16="http://schemas.microsoft.com/office/drawing/2014/main" val="20001"/>
                    </a:ext>
                  </a:extLst>
                </a:gridCol>
                <a:gridCol w="1589050">
                  <a:extLst>
                    <a:ext uri="{9D8B030D-6E8A-4147-A177-3AD203B41FA5}">
                      <a16:colId xmlns:a16="http://schemas.microsoft.com/office/drawing/2014/main" val="20002"/>
                    </a:ext>
                  </a:extLst>
                </a:gridCol>
              </a:tblGrid>
              <a:tr h="320753">
                <a:tc>
                  <a:txBody>
                    <a:bodyPr/>
                    <a:lstStyle/>
                    <a:p>
                      <a:pPr algn="ctr">
                        <a:lnSpc>
                          <a:spcPct val="107000"/>
                        </a:lnSpc>
                        <a:spcAft>
                          <a:spcPts val="0"/>
                        </a:spcAft>
                      </a:pPr>
                      <a:r>
                        <a:rPr lang="es-CO" sz="1600" b="1" dirty="0">
                          <a:effectLst/>
                        </a:rPr>
                        <a:t>Características</a:t>
                      </a:r>
                      <a:endParaRPr lang="es-CO" sz="16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tc>
                  <a:txBody>
                    <a:bodyPr/>
                    <a:lstStyle/>
                    <a:p>
                      <a:pPr algn="ctr">
                        <a:lnSpc>
                          <a:spcPct val="107000"/>
                        </a:lnSpc>
                        <a:spcAft>
                          <a:spcPts val="0"/>
                        </a:spcAft>
                      </a:pPr>
                      <a:r>
                        <a:rPr lang="es-CO" sz="1600" b="1" dirty="0">
                          <a:effectLst/>
                        </a:rPr>
                        <a:t>Descripción </a:t>
                      </a:r>
                      <a:endParaRPr lang="es-CO" sz="16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7000"/>
                        </a:lnSpc>
                        <a:spcAft>
                          <a:spcPts val="0"/>
                        </a:spcAft>
                      </a:pPr>
                      <a:r>
                        <a:rPr lang="es-CO" sz="1600" b="1" dirty="0">
                          <a:effectLst/>
                        </a:rPr>
                        <a:t>Valores</a:t>
                      </a:r>
                      <a:endParaRPr lang="es-CO" sz="1600" b="1"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val="10000"/>
                  </a:ext>
                </a:extLst>
              </a:tr>
              <a:tr h="320753">
                <a:tc rowSpan="3">
                  <a:txBody>
                    <a:bodyPr/>
                    <a:lstStyle/>
                    <a:p>
                      <a:pPr>
                        <a:lnSpc>
                          <a:spcPct val="107000"/>
                        </a:lnSpc>
                        <a:spcAft>
                          <a:spcPts val="0"/>
                        </a:spcAft>
                      </a:pPr>
                      <a:r>
                        <a:rPr lang="es-CO" sz="1600" dirty="0">
                          <a:effectLst/>
                        </a:rPr>
                        <a:t>Edad (años)</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s-CO" sz="1600">
                          <a:effectLst/>
                        </a:rPr>
                        <a:t>Menor o igual a 19 años</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s-CO" sz="1600">
                          <a:effectLst/>
                        </a:rPr>
                        <a:t>69 (9,7 %)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1"/>
                  </a:ext>
                </a:extLst>
              </a:tr>
              <a:tr h="641504">
                <a:tc vMerge="1">
                  <a:txBody>
                    <a:bodyPr/>
                    <a:lstStyle/>
                    <a:p>
                      <a:endParaRPr lang="es-CO"/>
                    </a:p>
                  </a:txBody>
                  <a:tcPr/>
                </a:tc>
                <a:tc>
                  <a:txBody>
                    <a:bodyPr/>
                    <a:lstStyle/>
                    <a:p>
                      <a:pPr algn="ctr">
                        <a:lnSpc>
                          <a:spcPct val="107000"/>
                        </a:lnSpc>
                        <a:spcAft>
                          <a:spcPts val="0"/>
                        </a:spcAft>
                      </a:pPr>
                      <a:r>
                        <a:rPr lang="es-CO" sz="1600" dirty="0">
                          <a:effectLst/>
                        </a:rPr>
                        <a:t>Mayor de 19 años y menor o igual a 35 años </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s-CO" sz="1600">
                          <a:effectLst/>
                        </a:rPr>
                        <a:t>521 (73,2 %)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2"/>
                  </a:ext>
                </a:extLst>
              </a:tr>
              <a:tr h="320753">
                <a:tc vMerge="1">
                  <a:txBody>
                    <a:bodyPr/>
                    <a:lstStyle/>
                    <a:p>
                      <a:endParaRPr lang="es-CO"/>
                    </a:p>
                  </a:txBody>
                  <a:tcPr/>
                </a:tc>
                <a:tc>
                  <a:txBody>
                    <a:bodyPr/>
                    <a:lstStyle/>
                    <a:p>
                      <a:pPr algn="ctr">
                        <a:lnSpc>
                          <a:spcPct val="107000"/>
                        </a:lnSpc>
                        <a:spcAft>
                          <a:spcPts val="0"/>
                        </a:spcAft>
                      </a:pPr>
                      <a:r>
                        <a:rPr lang="es-CO" sz="1600">
                          <a:effectLst/>
                        </a:rPr>
                        <a:t>Mayor a 35 años</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s-CO" sz="1600">
                          <a:effectLst/>
                        </a:rPr>
                        <a:t>122 (17.1 %)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3"/>
                  </a:ext>
                </a:extLst>
              </a:tr>
              <a:tr h="320753">
                <a:tc rowSpan="4">
                  <a:txBody>
                    <a:bodyPr/>
                    <a:lstStyle/>
                    <a:p>
                      <a:pPr>
                        <a:lnSpc>
                          <a:spcPct val="107000"/>
                        </a:lnSpc>
                        <a:spcAft>
                          <a:spcPts val="0"/>
                        </a:spcAft>
                      </a:pPr>
                      <a:r>
                        <a:rPr lang="es-CO" sz="1600" dirty="0">
                          <a:effectLst/>
                        </a:rPr>
                        <a:t>Escolaridad </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s-CO" sz="1600" dirty="0">
                          <a:effectLst/>
                        </a:rPr>
                        <a:t>Secundaria incompleta</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78 (11 %)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4"/>
                  </a:ext>
                </a:extLst>
              </a:tr>
              <a:tr h="320753">
                <a:tc vMerge="1">
                  <a:txBody>
                    <a:bodyPr/>
                    <a:lstStyle/>
                    <a:p>
                      <a:endParaRPr lang="es-CO"/>
                    </a:p>
                  </a:txBody>
                  <a:tcPr/>
                </a:tc>
                <a:tc>
                  <a:txBody>
                    <a:bodyPr/>
                    <a:lstStyle/>
                    <a:p>
                      <a:pPr algn="ctr">
                        <a:lnSpc>
                          <a:spcPct val="107000"/>
                        </a:lnSpc>
                        <a:spcAft>
                          <a:spcPts val="0"/>
                        </a:spcAft>
                      </a:pPr>
                      <a:r>
                        <a:rPr lang="es-CO" sz="1600" dirty="0">
                          <a:effectLst/>
                        </a:rPr>
                        <a:t>Secundaria completa</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247 (34,7 %)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5"/>
                  </a:ext>
                </a:extLst>
              </a:tr>
              <a:tr h="320753">
                <a:tc vMerge="1">
                  <a:txBody>
                    <a:bodyPr/>
                    <a:lstStyle/>
                    <a:p>
                      <a:endParaRPr lang="es-CO"/>
                    </a:p>
                  </a:txBody>
                  <a:tcPr/>
                </a:tc>
                <a:tc>
                  <a:txBody>
                    <a:bodyPr/>
                    <a:lstStyle/>
                    <a:p>
                      <a:pPr algn="ctr">
                        <a:lnSpc>
                          <a:spcPct val="107000"/>
                        </a:lnSpc>
                        <a:spcAft>
                          <a:spcPts val="0"/>
                        </a:spcAft>
                      </a:pPr>
                      <a:r>
                        <a:rPr lang="es-CO" sz="1600">
                          <a:effectLst/>
                        </a:rPr>
                        <a:t>Técnico</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193 (27,1 %)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6"/>
                  </a:ext>
                </a:extLst>
              </a:tr>
              <a:tr h="320753">
                <a:tc vMerge="1">
                  <a:txBody>
                    <a:bodyPr/>
                    <a:lstStyle/>
                    <a:p>
                      <a:endParaRPr lang="es-CO"/>
                    </a:p>
                  </a:txBody>
                  <a:tcPr/>
                </a:tc>
                <a:tc>
                  <a:txBody>
                    <a:bodyPr/>
                    <a:lstStyle/>
                    <a:p>
                      <a:pPr algn="ctr">
                        <a:lnSpc>
                          <a:spcPct val="107000"/>
                        </a:lnSpc>
                        <a:spcAft>
                          <a:spcPts val="0"/>
                        </a:spcAft>
                      </a:pPr>
                      <a:r>
                        <a:rPr lang="es-CO" sz="1600">
                          <a:effectLst/>
                        </a:rPr>
                        <a:t>Universitario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110 (15.5 %)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7"/>
                  </a:ext>
                </a:extLst>
              </a:tr>
              <a:tr h="641504">
                <a:tc>
                  <a:txBody>
                    <a:bodyPr/>
                    <a:lstStyle/>
                    <a:p>
                      <a:pPr>
                        <a:lnSpc>
                          <a:spcPct val="107000"/>
                        </a:lnSpc>
                        <a:spcAft>
                          <a:spcPts val="1200"/>
                        </a:spcAft>
                      </a:pPr>
                      <a:r>
                        <a:rPr lang="es-CO" sz="1600">
                          <a:effectLst/>
                        </a:rPr>
                        <a:t>Régimen de seguridad social</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s-CO" sz="1600" dirty="0">
                          <a:effectLst/>
                        </a:rPr>
                        <a:t>Contributivo</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0"/>
                        </a:spcAft>
                      </a:pPr>
                      <a:r>
                        <a:rPr lang="es-CO" sz="1600">
                          <a:effectLst/>
                        </a:rPr>
                        <a:t>654 (91,9 %)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8"/>
                  </a:ext>
                </a:extLst>
              </a:tr>
              <a:tr h="320753">
                <a:tc rowSpan="3">
                  <a:txBody>
                    <a:bodyPr/>
                    <a:lstStyle/>
                    <a:p>
                      <a:pPr>
                        <a:lnSpc>
                          <a:spcPct val="107000"/>
                        </a:lnSpc>
                        <a:spcAft>
                          <a:spcPts val="0"/>
                        </a:spcAft>
                      </a:pPr>
                      <a:r>
                        <a:rPr lang="es-CO" sz="1600">
                          <a:effectLst/>
                        </a:rPr>
                        <a:t>Número de controles prenatales</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Menor o igual a 7</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337 (47,3 %)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09"/>
                  </a:ext>
                </a:extLst>
              </a:tr>
              <a:tr h="320753">
                <a:tc vMerge="1">
                  <a:txBody>
                    <a:bodyPr/>
                    <a:lstStyle/>
                    <a:p>
                      <a:endParaRPr lang="es-CO"/>
                    </a:p>
                  </a:txBody>
                  <a:tcPr/>
                </a:tc>
                <a:tc>
                  <a:txBody>
                    <a:bodyPr/>
                    <a:lstStyle/>
                    <a:p>
                      <a:pPr algn="ctr">
                        <a:lnSpc>
                          <a:spcPct val="107000"/>
                        </a:lnSpc>
                        <a:spcAft>
                          <a:spcPts val="800"/>
                        </a:spcAft>
                      </a:pPr>
                      <a:r>
                        <a:rPr lang="es-CO" sz="1600">
                          <a:effectLst/>
                        </a:rPr>
                        <a:t>Mayor a 7 y menor o igual a 10</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287 (40,3 %)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10"/>
                  </a:ext>
                </a:extLst>
              </a:tr>
              <a:tr h="335665">
                <a:tc vMerge="1">
                  <a:txBody>
                    <a:bodyPr/>
                    <a:lstStyle/>
                    <a:p>
                      <a:endParaRPr lang="es-CO"/>
                    </a:p>
                  </a:txBody>
                  <a:tcPr/>
                </a:tc>
                <a:tc>
                  <a:txBody>
                    <a:bodyPr/>
                    <a:lstStyle/>
                    <a:p>
                      <a:pPr algn="ctr">
                        <a:lnSpc>
                          <a:spcPct val="107000"/>
                        </a:lnSpc>
                        <a:spcAft>
                          <a:spcPts val="800"/>
                        </a:spcAft>
                      </a:pPr>
                      <a:r>
                        <a:rPr lang="es-CO" sz="1600">
                          <a:effectLst/>
                        </a:rPr>
                        <a:t>Mayor a 10</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88 (12.4 %)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11"/>
                  </a:ext>
                </a:extLst>
              </a:tr>
              <a:tr h="320753">
                <a:tc rowSpan="2">
                  <a:txBody>
                    <a:bodyPr/>
                    <a:lstStyle/>
                    <a:p>
                      <a:pPr>
                        <a:lnSpc>
                          <a:spcPct val="107000"/>
                        </a:lnSpc>
                        <a:spcAft>
                          <a:spcPts val="0"/>
                        </a:spcAft>
                      </a:pPr>
                      <a:r>
                        <a:rPr lang="es-CO" sz="1600" dirty="0">
                          <a:effectLst/>
                        </a:rPr>
                        <a:t>Vía del parto </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Cesárea.</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a:effectLst/>
                        </a:rPr>
                        <a:t>532 (74.7 %)</a:t>
                      </a:r>
                      <a:endParaRPr lang="es-CO" sz="16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12"/>
                  </a:ext>
                </a:extLst>
              </a:tr>
              <a:tr h="320753">
                <a:tc vMerge="1">
                  <a:txBody>
                    <a:bodyPr/>
                    <a:lstStyle/>
                    <a:p>
                      <a:endParaRPr lang="es-CO"/>
                    </a:p>
                  </a:txBody>
                  <a:tcPr/>
                </a:tc>
                <a:tc>
                  <a:txBody>
                    <a:bodyPr/>
                    <a:lstStyle/>
                    <a:p>
                      <a:pPr algn="ctr">
                        <a:lnSpc>
                          <a:spcPct val="107000"/>
                        </a:lnSpc>
                        <a:spcAft>
                          <a:spcPts val="800"/>
                        </a:spcAft>
                      </a:pPr>
                      <a:r>
                        <a:rPr lang="es-CO" sz="1600" dirty="0">
                          <a:effectLst/>
                        </a:rPr>
                        <a:t>Vaginal</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lnSpc>
                          <a:spcPct val="107000"/>
                        </a:lnSpc>
                        <a:spcAft>
                          <a:spcPts val="800"/>
                        </a:spcAft>
                      </a:pPr>
                      <a:r>
                        <a:rPr lang="es-CO" sz="1600" dirty="0">
                          <a:effectLst/>
                        </a:rPr>
                        <a:t>180 (25,3 %)</a:t>
                      </a:r>
                      <a:endParaRPr lang="es-CO"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val="10013"/>
                  </a:ext>
                </a:extLst>
              </a:tr>
            </a:tbl>
          </a:graphicData>
        </a:graphic>
      </p:graphicFrame>
      <p:cxnSp>
        <p:nvCxnSpPr>
          <p:cNvPr id="19" name="Conector recto 18">
            <a:extLst>
              <a:ext uri="{FF2B5EF4-FFF2-40B4-BE49-F238E27FC236}">
                <a16:creationId xmlns:a16="http://schemas.microsoft.com/office/drawing/2014/main" id="{77414F83-FEA9-40BF-9D22-8E5B6CCB6731}"/>
              </a:ext>
            </a:extLst>
          </p:cNvPr>
          <p:cNvCxnSpPr>
            <a:cxnSpLocks/>
          </p:cNvCxnSpPr>
          <p:nvPr/>
        </p:nvCxnSpPr>
        <p:spPr>
          <a:xfrm>
            <a:off x="637782" y="6624886"/>
            <a:ext cx="7032823" cy="0"/>
          </a:xfrm>
          <a:prstGeom prst="line">
            <a:avLst/>
          </a:prstGeom>
          <a:ln>
            <a:solidFill>
              <a:srgbClr val="092655"/>
            </a:solidFill>
          </a:ln>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77414F83-FEA9-40BF-9D22-8E5B6CCB6731}"/>
              </a:ext>
            </a:extLst>
          </p:cNvPr>
          <p:cNvCxnSpPr>
            <a:cxnSpLocks/>
          </p:cNvCxnSpPr>
          <p:nvPr/>
        </p:nvCxnSpPr>
        <p:spPr>
          <a:xfrm>
            <a:off x="637783" y="9361190"/>
            <a:ext cx="7032823" cy="0"/>
          </a:xfrm>
          <a:prstGeom prst="line">
            <a:avLst/>
          </a:prstGeom>
          <a:ln>
            <a:solidFill>
              <a:srgbClr val="092655"/>
            </a:solidFill>
          </a:ln>
        </p:spPr>
        <p:style>
          <a:lnRef idx="1">
            <a:schemeClr val="dk1"/>
          </a:lnRef>
          <a:fillRef idx="0">
            <a:schemeClr val="dk1"/>
          </a:fillRef>
          <a:effectRef idx="0">
            <a:schemeClr val="dk1"/>
          </a:effectRef>
          <a:fontRef idx="minor">
            <a:schemeClr val="tx1"/>
          </a:fontRef>
        </p:style>
      </p:cxnSp>
      <p:cxnSp>
        <p:nvCxnSpPr>
          <p:cNvPr id="22" name="Conector recto 21">
            <a:extLst>
              <a:ext uri="{FF2B5EF4-FFF2-40B4-BE49-F238E27FC236}">
                <a16:creationId xmlns:a16="http://schemas.microsoft.com/office/drawing/2014/main" id="{C92A020E-9642-46C6-96C2-F4AD031D9FA9}"/>
              </a:ext>
            </a:extLst>
          </p:cNvPr>
          <p:cNvCxnSpPr>
            <a:cxnSpLocks/>
          </p:cNvCxnSpPr>
          <p:nvPr/>
        </p:nvCxnSpPr>
        <p:spPr>
          <a:xfrm>
            <a:off x="663384" y="18880486"/>
            <a:ext cx="7007221"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cxnSp>
        <p:nvCxnSpPr>
          <p:cNvPr id="23" name="Conector recto 22">
            <a:extLst>
              <a:ext uri="{FF2B5EF4-FFF2-40B4-BE49-F238E27FC236}">
                <a16:creationId xmlns:a16="http://schemas.microsoft.com/office/drawing/2014/main" id="{77414F83-FEA9-40BF-9D22-8E5B6CCB6731}"/>
              </a:ext>
            </a:extLst>
          </p:cNvPr>
          <p:cNvCxnSpPr>
            <a:cxnSpLocks/>
          </p:cNvCxnSpPr>
          <p:nvPr/>
        </p:nvCxnSpPr>
        <p:spPr>
          <a:xfrm>
            <a:off x="8461052" y="15476333"/>
            <a:ext cx="7032823" cy="0"/>
          </a:xfrm>
          <a:prstGeom prst="line">
            <a:avLst/>
          </a:prstGeom>
          <a:ln>
            <a:solidFill>
              <a:srgbClr val="092655"/>
            </a:solidFill>
          </a:ln>
        </p:spPr>
        <p:style>
          <a:lnRef idx="1">
            <a:schemeClr val="dk1"/>
          </a:lnRef>
          <a:fillRef idx="0">
            <a:schemeClr val="dk1"/>
          </a:fillRef>
          <a:effectRef idx="0">
            <a:schemeClr val="dk1"/>
          </a:effectRef>
          <a:fontRef idx="minor">
            <a:schemeClr val="tx1"/>
          </a:fontRef>
        </p:style>
      </p:cxnSp>
      <p:cxnSp>
        <p:nvCxnSpPr>
          <p:cNvPr id="24" name="Conector recto 23">
            <a:extLst>
              <a:ext uri="{FF2B5EF4-FFF2-40B4-BE49-F238E27FC236}">
                <a16:creationId xmlns:a16="http://schemas.microsoft.com/office/drawing/2014/main" id="{C92A020E-9642-46C6-96C2-F4AD031D9FA9}"/>
              </a:ext>
            </a:extLst>
          </p:cNvPr>
          <p:cNvCxnSpPr>
            <a:cxnSpLocks/>
          </p:cNvCxnSpPr>
          <p:nvPr/>
        </p:nvCxnSpPr>
        <p:spPr>
          <a:xfrm>
            <a:off x="8531418" y="14207228"/>
            <a:ext cx="7058426" cy="0"/>
          </a:xfrm>
          <a:prstGeom prst="line">
            <a:avLst/>
          </a:prstGeom>
          <a:ln w="12700">
            <a:solidFill>
              <a:srgbClr val="002060"/>
            </a:solidFill>
          </a:ln>
        </p:spPr>
        <p:style>
          <a:lnRef idx="1">
            <a:schemeClr val="dk1"/>
          </a:lnRef>
          <a:fillRef idx="0">
            <a:schemeClr val="dk1"/>
          </a:fillRef>
          <a:effectRef idx="0">
            <a:schemeClr val="dk1"/>
          </a:effectRef>
          <a:fontRef idx="minor">
            <a:schemeClr val="tx1"/>
          </a:fontRef>
        </p:style>
      </p:cxnSp>
      <p:cxnSp>
        <p:nvCxnSpPr>
          <p:cNvPr id="25" name="Conector recto 24">
            <a:extLst>
              <a:ext uri="{FF2B5EF4-FFF2-40B4-BE49-F238E27FC236}">
                <a16:creationId xmlns:a16="http://schemas.microsoft.com/office/drawing/2014/main" id="{77414F83-FEA9-40BF-9D22-8E5B6CCB6731}"/>
              </a:ext>
            </a:extLst>
          </p:cNvPr>
          <p:cNvCxnSpPr>
            <a:cxnSpLocks/>
          </p:cNvCxnSpPr>
          <p:nvPr/>
        </p:nvCxnSpPr>
        <p:spPr>
          <a:xfrm>
            <a:off x="5796756" y="1800350"/>
            <a:ext cx="9937104" cy="0"/>
          </a:xfrm>
          <a:prstGeom prst="line">
            <a:avLst/>
          </a:prstGeom>
          <a:ln w="3175">
            <a:solidFill>
              <a:schemeClr val="tx2"/>
            </a:solidFill>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endParaRPr lang="es-CO" dirty="0"/>
          </a:p>
        </p:txBody>
      </p:sp>
      <p:sp>
        <p:nvSpPr>
          <p:cNvPr id="8" name="Marcador de texto 7"/>
          <p:cNvSpPr>
            <a:spLocks noGrp="1"/>
          </p:cNvSpPr>
          <p:nvPr>
            <p:ph type="body" idx="1"/>
          </p:nvPr>
        </p:nvSpPr>
        <p:spPr/>
        <p:txBody>
          <a:bodyPr/>
          <a:lstStyle/>
          <a:p>
            <a:endParaRPr lang="es-CO"/>
          </a:p>
        </p:txBody>
      </p:sp>
      <p:sp>
        <p:nvSpPr>
          <p:cNvPr id="9" name="Marcador de contenido 8"/>
          <p:cNvSpPr>
            <a:spLocks noGrp="1"/>
          </p:cNvSpPr>
          <p:nvPr>
            <p:ph sz="half" idx="2"/>
          </p:nvPr>
        </p:nvSpPr>
        <p:spPr/>
        <p:txBody>
          <a:bodyPr/>
          <a:lstStyle/>
          <a:p>
            <a:endParaRPr lang="es-CO"/>
          </a:p>
        </p:txBody>
      </p:sp>
      <p:sp>
        <p:nvSpPr>
          <p:cNvPr id="10" name="Marcador de texto 9"/>
          <p:cNvSpPr>
            <a:spLocks noGrp="1"/>
          </p:cNvSpPr>
          <p:nvPr>
            <p:ph type="body" sz="quarter" idx="3"/>
          </p:nvPr>
        </p:nvSpPr>
        <p:spPr/>
        <p:txBody>
          <a:bodyPr/>
          <a:lstStyle/>
          <a:p>
            <a:endParaRPr lang="es-CO"/>
          </a:p>
        </p:txBody>
      </p:sp>
      <p:sp>
        <p:nvSpPr>
          <p:cNvPr id="11" name="Marcador de contenido 10"/>
          <p:cNvSpPr>
            <a:spLocks noGrp="1"/>
          </p:cNvSpPr>
          <p:nvPr>
            <p:ph sz="quarter" idx="4"/>
          </p:nvPr>
        </p:nvSpPr>
        <p:spPr/>
        <p:txBody>
          <a:bodyPr/>
          <a:lstStyle/>
          <a:p>
            <a:endParaRPr lang="es-CO"/>
          </a:p>
        </p:txBody>
      </p:sp>
      <p:sp>
        <p:nvSpPr>
          <p:cNvPr id="12" name="1 Título"/>
          <p:cNvSpPr txBox="1">
            <a:spLocks/>
          </p:cNvSpPr>
          <p:nvPr/>
        </p:nvSpPr>
        <p:spPr>
          <a:xfrm>
            <a:off x="5427978" y="2089592"/>
            <a:ext cx="10458633" cy="436196"/>
          </a:xfrm>
          <a:prstGeom prst="rect">
            <a:avLst/>
          </a:prstGeom>
        </p:spPr>
        <p:txBody>
          <a:bodyPr vert="horz" lIns="216027" tIns="108014" rIns="216027" bIns="108014" rtlCol="0" anchor="ctr">
            <a:noAutofit/>
          </a:bodyPr>
          <a:lstStyle>
            <a:lvl1pPr algn="l" defTabSz="2160270" rtl="0" eaLnBrk="1" latinLnBrk="0" hangingPunct="1">
              <a:spcBef>
                <a:spcPct val="0"/>
              </a:spcBef>
              <a:buNone/>
              <a:defRPr sz="4000" b="1" kern="1200">
                <a:solidFill>
                  <a:schemeClr val="bg1"/>
                </a:solidFill>
                <a:latin typeface="+mj-lt"/>
                <a:ea typeface="+mj-ea"/>
                <a:cs typeface="+mj-cs"/>
              </a:defRPr>
            </a:lvl1pPr>
          </a:lstStyle>
          <a:p>
            <a:r>
              <a:rPr lang="es-ES" sz="1100" b="0" dirty="0" smtClean="0">
                <a:solidFill>
                  <a:schemeClr val="accent1">
                    <a:lumMod val="10000"/>
                  </a:schemeClr>
                </a:solidFill>
              </a:rPr>
              <a:t>Filiaciones de los autores en este espacio</a:t>
            </a:r>
            <a:endParaRPr lang="es-ES" sz="1100" b="0" dirty="0">
              <a:solidFill>
                <a:schemeClr val="accent1">
                  <a:lumMod val="10000"/>
                </a:schemeClr>
              </a:solidFill>
            </a:endParaRPr>
          </a:p>
        </p:txBody>
      </p:sp>
      <p:sp>
        <p:nvSpPr>
          <p:cNvPr id="13" name="1 Título"/>
          <p:cNvSpPr txBox="1">
            <a:spLocks/>
          </p:cNvSpPr>
          <p:nvPr/>
        </p:nvSpPr>
        <p:spPr>
          <a:xfrm>
            <a:off x="5427978" y="1871494"/>
            <a:ext cx="10458633" cy="436196"/>
          </a:xfrm>
          <a:prstGeom prst="rect">
            <a:avLst/>
          </a:prstGeom>
        </p:spPr>
        <p:txBody>
          <a:bodyPr vert="horz" lIns="216027" tIns="108014" rIns="216027" bIns="108014" rtlCol="0" anchor="ctr">
            <a:noAutofit/>
          </a:bodyPr>
          <a:lstStyle>
            <a:lvl1pPr algn="l" defTabSz="2160270" rtl="0" eaLnBrk="1" latinLnBrk="0" hangingPunct="1">
              <a:spcBef>
                <a:spcPct val="0"/>
              </a:spcBef>
              <a:buNone/>
              <a:defRPr sz="4000" b="1" kern="1200">
                <a:solidFill>
                  <a:schemeClr val="bg1"/>
                </a:solidFill>
                <a:latin typeface="+mj-lt"/>
                <a:ea typeface="+mj-ea"/>
                <a:cs typeface="+mj-cs"/>
              </a:defRPr>
            </a:lvl1pPr>
          </a:lstStyle>
          <a:p>
            <a:r>
              <a:rPr lang="es-ES" sz="1600" b="1" dirty="0" smtClean="0">
                <a:solidFill>
                  <a:schemeClr val="accent1">
                    <a:lumMod val="10000"/>
                  </a:schemeClr>
                </a:solidFill>
              </a:rPr>
              <a:t>Autores:</a:t>
            </a:r>
            <a:r>
              <a:rPr lang="es-ES" sz="1600" b="1" baseline="0" dirty="0" smtClean="0">
                <a:solidFill>
                  <a:schemeClr val="accent1">
                    <a:lumMod val="10000"/>
                  </a:schemeClr>
                </a:solidFill>
              </a:rPr>
              <a:t> </a:t>
            </a:r>
            <a:r>
              <a:rPr lang="es-ES" sz="1600" b="0" dirty="0" smtClean="0">
                <a:solidFill>
                  <a:schemeClr val="accent1">
                    <a:lumMod val="10000"/>
                  </a:schemeClr>
                </a:solidFill>
              </a:rPr>
              <a:t>Nombres separados por comas.</a:t>
            </a:r>
            <a:endParaRPr lang="es-ES" sz="1600" b="0" dirty="0">
              <a:solidFill>
                <a:schemeClr val="accent1">
                  <a:lumMod val="10000"/>
                </a:schemeClr>
              </a:solidFill>
            </a:endParaRPr>
          </a:p>
        </p:txBody>
      </p:sp>
    </p:spTree>
    <p:extLst>
      <p:ext uri="{BB962C8B-B14F-4D97-AF65-F5344CB8AC3E}">
        <p14:creationId xmlns:p14="http://schemas.microsoft.com/office/powerpoint/2010/main" val="3182177070"/>
      </p:ext>
    </p:extLst>
  </p:cSld>
  <p:clrMapOvr>
    <a:masterClrMapping/>
  </p:clrMapOvr>
</p:sld>
</file>

<file path=ppt/theme/theme1.xml><?xml version="1.0" encoding="utf-8"?>
<a:theme xmlns:a="http://schemas.openxmlformats.org/drawingml/2006/main" name="Tema de Office">
  <a:themeElements>
    <a:clrScheme name="FUCS">
      <a:dk1>
        <a:srgbClr val="092755"/>
      </a:dk1>
      <a:lt1>
        <a:srgbClr val="FFFFFF"/>
      </a:lt1>
      <a:dk2>
        <a:srgbClr val="0A3E7C"/>
      </a:dk2>
      <a:lt2>
        <a:srgbClr val="F8C680"/>
      </a:lt2>
      <a:accent1>
        <a:srgbClr val="E8E8E8"/>
      </a:accent1>
      <a:accent2>
        <a:srgbClr val="E8E8E8"/>
      </a:accent2>
      <a:accent3>
        <a:srgbClr val="FBD785"/>
      </a:accent3>
      <a:accent4>
        <a:srgbClr val="092755"/>
      </a:accent4>
      <a:accent5>
        <a:srgbClr val="0A3E7C"/>
      </a:accent5>
      <a:accent6>
        <a:srgbClr val="F8C680"/>
      </a:accent6>
      <a:hlink>
        <a:srgbClr val="0A3E7C"/>
      </a:hlink>
      <a:folHlink>
        <a:srgbClr val="C6C7C8"/>
      </a:folHlink>
    </a:clrScheme>
    <a:fontScheme name="ENSI">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3388</TotalTime>
  <Words>922</Words>
  <Application>Microsoft Office PowerPoint</Application>
  <PresentationFormat>Personalizado</PresentationFormat>
  <Paragraphs>69</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Calibri</vt:lpstr>
      <vt:lpstr>RALEWAY</vt:lpstr>
      <vt:lpstr>RALEWAY</vt:lpstr>
      <vt:lpstr>Tema de Office</vt:lpstr>
      <vt:lpstr>Plantilla poster</vt:lpstr>
      <vt:lpstr>Características de mujeres en puerperio, valoradas por el programa CUIDAMUJER del Hospital de San José de Bogotá.</vt:lpstr>
      <vt:lpstr>Presentación de PowerPoint</vt:lpstr>
    </vt:vector>
  </TitlesOfParts>
  <Company>FUCS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Disenador 5</dc:creator>
  <cp:lastModifiedBy>Yuly Viviana Baron Castillo</cp:lastModifiedBy>
  <cp:revision>74</cp:revision>
  <dcterms:created xsi:type="dcterms:W3CDTF">2011-06-13T20:15:13Z</dcterms:created>
  <dcterms:modified xsi:type="dcterms:W3CDTF">2021-07-26T23:33:27Z</dcterms:modified>
</cp:coreProperties>
</file>