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7"/>
  </p:notesMasterIdLst>
  <p:sldIdLst>
    <p:sldId id="257" r:id="rId2"/>
    <p:sldId id="256" r:id="rId3"/>
    <p:sldId id="262" r:id="rId4"/>
    <p:sldId id="260" r:id="rId5"/>
    <p:sldId id="261" r:id="rId6"/>
  </p:sldIdLst>
  <p:sldSz cx="16202025" cy="21602700"/>
  <p:notesSz cx="6858000" cy="9144000"/>
  <p:defaultTextStyle>
    <a:defPPr>
      <a:defRPr lang="es-ES"/>
    </a:defPPr>
    <a:lvl1pPr marL="0" algn="l" defTabSz="2160270" rtl="0" eaLnBrk="1" latinLnBrk="0" hangingPunct="1">
      <a:defRPr sz="4300" kern="1200">
        <a:solidFill>
          <a:schemeClr val="tx1"/>
        </a:solidFill>
        <a:latin typeface="+mn-lt"/>
        <a:ea typeface="+mn-ea"/>
        <a:cs typeface="+mn-cs"/>
      </a:defRPr>
    </a:lvl1pPr>
    <a:lvl2pPr marL="1080135" algn="l" defTabSz="2160270" rtl="0" eaLnBrk="1" latinLnBrk="0" hangingPunct="1">
      <a:defRPr sz="4300" kern="1200">
        <a:solidFill>
          <a:schemeClr val="tx1"/>
        </a:solidFill>
        <a:latin typeface="+mn-lt"/>
        <a:ea typeface="+mn-ea"/>
        <a:cs typeface="+mn-cs"/>
      </a:defRPr>
    </a:lvl2pPr>
    <a:lvl3pPr marL="2160270" algn="l" defTabSz="2160270" rtl="0" eaLnBrk="1" latinLnBrk="0" hangingPunct="1">
      <a:defRPr sz="4300" kern="1200">
        <a:solidFill>
          <a:schemeClr val="tx1"/>
        </a:solidFill>
        <a:latin typeface="+mn-lt"/>
        <a:ea typeface="+mn-ea"/>
        <a:cs typeface="+mn-cs"/>
      </a:defRPr>
    </a:lvl3pPr>
    <a:lvl4pPr marL="3240405" algn="l" defTabSz="2160270" rtl="0" eaLnBrk="1" latinLnBrk="0" hangingPunct="1">
      <a:defRPr sz="4300" kern="1200">
        <a:solidFill>
          <a:schemeClr val="tx1"/>
        </a:solidFill>
        <a:latin typeface="+mn-lt"/>
        <a:ea typeface="+mn-ea"/>
        <a:cs typeface="+mn-cs"/>
      </a:defRPr>
    </a:lvl4pPr>
    <a:lvl5pPr marL="4320540" algn="l" defTabSz="2160270" rtl="0" eaLnBrk="1" latinLnBrk="0" hangingPunct="1">
      <a:defRPr sz="4300" kern="1200">
        <a:solidFill>
          <a:schemeClr val="tx1"/>
        </a:solidFill>
        <a:latin typeface="+mn-lt"/>
        <a:ea typeface="+mn-ea"/>
        <a:cs typeface="+mn-cs"/>
      </a:defRPr>
    </a:lvl5pPr>
    <a:lvl6pPr marL="5400675" algn="l" defTabSz="2160270" rtl="0" eaLnBrk="1" latinLnBrk="0" hangingPunct="1">
      <a:defRPr sz="4300" kern="1200">
        <a:solidFill>
          <a:schemeClr val="tx1"/>
        </a:solidFill>
        <a:latin typeface="+mn-lt"/>
        <a:ea typeface="+mn-ea"/>
        <a:cs typeface="+mn-cs"/>
      </a:defRPr>
    </a:lvl6pPr>
    <a:lvl7pPr marL="6480810" algn="l" defTabSz="2160270" rtl="0" eaLnBrk="1" latinLnBrk="0" hangingPunct="1">
      <a:defRPr sz="4300" kern="1200">
        <a:solidFill>
          <a:schemeClr val="tx1"/>
        </a:solidFill>
        <a:latin typeface="+mn-lt"/>
        <a:ea typeface="+mn-ea"/>
        <a:cs typeface="+mn-cs"/>
      </a:defRPr>
    </a:lvl7pPr>
    <a:lvl8pPr marL="7560945" algn="l" defTabSz="2160270" rtl="0" eaLnBrk="1" latinLnBrk="0" hangingPunct="1">
      <a:defRPr sz="4300" kern="1200">
        <a:solidFill>
          <a:schemeClr val="tx1"/>
        </a:solidFill>
        <a:latin typeface="+mn-lt"/>
        <a:ea typeface="+mn-ea"/>
        <a:cs typeface="+mn-cs"/>
      </a:defRPr>
    </a:lvl8pPr>
    <a:lvl9pPr marL="8641080" algn="l" defTabSz="2160270" rtl="0" eaLnBrk="1" latinLnBrk="0" hangingPunct="1">
      <a:defRPr sz="4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04">
          <p15:clr>
            <a:srgbClr val="A4A3A4"/>
          </p15:clr>
        </p15:guide>
        <p15:guide id="2" pos="51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 Arturo Barrios Pinzon" initials="JAB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70" autoAdjust="0"/>
    <p:restoredTop sz="94612"/>
  </p:normalViewPr>
  <p:slideViewPr>
    <p:cSldViewPr>
      <p:cViewPr varScale="1">
        <p:scale>
          <a:sx n="33" d="100"/>
          <a:sy n="33" d="100"/>
        </p:scale>
        <p:origin x="3435" y="95"/>
      </p:cViewPr>
      <p:guideLst>
        <p:guide orient="horz" pos="6804"/>
        <p:guide pos="510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349066497198"/>
          <c:y val="4.6571087534129897E-2"/>
          <c:w val="0.84304389394402102"/>
          <c:h val="0.70917113781157404"/>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CD67-4E9A-A937-B6123C7351CF}"/>
              </c:ext>
            </c:extLst>
          </c:dPt>
          <c:dPt>
            <c:idx val="1"/>
            <c:invertIfNegative val="0"/>
            <c:bubble3D val="0"/>
            <c:spPr>
              <a:solidFill>
                <a:srgbClr val="00B050"/>
              </a:solidFill>
              <a:ln>
                <a:noFill/>
              </a:ln>
              <a:effectLst/>
            </c:spPr>
            <c:extLst>
              <c:ext xmlns:c16="http://schemas.microsoft.com/office/drawing/2014/chart" uri="{C3380CC4-5D6E-409C-BE32-E72D297353CC}">
                <c16:uniqueId val="{00000003-CD67-4E9A-A937-B6123C7351CF}"/>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D67-4E9A-A937-B6123C7351CF}"/>
              </c:ext>
            </c:extLst>
          </c:dPt>
          <c:dPt>
            <c:idx val="3"/>
            <c:invertIfNegative val="0"/>
            <c:bubble3D val="0"/>
            <c:spPr>
              <a:solidFill>
                <a:schemeClr val="accent6">
                  <a:lumMod val="75000"/>
                </a:schemeClr>
              </a:solidFill>
              <a:ln>
                <a:noFill/>
              </a:ln>
              <a:effectLst/>
            </c:spPr>
            <c:extLst>
              <c:ext xmlns:c16="http://schemas.microsoft.com/office/drawing/2014/chart" uri="{C3380CC4-5D6E-409C-BE32-E72D297353CC}">
                <c16:uniqueId val="{00000007-CD67-4E9A-A937-B6123C7351CF}"/>
              </c:ext>
            </c:extLst>
          </c:dPt>
          <c:cat>
            <c:strRef>
              <c:f>Hoja1!$A$2:$A$6</c:f>
              <c:strCache>
                <c:ptCount val="4"/>
                <c:pt idx="0">
                  <c:v>Omeprazol n=79</c:v>
                </c:pt>
                <c:pt idx="1">
                  <c:v>Ranitidina n=43</c:v>
                </c:pt>
                <c:pt idx="2">
                  <c:v>Omeprazol +Ranitidina n=36</c:v>
                </c:pt>
                <c:pt idx="3">
                  <c:v>Otro n=7</c:v>
                </c:pt>
              </c:strCache>
            </c:strRef>
          </c:cat>
          <c:val>
            <c:numRef>
              <c:f>Hoja1!$B$2:$B$6</c:f>
              <c:numCache>
                <c:formatCode>0.00%</c:formatCode>
                <c:ptCount val="5"/>
                <c:pt idx="0">
                  <c:v>0.44130000000000003</c:v>
                </c:pt>
                <c:pt idx="1">
                  <c:v>0.24021999999999999</c:v>
                </c:pt>
                <c:pt idx="2">
                  <c:v>0.2011</c:v>
                </c:pt>
                <c:pt idx="3">
                  <c:v>3.9100000000000003E-2</c:v>
                </c:pt>
              </c:numCache>
            </c:numRef>
          </c:val>
          <c:extLst>
            <c:ext xmlns:c16="http://schemas.microsoft.com/office/drawing/2014/chart" uri="{C3380CC4-5D6E-409C-BE32-E72D297353CC}">
              <c16:uniqueId val="{00000008-CD67-4E9A-A937-B6123C7351CF}"/>
            </c:ext>
          </c:extLst>
        </c:ser>
        <c:ser>
          <c:idx val="1"/>
          <c:order val="1"/>
          <c:tx>
            <c:strRef>
              <c:f>Hoja1!$C$1</c:f>
              <c:strCache>
                <c:ptCount val="1"/>
                <c:pt idx="0">
                  <c:v>Columna1</c:v>
                </c:pt>
              </c:strCache>
            </c:strRef>
          </c:tx>
          <c:spPr>
            <a:solidFill>
              <a:schemeClr val="accent2"/>
            </a:solidFill>
            <a:ln>
              <a:noFill/>
            </a:ln>
            <a:effectLst/>
          </c:spPr>
          <c:invertIfNegative val="0"/>
          <c:cat>
            <c:strRef>
              <c:f>Hoja1!$A$2:$A$6</c:f>
              <c:strCache>
                <c:ptCount val="4"/>
                <c:pt idx="0">
                  <c:v>Omeprazol n=79</c:v>
                </c:pt>
                <c:pt idx="1">
                  <c:v>Ranitidina n=43</c:v>
                </c:pt>
                <c:pt idx="2">
                  <c:v>Omeprazol +Ranitidina n=36</c:v>
                </c:pt>
                <c:pt idx="3">
                  <c:v>Otro n=7</c:v>
                </c:pt>
              </c:strCache>
            </c:strRef>
          </c:cat>
          <c:val>
            <c:numRef>
              <c:f>Hoja1!$C$2:$C$6</c:f>
              <c:numCache>
                <c:formatCode>General</c:formatCode>
                <c:ptCount val="5"/>
              </c:numCache>
            </c:numRef>
          </c:val>
          <c:extLst>
            <c:ext xmlns:c16="http://schemas.microsoft.com/office/drawing/2014/chart" uri="{C3380CC4-5D6E-409C-BE32-E72D297353CC}">
              <c16:uniqueId val="{00000009-CD67-4E9A-A937-B6123C7351CF}"/>
            </c:ext>
          </c:extLst>
        </c:ser>
        <c:ser>
          <c:idx val="2"/>
          <c:order val="2"/>
          <c:tx>
            <c:strRef>
              <c:f>Hoja1!$D$1</c:f>
              <c:strCache>
                <c:ptCount val="1"/>
                <c:pt idx="0">
                  <c:v>Columna2</c:v>
                </c:pt>
              </c:strCache>
            </c:strRef>
          </c:tx>
          <c:spPr>
            <a:solidFill>
              <a:schemeClr val="accent3"/>
            </a:solidFill>
            <a:ln>
              <a:noFill/>
            </a:ln>
            <a:effectLst/>
          </c:spPr>
          <c:invertIfNegative val="0"/>
          <c:cat>
            <c:strRef>
              <c:f>Hoja1!$A$2:$A$6</c:f>
              <c:strCache>
                <c:ptCount val="4"/>
                <c:pt idx="0">
                  <c:v>Omeprazol n=79</c:v>
                </c:pt>
                <c:pt idx="1">
                  <c:v>Ranitidina n=43</c:v>
                </c:pt>
                <c:pt idx="2">
                  <c:v>Omeprazol +Ranitidina n=36</c:v>
                </c:pt>
                <c:pt idx="3">
                  <c:v>Otro n=7</c:v>
                </c:pt>
              </c:strCache>
            </c:strRef>
          </c:cat>
          <c:val>
            <c:numRef>
              <c:f>Hoja1!$D$2:$D$6</c:f>
              <c:numCache>
                <c:formatCode>General</c:formatCode>
                <c:ptCount val="5"/>
              </c:numCache>
            </c:numRef>
          </c:val>
          <c:extLst>
            <c:ext xmlns:c16="http://schemas.microsoft.com/office/drawing/2014/chart" uri="{C3380CC4-5D6E-409C-BE32-E72D297353CC}">
              <c16:uniqueId val="{0000000A-CD67-4E9A-A937-B6123C7351CF}"/>
            </c:ext>
          </c:extLst>
        </c:ser>
        <c:dLbls>
          <c:showLegendKey val="0"/>
          <c:showVal val="0"/>
          <c:showCatName val="0"/>
          <c:showSerName val="0"/>
          <c:showPercent val="0"/>
          <c:showBubbleSize val="0"/>
        </c:dLbls>
        <c:gapWidth val="150"/>
        <c:axId val="312985880"/>
        <c:axId val="312984704"/>
      </c:barChart>
      <c:catAx>
        <c:axId val="312985880"/>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s-CO"/>
          </a:p>
        </c:txPr>
        <c:crossAx val="312984704"/>
        <c:crosses val="autoZero"/>
        <c:auto val="1"/>
        <c:lblAlgn val="ctr"/>
        <c:lblOffset val="100"/>
        <c:noMultiLvlLbl val="0"/>
      </c:catAx>
      <c:valAx>
        <c:axId val="312984704"/>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0%"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s-CO"/>
          </a:p>
        </c:txPr>
        <c:crossAx val="31298588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sz="1800"/>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9FC41-3BF3-4AF1-B26F-AD33D0BEB2EB}" type="datetimeFigureOut">
              <a:rPr lang="es-CR" smtClean="0"/>
              <a:t>3/10/2016</a:t>
            </a:fld>
            <a:endParaRPr lang="es-CR"/>
          </a:p>
        </p:txBody>
      </p:sp>
      <p:sp>
        <p:nvSpPr>
          <p:cNvPr id="4" name="Marcador de imagen d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54217-02A7-4EE9-9DDA-2AE10E3CFB56}" type="slidenum">
              <a:rPr lang="es-CR" smtClean="0"/>
              <a:t>‹Nº›</a:t>
            </a:fld>
            <a:endParaRPr lang="es-CR"/>
          </a:p>
        </p:txBody>
      </p:sp>
    </p:spTree>
    <p:extLst>
      <p:ext uri="{BB962C8B-B14F-4D97-AF65-F5344CB8AC3E}">
        <p14:creationId xmlns:p14="http://schemas.microsoft.com/office/powerpoint/2010/main" val="3637062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0F154217-02A7-4EE9-9DDA-2AE10E3CFB56}" type="slidenum">
              <a:rPr lang="es-CR" smtClean="0"/>
              <a:t>1</a:t>
            </a:fld>
            <a:endParaRPr lang="es-CR"/>
          </a:p>
        </p:txBody>
      </p:sp>
    </p:spTree>
    <p:extLst>
      <p:ext uri="{BB962C8B-B14F-4D97-AF65-F5344CB8AC3E}">
        <p14:creationId xmlns:p14="http://schemas.microsoft.com/office/powerpoint/2010/main" val="163269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215152" y="6710843"/>
            <a:ext cx="13771721" cy="4630578"/>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2430304" y="12241530"/>
            <a:ext cx="11341418" cy="5520690"/>
          </a:xfrm>
        </p:spPr>
        <p:txBody>
          <a:bodyPr/>
          <a:lstStyle>
            <a:lvl1pPr marL="0" indent="0" algn="ctr">
              <a:buNone/>
              <a:defRPr>
                <a:solidFill>
                  <a:schemeClr val="tx1">
                    <a:tint val="75000"/>
                  </a:schemeClr>
                </a:solidFill>
              </a:defRPr>
            </a:lvl1pPr>
            <a:lvl2pPr marL="1080135" indent="0" algn="ctr">
              <a:buNone/>
              <a:defRPr>
                <a:solidFill>
                  <a:schemeClr val="tx1">
                    <a:tint val="75000"/>
                  </a:schemeClr>
                </a:solidFill>
              </a:defRPr>
            </a:lvl2pPr>
            <a:lvl3pPr marL="2160270" indent="0" algn="ctr">
              <a:buNone/>
              <a:defRPr>
                <a:solidFill>
                  <a:schemeClr val="tx1">
                    <a:tint val="75000"/>
                  </a:schemeClr>
                </a:solidFill>
              </a:defRPr>
            </a:lvl3pPr>
            <a:lvl4pPr marL="3240405" indent="0" algn="ctr">
              <a:buNone/>
              <a:defRPr>
                <a:solidFill>
                  <a:schemeClr val="tx1">
                    <a:tint val="75000"/>
                  </a:schemeClr>
                </a:solidFill>
              </a:defRPr>
            </a:lvl4pPr>
            <a:lvl5pPr marL="4320540" indent="0" algn="ctr">
              <a:buNone/>
              <a:defRPr>
                <a:solidFill>
                  <a:schemeClr val="tx1">
                    <a:tint val="75000"/>
                  </a:schemeClr>
                </a:solidFill>
              </a:defRPr>
            </a:lvl5pPr>
            <a:lvl6pPr marL="5400675" indent="0" algn="ctr">
              <a:buNone/>
              <a:defRPr>
                <a:solidFill>
                  <a:schemeClr val="tx1">
                    <a:tint val="75000"/>
                  </a:schemeClr>
                </a:solidFill>
              </a:defRPr>
            </a:lvl6pPr>
            <a:lvl7pPr marL="6480810" indent="0" algn="ctr">
              <a:buNone/>
              <a:defRPr>
                <a:solidFill>
                  <a:schemeClr val="tx1">
                    <a:tint val="75000"/>
                  </a:schemeClr>
                </a:solidFill>
              </a:defRPr>
            </a:lvl7pPr>
            <a:lvl8pPr marL="7560945" indent="0" algn="ctr">
              <a:buNone/>
              <a:defRPr>
                <a:solidFill>
                  <a:schemeClr val="tx1">
                    <a:tint val="75000"/>
                  </a:schemeClr>
                </a:solidFill>
              </a:defRPr>
            </a:lvl8pPr>
            <a:lvl9pPr marL="864108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09850" y="1155147"/>
            <a:ext cx="2734093" cy="24573071"/>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7577" y="1155147"/>
            <a:ext cx="7932243" cy="2457307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279849" y="13881736"/>
            <a:ext cx="13771721" cy="4290536"/>
          </a:xfrm>
        </p:spPr>
        <p:txBody>
          <a:bodyPr anchor="t"/>
          <a:lstStyle>
            <a:lvl1pPr algn="l">
              <a:defRPr sz="95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279849" y="9156149"/>
            <a:ext cx="13771721" cy="4725588"/>
          </a:xfrm>
        </p:spPr>
        <p:txBody>
          <a:bodyPr anchor="b"/>
          <a:lstStyle>
            <a:lvl1pPr marL="0" indent="0">
              <a:buNone/>
              <a:defRPr sz="4700">
                <a:solidFill>
                  <a:schemeClr val="tx1">
                    <a:tint val="75000"/>
                  </a:schemeClr>
                </a:solidFill>
              </a:defRPr>
            </a:lvl1pPr>
            <a:lvl2pPr marL="1080135" indent="0">
              <a:buNone/>
              <a:defRPr sz="4300">
                <a:solidFill>
                  <a:schemeClr val="tx1">
                    <a:tint val="75000"/>
                  </a:schemeClr>
                </a:solidFill>
              </a:defRPr>
            </a:lvl2pPr>
            <a:lvl3pPr marL="2160270" indent="0">
              <a:buNone/>
              <a:defRPr sz="3800">
                <a:solidFill>
                  <a:schemeClr val="tx1">
                    <a:tint val="75000"/>
                  </a:schemeClr>
                </a:solidFill>
              </a:defRPr>
            </a:lvl3pPr>
            <a:lvl4pPr marL="3240405" indent="0">
              <a:buNone/>
              <a:defRPr sz="3300">
                <a:solidFill>
                  <a:schemeClr val="tx1">
                    <a:tint val="75000"/>
                  </a:schemeClr>
                </a:solidFill>
              </a:defRPr>
            </a:lvl4pPr>
            <a:lvl5pPr marL="4320540" indent="0">
              <a:buNone/>
              <a:defRPr sz="3300">
                <a:solidFill>
                  <a:schemeClr val="tx1">
                    <a:tint val="75000"/>
                  </a:schemeClr>
                </a:solidFill>
              </a:defRPr>
            </a:lvl5pPr>
            <a:lvl6pPr marL="5400675" indent="0">
              <a:buNone/>
              <a:defRPr sz="3300">
                <a:solidFill>
                  <a:schemeClr val="tx1">
                    <a:tint val="75000"/>
                  </a:schemeClr>
                </a:solidFill>
              </a:defRPr>
            </a:lvl6pPr>
            <a:lvl7pPr marL="6480810" indent="0">
              <a:buNone/>
              <a:defRPr sz="3300">
                <a:solidFill>
                  <a:schemeClr val="tx1">
                    <a:tint val="75000"/>
                  </a:schemeClr>
                </a:solidFill>
              </a:defRPr>
            </a:lvl7pPr>
            <a:lvl8pPr marL="7560945" indent="0">
              <a:buNone/>
              <a:defRPr sz="3300">
                <a:solidFill>
                  <a:schemeClr val="tx1">
                    <a:tint val="75000"/>
                  </a:schemeClr>
                </a:solidFill>
              </a:defRPr>
            </a:lvl8pPr>
            <a:lvl9pPr marL="8641080" indent="0">
              <a:buNone/>
              <a:defRPr sz="33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7577" y="6720841"/>
            <a:ext cx="5333167" cy="19007378"/>
          </a:xfrm>
        </p:spPr>
        <p:txBody>
          <a:bodyPr/>
          <a:lstStyle>
            <a:lvl1pPr>
              <a:defRPr sz="6600"/>
            </a:lvl1pPr>
            <a:lvl2pPr>
              <a:defRPr sz="5700"/>
            </a:lvl2pPr>
            <a:lvl3pPr>
              <a:defRPr sz="4700"/>
            </a:lvl3pPr>
            <a:lvl4pPr>
              <a:defRPr sz="4300"/>
            </a:lvl4pPr>
            <a:lvl5pPr>
              <a:defRPr sz="4300"/>
            </a:lvl5pPr>
            <a:lvl6pPr>
              <a:defRPr sz="4300"/>
            </a:lvl6pPr>
            <a:lvl7pPr>
              <a:defRPr sz="4300"/>
            </a:lvl7pPr>
            <a:lvl8pPr>
              <a:defRPr sz="4300"/>
            </a:lvl8pPr>
            <a:lvl9pPr>
              <a:defRPr sz="43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210777" y="6720841"/>
            <a:ext cx="5333167" cy="19007378"/>
          </a:xfrm>
        </p:spPr>
        <p:txBody>
          <a:bodyPr/>
          <a:lstStyle>
            <a:lvl1pPr>
              <a:defRPr sz="6600"/>
            </a:lvl1pPr>
            <a:lvl2pPr>
              <a:defRPr sz="5700"/>
            </a:lvl2pPr>
            <a:lvl3pPr>
              <a:defRPr sz="4700"/>
            </a:lvl3pPr>
            <a:lvl4pPr>
              <a:defRPr sz="4300"/>
            </a:lvl4pPr>
            <a:lvl5pPr>
              <a:defRPr sz="4300"/>
            </a:lvl5pPr>
            <a:lvl6pPr>
              <a:defRPr sz="4300"/>
            </a:lvl6pPr>
            <a:lvl7pPr>
              <a:defRPr sz="4300"/>
            </a:lvl7pPr>
            <a:lvl8pPr>
              <a:defRPr sz="4300"/>
            </a:lvl8pPr>
            <a:lvl9pPr>
              <a:defRPr sz="43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810101" y="865110"/>
            <a:ext cx="14581823" cy="360045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810102" y="4835605"/>
            <a:ext cx="7158708" cy="2015250"/>
          </a:xfrm>
        </p:spPr>
        <p:txBody>
          <a:bodyPr anchor="b"/>
          <a:lstStyle>
            <a:lvl1pPr marL="0" indent="0">
              <a:buNone/>
              <a:defRPr sz="5700" b="1"/>
            </a:lvl1pPr>
            <a:lvl2pPr marL="1080135" indent="0">
              <a:buNone/>
              <a:defRPr sz="4700" b="1"/>
            </a:lvl2pPr>
            <a:lvl3pPr marL="2160270" indent="0">
              <a:buNone/>
              <a:defRPr sz="4300" b="1"/>
            </a:lvl3pPr>
            <a:lvl4pPr marL="3240405" indent="0">
              <a:buNone/>
              <a:defRPr sz="3800" b="1"/>
            </a:lvl4pPr>
            <a:lvl5pPr marL="4320540" indent="0">
              <a:buNone/>
              <a:defRPr sz="3800" b="1"/>
            </a:lvl5pPr>
            <a:lvl6pPr marL="5400675" indent="0">
              <a:buNone/>
              <a:defRPr sz="3800" b="1"/>
            </a:lvl6pPr>
            <a:lvl7pPr marL="6480810" indent="0">
              <a:buNone/>
              <a:defRPr sz="3800" b="1"/>
            </a:lvl7pPr>
            <a:lvl8pPr marL="7560945" indent="0">
              <a:buNone/>
              <a:defRPr sz="3800" b="1"/>
            </a:lvl8pPr>
            <a:lvl9pPr marL="8641080" indent="0">
              <a:buNone/>
              <a:defRPr sz="38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810102" y="6850856"/>
            <a:ext cx="7158708" cy="12446557"/>
          </a:xfrm>
        </p:spPr>
        <p:txBody>
          <a:bodyPr/>
          <a:lstStyle>
            <a:lvl1pPr>
              <a:defRPr sz="5700"/>
            </a:lvl1pPr>
            <a:lvl2pPr>
              <a:defRPr sz="4700"/>
            </a:lvl2pPr>
            <a:lvl3pPr>
              <a:defRPr sz="4300"/>
            </a:lvl3pPr>
            <a:lvl4pPr>
              <a:defRPr sz="3800"/>
            </a:lvl4pPr>
            <a:lvl5pPr>
              <a:defRPr sz="3800"/>
            </a:lvl5pPr>
            <a:lvl6pPr>
              <a:defRPr sz="3800"/>
            </a:lvl6pPr>
            <a:lvl7pPr>
              <a:defRPr sz="3800"/>
            </a:lvl7pPr>
            <a:lvl8pPr>
              <a:defRPr sz="3800"/>
            </a:lvl8pPr>
            <a:lvl9pPr>
              <a:defRPr sz="3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8230406" y="4835605"/>
            <a:ext cx="7161519" cy="2015250"/>
          </a:xfrm>
        </p:spPr>
        <p:txBody>
          <a:bodyPr anchor="b"/>
          <a:lstStyle>
            <a:lvl1pPr marL="0" indent="0">
              <a:buNone/>
              <a:defRPr sz="5700" b="1"/>
            </a:lvl1pPr>
            <a:lvl2pPr marL="1080135" indent="0">
              <a:buNone/>
              <a:defRPr sz="4700" b="1"/>
            </a:lvl2pPr>
            <a:lvl3pPr marL="2160270" indent="0">
              <a:buNone/>
              <a:defRPr sz="4300" b="1"/>
            </a:lvl3pPr>
            <a:lvl4pPr marL="3240405" indent="0">
              <a:buNone/>
              <a:defRPr sz="3800" b="1"/>
            </a:lvl4pPr>
            <a:lvl5pPr marL="4320540" indent="0">
              <a:buNone/>
              <a:defRPr sz="3800" b="1"/>
            </a:lvl5pPr>
            <a:lvl6pPr marL="5400675" indent="0">
              <a:buNone/>
              <a:defRPr sz="3800" b="1"/>
            </a:lvl6pPr>
            <a:lvl7pPr marL="6480810" indent="0">
              <a:buNone/>
              <a:defRPr sz="3800" b="1"/>
            </a:lvl7pPr>
            <a:lvl8pPr marL="7560945" indent="0">
              <a:buNone/>
              <a:defRPr sz="3800" b="1"/>
            </a:lvl8pPr>
            <a:lvl9pPr marL="8641080" indent="0">
              <a:buNone/>
              <a:defRPr sz="38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8230406" y="6850856"/>
            <a:ext cx="7161519" cy="12446557"/>
          </a:xfrm>
        </p:spPr>
        <p:txBody>
          <a:bodyPr/>
          <a:lstStyle>
            <a:lvl1pPr>
              <a:defRPr sz="5700"/>
            </a:lvl1pPr>
            <a:lvl2pPr>
              <a:defRPr sz="4700"/>
            </a:lvl2pPr>
            <a:lvl3pPr>
              <a:defRPr sz="4300"/>
            </a:lvl3pPr>
            <a:lvl4pPr>
              <a:defRPr sz="3800"/>
            </a:lvl4pPr>
            <a:lvl5pPr>
              <a:defRPr sz="3800"/>
            </a:lvl5pPr>
            <a:lvl6pPr>
              <a:defRPr sz="3800"/>
            </a:lvl6pPr>
            <a:lvl7pPr>
              <a:defRPr sz="3800"/>
            </a:lvl7pPr>
            <a:lvl8pPr>
              <a:defRPr sz="3800"/>
            </a:lvl8pPr>
            <a:lvl9pPr>
              <a:defRPr sz="3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10103" y="860108"/>
            <a:ext cx="5330355" cy="3660458"/>
          </a:xfrm>
        </p:spPr>
        <p:txBody>
          <a:bodyPr anchor="b"/>
          <a:lstStyle>
            <a:lvl1pPr algn="l">
              <a:defRPr sz="47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6334542" y="860109"/>
            <a:ext cx="9057383" cy="18437307"/>
          </a:xfrm>
        </p:spPr>
        <p:txBody>
          <a:bodyPr/>
          <a:lstStyle>
            <a:lvl1pPr>
              <a:defRPr sz="7600"/>
            </a:lvl1pPr>
            <a:lvl2pPr>
              <a:defRPr sz="6600"/>
            </a:lvl2pPr>
            <a:lvl3pPr>
              <a:defRPr sz="5700"/>
            </a:lvl3pPr>
            <a:lvl4pPr>
              <a:defRPr sz="4700"/>
            </a:lvl4pPr>
            <a:lvl5pPr>
              <a:defRPr sz="4700"/>
            </a:lvl5pPr>
            <a:lvl6pPr>
              <a:defRPr sz="4700"/>
            </a:lvl6pPr>
            <a:lvl7pPr>
              <a:defRPr sz="4700"/>
            </a:lvl7pPr>
            <a:lvl8pPr>
              <a:defRPr sz="4700"/>
            </a:lvl8pPr>
            <a:lvl9pPr>
              <a:defRPr sz="4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810103" y="4520567"/>
            <a:ext cx="5330355" cy="14776849"/>
          </a:xfrm>
        </p:spPr>
        <p:txBody>
          <a:bodyPr/>
          <a:lstStyle>
            <a:lvl1pPr marL="0" indent="0">
              <a:buNone/>
              <a:defRPr sz="3300"/>
            </a:lvl1pPr>
            <a:lvl2pPr marL="1080135" indent="0">
              <a:buNone/>
              <a:defRPr sz="2800"/>
            </a:lvl2pPr>
            <a:lvl3pPr marL="2160270" indent="0">
              <a:buNone/>
              <a:defRPr sz="2400"/>
            </a:lvl3pPr>
            <a:lvl4pPr marL="3240405" indent="0">
              <a:buNone/>
              <a:defRPr sz="2100"/>
            </a:lvl4pPr>
            <a:lvl5pPr marL="4320540" indent="0">
              <a:buNone/>
              <a:defRPr sz="2100"/>
            </a:lvl5pPr>
            <a:lvl6pPr marL="5400675" indent="0">
              <a:buNone/>
              <a:defRPr sz="2100"/>
            </a:lvl6pPr>
            <a:lvl7pPr marL="6480810" indent="0">
              <a:buNone/>
              <a:defRPr sz="2100"/>
            </a:lvl7pPr>
            <a:lvl8pPr marL="7560945" indent="0">
              <a:buNone/>
              <a:defRPr sz="2100"/>
            </a:lvl8pPr>
            <a:lvl9pPr marL="8641080" indent="0">
              <a:buNone/>
              <a:defRPr sz="2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175710" y="15121891"/>
            <a:ext cx="9721215" cy="1785225"/>
          </a:xfrm>
        </p:spPr>
        <p:txBody>
          <a:bodyPr anchor="b"/>
          <a:lstStyle>
            <a:lvl1pPr algn="l">
              <a:defRPr sz="47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3175710" y="1930240"/>
            <a:ext cx="9721215" cy="12961620"/>
          </a:xfrm>
        </p:spPr>
        <p:txBody>
          <a:bodyPr/>
          <a:lstStyle>
            <a:lvl1pPr marL="0" indent="0">
              <a:buNone/>
              <a:defRPr sz="7600"/>
            </a:lvl1pPr>
            <a:lvl2pPr marL="1080135" indent="0">
              <a:buNone/>
              <a:defRPr sz="6600"/>
            </a:lvl2pPr>
            <a:lvl3pPr marL="2160270" indent="0">
              <a:buNone/>
              <a:defRPr sz="5700"/>
            </a:lvl3pPr>
            <a:lvl4pPr marL="3240405" indent="0">
              <a:buNone/>
              <a:defRPr sz="4700"/>
            </a:lvl4pPr>
            <a:lvl5pPr marL="4320540" indent="0">
              <a:buNone/>
              <a:defRPr sz="4700"/>
            </a:lvl5pPr>
            <a:lvl6pPr marL="5400675" indent="0">
              <a:buNone/>
              <a:defRPr sz="4700"/>
            </a:lvl6pPr>
            <a:lvl7pPr marL="6480810" indent="0">
              <a:buNone/>
              <a:defRPr sz="4700"/>
            </a:lvl7pPr>
            <a:lvl8pPr marL="7560945" indent="0">
              <a:buNone/>
              <a:defRPr sz="4700"/>
            </a:lvl8pPr>
            <a:lvl9pPr marL="8641080" indent="0">
              <a:buNone/>
              <a:defRPr sz="4700"/>
            </a:lvl9pPr>
          </a:lstStyle>
          <a:p>
            <a:endParaRPr lang="es-ES"/>
          </a:p>
        </p:txBody>
      </p:sp>
      <p:sp>
        <p:nvSpPr>
          <p:cNvPr id="4" name="3 Marcador de texto"/>
          <p:cNvSpPr>
            <a:spLocks noGrp="1"/>
          </p:cNvSpPr>
          <p:nvPr>
            <p:ph type="body" sz="half" idx="2"/>
          </p:nvPr>
        </p:nvSpPr>
        <p:spPr>
          <a:xfrm>
            <a:off x="3175710" y="16907116"/>
            <a:ext cx="9721215" cy="2535315"/>
          </a:xfrm>
        </p:spPr>
        <p:txBody>
          <a:bodyPr/>
          <a:lstStyle>
            <a:lvl1pPr marL="0" indent="0">
              <a:buNone/>
              <a:defRPr sz="3300"/>
            </a:lvl1pPr>
            <a:lvl2pPr marL="1080135" indent="0">
              <a:buNone/>
              <a:defRPr sz="2800"/>
            </a:lvl2pPr>
            <a:lvl3pPr marL="2160270" indent="0">
              <a:buNone/>
              <a:defRPr sz="2400"/>
            </a:lvl3pPr>
            <a:lvl4pPr marL="3240405" indent="0">
              <a:buNone/>
              <a:defRPr sz="2100"/>
            </a:lvl4pPr>
            <a:lvl5pPr marL="4320540" indent="0">
              <a:buNone/>
              <a:defRPr sz="2100"/>
            </a:lvl5pPr>
            <a:lvl6pPr marL="5400675" indent="0">
              <a:buNone/>
              <a:defRPr sz="2100"/>
            </a:lvl6pPr>
            <a:lvl7pPr marL="6480810" indent="0">
              <a:buNone/>
              <a:defRPr sz="2100"/>
            </a:lvl7pPr>
            <a:lvl8pPr marL="7560945" indent="0">
              <a:buNone/>
              <a:defRPr sz="2100"/>
            </a:lvl8pPr>
            <a:lvl9pPr marL="8641080" indent="0">
              <a:buNone/>
              <a:defRPr sz="2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CF6FD22-A963-46D6-B198-DFCD5A502D7C}" type="datetimeFigureOut">
              <a:rPr lang="es-ES" smtClean="0"/>
              <a:t>03/10/2016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A2FE533-96C7-41CB-8AC7-595E70228C98}"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810101" y="865110"/>
            <a:ext cx="14581823" cy="3600450"/>
          </a:xfrm>
          <a:prstGeom prst="rect">
            <a:avLst/>
          </a:prstGeom>
        </p:spPr>
        <p:txBody>
          <a:bodyPr vert="horz" lIns="216027" tIns="108014" rIns="216027" bIns="108014"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810101" y="5040633"/>
            <a:ext cx="14581823" cy="14256783"/>
          </a:xfrm>
          <a:prstGeom prst="rect">
            <a:avLst/>
          </a:prstGeom>
        </p:spPr>
        <p:txBody>
          <a:bodyPr vert="horz" lIns="216027" tIns="108014" rIns="216027" bIns="10801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810101" y="20022505"/>
            <a:ext cx="3780473" cy="1150143"/>
          </a:xfrm>
          <a:prstGeom prst="rect">
            <a:avLst/>
          </a:prstGeom>
        </p:spPr>
        <p:txBody>
          <a:bodyPr vert="horz" lIns="216027" tIns="108014" rIns="216027" bIns="108014" rtlCol="0" anchor="ctr"/>
          <a:lstStyle>
            <a:lvl1pPr algn="l">
              <a:defRPr sz="2800">
                <a:solidFill>
                  <a:schemeClr val="tx1">
                    <a:tint val="75000"/>
                  </a:schemeClr>
                </a:solidFill>
              </a:defRPr>
            </a:lvl1pPr>
          </a:lstStyle>
          <a:p>
            <a:fld id="{CCF6FD22-A963-46D6-B198-DFCD5A502D7C}" type="datetimeFigureOut">
              <a:rPr lang="es-ES" smtClean="0"/>
              <a:t>03/10/2016</a:t>
            </a:fld>
            <a:endParaRPr lang="es-ES"/>
          </a:p>
        </p:txBody>
      </p:sp>
      <p:sp>
        <p:nvSpPr>
          <p:cNvPr id="5" name="4 Marcador de pie de página"/>
          <p:cNvSpPr>
            <a:spLocks noGrp="1"/>
          </p:cNvSpPr>
          <p:nvPr>
            <p:ph type="ftr" sz="quarter" idx="3"/>
          </p:nvPr>
        </p:nvSpPr>
        <p:spPr>
          <a:xfrm>
            <a:off x="5535692" y="20022505"/>
            <a:ext cx="5130641" cy="1150143"/>
          </a:xfrm>
          <a:prstGeom prst="rect">
            <a:avLst/>
          </a:prstGeom>
        </p:spPr>
        <p:txBody>
          <a:bodyPr vert="horz" lIns="216027" tIns="108014" rIns="216027" bIns="108014" rtlCol="0" anchor="ctr"/>
          <a:lstStyle>
            <a:lvl1pPr algn="ctr">
              <a:defRPr sz="28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11611451" y="20022505"/>
            <a:ext cx="3780473" cy="1150143"/>
          </a:xfrm>
          <a:prstGeom prst="rect">
            <a:avLst/>
          </a:prstGeom>
        </p:spPr>
        <p:txBody>
          <a:bodyPr vert="horz" lIns="216027" tIns="108014" rIns="216027" bIns="108014" rtlCol="0" anchor="ctr"/>
          <a:lstStyle>
            <a:lvl1pPr algn="r">
              <a:defRPr sz="2800">
                <a:solidFill>
                  <a:schemeClr val="tx1">
                    <a:tint val="75000"/>
                  </a:schemeClr>
                </a:solidFill>
              </a:defRPr>
            </a:lvl1pPr>
          </a:lstStyle>
          <a:p>
            <a:fld id="{3A2FE533-96C7-41CB-8AC7-595E70228C98}"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10400" kern="1200">
          <a:solidFill>
            <a:schemeClr val="tx1"/>
          </a:solidFill>
          <a:latin typeface="+mj-lt"/>
          <a:ea typeface="+mj-ea"/>
          <a:cs typeface="+mj-cs"/>
        </a:defRPr>
      </a:lvl1pPr>
    </p:titleStyle>
    <p:bodyStyle>
      <a:lvl1pPr marL="810101" indent="-810101" algn="l" defTabSz="2160270" rtl="0" eaLnBrk="1" latinLnBrk="0" hangingPunct="1">
        <a:spcBef>
          <a:spcPct val="20000"/>
        </a:spcBef>
        <a:buFont typeface="Arial" pitchFamily="34" charset="0"/>
        <a:buChar char="•"/>
        <a:defRPr sz="7600" kern="1200">
          <a:solidFill>
            <a:schemeClr val="tx1"/>
          </a:solidFill>
          <a:latin typeface="+mn-lt"/>
          <a:ea typeface="+mn-ea"/>
          <a:cs typeface="+mn-cs"/>
        </a:defRPr>
      </a:lvl1pPr>
      <a:lvl2pPr marL="1755219" indent="-675084" algn="l" defTabSz="2160270" rtl="0" eaLnBrk="1" latinLnBrk="0" hangingPunct="1">
        <a:spcBef>
          <a:spcPct val="20000"/>
        </a:spcBef>
        <a:buFont typeface="Arial" pitchFamily="34" charset="0"/>
        <a:buChar char="–"/>
        <a:defRPr sz="6600" kern="1200">
          <a:solidFill>
            <a:schemeClr val="tx1"/>
          </a:solidFill>
          <a:latin typeface="+mn-lt"/>
          <a:ea typeface="+mn-ea"/>
          <a:cs typeface="+mn-cs"/>
        </a:defRPr>
      </a:lvl2pPr>
      <a:lvl3pPr marL="2700338" indent="-540068" algn="l" defTabSz="2160270" rtl="0" eaLnBrk="1" latinLnBrk="0" hangingPunct="1">
        <a:spcBef>
          <a:spcPct val="20000"/>
        </a:spcBef>
        <a:buFont typeface="Arial" pitchFamily="34" charset="0"/>
        <a:buChar char="•"/>
        <a:defRPr sz="5700" kern="1200">
          <a:solidFill>
            <a:schemeClr val="tx1"/>
          </a:solidFill>
          <a:latin typeface="+mn-lt"/>
          <a:ea typeface="+mn-ea"/>
          <a:cs typeface="+mn-cs"/>
        </a:defRPr>
      </a:lvl3pPr>
      <a:lvl4pPr marL="3780473"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4pPr>
      <a:lvl5pPr marL="4860608"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5pPr>
      <a:lvl6pPr marL="5940743"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6pPr>
      <a:lvl7pPr marL="7020878"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7pPr>
      <a:lvl8pPr marL="8101013"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8pPr>
      <a:lvl9pPr marL="9181148"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9pPr>
    </p:bodyStyle>
    <p:otherStyle>
      <a:defPPr>
        <a:defRPr lang="es-ES"/>
      </a:defPPr>
      <a:lvl1pPr marL="0" algn="l" defTabSz="2160270" rtl="0" eaLnBrk="1" latinLnBrk="0" hangingPunct="1">
        <a:defRPr sz="4300" kern="1200">
          <a:solidFill>
            <a:schemeClr val="tx1"/>
          </a:solidFill>
          <a:latin typeface="+mn-lt"/>
          <a:ea typeface="+mn-ea"/>
          <a:cs typeface="+mn-cs"/>
        </a:defRPr>
      </a:lvl1pPr>
      <a:lvl2pPr marL="1080135" algn="l" defTabSz="2160270" rtl="0" eaLnBrk="1" latinLnBrk="0" hangingPunct="1">
        <a:defRPr sz="4300" kern="1200">
          <a:solidFill>
            <a:schemeClr val="tx1"/>
          </a:solidFill>
          <a:latin typeface="+mn-lt"/>
          <a:ea typeface="+mn-ea"/>
          <a:cs typeface="+mn-cs"/>
        </a:defRPr>
      </a:lvl2pPr>
      <a:lvl3pPr marL="2160270" algn="l" defTabSz="2160270" rtl="0" eaLnBrk="1" latinLnBrk="0" hangingPunct="1">
        <a:defRPr sz="4300" kern="1200">
          <a:solidFill>
            <a:schemeClr val="tx1"/>
          </a:solidFill>
          <a:latin typeface="+mn-lt"/>
          <a:ea typeface="+mn-ea"/>
          <a:cs typeface="+mn-cs"/>
        </a:defRPr>
      </a:lvl3pPr>
      <a:lvl4pPr marL="3240405" algn="l" defTabSz="2160270" rtl="0" eaLnBrk="1" latinLnBrk="0" hangingPunct="1">
        <a:defRPr sz="4300" kern="1200">
          <a:solidFill>
            <a:schemeClr val="tx1"/>
          </a:solidFill>
          <a:latin typeface="+mn-lt"/>
          <a:ea typeface="+mn-ea"/>
          <a:cs typeface="+mn-cs"/>
        </a:defRPr>
      </a:lvl4pPr>
      <a:lvl5pPr marL="4320540" algn="l" defTabSz="2160270" rtl="0" eaLnBrk="1" latinLnBrk="0" hangingPunct="1">
        <a:defRPr sz="4300" kern="1200">
          <a:solidFill>
            <a:schemeClr val="tx1"/>
          </a:solidFill>
          <a:latin typeface="+mn-lt"/>
          <a:ea typeface="+mn-ea"/>
          <a:cs typeface="+mn-cs"/>
        </a:defRPr>
      </a:lvl5pPr>
      <a:lvl6pPr marL="5400675" algn="l" defTabSz="2160270" rtl="0" eaLnBrk="1" latinLnBrk="0" hangingPunct="1">
        <a:defRPr sz="4300" kern="1200">
          <a:solidFill>
            <a:schemeClr val="tx1"/>
          </a:solidFill>
          <a:latin typeface="+mn-lt"/>
          <a:ea typeface="+mn-ea"/>
          <a:cs typeface="+mn-cs"/>
        </a:defRPr>
      </a:lvl6pPr>
      <a:lvl7pPr marL="6480810" algn="l" defTabSz="2160270" rtl="0" eaLnBrk="1" latinLnBrk="0" hangingPunct="1">
        <a:defRPr sz="4300" kern="1200">
          <a:solidFill>
            <a:schemeClr val="tx1"/>
          </a:solidFill>
          <a:latin typeface="+mn-lt"/>
          <a:ea typeface="+mn-ea"/>
          <a:cs typeface="+mn-cs"/>
        </a:defRPr>
      </a:lvl7pPr>
      <a:lvl8pPr marL="7560945" algn="l" defTabSz="2160270" rtl="0" eaLnBrk="1" latinLnBrk="0" hangingPunct="1">
        <a:defRPr sz="4300" kern="1200">
          <a:solidFill>
            <a:schemeClr val="tx1"/>
          </a:solidFill>
          <a:latin typeface="+mn-lt"/>
          <a:ea typeface="+mn-ea"/>
          <a:cs typeface="+mn-cs"/>
        </a:defRPr>
      </a:lvl8pPr>
      <a:lvl9pPr marL="8641080" algn="l" defTabSz="2160270"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lgramirez@fucsalud.edu.co"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4320630"/>
            <a:ext cx="16202025" cy="169938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4" name="3 CuadroTexto"/>
          <p:cNvSpPr txBox="1"/>
          <p:nvPr/>
        </p:nvSpPr>
        <p:spPr>
          <a:xfrm>
            <a:off x="972220" y="5184726"/>
            <a:ext cx="13825536" cy="15788938"/>
          </a:xfrm>
          <a:prstGeom prst="rect">
            <a:avLst/>
          </a:prstGeom>
          <a:noFill/>
        </p:spPr>
        <p:txBody>
          <a:bodyPr wrap="square" rtlCol="0">
            <a:spAutoFit/>
          </a:bodyPr>
          <a:lstStyle/>
          <a:p>
            <a:pPr algn="just"/>
            <a:r>
              <a:rPr lang="es-ES" sz="2000" dirty="0"/>
              <a:t>Para la elaboración </a:t>
            </a:r>
            <a:r>
              <a:rPr lang="es-ES" sz="2000" dirty="0" smtClean="0"/>
              <a:t>del póster es </a:t>
            </a:r>
            <a:r>
              <a:rPr lang="es-ES" sz="2000" dirty="0"/>
              <a:t>necesario que tenga en cuenta </a:t>
            </a:r>
            <a:r>
              <a:rPr lang="es-ES" sz="2000" dirty="0" smtClean="0"/>
              <a:t>las siguientes especificaciones establecidas por la Fundación </a:t>
            </a:r>
            <a:r>
              <a:rPr lang="es-ES" sz="2000" dirty="0"/>
              <a:t>Universitaria de Ciencias de la </a:t>
            </a:r>
            <a:r>
              <a:rPr lang="es-ES" sz="2000" dirty="0" smtClean="0"/>
              <a:t>Salud - FUCS:</a:t>
            </a:r>
            <a:endParaRPr lang="es-CO" sz="2000" dirty="0"/>
          </a:p>
          <a:p>
            <a:pPr algn="just"/>
            <a:r>
              <a:rPr lang="es-ES" sz="2000" dirty="0"/>
              <a:t> </a:t>
            </a:r>
            <a:endParaRPr lang="es-CO" sz="2000" dirty="0"/>
          </a:p>
          <a:p>
            <a:pPr marL="457200" indent="-457200" algn="just">
              <a:buFont typeface="Arial" panose="020B0604020202020204" pitchFamily="34" charset="0"/>
              <a:buChar char="•"/>
            </a:pPr>
            <a:r>
              <a:rPr lang="es-ES" sz="2000" dirty="0" smtClean="0"/>
              <a:t>Debe construir el póster en </a:t>
            </a:r>
            <a:r>
              <a:rPr lang="es-ES" sz="2000" dirty="0"/>
              <a:t>la plantilla </a:t>
            </a:r>
            <a:r>
              <a:rPr lang="es-ES" sz="2000" dirty="0" smtClean="0"/>
              <a:t>institucional de </a:t>
            </a:r>
            <a:r>
              <a:rPr lang="es-ES" sz="2000" dirty="0" err="1"/>
              <a:t>P</a:t>
            </a:r>
            <a:r>
              <a:rPr lang="es-ES" sz="2000" dirty="0" err="1" smtClean="0"/>
              <a:t>ower</a:t>
            </a:r>
            <a:r>
              <a:rPr lang="es-ES" sz="2000" dirty="0" smtClean="0"/>
              <a:t> Point (ver ejemplo)</a:t>
            </a:r>
            <a:endParaRPr lang="es-ES" sz="2000" dirty="0"/>
          </a:p>
          <a:p>
            <a:pPr marL="457200" indent="-457200" algn="just">
              <a:buFont typeface="Arial" panose="020B0604020202020204" pitchFamily="34" charset="0"/>
              <a:buChar char="•"/>
            </a:pPr>
            <a:r>
              <a:rPr lang="es-ES" sz="2000" dirty="0" smtClean="0"/>
              <a:t>Revisar </a:t>
            </a:r>
            <a:r>
              <a:rPr lang="es-ES" sz="2000" dirty="0"/>
              <a:t>textos y hacer corrección de estilo antes de ser </a:t>
            </a:r>
            <a:r>
              <a:rPr lang="es-ES" sz="2000" dirty="0" smtClean="0"/>
              <a:t>enviado, estos contenidos deben estar avalados por el investigador principal y el asesor metodológico.</a:t>
            </a:r>
          </a:p>
          <a:p>
            <a:pPr marL="457200" indent="-457200" algn="just">
              <a:buFont typeface="Arial" panose="020B0604020202020204" pitchFamily="34" charset="0"/>
              <a:buChar char="•"/>
            </a:pPr>
            <a:r>
              <a:rPr lang="es-ES" sz="2000" dirty="0" smtClean="0"/>
              <a:t>Se </a:t>
            </a:r>
            <a:r>
              <a:rPr lang="es-ES" sz="2000" dirty="0"/>
              <a:t>sugiere organizar la información del póster </a:t>
            </a:r>
            <a:r>
              <a:rPr lang="es-ES" sz="2000" dirty="0" smtClean="0"/>
              <a:t>en </a:t>
            </a:r>
            <a:r>
              <a:rPr lang="es-ES" sz="2000" dirty="0"/>
              <a:t>la siguiente secuencia:</a:t>
            </a:r>
            <a:endParaRPr lang="es-CO" sz="2000" dirty="0"/>
          </a:p>
          <a:p>
            <a:r>
              <a:rPr lang="es-ES" sz="2000" dirty="0"/>
              <a:t>  </a:t>
            </a:r>
            <a:endParaRPr lang="es-CO" sz="2000" dirty="0"/>
          </a:p>
          <a:p>
            <a:pPr lvl="0"/>
            <a:r>
              <a:rPr lang="es-ES" sz="2000" b="1" dirty="0" smtClean="0">
                <a:solidFill>
                  <a:srgbClr val="0070C0"/>
                </a:solidFill>
              </a:rPr>
              <a:t>ENCABEZADO</a:t>
            </a:r>
            <a:endParaRPr lang="es-ES" sz="3138" b="1" dirty="0" smtClean="0">
              <a:solidFill>
                <a:srgbClr val="0070C0"/>
              </a:solidFill>
            </a:endParaRPr>
          </a:p>
          <a:p>
            <a:pPr lvl="0"/>
            <a:endParaRPr lang="es-CO" sz="2000" dirty="0"/>
          </a:p>
          <a:p>
            <a:pPr marL="906463" lvl="1" indent="-457200" algn="just">
              <a:buFont typeface="+mj-lt"/>
              <a:buAutoNum type="arabicPeriod"/>
            </a:pPr>
            <a:r>
              <a:rPr lang="es-ES" sz="2000" b="1" dirty="0" smtClean="0"/>
              <a:t>Título</a:t>
            </a:r>
            <a:r>
              <a:rPr lang="es-ES" sz="2000" b="1" dirty="0"/>
              <a:t>:</a:t>
            </a:r>
            <a:r>
              <a:rPr lang="es-ES" sz="2000" dirty="0"/>
              <a:t> Debe incluir el máximo de información </a:t>
            </a:r>
            <a:r>
              <a:rPr lang="es-ES" sz="2000" dirty="0" smtClean="0"/>
              <a:t>con </a:t>
            </a:r>
            <a:r>
              <a:rPr lang="es-ES" sz="2000" dirty="0"/>
              <a:t>el número mínimo de </a:t>
            </a:r>
            <a:r>
              <a:rPr lang="es-ES" sz="2000" dirty="0" smtClean="0"/>
              <a:t>palabras</a:t>
            </a:r>
            <a:r>
              <a:rPr lang="es-ES" sz="2000" dirty="0"/>
              <a:t>. Se debe evitar la utilización de </a:t>
            </a:r>
            <a:r>
              <a:rPr lang="es-ES" sz="2000" dirty="0" smtClean="0"/>
              <a:t>abreviaciones, siglas</a:t>
            </a:r>
            <a:r>
              <a:rPr lang="es-ES" sz="2000" dirty="0"/>
              <a:t>, </a:t>
            </a:r>
            <a:r>
              <a:rPr lang="es-ES" sz="2000" dirty="0" smtClean="0"/>
              <a:t>acrónimos. </a:t>
            </a:r>
            <a:r>
              <a:rPr lang="es-ES" sz="2000" b="1" dirty="0" smtClean="0"/>
              <a:t>Debe </a:t>
            </a:r>
            <a:r>
              <a:rPr lang="es-ES" sz="2000" b="1" dirty="0"/>
              <a:t>contener máximo 150 caracteres</a:t>
            </a:r>
            <a:r>
              <a:rPr lang="es-ES" sz="2000" b="1" dirty="0" smtClean="0"/>
              <a:t>. Debe estar en mayúscula y color amarillo.</a:t>
            </a:r>
          </a:p>
          <a:p>
            <a:pPr marL="906463" lvl="1" indent="-457200" algn="just">
              <a:buFont typeface="+mj-lt"/>
              <a:buAutoNum type="arabicPeriod"/>
            </a:pPr>
            <a:r>
              <a:rPr lang="es-ES" sz="2000" b="1" dirty="0" smtClean="0"/>
              <a:t>Autores</a:t>
            </a:r>
            <a:r>
              <a:rPr lang="es-ES" sz="2000" b="1" dirty="0"/>
              <a:t>: </a:t>
            </a:r>
            <a:r>
              <a:rPr lang="es-ES" sz="2000" dirty="0"/>
              <a:t>Indicar el apellido seguido </a:t>
            </a:r>
            <a:r>
              <a:rPr lang="es-ES" sz="2000" dirty="0" smtClean="0"/>
              <a:t>del nombre. </a:t>
            </a:r>
            <a:r>
              <a:rPr lang="es-ES" sz="2000" dirty="0"/>
              <a:t>Debe registrar el escalafón docente del instructor y el programa académico, en el caso de los residentes deben </a:t>
            </a:r>
            <a:r>
              <a:rPr lang="es-ES" sz="2000" dirty="0" smtClean="0"/>
              <a:t>registrar el </a:t>
            </a:r>
            <a:r>
              <a:rPr lang="es-ES" sz="2000" dirty="0"/>
              <a:t>año de residencia y programa académico.  Separar cada uno de los autores </a:t>
            </a:r>
            <a:r>
              <a:rPr lang="es-ES" sz="2000" dirty="0" smtClean="0"/>
              <a:t>usando comas</a:t>
            </a:r>
            <a:r>
              <a:rPr lang="es-ES" sz="2000" dirty="0"/>
              <a:t>. </a:t>
            </a:r>
            <a:r>
              <a:rPr lang="es-ES" sz="2000" dirty="0" smtClean="0"/>
              <a:t>Registrar el departamento </a:t>
            </a:r>
            <a:r>
              <a:rPr lang="es-ES" sz="2000" dirty="0"/>
              <a:t>y/o </a:t>
            </a:r>
            <a:r>
              <a:rPr lang="es-ES" sz="2000" dirty="0" smtClean="0"/>
              <a:t>división e institución. </a:t>
            </a:r>
          </a:p>
          <a:p>
            <a:pPr marL="906463" lvl="1" indent="-457200" algn="just">
              <a:buFont typeface="+mj-lt"/>
              <a:buAutoNum type="arabicPeriod"/>
            </a:pPr>
            <a:r>
              <a:rPr lang="es-ES" sz="2000" b="1" dirty="0" smtClean="0"/>
              <a:t>Contacto de correspondencia: </a:t>
            </a:r>
            <a:r>
              <a:rPr lang="es-ES" sz="2000" dirty="0" smtClean="0"/>
              <a:t>Incluir el nombre y correo electrónico del autor de correspondencia.</a:t>
            </a:r>
          </a:p>
          <a:p>
            <a:pPr marL="906463" lvl="1" indent="-457200" algn="just">
              <a:buFont typeface="+mj-lt"/>
              <a:buAutoNum type="arabicPeriod"/>
            </a:pPr>
            <a:r>
              <a:rPr lang="es-ES" sz="2000" b="1" dirty="0" smtClean="0"/>
              <a:t>Nombre del evento: </a:t>
            </a:r>
            <a:r>
              <a:rPr lang="es-ES" sz="2000" dirty="0" smtClean="0"/>
              <a:t>En el recuadro azul mas claro, escriba el nombre del evento, acompañado del mes y año en el que se realiza.</a:t>
            </a:r>
            <a:endParaRPr lang="es-CO" sz="2000" dirty="0"/>
          </a:p>
          <a:p>
            <a:pPr algn="just"/>
            <a:endParaRPr lang="es-ES" sz="2000" dirty="0" smtClean="0"/>
          </a:p>
          <a:p>
            <a:pPr algn="just"/>
            <a:r>
              <a:rPr lang="es-ES" sz="2000" b="1" dirty="0" smtClean="0">
                <a:solidFill>
                  <a:srgbClr val="0070C0"/>
                </a:solidFill>
              </a:rPr>
              <a:t>CONTENIDO DEL PÓSTER:</a:t>
            </a:r>
          </a:p>
          <a:p>
            <a:pPr algn="just"/>
            <a:endParaRPr lang="es-ES" sz="2000" dirty="0" smtClean="0"/>
          </a:p>
          <a:p>
            <a:pPr algn="just"/>
            <a:r>
              <a:rPr lang="es-ES" sz="2000" dirty="0" smtClean="0"/>
              <a:t>Dos </a:t>
            </a:r>
            <a:r>
              <a:rPr lang="es-ES" sz="2000" dirty="0"/>
              <a:t>columnas que contengan, en sentido vertical, </a:t>
            </a:r>
            <a:r>
              <a:rPr lang="es-ES" sz="2000" dirty="0" smtClean="0"/>
              <a:t>en  </a:t>
            </a:r>
            <a:r>
              <a:rPr lang="es-ES" sz="2000" dirty="0"/>
              <a:t>letra </a:t>
            </a:r>
            <a:r>
              <a:rPr lang="es-ES" sz="2000" dirty="0" smtClean="0"/>
              <a:t> </a:t>
            </a:r>
            <a:r>
              <a:rPr lang="es-ES" sz="2000" dirty="0"/>
              <a:t>Arial </a:t>
            </a:r>
            <a:r>
              <a:rPr lang="es-ES" sz="2000" dirty="0" smtClean="0"/>
              <a:t>14, con las </a:t>
            </a:r>
            <a:r>
              <a:rPr lang="es-ES" sz="2000" dirty="0"/>
              <a:t>siguientes </a:t>
            </a:r>
            <a:r>
              <a:rPr lang="es-ES" sz="2000" dirty="0" smtClean="0"/>
              <a:t>secciones:</a:t>
            </a:r>
            <a:endParaRPr lang="es-CO" sz="2000" dirty="0"/>
          </a:p>
          <a:p>
            <a:pPr lvl="0" algn="just"/>
            <a:endParaRPr lang="es-CO" sz="2000" dirty="0">
              <a:solidFill>
                <a:srgbClr val="002060"/>
              </a:solidFill>
            </a:endParaRPr>
          </a:p>
          <a:p>
            <a:pPr marL="444500" lvl="1" algn="just"/>
            <a:r>
              <a:rPr lang="es-ES" sz="2000" b="1" dirty="0" smtClean="0">
                <a:solidFill>
                  <a:srgbClr val="002060"/>
                </a:solidFill>
              </a:rPr>
              <a:t>Columna izquierda: </a:t>
            </a:r>
            <a:endParaRPr lang="es-CO" sz="2000" dirty="0" smtClean="0">
              <a:solidFill>
                <a:srgbClr val="002060"/>
              </a:solidFill>
            </a:endParaRPr>
          </a:p>
          <a:p>
            <a:pPr marL="444500" lvl="1" algn="just"/>
            <a:r>
              <a:rPr lang="es-ES" sz="2000" b="1" dirty="0"/>
              <a:t/>
            </a:r>
            <a:br>
              <a:rPr lang="es-ES" sz="2000" b="1" dirty="0"/>
            </a:br>
            <a:r>
              <a:rPr lang="es-ES" sz="2000" b="1" dirty="0" smtClean="0"/>
              <a:t>1. Introducción</a:t>
            </a:r>
            <a:r>
              <a:rPr lang="es-ES" sz="2000" dirty="0"/>
              <a:t>: antecedentes de la investigación, debe ser corta y clara (Texto: color negro Arial </a:t>
            </a:r>
            <a:r>
              <a:rPr lang="es-ES" sz="2000" dirty="0" smtClean="0"/>
              <a:t>14)  </a:t>
            </a:r>
            <a:endParaRPr lang="es-CO" sz="2000" dirty="0"/>
          </a:p>
          <a:p>
            <a:pPr marL="444500" lvl="1" algn="just"/>
            <a:r>
              <a:rPr lang="es-ES" sz="2000" b="1" dirty="0" smtClean="0"/>
              <a:t>2. Objetivo</a:t>
            </a:r>
            <a:r>
              <a:rPr lang="es-ES" sz="2000" dirty="0"/>
              <a:t>:</a:t>
            </a:r>
            <a:r>
              <a:rPr lang="es-ES" sz="2000" dirty="0" smtClean="0"/>
              <a:t> </a:t>
            </a:r>
            <a:r>
              <a:rPr lang="es-ES" sz="2000" dirty="0"/>
              <a:t>Objetivo principal </a:t>
            </a:r>
            <a:endParaRPr lang="es-CO" sz="2000" dirty="0"/>
          </a:p>
          <a:p>
            <a:pPr marL="444500" lvl="1" algn="just"/>
            <a:r>
              <a:rPr lang="es-ES" sz="2000" b="1" dirty="0" smtClean="0"/>
              <a:t>3. Método:</a:t>
            </a:r>
            <a:r>
              <a:rPr lang="es-ES" sz="2000" dirty="0" smtClean="0"/>
              <a:t> </a:t>
            </a:r>
            <a:r>
              <a:rPr lang="es-ES" sz="2000" dirty="0"/>
              <a:t>diseño de la investigación, lugar donde se adelantó el trabajo, período de tiempo del mismo; población del estudio (criterios de selección, estrategia de muestreo); principales variables de interés (definición, métodos de medición); estrategias para el análisis estadístico de la información. (tamaño de la muestra, análisis de los resultados) </a:t>
            </a:r>
            <a:endParaRPr lang="es-CO" sz="2000" dirty="0"/>
          </a:p>
          <a:p>
            <a:pPr marL="444500" lvl="1" algn="just"/>
            <a:r>
              <a:rPr lang="es-ES" sz="2000" dirty="0"/>
              <a:t> </a:t>
            </a:r>
            <a:endParaRPr lang="es-CO" sz="2000" dirty="0"/>
          </a:p>
          <a:p>
            <a:pPr marL="444500" lvl="1" algn="just"/>
            <a:r>
              <a:rPr lang="es-ES" sz="2000" b="1" dirty="0">
                <a:solidFill>
                  <a:srgbClr val="002060"/>
                </a:solidFill>
              </a:rPr>
              <a:t>Columna </a:t>
            </a:r>
            <a:r>
              <a:rPr lang="es-ES" sz="2000" b="1" dirty="0" smtClean="0">
                <a:solidFill>
                  <a:srgbClr val="002060"/>
                </a:solidFill>
              </a:rPr>
              <a:t>derecha: </a:t>
            </a:r>
            <a:endParaRPr lang="es-CO" sz="2000" dirty="0">
              <a:solidFill>
                <a:srgbClr val="002060"/>
              </a:solidFill>
            </a:endParaRPr>
          </a:p>
          <a:p>
            <a:pPr marL="444500" lvl="1" algn="just"/>
            <a:r>
              <a:rPr lang="es-ES" sz="2000" b="1" dirty="0"/>
              <a:t> </a:t>
            </a:r>
            <a:endParaRPr lang="es-CO" sz="2000" dirty="0"/>
          </a:p>
          <a:p>
            <a:pPr marL="444500" lvl="1" algn="just"/>
            <a:r>
              <a:rPr lang="es-ES" sz="2000" b="1" dirty="0" smtClean="0"/>
              <a:t>4 y 5. Resultados y conclusiones: </a:t>
            </a:r>
            <a:r>
              <a:rPr lang="es-ES" sz="2000" dirty="0"/>
              <a:t>Se sugiere hacer uso de tablas y gráficas para resumir los resultados estas deben ir en orden consecutivo, teniendo en cuenta que el texto debe ser fácilmente legible. Los títulos de las gráficas y/o tablas deben tener números arábigos y están en la parte inferior de estas.  (Texto: Color negro Arial </a:t>
            </a:r>
            <a:r>
              <a:rPr lang="es-ES" sz="2000" dirty="0" smtClean="0"/>
              <a:t>12). </a:t>
            </a:r>
          </a:p>
          <a:p>
            <a:pPr marL="901700" lvl="1" indent="-457200" algn="just">
              <a:buAutoNum type="alphaLcPeriod"/>
            </a:pPr>
            <a:endParaRPr lang="es-CO" sz="2000" dirty="0" smtClean="0"/>
          </a:p>
          <a:p>
            <a:pPr marL="0" lvl="1" algn="just"/>
            <a:r>
              <a:rPr lang="es-ES" sz="2000" b="1" dirty="0" smtClean="0">
                <a:solidFill>
                  <a:srgbClr val="0070C0"/>
                </a:solidFill>
              </a:rPr>
              <a:t>PARTE INFERIOR:</a:t>
            </a:r>
            <a:endParaRPr lang="es-ES" sz="2000" b="1" dirty="0">
              <a:solidFill>
                <a:srgbClr val="0070C0"/>
              </a:solidFill>
            </a:endParaRPr>
          </a:p>
          <a:p>
            <a:pPr marL="444500" lvl="1" algn="just"/>
            <a:endParaRPr lang="es-ES" sz="2000" b="1" dirty="0" smtClean="0"/>
          </a:p>
          <a:p>
            <a:pPr marL="901700" lvl="1" indent="-457200" algn="just">
              <a:buAutoNum type="arabicPeriod"/>
            </a:pPr>
            <a:r>
              <a:rPr lang="es-ES" sz="2000" b="1" dirty="0" smtClean="0"/>
              <a:t>Bibliografía: </a:t>
            </a:r>
            <a:r>
              <a:rPr lang="es-ES" sz="2000" dirty="0" smtClean="0"/>
              <a:t>Debe citar las fuentes que considere más importantes, puede citar </a:t>
            </a:r>
            <a:r>
              <a:rPr lang="es-ES" sz="2000" b="1" dirty="0" smtClean="0"/>
              <a:t>máximo 3 referencias. Aplique normas VANCOUVER. </a:t>
            </a:r>
          </a:p>
          <a:p>
            <a:pPr marL="901700" lvl="1" indent="-457200" algn="just">
              <a:buAutoNum type="arabicPeriod"/>
            </a:pPr>
            <a:endParaRPr lang="es-ES" sz="2000" b="1" dirty="0"/>
          </a:p>
          <a:p>
            <a:pPr algn="just"/>
            <a:r>
              <a:rPr lang="es-ES" sz="2000" b="1" dirty="0" smtClean="0">
                <a:solidFill>
                  <a:srgbClr val="0070C0"/>
                </a:solidFill>
              </a:rPr>
              <a:t>FINALMENTE:</a:t>
            </a:r>
            <a:endParaRPr lang="es-ES" sz="2000" b="1" dirty="0">
              <a:solidFill>
                <a:srgbClr val="0070C0"/>
              </a:solidFill>
            </a:endParaRPr>
          </a:p>
          <a:p>
            <a:pPr algn="just"/>
            <a:endParaRPr lang="es-ES" sz="2000" b="1" dirty="0" smtClean="0"/>
          </a:p>
          <a:p>
            <a:pPr marL="901700" lvl="1" indent="-457200" algn="just">
              <a:buFontTx/>
              <a:buAutoNum type="arabicPeriod"/>
            </a:pPr>
            <a:r>
              <a:rPr lang="es-ES" sz="2000" dirty="0" smtClean="0"/>
              <a:t>Enviar a todo </a:t>
            </a:r>
            <a:r>
              <a:rPr lang="es-ES" sz="2000" dirty="0"/>
              <a:t>tipo de imágenes (gráficos y tablas) en archivos originales y verificar que la imagen sea de buena resolución (calidad visual). Incluir estás imágenes en la plantilla para conocer su ubicación</a:t>
            </a:r>
            <a:r>
              <a:rPr lang="es-ES" sz="2000" dirty="0" smtClean="0"/>
              <a:t>.</a:t>
            </a:r>
          </a:p>
          <a:p>
            <a:pPr marL="901700" lvl="1" indent="-457200" algn="just">
              <a:buFontTx/>
              <a:buAutoNum type="arabicPeriod"/>
            </a:pPr>
            <a:r>
              <a:rPr lang="es-ES" sz="2000" dirty="0" smtClean="0"/>
              <a:t>Recuerde tener todas las aprobaciones necesarias (ver lista de chequeo)</a:t>
            </a:r>
          </a:p>
          <a:p>
            <a:pPr marL="901700" lvl="1" indent="-457200" algn="just">
              <a:buFontTx/>
              <a:buAutoNum type="arabicPeriod"/>
            </a:pPr>
            <a:r>
              <a:rPr lang="es-ES" sz="2000" dirty="0"/>
              <a:t>Cualquier duda o </a:t>
            </a:r>
            <a:r>
              <a:rPr lang="es-ES" sz="2000" dirty="0" smtClean="0"/>
              <a:t>inquietud frente al diseño, contáctanos </a:t>
            </a:r>
            <a:r>
              <a:rPr lang="es-ES" sz="2000" dirty="0"/>
              <a:t>en:  </a:t>
            </a:r>
            <a:r>
              <a:rPr lang="es-CO" sz="2000" dirty="0"/>
              <a:t>impresos.publicaciones@fucsalud.edu.co</a:t>
            </a:r>
            <a:endParaRPr lang="es-ES" sz="2000" b="1" dirty="0"/>
          </a:p>
          <a:p>
            <a:pPr marL="901700" lvl="1" indent="-457200" algn="just">
              <a:buAutoNum type="arabicPeriod"/>
            </a:pPr>
            <a:endParaRPr lang="es-ES" sz="2000" b="1" dirty="0" smtClean="0"/>
          </a:p>
          <a:p>
            <a:pPr algn="just"/>
            <a:endParaRPr lang="es-ES" sz="2000" b="1" dirty="0"/>
          </a:p>
          <a:p>
            <a:pPr algn="just"/>
            <a:r>
              <a:rPr lang="es-ES" sz="2000" b="1" dirty="0" smtClean="0"/>
              <a:t>A continuación encontrará un modelo de póster que le servirá como guía y el formato para que diseñe su póster.</a:t>
            </a:r>
            <a:endParaRPr lang="es-CO" sz="2000" dirty="0" smtClean="0"/>
          </a:p>
        </p:txBody>
      </p:sp>
      <p:sp>
        <p:nvSpPr>
          <p:cNvPr id="6" name="5 CuadroTexto"/>
          <p:cNvSpPr txBox="1"/>
          <p:nvPr/>
        </p:nvSpPr>
        <p:spPr>
          <a:xfrm>
            <a:off x="4716636" y="792238"/>
            <a:ext cx="8928992" cy="1107996"/>
          </a:xfrm>
          <a:prstGeom prst="rect">
            <a:avLst/>
          </a:prstGeom>
          <a:noFill/>
        </p:spPr>
        <p:txBody>
          <a:bodyPr wrap="square" rtlCol="0">
            <a:spAutoFit/>
          </a:bodyPr>
          <a:lstStyle/>
          <a:p>
            <a:r>
              <a:rPr lang="x-none" sz="6600" b="1" dirty="0" smtClean="0">
                <a:solidFill>
                  <a:schemeClr val="bg1"/>
                </a:solidFill>
              </a:rPr>
              <a:t>INSTRUCCIONES</a:t>
            </a:r>
            <a:endParaRPr lang="es-ES" sz="6600" b="1" dirty="0">
              <a:solidFill>
                <a:schemeClr val="bg1"/>
              </a:solidFill>
            </a:endParaRPr>
          </a:p>
        </p:txBody>
      </p:sp>
    </p:spTree>
    <p:extLst>
      <p:ext uri="{BB962C8B-B14F-4D97-AF65-F5344CB8AC3E}">
        <p14:creationId xmlns:p14="http://schemas.microsoft.com/office/powerpoint/2010/main" val="2099790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500612" y="144166"/>
            <a:ext cx="10585176" cy="2016224"/>
          </a:xfrm>
        </p:spPr>
        <p:txBody>
          <a:bodyPr>
            <a:normAutofit/>
          </a:bodyPr>
          <a:lstStyle/>
          <a:p>
            <a:pPr algn="l"/>
            <a:r>
              <a:rPr lang="es-ES" sz="3200" b="1" i="1"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UTILIZACIÓN DE FÁRMACOS PARA PREVENIR EL SANGRADO GASTROINTESTINAL EN PACIENTES MÉDICOS EN UN HOSPITAL UNIVERSITARIO</a:t>
            </a:r>
          </a:p>
        </p:txBody>
      </p:sp>
      <p:sp>
        <p:nvSpPr>
          <p:cNvPr id="3" name="2 Subtítulo"/>
          <p:cNvSpPr>
            <a:spLocks noGrp="1"/>
          </p:cNvSpPr>
          <p:nvPr>
            <p:ph type="subTitle" idx="1"/>
          </p:nvPr>
        </p:nvSpPr>
        <p:spPr>
          <a:xfrm>
            <a:off x="607832" y="5414845"/>
            <a:ext cx="7272808" cy="2078111"/>
          </a:xfrm>
        </p:spPr>
        <p:txBody>
          <a:bodyPr>
            <a:normAutofit/>
          </a:bodyPr>
          <a:lstStyle/>
          <a:p>
            <a:r>
              <a:rPr lang="es-ES" sz="1600" b="1" dirty="0" smtClean="0">
                <a:solidFill>
                  <a:schemeClr val="tx1"/>
                </a:solidFill>
                <a:latin typeface="Arial" panose="020B0604020202020204" pitchFamily="34" charset="0"/>
                <a:cs typeface="Arial" panose="020B0604020202020204" pitchFamily="34" charset="0"/>
              </a:rPr>
              <a:t>INTRODUCCIÓN</a:t>
            </a:r>
          </a:p>
          <a:p>
            <a:endParaRPr lang="es-ES" sz="1600" b="1" dirty="0" smtClean="0">
              <a:solidFill>
                <a:schemeClr val="tx1"/>
              </a:solidFill>
              <a:latin typeface="Arial" panose="020B0604020202020204" pitchFamily="34" charset="0"/>
              <a:cs typeface="Arial" panose="020B0604020202020204" pitchFamily="34" charset="0"/>
            </a:endParaRPr>
          </a:p>
          <a:p>
            <a:pPr algn="just"/>
            <a:r>
              <a:rPr lang="es-ES" sz="1400" dirty="0">
                <a:solidFill>
                  <a:schemeClr val="tx1"/>
                </a:solidFill>
                <a:latin typeface="Arial" panose="020B0604020202020204" pitchFamily="34" charset="0"/>
                <a:cs typeface="Arial" panose="020B0604020202020204" pitchFamily="34" charset="0"/>
              </a:rPr>
              <a:t>Los  medicamentos  protectores  de  la  mucosa  gástrica han  aumentado su uso considerablemente  por  razones  muy diversas, bien sea en el  medio  hospitalario o en el medio  ambulatorio (1). Se ha evidenciado un incremento en  la  prescripción de estos protectores. Además de un uso inadecuado sobre todo en contextos hospitalarios </a:t>
            </a:r>
            <a:r>
              <a:rPr lang="es-ES" sz="1400" dirty="0" smtClean="0">
                <a:solidFill>
                  <a:schemeClr val="tx1"/>
                </a:solidFill>
                <a:latin typeface="Arial" panose="020B0604020202020204" pitchFamily="34" charset="0"/>
                <a:cs typeface="Arial" panose="020B0604020202020204" pitchFamily="34" charset="0"/>
              </a:rPr>
              <a:t>y </a:t>
            </a:r>
            <a:r>
              <a:rPr lang="es-ES" sz="1400" dirty="0">
                <a:solidFill>
                  <a:schemeClr val="tx1"/>
                </a:solidFill>
                <a:latin typeface="Arial" panose="020B0604020202020204" pitchFamily="34" charset="0"/>
                <a:cs typeface="Arial" panose="020B0604020202020204" pitchFamily="34" charset="0"/>
              </a:rPr>
              <a:t>de urgencias (2,3</a:t>
            </a:r>
            <a:r>
              <a:rPr lang="es-ES" sz="1400" dirty="0" smtClean="0">
                <a:solidFill>
                  <a:schemeClr val="tx1"/>
                </a:solidFill>
                <a:latin typeface="Arial" panose="020B0604020202020204" pitchFamily="34" charset="0"/>
                <a:cs typeface="Arial" panose="020B0604020202020204" pitchFamily="34" charset="0"/>
              </a:rPr>
              <a:t>).</a:t>
            </a:r>
            <a:endParaRPr lang="es-ES" sz="1400" b="1" dirty="0">
              <a:solidFill>
                <a:schemeClr val="tx1"/>
              </a:solidFill>
              <a:latin typeface="Arial" panose="020B0604020202020204" pitchFamily="34" charset="0"/>
              <a:cs typeface="Arial" panose="020B0604020202020204" pitchFamily="34" charset="0"/>
            </a:endParaRPr>
          </a:p>
        </p:txBody>
      </p:sp>
      <p:sp>
        <p:nvSpPr>
          <p:cNvPr id="4" name="1 Título"/>
          <p:cNvSpPr txBox="1">
            <a:spLocks/>
          </p:cNvSpPr>
          <p:nvPr/>
        </p:nvSpPr>
        <p:spPr>
          <a:xfrm>
            <a:off x="4428604" y="2304406"/>
            <a:ext cx="5472608" cy="1584175"/>
          </a:xfrm>
          <a:prstGeom prst="rect">
            <a:avLst/>
          </a:prstGeom>
        </p:spPr>
        <p:txBody>
          <a:bodyPr vert="horz" lIns="216027" tIns="108014" rIns="216027" bIns="108014" rtlCol="0" anchor="ctr">
            <a:normAutofit fontScale="32500" lnSpcReduction="20000"/>
          </a:bodyPr>
          <a:lstStyle>
            <a:lvl1pPr algn="ctr" defTabSz="2160270" rtl="0" eaLnBrk="1" latinLnBrk="0" hangingPunct="1">
              <a:spcBef>
                <a:spcPct val="0"/>
              </a:spcBef>
              <a:buNone/>
              <a:defRPr sz="10400" kern="1200">
                <a:solidFill>
                  <a:schemeClr val="tx1"/>
                </a:solidFill>
                <a:latin typeface="+mj-lt"/>
                <a:ea typeface="+mj-ea"/>
                <a:cs typeface="+mj-cs"/>
              </a:defRPr>
            </a:lvl1pPr>
          </a:lstStyle>
          <a:p>
            <a:pPr algn="l"/>
            <a:r>
              <a:rPr lang="es-ES" sz="5100" i="1" dirty="0" smtClean="0">
                <a:solidFill>
                  <a:srgbClr val="FFFF00"/>
                </a:solidFill>
              </a:rPr>
              <a:t>Autores: </a:t>
            </a:r>
            <a:r>
              <a:rPr lang="es-ES" sz="5100" i="1" dirty="0" err="1">
                <a:solidFill>
                  <a:schemeClr val="bg1"/>
                </a:solidFill>
              </a:rPr>
              <a:t>Diaztagle</a:t>
            </a:r>
            <a:r>
              <a:rPr lang="es-ES" sz="5100" i="1" dirty="0">
                <a:solidFill>
                  <a:schemeClr val="bg1"/>
                </a:solidFill>
              </a:rPr>
              <a:t> </a:t>
            </a:r>
            <a:r>
              <a:rPr lang="es-ES" sz="5100" i="1" dirty="0" smtClean="0">
                <a:solidFill>
                  <a:schemeClr val="bg1"/>
                </a:solidFill>
              </a:rPr>
              <a:t>Juan¹, </a:t>
            </a:r>
            <a:r>
              <a:rPr lang="es-ES" sz="5100" i="1" dirty="0" err="1">
                <a:solidFill>
                  <a:schemeClr val="bg1"/>
                </a:solidFill>
              </a:rPr>
              <a:t>Sprockel</a:t>
            </a:r>
            <a:r>
              <a:rPr lang="es-ES" sz="5100" i="1" dirty="0">
                <a:solidFill>
                  <a:schemeClr val="bg1"/>
                </a:solidFill>
              </a:rPr>
              <a:t> </a:t>
            </a:r>
            <a:r>
              <a:rPr lang="es-ES" sz="5100" i="1" dirty="0" smtClean="0">
                <a:solidFill>
                  <a:schemeClr val="bg1"/>
                </a:solidFill>
              </a:rPr>
              <a:t>John¹</a:t>
            </a:r>
            <a:r>
              <a:rPr lang="es-ES" sz="5100" i="1" dirty="0">
                <a:solidFill>
                  <a:schemeClr val="bg1"/>
                </a:solidFill>
              </a:rPr>
              <a:t>, Mojica </a:t>
            </a:r>
            <a:r>
              <a:rPr lang="es-ES" sz="5100" i="1" dirty="0" smtClean="0">
                <a:solidFill>
                  <a:schemeClr val="bg1"/>
                </a:solidFill>
              </a:rPr>
              <a:t>Ezequiel</a:t>
            </a:r>
            <a:r>
              <a:rPr lang="es-ES" sz="5100" i="1" baseline="30000" dirty="0" smtClean="0">
                <a:solidFill>
                  <a:schemeClr val="bg1"/>
                </a:solidFill>
              </a:rPr>
              <a:t>2</a:t>
            </a:r>
            <a:r>
              <a:rPr lang="es-CO" sz="5100" baseline="30000" dirty="0" smtClean="0">
                <a:solidFill>
                  <a:schemeClr val="bg1"/>
                </a:solidFill>
              </a:rPr>
              <a:t> </a:t>
            </a:r>
            <a:r>
              <a:rPr lang="es-CO" sz="2000" baseline="30000" dirty="0" smtClean="0"/>
              <a:t>1</a:t>
            </a:r>
            <a:endParaRPr lang="es-CO" sz="2000" dirty="0"/>
          </a:p>
          <a:p>
            <a:pPr algn="l"/>
            <a:endParaRPr lang="es-CO" sz="2400" dirty="0">
              <a:solidFill>
                <a:schemeClr val="bg1"/>
              </a:solidFill>
            </a:endParaRPr>
          </a:p>
          <a:p>
            <a:pPr algn="l">
              <a:lnSpc>
                <a:spcPct val="120000"/>
              </a:lnSpc>
            </a:pPr>
            <a:r>
              <a:rPr lang="es-CO" sz="2800" dirty="0" smtClean="0">
                <a:solidFill>
                  <a:schemeClr val="bg1"/>
                </a:solidFill>
                <a:latin typeface="Arial" panose="020B0604020202020204" pitchFamily="34" charset="0"/>
                <a:cs typeface="Arial" panose="020B0604020202020204" pitchFamily="34" charset="0"/>
              </a:rPr>
              <a:t>1. </a:t>
            </a:r>
            <a:r>
              <a:rPr lang="es-CO" sz="2800" dirty="0">
                <a:solidFill>
                  <a:schemeClr val="bg1"/>
                </a:solidFill>
                <a:latin typeface="Arial" panose="020B0604020202020204" pitchFamily="34" charset="0"/>
                <a:cs typeface="Arial" panose="020B0604020202020204" pitchFamily="34" charset="0"/>
              </a:rPr>
              <a:t>Instructor Asistente Departamento de Medicina Interna Fundación Universitaria de Ciencias de la Salud, Hospital de San José de Bogotá.</a:t>
            </a:r>
            <a:br>
              <a:rPr lang="es-CO" sz="2800" dirty="0">
                <a:solidFill>
                  <a:schemeClr val="bg1"/>
                </a:solidFill>
                <a:latin typeface="Arial" panose="020B0604020202020204" pitchFamily="34" charset="0"/>
                <a:cs typeface="Arial" panose="020B0604020202020204" pitchFamily="34" charset="0"/>
              </a:rPr>
            </a:br>
            <a:r>
              <a:rPr lang="es-CO" sz="2800" dirty="0">
                <a:solidFill>
                  <a:schemeClr val="bg1"/>
                </a:solidFill>
                <a:latin typeface="Arial" panose="020B0604020202020204" pitchFamily="34" charset="0"/>
                <a:cs typeface="Arial" panose="020B0604020202020204" pitchFamily="34" charset="0"/>
              </a:rPr>
              <a:t>2</a:t>
            </a:r>
            <a:r>
              <a:rPr lang="es-CO" sz="2800" dirty="0" smtClean="0">
                <a:solidFill>
                  <a:schemeClr val="bg1"/>
                </a:solidFill>
                <a:latin typeface="Arial" panose="020B0604020202020204" pitchFamily="34" charset="0"/>
                <a:cs typeface="Arial" panose="020B0604020202020204" pitchFamily="34" charset="0"/>
              </a:rPr>
              <a:t>. </a:t>
            </a:r>
            <a:r>
              <a:rPr lang="es-CO" sz="2800" dirty="0">
                <a:solidFill>
                  <a:schemeClr val="bg1"/>
                </a:solidFill>
                <a:latin typeface="Arial" panose="020B0604020202020204" pitchFamily="34" charset="0"/>
                <a:cs typeface="Arial" panose="020B0604020202020204" pitchFamily="34" charset="0"/>
              </a:rPr>
              <a:t>Residente de tercer año de Medicina Interna. Fundación Universitaria de Ciencias de la Salud, Hospital de San José de Bogotá. </a:t>
            </a:r>
          </a:p>
          <a:p>
            <a:pPr algn="l"/>
            <a:endParaRPr lang="es-CO" sz="3000" dirty="0">
              <a:solidFill>
                <a:schemeClr val="bg1"/>
              </a:solidFill>
              <a:latin typeface="Arial" panose="020B0604020202020204" pitchFamily="34" charset="0"/>
              <a:cs typeface="Arial" panose="020B0604020202020204" pitchFamily="34" charset="0"/>
            </a:endParaRPr>
          </a:p>
          <a:p>
            <a:pPr algn="l"/>
            <a:endParaRPr lang="es-CO" sz="3000" dirty="0" smtClean="0">
              <a:solidFill>
                <a:schemeClr val="bg1"/>
              </a:solidFill>
              <a:latin typeface="Arial" panose="020B0604020202020204" pitchFamily="34" charset="0"/>
              <a:cs typeface="Arial" panose="020B0604020202020204" pitchFamily="34" charset="0"/>
            </a:endParaRPr>
          </a:p>
          <a:p>
            <a:pPr algn="l"/>
            <a:r>
              <a:rPr lang="es-ES" sz="3000" dirty="0" smtClean="0">
                <a:solidFill>
                  <a:srgbClr val="FFFF00"/>
                </a:solidFill>
                <a:latin typeface="Arial" panose="020B0604020202020204" pitchFamily="34" charset="0"/>
                <a:cs typeface="Arial" panose="020B0604020202020204" pitchFamily="34" charset="0"/>
              </a:rPr>
              <a:t>Contacto de correspondencia: </a:t>
            </a:r>
            <a:r>
              <a:rPr lang="es-ES" sz="3000" dirty="0" smtClean="0">
                <a:solidFill>
                  <a:schemeClr val="bg1"/>
                </a:solidFill>
                <a:latin typeface="Arial" panose="020B0604020202020204" pitchFamily="34" charset="0"/>
                <a:cs typeface="Arial" panose="020B0604020202020204" pitchFamily="34" charset="0"/>
              </a:rPr>
              <a:t>Ezequiel Mojica, </a:t>
            </a:r>
            <a:r>
              <a:rPr lang="es-ES" sz="3000" dirty="0" err="1" smtClean="0">
                <a:solidFill>
                  <a:schemeClr val="bg1"/>
                </a:solidFill>
                <a:latin typeface="Arial" panose="020B0604020202020204" pitchFamily="34" charset="0"/>
                <a:cs typeface="Arial" panose="020B0604020202020204" pitchFamily="34" charset="0"/>
              </a:rPr>
              <a:t>emmojica@fucsalud.edu.co</a:t>
            </a:r>
            <a:endParaRPr lang="es-ES" sz="3000" dirty="0">
              <a:solidFill>
                <a:schemeClr val="bg1"/>
              </a:solidFill>
              <a:latin typeface="Arial" panose="020B0604020202020204" pitchFamily="34" charset="0"/>
              <a:cs typeface="Arial" panose="020B0604020202020204" pitchFamily="34" charset="0"/>
            </a:endParaRPr>
          </a:p>
        </p:txBody>
      </p:sp>
      <p:sp>
        <p:nvSpPr>
          <p:cNvPr id="6" name="2 Subtítulo"/>
          <p:cNvSpPr txBox="1">
            <a:spLocks/>
          </p:cNvSpPr>
          <p:nvPr/>
        </p:nvSpPr>
        <p:spPr>
          <a:xfrm>
            <a:off x="607832" y="7883892"/>
            <a:ext cx="7272808" cy="1738061"/>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r>
              <a:rPr lang="es-ES" sz="1600" b="1" dirty="0" smtClean="0">
                <a:solidFill>
                  <a:schemeClr val="tx1"/>
                </a:solidFill>
                <a:latin typeface="Arial" panose="020B0604020202020204" pitchFamily="34" charset="0"/>
                <a:cs typeface="Arial" panose="020B0604020202020204" pitchFamily="34" charset="0"/>
              </a:rPr>
              <a:t>OBJETIVO</a:t>
            </a:r>
          </a:p>
          <a:p>
            <a:endParaRPr lang="es-ES" sz="1600" b="1" dirty="0" smtClean="0">
              <a:solidFill>
                <a:schemeClr val="tx1"/>
              </a:solidFill>
              <a:latin typeface="Arial" panose="020B0604020202020204" pitchFamily="34" charset="0"/>
              <a:cs typeface="Arial" panose="020B0604020202020204" pitchFamily="34" charset="0"/>
            </a:endParaRPr>
          </a:p>
          <a:p>
            <a:pPr algn="just"/>
            <a:r>
              <a:rPr lang="es-ES" sz="1400" dirty="0">
                <a:solidFill>
                  <a:schemeClr val="tx1"/>
                </a:solidFill>
                <a:latin typeface="Arial" panose="020B0604020202020204" pitchFamily="34" charset="0"/>
                <a:cs typeface="Arial" panose="020B0604020202020204" pitchFamily="34" charset="0"/>
              </a:rPr>
              <a:t>Describir  la frecuencia de prescripción y la indicación de medicamentos para prevenir el sangrado gastrointestinal (SGI) en pacientes hospitalizados en el Hospital de San José de </a:t>
            </a:r>
            <a:r>
              <a:rPr lang="es-ES" sz="1400" dirty="0" smtClean="0">
                <a:solidFill>
                  <a:schemeClr val="tx1"/>
                </a:solidFill>
                <a:latin typeface="Arial" panose="020B0604020202020204" pitchFamily="34" charset="0"/>
                <a:cs typeface="Arial" panose="020B0604020202020204" pitchFamily="34" charset="0"/>
              </a:rPr>
              <a:t>Bogotá.</a:t>
            </a:r>
            <a:endParaRPr lang="es-ES" sz="1400" dirty="0">
              <a:solidFill>
                <a:schemeClr val="tx1"/>
              </a:solidFill>
              <a:latin typeface="Arial" panose="020B0604020202020204" pitchFamily="34" charset="0"/>
              <a:cs typeface="Arial" panose="020B0604020202020204" pitchFamily="34" charset="0"/>
            </a:endParaRPr>
          </a:p>
        </p:txBody>
      </p:sp>
      <p:sp>
        <p:nvSpPr>
          <p:cNvPr id="7" name="2 Subtítulo"/>
          <p:cNvSpPr txBox="1">
            <a:spLocks/>
          </p:cNvSpPr>
          <p:nvPr/>
        </p:nvSpPr>
        <p:spPr>
          <a:xfrm>
            <a:off x="607832" y="10008146"/>
            <a:ext cx="7272808" cy="5328591"/>
          </a:xfrm>
          <a:prstGeom prst="rect">
            <a:avLst/>
          </a:prstGeom>
        </p:spPr>
        <p:txBody>
          <a:bodyPr vert="horz" lIns="216027" tIns="108014" rIns="216027" bIns="108014" rtlCol="0">
            <a:normAutofit lnSpcReduction="10000"/>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r>
              <a:rPr lang="es-ES" sz="1600" b="1" dirty="0" smtClean="0">
                <a:solidFill>
                  <a:schemeClr val="tx1"/>
                </a:solidFill>
                <a:latin typeface="Arial" panose="020B0604020202020204" pitchFamily="34" charset="0"/>
                <a:cs typeface="Arial" panose="020B0604020202020204" pitchFamily="34" charset="0"/>
              </a:rPr>
              <a:t>MÉTODOS</a:t>
            </a:r>
          </a:p>
          <a:p>
            <a:pPr algn="just"/>
            <a:endParaRPr lang="es-ES" sz="1600" dirty="0" smtClean="0">
              <a:solidFill>
                <a:schemeClr val="tx1"/>
              </a:solidFill>
              <a:latin typeface="Arial" panose="020B0604020202020204" pitchFamily="34" charset="0"/>
              <a:cs typeface="Arial" panose="020B0604020202020204" pitchFamily="34" charset="0"/>
            </a:endParaRPr>
          </a:p>
          <a:p>
            <a:pPr algn="just"/>
            <a:r>
              <a:rPr lang="es-ES" sz="1400" dirty="0">
                <a:solidFill>
                  <a:schemeClr val="tx1"/>
                </a:solidFill>
                <a:latin typeface="Arial" panose="020B0604020202020204" pitchFamily="34" charset="0"/>
                <a:cs typeface="Arial" panose="020B0604020202020204" pitchFamily="34" charset="0"/>
              </a:rPr>
              <a:t>Estudio de corte transversal. Se incluyeron pacientes hospitalizados durante el período comprendido entre el 01 Junio y el 30 de Noviembre de 2012. Se excluyeron pacientes con diagnóstico de sangrado gastrointestinal al momento de la evaluación o con antecedente de alergia a  alguno de los medicamentos anotado en la historia clínica.</a:t>
            </a:r>
          </a:p>
          <a:p>
            <a:pPr algn="just"/>
            <a:endParaRPr lang="es-ES" sz="1400" dirty="0">
              <a:solidFill>
                <a:schemeClr val="tx1"/>
              </a:solidFill>
              <a:latin typeface="Arial" panose="020B0604020202020204" pitchFamily="34" charset="0"/>
              <a:cs typeface="Arial" panose="020B0604020202020204" pitchFamily="34" charset="0"/>
            </a:endParaRPr>
          </a:p>
          <a:p>
            <a:pPr algn="just"/>
            <a:r>
              <a:rPr lang="es-ES" sz="1400" dirty="0">
                <a:solidFill>
                  <a:schemeClr val="tx1"/>
                </a:solidFill>
                <a:latin typeface="Arial" panose="020B0604020202020204" pitchFamily="34" charset="0"/>
                <a:cs typeface="Arial" panose="020B0604020202020204" pitchFamily="34" charset="0"/>
              </a:rPr>
              <a:t>Se estimó un tamaño de muestra </a:t>
            </a:r>
            <a:r>
              <a:rPr lang="es-ES" sz="1400" dirty="0" smtClean="0">
                <a:solidFill>
                  <a:schemeClr val="tx1"/>
                </a:solidFill>
                <a:latin typeface="Arial" panose="020B0604020202020204" pitchFamily="34" charset="0"/>
                <a:cs typeface="Arial" panose="020B0604020202020204" pitchFamily="34" charset="0"/>
              </a:rPr>
              <a:t>de 179 </a:t>
            </a:r>
            <a:r>
              <a:rPr lang="es-ES" sz="1400" dirty="0">
                <a:solidFill>
                  <a:schemeClr val="tx1"/>
                </a:solidFill>
                <a:latin typeface="Arial" panose="020B0604020202020204" pitchFamily="34" charset="0"/>
                <a:cs typeface="Arial" panose="020B0604020202020204" pitchFamily="34" charset="0"/>
              </a:rPr>
              <a:t>pacientes, con base en los siguientes supuestos: frecuencia esperada de prescripción del 70%, error tipo I del 5% y una diferencia esperada de 10% a dos colas. </a:t>
            </a:r>
            <a:r>
              <a:rPr lang="es-ES" sz="1400" dirty="0" smtClean="0">
                <a:solidFill>
                  <a:schemeClr val="tx1"/>
                </a:solidFill>
                <a:latin typeface="Arial" panose="020B0604020202020204" pitchFamily="34" charset="0"/>
                <a:cs typeface="Arial" panose="020B0604020202020204" pitchFamily="34" charset="0"/>
              </a:rPr>
              <a:t>Se </a:t>
            </a:r>
            <a:r>
              <a:rPr lang="es-ES" sz="1400" dirty="0">
                <a:solidFill>
                  <a:schemeClr val="tx1"/>
                </a:solidFill>
                <a:latin typeface="Arial" panose="020B0604020202020204" pitchFamily="34" charset="0"/>
                <a:cs typeface="Arial" panose="020B0604020202020204" pitchFamily="34" charset="0"/>
              </a:rPr>
              <a:t>realizó un muestreo  por conglomerados, tomando como conglomerado cada mes de evaluación, y se identificaron de forma aleatoria los días de evaluación de cada </a:t>
            </a:r>
            <a:r>
              <a:rPr lang="es-ES" sz="1400" dirty="0" smtClean="0">
                <a:solidFill>
                  <a:schemeClr val="tx1"/>
                </a:solidFill>
                <a:latin typeface="Arial" panose="020B0604020202020204" pitchFamily="34" charset="0"/>
                <a:cs typeface="Arial" panose="020B0604020202020204" pitchFamily="34" charset="0"/>
              </a:rPr>
              <a:t>mes. </a:t>
            </a:r>
            <a:r>
              <a:rPr lang="es-ES" sz="1400" dirty="0">
                <a:solidFill>
                  <a:schemeClr val="tx1"/>
                </a:solidFill>
                <a:latin typeface="Arial" panose="020B0604020202020204" pitchFamily="34" charset="0"/>
                <a:cs typeface="Arial" panose="020B0604020202020204" pitchFamily="34" charset="0"/>
              </a:rPr>
              <a:t>La información se tomó en los días asignados, incluyendo pacientes que previamente no habían sido recolectados. Se seleccionaran 56 días durante 6 meses</a:t>
            </a:r>
            <a:r>
              <a:rPr lang="es-ES" sz="1400" dirty="0" smtClean="0">
                <a:solidFill>
                  <a:schemeClr val="tx1"/>
                </a:solidFill>
                <a:latin typeface="Arial" panose="020B0604020202020204" pitchFamily="34" charset="0"/>
                <a:cs typeface="Arial" panose="020B0604020202020204" pitchFamily="34" charset="0"/>
              </a:rPr>
              <a:t>.</a:t>
            </a:r>
          </a:p>
          <a:p>
            <a:pPr algn="just"/>
            <a:endParaRPr lang="es-ES" sz="1400" dirty="0">
              <a:solidFill>
                <a:schemeClr val="tx1"/>
              </a:solidFill>
              <a:latin typeface="Arial" panose="020B0604020202020204" pitchFamily="34" charset="0"/>
              <a:cs typeface="Arial" panose="020B0604020202020204" pitchFamily="34" charset="0"/>
            </a:endParaRPr>
          </a:p>
          <a:p>
            <a:pPr algn="just"/>
            <a:r>
              <a:rPr lang="es-ES" sz="1400" dirty="0" smtClean="0">
                <a:solidFill>
                  <a:schemeClr val="tx1"/>
                </a:solidFill>
                <a:latin typeface="Arial" panose="020B0604020202020204" pitchFamily="34" charset="0"/>
                <a:cs typeface="Arial" panose="020B0604020202020204" pitchFamily="34" charset="0"/>
              </a:rPr>
              <a:t>Cada caso fue analizado por dos expertos a partir de la información de la historia clínica para establecer si la prescripción fue o no adecuada.</a:t>
            </a:r>
          </a:p>
          <a:p>
            <a:pPr algn="just"/>
            <a:endParaRPr lang="es-ES" sz="1400" dirty="0">
              <a:solidFill>
                <a:schemeClr val="tx1"/>
              </a:solidFill>
              <a:latin typeface="Arial" panose="020B0604020202020204" pitchFamily="34" charset="0"/>
              <a:cs typeface="Arial" panose="020B0604020202020204" pitchFamily="34" charset="0"/>
            </a:endParaRPr>
          </a:p>
          <a:p>
            <a:pPr algn="just"/>
            <a:r>
              <a:rPr lang="es-ES" sz="1400" dirty="0" smtClean="0">
                <a:solidFill>
                  <a:schemeClr val="tx1"/>
                </a:solidFill>
                <a:latin typeface="Arial" panose="020B0604020202020204" pitchFamily="34" charset="0"/>
                <a:cs typeface="Arial" panose="020B0604020202020204" pitchFamily="34" charset="0"/>
              </a:rPr>
              <a:t>Se realizó un análisis descriptivo de los datos usando frecuencias absolutas y relativas.</a:t>
            </a:r>
            <a:endParaRPr lang="es-ES" sz="1400" dirty="0">
              <a:solidFill>
                <a:schemeClr val="tx1"/>
              </a:solidFill>
              <a:latin typeface="Arial" panose="020B0604020202020204" pitchFamily="34" charset="0"/>
              <a:cs typeface="Arial" panose="020B0604020202020204" pitchFamily="34" charset="0"/>
            </a:endParaRPr>
          </a:p>
          <a:p>
            <a:pPr algn="just"/>
            <a:endParaRPr lang="es-ES" sz="1400" b="1" dirty="0">
              <a:solidFill>
                <a:schemeClr val="tx1"/>
              </a:solidFill>
              <a:latin typeface="Arial" panose="020B0604020202020204" pitchFamily="34" charset="0"/>
              <a:cs typeface="Arial" panose="020B0604020202020204" pitchFamily="34" charset="0"/>
            </a:endParaRPr>
          </a:p>
          <a:p>
            <a:pPr algn="just"/>
            <a:r>
              <a:rPr lang="es-ES" sz="1400" dirty="0" smtClean="0">
                <a:solidFill>
                  <a:schemeClr val="tx1"/>
                </a:solidFill>
                <a:latin typeface="Arial" panose="020B0604020202020204" pitchFamily="34" charset="0"/>
                <a:cs typeface="Arial" panose="020B0604020202020204" pitchFamily="34" charset="0"/>
              </a:rPr>
              <a:t>El proyecto fue aprobado por el Comité de Ética e Investigación en seres humanos del Hospital de San José.</a:t>
            </a:r>
            <a:endParaRPr lang="es-ES" sz="1400" dirty="0">
              <a:solidFill>
                <a:schemeClr val="tx1"/>
              </a:solidFill>
              <a:latin typeface="Arial" panose="020B0604020202020204" pitchFamily="34" charset="0"/>
              <a:cs typeface="Arial" panose="020B0604020202020204" pitchFamily="34" charset="0"/>
            </a:endParaRPr>
          </a:p>
        </p:txBody>
      </p:sp>
      <p:sp>
        <p:nvSpPr>
          <p:cNvPr id="9" name="2 Subtítulo"/>
          <p:cNvSpPr txBox="1">
            <a:spLocks/>
          </p:cNvSpPr>
          <p:nvPr/>
        </p:nvSpPr>
        <p:spPr>
          <a:xfrm>
            <a:off x="8420537" y="16744435"/>
            <a:ext cx="7272808" cy="2592288"/>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r>
              <a:rPr lang="es-ES" sz="1600" b="1" dirty="0" smtClean="0">
                <a:solidFill>
                  <a:schemeClr val="tx1"/>
                </a:solidFill>
                <a:latin typeface="Arial" panose="020B0604020202020204" pitchFamily="34" charset="0"/>
                <a:cs typeface="Arial" panose="020B0604020202020204" pitchFamily="34" charset="0"/>
              </a:rPr>
              <a:t>CONCLUSIONES</a:t>
            </a:r>
          </a:p>
          <a:p>
            <a:pPr algn="just"/>
            <a:endParaRPr lang="es-ES" sz="1400" dirty="0">
              <a:solidFill>
                <a:schemeClr val="tx1"/>
              </a:solidFill>
              <a:latin typeface="Arial" panose="020B0604020202020204" pitchFamily="34" charset="0"/>
              <a:cs typeface="Arial" panose="020B0604020202020204" pitchFamily="34" charset="0"/>
            </a:endParaRPr>
          </a:p>
          <a:p>
            <a:pPr algn="just"/>
            <a:r>
              <a:rPr lang="es-ES" sz="1400" dirty="0">
                <a:solidFill>
                  <a:schemeClr val="tx1"/>
                </a:solidFill>
                <a:latin typeface="Arial" panose="020B0604020202020204" pitchFamily="34" charset="0"/>
                <a:cs typeface="Arial" panose="020B0604020202020204" pitchFamily="34" charset="0"/>
              </a:rPr>
              <a:t>La gran mayoría de los pacientes evaluados recibieron  algún tipo de medicamento para  la prevención del sangrado gastrointestinal. Más de la mitad de los pacientes tuvieron prescripción inadecuada, casi que exclusivamente por prescripción en pacientes sin indicación para la misma. </a:t>
            </a:r>
          </a:p>
        </p:txBody>
      </p:sp>
      <p:sp>
        <p:nvSpPr>
          <p:cNvPr id="10" name="2 Subtítulo"/>
          <p:cNvSpPr txBox="1">
            <a:spLocks/>
          </p:cNvSpPr>
          <p:nvPr/>
        </p:nvSpPr>
        <p:spPr>
          <a:xfrm>
            <a:off x="576289" y="20018374"/>
            <a:ext cx="15625736" cy="1224136"/>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pPr marL="342900" indent="-342900" algn="l">
              <a:buFont typeface="+mj-lt"/>
              <a:buAutoNum type="arabicPeriod"/>
            </a:pPr>
            <a:r>
              <a:rPr lang="es-ES" sz="1400" dirty="0" err="1" smtClean="0">
                <a:solidFill>
                  <a:schemeClr val="tx1"/>
                </a:solidFill>
                <a:latin typeface="Arial" panose="020B0604020202020204" pitchFamily="34" charset="0"/>
                <a:cs typeface="Arial" panose="020B0604020202020204" pitchFamily="34" charset="0"/>
              </a:rPr>
              <a:t>Lin</a:t>
            </a:r>
            <a:r>
              <a:rPr lang="es-ES" sz="1400" dirty="0" smtClean="0">
                <a:solidFill>
                  <a:schemeClr val="tx1"/>
                </a:solidFill>
                <a:latin typeface="Arial" panose="020B0604020202020204" pitchFamily="34" charset="0"/>
                <a:cs typeface="Arial" panose="020B0604020202020204" pitchFamily="34" charset="0"/>
              </a:rPr>
              <a:t> PC, Chang CH, </a:t>
            </a:r>
            <a:r>
              <a:rPr lang="es-ES" sz="1400" dirty="0" err="1" smtClean="0">
                <a:solidFill>
                  <a:schemeClr val="tx1"/>
                </a:solidFill>
                <a:latin typeface="Arial" panose="020B0604020202020204" pitchFamily="34" charset="0"/>
                <a:cs typeface="Arial" panose="020B0604020202020204" pitchFamily="34" charset="0"/>
              </a:rPr>
              <a:t>Hsu</a:t>
            </a:r>
            <a:r>
              <a:rPr lang="es-ES" sz="1400" dirty="0" smtClean="0">
                <a:solidFill>
                  <a:schemeClr val="tx1"/>
                </a:solidFill>
                <a:latin typeface="Arial" panose="020B0604020202020204" pitchFamily="34" charset="0"/>
                <a:cs typeface="Arial" panose="020B0604020202020204" pitchFamily="34" charset="0"/>
              </a:rPr>
              <a:t> PI, </a:t>
            </a:r>
            <a:r>
              <a:rPr lang="es-ES" sz="1400" dirty="0" err="1" smtClean="0">
                <a:solidFill>
                  <a:schemeClr val="tx1"/>
                </a:solidFill>
                <a:latin typeface="Arial" panose="020B0604020202020204" pitchFamily="34" charset="0"/>
                <a:cs typeface="Arial" panose="020B0604020202020204" pitchFamily="34" charset="0"/>
              </a:rPr>
              <a:t>Tseng</a:t>
            </a:r>
            <a:r>
              <a:rPr lang="es-ES" sz="1400" dirty="0" smtClean="0">
                <a:solidFill>
                  <a:schemeClr val="tx1"/>
                </a:solidFill>
                <a:latin typeface="Arial" panose="020B0604020202020204" pitchFamily="34" charset="0"/>
                <a:cs typeface="Arial" panose="020B0604020202020204" pitchFamily="34" charset="0"/>
              </a:rPr>
              <a:t> PL, </a:t>
            </a:r>
            <a:r>
              <a:rPr lang="es-ES" sz="1400" dirty="0" err="1" smtClean="0">
                <a:solidFill>
                  <a:schemeClr val="tx1"/>
                </a:solidFill>
                <a:latin typeface="Arial" panose="020B0604020202020204" pitchFamily="34" charset="0"/>
                <a:cs typeface="Arial" panose="020B0604020202020204" pitchFamily="34" charset="0"/>
              </a:rPr>
              <a:t>Huang</a:t>
            </a:r>
            <a:r>
              <a:rPr lang="es-ES" sz="1400" dirty="0" smtClean="0">
                <a:solidFill>
                  <a:schemeClr val="tx1"/>
                </a:solidFill>
                <a:latin typeface="Arial" panose="020B0604020202020204" pitchFamily="34" charset="0"/>
                <a:cs typeface="Arial" panose="020B0604020202020204" pitchFamily="34" charset="0"/>
              </a:rPr>
              <a:t> YB. </a:t>
            </a:r>
            <a:r>
              <a:rPr lang="es-ES" sz="1400" dirty="0" err="1" smtClean="0">
                <a:solidFill>
                  <a:schemeClr val="tx1"/>
                </a:solidFill>
                <a:latin typeface="Arial" panose="020B0604020202020204" pitchFamily="34" charset="0"/>
                <a:cs typeface="Arial" panose="020B0604020202020204" pitchFamily="34" charset="0"/>
              </a:rPr>
              <a:t>The</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efficacy</a:t>
            </a:r>
            <a:r>
              <a:rPr lang="es-ES" sz="1400" dirty="0" smtClean="0">
                <a:solidFill>
                  <a:schemeClr val="tx1"/>
                </a:solidFill>
                <a:latin typeface="Arial" panose="020B0604020202020204" pitchFamily="34" charset="0"/>
                <a:cs typeface="Arial" panose="020B0604020202020204" pitchFamily="34" charset="0"/>
              </a:rPr>
              <a:t> and safety of </a:t>
            </a:r>
            <a:r>
              <a:rPr lang="es-ES" sz="1400" dirty="0" err="1" smtClean="0">
                <a:solidFill>
                  <a:schemeClr val="tx1"/>
                </a:solidFill>
                <a:latin typeface="Arial" panose="020B0604020202020204" pitchFamily="34" charset="0"/>
                <a:cs typeface="Arial" panose="020B0604020202020204" pitchFamily="34" charset="0"/>
              </a:rPr>
              <a:t>proton</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pump</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inhibitors</a:t>
            </a:r>
            <a:r>
              <a:rPr lang="es-ES" sz="1400" dirty="0" smtClean="0">
                <a:solidFill>
                  <a:schemeClr val="tx1"/>
                </a:solidFill>
                <a:latin typeface="Arial" panose="020B0604020202020204" pitchFamily="34" charset="0"/>
                <a:cs typeface="Arial" panose="020B0604020202020204" pitchFamily="34" charset="0"/>
              </a:rPr>
              <a:t> vs histamine-2 receptor </a:t>
            </a:r>
            <a:r>
              <a:rPr lang="es-ES" sz="1400" dirty="0" err="1" smtClean="0">
                <a:solidFill>
                  <a:schemeClr val="tx1"/>
                </a:solidFill>
                <a:latin typeface="Arial" panose="020B0604020202020204" pitchFamily="34" charset="0"/>
                <a:cs typeface="Arial" panose="020B0604020202020204" pitchFamily="34" charset="0"/>
              </a:rPr>
              <a:t>antagonists</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for</a:t>
            </a:r>
            <a:r>
              <a:rPr lang="es-ES" sz="1400" dirty="0" smtClean="0">
                <a:solidFill>
                  <a:schemeClr val="tx1"/>
                </a:solidFill>
                <a:latin typeface="Arial" panose="020B0604020202020204" pitchFamily="34" charset="0"/>
                <a:cs typeface="Arial" panose="020B0604020202020204" pitchFamily="34" charset="0"/>
              </a:rPr>
              <a:t> stress </a:t>
            </a:r>
            <a:r>
              <a:rPr lang="es-ES" sz="1400" dirty="0" err="1" smtClean="0">
                <a:solidFill>
                  <a:schemeClr val="tx1"/>
                </a:solidFill>
                <a:latin typeface="Arial" panose="020B0604020202020204" pitchFamily="34" charset="0"/>
                <a:cs typeface="Arial" panose="020B0604020202020204" pitchFamily="34" charset="0"/>
              </a:rPr>
              <a:t>ulcer</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bleeding</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prophylaxis</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among</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critical</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care</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patients</a:t>
            </a:r>
            <a:r>
              <a:rPr lang="es-ES" sz="1400" dirty="0" smtClean="0">
                <a:solidFill>
                  <a:schemeClr val="tx1"/>
                </a:solidFill>
                <a:latin typeface="Arial" panose="020B0604020202020204" pitchFamily="34" charset="0"/>
                <a:cs typeface="Arial" panose="020B0604020202020204" pitchFamily="34" charset="0"/>
              </a:rPr>
              <a:t>: a meta-</a:t>
            </a:r>
            <a:r>
              <a:rPr lang="es-ES" sz="1400" dirty="0" err="1" smtClean="0">
                <a:solidFill>
                  <a:schemeClr val="tx1"/>
                </a:solidFill>
                <a:latin typeface="Arial" panose="020B0604020202020204" pitchFamily="34" charset="0"/>
                <a:cs typeface="Arial" panose="020B0604020202020204" pitchFamily="34" charset="0"/>
              </a:rPr>
              <a:t>analysis</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Critical</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care</a:t>
            </a:r>
            <a:r>
              <a:rPr lang="es-ES" sz="1400" dirty="0" smtClean="0">
                <a:solidFill>
                  <a:schemeClr val="tx1"/>
                </a:solidFill>
                <a:latin typeface="Arial" panose="020B0604020202020204" pitchFamily="34" charset="0"/>
                <a:cs typeface="Arial" panose="020B0604020202020204" pitchFamily="34" charset="0"/>
              </a:rPr>
              <a:t> medicine. 2010;38(4):1197-205.</a:t>
            </a:r>
          </a:p>
          <a:p>
            <a:pPr marL="342900" indent="-342900" algn="l">
              <a:buFont typeface="+mj-lt"/>
              <a:buAutoNum type="arabicPeriod"/>
            </a:pPr>
            <a:r>
              <a:rPr lang="es-ES" sz="1400" dirty="0" err="1" smtClean="0">
                <a:solidFill>
                  <a:schemeClr val="tx1"/>
                </a:solidFill>
                <a:latin typeface="Arial" panose="020B0604020202020204" pitchFamily="34" charset="0"/>
                <a:cs typeface="Arial" panose="020B0604020202020204" pitchFamily="34" charset="0"/>
              </a:rPr>
              <a:t>Diaztagle</a:t>
            </a:r>
            <a:r>
              <a:rPr lang="es-ES" sz="1400" dirty="0" smtClean="0">
                <a:solidFill>
                  <a:schemeClr val="tx1"/>
                </a:solidFill>
                <a:latin typeface="Arial" panose="020B0604020202020204" pitchFamily="34" charset="0"/>
                <a:cs typeface="Arial" panose="020B0604020202020204" pitchFamily="34" charset="0"/>
              </a:rPr>
              <a:t> J, Cruz R, Eslava D, Briceño J, Hernández A, N. J. Sangrado gastrointestinal en pacientes hospitalizados. </a:t>
            </a:r>
            <a:r>
              <a:rPr lang="es-ES" sz="1400" dirty="0" err="1" smtClean="0">
                <a:solidFill>
                  <a:schemeClr val="tx1"/>
                </a:solidFill>
                <a:latin typeface="Arial" panose="020B0604020202020204" pitchFamily="34" charset="0"/>
                <a:cs typeface="Arial" panose="020B0604020202020204" pitchFamily="34" charset="0"/>
              </a:rPr>
              <a:t>Repert</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med</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cir.</a:t>
            </a:r>
            <a:r>
              <a:rPr lang="es-ES" sz="1400" dirty="0" smtClean="0">
                <a:solidFill>
                  <a:schemeClr val="tx1"/>
                </a:solidFill>
                <a:latin typeface="Arial" panose="020B0604020202020204" pitchFamily="34" charset="0"/>
                <a:cs typeface="Arial" panose="020B0604020202020204" pitchFamily="34" charset="0"/>
              </a:rPr>
              <a:t> 2014;23(1):9-17.</a:t>
            </a:r>
            <a:endParaRPr lang="es-ES" sz="1400" dirty="0">
              <a:solidFill>
                <a:schemeClr val="tx1"/>
              </a:solidFill>
              <a:latin typeface="Arial" panose="020B0604020202020204" pitchFamily="34" charset="0"/>
              <a:cs typeface="Arial" panose="020B0604020202020204" pitchFamily="34" charset="0"/>
            </a:endParaRPr>
          </a:p>
          <a:p>
            <a:pPr marL="342900" indent="-342900" algn="l">
              <a:buFont typeface="+mj-lt"/>
              <a:buAutoNum type="arabicPeriod"/>
            </a:pPr>
            <a:r>
              <a:rPr lang="es-ES" sz="1400" dirty="0" smtClean="0">
                <a:solidFill>
                  <a:schemeClr val="tx1"/>
                </a:solidFill>
                <a:latin typeface="Arial" panose="020B0604020202020204" pitchFamily="34" charset="0"/>
                <a:cs typeface="Arial" panose="020B0604020202020204" pitchFamily="34" charset="0"/>
              </a:rPr>
              <a:t>Stress </a:t>
            </a:r>
            <a:r>
              <a:rPr lang="es-ES" sz="1400" dirty="0" err="1" smtClean="0">
                <a:solidFill>
                  <a:schemeClr val="tx1"/>
                </a:solidFill>
                <a:latin typeface="Arial" panose="020B0604020202020204" pitchFamily="34" charset="0"/>
                <a:cs typeface="Arial" panose="020B0604020202020204" pitchFamily="34" charset="0"/>
              </a:rPr>
              <a:t>ulcer</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prophylaxis</a:t>
            </a:r>
            <a:r>
              <a:rPr lang="es-ES" sz="1400" dirty="0" smtClean="0">
                <a:solidFill>
                  <a:schemeClr val="tx1"/>
                </a:solidFill>
                <a:latin typeface="Arial" panose="020B0604020202020204" pitchFamily="34" charset="0"/>
                <a:cs typeface="Arial" panose="020B0604020202020204" pitchFamily="34" charset="0"/>
              </a:rPr>
              <a:t> in </a:t>
            </a:r>
            <a:r>
              <a:rPr lang="es-ES" sz="1400" dirty="0" err="1" smtClean="0">
                <a:solidFill>
                  <a:schemeClr val="tx1"/>
                </a:solidFill>
                <a:latin typeface="Arial" panose="020B0604020202020204" pitchFamily="34" charset="0"/>
                <a:cs typeface="Arial" panose="020B0604020202020204" pitchFamily="34" charset="0"/>
              </a:rPr>
              <a:t>critically</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ill</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patients</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Resolving</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discordant</a:t>
            </a:r>
            <a:r>
              <a:rPr lang="es-ES" sz="1400" dirty="0" smtClean="0">
                <a:solidFill>
                  <a:schemeClr val="tx1"/>
                </a:solidFill>
                <a:latin typeface="Arial" panose="020B0604020202020204" pitchFamily="34" charset="0"/>
                <a:cs typeface="Arial" panose="020B0604020202020204" pitchFamily="34" charset="0"/>
              </a:rPr>
              <a:t> meta-</a:t>
            </a:r>
            <a:r>
              <a:rPr lang="es-ES" sz="1400" dirty="0" err="1" smtClean="0">
                <a:solidFill>
                  <a:schemeClr val="tx1"/>
                </a:solidFill>
                <a:latin typeface="Arial" panose="020B0604020202020204" pitchFamily="34" charset="0"/>
                <a:cs typeface="Arial" panose="020B0604020202020204" pitchFamily="34" charset="0"/>
              </a:rPr>
              <a:t>analyses</a:t>
            </a:r>
            <a:r>
              <a:rPr lang="es-ES" sz="1400" dirty="0" smtClean="0">
                <a:solidFill>
                  <a:schemeClr val="tx1"/>
                </a:solidFill>
                <a:latin typeface="Arial" panose="020B0604020202020204" pitchFamily="34" charset="0"/>
                <a:cs typeface="Arial" panose="020B0604020202020204" pitchFamily="34" charset="0"/>
              </a:rPr>
              <a:t>. Jama. 1996;275(4):308-14. </a:t>
            </a:r>
          </a:p>
          <a:p>
            <a:pPr algn="l"/>
            <a:endParaRPr lang="es-ES" sz="1400" dirty="0" smtClean="0">
              <a:solidFill>
                <a:schemeClr val="tx1"/>
              </a:solidFill>
              <a:latin typeface="Arial" panose="020B0604020202020204" pitchFamily="34" charset="0"/>
              <a:cs typeface="Arial" panose="020B0604020202020204" pitchFamily="34" charset="0"/>
            </a:endParaRPr>
          </a:p>
        </p:txBody>
      </p:sp>
      <p:sp>
        <p:nvSpPr>
          <p:cNvPr id="16" name="CuadroTexto 15"/>
          <p:cNvSpPr txBox="1"/>
          <p:nvPr/>
        </p:nvSpPr>
        <p:spPr>
          <a:xfrm>
            <a:off x="9359365" y="9918077"/>
            <a:ext cx="5184576" cy="276999"/>
          </a:xfrm>
          <a:prstGeom prst="rect">
            <a:avLst/>
          </a:prstGeom>
          <a:noFill/>
        </p:spPr>
        <p:txBody>
          <a:bodyPr wrap="square" rtlCol="0">
            <a:spAutoFit/>
          </a:bodyPr>
          <a:lstStyle/>
          <a:p>
            <a:pPr algn="ctr"/>
            <a:r>
              <a:rPr lang="es-CO" sz="1200" b="1" dirty="0" smtClean="0">
                <a:latin typeface="Arial" panose="020B0604020202020204" pitchFamily="34" charset="0"/>
                <a:cs typeface="Arial" panose="020B0604020202020204" pitchFamily="34" charset="0"/>
              </a:rPr>
              <a:t>Figura 1. Prescripción de fármacos antiulcerosos</a:t>
            </a:r>
            <a:endParaRPr lang="es-CO" sz="1200" b="1" dirty="0">
              <a:latin typeface="Arial" panose="020B0604020202020204" pitchFamily="34" charset="0"/>
              <a:cs typeface="Arial" panose="020B0604020202020204" pitchFamily="34" charset="0"/>
            </a:endParaRPr>
          </a:p>
        </p:txBody>
      </p:sp>
      <p:sp>
        <p:nvSpPr>
          <p:cNvPr id="20" name="CuadroTexto 19"/>
          <p:cNvSpPr txBox="1"/>
          <p:nvPr/>
        </p:nvSpPr>
        <p:spPr>
          <a:xfrm>
            <a:off x="9034823" y="14917311"/>
            <a:ext cx="6125263" cy="276999"/>
          </a:xfrm>
          <a:prstGeom prst="rect">
            <a:avLst/>
          </a:prstGeom>
          <a:noFill/>
        </p:spPr>
        <p:txBody>
          <a:bodyPr wrap="square" rtlCol="0">
            <a:spAutoFit/>
          </a:bodyPr>
          <a:lstStyle/>
          <a:p>
            <a:pPr algn="ctr"/>
            <a:r>
              <a:rPr lang="es-CO" sz="1200" b="1" dirty="0" smtClean="0">
                <a:latin typeface="Arial" panose="020B0604020202020204" pitchFamily="34" charset="0"/>
                <a:cs typeface="Arial" panose="020B0604020202020204" pitchFamily="34" charset="0"/>
              </a:rPr>
              <a:t>Tabla 1. </a:t>
            </a:r>
            <a:r>
              <a:rPr lang="es-CO" sz="1200" b="1" dirty="0">
                <a:latin typeface="Arial" panose="020B0604020202020204" pitchFamily="34" charset="0"/>
                <a:cs typeface="Arial" panose="020B0604020202020204" pitchFamily="34" charset="0"/>
              </a:rPr>
              <a:t>Uso adecuado de medicamentos para prevenir sangrado gastrointestinal</a:t>
            </a:r>
          </a:p>
        </p:txBody>
      </p:sp>
      <p:sp>
        <p:nvSpPr>
          <p:cNvPr id="21" name="1 Título"/>
          <p:cNvSpPr txBox="1">
            <a:spLocks/>
          </p:cNvSpPr>
          <p:nvPr/>
        </p:nvSpPr>
        <p:spPr>
          <a:xfrm>
            <a:off x="9906477" y="2635316"/>
            <a:ext cx="5400600" cy="1584175"/>
          </a:xfrm>
          <a:prstGeom prst="rect">
            <a:avLst/>
          </a:prstGeom>
        </p:spPr>
        <p:txBody>
          <a:bodyPr vert="horz" lIns="216027" tIns="108014" rIns="216027" bIns="108014" rtlCol="0" anchor="ctr">
            <a:normAutofit/>
          </a:bodyPr>
          <a:lstStyle>
            <a:lvl1pPr algn="ctr" defTabSz="2160270" rtl="0" eaLnBrk="1" latinLnBrk="0" hangingPunct="1">
              <a:spcBef>
                <a:spcPct val="0"/>
              </a:spcBef>
              <a:buNone/>
              <a:defRPr sz="10400" kern="1200">
                <a:solidFill>
                  <a:schemeClr val="tx1"/>
                </a:solidFill>
                <a:latin typeface="+mj-lt"/>
                <a:ea typeface="+mj-ea"/>
                <a:cs typeface="+mj-cs"/>
              </a:defRPr>
            </a:lvl1pPr>
          </a:lstStyle>
          <a:p>
            <a:r>
              <a:rPr lang="es-CR" sz="2400" dirty="0">
                <a:solidFill>
                  <a:srgbClr val="FFFF00"/>
                </a:solidFill>
              </a:rPr>
              <a:t>XXII JORNADA DE INVESTIGACIÓN  </a:t>
            </a:r>
          </a:p>
          <a:p>
            <a:r>
              <a:rPr lang="es-CR" sz="2000" dirty="0">
                <a:solidFill>
                  <a:schemeClr val="bg1"/>
                </a:solidFill>
              </a:rPr>
              <a:t>POSGRADO  MEDICINA - JULIO 2016</a:t>
            </a:r>
            <a:endParaRPr lang="es-ES" sz="1400" dirty="0">
              <a:solidFill>
                <a:schemeClr val="bg1"/>
              </a:solidFill>
              <a:latin typeface="Arial" panose="020B0604020202020204" pitchFamily="34" charset="0"/>
              <a:cs typeface="Arial" panose="020B0604020202020204" pitchFamily="34" charset="0"/>
            </a:endParaRPr>
          </a:p>
        </p:txBody>
      </p:sp>
      <p:graphicFrame>
        <p:nvGraphicFramePr>
          <p:cNvPr id="22" name="3 Marcador de contenido"/>
          <p:cNvGraphicFramePr>
            <a:graphicFrameLocks/>
          </p:cNvGraphicFramePr>
          <p:nvPr>
            <p:extLst>
              <p:ext uri="{D42A27DB-BD31-4B8C-83A1-F6EECF244321}">
                <p14:modId xmlns:p14="http://schemas.microsoft.com/office/powerpoint/2010/main" val="1617029953"/>
              </p:ext>
            </p:extLst>
          </p:nvPr>
        </p:nvGraphicFramePr>
        <p:xfrm>
          <a:off x="8389157" y="5411931"/>
          <a:ext cx="7124992" cy="43598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Tabla 6"/>
          <p:cNvGraphicFramePr>
            <a:graphicFrameLocks noGrp="1"/>
          </p:cNvGraphicFramePr>
          <p:nvPr>
            <p:extLst>
              <p:ext uri="{D42A27DB-BD31-4B8C-83A1-F6EECF244321}">
                <p14:modId xmlns:p14="http://schemas.microsoft.com/office/powerpoint/2010/main" val="551088336"/>
              </p:ext>
            </p:extLst>
          </p:nvPr>
        </p:nvGraphicFramePr>
        <p:xfrm>
          <a:off x="8564480" y="11722401"/>
          <a:ext cx="7065950" cy="2978308"/>
        </p:xfrm>
        <a:graphic>
          <a:graphicData uri="http://schemas.openxmlformats.org/drawingml/2006/table">
            <a:tbl>
              <a:tblPr firstRow="1" firstCol="1" bandRow="1">
                <a:tableStyleId>{5C22544A-7EE6-4342-B048-85BDC9FD1C3A}</a:tableStyleId>
              </a:tblPr>
              <a:tblGrid>
                <a:gridCol w="4170211">
                  <a:extLst>
                    <a:ext uri="{9D8B030D-6E8A-4147-A177-3AD203B41FA5}">
                      <a16:colId xmlns:a16="http://schemas.microsoft.com/office/drawing/2014/main" val="20000"/>
                    </a:ext>
                  </a:extLst>
                </a:gridCol>
                <a:gridCol w="1324912">
                  <a:extLst>
                    <a:ext uri="{9D8B030D-6E8A-4147-A177-3AD203B41FA5}">
                      <a16:colId xmlns:a16="http://schemas.microsoft.com/office/drawing/2014/main" val="20001"/>
                    </a:ext>
                  </a:extLst>
                </a:gridCol>
                <a:gridCol w="1570827">
                  <a:extLst>
                    <a:ext uri="{9D8B030D-6E8A-4147-A177-3AD203B41FA5}">
                      <a16:colId xmlns:a16="http://schemas.microsoft.com/office/drawing/2014/main" val="20002"/>
                    </a:ext>
                  </a:extLst>
                </a:gridCol>
              </a:tblGrid>
              <a:tr h="370967">
                <a:tc>
                  <a:txBody>
                    <a:bodyPr/>
                    <a:lstStyle/>
                    <a:p>
                      <a:pPr>
                        <a:lnSpc>
                          <a:spcPct val="107000"/>
                        </a:lnSpc>
                        <a:spcAft>
                          <a:spcPts val="0"/>
                        </a:spcAft>
                      </a:pPr>
                      <a:r>
                        <a:rPr lang="es-CO" sz="1800" dirty="0">
                          <a:effectLst/>
                        </a:rPr>
                        <a:t>Característica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800" dirty="0">
                          <a:effectLst/>
                        </a:rPr>
                        <a:t>n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a:effectLst/>
                        </a:rPr>
                        <a:t>(%)</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000"/>
                  </a:ext>
                </a:extLst>
              </a:tr>
              <a:tr h="383922">
                <a:tc gridSpan="3">
                  <a:txBody>
                    <a:bodyPr/>
                    <a:lstStyle/>
                    <a:p>
                      <a:pPr algn="l">
                        <a:lnSpc>
                          <a:spcPct val="107000"/>
                        </a:lnSpc>
                        <a:spcAft>
                          <a:spcPts val="0"/>
                        </a:spcAft>
                      </a:pPr>
                      <a:r>
                        <a:rPr lang="es-CO" sz="1800" dirty="0">
                          <a:effectLst/>
                        </a:rPr>
                        <a:t>Prescripción </a:t>
                      </a:r>
                      <a:r>
                        <a:rPr lang="es-CO" sz="1800" dirty="0" smtClean="0">
                          <a:effectLst/>
                        </a:rPr>
                        <a:t>de </a:t>
                      </a:r>
                      <a:r>
                        <a:rPr lang="es-CO" sz="1800" dirty="0">
                          <a:effectLst/>
                        </a:rPr>
                        <a:t>algún </a:t>
                      </a:r>
                      <a:r>
                        <a:rPr lang="es-CO" sz="1800" dirty="0" smtClean="0">
                          <a:effectLst/>
                        </a:rPr>
                        <a:t>medicamentos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0967">
                <a:tc>
                  <a:txBody>
                    <a:bodyPr/>
                    <a:lstStyle/>
                    <a:p>
                      <a:pPr>
                        <a:lnSpc>
                          <a:spcPct val="107000"/>
                        </a:lnSpc>
                        <a:spcAft>
                          <a:spcPts val="0"/>
                        </a:spcAft>
                      </a:pPr>
                      <a:r>
                        <a:rPr lang="es-CO" sz="1800" i="1" dirty="0">
                          <a:effectLst/>
                        </a:rPr>
                        <a:t>Si</a:t>
                      </a:r>
                      <a:endParaRPr lang="es-CO"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a:effectLst/>
                        </a:rPr>
                        <a:t>164</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dirty="0">
                          <a:effectLst/>
                        </a:rPr>
                        <a:t>91.62</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002"/>
                  </a:ext>
                </a:extLst>
              </a:tr>
              <a:tr h="370967">
                <a:tc>
                  <a:txBody>
                    <a:bodyPr/>
                    <a:lstStyle/>
                    <a:p>
                      <a:pPr>
                        <a:lnSpc>
                          <a:spcPct val="107000"/>
                        </a:lnSpc>
                        <a:spcAft>
                          <a:spcPts val="0"/>
                        </a:spcAft>
                      </a:pPr>
                      <a:r>
                        <a:rPr lang="es-CO" sz="1800" i="1" dirty="0">
                          <a:effectLst/>
                        </a:rPr>
                        <a:t>No</a:t>
                      </a:r>
                      <a:endParaRPr lang="es-CO"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a:effectLst/>
                        </a:rPr>
                        <a:t>15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dirty="0">
                          <a:effectLst/>
                        </a:rPr>
                        <a:t>8.37</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003"/>
                  </a:ext>
                </a:extLst>
              </a:tr>
              <a:tr h="370967">
                <a:tc>
                  <a:txBody>
                    <a:bodyPr/>
                    <a:lstStyle/>
                    <a:p>
                      <a:pPr>
                        <a:lnSpc>
                          <a:spcPct val="107000"/>
                        </a:lnSpc>
                        <a:spcAft>
                          <a:spcPts val="0"/>
                        </a:spcAft>
                      </a:pPr>
                      <a:r>
                        <a:rPr lang="es-CO" sz="1800" dirty="0">
                          <a:effectLst/>
                        </a:rPr>
                        <a:t>Prescripción adecuada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a:effectLst/>
                        </a:rPr>
                        <a:t>75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dirty="0">
                          <a:effectLst/>
                        </a:rPr>
                        <a:t>41.89</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004"/>
                  </a:ext>
                </a:extLst>
              </a:tr>
              <a:tr h="370967">
                <a:tc>
                  <a:txBody>
                    <a:bodyPr/>
                    <a:lstStyle/>
                    <a:p>
                      <a:pPr>
                        <a:lnSpc>
                          <a:spcPct val="107000"/>
                        </a:lnSpc>
                        <a:spcAft>
                          <a:spcPts val="0"/>
                        </a:spcAft>
                      </a:pPr>
                      <a:r>
                        <a:rPr lang="es-CO" sz="1800" dirty="0">
                          <a:effectLst/>
                        </a:rPr>
                        <a:t>Prescripción inadecuada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dirty="0">
                          <a:effectLst/>
                        </a:rPr>
                        <a:t>104</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dirty="0">
                          <a:effectLst/>
                        </a:rPr>
                        <a:t>58.10</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005"/>
                  </a:ext>
                </a:extLst>
              </a:tr>
              <a:tr h="368584">
                <a:tc>
                  <a:txBody>
                    <a:bodyPr/>
                    <a:lstStyle/>
                    <a:p>
                      <a:pPr>
                        <a:lnSpc>
                          <a:spcPct val="107000"/>
                        </a:lnSpc>
                        <a:spcAft>
                          <a:spcPts val="0"/>
                        </a:spcAft>
                      </a:pPr>
                      <a:r>
                        <a:rPr lang="es-CO" sz="1800" dirty="0">
                          <a:effectLst/>
                        </a:rPr>
                        <a:t>Formulación en pacientes de bajo riesgo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dirty="0">
                          <a:effectLst/>
                        </a:rPr>
                        <a:t>101</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dirty="0">
                          <a:effectLst/>
                        </a:rPr>
                        <a:t>97.11</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006"/>
                  </a:ext>
                </a:extLst>
              </a:tr>
              <a:tr h="370967">
                <a:tc>
                  <a:txBody>
                    <a:bodyPr/>
                    <a:lstStyle/>
                    <a:p>
                      <a:pPr>
                        <a:lnSpc>
                          <a:spcPct val="107000"/>
                        </a:lnSpc>
                        <a:spcAft>
                          <a:spcPts val="0"/>
                        </a:spcAft>
                      </a:pPr>
                      <a:r>
                        <a:rPr lang="es-CO" sz="1800" dirty="0">
                          <a:effectLst/>
                        </a:rPr>
                        <a:t>Error por omisión</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a:effectLst/>
                        </a:rPr>
                        <a:t>3</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CO" sz="1800" dirty="0">
                          <a:effectLst/>
                        </a:rPr>
                        <a:t>2.89</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007"/>
                  </a:ext>
                </a:extLst>
              </a:tr>
            </a:tbl>
          </a:graphicData>
        </a:graphic>
      </p:graphicFrame>
      <p:sp>
        <p:nvSpPr>
          <p:cNvPr id="24" name="2 Subtítulo"/>
          <p:cNvSpPr txBox="1">
            <a:spLocks/>
          </p:cNvSpPr>
          <p:nvPr/>
        </p:nvSpPr>
        <p:spPr>
          <a:xfrm>
            <a:off x="612180" y="15746325"/>
            <a:ext cx="7272808" cy="2803698"/>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r>
              <a:rPr lang="es-ES" sz="1600" b="1" dirty="0" smtClean="0">
                <a:solidFill>
                  <a:schemeClr val="tx1"/>
                </a:solidFill>
                <a:latin typeface="Arial" panose="020B0604020202020204" pitchFamily="34" charset="0"/>
                <a:cs typeface="Arial" panose="020B0604020202020204" pitchFamily="34" charset="0"/>
              </a:rPr>
              <a:t>RESULTADOS</a:t>
            </a:r>
          </a:p>
          <a:p>
            <a:r>
              <a:rPr lang="es-ES" sz="1600" b="1" dirty="0" smtClean="0">
                <a:solidFill>
                  <a:schemeClr val="tx1"/>
                </a:solidFill>
                <a:latin typeface="Arial" panose="020B0604020202020204" pitchFamily="34" charset="0"/>
                <a:cs typeface="Arial" panose="020B0604020202020204" pitchFamily="34" charset="0"/>
              </a:rPr>
              <a:t> </a:t>
            </a:r>
          </a:p>
          <a:p>
            <a:pPr algn="just"/>
            <a:r>
              <a:rPr lang="es-ES" sz="1400" dirty="0">
                <a:solidFill>
                  <a:schemeClr val="tx1"/>
                </a:solidFill>
                <a:latin typeface="Arial" panose="020B0604020202020204" pitchFamily="34" charset="0"/>
                <a:cs typeface="Arial" panose="020B0604020202020204" pitchFamily="34" charset="0"/>
              </a:rPr>
              <a:t>Se incluyeron 179 pacientes, 57% mujeres. El promedio de edad fue de 61.3 años (DS:20.2). Los principales diagnóstico de ingreso fueron patologías Infecciosas 42.4% y cardiovasculares 18.4%. El 30.1% recibía previamente un medicamento anti ulceroso. </a:t>
            </a:r>
          </a:p>
          <a:p>
            <a:pPr algn="just"/>
            <a:endParaRPr lang="es-ES" sz="1400" dirty="0">
              <a:solidFill>
                <a:schemeClr val="tx1"/>
              </a:solidFill>
              <a:latin typeface="Arial" panose="020B0604020202020204" pitchFamily="34" charset="0"/>
              <a:cs typeface="Arial" panose="020B0604020202020204" pitchFamily="34" charset="0"/>
            </a:endParaRPr>
          </a:p>
          <a:p>
            <a:pPr algn="just"/>
            <a:r>
              <a:rPr lang="es-ES" sz="1400" dirty="0">
                <a:solidFill>
                  <a:schemeClr val="tx1"/>
                </a:solidFill>
                <a:latin typeface="Arial" panose="020B0604020202020204" pitchFamily="34" charset="0"/>
                <a:cs typeface="Arial" panose="020B0604020202020204" pitchFamily="34" charset="0"/>
              </a:rPr>
              <a:t>En la población evaluada el 92.1% recibió  algún medicamento. El más formulado fue omeprazol  con el 44.13% (Figura 1). La indicación fue adecuada en el 41.8%. El error más frecuente fue el uso en pacientes de bajo riesgo 97.1 % (Tabla 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500612" y="360190"/>
            <a:ext cx="10585176" cy="2016224"/>
          </a:xfrm>
        </p:spPr>
        <p:txBody>
          <a:bodyPr>
            <a:normAutofit/>
          </a:bodyPr>
          <a:lstStyle/>
          <a:p>
            <a:pPr algn="l"/>
            <a:r>
              <a:rPr lang="es-ES" sz="3200" b="1" i="1" dirty="0" err="1" smtClean="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xxxxxxx</a:t>
            </a:r>
            <a:endParaRPr lang="es-ES" sz="3200" b="1" i="1"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612180" y="4949100"/>
            <a:ext cx="7272808" cy="4268074"/>
          </a:xfrm>
        </p:spPr>
        <p:txBody>
          <a:bodyPr>
            <a:normAutofit/>
          </a:bodyPr>
          <a:lstStyle/>
          <a:p>
            <a:r>
              <a:rPr lang="es-ES" sz="1600" b="1" dirty="0" smtClean="0">
                <a:solidFill>
                  <a:schemeClr val="tx1"/>
                </a:solidFill>
                <a:latin typeface="Arial" panose="020B0604020202020204" pitchFamily="34" charset="0"/>
                <a:cs typeface="Arial" panose="020B0604020202020204" pitchFamily="34" charset="0"/>
              </a:rPr>
              <a:t>INTRODUCCIÓN</a:t>
            </a:r>
          </a:p>
          <a:p>
            <a:endParaRPr lang="es-ES" sz="1600" b="1" dirty="0" smtClean="0">
              <a:solidFill>
                <a:schemeClr val="tx1"/>
              </a:solidFill>
              <a:latin typeface="Arial" panose="020B0604020202020204" pitchFamily="34" charset="0"/>
              <a:cs typeface="Arial" panose="020B0604020202020204" pitchFamily="34" charset="0"/>
            </a:endParaRPr>
          </a:p>
          <a:p>
            <a:pPr algn="just"/>
            <a:endParaRPr lang="es-ES" sz="1400" b="1" dirty="0">
              <a:solidFill>
                <a:schemeClr val="tx1"/>
              </a:solidFill>
              <a:latin typeface="Arial" panose="020B0604020202020204" pitchFamily="34" charset="0"/>
              <a:cs typeface="Arial" panose="020B0604020202020204" pitchFamily="34" charset="0"/>
            </a:endParaRPr>
          </a:p>
          <a:p>
            <a:pPr algn="just"/>
            <a:endParaRPr lang="es-ES" sz="1400" b="1" dirty="0" smtClean="0">
              <a:solidFill>
                <a:schemeClr val="tx1"/>
              </a:solidFill>
              <a:latin typeface="Arial" panose="020B0604020202020204" pitchFamily="34" charset="0"/>
              <a:cs typeface="Arial" panose="020B0604020202020204" pitchFamily="34" charset="0"/>
            </a:endParaRPr>
          </a:p>
        </p:txBody>
      </p:sp>
      <p:sp>
        <p:nvSpPr>
          <p:cNvPr id="4" name="1 Título"/>
          <p:cNvSpPr txBox="1">
            <a:spLocks/>
          </p:cNvSpPr>
          <p:nvPr/>
        </p:nvSpPr>
        <p:spPr>
          <a:xfrm>
            <a:off x="4500612" y="2461523"/>
            <a:ext cx="5400600" cy="1584175"/>
          </a:xfrm>
          <a:prstGeom prst="rect">
            <a:avLst/>
          </a:prstGeom>
        </p:spPr>
        <p:txBody>
          <a:bodyPr vert="horz" lIns="216027" tIns="108014" rIns="216027" bIns="108014" rtlCol="0" anchor="ctr">
            <a:normAutofit fontScale="40000" lnSpcReduction="20000"/>
          </a:bodyPr>
          <a:lstStyle>
            <a:lvl1pPr algn="ctr" defTabSz="2160270" rtl="0" eaLnBrk="1" latinLnBrk="0" hangingPunct="1">
              <a:spcBef>
                <a:spcPct val="0"/>
              </a:spcBef>
              <a:buNone/>
              <a:defRPr sz="10400" kern="1200">
                <a:solidFill>
                  <a:schemeClr val="tx1"/>
                </a:solidFill>
                <a:latin typeface="+mj-lt"/>
                <a:ea typeface="+mj-ea"/>
                <a:cs typeface="+mj-cs"/>
              </a:defRPr>
            </a:lvl1pPr>
          </a:lstStyle>
          <a:p>
            <a:pPr algn="l"/>
            <a:r>
              <a:rPr lang="es-ES" sz="5100" i="1" dirty="0" smtClean="0">
                <a:solidFill>
                  <a:srgbClr val="FFFF00"/>
                </a:solidFill>
              </a:rPr>
              <a:t>Autores: </a:t>
            </a:r>
            <a:r>
              <a:rPr lang="es-ES" sz="5100" i="1" dirty="0" smtClean="0">
                <a:solidFill>
                  <a:schemeClr val="bg1"/>
                </a:solidFill>
              </a:rPr>
              <a:t>xxxxx¹, xxxxx², xxxxxx³</a:t>
            </a:r>
            <a:r>
              <a:rPr lang="es-CO" sz="5100" baseline="30000" dirty="0" smtClean="0">
                <a:solidFill>
                  <a:schemeClr val="bg1"/>
                </a:solidFill>
              </a:rPr>
              <a:t> </a:t>
            </a:r>
            <a:r>
              <a:rPr lang="es-CO" sz="2000" baseline="30000" dirty="0" smtClean="0"/>
              <a:t>1</a:t>
            </a:r>
            <a:endParaRPr lang="es-CO" sz="2000" dirty="0"/>
          </a:p>
          <a:p>
            <a:pPr algn="l"/>
            <a:endParaRPr lang="es-CO" sz="2400" dirty="0">
              <a:solidFill>
                <a:schemeClr val="bg1"/>
              </a:solidFill>
            </a:endParaRPr>
          </a:p>
          <a:p>
            <a:pPr algn="l">
              <a:lnSpc>
                <a:spcPct val="120000"/>
              </a:lnSpc>
            </a:pPr>
            <a:r>
              <a:rPr lang="es-CO" sz="2800" dirty="0" smtClean="0">
                <a:solidFill>
                  <a:schemeClr val="bg1"/>
                </a:solidFill>
                <a:latin typeface="Arial" panose="020B0604020202020204" pitchFamily="34" charset="0"/>
                <a:cs typeface="Arial" panose="020B0604020202020204" pitchFamily="34" charset="0"/>
              </a:rPr>
              <a:t>1. </a:t>
            </a:r>
            <a:r>
              <a:rPr lang="es-CO" sz="2800" dirty="0" err="1" smtClean="0">
                <a:solidFill>
                  <a:schemeClr val="bg1"/>
                </a:solidFill>
                <a:latin typeface="Arial" panose="020B0604020202020204" pitchFamily="34" charset="0"/>
                <a:cs typeface="Arial" panose="020B0604020202020204" pitchFamily="34" charset="0"/>
              </a:rPr>
              <a:t>xxxx</a:t>
            </a:r>
            <a:r>
              <a:rPr lang="es-CO" sz="2800" dirty="0" smtClean="0">
                <a:solidFill>
                  <a:schemeClr val="bg1"/>
                </a:solidFill>
                <a:latin typeface="Arial" panose="020B0604020202020204" pitchFamily="34" charset="0"/>
                <a:cs typeface="Arial" panose="020B0604020202020204" pitchFamily="34" charset="0"/>
              </a:rPr>
              <a:t>.</a:t>
            </a:r>
            <a:endParaRPr lang="es-CO" sz="2800" dirty="0">
              <a:solidFill>
                <a:schemeClr val="bg1"/>
              </a:solidFill>
              <a:latin typeface="Arial" panose="020B0604020202020204" pitchFamily="34" charset="0"/>
              <a:cs typeface="Arial" panose="020B0604020202020204" pitchFamily="34" charset="0"/>
            </a:endParaRPr>
          </a:p>
          <a:p>
            <a:pPr algn="l">
              <a:lnSpc>
                <a:spcPct val="120000"/>
              </a:lnSpc>
            </a:pPr>
            <a:r>
              <a:rPr lang="es-CO" sz="2800" dirty="0" smtClean="0">
                <a:solidFill>
                  <a:schemeClr val="bg1"/>
                </a:solidFill>
                <a:latin typeface="Arial" panose="020B0604020202020204" pitchFamily="34" charset="0"/>
                <a:cs typeface="Arial" panose="020B0604020202020204" pitchFamily="34" charset="0"/>
              </a:rPr>
              <a:t>2. </a:t>
            </a:r>
            <a:r>
              <a:rPr lang="es-CO" sz="2800" dirty="0" err="1" smtClean="0">
                <a:solidFill>
                  <a:schemeClr val="bg1"/>
                </a:solidFill>
                <a:latin typeface="Arial" panose="020B0604020202020204" pitchFamily="34" charset="0"/>
                <a:cs typeface="Arial" panose="020B0604020202020204" pitchFamily="34" charset="0"/>
              </a:rPr>
              <a:t>xxxxx</a:t>
            </a:r>
            <a:endParaRPr lang="es-CO" sz="2800" dirty="0">
              <a:solidFill>
                <a:schemeClr val="bg1"/>
              </a:solidFill>
              <a:latin typeface="Arial" panose="020B0604020202020204" pitchFamily="34" charset="0"/>
              <a:cs typeface="Arial" panose="020B0604020202020204" pitchFamily="34" charset="0"/>
            </a:endParaRPr>
          </a:p>
          <a:p>
            <a:pPr algn="l">
              <a:lnSpc>
                <a:spcPct val="120000"/>
              </a:lnSpc>
            </a:pPr>
            <a:r>
              <a:rPr lang="es-CO" sz="2800" dirty="0" smtClean="0">
                <a:solidFill>
                  <a:schemeClr val="bg1"/>
                </a:solidFill>
                <a:latin typeface="Arial" panose="020B0604020202020204" pitchFamily="34" charset="0"/>
                <a:cs typeface="Arial" panose="020B0604020202020204" pitchFamily="34" charset="0"/>
              </a:rPr>
              <a:t>3. </a:t>
            </a:r>
            <a:r>
              <a:rPr lang="es-CO" sz="2800" dirty="0" err="1" smtClean="0">
                <a:solidFill>
                  <a:schemeClr val="bg1"/>
                </a:solidFill>
                <a:latin typeface="Arial" panose="020B0604020202020204" pitchFamily="34" charset="0"/>
                <a:cs typeface="Arial" panose="020B0604020202020204" pitchFamily="34" charset="0"/>
              </a:rPr>
              <a:t>xxxxx</a:t>
            </a:r>
            <a:r>
              <a:rPr lang="es-CO" sz="2800" dirty="0" smtClean="0">
                <a:solidFill>
                  <a:schemeClr val="bg1"/>
                </a:solidFill>
                <a:latin typeface="Arial" panose="020B0604020202020204" pitchFamily="34" charset="0"/>
                <a:cs typeface="Arial" panose="020B0604020202020204" pitchFamily="34" charset="0"/>
              </a:rPr>
              <a:t>. </a:t>
            </a:r>
            <a:endParaRPr lang="es-CO" sz="2800" dirty="0">
              <a:solidFill>
                <a:schemeClr val="bg1"/>
              </a:solidFill>
              <a:latin typeface="Arial" panose="020B0604020202020204" pitchFamily="34" charset="0"/>
              <a:cs typeface="Arial" panose="020B0604020202020204" pitchFamily="34" charset="0"/>
            </a:endParaRPr>
          </a:p>
          <a:p>
            <a:pPr algn="l"/>
            <a:endParaRPr lang="es-CO" sz="3000" dirty="0">
              <a:solidFill>
                <a:schemeClr val="bg1"/>
              </a:solidFill>
              <a:latin typeface="Arial" panose="020B0604020202020204" pitchFamily="34" charset="0"/>
              <a:cs typeface="Arial" panose="020B0604020202020204" pitchFamily="34" charset="0"/>
            </a:endParaRPr>
          </a:p>
          <a:p>
            <a:pPr algn="l"/>
            <a:endParaRPr lang="es-CO" sz="3000" dirty="0" smtClean="0">
              <a:solidFill>
                <a:schemeClr val="bg1"/>
              </a:solidFill>
              <a:latin typeface="Arial" panose="020B0604020202020204" pitchFamily="34" charset="0"/>
              <a:cs typeface="Arial" panose="020B0604020202020204" pitchFamily="34" charset="0"/>
            </a:endParaRPr>
          </a:p>
          <a:p>
            <a:pPr algn="l"/>
            <a:r>
              <a:rPr lang="es-ES" sz="3000" dirty="0" smtClean="0">
                <a:solidFill>
                  <a:srgbClr val="FFFF00"/>
                </a:solidFill>
                <a:latin typeface="Arial" panose="020B0604020202020204" pitchFamily="34" charset="0"/>
                <a:cs typeface="Arial" panose="020B0604020202020204" pitchFamily="34" charset="0"/>
              </a:rPr>
              <a:t>Contacto de correspondencia:</a:t>
            </a:r>
            <a:endParaRPr lang="es-ES" sz="3000" dirty="0">
              <a:solidFill>
                <a:schemeClr val="bg1"/>
              </a:solidFill>
              <a:latin typeface="Arial" panose="020B0604020202020204" pitchFamily="34" charset="0"/>
              <a:cs typeface="Arial" panose="020B0604020202020204" pitchFamily="34" charset="0"/>
            </a:endParaRPr>
          </a:p>
        </p:txBody>
      </p:sp>
      <p:sp>
        <p:nvSpPr>
          <p:cNvPr id="6" name="2 Subtítulo"/>
          <p:cNvSpPr txBox="1">
            <a:spLocks/>
          </p:cNvSpPr>
          <p:nvPr/>
        </p:nvSpPr>
        <p:spPr>
          <a:xfrm>
            <a:off x="612180" y="7515185"/>
            <a:ext cx="7272808" cy="3403978"/>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r>
              <a:rPr lang="es-ES" sz="1600" b="1" dirty="0" smtClean="0">
                <a:solidFill>
                  <a:schemeClr val="tx1"/>
                </a:solidFill>
                <a:latin typeface="Arial" panose="020B0604020202020204" pitchFamily="34" charset="0"/>
                <a:cs typeface="Arial" panose="020B0604020202020204" pitchFamily="34" charset="0"/>
              </a:rPr>
              <a:t>OBJETIVO</a:t>
            </a:r>
          </a:p>
        </p:txBody>
      </p:sp>
      <p:sp>
        <p:nvSpPr>
          <p:cNvPr id="7" name="2 Subtítulo"/>
          <p:cNvSpPr txBox="1">
            <a:spLocks/>
          </p:cNvSpPr>
          <p:nvPr/>
        </p:nvSpPr>
        <p:spPr>
          <a:xfrm>
            <a:off x="625537" y="10216822"/>
            <a:ext cx="7272808" cy="2456735"/>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r>
              <a:rPr lang="es-ES" sz="1600" b="1" dirty="0" smtClean="0">
                <a:solidFill>
                  <a:schemeClr val="tx1"/>
                </a:solidFill>
                <a:latin typeface="Arial" panose="020B0604020202020204" pitchFamily="34" charset="0"/>
                <a:cs typeface="Arial" panose="020B0604020202020204" pitchFamily="34" charset="0"/>
              </a:rPr>
              <a:t>MÉTODOS</a:t>
            </a:r>
          </a:p>
          <a:p>
            <a:endParaRPr lang="es-ES" sz="1600" b="1" dirty="0" smtClean="0">
              <a:solidFill>
                <a:schemeClr val="tx1"/>
              </a:solidFill>
              <a:latin typeface="Arial" panose="020B0604020202020204" pitchFamily="34" charset="0"/>
              <a:cs typeface="Arial" panose="020B0604020202020204" pitchFamily="34" charset="0"/>
            </a:endParaRPr>
          </a:p>
          <a:p>
            <a:pPr algn="just"/>
            <a:endParaRPr lang="es-ES" sz="1600" dirty="0" smtClean="0">
              <a:solidFill>
                <a:schemeClr val="tx1"/>
              </a:solidFill>
              <a:latin typeface="Arial" panose="020B0604020202020204" pitchFamily="34" charset="0"/>
              <a:cs typeface="Arial" panose="020B0604020202020204" pitchFamily="34" charset="0"/>
            </a:endParaRPr>
          </a:p>
        </p:txBody>
      </p:sp>
      <p:sp>
        <p:nvSpPr>
          <p:cNvPr id="8" name="2 Subtítulo"/>
          <p:cNvSpPr txBox="1">
            <a:spLocks/>
          </p:cNvSpPr>
          <p:nvPr/>
        </p:nvSpPr>
        <p:spPr>
          <a:xfrm>
            <a:off x="8461052" y="4949100"/>
            <a:ext cx="7272808" cy="2827914"/>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r>
              <a:rPr lang="es-ES" sz="1600" b="1" dirty="0" smtClean="0">
                <a:solidFill>
                  <a:schemeClr val="tx1"/>
                </a:solidFill>
                <a:latin typeface="Arial" panose="020B0604020202020204" pitchFamily="34" charset="0"/>
                <a:cs typeface="Arial" panose="020B0604020202020204" pitchFamily="34" charset="0"/>
              </a:rPr>
              <a:t>RESULTADOS</a:t>
            </a:r>
          </a:p>
          <a:p>
            <a:r>
              <a:rPr lang="es-ES" sz="1600" b="1" dirty="0" smtClean="0">
                <a:solidFill>
                  <a:schemeClr val="tx1"/>
                </a:solidFill>
                <a:latin typeface="Arial" panose="020B0604020202020204" pitchFamily="34" charset="0"/>
                <a:cs typeface="Arial" panose="020B0604020202020204" pitchFamily="34" charset="0"/>
              </a:rPr>
              <a:t> </a:t>
            </a:r>
          </a:p>
        </p:txBody>
      </p:sp>
      <p:sp>
        <p:nvSpPr>
          <p:cNvPr id="9" name="2 Subtítulo"/>
          <p:cNvSpPr txBox="1">
            <a:spLocks/>
          </p:cNvSpPr>
          <p:nvPr/>
        </p:nvSpPr>
        <p:spPr>
          <a:xfrm>
            <a:off x="8461052" y="16162070"/>
            <a:ext cx="7272808" cy="2592288"/>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r>
              <a:rPr lang="es-ES" sz="1600" b="1" dirty="0" smtClean="0">
                <a:solidFill>
                  <a:schemeClr val="tx1"/>
                </a:solidFill>
                <a:latin typeface="Arial" panose="020B0604020202020204" pitchFamily="34" charset="0"/>
                <a:cs typeface="Arial" panose="020B0604020202020204" pitchFamily="34" charset="0"/>
              </a:rPr>
              <a:t>CONCLUSIONES</a:t>
            </a:r>
          </a:p>
          <a:p>
            <a:endParaRPr lang="es-ES" sz="1600" b="1" dirty="0" smtClean="0">
              <a:solidFill>
                <a:schemeClr val="tx1"/>
              </a:solidFill>
              <a:latin typeface="Arial" panose="020B0604020202020204" pitchFamily="34" charset="0"/>
              <a:cs typeface="Arial" panose="020B0604020202020204" pitchFamily="34" charset="0"/>
            </a:endParaRPr>
          </a:p>
          <a:p>
            <a:pPr algn="just"/>
            <a:endParaRPr lang="es-ES" sz="1400" dirty="0">
              <a:solidFill>
                <a:schemeClr val="tx1"/>
              </a:solidFill>
              <a:latin typeface="Arial" panose="020B0604020202020204" pitchFamily="34" charset="0"/>
              <a:cs typeface="Arial" panose="020B0604020202020204" pitchFamily="34" charset="0"/>
            </a:endParaRPr>
          </a:p>
          <a:p>
            <a:pPr algn="just"/>
            <a:endParaRPr lang="es-ES" sz="1400" b="1" dirty="0">
              <a:solidFill>
                <a:schemeClr val="tx1"/>
              </a:solidFill>
              <a:latin typeface="Arial" panose="020B0604020202020204" pitchFamily="34" charset="0"/>
              <a:cs typeface="Arial" panose="020B0604020202020204" pitchFamily="34" charset="0"/>
            </a:endParaRPr>
          </a:p>
        </p:txBody>
      </p:sp>
      <p:sp>
        <p:nvSpPr>
          <p:cNvPr id="10" name="2 Subtítulo"/>
          <p:cNvSpPr txBox="1">
            <a:spLocks/>
          </p:cNvSpPr>
          <p:nvPr/>
        </p:nvSpPr>
        <p:spPr>
          <a:xfrm>
            <a:off x="576289" y="19946366"/>
            <a:ext cx="15625736" cy="1728192"/>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pPr marL="342900" indent="-342900" algn="l">
              <a:buFont typeface="+mj-lt"/>
              <a:buAutoNum type="arabicPeriod"/>
            </a:pPr>
            <a:r>
              <a:rPr lang="es-ES" sz="1400" dirty="0" smtClean="0">
                <a:solidFill>
                  <a:schemeClr val="tx1"/>
                </a:solidFill>
                <a:latin typeface="Arial" panose="020B0604020202020204" pitchFamily="34" charset="0"/>
                <a:cs typeface="Arial" panose="020B0604020202020204" pitchFamily="34" charset="0"/>
              </a:rPr>
              <a:t>XXXX.</a:t>
            </a:r>
            <a:endParaRPr lang="es-ES" sz="1400" dirty="0">
              <a:solidFill>
                <a:schemeClr val="tx1"/>
              </a:solidFill>
              <a:latin typeface="Arial" panose="020B0604020202020204" pitchFamily="34" charset="0"/>
              <a:cs typeface="Arial" panose="020B0604020202020204" pitchFamily="34" charset="0"/>
            </a:endParaRPr>
          </a:p>
          <a:p>
            <a:pPr marL="342900" indent="-342900" algn="l">
              <a:buFont typeface="+mj-lt"/>
              <a:buAutoNum type="arabicPeriod"/>
            </a:pPr>
            <a:r>
              <a:rPr lang="es-ES" sz="1400" dirty="0" smtClean="0">
                <a:solidFill>
                  <a:schemeClr val="tx1"/>
                </a:solidFill>
                <a:latin typeface="Arial" panose="020B0604020202020204" pitchFamily="34" charset="0"/>
                <a:cs typeface="Arial" panose="020B0604020202020204" pitchFamily="34" charset="0"/>
              </a:rPr>
              <a:t>XXXX</a:t>
            </a:r>
            <a:endParaRPr lang="es-ES" sz="1400" dirty="0">
              <a:solidFill>
                <a:schemeClr val="tx1"/>
              </a:solidFill>
              <a:latin typeface="Arial" panose="020B0604020202020204" pitchFamily="34" charset="0"/>
              <a:cs typeface="Arial" panose="020B0604020202020204" pitchFamily="34" charset="0"/>
            </a:endParaRPr>
          </a:p>
          <a:p>
            <a:pPr marL="342900" indent="-342900" algn="l">
              <a:buFont typeface="+mj-lt"/>
              <a:buAutoNum type="arabicPeriod"/>
            </a:pPr>
            <a:r>
              <a:rPr lang="es-ES" sz="1400" dirty="0" smtClean="0">
                <a:solidFill>
                  <a:schemeClr val="tx1"/>
                </a:solidFill>
                <a:latin typeface="Arial" panose="020B0604020202020204" pitchFamily="34" charset="0"/>
                <a:cs typeface="Arial" panose="020B0604020202020204" pitchFamily="34" charset="0"/>
              </a:rPr>
              <a:t>XXXX</a:t>
            </a:r>
            <a:endParaRPr lang="es-ES" sz="1400" dirty="0">
              <a:solidFill>
                <a:schemeClr val="tx1"/>
              </a:solidFill>
              <a:latin typeface="Arial" panose="020B0604020202020204" pitchFamily="34" charset="0"/>
              <a:cs typeface="Arial" panose="020B0604020202020204" pitchFamily="34" charset="0"/>
            </a:endParaRPr>
          </a:p>
          <a:p>
            <a:pPr algn="l"/>
            <a:endParaRPr lang="es-ES" sz="1400" dirty="0" smtClean="0">
              <a:solidFill>
                <a:schemeClr val="tx1"/>
              </a:solidFill>
              <a:latin typeface="Arial" panose="020B0604020202020204" pitchFamily="34" charset="0"/>
              <a:cs typeface="Arial" panose="020B0604020202020204" pitchFamily="34" charset="0"/>
            </a:endParaRPr>
          </a:p>
        </p:txBody>
      </p:sp>
      <p:sp>
        <p:nvSpPr>
          <p:cNvPr id="20" name="CuadroTexto 19"/>
          <p:cNvSpPr txBox="1"/>
          <p:nvPr/>
        </p:nvSpPr>
        <p:spPr>
          <a:xfrm>
            <a:off x="9505168" y="7976616"/>
            <a:ext cx="5184576" cy="261610"/>
          </a:xfrm>
          <a:prstGeom prst="rect">
            <a:avLst/>
          </a:prstGeom>
          <a:noFill/>
        </p:spPr>
        <p:txBody>
          <a:bodyPr wrap="square" rtlCol="0">
            <a:spAutoFit/>
          </a:bodyPr>
          <a:lstStyle/>
          <a:p>
            <a:pPr algn="ctr"/>
            <a:r>
              <a:rPr lang="es-CO" sz="1100" b="1" dirty="0" smtClean="0">
                <a:latin typeface="Arial" panose="020B0604020202020204" pitchFamily="34" charset="0"/>
                <a:cs typeface="Arial" panose="020B0604020202020204" pitchFamily="34" charset="0"/>
              </a:rPr>
              <a:t>Figura 1. XXXXX</a:t>
            </a:r>
            <a:endParaRPr lang="es-CO" sz="1100" b="1" dirty="0">
              <a:latin typeface="Arial" panose="020B0604020202020204" pitchFamily="34" charset="0"/>
              <a:cs typeface="Arial" panose="020B0604020202020204" pitchFamily="34" charset="0"/>
            </a:endParaRPr>
          </a:p>
        </p:txBody>
      </p:sp>
      <p:sp>
        <p:nvSpPr>
          <p:cNvPr id="21" name="1 Título"/>
          <p:cNvSpPr txBox="1">
            <a:spLocks/>
          </p:cNvSpPr>
          <p:nvPr/>
        </p:nvSpPr>
        <p:spPr>
          <a:xfrm>
            <a:off x="9906477" y="2635316"/>
            <a:ext cx="5400600" cy="1584175"/>
          </a:xfrm>
          <a:prstGeom prst="rect">
            <a:avLst/>
          </a:prstGeom>
        </p:spPr>
        <p:txBody>
          <a:bodyPr vert="horz" lIns="216027" tIns="108014" rIns="216027" bIns="108014" rtlCol="0" anchor="ctr">
            <a:normAutofit/>
          </a:bodyPr>
          <a:lstStyle>
            <a:lvl1pPr algn="ctr" defTabSz="2160270" rtl="0" eaLnBrk="1" latinLnBrk="0" hangingPunct="1">
              <a:spcBef>
                <a:spcPct val="0"/>
              </a:spcBef>
              <a:buNone/>
              <a:defRPr sz="10400" kern="1200">
                <a:solidFill>
                  <a:schemeClr val="tx1"/>
                </a:solidFill>
                <a:latin typeface="+mj-lt"/>
                <a:ea typeface="+mj-ea"/>
                <a:cs typeface="+mj-cs"/>
              </a:defRPr>
            </a:lvl1pPr>
          </a:lstStyle>
          <a:p>
            <a:r>
              <a:rPr lang="es-CR" sz="2400" dirty="0" smtClean="0">
                <a:solidFill>
                  <a:srgbClr val="FFFF00"/>
                </a:solidFill>
              </a:rPr>
              <a:t>XXIII </a:t>
            </a:r>
            <a:r>
              <a:rPr lang="es-CR" sz="2400" dirty="0">
                <a:solidFill>
                  <a:srgbClr val="FFFF00"/>
                </a:solidFill>
              </a:rPr>
              <a:t>JORNADA DE INVESTIGACIÓN  </a:t>
            </a:r>
          </a:p>
          <a:p>
            <a:r>
              <a:rPr lang="es-CR" sz="2000" dirty="0">
                <a:solidFill>
                  <a:schemeClr val="bg1"/>
                </a:solidFill>
              </a:rPr>
              <a:t>POSGRADO  MEDICINA - </a:t>
            </a:r>
            <a:r>
              <a:rPr lang="es-CR" sz="2000" dirty="0" smtClean="0">
                <a:solidFill>
                  <a:schemeClr val="bg1"/>
                </a:solidFill>
              </a:rPr>
              <a:t>ENERO 2017</a:t>
            </a:r>
            <a:endParaRPr lang="es-ES" sz="1400" dirty="0">
              <a:solidFill>
                <a:schemeClr val="bg1"/>
              </a:solidFill>
              <a:latin typeface="Arial" panose="020B0604020202020204" pitchFamily="34" charset="0"/>
              <a:cs typeface="Arial" panose="020B0604020202020204" pitchFamily="34" charset="0"/>
            </a:endParaRPr>
          </a:p>
        </p:txBody>
      </p:sp>
      <p:sp>
        <p:nvSpPr>
          <p:cNvPr id="22" name="CuadroTexto 21"/>
          <p:cNvSpPr txBox="1"/>
          <p:nvPr/>
        </p:nvSpPr>
        <p:spPr>
          <a:xfrm>
            <a:off x="9511129" y="11314384"/>
            <a:ext cx="5184576" cy="261610"/>
          </a:xfrm>
          <a:prstGeom prst="rect">
            <a:avLst/>
          </a:prstGeom>
          <a:noFill/>
        </p:spPr>
        <p:txBody>
          <a:bodyPr wrap="square" rtlCol="0">
            <a:spAutoFit/>
          </a:bodyPr>
          <a:lstStyle/>
          <a:p>
            <a:pPr algn="ctr"/>
            <a:r>
              <a:rPr lang="es-CO" sz="1100" b="1" dirty="0" smtClean="0">
                <a:latin typeface="Arial" panose="020B0604020202020204" pitchFamily="34" charset="0"/>
                <a:cs typeface="Arial" panose="020B0604020202020204" pitchFamily="34" charset="0"/>
              </a:rPr>
              <a:t>Tabla 1. XXXXX</a:t>
            </a:r>
            <a:endParaRPr lang="es-CO"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8459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4320630"/>
            <a:ext cx="16202025" cy="169938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sz="3600"/>
          </a:p>
        </p:txBody>
      </p:sp>
      <p:sp>
        <p:nvSpPr>
          <p:cNvPr id="2" name="Título 1"/>
          <p:cNvSpPr>
            <a:spLocks noGrp="1"/>
          </p:cNvSpPr>
          <p:nvPr>
            <p:ph type="title"/>
          </p:nvPr>
        </p:nvSpPr>
        <p:spPr>
          <a:xfrm>
            <a:off x="4644628" y="576214"/>
            <a:ext cx="11017224" cy="1440160"/>
          </a:xfrm>
        </p:spPr>
        <p:txBody>
          <a:bodyPr>
            <a:noAutofit/>
          </a:bodyPr>
          <a:lstStyle/>
          <a:p>
            <a:pPr algn="l"/>
            <a:r>
              <a:rPr lang="x-none" sz="8800" dirty="0" smtClean="0">
                <a:solidFill>
                  <a:schemeClr val="bg1"/>
                </a:solidFill>
              </a:rPr>
              <a:t>Lista de verificación</a:t>
            </a:r>
            <a:endParaRPr lang="es-CO" sz="8800" dirty="0">
              <a:solidFill>
                <a:schemeClr val="bg1"/>
              </a:solidFill>
            </a:endParaRP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143653090"/>
              </p:ext>
            </p:extLst>
          </p:nvPr>
        </p:nvGraphicFramePr>
        <p:xfrm>
          <a:off x="341315" y="4608662"/>
          <a:ext cx="15519394" cy="16161608"/>
        </p:xfrm>
        <a:graphic>
          <a:graphicData uri="http://schemas.openxmlformats.org/drawingml/2006/table">
            <a:tbl>
              <a:tblPr>
                <a:tableStyleId>{2D5ABB26-0587-4C30-8999-92F81FD0307C}</a:tableStyleId>
              </a:tblPr>
              <a:tblGrid>
                <a:gridCol w="632836">
                  <a:extLst>
                    <a:ext uri="{9D8B030D-6E8A-4147-A177-3AD203B41FA5}">
                      <a16:colId xmlns:a16="http://schemas.microsoft.com/office/drawing/2014/main" val="20000"/>
                    </a:ext>
                  </a:extLst>
                </a:gridCol>
                <a:gridCol w="14886558">
                  <a:extLst>
                    <a:ext uri="{9D8B030D-6E8A-4147-A177-3AD203B41FA5}">
                      <a16:colId xmlns:a16="http://schemas.microsoft.com/office/drawing/2014/main" val="20001"/>
                    </a:ext>
                  </a:extLst>
                </a:gridCol>
              </a:tblGrid>
              <a:tr h="504453">
                <a:tc>
                  <a:txBody>
                    <a:bodyPr/>
                    <a:lstStyle/>
                    <a:p>
                      <a:pPr algn="ct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457200" lvl="0" indent="0" algn="l" defTabSz="2160270" rtl="0" eaLnBrk="1" fontAlgn="auto" latinLnBrk="0" hangingPunct="1">
                        <a:lnSpc>
                          <a:spcPct val="105000"/>
                        </a:lnSpc>
                        <a:spcBef>
                          <a:spcPts val="600"/>
                        </a:spcBef>
                        <a:spcAft>
                          <a:spcPts val="0"/>
                        </a:spcAft>
                        <a:buClrTx/>
                        <a:buSzTx/>
                        <a:buFontTx/>
                        <a:buNone/>
                        <a:tabLst/>
                        <a:defRPr/>
                      </a:pPr>
                      <a:r>
                        <a:rPr lang="es-CO" sz="2000" b="1" kern="1200" cap="all" dirty="0" smtClean="0">
                          <a:effectLst/>
                        </a:rPr>
                        <a:t>general</a:t>
                      </a:r>
                      <a:endParaRPr lang="es-CO" sz="2000" b="1" kern="1200" cap="all" dirty="0" smtClean="0">
                        <a:solidFill>
                          <a:schemeClr val="tx1"/>
                        </a:solidFill>
                        <a:effectLst/>
                        <a:latin typeface="+mn-lt"/>
                        <a:ea typeface="+mn-ea"/>
                        <a:cs typeface="+mn-cs"/>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es-CO" sz="2000" kern="100" dirty="0">
                          <a:effectLst/>
                        </a:rPr>
                        <a:t>Está elaborado en la plantilla </a:t>
                      </a:r>
                      <a:r>
                        <a:rPr lang="es-CO" sz="2000" kern="100" dirty="0" smtClean="0">
                          <a:effectLst/>
                        </a:rPr>
                        <a:t>institucional</a:t>
                      </a:r>
                      <a:r>
                        <a:rPr lang="es-CO" sz="2000" kern="100" baseline="0" dirty="0" smtClean="0">
                          <a:effectLst/>
                        </a:rPr>
                        <a:t> </a:t>
                      </a:r>
                      <a:r>
                        <a:rPr lang="es-CO" sz="2000" kern="100" dirty="0" smtClean="0">
                          <a:effectLst/>
                        </a:rPr>
                        <a:t>de </a:t>
                      </a:r>
                      <a:r>
                        <a:rPr lang="es-CO" sz="2000" kern="100" dirty="0" err="1">
                          <a:effectLst/>
                        </a:rPr>
                        <a:t>Power</a:t>
                      </a:r>
                      <a:r>
                        <a:rPr lang="es-CO" sz="2000" kern="100" dirty="0">
                          <a:effectLst/>
                        </a:rPr>
                        <a:t> </a:t>
                      </a:r>
                      <a:r>
                        <a:rPr lang="es-CO" sz="2000" kern="100" dirty="0" smtClean="0">
                          <a:effectLst/>
                        </a:rPr>
                        <a:t>Point</a:t>
                      </a:r>
                      <a:r>
                        <a:rPr lang="es-CO" sz="2000" kern="100" baseline="0" dirty="0" smtClean="0">
                          <a:effectLst/>
                        </a:rPr>
                        <a:t> adjunta</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smtClean="0">
                          <a:effectLst/>
                        </a:rPr>
                        <a:t>Usa los tipos y tamaños de letra de </a:t>
                      </a:r>
                      <a:r>
                        <a:rPr lang="es-CO" sz="2000" kern="100" smtClean="0">
                          <a:effectLst/>
                        </a:rPr>
                        <a:t>la plantilla institucional</a:t>
                      </a:r>
                      <a:r>
                        <a:rPr lang="es-CO" sz="2000" kern="100" baseline="0" smtClean="0">
                          <a:effectLst/>
                        </a:rPr>
                        <a:t> </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es-CO" sz="2000" kern="100" dirty="0" smtClean="0">
                          <a:effectLst/>
                        </a:rPr>
                        <a:t>Adjunta </a:t>
                      </a:r>
                      <a:r>
                        <a:rPr lang="es-CO" sz="2000" kern="100" dirty="0">
                          <a:effectLst/>
                        </a:rPr>
                        <a:t>las imágenes originales en alta resolución</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370840">
                <a:tc>
                  <a:txBody>
                    <a:bodyPr/>
                    <a:lstStyle/>
                    <a:p>
                      <a:pPr algn="ctr"/>
                      <a:r>
                        <a:rPr lang="ja-JP" sz="2000" smtClean="0">
                          <a:effectLst/>
                        </a:rPr>
                        <a:t>☐</a:t>
                      </a:r>
                      <a:endParaRPr lang="es-CO" sz="2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a:effectLst/>
                        </a:rPr>
                        <a:t>No contiene errores de ortografía, tipografía, ni gramática</a:t>
                      </a:r>
                      <a:endParaRPr lang="es-CO" sz="2000" kern="10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Contiene un encabezado, un pie de página con referencias y la información en dos columnas</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34355">
                <a:tc>
                  <a:txBody>
                    <a:bodyPr/>
                    <a:lstStyle/>
                    <a:p>
                      <a:pPr algn="ct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457200" lvl="0" indent="0" algn="l" defTabSz="2160270" rtl="0" eaLnBrk="1" fontAlgn="auto" latinLnBrk="0" hangingPunct="1">
                        <a:lnSpc>
                          <a:spcPct val="105000"/>
                        </a:lnSpc>
                        <a:spcBef>
                          <a:spcPts val="600"/>
                        </a:spcBef>
                        <a:spcAft>
                          <a:spcPts val="0"/>
                        </a:spcAft>
                        <a:buClrTx/>
                        <a:buSzTx/>
                        <a:buFontTx/>
                        <a:buNone/>
                        <a:tabLst/>
                        <a:defRPr/>
                      </a:pPr>
                      <a:endParaRPr lang="x-none" sz="2000" b="1" kern="1200" cap="all" dirty="0" smtClean="0">
                        <a:effectLst/>
                      </a:endParaRPr>
                    </a:p>
                    <a:p>
                      <a:pPr marL="0" marR="457200" lvl="0" indent="0" algn="l" defTabSz="2160270" rtl="0" eaLnBrk="1" fontAlgn="auto" latinLnBrk="0" hangingPunct="1">
                        <a:lnSpc>
                          <a:spcPct val="105000"/>
                        </a:lnSpc>
                        <a:spcBef>
                          <a:spcPts val="600"/>
                        </a:spcBef>
                        <a:spcAft>
                          <a:spcPts val="0"/>
                        </a:spcAft>
                        <a:buClrTx/>
                        <a:buSzTx/>
                        <a:buFontTx/>
                        <a:buNone/>
                        <a:tabLst/>
                        <a:defRPr/>
                      </a:pPr>
                      <a:r>
                        <a:rPr lang="x-none" sz="2000" b="1" kern="1200" cap="all" dirty="0" smtClean="0">
                          <a:effectLst/>
                        </a:rPr>
                        <a:t>ENCABEZADO</a:t>
                      </a:r>
                      <a:endParaRPr lang="es-CO" sz="2000" b="1" kern="1200" cap="all" dirty="0">
                        <a:solidFill>
                          <a:schemeClr val="tx1"/>
                        </a:solidFill>
                        <a:effectLst/>
                        <a:latin typeface="+mn-lt"/>
                        <a:ea typeface="+mn-ea"/>
                        <a:cs typeface="+mn-cs"/>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Contiene un título de máximo </a:t>
                      </a:r>
                      <a:r>
                        <a:rPr lang="x-none" sz="2000" kern="100">
                          <a:effectLst/>
                        </a:rPr>
                        <a:t>150 </a:t>
                      </a:r>
                      <a:r>
                        <a:rPr lang="x-none" sz="2000" kern="100" smtClean="0">
                          <a:effectLst/>
                        </a:rPr>
                        <a:t>caracteres</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es-ES" sz="2000" kern="100" dirty="0" smtClean="0">
                          <a:effectLst/>
                        </a:rPr>
                        <a:t>El título n</a:t>
                      </a:r>
                      <a:r>
                        <a:rPr lang="x-none" sz="2000" kern="100" dirty="0" smtClean="0">
                          <a:effectLst/>
                        </a:rPr>
                        <a:t>o </a:t>
                      </a:r>
                      <a:r>
                        <a:rPr lang="x-none" sz="2000" kern="100" dirty="0">
                          <a:effectLst/>
                        </a:rPr>
                        <a:t>contiene siglas ni abreviaturas</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8"/>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smtClean="0">
                          <a:effectLst/>
                        </a:rPr>
                        <a:t>Los </a:t>
                      </a:r>
                      <a:r>
                        <a:rPr lang="x-none" sz="2000" kern="100" dirty="0">
                          <a:effectLst/>
                        </a:rPr>
                        <a:t>autores están registrados como apellido </a:t>
                      </a:r>
                      <a:r>
                        <a:rPr lang="x-none" sz="2000" kern="100" dirty="0" smtClean="0">
                          <a:effectLst/>
                        </a:rPr>
                        <a:t>y nombre completo </a:t>
                      </a:r>
                      <a:r>
                        <a:rPr lang="x-none" sz="2000" kern="100" dirty="0">
                          <a:effectLst/>
                        </a:rPr>
                        <a:t>separados por comas (Ej. </a:t>
                      </a:r>
                      <a:r>
                        <a:rPr lang="x-none" sz="2000" kern="100" dirty="0" smtClean="0">
                          <a:effectLst/>
                        </a:rPr>
                        <a:t>Bush</a:t>
                      </a:r>
                      <a:r>
                        <a:rPr lang="es-ES" sz="2000" kern="100" dirty="0" smtClean="0">
                          <a:effectLst/>
                        </a:rPr>
                        <a:t>,</a:t>
                      </a:r>
                      <a:r>
                        <a:rPr lang="x-none" sz="2000" kern="100" dirty="0" smtClean="0">
                          <a:effectLst/>
                        </a:rPr>
                        <a:t> Georg</a:t>
                      </a:r>
                      <a:r>
                        <a:rPr lang="es-ES" sz="2000" kern="100" dirty="0" smtClean="0">
                          <a:effectLst/>
                        </a:rPr>
                        <a:t>e;</a:t>
                      </a:r>
                      <a:r>
                        <a:rPr lang="x-none" sz="2000" kern="100" dirty="0" smtClean="0">
                          <a:effectLst/>
                        </a:rPr>
                        <a:t> Silva</a:t>
                      </a:r>
                      <a:r>
                        <a:rPr lang="es-ES" sz="2000" kern="100" dirty="0" smtClean="0">
                          <a:effectLst/>
                        </a:rPr>
                        <a:t>,</a:t>
                      </a:r>
                      <a:r>
                        <a:rPr lang="x-none" sz="2000" kern="100" dirty="0" smtClean="0">
                          <a:effectLst/>
                        </a:rPr>
                        <a:t> J</a:t>
                      </a:r>
                      <a:r>
                        <a:rPr lang="es-ES" sz="2000" kern="100" dirty="0" smtClean="0">
                          <a:effectLst/>
                        </a:rPr>
                        <a:t>osé</a:t>
                      </a:r>
                      <a:r>
                        <a:rPr lang="x-none" sz="2000" kern="100" dirty="0" smtClean="0">
                          <a:effectLst/>
                        </a:rPr>
                        <a:t>)</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ctr"/>
                      <a:r>
                        <a:rPr lang="ja-JP" sz="2000" dirty="0" smtClean="0">
                          <a:effectLst/>
                        </a:rPr>
                        <a:t>☐</a:t>
                      </a:r>
                      <a:endParaRPr lang="es-CO"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Se indica el escalafón docente de los autores docentes (Monitor, Instructor asistente, Instructor asociado, Profesor asistente, Profesor asociado o Profesor titular</a:t>
                      </a:r>
                      <a:r>
                        <a:rPr lang="x-none" sz="2000" kern="100" dirty="0" smtClean="0">
                          <a:effectLst/>
                        </a:rPr>
                        <a:t>.)</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marL="0" marR="0" indent="0" algn="ctr" defTabSz="2160270" rtl="0" eaLnBrk="1" fontAlgn="auto" latinLnBrk="0" hangingPunct="1">
                        <a:lnSpc>
                          <a:spcPct val="100000"/>
                        </a:lnSpc>
                        <a:spcBef>
                          <a:spcPts val="0"/>
                        </a:spcBef>
                        <a:spcAft>
                          <a:spcPts val="0"/>
                        </a:spcAft>
                        <a:buClrTx/>
                        <a:buSzTx/>
                        <a:buFontTx/>
                        <a:buNone/>
                        <a:tabLst/>
                        <a:defRPr/>
                      </a:pPr>
                      <a:r>
                        <a:rPr lang="ja-JP" altLang="es-CR" sz="2000" dirty="0" smtClean="0">
                          <a:effectLst/>
                        </a:rPr>
                        <a:t>☐</a:t>
                      </a:r>
                      <a:endParaRPr lang="es-CO" sz="2000" dirty="0" smtClean="0"/>
                    </a:p>
                    <a:p>
                      <a:pPr algn="ct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smtClean="0">
                          <a:effectLst/>
                        </a:rPr>
                        <a:t>Se indica el año de residencia y programa académico de los autores estudiantes (Ej. Residente de tercer año Medicina Interna Fundación Universitaria de Ciencias de la Salud – Hospital </a:t>
                      </a:r>
                      <a:r>
                        <a:rPr lang="es-CO" sz="2000" kern="100" smtClean="0">
                          <a:effectLst/>
                        </a:rPr>
                        <a:t>de </a:t>
                      </a:r>
                      <a:r>
                        <a:rPr lang="x-none" sz="2000" kern="100" smtClean="0">
                          <a:effectLst/>
                        </a:rPr>
                        <a:t>San </a:t>
                      </a:r>
                      <a:r>
                        <a:rPr lang="x-none" sz="2000" kern="100" dirty="0" smtClean="0">
                          <a:effectLst/>
                        </a:rPr>
                        <a:t>José)</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pPr marL="0" marR="0" indent="0" algn="ctr" defTabSz="2160270" rtl="0" eaLnBrk="1" fontAlgn="auto" latinLnBrk="0" hangingPunct="1">
                        <a:lnSpc>
                          <a:spcPct val="100000"/>
                        </a:lnSpc>
                        <a:spcBef>
                          <a:spcPts val="0"/>
                        </a:spcBef>
                        <a:spcAft>
                          <a:spcPts val="0"/>
                        </a:spcAft>
                        <a:buClrTx/>
                        <a:buSzTx/>
                        <a:buFontTx/>
                        <a:buNone/>
                        <a:tabLst/>
                        <a:defRPr/>
                      </a:pPr>
                      <a:r>
                        <a:rPr lang="ja-JP" altLang="es-CR" sz="2000" dirty="0" smtClean="0">
                          <a:effectLst/>
                        </a:rPr>
                        <a:t>☐</a:t>
                      </a:r>
                      <a:endParaRPr lang="es-CO" sz="2000" dirty="0" smtClean="0"/>
                    </a:p>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Incluye nombre y correo electrónico del autor de </a:t>
                      </a:r>
                      <a:r>
                        <a:rPr lang="x-none" sz="2000" kern="100" dirty="0" smtClean="0">
                          <a:effectLst/>
                        </a:rPr>
                        <a:t>correspondencia</a:t>
                      </a:r>
                    </a:p>
                    <a:p>
                      <a:pPr marR="457200">
                        <a:lnSpc>
                          <a:spcPct val="105000"/>
                        </a:lnSpc>
                        <a:spcBef>
                          <a:spcPts val="600"/>
                        </a:spcBef>
                        <a:spcAft>
                          <a:spcPts val="0"/>
                        </a:spcAft>
                      </a:pPr>
                      <a:r>
                        <a:rPr lang="x-none" sz="2000" kern="100" dirty="0" smtClean="0">
                          <a:solidFill>
                            <a:schemeClr val="tx1"/>
                          </a:solidFill>
                          <a:effectLst/>
                          <a:latin typeface="+mn-lt"/>
                          <a:ea typeface="+mn-ea"/>
                          <a:cs typeface="+mn-cs"/>
                        </a:rPr>
                        <a:t>Incluye nombre del evento con fecha y año</a:t>
                      </a:r>
                      <a:endParaRPr lang="es-CO" sz="2000" kern="100" dirty="0">
                        <a:solidFill>
                          <a:schemeClr val="tx1"/>
                        </a:solidFill>
                        <a:effectLst/>
                        <a:latin typeface="+mn-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9"/>
                  </a:ext>
                </a:extLst>
              </a:tr>
              <a:tr h="370840">
                <a:tc>
                  <a:txBody>
                    <a:bodyPr/>
                    <a:lstStyle/>
                    <a:p>
                      <a:pPr algn="ct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0"/>
                  </a:ext>
                </a:extLst>
              </a:tr>
              <a:tr h="370840">
                <a:tc>
                  <a:txBody>
                    <a:bodyPr/>
                    <a:lstStyle/>
                    <a:p>
                      <a:pPr algn="ct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457200" lvl="0" indent="0" algn="l" defTabSz="2160270" rtl="0" eaLnBrk="1" fontAlgn="auto" latinLnBrk="0" hangingPunct="1">
                        <a:lnSpc>
                          <a:spcPct val="105000"/>
                        </a:lnSpc>
                        <a:spcBef>
                          <a:spcPts val="600"/>
                        </a:spcBef>
                        <a:spcAft>
                          <a:spcPts val="0"/>
                        </a:spcAft>
                        <a:buClrTx/>
                        <a:buSzTx/>
                        <a:buFontTx/>
                        <a:buNone/>
                        <a:tabLst/>
                        <a:defRPr/>
                      </a:pPr>
                      <a:endParaRPr lang="x-none" sz="2000" b="1" kern="1200" cap="all" dirty="0" smtClean="0">
                        <a:solidFill>
                          <a:schemeClr val="tx1"/>
                        </a:solidFill>
                        <a:effectLst/>
                        <a:latin typeface="+mn-lt"/>
                        <a:ea typeface="+mn-ea"/>
                        <a:cs typeface="+mn-cs"/>
                      </a:endParaRPr>
                    </a:p>
                    <a:p>
                      <a:pPr marL="0" marR="457200" lvl="0" indent="0" algn="l" defTabSz="2160270" rtl="0" eaLnBrk="1" fontAlgn="auto" latinLnBrk="0" hangingPunct="1">
                        <a:lnSpc>
                          <a:spcPct val="105000"/>
                        </a:lnSpc>
                        <a:spcBef>
                          <a:spcPts val="600"/>
                        </a:spcBef>
                        <a:spcAft>
                          <a:spcPts val="0"/>
                        </a:spcAft>
                        <a:buClrTx/>
                        <a:buSzTx/>
                        <a:buFontTx/>
                        <a:buNone/>
                        <a:tabLst/>
                        <a:defRPr/>
                      </a:pPr>
                      <a:r>
                        <a:rPr lang="x-none" sz="2000" b="1" kern="1200" cap="all" dirty="0" smtClean="0">
                          <a:solidFill>
                            <a:schemeClr val="tx1"/>
                          </a:solidFill>
                          <a:effectLst/>
                          <a:latin typeface="+mn-lt"/>
                          <a:ea typeface="+mn-ea"/>
                          <a:cs typeface="+mn-cs"/>
                        </a:rPr>
                        <a:t>INTRODUCCIÓN Y MÉTODOS</a:t>
                      </a:r>
                      <a:endParaRPr lang="es-CO" sz="2000" b="1" kern="1200" cap="all" dirty="0" smtClean="0">
                        <a:solidFill>
                          <a:schemeClr val="tx1"/>
                        </a:solidFill>
                        <a:effectLst/>
                        <a:latin typeface="+mn-lt"/>
                        <a:ea typeface="+mn-ea"/>
                        <a:cs typeface="+mn-cs"/>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La introducción es de máximo 5 renglones y resume de forma muy concisa el problema de </a:t>
                      </a:r>
                      <a:r>
                        <a:rPr lang="x-none" sz="2000" kern="100" dirty="0" smtClean="0">
                          <a:effectLst/>
                        </a:rPr>
                        <a:t>investigación</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smtClean="0">
                          <a:effectLst/>
                        </a:rPr>
                        <a:t>Se encuentran</a:t>
                      </a:r>
                      <a:r>
                        <a:rPr lang="x-none" sz="2000" kern="100" baseline="0" dirty="0" smtClean="0">
                          <a:effectLst/>
                        </a:rPr>
                        <a:t> las citas bibliográficas e</a:t>
                      </a:r>
                      <a:r>
                        <a:rPr lang="x-none" sz="2000" kern="100" dirty="0" smtClean="0">
                          <a:effectLst/>
                        </a:rPr>
                        <a:t>n la introducción</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1"/>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a:effectLst/>
                        </a:rPr>
                        <a:t>Contiene el objetivo principal del trabajo</a:t>
                      </a:r>
                      <a:endParaRPr lang="es-CO" sz="2000" kern="10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70840">
                <a:tc>
                  <a:txBody>
                    <a:bodyPr/>
                    <a:lstStyle/>
                    <a:p>
                      <a:pPr algn="ctr"/>
                      <a:r>
                        <a:rPr lang="ja-JP" sz="2000" dirty="0" smtClean="0">
                          <a:effectLst/>
                        </a:rPr>
                        <a:t>☐</a:t>
                      </a:r>
                      <a:endParaRPr lang="es-CO"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Contiene una sección de Métodos que incluye todos los siguientes: diseño de investigación, lugar y tiempo </a:t>
                      </a:r>
                      <a:r>
                        <a:rPr lang="x-none" sz="2000" kern="100" dirty="0" smtClean="0">
                          <a:effectLst/>
                        </a:rPr>
                        <a:t>de</a:t>
                      </a:r>
                      <a:r>
                        <a:rPr lang="es-ES" sz="2000" kern="100" dirty="0" smtClean="0">
                          <a:effectLst/>
                        </a:rPr>
                        <a:t>l</a:t>
                      </a:r>
                      <a:r>
                        <a:rPr lang="x-none" sz="2000" kern="100" dirty="0" smtClean="0">
                          <a:effectLst/>
                        </a:rPr>
                        <a:t> </a:t>
                      </a:r>
                      <a:r>
                        <a:rPr lang="x-none" sz="2000" kern="100" dirty="0">
                          <a:effectLst/>
                        </a:rPr>
                        <a:t>estudio, población seleccionada (criterios de inclusión y exclusión, estrategia de muestreo), variables medidas (forma de medición y definición de las principales), análisis estadístico (tamaño de muestra, técnicas de análisis) y aspectos éticos (aprobación por el comité de ética FUCS</a:t>
                      </a:r>
                      <a:r>
                        <a:rPr lang="x-none" sz="2000" kern="100" dirty="0" smtClean="0">
                          <a:effectLst/>
                        </a:rPr>
                        <a:t>)</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70840">
                <a:tc>
                  <a:txBody>
                    <a:bodyPr/>
                    <a:lstStyle/>
                    <a:p>
                      <a:pPr algn="ct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457200" lvl="0" indent="0" algn="l" defTabSz="2160270" rtl="0" eaLnBrk="1" fontAlgn="auto" latinLnBrk="0" hangingPunct="1">
                        <a:lnSpc>
                          <a:spcPct val="105000"/>
                        </a:lnSpc>
                        <a:spcBef>
                          <a:spcPts val="600"/>
                        </a:spcBef>
                        <a:spcAft>
                          <a:spcPts val="0"/>
                        </a:spcAft>
                        <a:buClrTx/>
                        <a:buSzTx/>
                        <a:buFontTx/>
                        <a:buNone/>
                        <a:tabLst/>
                        <a:defRPr/>
                      </a:pPr>
                      <a:endParaRPr lang="x-none" sz="2000" b="1" kern="1200" cap="all" dirty="0" smtClean="0">
                        <a:solidFill>
                          <a:schemeClr val="tx1"/>
                        </a:solidFill>
                        <a:effectLst/>
                        <a:latin typeface="+mn-lt"/>
                        <a:ea typeface="+mn-ea"/>
                        <a:cs typeface="+mn-cs"/>
                      </a:endParaRPr>
                    </a:p>
                    <a:p>
                      <a:pPr marL="0" marR="457200" lvl="0" indent="0" algn="l" defTabSz="2160270" rtl="0" eaLnBrk="1" fontAlgn="auto" latinLnBrk="0" hangingPunct="1">
                        <a:lnSpc>
                          <a:spcPct val="105000"/>
                        </a:lnSpc>
                        <a:spcBef>
                          <a:spcPts val="600"/>
                        </a:spcBef>
                        <a:spcAft>
                          <a:spcPts val="0"/>
                        </a:spcAft>
                        <a:buClrTx/>
                        <a:buSzTx/>
                        <a:buFontTx/>
                        <a:buNone/>
                        <a:tabLst/>
                        <a:defRPr/>
                      </a:pPr>
                      <a:r>
                        <a:rPr lang="x-none" sz="2000" b="1" kern="1200" cap="all" dirty="0" smtClean="0">
                          <a:solidFill>
                            <a:schemeClr val="tx1"/>
                          </a:solidFill>
                          <a:effectLst/>
                          <a:latin typeface="+mn-lt"/>
                          <a:ea typeface="+mn-ea"/>
                          <a:cs typeface="+mn-cs"/>
                        </a:rPr>
                        <a:t>Resultados, tablas</a:t>
                      </a:r>
                      <a:r>
                        <a:rPr lang="x-none" sz="2000" b="1" kern="1200" cap="all" baseline="0" dirty="0" smtClean="0">
                          <a:solidFill>
                            <a:schemeClr val="tx1"/>
                          </a:solidFill>
                          <a:effectLst/>
                          <a:latin typeface="+mn-lt"/>
                          <a:ea typeface="+mn-ea"/>
                          <a:cs typeface="+mn-cs"/>
                        </a:rPr>
                        <a:t> y figuras</a:t>
                      </a:r>
                      <a:endParaRPr lang="es-CO" sz="2000" b="1" kern="1200" cap="all" dirty="0" smtClean="0">
                        <a:solidFill>
                          <a:schemeClr val="tx1"/>
                        </a:solidFill>
                        <a:effectLst/>
                        <a:latin typeface="+mn-lt"/>
                        <a:ea typeface="+mn-ea"/>
                        <a:cs typeface="+mn-cs"/>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70840">
                <a:tc>
                  <a:txBody>
                    <a:bodyPr/>
                    <a:lstStyle/>
                    <a:p>
                      <a:pPr algn="ctr"/>
                      <a:r>
                        <a:rPr lang="ja-JP" sz="2000" smtClean="0">
                          <a:effectLst/>
                        </a:rPr>
                        <a:t>☐</a:t>
                      </a:r>
                      <a:endParaRPr lang="es-CO" sz="2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Las tablas y figuras se citan en orden consecutivo usando número arábigos (Ej. Tabla 1)</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70840">
                <a:tc>
                  <a:txBody>
                    <a:bodyPr/>
                    <a:lstStyle/>
                    <a:p>
                      <a:pPr algn="ctr"/>
                      <a:r>
                        <a:rPr lang="ja-JP" sz="2000" smtClean="0">
                          <a:effectLst/>
                        </a:rPr>
                        <a:t>☐</a:t>
                      </a:r>
                      <a:endParaRPr lang="es-CO" sz="2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a:effectLst/>
                        </a:rPr>
                        <a:t>El texto de las tablas y las figuras es legible</a:t>
                      </a:r>
                      <a:endParaRPr lang="es-CO" sz="2000" kern="10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70840">
                <a:tc>
                  <a:txBody>
                    <a:bodyPr/>
                    <a:lstStyle/>
                    <a:p>
                      <a:pPr algn="ctr"/>
                      <a:r>
                        <a:rPr lang="ja-JP" sz="2000" smtClean="0">
                          <a:effectLst/>
                        </a:rPr>
                        <a:t>☐</a:t>
                      </a:r>
                      <a:endParaRPr lang="es-CO" sz="2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Se insertan las imágenes y tablas originales, no capturas de pantalla</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70840">
                <a:tc>
                  <a:txBody>
                    <a:bodyPr/>
                    <a:lstStyle/>
                    <a:p>
                      <a:pPr algn="ctr"/>
                      <a:r>
                        <a:rPr lang="ja-JP" sz="2000" smtClean="0">
                          <a:effectLst/>
                        </a:rPr>
                        <a:t>☐</a:t>
                      </a:r>
                      <a:endParaRPr lang="es-CO" sz="2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a:effectLst/>
                        </a:rPr>
                        <a:t>Todas las tablas y figuras tienen un título y descripción en la parte inferior de las mismas</a:t>
                      </a:r>
                      <a:endParaRPr lang="es-CO" sz="2000" kern="10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70840">
                <a:tc>
                  <a:txBody>
                    <a:bodyPr/>
                    <a:lstStyle/>
                    <a:p>
                      <a:pPr algn="ctr"/>
                      <a:r>
                        <a:rPr lang="ja-JP" sz="2000" smtClean="0">
                          <a:effectLst/>
                        </a:rPr>
                        <a:t>☐</a:t>
                      </a:r>
                      <a:endParaRPr lang="es-CO" sz="2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a:effectLst/>
                        </a:rPr>
                        <a:t>Las tablas tienen encabezados de columna, las figuras tienen etiquetas de ejes y leyendas según el caso</a:t>
                      </a:r>
                      <a:endParaRPr lang="es-CO" sz="2000" kern="10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370840">
                <a:tc>
                  <a:txBody>
                    <a:bodyPr/>
                    <a:lstStyle/>
                    <a:p>
                      <a:pPr algn="ctr"/>
                      <a:r>
                        <a:rPr lang="ja-JP" sz="2000" smtClean="0">
                          <a:effectLst/>
                        </a:rPr>
                        <a:t>☐</a:t>
                      </a:r>
                      <a:endParaRPr lang="es-CO" sz="2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En caso de usar fotografías, éstas garantizan la confidencialidad del paciente y tienen una escala de </a:t>
                      </a:r>
                      <a:r>
                        <a:rPr lang="x-none" sz="2000" kern="100" dirty="0" smtClean="0">
                          <a:effectLst/>
                        </a:rPr>
                        <a:t>medida</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370840">
                <a:tc>
                  <a:txBody>
                    <a:bodyPr/>
                    <a:lstStyle/>
                    <a:p>
                      <a:pPr algn="ct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457200" lvl="0" indent="0" algn="l" defTabSz="2160270" rtl="0" eaLnBrk="1" fontAlgn="auto" latinLnBrk="0" hangingPunct="1">
                        <a:lnSpc>
                          <a:spcPct val="105000"/>
                        </a:lnSpc>
                        <a:spcBef>
                          <a:spcPts val="600"/>
                        </a:spcBef>
                        <a:spcAft>
                          <a:spcPts val="0"/>
                        </a:spcAft>
                        <a:buClrTx/>
                        <a:buSzTx/>
                        <a:buFontTx/>
                        <a:buNone/>
                        <a:tabLst/>
                        <a:defRPr/>
                      </a:pPr>
                      <a:endParaRPr lang="x-none" sz="2000" b="1" kern="1200" cap="all" dirty="0" smtClean="0">
                        <a:solidFill>
                          <a:schemeClr val="tx1"/>
                        </a:solidFill>
                        <a:effectLst/>
                        <a:latin typeface="+mn-lt"/>
                        <a:ea typeface="+mn-ea"/>
                        <a:cs typeface="+mn-cs"/>
                      </a:endParaRPr>
                    </a:p>
                    <a:p>
                      <a:pPr marL="0" marR="457200" lvl="0" indent="0" algn="l" defTabSz="2160270" rtl="0" eaLnBrk="1" fontAlgn="auto" latinLnBrk="0" hangingPunct="1">
                        <a:lnSpc>
                          <a:spcPct val="105000"/>
                        </a:lnSpc>
                        <a:spcBef>
                          <a:spcPts val="600"/>
                        </a:spcBef>
                        <a:spcAft>
                          <a:spcPts val="0"/>
                        </a:spcAft>
                        <a:buClrTx/>
                        <a:buSzTx/>
                        <a:buFontTx/>
                        <a:buNone/>
                        <a:tabLst/>
                        <a:defRPr/>
                      </a:pPr>
                      <a:r>
                        <a:rPr lang="x-none" sz="2000" b="1" kern="1200" cap="all" dirty="0" smtClean="0">
                          <a:solidFill>
                            <a:schemeClr val="tx1"/>
                          </a:solidFill>
                          <a:effectLst/>
                          <a:latin typeface="+mn-lt"/>
                          <a:ea typeface="+mn-ea"/>
                          <a:cs typeface="+mn-cs"/>
                        </a:rPr>
                        <a:t>Conclusiones y bibliografía</a:t>
                      </a:r>
                      <a:endParaRPr lang="es-CO" sz="2000" b="1" kern="1200" cap="all" dirty="0">
                        <a:solidFill>
                          <a:schemeClr val="tx1"/>
                        </a:solidFill>
                        <a:effectLst/>
                        <a:latin typeface="+mn-lt"/>
                        <a:ea typeface="+mn-ea"/>
                        <a:cs typeface="+mn-cs"/>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a:effectLst/>
                        </a:rPr>
                        <a:t>Las conclusiones se basan en los resultados del estudio pero no repiten los mismos</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370840">
                <a:tc>
                  <a:txBody>
                    <a:bodyPr/>
                    <a:lstStyle/>
                    <a:p>
                      <a:pPr algn="ctr"/>
                      <a:r>
                        <a:rPr lang="ja-JP"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57200">
                        <a:lnSpc>
                          <a:spcPct val="105000"/>
                        </a:lnSpc>
                        <a:spcBef>
                          <a:spcPts val="600"/>
                        </a:spcBef>
                        <a:spcAft>
                          <a:spcPts val="0"/>
                        </a:spcAft>
                      </a:pPr>
                      <a:r>
                        <a:rPr lang="x-none" sz="2000" kern="100" dirty="0" smtClean="0">
                          <a:effectLst/>
                        </a:rPr>
                        <a:t>Se </a:t>
                      </a:r>
                      <a:r>
                        <a:rPr lang="x-none" sz="2000" kern="100" dirty="0">
                          <a:effectLst/>
                        </a:rPr>
                        <a:t>citan máximo 3 referencias relevantes en formato Vancouver (el mismo del artículo</a:t>
                      </a:r>
                      <a:r>
                        <a:rPr lang="x-none" sz="2000" kern="100" dirty="0" smtClean="0">
                          <a:effectLst/>
                        </a:rPr>
                        <a:t>)</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53288">
                <a:tc>
                  <a:txBody>
                    <a:bodyPr/>
                    <a:lstStyle/>
                    <a:p>
                      <a:pPr algn="ct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457200" lvl="0" indent="0" algn="l" defTabSz="2160270" rtl="0" eaLnBrk="1" fontAlgn="auto" latinLnBrk="0" hangingPunct="1">
                        <a:lnSpc>
                          <a:spcPct val="100000"/>
                        </a:lnSpc>
                        <a:spcBef>
                          <a:spcPts val="600"/>
                        </a:spcBef>
                        <a:spcAft>
                          <a:spcPts val="0"/>
                        </a:spcAft>
                        <a:buClrTx/>
                        <a:buSzTx/>
                        <a:buFontTx/>
                        <a:buNone/>
                        <a:tabLst/>
                        <a:defRPr/>
                      </a:pPr>
                      <a:endParaRPr lang="es-CO" sz="2000" b="1" kern="1200" cap="all" dirty="0" smtClean="0">
                        <a:solidFill>
                          <a:schemeClr val="tx1"/>
                        </a:solidFill>
                        <a:effectLst/>
                        <a:latin typeface="+mn-lt"/>
                        <a:ea typeface="+mn-ea"/>
                        <a:cs typeface="+mn-cs"/>
                      </a:endParaRPr>
                    </a:p>
                    <a:p>
                      <a:pPr marL="0" marR="457200" lvl="0" indent="0" algn="l" defTabSz="2160270" rtl="0" eaLnBrk="1" fontAlgn="auto" latinLnBrk="0" hangingPunct="1">
                        <a:lnSpc>
                          <a:spcPct val="100000"/>
                        </a:lnSpc>
                        <a:spcBef>
                          <a:spcPts val="600"/>
                        </a:spcBef>
                        <a:spcAft>
                          <a:spcPts val="0"/>
                        </a:spcAft>
                        <a:buClrTx/>
                        <a:buSzTx/>
                        <a:buFontTx/>
                        <a:buNone/>
                        <a:tabLst/>
                        <a:defRPr/>
                      </a:pPr>
                      <a:r>
                        <a:rPr lang="es-CO" sz="2000" b="1" kern="1200" cap="all" dirty="0" err="1" smtClean="0">
                          <a:solidFill>
                            <a:schemeClr val="tx1"/>
                          </a:solidFill>
                          <a:effectLst/>
                          <a:latin typeface="+mn-lt"/>
                          <a:ea typeface="+mn-ea"/>
                          <a:cs typeface="+mn-cs"/>
                        </a:rPr>
                        <a:t>ApROBACIÓN</a:t>
                      </a:r>
                      <a:r>
                        <a:rPr lang="es-CO" sz="2000" b="1" kern="1200" cap="all" dirty="0" smtClean="0">
                          <a:solidFill>
                            <a:schemeClr val="tx1"/>
                          </a:solidFill>
                          <a:effectLst/>
                          <a:latin typeface="+mn-lt"/>
                          <a:ea typeface="+mn-ea"/>
                          <a:cs typeface="+mn-cs"/>
                        </a:rPr>
                        <a:t> </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449600">
                <a:tc>
                  <a:txBody>
                    <a:bodyPr/>
                    <a:lstStyle/>
                    <a:p>
                      <a:pPr marL="0" marR="0" lvl="0" indent="0" algn="ctr" defTabSz="2160270" rtl="0" eaLnBrk="1" fontAlgn="auto" latinLnBrk="0" hangingPunct="1">
                        <a:lnSpc>
                          <a:spcPct val="100000"/>
                        </a:lnSpc>
                        <a:spcBef>
                          <a:spcPts val="0"/>
                        </a:spcBef>
                        <a:spcAft>
                          <a:spcPts val="0"/>
                        </a:spcAft>
                        <a:buClrTx/>
                        <a:buSzTx/>
                        <a:buFontTx/>
                        <a:buNone/>
                        <a:tabLst/>
                        <a:defRPr/>
                      </a:pPr>
                      <a:r>
                        <a:rPr lang="ja-JP" altLang="es-CO"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457200" lvl="0" indent="0" algn="l" defTabSz="2160270" rtl="0" eaLnBrk="1" fontAlgn="auto" latinLnBrk="0" hangingPunct="1">
                        <a:lnSpc>
                          <a:spcPct val="105000"/>
                        </a:lnSpc>
                        <a:spcBef>
                          <a:spcPts val="600"/>
                        </a:spcBef>
                        <a:spcAft>
                          <a:spcPts val="0"/>
                        </a:spcAft>
                        <a:buClrTx/>
                        <a:buSzTx/>
                        <a:buFontTx/>
                        <a:buNone/>
                        <a:tabLst/>
                        <a:defRPr/>
                      </a:pPr>
                      <a:r>
                        <a:rPr lang="x-none" sz="2000" kern="100" dirty="0" smtClean="0">
                          <a:solidFill>
                            <a:schemeClr val="tx1"/>
                          </a:solidFill>
                          <a:effectLst/>
                          <a:latin typeface="+mn-lt"/>
                          <a:ea typeface="+mn-ea"/>
                          <a:cs typeface="+mn-cs"/>
                        </a:rPr>
                        <a:t>Tiene el visto bueno del investigador principal</a:t>
                      </a:r>
                      <a:r>
                        <a:rPr lang="es-CR" sz="2000" kern="100" dirty="0" smtClean="0">
                          <a:solidFill>
                            <a:schemeClr val="tx1"/>
                          </a:solidFill>
                          <a:effectLst/>
                          <a:latin typeface="+mn-lt"/>
                          <a:ea typeface="+mn-ea"/>
                          <a:cs typeface="+mn-cs"/>
                        </a:rPr>
                        <a:t> </a:t>
                      </a:r>
                      <a:r>
                        <a:rPr lang="es-CR" sz="2000" kern="100" dirty="0" err="1" smtClean="0">
                          <a:solidFill>
                            <a:schemeClr val="tx1"/>
                          </a:solidFill>
                          <a:effectLst/>
                          <a:latin typeface="+mn-lt"/>
                          <a:ea typeface="+mn-ea"/>
                          <a:cs typeface="+mn-cs"/>
                        </a:rPr>
                        <a:t>ó</a:t>
                      </a:r>
                      <a:r>
                        <a:rPr lang="es-CR" sz="2000" kern="100" dirty="0" smtClean="0">
                          <a:solidFill>
                            <a:schemeClr val="tx1"/>
                          </a:solidFill>
                          <a:effectLst/>
                          <a:latin typeface="+mn-lt"/>
                          <a:ea typeface="+mn-ea"/>
                          <a:cs typeface="+mn-cs"/>
                        </a:rPr>
                        <a:t> del líder</a:t>
                      </a:r>
                      <a:r>
                        <a:rPr lang="es-CR" sz="2000" kern="100" baseline="0" dirty="0" smtClean="0">
                          <a:solidFill>
                            <a:schemeClr val="tx1"/>
                          </a:solidFill>
                          <a:effectLst/>
                          <a:latin typeface="+mn-lt"/>
                          <a:ea typeface="+mn-ea"/>
                          <a:cs typeface="+mn-cs"/>
                        </a:rPr>
                        <a:t> del grupo de investigación</a:t>
                      </a:r>
                      <a:r>
                        <a:rPr lang="x-none" sz="2000" kern="100" dirty="0" smtClean="0">
                          <a:solidFill>
                            <a:schemeClr val="tx1"/>
                          </a:solidFill>
                          <a:effectLst/>
                          <a:latin typeface="+mn-lt"/>
                          <a:ea typeface="+mn-ea"/>
                          <a:cs typeface="+mn-cs"/>
                        </a:rPr>
                        <a:t> : ___________________________________________</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19784">
                <a:tc>
                  <a:txBody>
                    <a:bodyPr/>
                    <a:lstStyle/>
                    <a:p>
                      <a:pPr marL="0" marR="0" lvl="0" indent="0" algn="ctr" defTabSz="2160270" rtl="0" eaLnBrk="1" fontAlgn="auto" latinLnBrk="0" hangingPunct="1">
                        <a:lnSpc>
                          <a:spcPct val="100000"/>
                        </a:lnSpc>
                        <a:spcBef>
                          <a:spcPts val="0"/>
                        </a:spcBef>
                        <a:spcAft>
                          <a:spcPts val="0"/>
                        </a:spcAft>
                        <a:buClrTx/>
                        <a:buSzTx/>
                        <a:buFontTx/>
                        <a:buNone/>
                        <a:tabLst/>
                        <a:defRPr/>
                      </a:pPr>
                      <a:r>
                        <a:rPr lang="ja-JP" altLang="es-CO" sz="2000" dirty="0" smtClean="0">
                          <a:effectLst/>
                        </a:rPr>
                        <a:t>☐</a:t>
                      </a:r>
                      <a:endParaRPr lang="es-CO"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457200" lvl="0" indent="0" algn="l" defTabSz="2160270" rtl="0" eaLnBrk="1" fontAlgn="auto" latinLnBrk="0" hangingPunct="1">
                        <a:lnSpc>
                          <a:spcPct val="105000"/>
                        </a:lnSpc>
                        <a:spcBef>
                          <a:spcPts val="600"/>
                        </a:spcBef>
                        <a:spcAft>
                          <a:spcPts val="0"/>
                        </a:spcAft>
                        <a:buClrTx/>
                        <a:buSzTx/>
                        <a:buFontTx/>
                        <a:buNone/>
                        <a:tabLst/>
                        <a:defRPr/>
                      </a:pPr>
                      <a:r>
                        <a:rPr lang="x-none" sz="2000" kern="100" dirty="0" smtClean="0">
                          <a:effectLst/>
                        </a:rPr>
                        <a:t>Tiene el aval del asesor metodológico: </a:t>
                      </a:r>
                      <a:r>
                        <a:rPr lang="x-none" sz="2000" kern="100" dirty="0" smtClean="0">
                          <a:solidFill>
                            <a:schemeClr val="tx1"/>
                          </a:solidFill>
                          <a:effectLst/>
                          <a:latin typeface="+mn-lt"/>
                          <a:ea typeface="+mn-ea"/>
                          <a:cs typeface="+mn-cs"/>
                        </a:rPr>
                        <a:t> ___________________________________________</a:t>
                      </a:r>
                      <a:endParaRPr lang="es-CO" sz="2000" kern="100" dirty="0">
                        <a:solidFill>
                          <a:srgbClr val="27130E"/>
                        </a:solidFill>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6"/>
                  </a:ext>
                </a:extLst>
              </a:tr>
            </a:tbl>
          </a:graphicData>
        </a:graphic>
      </p:graphicFrame>
    </p:spTree>
    <p:extLst>
      <p:ext uri="{BB962C8B-B14F-4D97-AF65-F5344CB8AC3E}">
        <p14:creationId xmlns:p14="http://schemas.microsoft.com/office/powerpoint/2010/main" val="225099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16236" y="5256734"/>
            <a:ext cx="13681520" cy="5520690"/>
          </a:xfrm>
        </p:spPr>
        <p:txBody>
          <a:bodyPr>
            <a:noAutofit/>
          </a:bodyPr>
          <a:lstStyle/>
          <a:p>
            <a:pPr algn="just"/>
            <a:r>
              <a:rPr lang="es-ES" sz="3600" b="1" i="1" dirty="0" smtClean="0">
                <a:solidFill>
                  <a:srgbClr val="0070C0"/>
                </a:solidFill>
              </a:rPr>
              <a:t>Antes </a:t>
            </a:r>
            <a:r>
              <a:rPr lang="es-ES" sz="3600" b="1" i="1" dirty="0">
                <a:solidFill>
                  <a:srgbClr val="0070C0"/>
                </a:solidFill>
              </a:rPr>
              <a:t>de la sustentación</a:t>
            </a:r>
            <a:r>
              <a:rPr lang="es-ES" sz="3600" b="1" i="1" dirty="0" smtClean="0">
                <a:solidFill>
                  <a:srgbClr val="0070C0"/>
                </a:solidFill>
              </a:rPr>
              <a:t>.</a:t>
            </a:r>
          </a:p>
          <a:p>
            <a:endParaRPr lang="es-ES" sz="3600" b="1" i="1" dirty="0">
              <a:solidFill>
                <a:schemeClr val="tx1"/>
              </a:solidFill>
            </a:endParaRPr>
          </a:p>
          <a:p>
            <a:pPr marL="1371600" indent="-1371600" algn="just">
              <a:buFont typeface="+mj-lt"/>
              <a:buAutoNum type="arabicPeriod"/>
            </a:pPr>
            <a:r>
              <a:rPr lang="es-ES" sz="3600" dirty="0" smtClean="0">
                <a:solidFill>
                  <a:schemeClr val="tx1"/>
                </a:solidFill>
              </a:rPr>
              <a:t>El </a:t>
            </a:r>
            <a:r>
              <a:rPr lang="es-ES" sz="3600" dirty="0">
                <a:solidFill>
                  <a:schemeClr val="tx1"/>
                </a:solidFill>
              </a:rPr>
              <a:t>residente debe entregar el borrador del póster junto con </a:t>
            </a:r>
            <a:r>
              <a:rPr lang="es-ES" sz="3600" dirty="0" smtClean="0">
                <a:solidFill>
                  <a:schemeClr val="tx1"/>
                </a:solidFill>
              </a:rPr>
              <a:t>dos copias del artículo siguiendo las instrucciones citadas.</a:t>
            </a:r>
            <a:endParaRPr lang="es-ES" sz="3600" b="1" i="1" dirty="0" smtClean="0">
              <a:solidFill>
                <a:schemeClr val="tx1"/>
              </a:solidFill>
            </a:endParaRPr>
          </a:p>
          <a:p>
            <a:pPr algn="just"/>
            <a:endParaRPr lang="es-ES" sz="3600" b="1" i="1" dirty="0" smtClean="0">
              <a:solidFill>
                <a:schemeClr val="tx1"/>
              </a:solidFill>
            </a:endParaRPr>
          </a:p>
          <a:p>
            <a:pPr algn="just"/>
            <a:r>
              <a:rPr lang="es-ES" sz="3600" b="1" i="1" dirty="0" smtClean="0">
                <a:solidFill>
                  <a:srgbClr val="0070C0"/>
                </a:solidFill>
              </a:rPr>
              <a:t>Después de </a:t>
            </a:r>
            <a:r>
              <a:rPr lang="es-ES" sz="3600" b="1" i="1" dirty="0">
                <a:solidFill>
                  <a:srgbClr val="0070C0"/>
                </a:solidFill>
              </a:rPr>
              <a:t>la sustentación.</a:t>
            </a:r>
          </a:p>
          <a:p>
            <a:pPr marL="1371600" indent="-1371600" algn="just">
              <a:buFont typeface="+mj-lt"/>
              <a:buAutoNum type="arabicPeriod"/>
            </a:pPr>
            <a:endParaRPr lang="es-ES" sz="3600" dirty="0">
              <a:solidFill>
                <a:schemeClr val="tx1"/>
              </a:solidFill>
            </a:endParaRPr>
          </a:p>
          <a:p>
            <a:pPr marL="1371600" indent="-1371600" algn="just">
              <a:buFont typeface="+mj-lt"/>
              <a:buAutoNum type="arabicPeriod"/>
            </a:pPr>
            <a:r>
              <a:rPr lang="es-ES" sz="3600" dirty="0">
                <a:solidFill>
                  <a:schemeClr val="tx1"/>
                </a:solidFill>
              </a:rPr>
              <a:t>El residente hace los cambios </a:t>
            </a:r>
            <a:r>
              <a:rPr lang="es-ES" sz="3600" dirty="0" smtClean="0">
                <a:solidFill>
                  <a:schemeClr val="tx1"/>
                </a:solidFill>
              </a:rPr>
              <a:t>recomendado en la sustentación y </a:t>
            </a:r>
            <a:r>
              <a:rPr lang="es-ES" sz="3600" dirty="0">
                <a:solidFill>
                  <a:schemeClr val="tx1"/>
                </a:solidFill>
              </a:rPr>
              <a:t>recibe el </a:t>
            </a:r>
            <a:r>
              <a:rPr lang="es-ES" sz="3600" b="1" i="1" dirty="0">
                <a:solidFill>
                  <a:schemeClr val="tx1"/>
                </a:solidFill>
              </a:rPr>
              <a:t>aval del investigador principal</a:t>
            </a:r>
            <a:r>
              <a:rPr lang="es-ES" sz="3600" dirty="0">
                <a:solidFill>
                  <a:schemeClr val="tx1"/>
                </a:solidFill>
              </a:rPr>
              <a:t> (firmado)</a:t>
            </a:r>
          </a:p>
          <a:p>
            <a:pPr marL="1371600" indent="-1371600" algn="just">
              <a:buFont typeface="+mj-lt"/>
              <a:buAutoNum type="arabicPeriod"/>
            </a:pPr>
            <a:r>
              <a:rPr lang="es-ES" sz="3600" dirty="0">
                <a:solidFill>
                  <a:schemeClr val="tx1"/>
                </a:solidFill>
              </a:rPr>
              <a:t>El residente lleva el póster con el aval </a:t>
            </a:r>
            <a:r>
              <a:rPr lang="es-ES" sz="3600" dirty="0" smtClean="0">
                <a:solidFill>
                  <a:schemeClr val="tx1"/>
                </a:solidFill>
              </a:rPr>
              <a:t>del investigador principal para </a:t>
            </a:r>
            <a:r>
              <a:rPr lang="es-ES" sz="3600" dirty="0">
                <a:solidFill>
                  <a:schemeClr val="tx1"/>
                </a:solidFill>
              </a:rPr>
              <a:t>recibir su </a:t>
            </a:r>
            <a:r>
              <a:rPr lang="es-ES" sz="3600" b="1" i="1" dirty="0">
                <a:solidFill>
                  <a:schemeClr val="tx1"/>
                </a:solidFill>
              </a:rPr>
              <a:t>visto bueno del metodólogo</a:t>
            </a:r>
            <a:r>
              <a:rPr lang="es-ES" sz="3600" dirty="0">
                <a:solidFill>
                  <a:schemeClr val="tx1"/>
                </a:solidFill>
              </a:rPr>
              <a:t> (firmado)</a:t>
            </a:r>
          </a:p>
          <a:p>
            <a:pPr marL="1371600" indent="-1371600" algn="just">
              <a:buFont typeface="+mj-lt"/>
              <a:buAutoNum type="arabicPeriod"/>
            </a:pPr>
            <a:r>
              <a:rPr lang="es-ES" sz="3600" dirty="0">
                <a:solidFill>
                  <a:schemeClr val="tx1"/>
                </a:solidFill>
              </a:rPr>
              <a:t>El residente lleva la versión final a </a:t>
            </a:r>
            <a:r>
              <a:rPr lang="es-ES" sz="3600" dirty="0" smtClean="0">
                <a:solidFill>
                  <a:schemeClr val="tx1"/>
                </a:solidFill>
              </a:rPr>
              <a:t>Lina Gabriela Ramírez </a:t>
            </a:r>
            <a:r>
              <a:rPr lang="es-ES" sz="3600" dirty="0">
                <a:solidFill>
                  <a:schemeClr val="tx1"/>
                </a:solidFill>
              </a:rPr>
              <a:t>para la verificación de la lista de </a:t>
            </a:r>
            <a:r>
              <a:rPr lang="es-ES" sz="3600" dirty="0" smtClean="0">
                <a:solidFill>
                  <a:schemeClr val="tx1"/>
                </a:solidFill>
              </a:rPr>
              <a:t>chequeo (</a:t>
            </a:r>
            <a:r>
              <a:rPr lang="es-ES" sz="4000" u="sng" dirty="0" smtClean="0">
                <a:hlinkClick r:id="rId2"/>
              </a:rPr>
              <a:t>lgramirez@fucsalud.edu.co</a:t>
            </a:r>
            <a:r>
              <a:rPr lang="es-ES" sz="4000" dirty="0" smtClean="0"/>
              <a:t> ). </a:t>
            </a:r>
          </a:p>
          <a:p>
            <a:pPr marL="1371600" indent="-1371600" algn="just">
              <a:buFont typeface="+mj-lt"/>
              <a:buAutoNum type="arabicPeriod"/>
            </a:pPr>
            <a:endParaRPr lang="es-ES" sz="4000" dirty="0" smtClean="0"/>
          </a:p>
          <a:p>
            <a:pPr algn="just"/>
            <a:r>
              <a:rPr lang="es-ES" sz="3600" b="1" i="1" dirty="0" smtClean="0">
                <a:solidFill>
                  <a:srgbClr val="0070C0"/>
                </a:solidFill>
              </a:rPr>
              <a:t>Entrega de CD</a:t>
            </a:r>
          </a:p>
          <a:p>
            <a:pPr algn="just"/>
            <a:endParaRPr lang="es-ES" sz="3600" b="1" i="1" dirty="0">
              <a:solidFill>
                <a:srgbClr val="C00000"/>
              </a:solidFill>
            </a:endParaRPr>
          </a:p>
          <a:p>
            <a:pPr marL="1371600" indent="-1371600" algn="just">
              <a:buFont typeface="+mj-lt"/>
              <a:buAutoNum type="arabicPeriod"/>
            </a:pPr>
            <a:r>
              <a:rPr lang="es-ES" sz="3600" dirty="0">
                <a:solidFill>
                  <a:schemeClr val="tx1"/>
                </a:solidFill>
              </a:rPr>
              <a:t>El residente es responsable de verificar los errores de diagramación cuando éstos van a jornadas.</a:t>
            </a:r>
          </a:p>
          <a:p>
            <a:pPr marL="1371600" indent="-1371600" algn="just">
              <a:buFont typeface="+mj-lt"/>
              <a:buAutoNum type="arabicPeriod"/>
            </a:pPr>
            <a:r>
              <a:rPr lang="es-ES" sz="3600" b="1" dirty="0" smtClean="0">
                <a:solidFill>
                  <a:schemeClr val="tx1"/>
                </a:solidFill>
              </a:rPr>
              <a:t>Una </a:t>
            </a:r>
            <a:r>
              <a:rPr lang="es-ES" sz="3600" b="1" dirty="0">
                <a:solidFill>
                  <a:schemeClr val="tx1"/>
                </a:solidFill>
              </a:rPr>
              <a:t>vez tenga la aprobación </a:t>
            </a:r>
            <a:r>
              <a:rPr lang="es-ES" sz="3600" b="1" dirty="0" smtClean="0">
                <a:solidFill>
                  <a:schemeClr val="tx1"/>
                </a:solidFill>
              </a:rPr>
              <a:t>del póster por Lina </a:t>
            </a:r>
            <a:r>
              <a:rPr lang="es-ES" sz="3600" b="1" dirty="0">
                <a:solidFill>
                  <a:schemeClr val="tx1"/>
                </a:solidFill>
              </a:rPr>
              <a:t>Gabriela </a:t>
            </a:r>
            <a:r>
              <a:rPr lang="es-ES" sz="3600" b="1" dirty="0" smtClean="0">
                <a:solidFill>
                  <a:schemeClr val="tx1"/>
                </a:solidFill>
              </a:rPr>
              <a:t>Ramírez, </a:t>
            </a:r>
            <a:r>
              <a:rPr lang="es-ES" sz="3600" b="1" dirty="0">
                <a:solidFill>
                  <a:schemeClr val="tx1"/>
                </a:solidFill>
              </a:rPr>
              <a:t>puede </a:t>
            </a:r>
            <a:r>
              <a:rPr lang="es-ES" sz="3600" b="1" dirty="0" smtClean="0">
                <a:solidFill>
                  <a:schemeClr val="tx1"/>
                </a:solidFill>
              </a:rPr>
              <a:t>adjuntar el póster en el CD.</a:t>
            </a:r>
          </a:p>
          <a:p>
            <a:endParaRPr lang="es-ES" sz="3600" dirty="0"/>
          </a:p>
          <a:p>
            <a:pPr marL="1371600" indent="-1371600" algn="just">
              <a:buFont typeface="+mj-lt"/>
              <a:buAutoNum type="arabicPeriod"/>
            </a:pPr>
            <a:endParaRPr lang="es-ES" sz="3600" dirty="0">
              <a:solidFill>
                <a:schemeClr val="tx1"/>
              </a:solidFill>
            </a:endParaRPr>
          </a:p>
          <a:p>
            <a:endParaRPr lang="es-ES" sz="3600" dirty="0"/>
          </a:p>
        </p:txBody>
      </p:sp>
      <p:sp>
        <p:nvSpPr>
          <p:cNvPr id="5" name="5 CuadroTexto"/>
          <p:cNvSpPr txBox="1"/>
          <p:nvPr/>
        </p:nvSpPr>
        <p:spPr>
          <a:xfrm>
            <a:off x="4356596" y="720230"/>
            <a:ext cx="12025336" cy="3139321"/>
          </a:xfrm>
          <a:prstGeom prst="rect">
            <a:avLst/>
          </a:prstGeom>
          <a:noFill/>
        </p:spPr>
        <p:txBody>
          <a:bodyPr wrap="square" rtlCol="0">
            <a:spAutoFit/>
          </a:bodyPr>
          <a:lstStyle/>
          <a:p>
            <a:r>
              <a:rPr lang="es-ES" sz="6600" b="1" dirty="0" smtClean="0">
                <a:solidFill>
                  <a:schemeClr val="bg1"/>
                </a:solidFill>
              </a:rPr>
              <a:t>Requisito de grado de residentes</a:t>
            </a:r>
          </a:p>
          <a:p>
            <a:r>
              <a:rPr lang="es-ES" sz="6600" b="1" dirty="0" smtClean="0">
                <a:solidFill>
                  <a:schemeClr val="bg1"/>
                </a:solidFill>
              </a:rPr>
              <a:t>Entrega </a:t>
            </a:r>
            <a:r>
              <a:rPr lang="es-ES" sz="6600" b="1" dirty="0">
                <a:solidFill>
                  <a:schemeClr val="bg1"/>
                </a:solidFill>
              </a:rPr>
              <a:t>de póster</a:t>
            </a:r>
          </a:p>
          <a:p>
            <a:endParaRPr lang="es-ES" sz="6600" b="1" dirty="0">
              <a:solidFill>
                <a:schemeClr val="bg1"/>
              </a:solidFill>
            </a:endParaRPr>
          </a:p>
        </p:txBody>
      </p:sp>
    </p:spTree>
    <p:extLst>
      <p:ext uri="{BB962C8B-B14F-4D97-AF65-F5344CB8AC3E}">
        <p14:creationId xmlns:p14="http://schemas.microsoft.com/office/powerpoint/2010/main" val="36654181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1243</Words>
  <Application>Microsoft Office PowerPoint</Application>
  <PresentationFormat>Personalizado</PresentationFormat>
  <Paragraphs>206</Paragraphs>
  <Slides>5</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ＭＳ Ｐゴシック</vt:lpstr>
      <vt:lpstr>Arial</vt:lpstr>
      <vt:lpstr>Calibri</vt:lpstr>
      <vt:lpstr>Franklin Gothic Medium</vt:lpstr>
      <vt:lpstr>Times New Roman</vt:lpstr>
      <vt:lpstr>Tema de Office</vt:lpstr>
      <vt:lpstr>Presentación de PowerPoint</vt:lpstr>
      <vt:lpstr>UTILIZACIÓN DE FÁRMACOS PARA PREVENIR EL SANGRADO GASTROINTESTINAL EN PACIENTES MÉDICOS EN UN HOSPITAL UNIVERSITARIO</vt:lpstr>
      <vt:lpstr>xxxxxxx</vt:lpstr>
      <vt:lpstr>Lista de verificación</vt:lpstr>
      <vt:lpstr>Presentación de PowerPoint</vt:lpstr>
    </vt:vector>
  </TitlesOfParts>
  <Company>FUCS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Disenador 5</dc:creator>
  <cp:lastModifiedBy>Marcela Muñoz Rodríguez</cp:lastModifiedBy>
  <cp:revision>58</cp:revision>
  <cp:lastPrinted>2016-08-24T11:40:43Z</cp:lastPrinted>
  <dcterms:created xsi:type="dcterms:W3CDTF">2011-06-13T20:15:13Z</dcterms:created>
  <dcterms:modified xsi:type="dcterms:W3CDTF">2016-10-03T21:36:40Z</dcterms:modified>
</cp:coreProperties>
</file>