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322" r:id="rId2"/>
    <p:sldId id="264" r:id="rId3"/>
    <p:sldId id="419" r:id="rId4"/>
    <p:sldId id="397" r:id="rId5"/>
    <p:sldId id="398" r:id="rId6"/>
    <p:sldId id="399" r:id="rId7"/>
    <p:sldId id="400" r:id="rId8"/>
    <p:sldId id="403" r:id="rId9"/>
    <p:sldId id="402" r:id="rId10"/>
    <p:sldId id="401" r:id="rId11"/>
    <p:sldId id="407" r:id="rId12"/>
    <p:sldId id="404" r:id="rId13"/>
    <p:sldId id="406" r:id="rId14"/>
    <p:sldId id="408" r:id="rId15"/>
    <p:sldId id="405" r:id="rId16"/>
    <p:sldId id="411" r:id="rId17"/>
    <p:sldId id="418" r:id="rId18"/>
    <p:sldId id="410" r:id="rId19"/>
    <p:sldId id="409" r:id="rId20"/>
    <p:sldId id="415" r:id="rId21"/>
    <p:sldId id="414" r:id="rId22"/>
    <p:sldId id="413" r:id="rId23"/>
    <p:sldId id="416" r:id="rId24"/>
    <p:sldId id="417" r:id="rId25"/>
    <p:sldId id="412" r:id="rId26"/>
    <p:sldId id="420" r:id="rId27"/>
  </p:sldIdLst>
  <p:sldSz cx="9906000" cy="6858000" type="A4"/>
  <p:notesSz cx="6742113" cy="98726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4">
          <p15:clr>
            <a:srgbClr val="A4A3A4"/>
          </p15:clr>
        </p15:guide>
        <p15:guide id="2" pos="5978">
          <p15:clr>
            <a:srgbClr val="A4A3A4"/>
          </p15:clr>
        </p15:guide>
        <p15:guide id="3" pos="4708">
          <p15:clr>
            <a:srgbClr val="A4A3A4"/>
          </p15:clr>
        </p15:guide>
        <p15:guide id="4" pos="43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howGuides="1">
      <p:cViewPr varScale="1">
        <p:scale>
          <a:sx n="166" d="100"/>
          <a:sy n="166" d="100"/>
        </p:scale>
        <p:origin x="1214" y="82"/>
      </p:cViewPr>
      <p:guideLst>
        <p:guide orient="horz" pos="3844"/>
        <p:guide pos="5978"/>
        <p:guide pos="4708"/>
        <p:guide pos="439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21000" cy="49371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19525" y="0"/>
            <a:ext cx="2921000" cy="493713"/>
          </a:xfrm>
          <a:prstGeom prst="rect">
            <a:avLst/>
          </a:prstGeom>
        </p:spPr>
        <p:txBody>
          <a:bodyPr vert="horz" lIns="91440" tIns="45720" rIns="91440" bIns="45720" rtlCol="0"/>
          <a:lstStyle>
            <a:lvl1pPr algn="r">
              <a:defRPr sz="1200"/>
            </a:lvl1pPr>
          </a:lstStyle>
          <a:p>
            <a:fld id="{A1873E80-727F-4574-80A2-BB2BE2A7EF8A}" type="datetimeFigureOut">
              <a:rPr lang="de-DE" smtClean="0"/>
              <a:t>25.03.2024</a:t>
            </a:fld>
            <a:endParaRPr lang="de-DE"/>
          </a:p>
        </p:txBody>
      </p:sp>
      <p:sp>
        <p:nvSpPr>
          <p:cNvPr id="4" name="Folienbildplatzhalter 3"/>
          <p:cNvSpPr>
            <a:spLocks noGrp="1" noRot="1" noChangeAspect="1"/>
          </p:cNvSpPr>
          <p:nvPr>
            <p:ph type="sldImg" idx="2"/>
          </p:nvPr>
        </p:nvSpPr>
        <p:spPr>
          <a:xfrm>
            <a:off x="696913" y="739775"/>
            <a:ext cx="5348287" cy="3703638"/>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4688" y="4689475"/>
            <a:ext cx="5392737" cy="4443413"/>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377363"/>
            <a:ext cx="2921000" cy="493712"/>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19525" y="9377363"/>
            <a:ext cx="2921000" cy="493712"/>
          </a:xfrm>
          <a:prstGeom prst="rect">
            <a:avLst/>
          </a:prstGeom>
        </p:spPr>
        <p:txBody>
          <a:bodyPr vert="horz" lIns="91440" tIns="45720" rIns="91440" bIns="45720" rtlCol="0" anchor="b"/>
          <a:lstStyle>
            <a:lvl1pPr algn="r">
              <a:defRPr sz="1200"/>
            </a:lvl1pPr>
          </a:lstStyle>
          <a:p>
            <a:fld id="{7267D89A-AC0E-4F2C-B798-EF454E4F09E9}" type="slidenum">
              <a:rPr lang="de-DE" smtClean="0"/>
              <a:t>‹#›</a:t>
            </a:fld>
            <a:endParaRPr lang="de-DE"/>
          </a:p>
        </p:txBody>
      </p:sp>
    </p:spTree>
    <p:extLst>
      <p:ext uri="{BB962C8B-B14F-4D97-AF65-F5344CB8AC3E}">
        <p14:creationId xmlns:p14="http://schemas.microsoft.com/office/powerpoint/2010/main" val="2699468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506136"/>
            <a:ext cx="6697980" cy="4351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4488" y="565323"/>
            <a:ext cx="2880320" cy="919461"/>
          </a:xfrm>
          <a:prstGeom prst="rect">
            <a:avLst/>
          </a:prstGeom>
        </p:spPr>
      </p:pic>
      <p:sp>
        <p:nvSpPr>
          <p:cNvPr id="6" name="Textfeld 5"/>
          <p:cNvSpPr txBox="1"/>
          <p:nvPr userDrawn="1"/>
        </p:nvSpPr>
        <p:spPr>
          <a:xfrm>
            <a:off x="1026468" y="2118342"/>
            <a:ext cx="5113139" cy="323165"/>
          </a:xfrm>
          <a:prstGeom prst="rect">
            <a:avLst/>
          </a:prstGeom>
          <a:noFill/>
        </p:spPr>
        <p:txBody>
          <a:bodyPr wrap="square" lIns="0" tIns="0" rIns="0" bIns="0" rtlCol="0">
            <a:spAutoFit/>
          </a:bodyPr>
          <a:lstStyle/>
          <a:p>
            <a:r>
              <a:rPr lang="de-DE" sz="2100" i="1" dirty="0">
                <a:solidFill>
                  <a:srgbClr val="0055B9"/>
                </a:solidFill>
              </a:rPr>
              <a:t>A </a:t>
            </a:r>
            <a:r>
              <a:rPr lang="de-DE" sz="2100" i="1" dirty="0" err="1">
                <a:solidFill>
                  <a:srgbClr val="0055B9"/>
                </a:solidFill>
              </a:rPr>
              <a:t>dynamic</a:t>
            </a:r>
            <a:r>
              <a:rPr lang="de-DE" sz="2100" i="1" dirty="0">
                <a:solidFill>
                  <a:srgbClr val="0055B9"/>
                </a:solidFill>
              </a:rPr>
              <a:t> </a:t>
            </a:r>
            <a:r>
              <a:rPr lang="de-DE" sz="2100" i="1" dirty="0" err="1">
                <a:solidFill>
                  <a:srgbClr val="0055B9"/>
                </a:solidFill>
              </a:rPr>
              <a:t>approach</a:t>
            </a:r>
            <a:r>
              <a:rPr lang="de-DE" sz="2100" i="1" dirty="0">
                <a:solidFill>
                  <a:srgbClr val="0055B9"/>
                </a:solidFill>
              </a:rPr>
              <a:t> </a:t>
            </a:r>
            <a:r>
              <a:rPr lang="de-DE" sz="2100" i="1" dirty="0" err="1">
                <a:solidFill>
                  <a:srgbClr val="0055B9"/>
                </a:solidFill>
              </a:rPr>
              <a:t>to</a:t>
            </a:r>
            <a:r>
              <a:rPr lang="de-DE" sz="2100" i="1" dirty="0">
                <a:solidFill>
                  <a:srgbClr val="0055B9"/>
                </a:solidFill>
              </a:rPr>
              <a:t> </a:t>
            </a:r>
            <a:r>
              <a:rPr lang="de-DE" sz="2100" i="1" dirty="0" err="1">
                <a:solidFill>
                  <a:srgbClr val="0055B9"/>
                </a:solidFill>
              </a:rPr>
              <a:t>product</a:t>
            </a:r>
            <a:r>
              <a:rPr lang="de-DE" sz="2100" i="1" dirty="0">
                <a:solidFill>
                  <a:srgbClr val="0055B9"/>
                </a:solidFill>
              </a:rPr>
              <a:t> </a:t>
            </a:r>
            <a:r>
              <a:rPr lang="de-DE" sz="2100" i="1" dirty="0" err="1">
                <a:solidFill>
                  <a:srgbClr val="0055B9"/>
                </a:solidFill>
              </a:rPr>
              <a:t>development</a:t>
            </a:r>
            <a:endParaRPr lang="de-DE" sz="2100" i="1" dirty="0">
              <a:solidFill>
                <a:srgbClr val="0055B9"/>
              </a:solidFill>
            </a:endParaRPr>
          </a:p>
        </p:txBody>
      </p:sp>
      <p:cxnSp>
        <p:nvCxnSpPr>
          <p:cNvPr id="8" name="Gerade Verbindung 7"/>
          <p:cNvCxnSpPr/>
          <p:nvPr userDrawn="1"/>
        </p:nvCxnSpPr>
        <p:spPr>
          <a:xfrm>
            <a:off x="6697980" y="0"/>
            <a:ext cx="0" cy="6858000"/>
          </a:xfrm>
          <a:prstGeom prst="line">
            <a:avLst/>
          </a:prstGeom>
          <a:ln w="28575">
            <a:solidFill>
              <a:srgbClr val="0055B9"/>
            </a:solidFill>
          </a:ln>
        </p:spPr>
        <p:style>
          <a:lnRef idx="1">
            <a:schemeClr val="accent1"/>
          </a:lnRef>
          <a:fillRef idx="0">
            <a:schemeClr val="accent1"/>
          </a:fillRef>
          <a:effectRef idx="0">
            <a:schemeClr val="accent1"/>
          </a:effectRef>
          <a:fontRef idx="minor">
            <a:schemeClr val="tx1"/>
          </a:fontRef>
        </p:style>
      </p:cxnSp>
      <p:pic>
        <p:nvPicPr>
          <p:cNvPr id="7" name="Picture 2"/>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3661" t="898" b="81948"/>
          <a:stretch/>
        </p:blipFill>
        <p:spPr bwMode="auto">
          <a:xfrm>
            <a:off x="6932206" y="5476096"/>
            <a:ext cx="2053242" cy="676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9763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0" name="Titel 1"/>
          <p:cNvSpPr>
            <a:spLocks noGrp="1"/>
          </p:cNvSpPr>
          <p:nvPr>
            <p:ph type="title" hasCustomPrompt="1"/>
          </p:nvPr>
        </p:nvSpPr>
        <p:spPr>
          <a:xfrm>
            <a:off x="416496" y="332656"/>
            <a:ext cx="7128792" cy="648072"/>
          </a:xfrm>
        </p:spPr>
        <p:txBody>
          <a:bodyPr lIns="0" anchor="ctr">
            <a:normAutofit/>
          </a:bodyPr>
          <a:lstStyle>
            <a:lvl1pPr algn="l">
              <a:defRPr sz="2400" b="0" cap="all">
                <a:latin typeface="+mj-lt"/>
              </a:defRPr>
            </a:lvl1pPr>
          </a:lstStyle>
          <a:p>
            <a:r>
              <a:rPr lang="de-DE" dirty="0"/>
              <a:t>Titel durch Klicken bearbeiten</a:t>
            </a:r>
          </a:p>
        </p:txBody>
      </p:sp>
      <p:sp>
        <p:nvSpPr>
          <p:cNvPr id="11" name="Inhaltsplatzhalter 2"/>
          <p:cNvSpPr>
            <a:spLocks noGrp="1"/>
          </p:cNvSpPr>
          <p:nvPr>
            <p:ph idx="1"/>
          </p:nvPr>
        </p:nvSpPr>
        <p:spPr>
          <a:xfrm>
            <a:off x="416496" y="1196752"/>
            <a:ext cx="8805664" cy="4752528"/>
          </a:xfrm>
        </p:spPr>
        <p:txBody>
          <a:bodyPr/>
          <a:lstStyle>
            <a:lvl1pPr>
              <a:defRPr sz="2400">
                <a:latin typeface="Calibri" panose="020F0502020204030204" pitchFamily="34" charset="0"/>
              </a:defRPr>
            </a:lvl1pPr>
            <a:lvl2pPr>
              <a:defRPr sz="22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600">
                <a:latin typeface="Calibri" panose="020F0502020204030204" pitchFamily="34" charset="0"/>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Foliennummernplatzhalter 5"/>
          <p:cNvSpPr txBox="1">
            <a:spLocks/>
          </p:cNvSpPr>
          <p:nvPr userDrawn="1"/>
        </p:nvSpPr>
        <p:spPr>
          <a:xfrm>
            <a:off x="8985448" y="6548204"/>
            <a:ext cx="569268" cy="337180"/>
          </a:xfrm>
          <a:prstGeom prst="rect">
            <a:avLst/>
          </a:prstGeom>
        </p:spPr>
        <p:txBody>
          <a:bodyPr/>
          <a:lstStyle>
            <a:defPPr>
              <a:defRPr lang="de-DE"/>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1100" dirty="0"/>
              <a:t> </a:t>
            </a:r>
            <a:fld id="{E6AE4789-A9DD-45C9-86DC-D271545C2280}" type="slidenum">
              <a:rPr lang="de-DE" sz="1100" smtClean="0"/>
              <a:pPr algn="r"/>
              <a:t>‹#›</a:t>
            </a:fld>
            <a:endParaRPr lang="de-DE" sz="1100" dirty="0"/>
          </a:p>
        </p:txBody>
      </p:sp>
      <p:cxnSp>
        <p:nvCxnSpPr>
          <p:cNvPr id="15" name="Gerade Verbindung 14"/>
          <p:cNvCxnSpPr/>
          <p:nvPr userDrawn="1"/>
        </p:nvCxnSpPr>
        <p:spPr>
          <a:xfrm>
            <a:off x="0" y="908720"/>
            <a:ext cx="9906000" cy="0"/>
          </a:xfrm>
          <a:prstGeom prst="line">
            <a:avLst/>
          </a:prstGeom>
          <a:ln>
            <a:solidFill>
              <a:srgbClr val="0055B9"/>
            </a:solidFill>
          </a:ln>
        </p:spPr>
        <p:style>
          <a:lnRef idx="1">
            <a:schemeClr val="accent1"/>
          </a:lnRef>
          <a:fillRef idx="0">
            <a:schemeClr val="accent1"/>
          </a:fillRef>
          <a:effectRef idx="0">
            <a:schemeClr val="accent1"/>
          </a:effectRef>
          <a:fontRef idx="minor">
            <a:schemeClr val="tx1"/>
          </a:fontRef>
        </p:style>
      </p:cxnSp>
      <p:cxnSp>
        <p:nvCxnSpPr>
          <p:cNvPr id="16" name="Gerade Verbindung 15"/>
          <p:cNvCxnSpPr/>
          <p:nvPr userDrawn="1"/>
        </p:nvCxnSpPr>
        <p:spPr>
          <a:xfrm>
            <a:off x="0" y="6453336"/>
            <a:ext cx="9906000" cy="0"/>
          </a:xfrm>
          <a:prstGeom prst="line">
            <a:avLst/>
          </a:prstGeom>
          <a:ln>
            <a:solidFill>
              <a:srgbClr val="0055B9"/>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61312" y="211249"/>
            <a:ext cx="1800200" cy="574663"/>
          </a:xfrm>
          <a:prstGeom prst="rect">
            <a:avLst/>
          </a:prstGeom>
        </p:spPr>
      </p:pic>
      <p:pic>
        <p:nvPicPr>
          <p:cNvPr id="12" name="Picture 2"/>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3661" t="898" b="81948"/>
          <a:stretch/>
        </p:blipFill>
        <p:spPr bwMode="auto">
          <a:xfrm>
            <a:off x="415925" y="6503671"/>
            <a:ext cx="936675" cy="30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333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de-DE"/>
          </a:p>
        </p:txBody>
      </p:sp>
      <p:sp>
        <p:nvSpPr>
          <p:cNvPr id="5" name="Fußzeilenplatzhalt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E4789-A9DD-45C9-86DC-D271545C2280}" type="slidenum">
              <a:rPr lang="de-DE" smtClean="0"/>
              <a:t>‹#›</a:t>
            </a:fld>
            <a:endParaRPr lang="de-DE"/>
          </a:p>
        </p:txBody>
      </p:sp>
    </p:spTree>
    <p:extLst>
      <p:ext uri="{BB962C8B-B14F-4D97-AF65-F5344CB8AC3E}">
        <p14:creationId xmlns:p14="http://schemas.microsoft.com/office/powerpoint/2010/main" val="3029163598"/>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List_of_unit_testing_framework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azelbuild/bazel" TargetMode="External"/><Relationship Id="rId2" Type="http://schemas.openxmlformats.org/officeDocument/2006/relationships/hyperlink" Target="https://github.com/google/googletest/tree/ma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zel.build/start/cpp#stage_2_multiple_build_targ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Google_Test" TargetMode="External"/><Relationship Id="rId7" Type="http://schemas.openxmlformats.org/officeDocument/2006/relationships/hyperlink" Target="https://www.ibm.com/topics/software-testing" TargetMode="External"/><Relationship Id="rId2" Type="http://schemas.openxmlformats.org/officeDocument/2006/relationships/hyperlink" Target="https://www.bugraptors.com/blog/top-software-failures-due-to-lack-of-testing" TargetMode="External"/><Relationship Id="rId1" Type="http://schemas.openxmlformats.org/officeDocument/2006/relationships/slideLayout" Target="../slideLayouts/slideLayout2.xml"/><Relationship Id="rId6" Type="http://schemas.openxmlformats.org/officeDocument/2006/relationships/hyperlink" Target="https://www.google.ro/books/edition/Learn_Software_Testing_in_24_Hours/hRwGEAAAQBAJ?hl=en&amp;gbpv=1&amp;dq=software+testing+book&amp;printsec=frontcover" TargetMode="External"/><Relationship Id="rId5" Type="http://schemas.openxmlformats.org/officeDocument/2006/relationships/hyperlink" Target="https://productcoalition.com/a-comprehensive-guide-to-the-software-development-life-cycle-sdlc-15b7892e1d44" TargetMode="External"/><Relationship Id="rId4" Type="http://schemas.openxmlformats.org/officeDocument/2006/relationships/hyperlink" Target="https://bazel.build/about/intro"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orms.gle/A9662B27hKY26weV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gineering.arrk.com/competences/automated-driving" TargetMode="External"/><Relationship Id="rId2" Type="http://schemas.openxmlformats.org/officeDocument/2006/relationships/hyperlink" Target="https://engineering.arrk.com/" TargetMode="External"/><Relationship Id="rId1" Type="http://schemas.openxmlformats.org/officeDocument/2006/relationships/slideLayout" Target="../slideLayouts/slideLayout2.xml"/><Relationship Id="rId4" Type="http://schemas.openxmlformats.org/officeDocument/2006/relationships/hyperlink" Target="https://engineering.arrk.com/jobs-career/current-job-offer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2"/>
          <p:cNvSpPr>
            <a:spLocks noGrp="1"/>
          </p:cNvSpPr>
          <p:nvPr>
            <p:ph idx="1"/>
          </p:nvPr>
        </p:nvSpPr>
        <p:spPr>
          <a:xfrm>
            <a:off x="0" y="2340088"/>
            <a:ext cx="9906000" cy="1785900"/>
          </a:xfrm>
        </p:spPr>
        <p:txBody>
          <a:bodyPr>
            <a:normAutofit/>
          </a:bodyPr>
          <a:lstStyle/>
          <a:p>
            <a:pPr marL="0" indent="0" algn="ctr">
              <a:buNone/>
            </a:pPr>
            <a:r>
              <a:rPr lang="en-US" sz="3200" dirty="0"/>
              <a:t>Future </a:t>
            </a:r>
            <a:r>
              <a:rPr lang="en-US" sz="3200" dirty="0" smtClean="0"/>
              <a:t>Up - C</a:t>
            </a:r>
            <a:r>
              <a:rPr lang="en-US" sz="3200" dirty="0"/>
              <a:t>++ session</a:t>
            </a:r>
            <a:endParaRPr lang="de-DE" sz="3200" b="1" dirty="0"/>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890" y="3429000"/>
            <a:ext cx="1980220" cy="632129"/>
          </a:xfrm>
          <a:prstGeom prst="rect">
            <a:avLst/>
          </a:prstGeom>
        </p:spPr>
      </p:pic>
      <p:sp>
        <p:nvSpPr>
          <p:cNvPr id="9" name="Textfeld 8"/>
          <p:cNvSpPr txBox="1"/>
          <p:nvPr/>
        </p:nvSpPr>
        <p:spPr>
          <a:xfrm>
            <a:off x="3487624" y="4376044"/>
            <a:ext cx="2930752" cy="369332"/>
          </a:xfrm>
          <a:prstGeom prst="rect">
            <a:avLst/>
          </a:prstGeom>
          <a:noFill/>
        </p:spPr>
        <p:txBody>
          <a:bodyPr wrap="square" rtlCol="0">
            <a:spAutoFit/>
          </a:bodyPr>
          <a:lstStyle/>
          <a:p>
            <a:pPr algn="ctr"/>
            <a:r>
              <a:rPr lang="de-DE" b="1" dirty="0" smtClean="0">
                <a:solidFill>
                  <a:srgbClr val="0055B9"/>
                </a:solidFill>
              </a:rPr>
              <a:t>Workshop 1/3</a:t>
            </a:r>
            <a:endParaRPr lang="de-DE" b="1" dirty="0">
              <a:solidFill>
                <a:srgbClr val="0055B9"/>
              </a:solidFill>
            </a:endParaRPr>
          </a:p>
        </p:txBody>
      </p:sp>
    </p:spTree>
    <p:extLst>
      <p:ext uri="{BB962C8B-B14F-4D97-AF65-F5344CB8AC3E}">
        <p14:creationId xmlns:p14="http://schemas.microsoft.com/office/powerpoint/2010/main" val="53919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problem to solution</a:t>
            </a:r>
          </a:p>
        </p:txBody>
      </p:sp>
      <p:sp>
        <p:nvSpPr>
          <p:cNvPr id="3" name="Content Placeholder 2"/>
          <p:cNvSpPr>
            <a:spLocks noGrp="1"/>
          </p:cNvSpPr>
          <p:nvPr>
            <p:ph idx="1"/>
          </p:nvPr>
        </p:nvSpPr>
        <p:spPr/>
        <p:txBody>
          <a:bodyPr/>
          <a:lstStyle/>
          <a:p>
            <a:r>
              <a:rPr lang="en-US" dirty="0"/>
              <a:t>Manual testing vs Automated </a:t>
            </a:r>
            <a:r>
              <a:rPr lang="en-US" dirty="0" smtClean="0"/>
              <a:t>testing</a:t>
            </a:r>
          </a:p>
          <a:p>
            <a:endParaRPr lang="en-US" dirty="0"/>
          </a:p>
          <a:p>
            <a:endParaRPr lang="en-US" dirty="0" smtClean="0"/>
          </a:p>
          <a:p>
            <a:endParaRPr lang="en-US" dirty="0"/>
          </a:p>
          <a:p>
            <a:r>
              <a:rPr lang="en-US" dirty="0"/>
              <a:t>Tools used in Software Testing </a:t>
            </a:r>
          </a:p>
          <a:p>
            <a:pPr lvl="1"/>
            <a:r>
              <a:rPr lang="en-US" dirty="0">
                <a:hlinkClick r:id="rId2"/>
              </a:rPr>
              <a:t>List of unit testing frameworks – </a:t>
            </a:r>
            <a:r>
              <a:rPr lang="en-US" dirty="0" smtClean="0">
                <a:hlinkClick r:id="rId2"/>
              </a:rPr>
              <a:t>Wikipedia</a:t>
            </a:r>
            <a:r>
              <a:rPr lang="en-US" dirty="0"/>
              <a:t> (https://en.wikipedia.org/wiki/List_of_unit_testing_frameworks</a:t>
            </a:r>
            <a:r>
              <a:rPr lang="en-US" dirty="0" smtClean="0"/>
              <a:t>)</a:t>
            </a:r>
          </a:p>
          <a:p>
            <a:pPr lvl="1"/>
            <a:endParaRPr lang="en-US" dirty="0"/>
          </a:p>
          <a:p>
            <a:pPr lvl="1"/>
            <a:endParaRPr lang="en-US" dirty="0" smtClean="0"/>
          </a:p>
          <a:p>
            <a:pPr lvl="1"/>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405311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Principles of Software Testing</a:t>
            </a:r>
          </a:p>
        </p:txBody>
      </p:sp>
      <p:sp>
        <p:nvSpPr>
          <p:cNvPr id="3" name="Content Placeholder 2"/>
          <p:cNvSpPr>
            <a:spLocks noGrp="1"/>
          </p:cNvSpPr>
          <p:nvPr>
            <p:ph idx="1"/>
          </p:nvPr>
        </p:nvSpPr>
        <p:spPr/>
        <p:txBody>
          <a:bodyPr/>
          <a:lstStyle/>
          <a:p>
            <a:pPr marL="457200" indent="-457200">
              <a:buAutoNum type="arabicPeriod"/>
            </a:pPr>
            <a:r>
              <a:rPr lang="en-US" dirty="0"/>
              <a:t>Exhaustive testing is not possible</a:t>
            </a:r>
          </a:p>
          <a:p>
            <a:pPr marL="457200" indent="-457200">
              <a:buAutoNum type="arabicPeriod"/>
            </a:pPr>
            <a:r>
              <a:rPr lang="en-US" dirty="0"/>
              <a:t>Defect Clustering, approximately 80% of the problems are found in 20% of the modules</a:t>
            </a:r>
          </a:p>
          <a:p>
            <a:pPr marL="457200" indent="-457200">
              <a:buAutoNum type="arabicPeriod"/>
            </a:pPr>
            <a:r>
              <a:rPr lang="en-US" dirty="0"/>
              <a:t>Pesticide Paradox, in order to keep testing effective, the test cases need to be regularly reviewed and revised, adding new and different test cases</a:t>
            </a:r>
          </a:p>
          <a:p>
            <a:pPr marL="457200" indent="-457200">
              <a:buAutoNum type="arabicPeriod"/>
            </a:pPr>
            <a:r>
              <a:rPr lang="en-US" dirty="0"/>
              <a:t>Testing shows a presence of defect, not the absence of defects</a:t>
            </a:r>
          </a:p>
          <a:p>
            <a:pPr marL="457200" indent="-457200">
              <a:buAutoNum type="arabicPeriod"/>
            </a:pPr>
            <a:r>
              <a:rPr lang="en-US" dirty="0"/>
              <a:t>Absence of Error – fallacy (myth), be aware of testing for wrong requirements</a:t>
            </a:r>
          </a:p>
          <a:p>
            <a:pPr marL="457200" indent="-457200">
              <a:buAutoNum type="arabicPeriod"/>
            </a:pPr>
            <a:r>
              <a:rPr lang="en-US" dirty="0"/>
              <a:t>Early Testing</a:t>
            </a:r>
          </a:p>
          <a:p>
            <a:pPr marL="457200" indent="-457200">
              <a:buAutoNum type="arabicPeriod"/>
            </a:pPr>
            <a:r>
              <a:rPr lang="en-US" dirty="0"/>
              <a:t>Testing is context dependent</a:t>
            </a:r>
          </a:p>
          <a:p>
            <a:pPr marL="0" indent="0">
              <a:buNone/>
            </a:pPr>
            <a:endParaRPr lang="en-US" dirty="0"/>
          </a:p>
        </p:txBody>
      </p:sp>
    </p:spTree>
    <p:extLst>
      <p:ext uri="{BB962C8B-B14F-4D97-AF65-F5344CB8AC3E}">
        <p14:creationId xmlns:p14="http://schemas.microsoft.com/office/powerpoint/2010/main" val="53089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Test &amp; </a:t>
            </a:r>
            <a:r>
              <a:rPr lang="en-US" dirty="0" err="1"/>
              <a:t>Bazel</a:t>
            </a:r>
            <a:r>
              <a:rPr lang="en-US" dirty="0"/>
              <a:t> </a:t>
            </a:r>
          </a:p>
        </p:txBody>
      </p:sp>
      <p:sp>
        <p:nvSpPr>
          <p:cNvPr id="3" name="Content Placeholder 2"/>
          <p:cNvSpPr>
            <a:spLocks noGrp="1"/>
          </p:cNvSpPr>
          <p:nvPr>
            <p:ph idx="1"/>
          </p:nvPr>
        </p:nvSpPr>
        <p:spPr/>
        <p:txBody>
          <a:bodyPr>
            <a:normAutofit lnSpcReduction="10000"/>
          </a:bodyPr>
          <a:lstStyle/>
          <a:p>
            <a:r>
              <a:rPr lang="en-US" b="1" dirty="0"/>
              <a:t>Google Test</a:t>
            </a:r>
            <a:r>
              <a:rPr lang="en-US" dirty="0"/>
              <a:t>, often referred to as </a:t>
            </a:r>
            <a:r>
              <a:rPr lang="en-US" dirty="0" err="1"/>
              <a:t>gtest</a:t>
            </a:r>
            <a:r>
              <a:rPr lang="en-US" dirty="0"/>
              <a:t>, is a specialized library utilized for the purpose of conducting </a:t>
            </a:r>
            <a:r>
              <a:rPr lang="en-US" dirty="0">
                <a:solidFill>
                  <a:srgbClr val="00B050"/>
                </a:solidFill>
              </a:rPr>
              <a:t>unit testing </a:t>
            </a:r>
            <a:r>
              <a:rPr lang="en-US" dirty="0"/>
              <a:t>within the context of the </a:t>
            </a:r>
            <a:r>
              <a:rPr lang="en-US" dirty="0">
                <a:solidFill>
                  <a:srgbClr val="00B050"/>
                </a:solidFill>
              </a:rPr>
              <a:t>C++ </a:t>
            </a:r>
            <a:r>
              <a:rPr lang="en-US" dirty="0"/>
              <a:t>programming language. </a:t>
            </a:r>
            <a:endParaRPr lang="en-US" dirty="0">
              <a:hlinkClick r:id="rId2"/>
            </a:endParaRPr>
          </a:p>
          <a:p>
            <a:pPr marL="1028700" lvl="1" indent="-342900"/>
            <a:r>
              <a:rPr lang="en-US" dirty="0">
                <a:hlinkClick r:id="rId2"/>
              </a:rPr>
              <a:t>GitHub - google/</a:t>
            </a:r>
            <a:r>
              <a:rPr lang="en-US" dirty="0" err="1">
                <a:hlinkClick r:id="rId2"/>
              </a:rPr>
              <a:t>googletest</a:t>
            </a:r>
            <a:r>
              <a:rPr lang="en-US" dirty="0">
                <a:hlinkClick r:id="rId2"/>
              </a:rPr>
              <a:t>: </a:t>
            </a:r>
            <a:r>
              <a:rPr lang="en-US" dirty="0" err="1">
                <a:hlinkClick r:id="rId2"/>
              </a:rPr>
              <a:t>GoogleTest</a:t>
            </a:r>
            <a:r>
              <a:rPr lang="en-US" dirty="0">
                <a:hlinkClick r:id="rId2"/>
              </a:rPr>
              <a:t> - Google Testing and Mocking Framework</a:t>
            </a:r>
            <a:endParaRPr lang="en-US" dirty="0"/>
          </a:p>
          <a:p>
            <a:endParaRPr lang="en-US" dirty="0"/>
          </a:p>
          <a:p>
            <a:r>
              <a:rPr lang="en-US" b="1" dirty="0" err="1"/>
              <a:t>Bazel</a:t>
            </a:r>
            <a:r>
              <a:rPr lang="en-US" dirty="0"/>
              <a:t> is an open-source build and test tool similar to Make, Maven, and </a:t>
            </a:r>
            <a:r>
              <a:rPr lang="en-US" dirty="0" err="1"/>
              <a:t>Gradle</a:t>
            </a:r>
            <a:r>
              <a:rPr lang="en-US" dirty="0"/>
              <a:t>. It uses a human-readable, high-level build language. </a:t>
            </a:r>
            <a:r>
              <a:rPr lang="en-US" dirty="0" err="1"/>
              <a:t>Bazel</a:t>
            </a:r>
            <a:r>
              <a:rPr lang="en-US" dirty="0"/>
              <a:t> supports projects in multiple languages and builds outputs for </a:t>
            </a:r>
            <a:r>
              <a:rPr lang="en-US" dirty="0">
                <a:solidFill>
                  <a:srgbClr val="00B050"/>
                </a:solidFill>
              </a:rPr>
              <a:t>multiple platforms</a:t>
            </a:r>
            <a:r>
              <a:rPr lang="en-US" dirty="0"/>
              <a:t>. </a:t>
            </a:r>
            <a:r>
              <a:rPr lang="en-US" dirty="0" err="1"/>
              <a:t>Bazel</a:t>
            </a:r>
            <a:r>
              <a:rPr lang="en-US" dirty="0"/>
              <a:t> supports large codebases across multiple repositories, and large numbers of users.</a:t>
            </a:r>
          </a:p>
          <a:p>
            <a:pPr marL="1028700" lvl="1" indent="-342900"/>
            <a:r>
              <a:rPr lang="en-US" dirty="0">
                <a:hlinkClick r:id="rId3"/>
              </a:rPr>
              <a:t>GitHub - </a:t>
            </a:r>
            <a:r>
              <a:rPr lang="en-US" dirty="0" err="1">
                <a:hlinkClick r:id="rId3"/>
              </a:rPr>
              <a:t>bazelbuild</a:t>
            </a:r>
            <a:r>
              <a:rPr lang="en-US" dirty="0">
                <a:hlinkClick r:id="rId3"/>
              </a:rPr>
              <a:t>/</a:t>
            </a:r>
            <a:r>
              <a:rPr lang="en-US" dirty="0" err="1">
                <a:hlinkClick r:id="rId3"/>
              </a:rPr>
              <a:t>bazel</a:t>
            </a:r>
            <a:r>
              <a:rPr lang="en-US" dirty="0">
                <a:hlinkClick r:id="rId3"/>
              </a:rPr>
              <a:t>: a fast, scalable, multi-language and extensible build system</a:t>
            </a:r>
            <a:endParaRPr lang="en-US" dirty="0"/>
          </a:p>
          <a:p>
            <a:endParaRPr lang="en-US" dirty="0"/>
          </a:p>
        </p:txBody>
      </p:sp>
    </p:spTree>
    <p:extLst>
      <p:ext uri="{BB962C8B-B14F-4D97-AF65-F5344CB8AC3E}">
        <p14:creationId xmlns:p14="http://schemas.microsoft.com/office/powerpoint/2010/main" val="1917419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7030A0"/>
                </a:solidFill>
              </a:rPr>
              <a:t>Optional:</a:t>
            </a:r>
            <a:r>
              <a:rPr lang="en-US" dirty="0">
                <a:solidFill>
                  <a:srgbClr val="7030A0"/>
                </a:solidFill>
              </a:rPr>
              <a:t> </a:t>
            </a:r>
            <a:r>
              <a:rPr lang="en-US" dirty="0" err="1"/>
              <a:t>Bazel</a:t>
            </a:r>
            <a:r>
              <a:rPr lang="en-US" dirty="0"/>
              <a:t> in action</a:t>
            </a:r>
          </a:p>
        </p:txBody>
      </p:sp>
      <p:sp>
        <p:nvSpPr>
          <p:cNvPr id="3" name="Content Placeholder 2"/>
          <p:cNvSpPr>
            <a:spLocks noGrp="1"/>
          </p:cNvSpPr>
          <p:nvPr>
            <p:ph idx="1"/>
          </p:nvPr>
        </p:nvSpPr>
        <p:spPr>
          <a:xfrm>
            <a:off x="416496" y="1196752"/>
            <a:ext cx="4680520" cy="3240360"/>
          </a:xfrm>
        </p:spPr>
        <p:txBody>
          <a:bodyPr/>
          <a:lstStyle/>
          <a:p>
            <a:pPr marL="0" indent="0">
              <a:buNone/>
            </a:pPr>
            <a:r>
              <a:rPr lang="en-US" dirty="0"/>
              <a:t>Let’s define the following structure:</a:t>
            </a:r>
          </a:p>
          <a:p>
            <a:pPr>
              <a:buFont typeface="Wingdings" panose="05000000000000000000" pitchFamily="2" charset="2"/>
              <a:buChar char="q"/>
            </a:pPr>
            <a:r>
              <a:rPr lang="en-US" dirty="0" err="1"/>
              <a:t>my_project</a:t>
            </a:r>
            <a:endParaRPr lang="en-US" dirty="0"/>
          </a:p>
          <a:p>
            <a:pPr marL="1028700" lvl="1" indent="-342900">
              <a:buFont typeface="Wingdings" panose="05000000000000000000" pitchFamily="2" charset="2"/>
              <a:buChar char="q"/>
            </a:pPr>
            <a:r>
              <a:rPr lang="en-US" dirty="0"/>
              <a:t>main</a:t>
            </a:r>
          </a:p>
          <a:p>
            <a:pPr marL="1257300" lvl="2" indent="-342900">
              <a:buFont typeface="Wingdings" panose="05000000000000000000" pitchFamily="2" charset="2"/>
              <a:buChar char="q"/>
            </a:pPr>
            <a:r>
              <a:rPr lang="en-US" dirty="0"/>
              <a:t>BUILD</a:t>
            </a:r>
          </a:p>
          <a:p>
            <a:pPr marL="1257300" lvl="2" indent="-342900">
              <a:buFont typeface="Wingdings" panose="05000000000000000000" pitchFamily="2" charset="2"/>
              <a:buChar char="q"/>
            </a:pPr>
            <a:r>
              <a:rPr lang="en-US" dirty="0"/>
              <a:t>hello_world.cc</a:t>
            </a:r>
          </a:p>
          <a:p>
            <a:pPr marL="1257300" lvl="2" indent="-342900">
              <a:buFont typeface="Wingdings" panose="05000000000000000000" pitchFamily="2" charset="2"/>
              <a:buChar char="q"/>
            </a:pPr>
            <a:r>
              <a:rPr lang="en-US" dirty="0"/>
              <a:t>hello_greet.cc</a:t>
            </a:r>
          </a:p>
          <a:p>
            <a:pPr marL="1257300" lvl="2" indent="-342900">
              <a:buFont typeface="Wingdings" panose="05000000000000000000" pitchFamily="2" charset="2"/>
              <a:buChar char="q"/>
            </a:pPr>
            <a:r>
              <a:rPr lang="en-US" dirty="0" err="1"/>
              <a:t>hello_greet.h</a:t>
            </a:r>
            <a:endParaRPr lang="en-US" dirty="0"/>
          </a:p>
          <a:p>
            <a:pPr>
              <a:buFont typeface="Wingdings" panose="05000000000000000000" pitchFamily="2" charset="2"/>
              <a:buChar char="q"/>
            </a:pPr>
            <a:r>
              <a:rPr lang="en-US" dirty="0"/>
              <a:t>WORKSPACE</a:t>
            </a:r>
          </a:p>
          <a:p>
            <a:pPr marL="0" indent="0">
              <a:buNone/>
            </a:pPr>
            <a:endParaRPr lang="en-US" dirty="0"/>
          </a:p>
        </p:txBody>
      </p:sp>
      <p:sp>
        <p:nvSpPr>
          <p:cNvPr id="4" name="TextBox 3"/>
          <p:cNvSpPr txBox="1"/>
          <p:nvPr/>
        </p:nvSpPr>
        <p:spPr>
          <a:xfrm>
            <a:off x="4736976" y="1844824"/>
            <a:ext cx="4968552" cy="1231106"/>
          </a:xfrm>
          <a:prstGeom prst="rect">
            <a:avLst/>
          </a:prstGeom>
          <a:noFill/>
        </p:spPr>
        <p:txBody>
          <a:bodyPr wrap="square" rtlCol="0">
            <a:spAutoFit/>
          </a:bodyPr>
          <a:lstStyle/>
          <a:p>
            <a:r>
              <a:rPr lang="en-US" sz="1400" dirty="0"/>
              <a:t>tells </a:t>
            </a:r>
            <a:r>
              <a:rPr lang="en-US" sz="1400" dirty="0" err="1"/>
              <a:t>Bazel</a:t>
            </a:r>
            <a:r>
              <a:rPr lang="en-US" sz="1400" dirty="0"/>
              <a:t> how to build different parts of the project. A directory within the workspace that contains a BUILD file is a package. Contains at least 1 rule (target), as a set of instructions and points to specific files (.cc, .h).</a:t>
            </a:r>
          </a:p>
          <a:p>
            <a:endParaRPr lang="en-US" dirty="0"/>
          </a:p>
        </p:txBody>
      </p:sp>
      <p:sp>
        <p:nvSpPr>
          <p:cNvPr id="5" name="TextBox 4"/>
          <p:cNvSpPr txBox="1"/>
          <p:nvPr/>
        </p:nvSpPr>
        <p:spPr>
          <a:xfrm>
            <a:off x="4808984" y="3356411"/>
            <a:ext cx="4824536" cy="800219"/>
          </a:xfrm>
          <a:prstGeom prst="rect">
            <a:avLst/>
          </a:prstGeom>
          <a:noFill/>
        </p:spPr>
        <p:txBody>
          <a:bodyPr wrap="square" rtlCol="0">
            <a:spAutoFit/>
          </a:bodyPr>
          <a:lstStyle/>
          <a:p>
            <a:r>
              <a:rPr lang="en-US" sz="1400" dirty="0" smtClean="0"/>
              <a:t>identifies </a:t>
            </a:r>
            <a:r>
              <a:rPr lang="en-US" sz="1400" dirty="0"/>
              <a:t>the directory and its contents as a </a:t>
            </a:r>
            <a:r>
              <a:rPr lang="en-US" sz="1400" dirty="0" err="1"/>
              <a:t>Bazel</a:t>
            </a:r>
            <a:r>
              <a:rPr lang="en-US" sz="1400" dirty="0"/>
              <a:t> workspace and lives at the root of the project's directory structure.</a:t>
            </a:r>
          </a:p>
          <a:p>
            <a:endParaRPr lang="en-US" dirty="0"/>
          </a:p>
        </p:txBody>
      </p:sp>
      <p:cxnSp>
        <p:nvCxnSpPr>
          <p:cNvPr id="7" name="Straight Arrow Connector 6"/>
          <p:cNvCxnSpPr/>
          <p:nvPr/>
        </p:nvCxnSpPr>
        <p:spPr>
          <a:xfrm flipH="1">
            <a:off x="2576736" y="2060848"/>
            <a:ext cx="21602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2648744" y="3580566"/>
            <a:ext cx="2160240" cy="57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70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rgbClr val="7030A0"/>
                </a:solidFill>
              </a:rPr>
              <a:t>Optional:</a:t>
            </a:r>
            <a:r>
              <a:rPr lang="en-US" dirty="0">
                <a:solidFill>
                  <a:srgbClr val="7030A0"/>
                </a:solidFill>
              </a:rPr>
              <a:t> </a:t>
            </a:r>
            <a:r>
              <a:rPr lang="en-US" dirty="0" err="1"/>
              <a:t>Bazel</a:t>
            </a:r>
            <a:r>
              <a:rPr lang="en-US" dirty="0"/>
              <a:t> in action</a:t>
            </a:r>
          </a:p>
        </p:txBody>
      </p:sp>
      <p:sp>
        <p:nvSpPr>
          <p:cNvPr id="3" name="Content Placeholder 2"/>
          <p:cNvSpPr>
            <a:spLocks noGrp="1"/>
          </p:cNvSpPr>
          <p:nvPr>
            <p:ph idx="1"/>
          </p:nvPr>
        </p:nvSpPr>
        <p:spPr>
          <a:xfrm>
            <a:off x="416496" y="1196752"/>
            <a:ext cx="4752528" cy="3384376"/>
          </a:xfrm>
        </p:spPr>
        <p:txBody>
          <a:bodyPr/>
          <a:lstStyle/>
          <a:p>
            <a:pPr marL="0" indent="0">
              <a:buNone/>
            </a:pPr>
            <a:r>
              <a:rPr lang="en-US" dirty="0"/>
              <a:t>Let’s define the following structure:</a:t>
            </a:r>
          </a:p>
          <a:p>
            <a:pPr>
              <a:buFont typeface="Wingdings" panose="05000000000000000000" pitchFamily="2" charset="2"/>
              <a:buChar char="q"/>
            </a:pPr>
            <a:r>
              <a:rPr lang="en-US" dirty="0" err="1"/>
              <a:t>my_project</a:t>
            </a:r>
            <a:endParaRPr lang="en-US" dirty="0"/>
          </a:p>
          <a:p>
            <a:pPr marL="1028700" lvl="1" indent="-342900">
              <a:buFont typeface="Wingdings" panose="05000000000000000000" pitchFamily="2" charset="2"/>
              <a:buChar char="q"/>
            </a:pPr>
            <a:r>
              <a:rPr lang="en-US" dirty="0"/>
              <a:t>main</a:t>
            </a:r>
          </a:p>
          <a:p>
            <a:pPr marL="1257300" lvl="2" indent="-342900">
              <a:buFont typeface="Wingdings" panose="05000000000000000000" pitchFamily="2" charset="2"/>
              <a:buChar char="q"/>
            </a:pPr>
            <a:r>
              <a:rPr lang="en-US" dirty="0"/>
              <a:t>BUILD</a:t>
            </a:r>
          </a:p>
          <a:p>
            <a:pPr marL="1257300" lvl="2" indent="-342900">
              <a:buFont typeface="Wingdings" panose="05000000000000000000" pitchFamily="2" charset="2"/>
              <a:buChar char="q"/>
            </a:pPr>
            <a:r>
              <a:rPr lang="en-US" dirty="0"/>
              <a:t>hello_world.cc</a:t>
            </a:r>
          </a:p>
          <a:p>
            <a:pPr marL="1257300" lvl="2" indent="-342900">
              <a:buFont typeface="Wingdings" panose="05000000000000000000" pitchFamily="2" charset="2"/>
              <a:buChar char="q"/>
            </a:pPr>
            <a:r>
              <a:rPr lang="en-US" dirty="0"/>
              <a:t>hello_greet.cc</a:t>
            </a:r>
          </a:p>
          <a:p>
            <a:pPr marL="1257300" lvl="2" indent="-342900">
              <a:buFont typeface="Wingdings" panose="05000000000000000000" pitchFamily="2" charset="2"/>
              <a:buChar char="q"/>
            </a:pPr>
            <a:r>
              <a:rPr lang="en-US" dirty="0" err="1"/>
              <a:t>hello_greet.h</a:t>
            </a:r>
            <a:endParaRPr lang="en-US" dirty="0"/>
          </a:p>
          <a:p>
            <a:pPr>
              <a:buFont typeface="Wingdings" panose="05000000000000000000" pitchFamily="2" charset="2"/>
              <a:buChar char="q"/>
            </a:pPr>
            <a:r>
              <a:rPr lang="en-US" dirty="0"/>
              <a:t>WORKSPACE</a:t>
            </a:r>
          </a:p>
          <a:p>
            <a:pPr marL="0" indent="0">
              <a:buNone/>
            </a:pPr>
            <a:endParaRPr lang="en-US" dirty="0"/>
          </a:p>
        </p:txBody>
      </p:sp>
      <p:sp>
        <p:nvSpPr>
          <p:cNvPr id="5" name="TextBox 4"/>
          <p:cNvSpPr txBox="1"/>
          <p:nvPr/>
        </p:nvSpPr>
        <p:spPr>
          <a:xfrm>
            <a:off x="6033120" y="1700808"/>
            <a:ext cx="2729530" cy="3970318"/>
          </a:xfrm>
          <a:prstGeom prst="rect">
            <a:avLst/>
          </a:prstGeom>
          <a:noFill/>
        </p:spPr>
        <p:txBody>
          <a:bodyPr wrap="none" rtlCol="0">
            <a:spAutoFit/>
          </a:bodyPr>
          <a:lstStyle/>
          <a:p>
            <a:r>
              <a:rPr lang="en-US" dirty="0" err="1"/>
              <a:t>cc_library</a:t>
            </a:r>
            <a:r>
              <a:rPr lang="en-US" dirty="0"/>
              <a:t>(</a:t>
            </a:r>
          </a:p>
          <a:p>
            <a:r>
              <a:rPr lang="en-US" dirty="0"/>
              <a:t>    name = "</a:t>
            </a:r>
            <a:r>
              <a:rPr lang="en-US" dirty="0" err="1"/>
              <a:t>hello_greet</a:t>
            </a:r>
            <a:r>
              <a:rPr lang="en-US" dirty="0"/>
              <a:t>",</a:t>
            </a:r>
          </a:p>
          <a:p>
            <a:r>
              <a:rPr lang="en-US" dirty="0"/>
              <a:t>    </a:t>
            </a:r>
            <a:r>
              <a:rPr lang="en-US" dirty="0" err="1"/>
              <a:t>srcs</a:t>
            </a:r>
            <a:r>
              <a:rPr lang="en-US" dirty="0"/>
              <a:t> = ["hello_greet.cc"],</a:t>
            </a:r>
          </a:p>
          <a:p>
            <a:r>
              <a:rPr lang="en-US" dirty="0"/>
              <a:t>    </a:t>
            </a:r>
            <a:r>
              <a:rPr lang="en-US" dirty="0" err="1"/>
              <a:t>hdrs</a:t>
            </a:r>
            <a:r>
              <a:rPr lang="en-US" dirty="0"/>
              <a:t> = ["</a:t>
            </a:r>
            <a:r>
              <a:rPr lang="en-US" dirty="0" err="1"/>
              <a:t>hello_greet.h</a:t>
            </a:r>
            <a:r>
              <a:rPr lang="en-US" dirty="0"/>
              <a:t>"],</a:t>
            </a:r>
          </a:p>
          <a:p>
            <a:r>
              <a:rPr lang="en-US" dirty="0"/>
              <a:t>)</a:t>
            </a:r>
          </a:p>
          <a:p>
            <a:endParaRPr lang="en-US" dirty="0"/>
          </a:p>
          <a:p>
            <a:r>
              <a:rPr lang="en-US" dirty="0" err="1"/>
              <a:t>cc_binary</a:t>
            </a:r>
            <a:r>
              <a:rPr lang="en-US" dirty="0"/>
              <a:t>(</a:t>
            </a:r>
          </a:p>
          <a:p>
            <a:r>
              <a:rPr lang="en-US" dirty="0"/>
              <a:t>    name = "</a:t>
            </a:r>
            <a:r>
              <a:rPr lang="en-US" dirty="0" err="1"/>
              <a:t>hello_world</a:t>
            </a:r>
            <a:r>
              <a:rPr lang="en-US" dirty="0"/>
              <a:t>",</a:t>
            </a:r>
          </a:p>
          <a:p>
            <a:r>
              <a:rPr lang="en-US" dirty="0"/>
              <a:t>    </a:t>
            </a:r>
            <a:r>
              <a:rPr lang="en-US" dirty="0" err="1"/>
              <a:t>srcs</a:t>
            </a:r>
            <a:r>
              <a:rPr lang="en-US" dirty="0"/>
              <a:t> = ["hello_world.cc"],</a:t>
            </a:r>
          </a:p>
          <a:p>
            <a:r>
              <a:rPr lang="en-US" dirty="0"/>
              <a:t>    deps = [</a:t>
            </a:r>
          </a:p>
          <a:p>
            <a:r>
              <a:rPr lang="en-US" dirty="0"/>
              <a:t>        ":</a:t>
            </a:r>
            <a:r>
              <a:rPr lang="en-US" dirty="0" err="1"/>
              <a:t>hello_greet</a:t>
            </a:r>
            <a:r>
              <a:rPr lang="en-US" dirty="0"/>
              <a:t>",</a:t>
            </a:r>
          </a:p>
          <a:p>
            <a:r>
              <a:rPr lang="en-US" dirty="0"/>
              <a:t>    ],</a:t>
            </a:r>
          </a:p>
          <a:p>
            <a:r>
              <a:rPr lang="en-US" dirty="0"/>
              <a:t>)</a:t>
            </a:r>
          </a:p>
          <a:p>
            <a:endParaRPr lang="en-US" dirty="0"/>
          </a:p>
        </p:txBody>
      </p:sp>
      <p:cxnSp>
        <p:nvCxnSpPr>
          <p:cNvPr id="7" name="Straight Arrow Connector 6"/>
          <p:cNvCxnSpPr/>
          <p:nvPr/>
        </p:nvCxnSpPr>
        <p:spPr>
          <a:xfrm flipV="1">
            <a:off x="2504728" y="1772816"/>
            <a:ext cx="352839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553400" y="2204864"/>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273480" y="2204864"/>
            <a:ext cx="0" cy="24482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049344" y="4653136"/>
            <a:ext cx="1224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368824" y="3068960"/>
            <a:ext cx="288032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3368824" y="2492896"/>
            <a:ext cx="2880320"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3296816" y="2708920"/>
            <a:ext cx="2952328" cy="108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44488" y="5676606"/>
            <a:ext cx="6706003" cy="369332"/>
          </a:xfrm>
          <a:prstGeom prst="rect">
            <a:avLst/>
          </a:prstGeom>
          <a:noFill/>
        </p:spPr>
        <p:txBody>
          <a:bodyPr wrap="none" rtlCol="0">
            <a:spAutoFit/>
          </a:bodyPr>
          <a:lstStyle/>
          <a:p>
            <a:r>
              <a:rPr lang="en-US" dirty="0"/>
              <a:t>Details: </a:t>
            </a:r>
            <a:r>
              <a:rPr lang="en-US" dirty="0">
                <a:hlinkClick r:id="rId2"/>
              </a:rPr>
              <a:t>https://</a:t>
            </a:r>
            <a:r>
              <a:rPr lang="en-US" dirty="0" smtClean="0">
                <a:hlinkClick r:id="rId2"/>
              </a:rPr>
              <a:t>bazel.build/start/cpp#stage_2_multiple_build_targets</a:t>
            </a:r>
            <a:endParaRPr lang="en-US" dirty="0"/>
          </a:p>
        </p:txBody>
      </p:sp>
    </p:spTree>
    <p:extLst>
      <p:ext uri="{BB962C8B-B14F-4D97-AF65-F5344CB8AC3E}">
        <p14:creationId xmlns:p14="http://schemas.microsoft.com/office/powerpoint/2010/main" val="411776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Test framework in action</a:t>
            </a:r>
          </a:p>
        </p:txBody>
      </p:sp>
      <p:sp>
        <p:nvSpPr>
          <p:cNvPr id="3" name="Content Placeholder 2"/>
          <p:cNvSpPr>
            <a:spLocks noGrp="1"/>
          </p:cNvSpPr>
          <p:nvPr>
            <p:ph idx="1"/>
          </p:nvPr>
        </p:nvSpPr>
        <p:spPr>
          <a:xfrm>
            <a:off x="344488" y="1052736"/>
            <a:ext cx="7344816" cy="5184576"/>
          </a:xfrm>
        </p:spPr>
        <p:txBody>
          <a:bodyPr>
            <a:normAutofit lnSpcReduction="10000"/>
          </a:bodyPr>
          <a:lstStyle/>
          <a:p>
            <a:pPr marL="0" indent="0">
              <a:buNone/>
            </a:pPr>
            <a:r>
              <a:rPr lang="en-US" dirty="0"/>
              <a:t>Open </a:t>
            </a:r>
            <a:r>
              <a:rPr lang="en-US" dirty="0">
                <a:solidFill>
                  <a:srgbClr val="00B0F0"/>
                </a:solidFill>
              </a:rPr>
              <a:t>Visual Studio Community</a:t>
            </a:r>
            <a:r>
              <a:rPr lang="en-US" dirty="0"/>
              <a:t> (or your preferred IDE</a:t>
            </a:r>
            <a:r>
              <a:rPr lang="en-US" dirty="0" smtClean="0"/>
              <a:t>)</a:t>
            </a:r>
          </a:p>
          <a:p>
            <a:pPr marL="457200" indent="-457200">
              <a:buFont typeface="+mj-lt"/>
              <a:buAutoNum type="arabicPeriod"/>
            </a:pPr>
            <a:r>
              <a:rPr lang="en-US" dirty="0" smtClean="0"/>
              <a:t>Understand </a:t>
            </a:r>
            <a:r>
              <a:rPr lang="en-US" dirty="0"/>
              <a:t>the system, understand the test </a:t>
            </a:r>
            <a:r>
              <a:rPr lang="en-US" dirty="0" smtClean="0"/>
              <a:t>specifications</a:t>
            </a:r>
          </a:p>
          <a:p>
            <a:pPr marL="457200" indent="-457200">
              <a:buFont typeface="+mj-lt"/>
              <a:buAutoNum type="arabicPeriod"/>
            </a:pPr>
            <a:r>
              <a:rPr lang="en-US" dirty="0" smtClean="0"/>
              <a:t>Let’s write some code (get access to codeshare.io)</a:t>
            </a:r>
            <a:endParaRPr lang="en-US" dirty="0"/>
          </a:p>
          <a:p>
            <a:pPr marL="457200" indent="-457200">
              <a:buFont typeface="+mj-lt"/>
              <a:buAutoNum type="arabicPeriod"/>
            </a:pPr>
            <a:r>
              <a:rPr lang="en-US" dirty="0" smtClean="0"/>
              <a:t>Open/Create </a:t>
            </a:r>
            <a:r>
              <a:rPr lang="en-US" dirty="0"/>
              <a:t>the test file and write tests </a:t>
            </a:r>
          </a:p>
          <a:p>
            <a:pPr marL="1028700" lvl="1" indent="-342900">
              <a:buFont typeface="Wingdings" panose="05000000000000000000" pitchFamily="2" charset="2"/>
              <a:buChar char="è"/>
            </a:pPr>
            <a:r>
              <a:rPr lang="en-US" dirty="0">
                <a:solidFill>
                  <a:schemeClr val="accent6"/>
                </a:solidFill>
              </a:rPr>
              <a:t>Unit Tests </a:t>
            </a:r>
            <a:r>
              <a:rPr lang="en-US" dirty="0"/>
              <a:t>(validating that each software unit performs as expected. A unit is the smallest testable component of an application)</a:t>
            </a:r>
          </a:p>
          <a:p>
            <a:pPr marL="1028700" lvl="1" indent="-342900">
              <a:buFont typeface="Wingdings" panose="05000000000000000000" pitchFamily="2" charset="2"/>
              <a:buChar char="è"/>
            </a:pPr>
            <a:r>
              <a:rPr lang="en-US" dirty="0">
                <a:solidFill>
                  <a:schemeClr val="accent6">
                    <a:lumMod val="75000"/>
                  </a:schemeClr>
                </a:solidFill>
              </a:rPr>
              <a:t>Integration Tests </a:t>
            </a:r>
            <a:r>
              <a:rPr lang="en-US" dirty="0"/>
              <a:t>(ensuring that software components or functions operate together)</a:t>
            </a:r>
          </a:p>
          <a:p>
            <a:pPr marL="1028700" lvl="1" indent="-342900">
              <a:buFont typeface="Wingdings" panose="05000000000000000000" pitchFamily="2" charset="2"/>
              <a:buChar char="è"/>
            </a:pPr>
            <a:r>
              <a:rPr lang="en-US" dirty="0">
                <a:solidFill>
                  <a:schemeClr val="accent6">
                    <a:lumMod val="50000"/>
                  </a:schemeClr>
                </a:solidFill>
              </a:rPr>
              <a:t>User Acceptance Tests </a:t>
            </a:r>
            <a:r>
              <a:rPr lang="en-US" dirty="0"/>
              <a:t>(subset of the suite of tests performed at the system test level)</a:t>
            </a:r>
          </a:p>
          <a:p>
            <a:pPr marL="1028700" lvl="1" indent="-342900">
              <a:buFont typeface="Wingdings" panose="05000000000000000000" pitchFamily="2" charset="2"/>
              <a:buChar char="è"/>
            </a:pPr>
            <a:r>
              <a:rPr lang="en-US" dirty="0"/>
              <a:t>Regression Tests (checking whether new features break or degrade functionality)</a:t>
            </a:r>
          </a:p>
          <a:p>
            <a:pPr marL="0" indent="0">
              <a:buNone/>
            </a:pPr>
            <a:endParaRPr lang="en-US" dirty="0"/>
          </a:p>
          <a:p>
            <a:endParaRPr lang="en-US" dirty="0"/>
          </a:p>
        </p:txBody>
      </p:sp>
    </p:spTree>
    <p:extLst>
      <p:ext uri="{BB962C8B-B14F-4D97-AF65-F5344CB8AC3E}">
        <p14:creationId xmlns:p14="http://schemas.microsoft.com/office/powerpoint/2010/main" val="97623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High Level View</a:t>
            </a:r>
            <a:br>
              <a:rPr lang="en-US" dirty="0"/>
            </a:br>
            <a:endParaRPr lang="en-US" dirty="0"/>
          </a:p>
        </p:txBody>
      </p:sp>
      <p:sp>
        <p:nvSpPr>
          <p:cNvPr id="4" name="Rectangle 3">
            <a:extLst>
              <a:ext uri="{FF2B5EF4-FFF2-40B4-BE49-F238E27FC236}">
                <a16:creationId xmlns:a16="http://schemas.microsoft.com/office/drawing/2014/main" id="{28ECCB80-537E-E701-D71D-08C52FFF01F1}"/>
              </a:ext>
            </a:extLst>
          </p:cNvPr>
          <p:cNvSpPr/>
          <p:nvPr/>
        </p:nvSpPr>
        <p:spPr>
          <a:xfrm>
            <a:off x="776536" y="3844645"/>
            <a:ext cx="2758965" cy="1581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Headers (library)</a:t>
            </a:r>
            <a:endParaRPr lang="en-US" dirty="0"/>
          </a:p>
        </p:txBody>
      </p:sp>
      <p:sp>
        <p:nvSpPr>
          <p:cNvPr id="5" name="Rectangle 4">
            <a:extLst>
              <a:ext uri="{FF2B5EF4-FFF2-40B4-BE49-F238E27FC236}">
                <a16:creationId xmlns:a16="http://schemas.microsoft.com/office/drawing/2014/main" id="{6A2891F2-4C36-26DE-C965-85AF11D6AA94}"/>
              </a:ext>
            </a:extLst>
          </p:cNvPr>
          <p:cNvSpPr/>
          <p:nvPr/>
        </p:nvSpPr>
        <p:spPr>
          <a:xfrm>
            <a:off x="5745088" y="3645024"/>
            <a:ext cx="2758965" cy="1581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a:t>
            </a:r>
            <a:r>
              <a:rPr lang="en-US" dirty="0" smtClean="0"/>
              <a:t>(Driver code)</a:t>
            </a:r>
            <a:endParaRPr lang="en-US" dirty="0"/>
          </a:p>
        </p:txBody>
      </p:sp>
      <p:sp>
        <p:nvSpPr>
          <p:cNvPr id="6" name="Rectangle 5">
            <a:extLst>
              <a:ext uri="{FF2B5EF4-FFF2-40B4-BE49-F238E27FC236}">
                <a16:creationId xmlns:a16="http://schemas.microsoft.com/office/drawing/2014/main" id="{CAC324E8-13E0-F890-831A-C6C9DC4ECE7A}"/>
              </a:ext>
            </a:extLst>
          </p:cNvPr>
          <p:cNvSpPr/>
          <p:nvPr/>
        </p:nvSpPr>
        <p:spPr>
          <a:xfrm>
            <a:off x="3558936" y="1180349"/>
            <a:ext cx="2758965" cy="1581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Google Test (Test suits)</a:t>
            </a:r>
          </a:p>
        </p:txBody>
      </p:sp>
      <p:cxnSp>
        <p:nvCxnSpPr>
          <p:cNvPr id="7" name="Straight Arrow Connector 6">
            <a:extLst>
              <a:ext uri="{FF2B5EF4-FFF2-40B4-BE49-F238E27FC236}">
                <a16:creationId xmlns:a16="http://schemas.microsoft.com/office/drawing/2014/main" id="{337459C3-E596-0192-BD6E-3A2258FC37E2}"/>
              </a:ext>
            </a:extLst>
          </p:cNvPr>
          <p:cNvCxnSpPr>
            <a:stCxn id="6" idx="1"/>
            <a:endCxn id="4" idx="0"/>
          </p:cNvCxnSpPr>
          <p:nvPr/>
        </p:nvCxnSpPr>
        <p:spPr>
          <a:xfrm flipH="1">
            <a:off x="2156019" y="1971253"/>
            <a:ext cx="1402917" cy="1873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8AC07E2-6B21-99B5-83F1-3A407D0839ED}"/>
              </a:ext>
            </a:extLst>
          </p:cNvPr>
          <p:cNvSpPr txBox="1"/>
          <p:nvPr/>
        </p:nvSpPr>
        <p:spPr>
          <a:xfrm>
            <a:off x="2358679" y="2567095"/>
            <a:ext cx="638316" cy="369332"/>
          </a:xfrm>
          <a:prstGeom prst="rect">
            <a:avLst/>
          </a:prstGeom>
          <a:noFill/>
        </p:spPr>
        <p:txBody>
          <a:bodyPr wrap="none" rtlCol="0">
            <a:spAutoFit/>
          </a:bodyPr>
          <a:lstStyle/>
          <a:p>
            <a:r>
              <a:rPr lang="en-US" dirty="0"/>
              <a:t>uses</a:t>
            </a:r>
          </a:p>
        </p:txBody>
      </p:sp>
      <p:sp>
        <p:nvSpPr>
          <p:cNvPr id="9" name="TextBox 8">
            <a:extLst>
              <a:ext uri="{FF2B5EF4-FFF2-40B4-BE49-F238E27FC236}">
                <a16:creationId xmlns:a16="http://schemas.microsoft.com/office/drawing/2014/main" id="{C118BC7F-55E9-508D-4D04-F777338402A0}"/>
              </a:ext>
            </a:extLst>
          </p:cNvPr>
          <p:cNvSpPr txBox="1"/>
          <p:nvPr/>
        </p:nvSpPr>
        <p:spPr>
          <a:xfrm>
            <a:off x="4448944" y="4067924"/>
            <a:ext cx="638316" cy="369332"/>
          </a:xfrm>
          <a:prstGeom prst="rect">
            <a:avLst/>
          </a:prstGeom>
          <a:noFill/>
        </p:spPr>
        <p:txBody>
          <a:bodyPr wrap="none" rtlCol="0">
            <a:spAutoFit/>
          </a:bodyPr>
          <a:lstStyle/>
          <a:p>
            <a:r>
              <a:rPr lang="en-US" dirty="0"/>
              <a:t>uses</a:t>
            </a:r>
          </a:p>
        </p:txBody>
      </p:sp>
      <p:cxnSp>
        <p:nvCxnSpPr>
          <p:cNvPr id="16" name="Straight Arrow Connector 15">
            <a:extLst>
              <a:ext uri="{FF2B5EF4-FFF2-40B4-BE49-F238E27FC236}">
                <a16:creationId xmlns:a16="http://schemas.microsoft.com/office/drawing/2014/main" id="{337459C3-E596-0192-BD6E-3A2258FC37E2}"/>
              </a:ext>
            </a:extLst>
          </p:cNvPr>
          <p:cNvCxnSpPr/>
          <p:nvPr/>
        </p:nvCxnSpPr>
        <p:spPr>
          <a:xfrm flipH="1">
            <a:off x="3558936" y="4435927"/>
            <a:ext cx="2162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85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Shooting</a:t>
            </a:r>
            <a:endParaRPr lang="en-US" dirty="0"/>
          </a:p>
        </p:txBody>
      </p:sp>
    </p:spTree>
    <p:extLst>
      <p:ext uri="{BB962C8B-B14F-4D97-AF65-F5344CB8AC3E}">
        <p14:creationId xmlns:p14="http://schemas.microsoft.com/office/powerpoint/2010/main" val="2421001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Solution Requirements</a:t>
            </a:r>
            <a:endParaRPr lang="en-US" dirty="0"/>
          </a:p>
        </p:txBody>
      </p:sp>
      <p:sp>
        <p:nvSpPr>
          <p:cNvPr id="3" name="Content Placeholder 2"/>
          <p:cNvSpPr>
            <a:spLocks noGrp="1"/>
          </p:cNvSpPr>
          <p:nvPr>
            <p:ph idx="1"/>
          </p:nvPr>
        </p:nvSpPr>
        <p:spPr>
          <a:xfrm>
            <a:off x="200472" y="980728"/>
            <a:ext cx="8805664" cy="5112568"/>
          </a:xfrm>
        </p:spPr>
        <p:txBody>
          <a:bodyPr>
            <a:normAutofit fontScale="92500" lnSpcReduction="20000"/>
          </a:bodyPr>
          <a:lstStyle/>
          <a:p>
            <a:pPr marL="0" indent="0">
              <a:buNone/>
            </a:pPr>
            <a:r>
              <a:rPr lang="en-US" i="1" dirty="0"/>
              <a:t>Functional System </a:t>
            </a:r>
            <a:r>
              <a:rPr lang="en-US" i="1" dirty="0" smtClean="0"/>
              <a:t>Requirements</a:t>
            </a:r>
            <a:endParaRPr lang="en-US" i="1" dirty="0"/>
          </a:p>
          <a:p>
            <a:pPr marL="0" indent="0">
              <a:buNone/>
            </a:pPr>
            <a:r>
              <a:rPr lang="en-US" sz="2100" dirty="0"/>
              <a:t>1. The System shall display lights status and activate lights, based on illumination and proximity sensors and driver button.</a:t>
            </a:r>
          </a:p>
          <a:p>
            <a:pPr marL="0" indent="0">
              <a:buNone/>
            </a:pPr>
            <a:endParaRPr lang="en-US" i="1" dirty="0" smtClean="0"/>
          </a:p>
          <a:p>
            <a:pPr marL="0" indent="0">
              <a:buNone/>
            </a:pPr>
            <a:r>
              <a:rPr lang="en-US" i="1" dirty="0" smtClean="0"/>
              <a:t>Functional </a:t>
            </a:r>
            <a:r>
              <a:rPr lang="en-US" i="1" dirty="0"/>
              <a:t>Software </a:t>
            </a:r>
            <a:r>
              <a:rPr lang="en-US" i="1" dirty="0" smtClean="0"/>
              <a:t>Requirements</a:t>
            </a:r>
            <a:endParaRPr lang="en-US" i="1" dirty="0"/>
          </a:p>
          <a:p>
            <a:pPr>
              <a:buAutoNum type="arabicPeriod"/>
            </a:pPr>
            <a:r>
              <a:rPr lang="en-US" sz="1600" dirty="0"/>
              <a:t>The Software shall read inputs such as: </a:t>
            </a:r>
          </a:p>
          <a:p>
            <a:pPr marL="800100" lvl="1" indent="-342900">
              <a:buAutoNum type="arabicPeriod"/>
            </a:pPr>
            <a:r>
              <a:rPr lang="en-US" sz="1600" dirty="0"/>
              <a:t>button states</a:t>
            </a:r>
          </a:p>
          <a:p>
            <a:pPr marL="800100" lvl="1" indent="-342900">
              <a:buAutoNum type="arabicPeriod"/>
            </a:pPr>
            <a:r>
              <a:rPr lang="en-US" sz="1600" dirty="0"/>
              <a:t>illumination sensor</a:t>
            </a:r>
          </a:p>
          <a:p>
            <a:pPr marL="800100" lvl="1" indent="-342900">
              <a:buAutoNum type="arabicPeriod"/>
            </a:pPr>
            <a:r>
              <a:rPr lang="en-US" sz="1600" dirty="0"/>
              <a:t>proximity sensor</a:t>
            </a:r>
          </a:p>
          <a:p>
            <a:pPr>
              <a:buAutoNum type="arabicPeriod"/>
            </a:pPr>
            <a:r>
              <a:rPr lang="en-US" sz="1600" dirty="0"/>
              <a:t>The Software shall compute a light status based on input as following:</a:t>
            </a:r>
          </a:p>
          <a:p>
            <a:pPr marL="800100" lvl="1" indent="-342900">
              <a:buFont typeface="+mj-lt"/>
              <a:buAutoNum type="arabicPeriod"/>
            </a:pPr>
            <a:r>
              <a:rPr lang="en-US" sz="1600" dirty="0"/>
              <a:t>If button is off, lights and display shall be off</a:t>
            </a:r>
          </a:p>
          <a:p>
            <a:pPr marL="800100" lvl="1" indent="-342900">
              <a:buFont typeface="+mj-lt"/>
              <a:buAutoNum type="arabicPeriod"/>
            </a:pPr>
            <a:r>
              <a:rPr lang="en-US" sz="1600" dirty="0"/>
              <a:t>If button is “low beam”, lights and display shall be low beam</a:t>
            </a:r>
          </a:p>
          <a:p>
            <a:pPr marL="800100" lvl="1" indent="-342900">
              <a:buFont typeface="+mj-lt"/>
              <a:buAutoNum type="arabicPeriod"/>
            </a:pPr>
            <a:r>
              <a:rPr lang="en-US" sz="1600" dirty="0"/>
              <a:t>If button is “high beam”, lights and display shall be high beam</a:t>
            </a:r>
          </a:p>
          <a:p>
            <a:pPr marL="800100" lvl="1" indent="-342900">
              <a:buFont typeface="+mj-lt"/>
              <a:buAutoNum type="arabicPeriod"/>
            </a:pPr>
            <a:r>
              <a:rPr lang="en-US" sz="1600" dirty="0"/>
              <a:t>If button is “automatic”, the SW shall check for sensor values as following:</a:t>
            </a:r>
          </a:p>
          <a:p>
            <a:pPr marL="1314450" lvl="2" indent="-400050">
              <a:buFont typeface="+mj-lt"/>
              <a:buAutoNum type="alphaLcPeriod"/>
            </a:pPr>
            <a:r>
              <a:rPr lang="en-US" sz="1600" dirty="0"/>
              <a:t>If illumination sensor reads daytime, lights and display shall be off</a:t>
            </a:r>
          </a:p>
          <a:p>
            <a:pPr marL="1257300" lvl="2" indent="-342900">
              <a:buFont typeface="+mj-lt"/>
              <a:buAutoNum type="alphaLcPeriod"/>
            </a:pPr>
            <a:r>
              <a:rPr lang="en-US" sz="1600" dirty="0"/>
              <a:t>If illumination sensor reads nighttime and no vehicle approaching, lights and display shall be high beam</a:t>
            </a:r>
          </a:p>
          <a:p>
            <a:pPr marL="1257300" lvl="2" indent="-342900">
              <a:buFont typeface="+mj-lt"/>
              <a:buAutoNum type="alphaLcPeriod"/>
            </a:pPr>
            <a:r>
              <a:rPr lang="en-US" sz="1600" dirty="0"/>
              <a:t>If illumination sensor reads nighttime and a vehicle approaching, lights and display shall be low beam</a:t>
            </a:r>
          </a:p>
          <a:p>
            <a:pPr>
              <a:buFontTx/>
              <a:buAutoNum type="arabicPeriod"/>
            </a:pPr>
            <a:r>
              <a:rPr lang="en-US" sz="1600" dirty="0"/>
              <a:t>The Software shall send the status to display and lights.</a:t>
            </a:r>
          </a:p>
          <a:p>
            <a:pPr marL="0" indent="0">
              <a:buNone/>
            </a:pPr>
            <a:endParaRPr lang="en-US" dirty="0"/>
          </a:p>
        </p:txBody>
      </p:sp>
    </p:spTree>
    <p:extLst>
      <p:ext uri="{BB962C8B-B14F-4D97-AF65-F5344CB8AC3E}">
        <p14:creationId xmlns:p14="http://schemas.microsoft.com/office/powerpoint/2010/main" val="2924975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 Level View (Structural view)</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0552" y="1052736"/>
            <a:ext cx="8337376" cy="5003207"/>
          </a:xfrm>
          <a:prstGeom prst="rect">
            <a:avLst/>
          </a:prstGeom>
        </p:spPr>
      </p:pic>
    </p:spTree>
    <p:extLst>
      <p:ext uri="{BB962C8B-B14F-4D97-AF65-F5344CB8AC3E}">
        <p14:creationId xmlns:p14="http://schemas.microsoft.com/office/powerpoint/2010/main" val="284959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xfrm>
            <a:off x="416496" y="260648"/>
            <a:ext cx="7128792" cy="648072"/>
          </a:xfrm>
        </p:spPr>
        <p:txBody>
          <a:bodyPr>
            <a:normAutofit/>
          </a:bodyPr>
          <a:lstStyle/>
          <a:p>
            <a:r>
              <a:rPr lang="en-US" sz="3200" dirty="0" smtClean="0"/>
              <a:t>General Schedule</a:t>
            </a:r>
            <a:endParaRPr lang="de-DE" sz="3200" dirty="0"/>
          </a:p>
        </p:txBody>
      </p:sp>
      <p:sp>
        <p:nvSpPr>
          <p:cNvPr id="4" name="Inhaltsplatzhalter 3"/>
          <p:cNvSpPr>
            <a:spLocks noGrp="1"/>
          </p:cNvSpPr>
          <p:nvPr>
            <p:ph idx="1"/>
          </p:nvPr>
        </p:nvSpPr>
        <p:spPr>
          <a:xfrm>
            <a:off x="416496" y="1556792"/>
            <a:ext cx="7416824" cy="4752528"/>
          </a:xfrm>
        </p:spPr>
        <p:txBody>
          <a:bodyPr/>
          <a:lstStyle/>
          <a:p>
            <a:pPr marL="0" indent="0">
              <a:buNone/>
            </a:pPr>
            <a:r>
              <a:rPr lang="en-US" dirty="0"/>
              <a:t>26 March 5:30 – </a:t>
            </a:r>
            <a:r>
              <a:rPr lang="en-US" dirty="0" err="1"/>
              <a:t>Bazel</a:t>
            </a:r>
            <a:r>
              <a:rPr lang="en-US" dirty="0"/>
              <a:t>. Google Tests. Can you make this test suite run</a:t>
            </a:r>
            <a:r>
              <a:rPr lang="en-US" dirty="0" smtClean="0"/>
              <a:t>?</a:t>
            </a:r>
          </a:p>
          <a:p>
            <a:pPr marL="0" indent="0">
              <a:buNone/>
            </a:pPr>
            <a:endParaRPr lang="en-US" dirty="0"/>
          </a:p>
          <a:p>
            <a:pPr marL="0" indent="0">
              <a:buNone/>
            </a:pPr>
            <a:endParaRPr lang="en-US" dirty="0"/>
          </a:p>
          <a:p>
            <a:pPr marL="0" indent="0">
              <a:buNone/>
            </a:pPr>
            <a:r>
              <a:rPr lang="en-US" dirty="0"/>
              <a:t>2 April 5:30 – Google Tests: </a:t>
            </a:r>
            <a:r>
              <a:rPr lang="en-US" dirty="0" smtClean="0"/>
              <a:t>Expects</a:t>
            </a:r>
          </a:p>
          <a:p>
            <a:pPr marL="0" indent="0">
              <a:buNone/>
            </a:pPr>
            <a:endParaRPr lang="en-US" dirty="0"/>
          </a:p>
          <a:p>
            <a:pPr marL="0" indent="0">
              <a:buNone/>
            </a:pPr>
            <a:endParaRPr lang="en-US" dirty="0"/>
          </a:p>
          <a:p>
            <a:pPr marL="0" indent="0">
              <a:buNone/>
            </a:pPr>
            <a:r>
              <a:rPr lang="en-US" dirty="0"/>
              <a:t>4 April 5:30 – Google Tests: Fixtures, Setup and Teardown</a:t>
            </a:r>
          </a:p>
          <a:p>
            <a:endParaRPr lang="de-DE" dirty="0"/>
          </a:p>
        </p:txBody>
      </p:sp>
    </p:spTree>
    <p:extLst>
      <p:ext uri="{BB962C8B-B14F-4D97-AF65-F5344CB8AC3E}">
        <p14:creationId xmlns:p14="http://schemas.microsoft.com/office/powerpoint/2010/main" val="131354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Test framework in action</a:t>
            </a:r>
          </a:p>
        </p:txBody>
      </p:sp>
      <p:sp>
        <p:nvSpPr>
          <p:cNvPr id="3" name="Content Placeholder 2"/>
          <p:cNvSpPr>
            <a:spLocks noGrp="1"/>
          </p:cNvSpPr>
          <p:nvPr>
            <p:ph idx="1"/>
          </p:nvPr>
        </p:nvSpPr>
        <p:spPr/>
        <p:txBody>
          <a:bodyPr/>
          <a:lstStyle/>
          <a:p>
            <a:pPr marL="0" indent="0">
              <a:buNone/>
            </a:pPr>
            <a:r>
              <a:rPr lang="en-US" b="1" dirty="0">
                <a:solidFill>
                  <a:schemeClr val="accent6">
                    <a:lumMod val="60000"/>
                    <a:lumOff val="40000"/>
                  </a:schemeClr>
                </a:solidFill>
              </a:rPr>
              <a:t>Unit Tests </a:t>
            </a:r>
            <a:r>
              <a:rPr lang="en-US" b="1" dirty="0"/>
              <a:t>-</a:t>
            </a:r>
            <a:r>
              <a:rPr lang="en-US" b="1" dirty="0">
                <a:solidFill>
                  <a:schemeClr val="accent6">
                    <a:lumMod val="60000"/>
                    <a:lumOff val="40000"/>
                  </a:schemeClr>
                </a:solidFill>
              </a:rPr>
              <a:t> </a:t>
            </a:r>
            <a:r>
              <a:rPr lang="en-US" dirty="0"/>
              <a:t>Test design specification:</a:t>
            </a:r>
          </a:p>
          <a:p>
            <a:r>
              <a:rPr lang="en-US" dirty="0"/>
              <a:t>#1UB.SwV1.0 Unit Test Button </a:t>
            </a:r>
            <a:r>
              <a:rPr lang="en-US" dirty="0" err="1"/>
              <a:t>SwC</a:t>
            </a:r>
            <a:r>
              <a:rPr lang="en-US" dirty="0"/>
              <a:t> / </a:t>
            </a:r>
            <a:r>
              <a:rPr lang="en-US" dirty="0" smtClean="0"/>
              <a:t>26.03.2024 </a:t>
            </a:r>
            <a:r>
              <a:rPr lang="en-US" dirty="0"/>
              <a:t>/ 1.0 / Future Up</a:t>
            </a:r>
          </a:p>
          <a:p>
            <a:r>
              <a:rPr lang="en-US" dirty="0"/>
              <a:t>Covering </a:t>
            </a:r>
            <a:r>
              <a:rPr lang="en-US" dirty="0" err="1"/>
              <a:t>SwReq</a:t>
            </a:r>
            <a:r>
              <a:rPr lang="en-US" dirty="0"/>
              <a:t> #</a:t>
            </a:r>
            <a:r>
              <a:rPr lang="en-US" dirty="0" smtClean="0"/>
              <a:t>1.1</a:t>
            </a:r>
          </a:p>
          <a:p>
            <a:pPr marL="0" indent="0">
              <a:buNone/>
            </a:pPr>
            <a:endParaRPr lang="en-US" dirty="0"/>
          </a:p>
          <a:p>
            <a:pPr marL="0" indent="0">
              <a:buNone/>
            </a:pPr>
            <a:r>
              <a:rPr lang="en-US" dirty="0"/>
              <a:t>Setup: </a:t>
            </a:r>
            <a:r>
              <a:rPr lang="en-US" dirty="0" smtClean="0"/>
              <a:t>none</a:t>
            </a:r>
            <a:endParaRPr lang="en-US" dirty="0"/>
          </a:p>
          <a:p>
            <a:pPr marL="0" indent="0">
              <a:buNone/>
            </a:pPr>
            <a:r>
              <a:rPr lang="en-US" dirty="0"/>
              <a:t>Description: Given button in a state, expect the same state described in SW</a:t>
            </a:r>
          </a:p>
          <a:p>
            <a:pPr marL="0" indent="0">
              <a:buNone/>
            </a:pPr>
            <a:r>
              <a:rPr lang="en-US" dirty="0"/>
              <a:t>Pass Criteria: button state is the same</a:t>
            </a:r>
          </a:p>
          <a:p>
            <a:pPr marL="0" indent="0">
              <a:buNone/>
            </a:pPr>
            <a:r>
              <a:rPr lang="en-US" dirty="0"/>
              <a:t>Fail Criteria: button state has a different state</a:t>
            </a:r>
          </a:p>
          <a:p>
            <a:pPr marL="0" indent="0">
              <a:buNone/>
            </a:pPr>
            <a:endParaRPr lang="en-US" dirty="0"/>
          </a:p>
        </p:txBody>
      </p:sp>
    </p:spTree>
    <p:extLst>
      <p:ext uri="{BB962C8B-B14F-4D97-AF65-F5344CB8AC3E}">
        <p14:creationId xmlns:p14="http://schemas.microsoft.com/office/powerpoint/2010/main" val="1771486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Test framework in action</a:t>
            </a:r>
          </a:p>
        </p:txBody>
      </p:sp>
      <p:sp>
        <p:nvSpPr>
          <p:cNvPr id="3" name="Content Placeholder 2"/>
          <p:cNvSpPr>
            <a:spLocks noGrp="1"/>
          </p:cNvSpPr>
          <p:nvPr>
            <p:ph idx="1"/>
          </p:nvPr>
        </p:nvSpPr>
        <p:spPr/>
        <p:txBody>
          <a:bodyPr/>
          <a:lstStyle/>
          <a:p>
            <a:pPr marL="0" indent="0">
              <a:buNone/>
            </a:pPr>
            <a:r>
              <a:rPr lang="en-US" b="1" dirty="0">
                <a:solidFill>
                  <a:schemeClr val="accent6">
                    <a:lumMod val="60000"/>
                    <a:lumOff val="40000"/>
                  </a:schemeClr>
                </a:solidFill>
              </a:rPr>
              <a:t>Unit Tests </a:t>
            </a:r>
            <a:r>
              <a:rPr lang="en-US" b="1" dirty="0"/>
              <a:t>-</a:t>
            </a:r>
            <a:r>
              <a:rPr lang="en-US" b="1" dirty="0">
                <a:solidFill>
                  <a:schemeClr val="accent6">
                    <a:lumMod val="60000"/>
                    <a:lumOff val="40000"/>
                  </a:schemeClr>
                </a:solidFill>
              </a:rPr>
              <a:t> </a:t>
            </a:r>
            <a:r>
              <a:rPr lang="en-US" dirty="0"/>
              <a:t>Test design specification:</a:t>
            </a:r>
          </a:p>
          <a:p>
            <a:r>
              <a:rPr lang="en-US" dirty="0"/>
              <a:t>#1UML.SwV1.0 Unit Test </a:t>
            </a:r>
            <a:r>
              <a:rPr lang="en-US" dirty="0" err="1"/>
              <a:t>Manager_Lights</a:t>
            </a:r>
            <a:r>
              <a:rPr lang="en-US" dirty="0"/>
              <a:t> </a:t>
            </a:r>
            <a:r>
              <a:rPr lang="en-US" dirty="0" err="1"/>
              <a:t>SwC</a:t>
            </a:r>
            <a:r>
              <a:rPr lang="en-US" dirty="0"/>
              <a:t> / </a:t>
            </a:r>
            <a:r>
              <a:rPr lang="en-US" dirty="0" smtClean="0"/>
              <a:t>26.03.2024 </a:t>
            </a:r>
            <a:r>
              <a:rPr lang="en-US" dirty="0"/>
              <a:t>/ 1.0 / Future Up</a:t>
            </a:r>
          </a:p>
          <a:p>
            <a:r>
              <a:rPr lang="en-US" dirty="0"/>
              <a:t>Covering </a:t>
            </a:r>
            <a:r>
              <a:rPr lang="en-US" dirty="0" err="1"/>
              <a:t>SwReq</a:t>
            </a:r>
            <a:r>
              <a:rPr lang="en-US" dirty="0"/>
              <a:t> #2.1 – </a:t>
            </a:r>
            <a:r>
              <a:rPr lang="en-US" dirty="0" smtClean="0"/>
              <a:t>2.4</a:t>
            </a:r>
          </a:p>
          <a:p>
            <a:pPr marL="0" indent="0">
              <a:buNone/>
            </a:pPr>
            <a:endParaRPr lang="en-US" dirty="0"/>
          </a:p>
          <a:p>
            <a:pPr marL="0" indent="0">
              <a:buNone/>
            </a:pPr>
            <a:r>
              <a:rPr lang="en-US" dirty="0"/>
              <a:t>Setup: Given button in X state, illumination and proximity sensor set to Y and Z</a:t>
            </a:r>
          </a:p>
          <a:p>
            <a:pPr marL="0" indent="0">
              <a:buNone/>
            </a:pPr>
            <a:r>
              <a:rPr lang="en-US" dirty="0"/>
              <a:t>Description: Compute lights </a:t>
            </a:r>
            <a:r>
              <a:rPr lang="en-US" dirty="0" smtClean="0"/>
              <a:t>signal state </a:t>
            </a:r>
            <a:r>
              <a:rPr lang="en-US" dirty="0"/>
              <a:t>based on inputs</a:t>
            </a:r>
          </a:p>
          <a:p>
            <a:pPr marL="0" indent="0">
              <a:buNone/>
            </a:pPr>
            <a:r>
              <a:rPr lang="en-US" dirty="0"/>
              <a:t>Pass Criteria: </a:t>
            </a:r>
            <a:r>
              <a:rPr lang="en-US" dirty="0" smtClean="0"/>
              <a:t>signal is </a:t>
            </a:r>
            <a:r>
              <a:rPr lang="en-US" dirty="0"/>
              <a:t>the same as stated in requirements</a:t>
            </a:r>
          </a:p>
          <a:p>
            <a:pPr marL="0" indent="0">
              <a:buNone/>
            </a:pPr>
            <a:r>
              <a:rPr lang="en-US" dirty="0"/>
              <a:t>Fail Criteria: signal </a:t>
            </a:r>
            <a:r>
              <a:rPr lang="en-US" dirty="0" smtClean="0"/>
              <a:t>has </a:t>
            </a:r>
            <a:r>
              <a:rPr lang="en-US" dirty="0"/>
              <a:t>a different state</a:t>
            </a:r>
          </a:p>
          <a:p>
            <a:endParaRPr lang="en-US" dirty="0"/>
          </a:p>
        </p:txBody>
      </p:sp>
    </p:spTree>
    <p:extLst>
      <p:ext uri="{BB962C8B-B14F-4D97-AF65-F5344CB8AC3E}">
        <p14:creationId xmlns:p14="http://schemas.microsoft.com/office/powerpoint/2010/main" val="328968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Google Test framework in action</a:t>
            </a:r>
          </a:p>
        </p:txBody>
      </p:sp>
      <p:sp>
        <p:nvSpPr>
          <p:cNvPr id="3" name="Content Placeholder 2"/>
          <p:cNvSpPr>
            <a:spLocks noGrp="1"/>
          </p:cNvSpPr>
          <p:nvPr>
            <p:ph idx="1"/>
          </p:nvPr>
        </p:nvSpPr>
        <p:spPr/>
        <p:txBody>
          <a:bodyPr/>
          <a:lstStyle/>
          <a:p>
            <a:pPr marL="0" indent="0">
              <a:buNone/>
            </a:pPr>
            <a:r>
              <a:rPr lang="en-US" dirty="0">
                <a:solidFill>
                  <a:schemeClr val="accent6">
                    <a:lumMod val="75000"/>
                  </a:schemeClr>
                </a:solidFill>
              </a:rPr>
              <a:t>Integration Tests </a:t>
            </a:r>
            <a:r>
              <a:rPr lang="en-US" dirty="0" smtClean="0"/>
              <a:t>- Test </a:t>
            </a:r>
            <a:r>
              <a:rPr lang="en-US" dirty="0"/>
              <a:t>design specification:</a:t>
            </a:r>
          </a:p>
          <a:p>
            <a:r>
              <a:rPr lang="en-US" dirty="0" smtClean="0"/>
              <a:t>#1UML.SwV1.0 </a:t>
            </a:r>
            <a:r>
              <a:rPr lang="en-US" dirty="0"/>
              <a:t>Integration </a:t>
            </a:r>
            <a:r>
              <a:rPr lang="en-US" dirty="0" smtClean="0"/>
              <a:t>Automatic function / 26.03.2024 </a:t>
            </a:r>
            <a:r>
              <a:rPr lang="en-US" dirty="0"/>
              <a:t>/ 1.0 / Future </a:t>
            </a:r>
            <a:r>
              <a:rPr lang="en-US" dirty="0" smtClean="0"/>
              <a:t>Up</a:t>
            </a:r>
          </a:p>
          <a:p>
            <a:r>
              <a:rPr lang="en-US" dirty="0" smtClean="0"/>
              <a:t>Covering: </a:t>
            </a:r>
            <a:r>
              <a:rPr lang="en-US" dirty="0" err="1" smtClean="0"/>
              <a:t>SysReq</a:t>
            </a:r>
            <a:r>
              <a:rPr lang="en-US" dirty="0" smtClean="0"/>
              <a:t> #1</a:t>
            </a:r>
          </a:p>
          <a:p>
            <a:pPr marL="0" indent="0">
              <a:buNone/>
            </a:pPr>
            <a:endParaRPr lang="en-US" dirty="0"/>
          </a:p>
          <a:p>
            <a:pPr marL="0" indent="0">
              <a:buNone/>
            </a:pPr>
            <a:r>
              <a:rPr lang="en-US" dirty="0"/>
              <a:t>Setup: At least one instance of </a:t>
            </a:r>
            <a:r>
              <a:rPr lang="en-US" dirty="0" err="1"/>
              <a:t>Manager_Lights</a:t>
            </a:r>
            <a:r>
              <a:rPr lang="en-US" dirty="0"/>
              <a:t> and </a:t>
            </a:r>
            <a:r>
              <a:rPr lang="en-US" dirty="0" err="1"/>
              <a:t>Manager_Actuators</a:t>
            </a:r>
            <a:r>
              <a:rPr lang="en-US" dirty="0"/>
              <a:t> </a:t>
            </a:r>
            <a:r>
              <a:rPr lang="en-US" dirty="0" smtClean="0"/>
              <a:t>needed</a:t>
            </a:r>
          </a:p>
          <a:p>
            <a:pPr marL="0" indent="0">
              <a:buNone/>
            </a:pPr>
            <a:r>
              <a:rPr lang="en-US" dirty="0" smtClean="0"/>
              <a:t>Description: Turn expected </a:t>
            </a:r>
            <a:r>
              <a:rPr lang="en-US" dirty="0"/>
              <a:t>lights </a:t>
            </a:r>
            <a:r>
              <a:rPr lang="en-US" dirty="0" smtClean="0"/>
              <a:t>based </a:t>
            </a:r>
            <a:r>
              <a:rPr lang="en-US" dirty="0"/>
              <a:t>on illumination and proximity </a:t>
            </a:r>
            <a:r>
              <a:rPr lang="en-US" dirty="0" smtClean="0"/>
              <a:t>sensor when button is on automatic</a:t>
            </a:r>
          </a:p>
          <a:p>
            <a:pPr marL="0" indent="0">
              <a:buNone/>
            </a:pPr>
            <a:r>
              <a:rPr lang="en-US" dirty="0" smtClean="0"/>
              <a:t>Pass Criteria: As described</a:t>
            </a:r>
          </a:p>
          <a:p>
            <a:pPr marL="0" indent="0">
              <a:buNone/>
            </a:pPr>
            <a:r>
              <a:rPr lang="en-US" dirty="0" smtClean="0"/>
              <a:t>Fail Criteria: Any other light than described one</a:t>
            </a:r>
          </a:p>
          <a:p>
            <a:pPr marL="0" indent="0">
              <a:buNone/>
            </a:pPr>
            <a:endParaRPr lang="en-US" dirty="0"/>
          </a:p>
          <a:p>
            <a:endParaRPr lang="en-US" dirty="0"/>
          </a:p>
        </p:txBody>
      </p:sp>
    </p:spTree>
    <p:extLst>
      <p:ext uri="{BB962C8B-B14F-4D97-AF65-F5344CB8AC3E}">
        <p14:creationId xmlns:p14="http://schemas.microsoft.com/office/powerpoint/2010/main" val="343363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Test framework in action</a:t>
            </a:r>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User Acceptance Tests </a:t>
            </a:r>
            <a:r>
              <a:rPr lang="en-US" dirty="0" smtClean="0"/>
              <a:t>- Test </a:t>
            </a:r>
            <a:r>
              <a:rPr lang="en-US" dirty="0"/>
              <a:t>design specification:</a:t>
            </a:r>
          </a:p>
          <a:p>
            <a:r>
              <a:rPr lang="en-US" dirty="0"/>
              <a:t>#1UML.SwV1.0 </a:t>
            </a:r>
            <a:r>
              <a:rPr lang="en-US" dirty="0" smtClean="0"/>
              <a:t>UAT Button </a:t>
            </a:r>
            <a:r>
              <a:rPr lang="en-US" dirty="0"/>
              <a:t>function / 26.03.2024 / 1.0 / Future Up</a:t>
            </a:r>
          </a:p>
          <a:p>
            <a:r>
              <a:rPr lang="en-US" dirty="0"/>
              <a:t>Covering </a:t>
            </a:r>
            <a:r>
              <a:rPr lang="en-US" dirty="0" err="1"/>
              <a:t>SwReq</a:t>
            </a:r>
            <a:r>
              <a:rPr lang="en-US" dirty="0"/>
              <a:t> #2.1 – </a:t>
            </a:r>
            <a:r>
              <a:rPr lang="en-US" dirty="0" smtClean="0"/>
              <a:t>2.4</a:t>
            </a:r>
          </a:p>
          <a:p>
            <a:endParaRPr lang="en-US" dirty="0" smtClean="0"/>
          </a:p>
          <a:p>
            <a:pPr marL="0" indent="0">
              <a:buNone/>
            </a:pPr>
            <a:r>
              <a:rPr lang="en-US" dirty="0"/>
              <a:t>Setup: At least one instance of </a:t>
            </a:r>
            <a:r>
              <a:rPr lang="en-US" dirty="0" err="1"/>
              <a:t>Manager_Lights</a:t>
            </a:r>
            <a:r>
              <a:rPr lang="en-US" dirty="0"/>
              <a:t> and </a:t>
            </a:r>
            <a:r>
              <a:rPr lang="en-US" dirty="0" err="1"/>
              <a:t>Manager_Actuators</a:t>
            </a:r>
            <a:r>
              <a:rPr lang="en-US" dirty="0"/>
              <a:t> needed</a:t>
            </a:r>
          </a:p>
          <a:p>
            <a:pPr marL="0" indent="0">
              <a:buNone/>
            </a:pPr>
            <a:r>
              <a:rPr lang="en-US" dirty="0"/>
              <a:t>Description: Turn expected lights based on </a:t>
            </a:r>
            <a:r>
              <a:rPr lang="en-US" dirty="0" smtClean="0"/>
              <a:t>user’s button</a:t>
            </a:r>
            <a:endParaRPr lang="en-US" dirty="0"/>
          </a:p>
          <a:p>
            <a:pPr marL="0" indent="0">
              <a:buNone/>
            </a:pPr>
            <a:r>
              <a:rPr lang="en-US" dirty="0"/>
              <a:t>Pass Criteria: As described</a:t>
            </a:r>
          </a:p>
          <a:p>
            <a:pPr marL="0" indent="0">
              <a:buNone/>
            </a:pPr>
            <a:r>
              <a:rPr lang="en-US" dirty="0"/>
              <a:t>Fail Criteria: Any other light than described one</a:t>
            </a:r>
          </a:p>
          <a:p>
            <a:endParaRPr lang="en-US" dirty="0"/>
          </a:p>
        </p:txBody>
      </p:sp>
    </p:spTree>
    <p:extLst>
      <p:ext uri="{BB962C8B-B14F-4D97-AF65-F5344CB8AC3E}">
        <p14:creationId xmlns:p14="http://schemas.microsoft.com/office/powerpoint/2010/main" val="318350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Google Test framework in action</a:t>
            </a:r>
          </a:p>
        </p:txBody>
      </p:sp>
      <p:sp>
        <p:nvSpPr>
          <p:cNvPr id="3" name="Content Placeholder 2"/>
          <p:cNvSpPr>
            <a:spLocks noGrp="1"/>
          </p:cNvSpPr>
          <p:nvPr>
            <p:ph idx="1"/>
          </p:nvPr>
        </p:nvSpPr>
        <p:spPr/>
        <p:txBody>
          <a:bodyPr/>
          <a:lstStyle/>
          <a:p>
            <a:pPr marL="0" indent="0">
              <a:buNone/>
            </a:pPr>
            <a:r>
              <a:rPr lang="en-US" dirty="0"/>
              <a:t>Regression </a:t>
            </a:r>
            <a:r>
              <a:rPr lang="en-US" dirty="0" smtClean="0"/>
              <a:t>Test - Test </a:t>
            </a:r>
            <a:r>
              <a:rPr lang="en-US" dirty="0"/>
              <a:t>design specification:</a:t>
            </a:r>
          </a:p>
          <a:p>
            <a:r>
              <a:rPr lang="en-US" dirty="0"/>
              <a:t>#1UML.SwV1.0 </a:t>
            </a:r>
            <a:r>
              <a:rPr lang="en-US" dirty="0" smtClean="0"/>
              <a:t>Regression rear lights / </a:t>
            </a:r>
            <a:r>
              <a:rPr lang="en-US" dirty="0"/>
              <a:t>26.03.2024 / 1.0 / Future Up</a:t>
            </a:r>
          </a:p>
          <a:p>
            <a:r>
              <a:rPr lang="en-US" dirty="0"/>
              <a:t>Covering </a:t>
            </a:r>
            <a:r>
              <a:rPr lang="en-US" dirty="0" err="1" smtClean="0"/>
              <a:t>SysReq</a:t>
            </a:r>
            <a:r>
              <a:rPr lang="en-US" dirty="0" smtClean="0"/>
              <a:t> #2</a:t>
            </a:r>
          </a:p>
          <a:p>
            <a:endParaRPr lang="en-US" dirty="0"/>
          </a:p>
          <a:p>
            <a:pPr marL="0" indent="0">
              <a:buNone/>
            </a:pPr>
            <a:r>
              <a:rPr lang="en-US" dirty="0"/>
              <a:t>Setup: </a:t>
            </a:r>
            <a:r>
              <a:rPr lang="en-US" dirty="0" smtClean="0"/>
              <a:t>New lights, new break pedal</a:t>
            </a:r>
          </a:p>
          <a:p>
            <a:pPr marL="0" indent="0">
              <a:buNone/>
            </a:pPr>
            <a:r>
              <a:rPr lang="en-US" dirty="0" smtClean="0"/>
              <a:t>Description</a:t>
            </a:r>
            <a:r>
              <a:rPr lang="en-US" dirty="0"/>
              <a:t>: Turn expected lights based on user’s </a:t>
            </a:r>
            <a:r>
              <a:rPr lang="en-US" dirty="0" smtClean="0"/>
              <a:t>button</a:t>
            </a:r>
          </a:p>
          <a:p>
            <a:pPr marL="0" indent="0">
              <a:buNone/>
            </a:pPr>
            <a:r>
              <a:rPr lang="en-US" dirty="0" smtClean="0"/>
              <a:t>Pass </a:t>
            </a:r>
            <a:r>
              <a:rPr lang="en-US" dirty="0"/>
              <a:t>Criteria: </a:t>
            </a:r>
            <a:r>
              <a:rPr lang="en-US" dirty="0" smtClean="0"/>
              <a:t>Fog light low beam / high beam / off based on user button</a:t>
            </a:r>
            <a:endParaRPr lang="en-US" dirty="0"/>
          </a:p>
          <a:p>
            <a:pPr marL="0" indent="0">
              <a:buNone/>
            </a:pPr>
            <a:r>
              <a:rPr lang="en-US" dirty="0"/>
              <a:t>Fail Criteria: Any other light than described one</a:t>
            </a:r>
          </a:p>
          <a:p>
            <a:endParaRPr lang="en-US" dirty="0"/>
          </a:p>
        </p:txBody>
      </p:sp>
    </p:spTree>
    <p:extLst>
      <p:ext uri="{BB962C8B-B14F-4D97-AF65-F5344CB8AC3E}">
        <p14:creationId xmlns:p14="http://schemas.microsoft.com/office/powerpoint/2010/main" val="3654151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lstStyle/>
          <a:p>
            <a:r>
              <a:rPr lang="en-US" dirty="0">
                <a:hlinkClick r:id="rId2"/>
              </a:rPr>
              <a:t>Top Software Failures Due to Lack of Testing (bugraptors.com)</a:t>
            </a:r>
            <a:endParaRPr lang="en-US" dirty="0"/>
          </a:p>
          <a:p>
            <a:r>
              <a:rPr lang="en-US" dirty="0">
                <a:hlinkClick r:id="rId3"/>
              </a:rPr>
              <a:t>Google Test – Wikipedia</a:t>
            </a:r>
            <a:endParaRPr lang="en-US" dirty="0"/>
          </a:p>
          <a:p>
            <a:r>
              <a:rPr lang="en-US" dirty="0">
                <a:hlinkClick r:id="rId4"/>
              </a:rPr>
              <a:t>Intro to </a:t>
            </a:r>
            <a:r>
              <a:rPr lang="en-US" dirty="0" err="1">
                <a:hlinkClick r:id="rId4"/>
              </a:rPr>
              <a:t>Bazel</a:t>
            </a:r>
            <a:endParaRPr lang="en-US" dirty="0"/>
          </a:p>
          <a:p>
            <a:r>
              <a:rPr lang="en-US" dirty="0">
                <a:hlinkClick r:id="rId5"/>
              </a:rPr>
              <a:t>A Deep Dive into SDLC: From Planning to Deployment | Product Coalition</a:t>
            </a:r>
            <a:endParaRPr lang="en-US" dirty="0"/>
          </a:p>
          <a:p>
            <a:r>
              <a:rPr lang="en-US" dirty="0">
                <a:hlinkClick r:id="rId6"/>
              </a:rPr>
              <a:t>Learn Software Testing in 24 Hours - Google Books</a:t>
            </a:r>
            <a:endParaRPr lang="en-US" dirty="0"/>
          </a:p>
          <a:p>
            <a:r>
              <a:rPr lang="en-US" dirty="0">
                <a:hlinkClick r:id="rId7"/>
              </a:rPr>
              <a:t>What is Software Testing and How Does it Work? | IBM</a:t>
            </a:r>
            <a:endParaRPr lang="en-US" dirty="0"/>
          </a:p>
          <a:p>
            <a:endParaRPr lang="en-US" dirty="0"/>
          </a:p>
        </p:txBody>
      </p:sp>
    </p:spTree>
    <p:extLst>
      <p:ext uri="{BB962C8B-B14F-4D97-AF65-F5344CB8AC3E}">
        <p14:creationId xmlns:p14="http://schemas.microsoft.com/office/powerpoint/2010/main" val="1436544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 time</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forms.gle/A9662B27hKY26weV8</a:t>
            </a: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4848" y="2420888"/>
            <a:ext cx="2248095" cy="2141406"/>
          </a:xfrm>
          <a:prstGeom prst="rect">
            <a:avLst/>
          </a:prstGeom>
        </p:spPr>
      </p:pic>
    </p:spTree>
    <p:extLst>
      <p:ext uri="{BB962C8B-B14F-4D97-AF65-F5344CB8AC3E}">
        <p14:creationId xmlns:p14="http://schemas.microsoft.com/office/powerpoint/2010/main" val="1238210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words about me</a:t>
            </a:r>
            <a:endParaRPr lang="en-US" dirty="0"/>
          </a:p>
        </p:txBody>
      </p:sp>
      <p:sp>
        <p:nvSpPr>
          <p:cNvPr id="3" name="Content Placeholder 2"/>
          <p:cNvSpPr>
            <a:spLocks noGrp="1"/>
          </p:cNvSpPr>
          <p:nvPr>
            <p:ph idx="1"/>
          </p:nvPr>
        </p:nvSpPr>
        <p:spPr>
          <a:xfrm>
            <a:off x="416496" y="1196752"/>
            <a:ext cx="6912768" cy="4752528"/>
          </a:xfrm>
        </p:spPr>
        <p:txBody>
          <a:bodyPr/>
          <a:lstStyle/>
          <a:p>
            <a:r>
              <a:rPr lang="en-US" dirty="0" smtClean="0"/>
              <a:t>My name is Carina Camara and I will be you facilitator in learning Google Test Framework </a:t>
            </a:r>
            <a:r>
              <a:rPr lang="en-US" dirty="0" smtClean="0">
                <a:sym typeface="Wingdings" panose="05000000000000000000" pitchFamily="2" charset="2"/>
              </a:rPr>
              <a:t></a:t>
            </a:r>
          </a:p>
          <a:p>
            <a:pPr marL="457200" lvl="1" indent="0">
              <a:buNone/>
            </a:pPr>
            <a:endParaRPr lang="en-US" sz="1600" dirty="0" smtClean="0"/>
          </a:p>
          <a:p>
            <a:r>
              <a:rPr lang="en-US" sz="1800" dirty="0" smtClean="0"/>
              <a:t>Jobs:</a:t>
            </a:r>
          </a:p>
          <a:p>
            <a:pPr lvl="1"/>
            <a:r>
              <a:rPr lang="en-US" sz="1600" dirty="0" smtClean="0"/>
              <a:t>Previously I was a Junior SW Architect at </a:t>
            </a:r>
            <a:r>
              <a:rPr lang="en-US" sz="1600" dirty="0" err="1" smtClean="0"/>
              <a:t>Marelli</a:t>
            </a:r>
            <a:endParaRPr lang="en-US" sz="1600" dirty="0" smtClean="0"/>
          </a:p>
          <a:p>
            <a:pPr lvl="1"/>
            <a:r>
              <a:rPr lang="en-US" sz="1600" dirty="0" smtClean="0"/>
              <a:t>And currently I am working as a SW Function Developer in ADAS Department at </a:t>
            </a:r>
            <a:r>
              <a:rPr lang="en-US" sz="1600" dirty="0"/>
              <a:t>ARRK R&amp;D </a:t>
            </a:r>
            <a:r>
              <a:rPr lang="en-US" sz="1600" dirty="0" smtClean="0"/>
              <a:t>(since 15.11.2021)</a:t>
            </a:r>
          </a:p>
          <a:p>
            <a:pPr lvl="1"/>
            <a:endParaRPr lang="en-US" sz="1600" dirty="0"/>
          </a:p>
          <a:p>
            <a:r>
              <a:rPr lang="en-US" sz="1800" dirty="0"/>
              <a:t>Studies:</a:t>
            </a:r>
          </a:p>
          <a:p>
            <a:pPr lvl="1"/>
            <a:r>
              <a:rPr lang="en-US" sz="1600" dirty="0"/>
              <a:t>Bachelors Technical University of Cluj-Napoca Computer Science</a:t>
            </a:r>
          </a:p>
          <a:p>
            <a:pPr lvl="1"/>
            <a:r>
              <a:rPr lang="en-US" sz="1600" dirty="0" smtClean="0"/>
              <a:t>Masters UBB Business Administration</a:t>
            </a:r>
          </a:p>
          <a:p>
            <a:pPr lvl="1"/>
            <a:endParaRPr lang="en-US" sz="1600" dirty="0"/>
          </a:p>
          <a:p>
            <a:r>
              <a:rPr lang="en-US" sz="1800" dirty="0" smtClean="0"/>
              <a:t>Contact:</a:t>
            </a:r>
            <a:endParaRPr lang="en-US" sz="1800" dirty="0"/>
          </a:p>
          <a:p>
            <a:pPr marL="457200" lvl="1" indent="0">
              <a:buNone/>
            </a:pPr>
            <a:r>
              <a:rPr lang="en-US" sz="1600" dirty="0">
                <a:solidFill>
                  <a:srgbClr val="00B0F0"/>
                </a:solidFill>
              </a:rPr>
              <a:t>cpp_future_up@arrk-engineering.com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9344" y="1268760"/>
            <a:ext cx="1211685" cy="1546994"/>
          </a:xfrm>
          <a:prstGeom prst="rect">
            <a:avLst/>
          </a:prstGeom>
        </p:spPr>
      </p:pic>
    </p:spTree>
    <p:extLst>
      <p:ext uri="{BB962C8B-B14F-4D97-AF65-F5344CB8AC3E}">
        <p14:creationId xmlns:p14="http://schemas.microsoft.com/office/powerpoint/2010/main" val="147479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496" y="188640"/>
            <a:ext cx="7128792" cy="648072"/>
          </a:xfrm>
        </p:spPr>
        <p:txBody>
          <a:bodyPr>
            <a:normAutofit/>
          </a:bodyPr>
          <a:lstStyle/>
          <a:p>
            <a:r>
              <a:rPr lang="en-US" dirty="0" smtClean="0"/>
              <a:t>A Few words about </a:t>
            </a:r>
            <a:r>
              <a:rPr lang="en-US" dirty="0" err="1" smtClean="0"/>
              <a:t>arrk</a:t>
            </a:r>
            <a:r>
              <a:rPr lang="en-US" dirty="0" smtClean="0"/>
              <a:t> R&amp;D</a:t>
            </a:r>
            <a:endParaRPr lang="en-US" dirty="0"/>
          </a:p>
        </p:txBody>
      </p:sp>
      <p:sp>
        <p:nvSpPr>
          <p:cNvPr id="3" name="Content Placeholder 2"/>
          <p:cNvSpPr>
            <a:spLocks noGrp="1"/>
          </p:cNvSpPr>
          <p:nvPr>
            <p:ph idx="1"/>
          </p:nvPr>
        </p:nvSpPr>
        <p:spPr/>
        <p:txBody>
          <a:bodyPr>
            <a:normAutofit fontScale="85000" lnSpcReduction="20000"/>
          </a:bodyPr>
          <a:lstStyle/>
          <a:p>
            <a:r>
              <a:rPr lang="en-US" dirty="0">
                <a:hlinkClick r:id="rId2"/>
              </a:rPr>
              <a:t>ARRK Engineering | ARRK </a:t>
            </a:r>
            <a:r>
              <a:rPr lang="en-US" dirty="0" smtClean="0">
                <a:hlinkClick r:id="rId2"/>
              </a:rPr>
              <a:t>Engineering</a:t>
            </a:r>
            <a:r>
              <a:rPr lang="en-US" dirty="0"/>
              <a:t> (https://</a:t>
            </a:r>
            <a:r>
              <a:rPr lang="en-US" dirty="0" smtClean="0"/>
              <a:t>engineering.arrk.com)</a:t>
            </a:r>
          </a:p>
          <a:p>
            <a:pPr marL="0" indent="0">
              <a:buNone/>
            </a:pPr>
            <a:endParaRPr lang="en-US" dirty="0" smtClean="0"/>
          </a:p>
          <a:p>
            <a:r>
              <a:rPr lang="en-US" u="sng" dirty="0" smtClean="0"/>
              <a:t>Our values:</a:t>
            </a:r>
          </a:p>
          <a:p>
            <a:pPr marL="457200" lvl="1" indent="0">
              <a:buNone/>
            </a:pPr>
            <a:r>
              <a:rPr lang="en-US" dirty="0" smtClean="0"/>
              <a:t>“The </a:t>
            </a:r>
            <a:r>
              <a:rPr lang="en-US" dirty="0"/>
              <a:t>five key elements in the performance commitment of ARRK Engineering are:</a:t>
            </a:r>
          </a:p>
          <a:p>
            <a:pPr lvl="1"/>
            <a:r>
              <a:rPr lang="en-US" b="1" dirty="0"/>
              <a:t>WE</a:t>
            </a:r>
            <a:r>
              <a:rPr lang="en-US" dirty="0"/>
              <a:t> = all employees of ARRK Engineering</a:t>
            </a:r>
            <a:r>
              <a:rPr lang="en-US" dirty="0" smtClean="0"/>
              <a:t>.</a:t>
            </a:r>
            <a:endParaRPr lang="en-US" dirty="0"/>
          </a:p>
          <a:p>
            <a:pPr lvl="1"/>
            <a:r>
              <a:rPr lang="en-US" b="1" dirty="0"/>
              <a:t>CERTAINTY</a:t>
            </a:r>
            <a:r>
              <a:rPr lang="en-US" dirty="0"/>
              <a:t> = through distinct competence and experience for many years</a:t>
            </a:r>
            <a:r>
              <a:rPr lang="en-US" dirty="0" smtClean="0"/>
              <a:t>.</a:t>
            </a:r>
            <a:endParaRPr lang="en-US" dirty="0"/>
          </a:p>
          <a:p>
            <a:pPr lvl="1"/>
            <a:r>
              <a:rPr lang="en-US" b="1" dirty="0"/>
              <a:t>GOOD</a:t>
            </a:r>
            <a:r>
              <a:rPr lang="en-US" dirty="0"/>
              <a:t> </a:t>
            </a:r>
            <a:r>
              <a:rPr lang="en-US" b="1" dirty="0"/>
              <a:t>FEELING</a:t>
            </a:r>
            <a:r>
              <a:rPr lang="en-US" dirty="0"/>
              <a:t> = personal contact ("we like working together</a:t>
            </a:r>
            <a:r>
              <a:rPr lang="en-US" dirty="0" smtClean="0"/>
              <a:t>").</a:t>
            </a:r>
            <a:endParaRPr lang="en-US" dirty="0"/>
          </a:p>
          <a:p>
            <a:pPr lvl="1"/>
            <a:r>
              <a:rPr lang="en-US" b="1" dirty="0"/>
              <a:t>ALWAYS</a:t>
            </a:r>
            <a:r>
              <a:rPr lang="en-US" dirty="0"/>
              <a:t> = with every project, with every problem solution, with every task</a:t>
            </a:r>
            <a:r>
              <a:rPr lang="en-US" dirty="0" smtClean="0"/>
              <a:t>.</a:t>
            </a:r>
            <a:endParaRPr lang="en-US" dirty="0"/>
          </a:p>
          <a:p>
            <a:pPr lvl="1"/>
            <a:r>
              <a:rPr lang="en-US" b="1" dirty="0"/>
              <a:t>IN THE BEST HANDS </a:t>
            </a:r>
            <a:r>
              <a:rPr lang="en-US" dirty="0"/>
              <a:t>= understand customer needs 100 % and implement them</a:t>
            </a:r>
            <a:r>
              <a:rPr lang="en-US" dirty="0" smtClean="0"/>
              <a:t>.”</a:t>
            </a:r>
          </a:p>
          <a:p>
            <a:pPr marL="457200" lvl="1" indent="0">
              <a:buNone/>
            </a:pPr>
            <a:endParaRPr lang="en-US" dirty="0"/>
          </a:p>
          <a:p>
            <a:r>
              <a:rPr lang="en-US" dirty="0">
                <a:hlinkClick r:id="rId3"/>
              </a:rPr>
              <a:t>Automated Driving | ARRK </a:t>
            </a:r>
            <a:r>
              <a:rPr lang="en-US" dirty="0" smtClean="0">
                <a:hlinkClick r:id="rId3"/>
              </a:rPr>
              <a:t>Engineering</a:t>
            </a:r>
            <a:r>
              <a:rPr lang="en-US" dirty="0"/>
              <a:t> (https://engineering.arrk.com/competences/automated-driving</a:t>
            </a:r>
            <a:r>
              <a:rPr lang="en-US" dirty="0" smtClean="0"/>
              <a:t>)</a:t>
            </a:r>
          </a:p>
          <a:p>
            <a:endParaRPr lang="en-US" dirty="0"/>
          </a:p>
          <a:p>
            <a:endParaRPr lang="en-US" dirty="0"/>
          </a:p>
          <a:p>
            <a:r>
              <a:rPr lang="en-US" dirty="0">
                <a:hlinkClick r:id="rId4"/>
              </a:rPr>
              <a:t>Current job offers | ARRK </a:t>
            </a:r>
            <a:r>
              <a:rPr lang="en-US" dirty="0" smtClean="0">
                <a:hlinkClick r:id="rId4"/>
              </a:rPr>
              <a:t>Engineering</a:t>
            </a:r>
            <a:r>
              <a:rPr lang="en-US" dirty="0"/>
              <a:t> (https://engineering.arrk.com/jobs-career/current-job-offers)</a:t>
            </a:r>
          </a:p>
        </p:txBody>
      </p:sp>
    </p:spTree>
    <p:extLst>
      <p:ext uri="{BB962C8B-B14F-4D97-AF65-F5344CB8AC3E}">
        <p14:creationId xmlns:p14="http://schemas.microsoft.com/office/powerpoint/2010/main" val="133529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b="1" dirty="0">
                <a:solidFill>
                  <a:srgbClr val="0055B9"/>
                </a:solidFill>
              </a:rPr>
              <a:t>Workshop 1/3</a:t>
            </a:r>
            <a:br>
              <a:rPr lang="de-DE" b="1" dirty="0">
                <a:solidFill>
                  <a:srgbClr val="0055B9"/>
                </a:solidFill>
              </a:rPr>
            </a:br>
            <a:endParaRPr lang="en-US" dirty="0"/>
          </a:p>
        </p:txBody>
      </p:sp>
      <p:sp>
        <p:nvSpPr>
          <p:cNvPr id="3" name="Content Placeholder 2"/>
          <p:cNvSpPr>
            <a:spLocks noGrp="1"/>
          </p:cNvSpPr>
          <p:nvPr>
            <p:ph idx="1"/>
          </p:nvPr>
        </p:nvSpPr>
        <p:spPr/>
        <p:txBody>
          <a:bodyPr/>
          <a:lstStyle/>
          <a:p>
            <a:r>
              <a:rPr lang="en-US" dirty="0" smtClean="0"/>
              <a:t>Schedule for today:</a:t>
            </a:r>
          </a:p>
          <a:p>
            <a:pPr marL="0" indent="0">
              <a:buNone/>
            </a:pPr>
            <a:r>
              <a:rPr lang="en-US" dirty="0" smtClean="0"/>
              <a:t>1. </a:t>
            </a:r>
            <a:r>
              <a:rPr lang="en-US" dirty="0"/>
              <a:t>Case Studies</a:t>
            </a:r>
            <a:endParaRPr lang="en-US" dirty="0" smtClean="0"/>
          </a:p>
          <a:p>
            <a:pPr marL="0" indent="0">
              <a:buNone/>
            </a:pPr>
            <a:r>
              <a:rPr lang="en-US" dirty="0" smtClean="0"/>
              <a:t>2. </a:t>
            </a:r>
            <a:r>
              <a:rPr lang="en-US" dirty="0"/>
              <a:t>What is Software Testing?</a:t>
            </a:r>
            <a:endParaRPr lang="en-US" dirty="0" smtClean="0"/>
          </a:p>
          <a:p>
            <a:pPr marL="0" indent="0">
              <a:buNone/>
            </a:pPr>
            <a:r>
              <a:rPr lang="en-US" dirty="0" smtClean="0"/>
              <a:t>3. </a:t>
            </a:r>
            <a:r>
              <a:rPr lang="en-US" dirty="0"/>
              <a:t>7 Principles of Software </a:t>
            </a:r>
            <a:r>
              <a:rPr lang="en-US" dirty="0" smtClean="0"/>
              <a:t>Testing</a:t>
            </a:r>
          </a:p>
          <a:p>
            <a:pPr marL="0" indent="0">
              <a:buNone/>
            </a:pPr>
            <a:r>
              <a:rPr lang="en-US" dirty="0" smtClean="0"/>
              <a:t>4. </a:t>
            </a:r>
            <a:r>
              <a:rPr lang="en-US" dirty="0"/>
              <a:t>Google Test &amp; </a:t>
            </a:r>
            <a:r>
              <a:rPr lang="en-US" dirty="0" err="1"/>
              <a:t>Bazel</a:t>
            </a:r>
            <a:r>
              <a:rPr lang="en-US" dirty="0"/>
              <a:t> </a:t>
            </a:r>
            <a:endParaRPr lang="en-US" dirty="0" smtClean="0"/>
          </a:p>
          <a:p>
            <a:pPr marL="0" indent="0">
              <a:buNone/>
            </a:pPr>
            <a:r>
              <a:rPr lang="en-US" dirty="0"/>
              <a:t>	</a:t>
            </a:r>
            <a:r>
              <a:rPr lang="en-US" dirty="0" smtClean="0"/>
              <a:t>4.1 </a:t>
            </a:r>
            <a:r>
              <a:rPr lang="en-US" i="1" dirty="0">
                <a:solidFill>
                  <a:srgbClr val="7030A0"/>
                </a:solidFill>
              </a:rPr>
              <a:t>Optional:</a:t>
            </a:r>
            <a:r>
              <a:rPr lang="en-US" dirty="0">
                <a:solidFill>
                  <a:srgbClr val="7030A0"/>
                </a:solidFill>
              </a:rPr>
              <a:t> </a:t>
            </a:r>
            <a:r>
              <a:rPr lang="en-US" dirty="0" err="1"/>
              <a:t>Bazel</a:t>
            </a:r>
            <a:r>
              <a:rPr lang="en-US" dirty="0"/>
              <a:t> in </a:t>
            </a:r>
            <a:r>
              <a:rPr lang="en-US" dirty="0" smtClean="0"/>
              <a:t>action</a:t>
            </a:r>
          </a:p>
          <a:p>
            <a:pPr marL="0" indent="0">
              <a:buNone/>
            </a:pPr>
            <a:r>
              <a:rPr lang="en-US" dirty="0"/>
              <a:t>	</a:t>
            </a:r>
            <a:r>
              <a:rPr lang="en-US" dirty="0" smtClean="0"/>
              <a:t>4.2 </a:t>
            </a:r>
            <a:r>
              <a:rPr lang="en-US" dirty="0"/>
              <a:t>Google Test framework in </a:t>
            </a:r>
            <a:r>
              <a:rPr lang="en-US" dirty="0" smtClean="0"/>
              <a:t>action</a:t>
            </a:r>
          </a:p>
          <a:p>
            <a:pPr marL="0" indent="0">
              <a:buNone/>
            </a:pPr>
            <a:r>
              <a:rPr lang="en-US" dirty="0" smtClean="0"/>
              <a:t>5. Bibliography</a:t>
            </a:r>
          </a:p>
          <a:p>
            <a:pPr marL="0" indent="0">
              <a:buNone/>
            </a:pPr>
            <a:r>
              <a:rPr lang="en-US" dirty="0" smtClean="0"/>
              <a:t>6. Quiz time</a:t>
            </a:r>
            <a:endParaRPr lang="en-US" dirty="0"/>
          </a:p>
        </p:txBody>
      </p:sp>
    </p:spTree>
    <p:extLst>
      <p:ext uri="{BB962C8B-B14F-4D97-AF65-F5344CB8AC3E}">
        <p14:creationId xmlns:p14="http://schemas.microsoft.com/office/powerpoint/2010/main" val="421328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normAutofit fontScale="77500" lnSpcReduction="20000"/>
          </a:bodyPr>
          <a:lstStyle/>
          <a:p>
            <a:r>
              <a:rPr lang="en-US" b="1" dirty="0"/>
              <a:t>Starbucks</a:t>
            </a:r>
            <a:r>
              <a:rPr lang="en-US" dirty="0"/>
              <a:t> was forced to close about 60% of stores in U.S and Canada due to software failure in its POS system. At one point, stores served free coffee as they were unable to process the transaction.</a:t>
            </a:r>
          </a:p>
          <a:p>
            <a:endParaRPr lang="en-US" dirty="0"/>
          </a:p>
          <a:p>
            <a:r>
              <a:rPr lang="en-US" b="1" dirty="0"/>
              <a:t>Slack</a:t>
            </a:r>
            <a:r>
              <a:rPr lang="en-US" dirty="0"/>
              <a:t> software recently flawed into a feature that allowed sending DMs without the other user accepting the request. In simple words, it allowed anyone to slip into your DMs without even your permission. This made users of slack complain since the app offered no option to turn off such texts and causing unwanted messages to slip into the inbox.  </a:t>
            </a:r>
          </a:p>
          <a:p>
            <a:pPr marL="0" indent="0">
              <a:buNone/>
            </a:pPr>
            <a:endParaRPr lang="en-US" dirty="0"/>
          </a:p>
          <a:p>
            <a:r>
              <a:rPr lang="en-US" dirty="0"/>
              <a:t>It is one of the recent software failures confirmed by Yahoo itself on September 22, 2016. </a:t>
            </a:r>
            <a:r>
              <a:rPr lang="en-US" b="1" dirty="0"/>
              <a:t>Yahoo</a:t>
            </a:r>
            <a:r>
              <a:rPr lang="en-US" dirty="0"/>
              <a:t> claimed that a copy of specific user account information was stolen from the organization’s network. </a:t>
            </a:r>
          </a:p>
          <a:p>
            <a:endParaRPr lang="en-US" dirty="0"/>
          </a:p>
          <a:p>
            <a:r>
              <a:rPr lang="en-US" b="1" dirty="0"/>
              <a:t>Tesla</a:t>
            </a:r>
            <a:r>
              <a:rPr lang="en-US" dirty="0"/>
              <a:t> will recall a maximum of 135,000 cars to fix computer memory issues in the touchscreen that could cause a loss of some features notified by the electric car manufacturer to the U.S NHTSA (National Highway Traffic Safety Administration).</a:t>
            </a:r>
          </a:p>
          <a:p>
            <a:endParaRPr lang="en-US" dirty="0"/>
          </a:p>
        </p:txBody>
      </p:sp>
    </p:spTree>
    <p:extLst>
      <p:ext uri="{BB962C8B-B14F-4D97-AF65-F5344CB8AC3E}">
        <p14:creationId xmlns:p14="http://schemas.microsoft.com/office/powerpoint/2010/main" val="119723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6496" y="620688"/>
            <a:ext cx="9345978" cy="1676545"/>
          </a:xfrm>
          <a:prstGeom prst="rect">
            <a:avLst/>
          </a:prstGeom>
        </p:spPr>
      </p:pic>
      <p:pic>
        <p:nvPicPr>
          <p:cNvPr id="5" name="Picture 4">
            <a:extLst>
              <a:ext uri="{FF2B5EF4-FFF2-40B4-BE49-F238E27FC236}">
                <a16:creationId xmlns:a16="http://schemas.microsoft.com/office/drawing/2014/main" id="{C7861744-7C2E-8E53-644D-3652F021C9E8}"/>
              </a:ext>
            </a:extLst>
          </p:cNvPr>
          <p:cNvPicPr>
            <a:picLocks noChangeAspect="1"/>
          </p:cNvPicPr>
          <p:nvPr/>
        </p:nvPicPr>
        <p:blipFill>
          <a:blip r:embed="rId3">
            <a:alphaModFix/>
          </a:blip>
          <a:stretch>
            <a:fillRect/>
          </a:stretch>
        </p:blipFill>
        <p:spPr>
          <a:xfrm>
            <a:off x="560512" y="1772816"/>
            <a:ext cx="8637655" cy="4351211"/>
          </a:xfrm>
          <a:prstGeom prst="rect">
            <a:avLst/>
          </a:prstGeom>
        </p:spPr>
      </p:pic>
    </p:spTree>
    <p:extLst>
      <p:ext uri="{BB962C8B-B14F-4D97-AF65-F5344CB8AC3E}">
        <p14:creationId xmlns:p14="http://schemas.microsoft.com/office/powerpoint/2010/main" val="211323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Testing?</a:t>
            </a:r>
          </a:p>
        </p:txBody>
      </p:sp>
      <p:pic>
        <p:nvPicPr>
          <p:cNvPr id="4" name="Picture 3"/>
          <p:cNvPicPr>
            <a:picLocks noChangeAspect="1"/>
          </p:cNvPicPr>
          <p:nvPr/>
        </p:nvPicPr>
        <p:blipFill>
          <a:blip r:embed="rId2"/>
          <a:stretch>
            <a:fillRect/>
          </a:stretch>
        </p:blipFill>
        <p:spPr>
          <a:xfrm>
            <a:off x="598757" y="975650"/>
            <a:ext cx="8276437" cy="3819027"/>
          </a:xfrm>
          <a:prstGeom prst="rect">
            <a:avLst/>
          </a:prstGeom>
        </p:spPr>
      </p:pic>
      <p:sp>
        <p:nvSpPr>
          <p:cNvPr id="5" name="Oval 4">
            <a:extLst>
              <a:ext uri="{FF2B5EF4-FFF2-40B4-BE49-F238E27FC236}">
                <a16:creationId xmlns:a16="http://schemas.microsoft.com/office/drawing/2014/main" id="{EBA1254F-0D28-3990-B8BE-0286BE63651D}"/>
              </a:ext>
            </a:extLst>
          </p:cNvPr>
          <p:cNvSpPr/>
          <p:nvPr/>
        </p:nvSpPr>
        <p:spPr>
          <a:xfrm>
            <a:off x="4664968" y="1988840"/>
            <a:ext cx="1531910" cy="1296144"/>
          </a:xfrm>
          <a:prstGeom prst="ellipse">
            <a:avLst/>
          </a:prstGeom>
          <a:noFill/>
          <a:ln w="762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 name="Rectangle 5"/>
          <p:cNvSpPr/>
          <p:nvPr/>
        </p:nvSpPr>
        <p:spPr>
          <a:xfrm>
            <a:off x="7113240" y="3501008"/>
            <a:ext cx="864096" cy="156754"/>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p:cNvSpPr/>
          <p:nvPr/>
        </p:nvSpPr>
        <p:spPr>
          <a:xfrm>
            <a:off x="4808984" y="3824407"/>
            <a:ext cx="905691" cy="156754"/>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TextBox 7"/>
          <p:cNvSpPr txBox="1"/>
          <p:nvPr/>
        </p:nvSpPr>
        <p:spPr>
          <a:xfrm>
            <a:off x="272481" y="4293096"/>
            <a:ext cx="9217024" cy="2308324"/>
          </a:xfrm>
          <a:prstGeom prst="rect">
            <a:avLst/>
          </a:prstGeom>
          <a:noFill/>
        </p:spPr>
        <p:txBody>
          <a:bodyPr wrap="square" rtlCol="0">
            <a:spAutoFit/>
          </a:bodyPr>
          <a:lstStyle/>
          <a:p>
            <a:r>
              <a:rPr lang="en-US" b="1" dirty="0"/>
              <a:t>Software testing  </a:t>
            </a:r>
            <a:r>
              <a:rPr lang="en-US" dirty="0"/>
              <a:t>= activity to check whether the actual results match the expected results </a:t>
            </a:r>
            <a:endParaRPr lang="en-US" dirty="0" smtClean="0"/>
          </a:p>
          <a:p>
            <a:r>
              <a:rPr lang="en-US" dirty="0" smtClean="0"/>
              <a:t>and </a:t>
            </a:r>
            <a:r>
              <a:rPr lang="en-US" dirty="0"/>
              <a:t>to ensure that the software system is Defect free. </a:t>
            </a:r>
            <a:endParaRPr lang="en-US" dirty="0" smtClean="0"/>
          </a:p>
          <a:p>
            <a:r>
              <a:rPr lang="en-US" dirty="0" smtClean="0"/>
              <a:t>It </a:t>
            </a:r>
            <a:r>
              <a:rPr lang="en-US" dirty="0"/>
              <a:t>involves execution of a software component or system component to evaluate </a:t>
            </a:r>
            <a:r>
              <a:rPr lang="en-US" dirty="0" smtClean="0"/>
              <a:t>one </a:t>
            </a:r>
            <a:r>
              <a:rPr lang="en-US" dirty="0"/>
              <a:t>or more properties of interest.</a:t>
            </a:r>
          </a:p>
          <a:p>
            <a:endParaRPr lang="en-US" dirty="0"/>
          </a:p>
          <a:p>
            <a:r>
              <a:rPr lang="en-US" dirty="0"/>
              <a:t>Scope -&gt; identify errors, gaps or missing requirements in contrary to the actual requirements. It can be done manually or using automated tools.</a:t>
            </a:r>
          </a:p>
          <a:p>
            <a:endParaRPr lang="en-US" dirty="0"/>
          </a:p>
        </p:txBody>
      </p:sp>
    </p:spTree>
    <p:extLst>
      <p:ext uri="{BB962C8B-B14F-4D97-AF65-F5344CB8AC3E}">
        <p14:creationId xmlns:p14="http://schemas.microsoft.com/office/powerpoint/2010/main" val="387286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a:t>
            </a:r>
            <a:r>
              <a:rPr lang="en-US" dirty="0" smtClean="0"/>
              <a:t>Software Testing</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2231238"/>
              </p:ext>
            </p:extLst>
          </p:nvPr>
        </p:nvGraphicFramePr>
        <p:xfrm>
          <a:off x="560512" y="964407"/>
          <a:ext cx="8805864" cy="5120640"/>
        </p:xfrm>
        <a:graphic>
          <a:graphicData uri="http://schemas.openxmlformats.org/drawingml/2006/table">
            <a:tbl>
              <a:tblPr firstRow="1" bandRow="1">
                <a:tableStyleId>{5C22544A-7EE6-4342-B048-85BDC9FD1C3A}</a:tableStyleId>
              </a:tblPr>
              <a:tblGrid>
                <a:gridCol w="4402932">
                  <a:extLst>
                    <a:ext uri="{9D8B030D-6E8A-4147-A177-3AD203B41FA5}">
                      <a16:colId xmlns:a16="http://schemas.microsoft.com/office/drawing/2014/main" val="4013613577"/>
                    </a:ext>
                  </a:extLst>
                </a:gridCol>
                <a:gridCol w="4402932">
                  <a:extLst>
                    <a:ext uri="{9D8B030D-6E8A-4147-A177-3AD203B41FA5}">
                      <a16:colId xmlns:a16="http://schemas.microsoft.com/office/drawing/2014/main" val="230877782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Testing Category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Types of Testing</a:t>
                      </a:r>
                    </a:p>
                    <a:p>
                      <a:endParaRPr lang="en-US" dirty="0"/>
                    </a:p>
                  </a:txBody>
                  <a:tcPr/>
                </a:tc>
                <a:extLst>
                  <a:ext uri="{0D108BD9-81ED-4DB2-BD59-A6C34878D82A}">
                    <a16:rowId xmlns:a16="http://schemas.microsoft.com/office/drawing/2014/main" val="31904045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Functional Testing</a:t>
                      </a:r>
                    </a:p>
                  </a:txBody>
                  <a:tcPr/>
                </a:tc>
                <a:tc>
                  <a:txBody>
                    <a:bodyPr/>
                    <a:lstStyle/>
                    <a:p>
                      <a:r>
                        <a:rPr lang="en-US" sz="1600" dirty="0" smtClean="0"/>
                        <a:t>Unit Testing</a:t>
                      </a:r>
                    </a:p>
                    <a:p>
                      <a:r>
                        <a:rPr lang="en-US" sz="1600" dirty="0" smtClean="0"/>
                        <a:t>Integration Testing</a:t>
                      </a:r>
                    </a:p>
                    <a:p>
                      <a:r>
                        <a:rPr lang="en-US" sz="1600" dirty="0" smtClean="0"/>
                        <a:t>Smoke (Confidence Testing)</a:t>
                      </a:r>
                    </a:p>
                    <a:p>
                      <a:r>
                        <a:rPr lang="en-US" sz="1600" dirty="0" smtClean="0"/>
                        <a:t>UAT (User Acceptance Testing)</a:t>
                      </a:r>
                    </a:p>
                    <a:p>
                      <a:r>
                        <a:rPr lang="en-US" sz="1600" dirty="0" smtClean="0"/>
                        <a:t>Localization</a:t>
                      </a:r>
                    </a:p>
                    <a:p>
                      <a:r>
                        <a:rPr lang="en-US" sz="1600" dirty="0" smtClean="0"/>
                        <a:t>Globalization</a:t>
                      </a:r>
                    </a:p>
                    <a:p>
                      <a:r>
                        <a:rPr lang="en-US" sz="1600" dirty="0" smtClean="0"/>
                        <a:t>Interoperability</a:t>
                      </a:r>
                    </a:p>
                    <a:p>
                      <a:r>
                        <a:rPr lang="en-US" sz="1600" dirty="0" err="1" smtClean="0"/>
                        <a:t>Etc</a:t>
                      </a:r>
                      <a:endParaRPr lang="en-US" sz="1600" dirty="0" smtClean="0"/>
                    </a:p>
                  </a:txBody>
                  <a:tcPr/>
                </a:tc>
                <a:extLst>
                  <a:ext uri="{0D108BD9-81ED-4DB2-BD59-A6C34878D82A}">
                    <a16:rowId xmlns:a16="http://schemas.microsoft.com/office/drawing/2014/main" val="6723250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Non-Functional Testing</a:t>
                      </a:r>
                    </a:p>
                  </a:txBody>
                  <a:tcPr/>
                </a:tc>
                <a:tc>
                  <a:txBody>
                    <a:bodyPr/>
                    <a:lstStyle/>
                    <a:p>
                      <a:r>
                        <a:rPr lang="en-US" sz="1600" dirty="0" smtClean="0"/>
                        <a:t>Performance</a:t>
                      </a:r>
                    </a:p>
                    <a:p>
                      <a:r>
                        <a:rPr lang="en-US" sz="1600" dirty="0" smtClean="0"/>
                        <a:t>Endurance</a:t>
                      </a:r>
                    </a:p>
                    <a:p>
                      <a:r>
                        <a:rPr lang="en-US" sz="1600" dirty="0" smtClean="0"/>
                        <a:t>Load</a:t>
                      </a:r>
                    </a:p>
                    <a:p>
                      <a:r>
                        <a:rPr lang="en-US" sz="1600" dirty="0" smtClean="0"/>
                        <a:t>Volume</a:t>
                      </a:r>
                    </a:p>
                    <a:p>
                      <a:r>
                        <a:rPr lang="en-US" sz="1600" dirty="0" smtClean="0"/>
                        <a:t>Scalability</a:t>
                      </a:r>
                    </a:p>
                    <a:p>
                      <a:r>
                        <a:rPr lang="en-US" sz="1600" dirty="0" smtClean="0"/>
                        <a:t>Usability</a:t>
                      </a:r>
                    </a:p>
                    <a:p>
                      <a:r>
                        <a:rPr lang="en-US" sz="1600" dirty="0" err="1" smtClean="0"/>
                        <a:t>Etc</a:t>
                      </a:r>
                      <a:endParaRPr lang="en-US" sz="1600" dirty="0" smtClean="0"/>
                    </a:p>
                  </a:txBody>
                  <a:tcPr/>
                </a:tc>
                <a:extLst>
                  <a:ext uri="{0D108BD9-81ED-4DB2-BD59-A6C34878D82A}">
                    <a16:rowId xmlns:a16="http://schemas.microsoft.com/office/drawing/2014/main" val="19409377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Maintenance</a:t>
                      </a:r>
                    </a:p>
                    <a:p>
                      <a:endParaRPr lang="en-US" dirty="0"/>
                    </a:p>
                  </a:txBody>
                  <a:tcPr/>
                </a:tc>
                <a:tc>
                  <a:txBody>
                    <a:bodyPr/>
                    <a:lstStyle/>
                    <a:p>
                      <a:r>
                        <a:rPr lang="en-US" sz="1600" dirty="0" smtClean="0"/>
                        <a:t>Regression</a:t>
                      </a:r>
                    </a:p>
                    <a:p>
                      <a:r>
                        <a:rPr lang="en-US" sz="1600" dirty="0" smtClean="0"/>
                        <a:t>Maintenance</a:t>
                      </a:r>
                    </a:p>
                  </a:txBody>
                  <a:tcPr/>
                </a:tc>
                <a:extLst>
                  <a:ext uri="{0D108BD9-81ED-4DB2-BD59-A6C34878D82A}">
                    <a16:rowId xmlns:a16="http://schemas.microsoft.com/office/drawing/2014/main" val="3532860766"/>
                  </a:ext>
                </a:extLst>
              </a:tr>
            </a:tbl>
          </a:graphicData>
        </a:graphic>
      </p:graphicFrame>
    </p:spTree>
    <p:extLst>
      <p:ext uri="{BB962C8B-B14F-4D97-AF65-F5344CB8AC3E}">
        <p14:creationId xmlns:p14="http://schemas.microsoft.com/office/powerpoint/2010/main" val="1167700935"/>
      </p:ext>
    </p:extLst>
  </p:cSld>
  <p:clrMapOvr>
    <a:masterClrMapping/>
  </p:clrMapOvr>
</p:sld>
</file>

<file path=ppt/theme/theme1.xml><?xml version="1.0" encoding="utf-8"?>
<a:theme xmlns:a="http://schemas.openxmlformats.org/drawingml/2006/main" name="Presentation template ARRK Engineering">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 template ARRK Engineering2</Template>
  <TotalTime>1456</TotalTime>
  <Words>1670</Words>
  <Application>Microsoft Office PowerPoint</Application>
  <PresentationFormat>A4 Paper (210x297 mm)</PresentationFormat>
  <Paragraphs>232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Presentation template ARRK Engineering</vt:lpstr>
      <vt:lpstr>PowerPoint Presentation</vt:lpstr>
      <vt:lpstr>General Schedule</vt:lpstr>
      <vt:lpstr>A few words about me</vt:lpstr>
      <vt:lpstr>A Few words about arrk R&amp;D</vt:lpstr>
      <vt:lpstr>Workshop 1/3 </vt:lpstr>
      <vt:lpstr>Case Studies</vt:lpstr>
      <vt:lpstr>PowerPoint Presentation</vt:lpstr>
      <vt:lpstr>What is Software Testing?</vt:lpstr>
      <vt:lpstr>Types of Software Testing </vt:lpstr>
      <vt:lpstr>From problem to solution</vt:lpstr>
      <vt:lpstr>7 Principles of Software Testing</vt:lpstr>
      <vt:lpstr>Google Test &amp; Bazel </vt:lpstr>
      <vt:lpstr>Optional: Bazel in action</vt:lpstr>
      <vt:lpstr>Optional: Bazel in action</vt:lpstr>
      <vt:lpstr>Google Test framework in action</vt:lpstr>
      <vt:lpstr>High Level View </vt:lpstr>
      <vt:lpstr>Trouble Shooting</vt:lpstr>
      <vt:lpstr>Solution Requirements</vt:lpstr>
      <vt:lpstr>Class Level View (Structural view) </vt:lpstr>
      <vt:lpstr>Google Test framework in action</vt:lpstr>
      <vt:lpstr>Google Test framework in action</vt:lpstr>
      <vt:lpstr>Google Test framework in action</vt:lpstr>
      <vt:lpstr>Google Test framework in action</vt:lpstr>
      <vt:lpstr>Google Test framework in action</vt:lpstr>
      <vt:lpstr>bibliography</vt:lpstr>
      <vt:lpstr>Quiz time</vt:lpstr>
    </vt:vector>
  </TitlesOfParts>
  <Company>pundz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Mild Brigitte</dc:creator>
  <cp:lastModifiedBy>Camara Carina</cp:lastModifiedBy>
  <cp:revision>169</cp:revision>
  <cp:lastPrinted>2014-03-19T11:44:20Z</cp:lastPrinted>
  <dcterms:created xsi:type="dcterms:W3CDTF">2016-09-30T09:19:55Z</dcterms:created>
  <dcterms:modified xsi:type="dcterms:W3CDTF">2024-03-26T11:10:43Z</dcterms:modified>
</cp:coreProperties>
</file>