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4" roundtripDataSignature="AMtx7mj+dPXf2ewz6+Kw6wQgABCm3t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611075" y="252285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2800"/>
              <a:buFont typeface="Arial"/>
              <a:buNone/>
            </a:pPr>
            <a:r>
              <a:rPr lang="en-US" sz="2800">
                <a:solidFill>
                  <a:srgbClr val="0066CC"/>
                </a:solidFill>
                <a:latin typeface="Arial"/>
                <a:ea typeface="Arial"/>
                <a:cs typeface="Arial"/>
                <a:sym typeface="Arial"/>
              </a:rPr>
              <a:t>Rapport de Due Diligence - WEF_Digital_Assets_Regulation_2024</a:t>
            </a:r>
            <a:endParaRPr/>
          </a:p>
        </p:txBody>
      </p:sp>
      <p:sp>
        <p:nvSpPr>
          <p:cNvPr id="85" name="Google Shape;85;p1"/>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86" name="Google Shape;86;p1"/>
          <p:cNvPicPr preferRelativeResize="0"/>
          <p:nvPr/>
        </p:nvPicPr>
        <p:blipFill rotWithShape="1">
          <a:blip r:embed="rId3">
            <a:alphaModFix/>
          </a:blip>
          <a:srcRect b="0" l="0" r="0" t="0"/>
          <a:stretch/>
        </p:blipFill>
        <p:spPr>
          <a:xfrm>
            <a:off x="457200" y="457200"/>
            <a:ext cx="4239986" cy="914400"/>
          </a:xfrm>
          <a:prstGeom prst="rect">
            <a:avLst/>
          </a:prstGeom>
          <a:noFill/>
          <a:ln>
            <a:noFill/>
          </a:ln>
        </p:spPr>
      </p:pic>
      <p:pic>
        <p:nvPicPr>
          <p:cNvPr descr="faculte.png" id="87" name="Google Shape;87;p1"/>
          <p:cNvPicPr preferRelativeResize="0"/>
          <p:nvPr/>
        </p:nvPicPr>
        <p:blipFill rotWithShape="1">
          <a:blip r:embed="rId4">
            <a:alphaModFix/>
          </a:blip>
          <a:srcRect b="0" l="0" r="0" t="0"/>
          <a:stretch/>
        </p:blipFill>
        <p:spPr>
          <a:xfrm>
            <a:off x="7249175" y="139525"/>
            <a:ext cx="1445741"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91" name="Shape 91"/>
        <p:cNvGrpSpPr/>
        <p:nvPr/>
      </p:nvGrpSpPr>
      <p:grpSpPr>
        <a:xfrm>
          <a:off x="0" y="0"/>
          <a:ext cx="0" cy="0"/>
          <a:chOff x="0" y="0"/>
          <a:chExt cx="0" cy="0"/>
        </a:xfrm>
      </p:grpSpPr>
      <p:sp>
        <p:nvSpPr>
          <p:cNvPr id="92" name="Google Shape;92;p2"/>
          <p:cNvSpPr txBox="1"/>
          <p:nvPr>
            <p:ph type="title"/>
          </p:nvPr>
        </p:nvSpPr>
        <p:spPr>
          <a:xfrm>
            <a:off x="560025" y="499925"/>
            <a:ext cx="8434500" cy="102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66CC"/>
              </a:buClr>
              <a:buSzPts val="2520"/>
              <a:buFont typeface="Arial"/>
              <a:buNone/>
            </a:pPr>
            <a:r>
              <a:rPr b="1" lang="en-US" sz="1920">
                <a:solidFill>
                  <a:srgbClr val="0066CC"/>
                </a:solidFill>
                <a:latin typeface="Arial"/>
                <a:ea typeface="Arial"/>
                <a:cs typeface="Arial"/>
                <a:sym typeface="Arial"/>
              </a:rPr>
              <a:t>Regulatory Environment: **What methodologies and data sources were used to generate the findings, interpretations, and conclusions presented in the document?**?</a:t>
            </a:r>
            <a:endParaRPr b="1" sz="3359"/>
          </a:p>
        </p:txBody>
      </p:sp>
      <p:sp>
        <p:nvSpPr>
          <p:cNvPr id="93" name="Google Shape;93;p2"/>
          <p:cNvSpPr txBox="1"/>
          <p:nvPr>
            <p:ph idx="1" type="body"/>
          </p:nvPr>
        </p:nvSpPr>
        <p:spPr>
          <a:xfrm>
            <a:off x="382450" y="1562825"/>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CC"/>
              </a:buClr>
              <a:buSzPts val="2000"/>
              <a:buChar char="•"/>
            </a:pPr>
            <a:r>
              <a:rPr lang="en-US" sz="2000">
                <a:solidFill>
                  <a:srgbClr val="0066CC"/>
                </a:solidFill>
                <a:latin typeface="Arial"/>
                <a:ea typeface="Arial"/>
                <a:cs typeface="Arial"/>
                <a:sym typeface="Arial"/>
              </a:rPr>
              <a:t>Objective: Understand the regulatory framework and legal implications</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Answer: The document is a research report that provides an overview of the current state of money laundering and terrorism financing in Singapore, including its history, trends, and challenges. It uses a mix of quantitative and qualitative data sources to support its findings, including case studies, expert interviews, and international benchmarks. The report also incorporates a risk-based approach to identifying and mitigating the risks associated with digital payment systems and digital currencies.</a:t>
            </a:r>
            <a:endParaRPr/>
          </a:p>
        </p:txBody>
      </p:sp>
      <p:sp>
        <p:nvSpPr>
          <p:cNvPr id="94" name="Google Shape;94;p2"/>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95" name="Google Shape;95;p2"/>
          <p:cNvPicPr preferRelativeResize="0"/>
          <p:nvPr/>
        </p:nvPicPr>
        <p:blipFill rotWithShape="1">
          <a:blip r:embed="rId3">
            <a:alphaModFix/>
          </a:blip>
          <a:srcRect b="0" l="0" r="0" t="0"/>
          <a:stretch/>
        </p:blipFill>
        <p:spPr>
          <a:xfrm>
            <a:off x="214275" y="42730"/>
            <a:ext cx="2119994" cy="457200"/>
          </a:xfrm>
          <a:prstGeom prst="rect">
            <a:avLst/>
          </a:prstGeom>
          <a:noFill/>
          <a:ln>
            <a:noFill/>
          </a:ln>
        </p:spPr>
      </p:pic>
      <p:pic>
        <p:nvPicPr>
          <p:cNvPr descr="faculte.png" id="96" name="Google Shape;96;p2"/>
          <p:cNvPicPr preferRelativeResize="0"/>
          <p:nvPr/>
        </p:nvPicPr>
        <p:blipFill rotWithShape="1">
          <a:blip r:embed="rId4">
            <a:alphaModFix/>
          </a:blip>
          <a:srcRect b="0" l="0" r="0" t="0"/>
          <a:stretch/>
        </p:blipFill>
        <p:spPr>
          <a:xfrm>
            <a:off x="7963925" y="89455"/>
            <a:ext cx="722870" cy="457200"/>
          </a:xfrm>
          <a:prstGeom prst="rect">
            <a:avLst/>
          </a:prstGeom>
          <a:noFill/>
          <a:ln>
            <a:noFill/>
          </a:ln>
        </p:spPr>
      </p:pic>
      <p:sp>
        <p:nvSpPr>
          <p:cNvPr id="97" name="Google Shape;97;p2"/>
          <p:cNvSpPr txBox="1"/>
          <p:nvPr/>
        </p:nvSpPr>
        <p:spPr>
          <a:xfrm>
            <a:off x="457200" y="5571125"/>
            <a:ext cx="8229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006699"/>
                </a:solidFill>
                <a:latin typeface="Arial"/>
                <a:ea typeface="Arial"/>
                <a:cs typeface="Arial"/>
                <a:sym typeface="Arial"/>
              </a:rPr>
              <a:t>Source: WEF_Digital_Assets_Regulation_2024.pdf - Section: O C T O B E R  2 0 2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01" name="Shape 101"/>
        <p:cNvGrpSpPr/>
        <p:nvPr/>
      </p:nvGrpSpPr>
      <p:grpSpPr>
        <a:xfrm>
          <a:off x="0" y="0"/>
          <a:ext cx="0" cy="0"/>
          <a:chOff x="0" y="0"/>
          <a:chExt cx="0" cy="0"/>
        </a:xfrm>
      </p:grpSpPr>
      <p:sp>
        <p:nvSpPr>
          <p:cNvPr id="102" name="Google Shape;102;p3"/>
          <p:cNvSpPr txBox="1"/>
          <p:nvPr>
            <p:ph type="title"/>
          </p:nvPr>
        </p:nvSpPr>
        <p:spPr>
          <a:xfrm>
            <a:off x="531925" y="640063"/>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66CC"/>
              </a:buClr>
              <a:buSzPts val="2800"/>
              <a:buFont typeface="Arial"/>
              <a:buNone/>
            </a:pPr>
            <a:r>
              <a:rPr b="1" lang="en-US" sz="2000">
                <a:solidFill>
                  <a:srgbClr val="0066CC"/>
                </a:solidFill>
                <a:latin typeface="Arial"/>
                <a:ea typeface="Arial"/>
                <a:cs typeface="Arial"/>
                <a:sym typeface="Arial"/>
              </a:rPr>
              <a:t>Regulatory Environment: **Does our current compliance framework adequately address the risks associated with digital assets, considering the varying regulatory landscapes globally?**?</a:t>
            </a:r>
            <a:endParaRPr b="1" sz="3600"/>
          </a:p>
        </p:txBody>
      </p:sp>
      <p:sp>
        <p:nvSpPr>
          <p:cNvPr id="103" name="Google Shape;103;p3"/>
          <p:cNvSpPr txBox="1"/>
          <p:nvPr>
            <p:ph idx="1" type="body"/>
          </p:nvPr>
        </p:nvSpPr>
        <p:spPr>
          <a:xfrm>
            <a:off x="345100" y="187115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CC"/>
              </a:buClr>
              <a:buSzPts val="2000"/>
              <a:buChar char="•"/>
            </a:pPr>
            <a:r>
              <a:rPr lang="en-US" sz="2000">
                <a:solidFill>
                  <a:srgbClr val="0066CC"/>
                </a:solidFill>
                <a:latin typeface="Arial"/>
                <a:ea typeface="Arial"/>
                <a:cs typeface="Arial"/>
                <a:sym typeface="Arial"/>
              </a:rPr>
              <a:t>Objective: Understand the regulatory framework and legal implications</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Answer: The digital asset compliance framework adequately addresses the risks associated with digital assets, considering the varying regulatory landscapes globally. The regulatory framework for digital assets is nuanced, taking into account the unique characteristics of each jurisdiction's digital assets and regulatory regime. This approach reflects a broader consideration of the risks associated with digital assets, taking into account the need to balance the need for regulation with the need for innovation. The framework is informed by</a:t>
            </a:r>
            <a:endParaRPr/>
          </a:p>
        </p:txBody>
      </p:sp>
      <p:sp>
        <p:nvSpPr>
          <p:cNvPr id="104" name="Google Shape;104;p3"/>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05" name="Google Shape;105;p3"/>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06" name="Google Shape;106;p3"/>
          <p:cNvPicPr preferRelativeResize="0"/>
          <p:nvPr/>
        </p:nvPicPr>
        <p:blipFill rotWithShape="1">
          <a:blip r:embed="rId4">
            <a:alphaModFix/>
          </a:blip>
          <a:srcRect b="0" l="0" r="0" t="0"/>
          <a:stretch/>
        </p:blipFill>
        <p:spPr>
          <a:xfrm>
            <a:off x="7670876" y="118674"/>
            <a:ext cx="824400" cy="521400"/>
          </a:xfrm>
          <a:prstGeom prst="rect">
            <a:avLst/>
          </a:prstGeom>
          <a:noFill/>
          <a:ln>
            <a:noFill/>
          </a:ln>
        </p:spPr>
      </p:pic>
      <p:sp>
        <p:nvSpPr>
          <p:cNvPr id="107" name="Google Shape;107;p3"/>
          <p:cNvSpPr txBox="1"/>
          <p:nvPr/>
        </p:nvSpPr>
        <p:spPr>
          <a:xfrm>
            <a:off x="531925" y="5832725"/>
            <a:ext cx="8229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006699"/>
                </a:solidFill>
                <a:latin typeface="Arial"/>
                <a:ea typeface="Arial"/>
                <a:cs typeface="Arial"/>
                <a:sym typeface="Arial"/>
              </a:rPr>
              <a:t>Source: WEF_Digital_Assets_Regulation_2024.pdf - Section: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6400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66CC"/>
              </a:buClr>
              <a:buSzPct val="100000"/>
              <a:buFont typeface="Arial"/>
              <a:buNone/>
            </a:pPr>
            <a:r>
              <a:rPr lang="en-US" sz="2800">
                <a:solidFill>
                  <a:srgbClr val="0066CC"/>
                </a:solidFill>
                <a:latin typeface="Arial"/>
                <a:ea typeface="Arial"/>
                <a:cs typeface="Arial"/>
                <a:sym typeface="Arial"/>
              </a:rPr>
              <a:t>Compliance Framework: **What is the legal status of digital assets, specifically cryptocurrencies, in the jurisdictions where we operate or plan to operate?**?</a:t>
            </a:r>
            <a:endParaRPr/>
          </a:p>
        </p:txBody>
      </p:sp>
      <p:sp>
        <p:nvSpPr>
          <p:cNvPr id="113" name="Google Shape;113;p5"/>
          <p:cNvSpPr txBox="1"/>
          <p:nvPr>
            <p:ph idx="1" type="body"/>
          </p:nvPr>
        </p:nvSpPr>
        <p:spPr>
          <a:xfrm>
            <a:off x="202375" y="2094875"/>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CC"/>
              </a:buClr>
              <a:buSzPts val="2000"/>
              <a:buChar char="•"/>
            </a:pPr>
            <a:r>
              <a:rPr lang="en-US" sz="2000">
                <a:solidFill>
                  <a:srgbClr val="0066CC"/>
                </a:solidFill>
                <a:latin typeface="Arial"/>
                <a:ea typeface="Arial"/>
                <a:cs typeface="Arial"/>
                <a:sym typeface="Arial"/>
              </a:rPr>
              <a:t>Objective: Evaluate the adequacy of internal processes against regulations</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Answer: The legal status of digital assets, specifically cryptocurrencies, in the jurisdictions where we operate or plan to operate is not yet fully established, and the regulatory environment varies significantly by country. While cryptocurrencies are legal in 33 countries, partially banned in 17, and generally prohibited in 10, there is a significant gap in legal protections and regulation. In the United Arab Emirates (UAE).</a:t>
            </a:r>
            <a:endParaRPr/>
          </a:p>
        </p:txBody>
      </p:sp>
      <p:sp>
        <p:nvSpPr>
          <p:cNvPr id="114" name="Google Shape;114;p5"/>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15" name="Google Shape;115;p5"/>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16" name="Google Shape;116;p5"/>
          <p:cNvPicPr preferRelativeResize="0"/>
          <p:nvPr/>
        </p:nvPicPr>
        <p:blipFill rotWithShape="1">
          <a:blip r:embed="rId4">
            <a:alphaModFix/>
          </a:blip>
          <a:srcRect b="0" l="0" r="0" t="0"/>
          <a:stretch/>
        </p:blipFill>
        <p:spPr>
          <a:xfrm>
            <a:off x="7772400" y="182880"/>
            <a:ext cx="722870" cy="457200"/>
          </a:xfrm>
          <a:prstGeom prst="rect">
            <a:avLst/>
          </a:prstGeom>
          <a:noFill/>
          <a:ln>
            <a:noFill/>
          </a:ln>
        </p:spPr>
      </p:pic>
      <p:sp>
        <p:nvSpPr>
          <p:cNvPr id="117" name="Google Shape;117;p5"/>
          <p:cNvSpPr txBox="1"/>
          <p:nvPr/>
        </p:nvSpPr>
        <p:spPr>
          <a:xfrm>
            <a:off x="457200" y="5029200"/>
            <a:ext cx="822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21" name="Shape 121"/>
        <p:cNvGrpSpPr/>
        <p:nvPr/>
      </p:nvGrpSpPr>
      <p:grpSpPr>
        <a:xfrm>
          <a:off x="0" y="0"/>
          <a:ext cx="0" cy="0"/>
          <a:chOff x="0" y="0"/>
          <a:chExt cx="0" cy="0"/>
        </a:xfrm>
      </p:grpSpPr>
      <p:sp>
        <p:nvSpPr>
          <p:cNvPr id="122" name="Google Shape;122;p7"/>
          <p:cNvSpPr txBox="1"/>
          <p:nvPr>
            <p:ph type="title"/>
          </p:nvPr>
        </p:nvSpPr>
        <p:spPr>
          <a:xfrm>
            <a:off x="419825" y="7417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66CC"/>
              </a:buClr>
              <a:buSzPts val="2800"/>
              <a:buFont typeface="Arial"/>
              <a:buNone/>
            </a:pPr>
            <a:r>
              <a:rPr b="1" lang="en-US" sz="2500">
                <a:solidFill>
                  <a:srgbClr val="0066CC"/>
                </a:solidFill>
                <a:latin typeface="Arial"/>
                <a:ea typeface="Arial"/>
                <a:cs typeface="Arial"/>
                <a:sym typeface="Arial"/>
              </a:rPr>
              <a:t>Risk Assessment: **What specific risks to investor/consumer protection are being considered in the development of this digital asset regulation?**?</a:t>
            </a:r>
            <a:endParaRPr b="1" sz="4100"/>
          </a:p>
        </p:txBody>
      </p:sp>
      <p:sp>
        <p:nvSpPr>
          <p:cNvPr id="123" name="Google Shape;123;p7"/>
          <p:cNvSpPr txBox="1"/>
          <p:nvPr>
            <p:ph idx="1" type="body"/>
          </p:nvPr>
        </p:nvSpPr>
        <p:spPr>
          <a:xfrm>
            <a:off x="265675" y="2109875"/>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CC"/>
              </a:buClr>
              <a:buSzPts val="2000"/>
              <a:buChar char="•"/>
            </a:pPr>
            <a:r>
              <a:rPr lang="en-US" sz="2000">
                <a:solidFill>
                  <a:srgbClr val="0066CC"/>
                </a:solidFill>
                <a:latin typeface="Arial"/>
                <a:ea typeface="Arial"/>
                <a:cs typeface="Arial"/>
                <a:sym typeface="Arial"/>
              </a:rPr>
              <a:t>Objective: Identify risks related to digital assets and their mitigations</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Answer: The specific risks being considered in the development of this digital asset regulation include protecting investor/consumer protection, protecting financial stability, countering illicit finance, ensuring fair, efﬁcient, and transparent markets, innovation and/or competition, safety and soundness of regulated institutions/infrastructures, and ensuring safety and soundness of digital asset securities.</a:t>
            </a:r>
            <a:endParaRPr/>
          </a:p>
        </p:txBody>
      </p:sp>
      <p:sp>
        <p:nvSpPr>
          <p:cNvPr id="124" name="Google Shape;124;p7"/>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25" name="Google Shape;125;p7"/>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26" name="Google Shape;126;p7"/>
          <p:cNvPicPr preferRelativeResize="0"/>
          <p:nvPr/>
        </p:nvPicPr>
        <p:blipFill rotWithShape="1">
          <a:blip r:embed="rId4">
            <a:alphaModFix/>
          </a:blip>
          <a:srcRect b="0" l="0" r="0" t="0"/>
          <a:stretch/>
        </p:blipFill>
        <p:spPr>
          <a:xfrm>
            <a:off x="7772400" y="182880"/>
            <a:ext cx="722870" cy="457200"/>
          </a:xfrm>
          <a:prstGeom prst="rect">
            <a:avLst/>
          </a:prstGeom>
          <a:noFill/>
          <a:ln>
            <a:noFill/>
          </a:ln>
        </p:spPr>
      </p:pic>
      <p:sp>
        <p:nvSpPr>
          <p:cNvPr id="127" name="Google Shape;127;p7"/>
          <p:cNvSpPr txBox="1"/>
          <p:nvPr/>
        </p:nvSpPr>
        <p:spPr>
          <a:xfrm>
            <a:off x="457200" y="5029200"/>
            <a:ext cx="822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597350" y="6950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66CC"/>
              </a:buClr>
              <a:buSzPts val="2800"/>
              <a:buFont typeface="Arial"/>
              <a:buNone/>
            </a:pPr>
            <a:r>
              <a:rPr b="1" lang="en-US" sz="2300">
                <a:solidFill>
                  <a:srgbClr val="0066CC"/>
                </a:solidFill>
                <a:latin typeface="Arial"/>
                <a:ea typeface="Arial"/>
                <a:cs typeface="Arial"/>
                <a:sym typeface="Arial"/>
              </a:rPr>
              <a:t>Stakeholder Analysis: **Who are the key stakeholders involved in this project beyond the World Economic Forum (WEF), and what are their respective roles and interests?**?</a:t>
            </a:r>
            <a:endParaRPr b="1" sz="3900"/>
          </a:p>
        </p:txBody>
      </p:sp>
      <p:sp>
        <p:nvSpPr>
          <p:cNvPr id="133" name="Google Shape;133;p9"/>
          <p:cNvSpPr txBox="1"/>
          <p:nvPr>
            <p:ph idx="1" type="body"/>
          </p:nvPr>
        </p:nvSpPr>
        <p:spPr>
          <a:xfrm>
            <a:off x="457200" y="2092899"/>
            <a:ext cx="7456500" cy="4033200"/>
          </a:xfrm>
          <a:prstGeom prst="rect">
            <a:avLst/>
          </a:prstGeom>
          <a:noFill/>
          <a:ln>
            <a:noFill/>
          </a:ln>
        </p:spPr>
        <p:txBody>
          <a:bodyPr anchorCtr="0" anchor="t" bIns="45700" lIns="91425" spcFirstLastPara="1" rIns="91425" wrap="square" tIns="45700">
            <a:normAutofit fontScale="92500" lnSpcReduction="20000"/>
          </a:bodyPr>
          <a:lstStyle/>
          <a:p>
            <a:pPr indent="-333375" lvl="0" marL="342900" rtl="0" algn="l">
              <a:spcBef>
                <a:spcPts val="0"/>
              </a:spcBef>
              <a:spcAft>
                <a:spcPts val="0"/>
              </a:spcAft>
              <a:buClr>
                <a:srgbClr val="0066CC"/>
              </a:buClr>
              <a:buSzPct val="100000"/>
              <a:buChar char="•"/>
            </a:pPr>
            <a:r>
              <a:rPr lang="en-US" sz="2000">
                <a:solidFill>
                  <a:srgbClr val="0066CC"/>
                </a:solidFill>
                <a:latin typeface="Arial"/>
                <a:ea typeface="Arial"/>
                <a:cs typeface="Arial"/>
                <a:sym typeface="Arial"/>
              </a:rPr>
              <a:t>Objective: Identify stakeholders and their influence</a:t>
            </a:r>
            <a:endParaRPr/>
          </a:p>
          <a:p>
            <a:pPr indent="-215900" lvl="0" marL="342900" rtl="0" algn="l">
              <a:spcBef>
                <a:spcPts val="400"/>
              </a:spcBef>
              <a:spcAft>
                <a:spcPts val="0"/>
              </a:spcAft>
              <a:buClr>
                <a:srgbClr val="0066CC"/>
              </a:buClr>
              <a:buSzPct val="100000"/>
              <a:buNone/>
            </a:pPr>
            <a:r>
              <a:t/>
            </a:r>
            <a:endParaRPr sz="2000">
              <a:solidFill>
                <a:srgbClr val="0066CC"/>
              </a:solidFill>
              <a:latin typeface="Arial"/>
              <a:ea typeface="Arial"/>
              <a:cs typeface="Arial"/>
              <a:sym typeface="Arial"/>
            </a:endParaRPr>
          </a:p>
          <a:p>
            <a:pPr indent="-333375" lvl="0" marL="342900" rtl="0" algn="l">
              <a:spcBef>
                <a:spcPts val="400"/>
              </a:spcBef>
              <a:spcAft>
                <a:spcPts val="0"/>
              </a:spcAft>
              <a:buClr>
                <a:srgbClr val="0066CC"/>
              </a:buClr>
              <a:buSzPct val="100000"/>
              <a:buChar char="•"/>
            </a:pPr>
            <a:r>
              <a:rPr lang="en-US" sz="2000">
                <a:solidFill>
                  <a:srgbClr val="0066CC"/>
                </a:solidFill>
                <a:latin typeface="Arial"/>
                <a:ea typeface="Arial"/>
                <a:cs typeface="Arial"/>
                <a:sym typeface="Arial"/>
              </a:rPr>
              <a:t>Answer: The key stakeholders involved in this project beyond the World Economic Forum (WEF) include the following:</a:t>
            </a:r>
            <a:endParaRPr/>
          </a:p>
          <a:p>
            <a:pPr indent="-215900" lvl="0" marL="342900" rtl="0" algn="l">
              <a:spcBef>
                <a:spcPts val="400"/>
              </a:spcBef>
              <a:spcAft>
                <a:spcPts val="0"/>
              </a:spcAft>
              <a:buClr>
                <a:srgbClr val="0066CC"/>
              </a:buClr>
              <a:buSzPct val="100000"/>
              <a:buNone/>
            </a:pPr>
            <a:r>
              <a:t/>
            </a:r>
            <a:endParaRPr sz="2000">
              <a:solidFill>
                <a:srgbClr val="0066CC"/>
              </a:solidFill>
              <a:latin typeface="Arial"/>
              <a:ea typeface="Arial"/>
              <a:cs typeface="Arial"/>
              <a:sym typeface="Arial"/>
            </a:endParaRPr>
          </a:p>
          <a:p>
            <a:pPr indent="-333375" lvl="0" marL="342900" rtl="0" algn="l">
              <a:spcBef>
                <a:spcPts val="400"/>
              </a:spcBef>
              <a:spcAft>
                <a:spcPts val="0"/>
              </a:spcAft>
              <a:buClr>
                <a:srgbClr val="0066CC"/>
              </a:buClr>
              <a:buSzPct val="100000"/>
              <a:buChar char="•"/>
            </a:pPr>
            <a:r>
              <a:rPr lang="en-US" sz="2000">
                <a:solidFill>
                  <a:srgbClr val="0066CC"/>
                </a:solidFill>
                <a:latin typeface="Arial"/>
                <a:ea typeface="Arial"/>
                <a:cs typeface="Arial"/>
                <a:sym typeface="Arial"/>
              </a:rPr>
              <a:t>1. Government representatives from various countries and regions who are interested in the adoption and implementation of blockchain technology in their respective economies.</a:t>
            </a:r>
            <a:endParaRPr/>
          </a:p>
          <a:p>
            <a:pPr indent="-215900" lvl="0" marL="342900" rtl="0" algn="l">
              <a:spcBef>
                <a:spcPts val="400"/>
              </a:spcBef>
              <a:spcAft>
                <a:spcPts val="0"/>
              </a:spcAft>
              <a:buClr>
                <a:srgbClr val="0066CC"/>
              </a:buClr>
              <a:buSzPct val="100000"/>
              <a:buNone/>
            </a:pPr>
            <a:r>
              <a:t/>
            </a:r>
            <a:endParaRPr sz="2000">
              <a:solidFill>
                <a:srgbClr val="0066CC"/>
              </a:solidFill>
              <a:latin typeface="Arial"/>
              <a:ea typeface="Arial"/>
              <a:cs typeface="Arial"/>
              <a:sym typeface="Arial"/>
            </a:endParaRPr>
          </a:p>
          <a:p>
            <a:pPr indent="-333375" lvl="0" marL="342900" rtl="0" algn="l">
              <a:spcBef>
                <a:spcPts val="400"/>
              </a:spcBef>
              <a:spcAft>
                <a:spcPts val="0"/>
              </a:spcAft>
              <a:buClr>
                <a:srgbClr val="0066CC"/>
              </a:buClr>
              <a:buSzPct val="100000"/>
              <a:buChar char="•"/>
            </a:pPr>
            <a:r>
              <a:rPr lang="en-US" sz="2000">
                <a:solidFill>
                  <a:srgbClr val="0066CC"/>
                </a:solidFill>
                <a:latin typeface="Arial"/>
                <a:ea typeface="Arial"/>
                <a:cs typeface="Arial"/>
                <a:sym typeface="Arial"/>
              </a:rPr>
              <a:t>2. Private sector stakeholders, including financial institutions, technology companies, and regulatory bodies, who are interested in leveraging blockchain technology for financial services.</a:t>
            </a:r>
            <a:endParaRPr/>
          </a:p>
          <a:p>
            <a:pPr indent="-215900" lvl="0" marL="342900" rtl="0" algn="l">
              <a:spcBef>
                <a:spcPts val="400"/>
              </a:spcBef>
              <a:spcAft>
                <a:spcPts val="0"/>
              </a:spcAft>
              <a:buClr>
                <a:srgbClr val="0066CC"/>
              </a:buClr>
              <a:buSzPct val="100000"/>
              <a:buNone/>
            </a:pPr>
            <a:r>
              <a:t/>
            </a:r>
            <a:endParaRPr sz="2000">
              <a:solidFill>
                <a:srgbClr val="0066CC"/>
              </a:solidFill>
              <a:latin typeface="Arial"/>
              <a:ea typeface="Arial"/>
              <a:cs typeface="Arial"/>
              <a:sym typeface="Arial"/>
            </a:endParaRPr>
          </a:p>
          <a:p>
            <a:pPr indent="-333375" lvl="0" marL="342900" rtl="0" algn="l">
              <a:spcBef>
                <a:spcPts val="400"/>
              </a:spcBef>
              <a:spcAft>
                <a:spcPts val="0"/>
              </a:spcAft>
              <a:buClr>
                <a:srgbClr val="0066CC"/>
              </a:buClr>
              <a:buSzPct val="100000"/>
              <a:buChar char="•"/>
            </a:pPr>
            <a:r>
              <a:rPr lang="en-US" sz="2000">
                <a:solidFill>
                  <a:srgbClr val="0066CC"/>
                </a:solidFill>
                <a:latin typeface="Arial"/>
                <a:ea typeface="Arial"/>
                <a:cs typeface="Arial"/>
                <a:sym typeface="Arial"/>
              </a:rPr>
              <a:t>3. Civil society organizations, including</a:t>
            </a:r>
            <a:endParaRPr/>
          </a:p>
        </p:txBody>
      </p:sp>
      <p:sp>
        <p:nvSpPr>
          <p:cNvPr id="134" name="Google Shape;134;p9"/>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35" name="Google Shape;135;p9"/>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36" name="Google Shape;136;p9"/>
          <p:cNvPicPr preferRelativeResize="0"/>
          <p:nvPr/>
        </p:nvPicPr>
        <p:blipFill rotWithShape="1">
          <a:blip r:embed="rId4">
            <a:alphaModFix/>
          </a:blip>
          <a:srcRect b="0" l="0" r="0" t="0"/>
          <a:stretch/>
        </p:blipFill>
        <p:spPr>
          <a:xfrm>
            <a:off x="7772400" y="182880"/>
            <a:ext cx="72287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40" name="Shape 140"/>
        <p:cNvGrpSpPr/>
        <p:nvPr/>
      </p:nvGrpSpPr>
      <p:grpSpPr>
        <a:xfrm>
          <a:off x="0" y="0"/>
          <a:ext cx="0" cy="0"/>
          <a:chOff x="0" y="0"/>
          <a:chExt cx="0" cy="0"/>
        </a:xfrm>
      </p:grpSpPr>
      <p:sp>
        <p:nvSpPr>
          <p:cNvPr id="141" name="Google Shape;141;p10"/>
          <p:cNvSpPr txBox="1"/>
          <p:nvPr>
            <p:ph type="title"/>
          </p:nvPr>
        </p:nvSpPr>
        <p:spPr>
          <a:xfrm>
            <a:off x="587975" y="640075"/>
            <a:ext cx="8817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66CC"/>
              </a:buClr>
              <a:buSzPts val="2800"/>
              <a:buFont typeface="Arial"/>
              <a:buNone/>
            </a:pPr>
            <a:r>
              <a:rPr b="1" lang="en-US" sz="2300">
                <a:solidFill>
                  <a:srgbClr val="0066CC"/>
                </a:solidFill>
                <a:latin typeface="Arial"/>
                <a:ea typeface="Arial"/>
                <a:cs typeface="Arial"/>
                <a:sym typeface="Arial"/>
              </a:rPr>
              <a:t>Methodology Review: **Are there any potential conflicts of interest or biases that may have influenced the research process or the presentation of results?**?</a:t>
            </a:r>
            <a:endParaRPr b="1" sz="3900"/>
          </a:p>
        </p:txBody>
      </p:sp>
      <p:sp>
        <p:nvSpPr>
          <p:cNvPr id="142" name="Google Shape;142;p10"/>
          <p:cNvSpPr txBox="1"/>
          <p:nvPr>
            <p:ph idx="1" type="body"/>
          </p:nvPr>
        </p:nvSpPr>
        <p:spPr>
          <a:xfrm>
            <a:off x="326375" y="2104725"/>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CC"/>
              </a:buClr>
              <a:buSzPts val="2000"/>
              <a:buChar char="•"/>
            </a:pPr>
            <a:r>
              <a:rPr lang="en-US" sz="2000">
                <a:solidFill>
                  <a:srgbClr val="0066CC"/>
                </a:solidFill>
                <a:latin typeface="Arial"/>
                <a:ea typeface="Arial"/>
                <a:cs typeface="Arial"/>
                <a:sym typeface="Arial"/>
              </a:rPr>
              <a:t>Objective: Verify the robustness of methods used in the report</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Answer: **What is the overall regulatory approach to cryptoassets in the UAE and the United States of America?** </a:t>
            </a:r>
            <a:endParaRPr/>
          </a:p>
          <a:p>
            <a:pPr indent="-215900" lvl="0" marL="342900" rtl="0" algn="l">
              <a:spcBef>
                <a:spcPts val="400"/>
              </a:spcBef>
              <a:spcAft>
                <a:spcPts val="0"/>
              </a:spcAft>
              <a:buClr>
                <a:srgbClr val="0066CC"/>
              </a:buClr>
              <a:buSzPts val="2000"/>
              <a:buNone/>
            </a:pPr>
            <a:r>
              <a:t/>
            </a:r>
            <a:endParaRPr sz="2000">
              <a:solidFill>
                <a:srgbClr val="0066CC"/>
              </a:solidFill>
              <a:latin typeface="Arial"/>
              <a:ea typeface="Arial"/>
              <a:cs typeface="Arial"/>
              <a:sym typeface="Arial"/>
            </a:endParaRPr>
          </a:p>
          <a:p>
            <a:pPr indent="-342900" lvl="0" marL="342900" rtl="0" algn="l">
              <a:spcBef>
                <a:spcPts val="400"/>
              </a:spcBef>
              <a:spcAft>
                <a:spcPts val="0"/>
              </a:spcAft>
              <a:buClr>
                <a:srgbClr val="0066CC"/>
              </a:buClr>
              <a:buSzPts val="2000"/>
              <a:buChar char="•"/>
            </a:pPr>
            <a:r>
              <a:rPr lang="en-US" sz="2000">
                <a:solidFill>
                  <a:srgbClr val="0066CC"/>
                </a:solidFill>
                <a:latin typeface="Arial"/>
                <a:ea typeface="Arial"/>
                <a:cs typeface="Arial"/>
                <a:sym typeface="Arial"/>
              </a:rPr>
              <a:t>Context: The report explores the regulatory landscape for cryptoassets in the UAE and the United States of America. The United Arab Emirates (UAE) is a major player in the cryptoasset sector, with regulatory measures in place to ensure the stability and integrity of the industry. The United States of America (US) has also been</a:t>
            </a:r>
            <a:endParaRPr/>
          </a:p>
        </p:txBody>
      </p:sp>
      <p:sp>
        <p:nvSpPr>
          <p:cNvPr id="143" name="Google Shape;143;p10"/>
          <p:cNvSpPr/>
          <p:nvPr/>
        </p:nvSpPr>
        <p:spPr>
          <a:xfrm>
            <a:off x="7580875" y="5590425"/>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44" name="Google Shape;144;p10"/>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45" name="Google Shape;145;p10"/>
          <p:cNvPicPr preferRelativeResize="0"/>
          <p:nvPr/>
        </p:nvPicPr>
        <p:blipFill rotWithShape="1">
          <a:blip r:embed="rId4">
            <a:alphaModFix/>
          </a:blip>
          <a:srcRect b="0" l="0" r="0" t="0"/>
          <a:stretch/>
        </p:blipFill>
        <p:spPr>
          <a:xfrm>
            <a:off x="7772400" y="182880"/>
            <a:ext cx="72287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DD8E6"/>
            </a:gs>
            <a:gs pos="100000">
              <a:srgbClr val="87CEEB"/>
            </a:gs>
          </a:gsLst>
          <a:lin ang="18900000" scaled="0"/>
        </a:gradFill>
      </p:bgPr>
    </p:bg>
    <p:spTree>
      <p:nvGrpSpPr>
        <p:cNvPr id="149" name="Shape 149"/>
        <p:cNvGrpSpPr/>
        <p:nvPr/>
      </p:nvGrpSpPr>
      <p:grpSpPr>
        <a:xfrm>
          <a:off x="0" y="0"/>
          <a:ext cx="0" cy="0"/>
          <a:chOff x="0" y="0"/>
          <a:chExt cx="0" cy="0"/>
        </a:xfrm>
      </p:grpSpPr>
      <p:sp>
        <p:nvSpPr>
          <p:cNvPr id="150" name="Google Shape;1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66CC"/>
              </a:buClr>
              <a:buSzPts val="2800"/>
              <a:buFont typeface="Arial"/>
              <a:buNone/>
            </a:pPr>
            <a:r>
              <a:rPr b="1" lang="en-US" sz="2800">
                <a:solidFill>
                  <a:srgbClr val="0066CC"/>
                </a:solidFill>
                <a:latin typeface="Arial"/>
                <a:ea typeface="Arial"/>
                <a:cs typeface="Arial"/>
                <a:sym typeface="Arial"/>
              </a:rPr>
              <a:t>Recommendations</a:t>
            </a:r>
            <a:endParaRPr b="1">
              <a:solidFill>
                <a:srgbClr val="0066CC"/>
              </a:solidFill>
            </a:endParaRPr>
          </a:p>
        </p:txBody>
      </p:sp>
      <p:sp>
        <p:nvSpPr>
          <p:cNvPr id="151" name="Google Shape;15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99"/>
              </a:buClr>
              <a:buSzPts val="2000"/>
              <a:buChar char="•"/>
            </a:pPr>
            <a:r>
              <a:rPr lang="en-US" sz="2000">
                <a:solidFill>
                  <a:srgbClr val="006699"/>
                </a:solidFill>
                <a:latin typeface="Arial"/>
                <a:ea typeface="Arial"/>
                <a:cs typeface="Arial"/>
                <a:sym typeface="Arial"/>
              </a:rPr>
              <a:t>Objective: Provide actionable recommendations based on the due diligence findings.</a:t>
            </a:r>
            <a:endParaRPr>
              <a:solidFill>
                <a:srgbClr val="006699"/>
              </a:solidFill>
            </a:endParaRPr>
          </a:p>
          <a:p>
            <a:pPr indent="-215900" lvl="0" marL="342900" rtl="0" algn="l">
              <a:spcBef>
                <a:spcPts val="400"/>
              </a:spcBef>
              <a:spcAft>
                <a:spcPts val="0"/>
              </a:spcAft>
              <a:buClr>
                <a:srgbClr val="0066CC"/>
              </a:buClr>
              <a:buSzPts val="2000"/>
              <a:buNone/>
            </a:pPr>
            <a:r>
              <a:t/>
            </a:r>
            <a:endParaRPr sz="2000">
              <a:solidFill>
                <a:srgbClr val="006699"/>
              </a:solidFill>
              <a:latin typeface="Arial"/>
              <a:ea typeface="Arial"/>
              <a:cs typeface="Arial"/>
              <a:sym typeface="Arial"/>
            </a:endParaRPr>
          </a:p>
          <a:p>
            <a:pPr indent="-342900" lvl="0" marL="342900" rtl="0" algn="l">
              <a:spcBef>
                <a:spcPts val="400"/>
              </a:spcBef>
              <a:spcAft>
                <a:spcPts val="0"/>
              </a:spcAft>
              <a:buClr>
                <a:srgbClr val="006699"/>
              </a:buClr>
              <a:buSzPts val="2000"/>
              <a:buChar char="•"/>
            </a:pPr>
            <a:r>
              <a:rPr lang="en-US" sz="2000">
                <a:solidFill>
                  <a:srgbClr val="006699"/>
                </a:solidFill>
                <a:latin typeface="Arial"/>
                <a:ea typeface="Arial"/>
                <a:cs typeface="Arial"/>
                <a:sym typeface="Arial"/>
              </a:rPr>
              <a:t>- Further investigate regulatory compliance in key markets.</a:t>
            </a:r>
            <a:endParaRPr>
              <a:solidFill>
                <a:srgbClr val="006699"/>
              </a:solidFill>
            </a:endParaRPr>
          </a:p>
          <a:p>
            <a:pPr indent="-342900" lvl="0" marL="342900" rtl="0" algn="l">
              <a:spcBef>
                <a:spcPts val="400"/>
              </a:spcBef>
              <a:spcAft>
                <a:spcPts val="0"/>
              </a:spcAft>
              <a:buClr>
                <a:srgbClr val="006699"/>
              </a:buClr>
              <a:buSzPts val="2000"/>
              <a:buChar char="•"/>
            </a:pPr>
            <a:r>
              <a:rPr lang="en-US" sz="2000">
                <a:solidFill>
                  <a:srgbClr val="006699"/>
                </a:solidFill>
                <a:latin typeface="Arial"/>
                <a:ea typeface="Arial"/>
                <a:cs typeface="Arial"/>
                <a:sym typeface="Arial"/>
              </a:rPr>
              <a:t>- Assess the scalability of the compliance framework.</a:t>
            </a:r>
            <a:endParaRPr>
              <a:solidFill>
                <a:srgbClr val="006699"/>
              </a:solidFill>
            </a:endParaRPr>
          </a:p>
          <a:p>
            <a:pPr indent="-342900" lvl="0" marL="342900" rtl="0" algn="l">
              <a:spcBef>
                <a:spcPts val="400"/>
              </a:spcBef>
              <a:spcAft>
                <a:spcPts val="0"/>
              </a:spcAft>
              <a:buClr>
                <a:srgbClr val="006699"/>
              </a:buClr>
              <a:buSzPts val="2000"/>
              <a:buChar char="•"/>
            </a:pPr>
            <a:r>
              <a:rPr lang="en-US" sz="2000">
                <a:solidFill>
                  <a:srgbClr val="006699"/>
                </a:solidFill>
                <a:latin typeface="Arial"/>
                <a:ea typeface="Arial"/>
                <a:cs typeface="Arial"/>
                <a:sym typeface="Arial"/>
              </a:rPr>
              <a:t>- Engage with stakeholders to mitigate potential conflicts of interest.</a:t>
            </a:r>
            <a:endParaRPr>
              <a:solidFill>
                <a:srgbClr val="006699"/>
              </a:solidFill>
            </a:endParaRPr>
          </a:p>
        </p:txBody>
      </p:sp>
      <p:sp>
        <p:nvSpPr>
          <p:cNvPr id="152" name="Google Shape;152;p11"/>
          <p:cNvSpPr/>
          <p:nvPr/>
        </p:nvSpPr>
        <p:spPr>
          <a:xfrm>
            <a:off x="7315200" y="4572000"/>
            <a:ext cx="914400" cy="914400"/>
          </a:xfrm>
          <a:prstGeom prst="ellipse">
            <a:avLst/>
          </a:prstGeom>
          <a:solidFill>
            <a:srgbClr val="87CEFA"/>
          </a:solidFill>
          <a:ln cap="flat" cmpd="sng" w="9525">
            <a:solidFill>
              <a:srgbClr val="87CEEB"/>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projet.png" id="153" name="Google Shape;153;p11"/>
          <p:cNvPicPr preferRelativeResize="0"/>
          <p:nvPr/>
        </p:nvPicPr>
        <p:blipFill rotWithShape="1">
          <a:blip r:embed="rId3">
            <a:alphaModFix/>
          </a:blip>
          <a:srcRect b="0" l="0" r="0" t="0"/>
          <a:stretch/>
        </p:blipFill>
        <p:spPr>
          <a:xfrm>
            <a:off x="457200" y="182880"/>
            <a:ext cx="2119993" cy="457200"/>
          </a:xfrm>
          <a:prstGeom prst="rect">
            <a:avLst/>
          </a:prstGeom>
          <a:noFill/>
          <a:ln>
            <a:noFill/>
          </a:ln>
        </p:spPr>
      </p:pic>
      <p:pic>
        <p:nvPicPr>
          <p:cNvPr descr="faculte.png" id="154" name="Google Shape;154;p11"/>
          <p:cNvPicPr preferRelativeResize="0"/>
          <p:nvPr/>
        </p:nvPicPr>
        <p:blipFill rotWithShape="1">
          <a:blip r:embed="rId4">
            <a:alphaModFix/>
          </a:blip>
          <a:srcRect b="0" l="0" r="0" t="0"/>
          <a:stretch/>
        </p:blipFill>
        <p:spPr>
          <a:xfrm>
            <a:off x="7772400" y="182880"/>
            <a:ext cx="72287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