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876A-5E39-1962-157C-D46A1224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9E93-0AD4-1FAD-CC03-0022F9777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BCG  TASK  3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565DD-213E-BEEE-AFB3-50C8FED61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517" y="3089563"/>
            <a:ext cx="11277600" cy="3297382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Georgia" panose="02040502050405020303" pitchFamily="18" charset="0"/>
              </a:rPr>
              <a:t>UNDERSTANDING CONSUMER NEEDS</a:t>
            </a:r>
            <a:endParaRPr lang="en-IN" sz="28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8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FDAEB-9E4B-319D-7E8B-A82AA0EDB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887" y="848552"/>
            <a:ext cx="10993549" cy="590322"/>
          </a:xfrm>
        </p:spPr>
        <p:txBody>
          <a:bodyPr>
            <a:normAutofit/>
          </a:bodyPr>
          <a:lstStyle/>
          <a:p>
            <a:r>
              <a:rPr lang="en-GB" sz="2800" dirty="0"/>
              <a:t>SUB TASK 1: CRITERION &amp; market segment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03FEE-C17C-3F29-8DDD-AF06462EE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86" y="1670671"/>
            <a:ext cx="5649114" cy="4847007"/>
          </a:xfrm>
          <a:solidFill>
            <a:schemeClr val="accent1"/>
          </a:solidFill>
        </p:spPr>
        <p:txBody>
          <a:bodyPr>
            <a:normAutofit fontScale="92500" lnSpcReduction="20000"/>
          </a:bodyPr>
          <a:lstStyle/>
          <a:p>
            <a:endParaRPr lang="en-GB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1. UPFRONT COSTS: </a:t>
            </a:r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Most critical decision factor</a:t>
            </a:r>
          </a:p>
          <a:p>
            <a:pPr marL="342900" indent="-342900">
              <a:buAutoNum type="arabicPeriod"/>
            </a:pPr>
            <a:endParaRPr lang="en-GB" cap="none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2. AFFORDABILITY: Total cost spread over time, long term affordability and total savings </a:t>
            </a:r>
          </a:p>
          <a:p>
            <a:endParaRPr lang="en-GB" cap="none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3. ATTRACTIVENESS/TRENDINESS: Population percentage that prefers yearly handset upgrades</a:t>
            </a:r>
          </a:p>
          <a:p>
            <a:endParaRPr lang="en-GB" cap="none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4. DEVICE OWNERSHIP: Population percentage that prefers </a:t>
            </a: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to retain their phone or would trade</a:t>
            </a:r>
          </a:p>
          <a:p>
            <a:endParaRPr lang="en-GB" cap="none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5. INSURANCE/PROTECTION: How often do customers damage their phones and/or have an insurance</a:t>
            </a:r>
          </a:p>
          <a:p>
            <a:endParaRPr lang="en-GB" cap="none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6. BRAND LOYALTY VS PRICE SENSITIVITY: How many customers would switch telcos for x% savings</a:t>
            </a:r>
            <a:endParaRPr lang="en-IN" cap="none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111A60-DB06-37FD-3DA3-DF76490E2908}"/>
              </a:ext>
            </a:extLst>
          </p:cNvPr>
          <p:cNvSpPr txBox="1">
            <a:spLocks/>
          </p:cNvSpPr>
          <p:nvPr/>
        </p:nvSpPr>
        <p:spPr>
          <a:xfrm>
            <a:off x="6096000" y="1670670"/>
            <a:ext cx="5649116" cy="48470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- MARKET SEGMENT IDENTIFIED: </a:t>
            </a: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Customers under 30 years old, upgrading frequently (2 years) who:</a:t>
            </a:r>
          </a:p>
          <a:p>
            <a:endParaRPr lang="en-GB" cap="none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1. </a:t>
            </a:r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Want low upfront cost, yearly upgrades, and lower monthly fees.</a:t>
            </a: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2. Are less concerned about phone ownership, more about functionality, latest technology and trendiness.</a:t>
            </a:r>
          </a:p>
          <a:p>
            <a:r>
              <a:rPr lang="en-GB" cap="none" dirty="0">
                <a:solidFill>
                  <a:schemeClr val="bg1"/>
                </a:solidFill>
                <a:latin typeface="Georgia" panose="02040502050405020303" pitchFamily="18" charset="0"/>
              </a:rPr>
              <a:t>3. And feel that insurance is a bonus.</a:t>
            </a:r>
          </a:p>
          <a:p>
            <a:endParaRPr lang="en-IN" cap="none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6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6846E-8B55-3DFD-1B20-B153CFC1D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1A62-0F84-15D6-3949-A11066F8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009" y="683040"/>
            <a:ext cx="10993549" cy="590322"/>
          </a:xfrm>
        </p:spPr>
        <p:txBody>
          <a:bodyPr>
            <a:normAutofit/>
          </a:bodyPr>
          <a:lstStyle/>
          <a:p>
            <a:r>
              <a:rPr lang="en-GB" sz="2800" dirty="0"/>
              <a:t>“</a:t>
            </a:r>
            <a:r>
              <a:rPr lang="en-GB" sz="2800" dirty="0" err="1"/>
              <a:t>flexup</a:t>
            </a:r>
            <a:r>
              <a:rPr lang="en-GB" sz="2800" dirty="0"/>
              <a:t>” plan and EVALUATION METRICS: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7A067-81B4-5316-B138-A29D52AC0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88" y="1698171"/>
            <a:ext cx="11254682" cy="4709503"/>
          </a:xfrm>
          <a:solidFill>
            <a:schemeClr val="accent1"/>
          </a:solidFill>
        </p:spPr>
        <p:txBody>
          <a:bodyPr>
            <a:normAutofit/>
          </a:bodyPr>
          <a:lstStyle/>
          <a:p>
            <a:endParaRPr lang="en-GB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endParaRPr lang="en-GB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C59FCB-2E29-9252-F059-0B8CAAC28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980617"/>
              </p:ext>
            </p:extLst>
          </p:nvPr>
        </p:nvGraphicFramePr>
        <p:xfrm>
          <a:off x="3671610" y="1698171"/>
          <a:ext cx="8029960" cy="470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288">
                  <a:extLst>
                    <a:ext uri="{9D8B030D-6E8A-4147-A177-3AD203B41FA5}">
                      <a16:colId xmlns:a16="http://schemas.microsoft.com/office/drawing/2014/main" val="3928419661"/>
                    </a:ext>
                  </a:extLst>
                </a:gridCol>
                <a:gridCol w="1581418">
                  <a:extLst>
                    <a:ext uri="{9D8B030D-6E8A-4147-A177-3AD203B41FA5}">
                      <a16:colId xmlns:a16="http://schemas.microsoft.com/office/drawing/2014/main" val="3382852869"/>
                    </a:ext>
                  </a:extLst>
                </a:gridCol>
                <a:gridCol w="1581418">
                  <a:extLst>
                    <a:ext uri="{9D8B030D-6E8A-4147-A177-3AD203B41FA5}">
                      <a16:colId xmlns:a16="http://schemas.microsoft.com/office/drawing/2014/main" val="2288839626"/>
                    </a:ext>
                  </a:extLst>
                </a:gridCol>
                <a:gridCol w="1581418">
                  <a:extLst>
                    <a:ext uri="{9D8B030D-6E8A-4147-A177-3AD203B41FA5}">
                      <a16:colId xmlns:a16="http://schemas.microsoft.com/office/drawing/2014/main" val="614600468"/>
                    </a:ext>
                  </a:extLst>
                </a:gridCol>
                <a:gridCol w="1581418">
                  <a:extLst>
                    <a:ext uri="{9D8B030D-6E8A-4147-A177-3AD203B41FA5}">
                      <a16:colId xmlns:a16="http://schemas.microsoft.com/office/drawing/2014/main" val="4167158708"/>
                    </a:ext>
                  </a:extLst>
                </a:gridCol>
              </a:tblGrid>
              <a:tr h="33073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RELEVANCE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PLAN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FlexUp</a:t>
                      </a:r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51418"/>
                  </a:ext>
                </a:extLst>
              </a:tr>
              <a:tr h="658045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Upfront Cost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 $500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Lower/Monthly bundled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 are cost sensitive, won’t pay &gt;$500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9495"/>
                  </a:ext>
                </a:extLst>
              </a:tr>
              <a:tr h="8268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Yearly Cost </a:t>
                      </a:r>
                    </a:p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 month)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$1240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$1308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-5.5% expensive annually, but higher perceived value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61830"/>
                  </a:ext>
                </a:extLst>
              </a:tr>
              <a:tr h="33073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(2 years)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$1190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$1108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6.89% savings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57028"/>
                  </a:ext>
                </a:extLst>
              </a:tr>
              <a:tr h="57878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(3 years)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 High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$1173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$1041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11.25% savings (long term value case)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41666"/>
                  </a:ext>
                </a:extLst>
              </a:tr>
              <a:tr h="33073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Trade-in Option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Included/Encouraged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68% prefer trade in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05073"/>
                  </a:ext>
                </a:extLst>
              </a:tr>
              <a:tr h="8268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Insurance/Protection</a:t>
                      </a:r>
                    </a:p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(Damage Forgiveness Plan)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Included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Could be bundled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protection is a value boost as 38% replaced it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52582"/>
                  </a:ext>
                </a:extLst>
              </a:tr>
              <a:tr h="8268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Influence</a:t>
                      </a:r>
                    </a:p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(Social Sharing Discount)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trend appeal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&lt;30 years value tech trends, will boost social appeal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96033"/>
                  </a:ext>
                </a:extLst>
              </a:tr>
            </a:tbl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732E52BD-C8EE-60EB-4AE7-047B450B7717}"/>
              </a:ext>
            </a:extLst>
          </p:cNvPr>
          <p:cNvSpPr txBox="1">
            <a:spLocks/>
          </p:cNvSpPr>
          <p:nvPr/>
        </p:nvSpPr>
        <p:spPr>
          <a:xfrm>
            <a:off x="446888" y="1698170"/>
            <a:ext cx="3224722" cy="470950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- OFFERING ENHANCEMENTS: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GB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  <a:r>
              <a:rPr lang="en-GB" sz="1500" dirty="0">
                <a:solidFill>
                  <a:schemeClr val="bg1"/>
                </a:solidFill>
                <a:latin typeface="Georgia" panose="02040502050405020303" pitchFamily="18" charset="0"/>
              </a:rPr>
              <a:t>. </a:t>
            </a:r>
            <a:r>
              <a:rPr lang="en-GB" sz="1400" dirty="0">
                <a:solidFill>
                  <a:schemeClr val="bg1"/>
                </a:solidFill>
                <a:latin typeface="Georgia" panose="02040502050405020303" pitchFamily="18" charset="0"/>
              </a:rPr>
              <a:t>FLEXIBLE UPGRADE PATH: </a:t>
            </a:r>
            <a:r>
              <a:rPr lang="en-GB" sz="1400" cap="none" dirty="0">
                <a:solidFill>
                  <a:schemeClr val="bg1"/>
                </a:solidFill>
                <a:latin typeface="Georgia" panose="02040502050405020303" pitchFamily="18" charset="0"/>
              </a:rPr>
              <a:t>Allow upgrades at 12, 24, 36 months  to offer control and lower costs</a:t>
            </a:r>
          </a:p>
          <a:p>
            <a:r>
              <a:rPr lang="en-GB" sz="1500" dirty="0">
                <a:solidFill>
                  <a:schemeClr val="bg1"/>
                </a:solidFill>
                <a:latin typeface="Georgia" panose="02040502050405020303" pitchFamily="18" charset="0"/>
              </a:rPr>
              <a:t>2. </a:t>
            </a:r>
            <a:r>
              <a:rPr lang="en-GB" sz="1400" dirty="0">
                <a:solidFill>
                  <a:schemeClr val="bg1"/>
                </a:solidFill>
                <a:latin typeface="Georgia" panose="02040502050405020303" pitchFamily="18" charset="0"/>
              </a:rPr>
              <a:t>GAMIFY RETURN EXPERIENCE: </a:t>
            </a:r>
            <a:r>
              <a:rPr lang="en-GB" sz="1400" cap="none" dirty="0">
                <a:solidFill>
                  <a:schemeClr val="bg1"/>
                </a:solidFill>
                <a:latin typeface="Georgia" panose="02040502050405020303" pitchFamily="18" charset="0"/>
              </a:rPr>
              <a:t>Offer loyalty rewards for timely returns.</a:t>
            </a:r>
          </a:p>
          <a:p>
            <a:r>
              <a:rPr lang="en-GB" sz="1400" dirty="0">
                <a:solidFill>
                  <a:schemeClr val="bg1"/>
                </a:solidFill>
                <a:latin typeface="Georgia" panose="02040502050405020303" pitchFamily="18" charset="0"/>
              </a:rPr>
              <a:t>3. DAMAGE FORGIVENESS PLAN:  </a:t>
            </a:r>
            <a:r>
              <a:rPr lang="en-GB" sz="1400" cap="none" dirty="0">
                <a:solidFill>
                  <a:schemeClr val="bg1"/>
                </a:solidFill>
                <a:latin typeface="Georgia" panose="02040502050405020303" pitchFamily="18" charset="0"/>
              </a:rPr>
              <a:t>Add optional low-cost enhanced insurance.</a:t>
            </a:r>
          </a:p>
          <a:p>
            <a:r>
              <a:rPr lang="en-GB" sz="1400" dirty="0">
                <a:solidFill>
                  <a:schemeClr val="bg1"/>
                </a:solidFill>
                <a:latin typeface="Georgia" panose="02040502050405020303" pitchFamily="18" charset="0"/>
              </a:rPr>
              <a:t>4. SOCIAL SHARING DISCOUNT: </a:t>
            </a:r>
            <a:r>
              <a:rPr lang="en-GB" sz="1400" cap="none" dirty="0">
                <a:solidFill>
                  <a:schemeClr val="bg1"/>
                </a:solidFill>
                <a:latin typeface="Georgia" panose="02040502050405020303" pitchFamily="18" charset="0"/>
              </a:rPr>
              <a:t>Refer-a-friend or some other discount for young ‘gen-z’ crowd.</a:t>
            </a:r>
          </a:p>
        </p:txBody>
      </p:sp>
    </p:spTree>
    <p:extLst>
      <p:ext uri="{BB962C8B-B14F-4D97-AF65-F5344CB8AC3E}">
        <p14:creationId xmlns:p14="http://schemas.microsoft.com/office/powerpoint/2010/main" val="31396549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280</TotalTime>
  <Words>387</Words>
  <Application>Microsoft Office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Georgia</vt:lpstr>
      <vt:lpstr>Gill Sans MT</vt:lpstr>
      <vt:lpstr>Times New Roman</vt:lpstr>
      <vt:lpstr>Wingdings 2</vt:lpstr>
      <vt:lpstr>Dividend</vt:lpstr>
      <vt:lpstr>BCG  TASK  3</vt:lpstr>
      <vt:lpstr>SUB TASK 1: CRITERION &amp; market segment</vt:lpstr>
      <vt:lpstr>“flexup” plan and EVALUATION METRICS: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Chirag Dhiwar</dc:creator>
  <cp:lastModifiedBy>Chirag Dhiwar</cp:lastModifiedBy>
  <cp:revision>4</cp:revision>
  <dcterms:created xsi:type="dcterms:W3CDTF">2025-04-18T16:57:46Z</dcterms:created>
  <dcterms:modified xsi:type="dcterms:W3CDTF">2025-04-19T08:56:06Z</dcterms:modified>
</cp:coreProperties>
</file>