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3901-5FF1-55D8-BA68-9CB63983D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98141"/>
            <a:ext cx="10993549" cy="99690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Executive Summary: </a:t>
            </a:r>
            <a:r>
              <a:rPr lang="en-GB" b="1" dirty="0" err="1"/>
              <a:t>FlexUp</a:t>
            </a:r>
            <a:r>
              <a:rPr lang="en-GB" b="1" dirty="0"/>
              <a:t> Plan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D767D-305F-E747-BD29-9EA1FA403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62" y="1189409"/>
            <a:ext cx="11240933" cy="1739421"/>
          </a:xfrm>
        </p:spPr>
        <p:txBody>
          <a:bodyPr>
            <a:normAutofit/>
          </a:bodyPr>
          <a:lstStyle/>
          <a:p>
            <a:r>
              <a:rPr lang="en-GB" b="1" cap="none" dirty="0">
                <a:latin typeface="Georgia" panose="02040502050405020303" pitchFamily="18" charset="0"/>
              </a:rPr>
              <a:t>SITUATION: </a:t>
            </a:r>
            <a:r>
              <a:rPr lang="en-GB" cap="none" dirty="0">
                <a:latin typeface="Georgia" panose="02040502050405020303" pitchFamily="18" charset="0"/>
              </a:rPr>
              <a:t>Company X has been experiencing a </a:t>
            </a:r>
            <a:r>
              <a:rPr lang="en-GB" b="1" cap="none" dirty="0">
                <a:latin typeface="Georgia" panose="02040502050405020303" pitchFamily="18" charset="0"/>
              </a:rPr>
              <a:t>decline in market share and ARPU</a:t>
            </a:r>
            <a:r>
              <a:rPr lang="en-GB" cap="none" dirty="0">
                <a:latin typeface="Georgia" panose="02040502050405020303" pitchFamily="18" charset="0"/>
              </a:rPr>
              <a:t>, driven by customers perceiving current offerings as uncompetitive. Consumers increasingly seek flexibility, affordability, and value in handset and service plans.</a:t>
            </a:r>
          </a:p>
          <a:p>
            <a:r>
              <a:rPr lang="en-GB" b="1" cap="none" dirty="0">
                <a:latin typeface="Georgia" panose="02040502050405020303" pitchFamily="18" charset="0"/>
              </a:rPr>
              <a:t>COMPLICATION: </a:t>
            </a:r>
            <a:r>
              <a:rPr lang="en-GB" cap="none" dirty="0">
                <a:latin typeface="Georgia" panose="02040502050405020303" pitchFamily="18" charset="0"/>
              </a:rPr>
              <a:t>Current pricing and upgrade structures </a:t>
            </a:r>
            <a:r>
              <a:rPr lang="en-GB" b="1" cap="none" dirty="0">
                <a:latin typeface="Georgia" panose="02040502050405020303" pitchFamily="18" charset="0"/>
              </a:rPr>
              <a:t>do not appeal to key consumer segments.              </a:t>
            </a:r>
            <a:r>
              <a:rPr lang="en-GB" cap="none" dirty="0">
                <a:latin typeface="Georgia" panose="02040502050405020303" pitchFamily="18" charset="0"/>
              </a:rPr>
              <a:t>Upfront costs and lack of perceived value are </a:t>
            </a:r>
            <a:r>
              <a:rPr lang="en-GB" b="1" cap="none" dirty="0">
                <a:latin typeface="Georgia" panose="02040502050405020303" pitchFamily="18" charset="0"/>
              </a:rPr>
              <a:t>limiting adoption and retention.                                                               60% of customers sensitive to upfront payments</a:t>
            </a:r>
            <a:r>
              <a:rPr lang="en-GB" cap="none" dirty="0">
                <a:latin typeface="Georgia" panose="02040502050405020303" pitchFamily="18" charset="0"/>
              </a:rPr>
              <a:t> and </a:t>
            </a:r>
            <a:r>
              <a:rPr lang="en-GB" b="1" cap="none" dirty="0">
                <a:latin typeface="Georgia" panose="02040502050405020303" pitchFamily="18" charset="0"/>
              </a:rPr>
              <a:t>38% replacing handsets before contract ends.</a:t>
            </a:r>
            <a:endParaRPr lang="en-IN" cap="none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E4964-B095-667C-4E8D-5559B87DA550}"/>
              </a:ext>
            </a:extLst>
          </p:cNvPr>
          <p:cNvSpPr txBox="1"/>
          <p:nvPr/>
        </p:nvSpPr>
        <p:spPr>
          <a:xfrm>
            <a:off x="453762" y="3251964"/>
            <a:ext cx="112409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600" dirty="0">
                <a:solidFill>
                  <a:schemeClr val="bg1"/>
                </a:solidFill>
                <a:latin typeface="Georgia" panose="02040502050405020303" pitchFamily="18" charset="0"/>
              </a:rPr>
              <a:t>Question: CAN A </a:t>
            </a:r>
            <a:r>
              <a:rPr lang="en-GB" sz="1600" b="1" dirty="0">
                <a:solidFill>
                  <a:schemeClr val="bg1"/>
                </a:solidFill>
                <a:latin typeface="Georgia" panose="02040502050405020303" pitchFamily="18" charset="0"/>
              </a:rPr>
              <a:t>HANDSET LEASING MODEL</a:t>
            </a:r>
            <a:r>
              <a:rPr lang="en-GB" sz="1600" dirty="0">
                <a:solidFill>
                  <a:schemeClr val="bg1"/>
                </a:solidFill>
                <a:latin typeface="Georgia" panose="02040502050405020303" pitchFamily="18" charset="0"/>
              </a:rPr>
              <a:t> HELP REVERSE THESE TRENDS AND DRIVE REVENUE GROWTH BY ALIGNING WITH CONSUMER PREFERENCES?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Answer: YES!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Lower upfront costs and flexible upgrade cycles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Competitive yearly pricing — especially over 24 and 36 months (savings up to 11.25%)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High alignment with target segment needs (Under 30)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Expected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revenue uplift of 2.3% to 4.25%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based on behavior in comparable markets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Improved customer acquisition and retention in the under-30 segment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Potential to reposition Company X as a value-driven, innovative market player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96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</TotalTime>
  <Words>192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Gill Sans MT</vt:lpstr>
      <vt:lpstr>Wingdings 2</vt:lpstr>
      <vt:lpstr>Dividend</vt:lpstr>
      <vt:lpstr>Executive Summary: FlexUp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 Dhiwar</dc:creator>
  <cp:lastModifiedBy>Chirag Dhiwar</cp:lastModifiedBy>
  <cp:revision>1</cp:revision>
  <dcterms:created xsi:type="dcterms:W3CDTF">2025-04-20T18:14:31Z</dcterms:created>
  <dcterms:modified xsi:type="dcterms:W3CDTF">2025-04-20T18:41:47Z</dcterms:modified>
</cp:coreProperties>
</file>