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2" r:id="rId3"/>
    <p:sldId id="263" r:id="rId4"/>
    <p:sldId id="291" r:id="rId5"/>
    <p:sldId id="282" r:id="rId6"/>
    <p:sldId id="287" r:id="rId7"/>
    <p:sldId id="290" r:id="rId8"/>
    <p:sldId id="292" r:id="rId9"/>
    <p:sldId id="294" r:id="rId10"/>
    <p:sldId id="300" r:id="rId11"/>
    <p:sldId id="293" r:id="rId12"/>
    <p:sldId id="297" r:id="rId13"/>
    <p:sldId id="298" r:id="rId14"/>
    <p:sldId id="301" r:id="rId15"/>
    <p:sldId id="299" r:id="rId16"/>
    <p:sldId id="29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3" autoAdjust="0"/>
    <p:restoredTop sz="94645" autoAdjust="0"/>
  </p:normalViewPr>
  <p:slideViewPr>
    <p:cSldViewPr snapToGrid="0">
      <p:cViewPr varScale="1">
        <p:scale>
          <a:sx n="111" d="100"/>
          <a:sy n="11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E77B5F-58D1-7676-7D8E-A35FE3DADE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30EA5-EA10-4824-C253-6E9B9AF926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07566-71AB-4EF6-B00B-E99819FF39B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1D0F-27C8-3512-BFD7-592688C2D0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IIIT SriCity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B508D-60F0-2043-64A4-89390984D4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E445D-2432-4C82-B889-6A36C4531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57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B077-1B07-421A-B132-B0A8088B195C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IIIT SriCity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9384-8C1E-4FFE-AC72-8626060CF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933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2ED3-1990-40D2-17F3-95264CB7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3E963-94EE-C9C3-292A-62B50377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05C3-3822-96B8-8C8A-9A14BB09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864D-0983-43FC-82FC-B99A91590AF9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37D43-3499-84B0-046D-5415F623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B322-1B8B-8BBE-4F94-AF87D40C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9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37C7-C01D-E411-851D-DC7F7486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384FD-7AAD-FE8F-B0BD-CCBB46F0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F391-6083-F658-D6C9-E9A4A549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EAB2-2BC8-41A5-815D-6EDFC61B314B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D4C6-9091-6B45-4A5A-5014E334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617E6-A819-4EE8-6B5A-B2585656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2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BA63F-F516-807E-B1DF-8FE1A19D5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6A569-293E-75BE-5F9A-27EF77D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0FD8F-0F97-83E0-944F-7C58F08F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AC3-9C25-4D89-9672-A1E990F00540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D7E5-9D1C-7517-17AF-9D9AC354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62BA-13AD-1671-7ACA-2DAF6271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8AA1-961B-D027-20A5-F6E11DBC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8EBD-6789-0229-314C-8C4472F8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E1F3-22E0-EE17-BA2C-C7D0B7AB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C925-A6E0-4C66-9468-87CEA2BC69C3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6A270-BC9B-2678-E981-EECC179E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01D5-A8C0-66A1-CE8C-A03CB85B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5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FAC4-B5C8-0E3D-0B35-8011C9FA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9F718-F960-7B34-CFAB-5299C6C7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3DB0-CB57-019F-4E06-2A78611A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D8DB-AB31-4F1E-9A21-32A75A734707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E671-7313-F1AF-BCFD-AE68706A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C721-664E-D9F7-35EE-863482D1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3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58E1-038A-84CC-9568-9144DEB8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E015-1341-F422-D393-7CACC2D6C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7EE41-B86E-E9D7-726D-5197C6C8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A66C1-C314-5583-5671-4884D48A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0438-D052-46C2-AEEF-B7254D31336B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8DD75-DEA4-72B9-E1E3-25FB56BD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ACDDC-DFC0-2FBF-1987-B08C50AC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6CCD-F098-F0AA-8597-97283DFE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1D69-4529-8BE1-E37B-B4EE6B76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F358-2752-B6F1-83B0-8B1163C4A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9A2E0-1BB2-8E87-3DC4-51FD6FCC9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37231-BA4C-254A-0BA1-CD9F4583E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9ABF1-83EF-B0B0-D966-F16E501A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57C4-002A-486E-A010-D37958E5D6C5}" type="datetime1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FE85A-EA6A-DFF8-634F-181E81F8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C6970-684E-BF0D-2B6D-270C78C0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5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00E8-B9CC-7DA9-CB0F-60106EBD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02DA-4CB4-7DC9-F2F9-D5A3B60D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27A9-B28B-4FF5-8496-5E412FF7628C}" type="datetime1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766CC-0321-A130-A10E-8B9358FD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172F9-5E07-7058-17D3-82D6AB2C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ABB61-9041-5DD9-6475-D323B8A3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290-63E6-4DF7-9936-C22A41E5581C}" type="datetime1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139D-598C-EAF3-B1F3-7C84FD74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6EDEE-26E4-9862-3DAF-70768818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1791-B2E2-3C0A-47B0-E1C6AF3E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E6B1-CC58-4A3C-EB18-FBF28CED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1EE34-7B2A-E118-22D5-412ACEB7F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D5700-49FF-C956-2ABE-286EBAAA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5B11-B0FC-41D0-8690-429F4330A05B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DABB5-EF58-24AA-9079-5245D630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154E7-F09F-C400-AE35-DC306FF4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7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549B-924D-C51B-D822-286E9699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3DAF2-8FE0-B3DA-7FB1-91C1509E2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B1078-1B2C-8193-F956-904230D73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5AE68-49DE-2A52-FE97-E79271B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2CED-E69D-423A-B237-B551B5F55B0C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6CF87-8E0A-FF2B-8B19-5908CDDB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FB7A-2796-CD0A-A242-F5321CB1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70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3D4B2-1F43-F63E-77E4-3BE4F4C9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6688C-68EF-6F88-94AA-4809C3D6A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0745-0275-7CDF-D254-38BEE06B3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A2D49-3426-46E0-983C-DB82D05E5CE9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37F0-8040-C72D-6250-B89A6AD8D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6/5/2025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44C5-5B82-FD6A-4E4B-577F72918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D210-4D84-4B9D-A603-DC95F6DFA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37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07E3-C22B-911B-545B-F64D6F6044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Georgia" panose="02040502050405020303" pitchFamily="18" charset="0"/>
              </a:rPr>
              <a:t>I</a:t>
            </a:r>
            <a:r>
              <a:rPr lang="en-IN" sz="4000" dirty="0">
                <a:latin typeface="Georgia" panose="02040502050405020303" pitchFamily="18" charset="0"/>
              </a:rPr>
              <a:t>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335E-BA2B-A8F8-7BCA-EEB83327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Georgia" panose="02040502050405020303" pitchFamily="18" charset="0"/>
              </a:rPr>
              <a:t>Vehicular Ad Hoc Networks (VANETs) are a subset of Mobile Ad Hoc Networks (MANETs) designed for vehicular communication.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Georgia" panose="02040502050405020303" pitchFamily="18" charset="0"/>
              </a:rPr>
              <a:t>Main objectives:</a:t>
            </a:r>
            <a:r>
              <a:rPr lang="en-GB" dirty="0">
                <a:latin typeface="Georgia" panose="02040502050405020303" pitchFamily="18" charset="0"/>
              </a:rPr>
              <a:t> Enhance road safety, traffic efficiency, and provide infotainment services.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3957A-3AD9-1C00-08F9-506331A7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1BE5-51FF-24A4-32C7-65CDD3D8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1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9295C-4A0B-F434-D714-3E1E0B740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F38C-E220-DBA9-42C7-137710E52A2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Analysis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6FF12-EB21-2879-521F-17866F47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4064D-1791-9F19-7B31-72522194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10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DB7FCF1-D11A-E3EF-C7D2-ABDDF955F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7782"/>
            <a:ext cx="525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A4E6A14-C73E-F5EC-BC70-59621FB0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54" y="2567224"/>
            <a:ext cx="1044589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br>
              <a:rPr lang="en-US" altLang="en-US" sz="2000" dirty="0">
                <a:latin typeface="Georgia" panose="02040502050405020303" pitchFamily="18" charset="0"/>
              </a:rPr>
            </a:br>
            <a:r>
              <a:rPr lang="en-US" altLang="en-US" sz="2000" dirty="0">
                <a:latin typeface="Georgia" panose="02040502050405020303" pitchFamily="18" charset="0"/>
              </a:rPr>
              <a:t>1) </a:t>
            </a:r>
            <a:r>
              <a:rPr lang="en-GB" altLang="en-US" sz="2000" b="1" dirty="0">
                <a:latin typeface="Georgia" panose="02040502050405020303" pitchFamily="18" charset="0"/>
              </a:rPr>
              <a:t>Single File – High Packet count</a:t>
            </a:r>
            <a:endParaRPr lang="en-US" sz="2000" b="1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Georgia" panose="02040502050405020303" pitchFamily="18" charset="0"/>
              </a:rPr>
              <a:t>- Low uniform sender behavior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- low-rate, stealthy DoS attack</a:t>
            </a:r>
            <a:br>
              <a:rPr lang="en-US" sz="2000" b="1" dirty="0">
                <a:latin typeface="Georgia" panose="02040502050405020303" pitchFamily="18" charset="0"/>
              </a:rPr>
            </a:br>
            <a:br>
              <a:rPr lang="en-US" sz="2000" b="1" dirty="0">
                <a:latin typeface="Georgia" panose="02040502050405020303" pitchFamily="18" charset="0"/>
              </a:rPr>
            </a:br>
            <a:r>
              <a:rPr lang="en-US" sz="2000" b="1" dirty="0">
                <a:latin typeface="Georgia" panose="02040502050405020303" pitchFamily="18" charset="0"/>
              </a:rPr>
              <a:t>2) All Packet Sizes: </a:t>
            </a:r>
            <a:endParaRPr lang="en-GB" sz="2000" b="1" dirty="0">
              <a:latin typeface="Georgia" panose="020405020504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2000" dirty="0">
                <a:latin typeface="Georgia" panose="02040502050405020303" pitchFamily="18" charset="0"/>
              </a:rPr>
              <a:t>Mixed behaviour: multiple time windows and scenarios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GB" sz="2000" dirty="0">
                <a:latin typeface="Georgia" panose="02040502050405020303" pitchFamily="18" charset="0"/>
              </a:rPr>
              <a:t>Low rate and high rate attack patterns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000" dirty="0">
                <a:latin typeface="Georgia" panose="02040502050405020303" pitchFamily="18" charset="0"/>
              </a:rPr>
              <a:t>- Captures heterogeneity across senders: </a:t>
            </a: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endParaRPr lang="en-US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6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363A-79BD-3ABD-E2A1-FE7B2217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ACEC-D0F5-F1B0-CDB5-DE9EE37C6E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Feature shifts across dataset scales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69DF8-4C07-3B7E-B4B6-24B5282D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CB3F9-AE8A-ED0B-53FB-AAFC2EB4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11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CBB1B95-F23B-7843-4202-9A993F7A6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7782"/>
            <a:ext cx="525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95E08CA-387C-A88C-BA95-1F7715A73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909" y="1789851"/>
            <a:ext cx="320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br>
              <a:rPr lang="en-US" altLang="en-US" sz="2000" dirty="0">
                <a:latin typeface="Georgia" panose="02040502050405020303" pitchFamily="18" charset="0"/>
              </a:rPr>
            </a:br>
            <a:r>
              <a:rPr lang="en-US" altLang="en-US" sz="2000" dirty="0">
                <a:latin typeface="Georgia" panose="02040502050405020303" pitchFamily="18" charset="0"/>
              </a:rPr>
              <a:t>For a single dataset file:</a:t>
            </a: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endParaRPr lang="en-US" altLang="en-US" sz="2000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F4BB9-8382-29C6-FB0B-FF25E82D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4" y="2779892"/>
            <a:ext cx="4757306" cy="3557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FAF5DD-CD63-7FB6-3C01-64690B3C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57" y="3728843"/>
            <a:ext cx="3977985" cy="2838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017D65-B3DE-0787-F1CE-BA85EDF54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4369"/>
            <a:ext cx="5049982" cy="17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9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CCDA3-EEB4-ADD7-E50B-0DD8C762C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FE11-F158-5AB7-1F32-D0A7D2E5B0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Feature shifts across dataset scales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D81E3-8A5C-1839-8158-924FCBB5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9B8B-9F4C-11F9-B91A-60739E21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12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139E432-02F1-E2F0-E01F-B411E5782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7782"/>
            <a:ext cx="525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ACB4831-C7E9-AEC6-DCE2-5230CFD5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909" y="1635963"/>
            <a:ext cx="3200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br>
              <a:rPr lang="en-US" altLang="en-US" sz="2000" dirty="0">
                <a:latin typeface="Georgia" panose="02040502050405020303" pitchFamily="18" charset="0"/>
              </a:rPr>
            </a:br>
            <a:r>
              <a:rPr lang="en-US" altLang="en-US" sz="2000" dirty="0">
                <a:latin typeface="Georgia" panose="02040502050405020303" pitchFamily="18" charset="0"/>
              </a:rPr>
              <a:t>For MULTIPLE dataset file:</a:t>
            </a: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endParaRPr lang="en-US" altLang="en-US" sz="2000" dirty="0"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FEB36-4E78-2085-C259-E0E6EE17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7782"/>
            <a:ext cx="5258534" cy="1970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90868-DCDE-A177-13C2-702FF510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48" y="2809737"/>
            <a:ext cx="4548659" cy="339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DE3808-7151-EF37-4338-1D50A66A9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160" y="3832080"/>
            <a:ext cx="3568879" cy="28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6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C82C8-1BEE-C854-986B-739A4895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5714-6CDC-28ED-2CB8-2F3D9289EA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Feature shifts across dataset scales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542B9-1758-2528-E329-CE69FE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32B34-480E-2053-6D67-0F889B5A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13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B830E3-F0C0-8781-8AFC-DD25FB48B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7782"/>
            <a:ext cx="525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9EBE7D6-D4C8-3C77-BC61-2FB66870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909" y="1789851"/>
            <a:ext cx="320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br>
              <a:rPr lang="en-US" altLang="en-US" sz="2000" dirty="0">
                <a:latin typeface="Georgia" panose="02040502050405020303" pitchFamily="18" charset="0"/>
              </a:rPr>
            </a:br>
            <a:r>
              <a:rPr lang="en-US" altLang="en-US" sz="2000" dirty="0">
                <a:latin typeface="Georgia" panose="02040502050405020303" pitchFamily="18" charset="0"/>
              </a:rPr>
              <a:t>For ALL dataset file:</a:t>
            </a: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endParaRPr lang="en-US" altLang="en-US" sz="2000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057F2-4BDB-99E2-4510-67B6596E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761" y="1716278"/>
            <a:ext cx="5172797" cy="1938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8E877-AF41-1BFA-8694-65239D34D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658" y="3800186"/>
            <a:ext cx="4323484" cy="2556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9549FA-A97B-A9E6-C9A4-965DD8048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64" y="2573699"/>
            <a:ext cx="4967720" cy="37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5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373F0-CF41-22B7-6A91-8ACEABD9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DEA5-144B-750D-20EE-180B784AA1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Individual attack classification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A5A63-E054-76EA-CDEA-9ED6E999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57E52-1469-B4C5-2728-53426E3F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7602D-8A2B-1082-CE4A-1314AB58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9" y="1689894"/>
            <a:ext cx="5082777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FB080-1E1C-D460-28F2-E58CF14A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1550"/>
            <a:ext cx="4114801" cy="168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CD520-93DC-20B3-2C63-674195D8A11D}"/>
              </a:ext>
            </a:extLst>
          </p:cNvPr>
          <p:cNvSpPr txBox="1"/>
          <p:nvPr/>
        </p:nvSpPr>
        <p:spPr>
          <a:xfrm>
            <a:off x="838200" y="2355273"/>
            <a:ext cx="5082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Model is able to classify the attacks with high accuracy and precision.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8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0A9E5-4AD4-8D1F-CB1D-D2ACE3190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A5C-C42E-FA22-6172-2B4E21596C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Interpretations and Hypothesis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CAB7E-690C-A8F4-0C49-8FE447EE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32A44-658C-E44C-1277-CCD22535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15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89AE0D-E434-88DC-562F-44D4AF493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7782"/>
            <a:ext cx="525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D87B618-9CDA-B1DD-D811-252E8F692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54" y="1797782"/>
            <a:ext cx="1044589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br>
              <a:rPr lang="en-US" altLang="en-US" sz="2000" dirty="0">
                <a:latin typeface="Georgia" panose="02040502050405020303" pitchFamily="18" charset="0"/>
              </a:rPr>
            </a:br>
            <a:r>
              <a:rPr lang="en-US" altLang="en-US" sz="2000" dirty="0">
                <a:latin typeface="Georgia" panose="02040502050405020303" pitchFamily="18" charset="0"/>
              </a:rPr>
              <a:t>1) </a:t>
            </a:r>
            <a:r>
              <a:rPr lang="en-GB" sz="2000" b="1" dirty="0">
                <a:latin typeface="Georgia" panose="02040502050405020303" pitchFamily="18" charset="0"/>
              </a:rPr>
              <a:t>Increasing Data Diversity Reveals Generalizable Features</a:t>
            </a:r>
            <a:r>
              <a:rPr lang="en-US" sz="2000" b="1" dirty="0">
                <a:latin typeface="Georgia" panose="02040502050405020303" pitchFamily="18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Georgia" panose="02040502050405020303" pitchFamily="18" charset="0"/>
              </a:rPr>
              <a:t>- Small dataset shows localized patterns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- More fields: Richer attack behaviors</a:t>
            </a:r>
            <a:br>
              <a:rPr lang="en-US" sz="2000" b="1" dirty="0">
                <a:latin typeface="Georgia" panose="02040502050405020303" pitchFamily="18" charset="0"/>
              </a:rPr>
            </a:br>
            <a:br>
              <a:rPr lang="en-US" sz="2000" b="1" dirty="0">
                <a:latin typeface="Georgia" panose="02040502050405020303" pitchFamily="18" charset="0"/>
              </a:rPr>
            </a:br>
            <a:r>
              <a:rPr lang="en-US" sz="2000" b="1" dirty="0">
                <a:latin typeface="Georgia" panose="02040502050405020303" pitchFamily="18" charset="0"/>
              </a:rPr>
              <a:t>2) </a:t>
            </a:r>
            <a:r>
              <a:rPr lang="en-GB" sz="2000" b="1" dirty="0">
                <a:latin typeface="Georgia" panose="02040502050405020303" pitchFamily="18" charset="0"/>
              </a:rPr>
              <a:t>Mean Features Are Sensitive to Sample Size: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sz="2000" dirty="0">
                <a:latin typeface="Georgia" panose="02040502050405020303" pitchFamily="18" charset="0"/>
              </a:rPr>
              <a:t>- </a:t>
            </a:r>
            <a:r>
              <a:rPr lang="en-GB" sz="2000" dirty="0" err="1">
                <a:latin typeface="Georgia" panose="02040502050405020303" pitchFamily="18" charset="0"/>
              </a:rPr>
              <a:t>IAT_Mean</a:t>
            </a:r>
            <a:r>
              <a:rPr lang="en-GB" sz="2000" dirty="0">
                <a:latin typeface="Georgia" panose="02040502050405020303" pitchFamily="18" charset="0"/>
              </a:rPr>
              <a:t>: Central tendency measure, stable in small windows</a:t>
            </a:r>
            <a:br>
              <a:rPr lang="en-GB" sz="2000" dirty="0">
                <a:latin typeface="Georgia" panose="02040502050405020303" pitchFamily="18" charset="0"/>
              </a:rPr>
            </a:br>
            <a:r>
              <a:rPr lang="en-GB" sz="2000" dirty="0">
                <a:latin typeface="Georgia" panose="02040502050405020303" pitchFamily="18" charset="0"/>
              </a:rPr>
              <a:t>- Sample grows: extremes (min/max IATs)and frequency based patterns are more robust and informative</a:t>
            </a:r>
            <a:br>
              <a:rPr lang="en-GB" sz="2000" dirty="0">
                <a:latin typeface="Georgia" panose="02040502050405020303" pitchFamily="18" charset="0"/>
              </a:rPr>
            </a:br>
            <a:r>
              <a:rPr lang="en-GB" sz="2000" dirty="0">
                <a:latin typeface="Georgia" panose="02040502050405020303" pitchFamily="18" charset="0"/>
              </a:rPr>
              <a:t>- </a:t>
            </a:r>
            <a:r>
              <a:rPr lang="en-GB" sz="2000" dirty="0" err="1">
                <a:latin typeface="Georgia" panose="02040502050405020303" pitchFamily="18" charset="0"/>
              </a:rPr>
              <a:t>IAT_Mean</a:t>
            </a:r>
            <a:r>
              <a:rPr lang="en-GB" sz="2000" dirty="0">
                <a:latin typeface="Georgia" panose="02040502050405020303" pitchFamily="18" charset="0"/>
              </a:rPr>
              <a:t> captures worst-case scenarios (bursty attacks)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sz="2000" b="1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sz="2000" b="1" dirty="0">
                <a:latin typeface="Georgia" panose="02040502050405020303" pitchFamily="18" charset="0"/>
              </a:rPr>
              <a:t>3) Packet Flooding Signatures Become Clearer at Scale:</a:t>
            </a:r>
            <a:br>
              <a:rPr lang="en-GB" sz="2000" b="1" dirty="0">
                <a:latin typeface="Georgia" panose="02040502050405020303" pitchFamily="18" charset="0"/>
              </a:rPr>
            </a:br>
            <a:r>
              <a:rPr lang="en-GB" sz="2000" b="1" dirty="0">
                <a:latin typeface="Georgia" panose="02040502050405020303" pitchFamily="18" charset="0"/>
              </a:rPr>
              <a:t>- </a:t>
            </a:r>
            <a:r>
              <a:rPr lang="en-GB" sz="2000" dirty="0">
                <a:latin typeface="Georgia" panose="02040502050405020303" pitchFamily="18" charset="0"/>
              </a:rPr>
              <a:t>In real-world Dos, an attacker overwhelms by sending many packets from 1 identity</a:t>
            </a:r>
            <a:br>
              <a:rPr lang="en-GB" sz="2000" dirty="0">
                <a:latin typeface="Georgia" panose="02040502050405020303" pitchFamily="18" charset="0"/>
              </a:rPr>
            </a:br>
            <a:r>
              <a:rPr lang="en-GB" sz="2000" dirty="0">
                <a:latin typeface="Georgia" panose="02040502050405020303" pitchFamily="18" charset="0"/>
              </a:rPr>
              <a:t>- Pattern emerger strongly in larger aggregates.</a:t>
            </a: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endParaRPr lang="en-US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9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81964-DCF3-9D3F-B9FA-075E9D691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5D6B-4267-CEF0-BCE0-D40C5A8295D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Mix Attacks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3C91-9B96-F4EC-B5B7-33048858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4226F-98A6-064F-E7D3-6BFE8582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16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D0066-AF6C-7383-D4E8-1C8C04CF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569"/>
            <a:ext cx="5410955" cy="215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A06863-C0AC-75C1-BD92-400DA9B0C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3400"/>
            <a:ext cx="3678382" cy="1767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AEB9FC-A45E-AC40-6D24-A48F836FE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36" y="1869775"/>
            <a:ext cx="5249030" cy="42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4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07E3-C22B-911B-545B-F64D6F6044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C03CD-F119-A561-8C55-DDC302D2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53" y="284480"/>
            <a:ext cx="10898293" cy="620839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dirty="0"/>
          </a:p>
          <a:p>
            <a:pPr marL="0" indent="0" algn="ctr">
              <a:buNone/>
            </a:pPr>
            <a:endParaRPr lang="en-IN" sz="6600" dirty="0"/>
          </a:p>
          <a:p>
            <a:pPr marL="0" indent="0" algn="ctr">
              <a:buNone/>
            </a:pPr>
            <a:r>
              <a:rPr lang="en-IN" sz="88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THANK YOU 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ADCC1-4A79-10F4-364C-5B561592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317B8-A601-094A-729D-5C5F4FF2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9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07E3-C22B-911B-545B-F64D6F6044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U</a:t>
            </a:r>
            <a:r>
              <a:rPr lang="en-IN" dirty="0">
                <a:latin typeface="Georgia" panose="02040502050405020303" pitchFamily="18" charset="0"/>
              </a:rPr>
              <a:t>NDERSTANDING VANET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335E-BA2B-A8F8-7BCA-EEB83327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b="1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Georgia" panose="02040502050405020303" pitchFamily="18" charset="0"/>
              </a:rPr>
              <a:t>Key communication types:</a:t>
            </a:r>
            <a:r>
              <a:rPr lang="en-GB" dirty="0">
                <a:latin typeface="Georgia" panose="02040502050405020303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Georgia" panose="02040502050405020303" pitchFamily="18" charset="0"/>
              </a:rPr>
              <a:t>V2V:</a:t>
            </a:r>
            <a:r>
              <a:rPr lang="en-GB" dirty="0">
                <a:latin typeface="Georgia" panose="02040502050405020303" pitchFamily="18" charset="0"/>
              </a:rPr>
              <a:t> Vehicles exchanging data directly.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Georgia" panose="02040502050405020303" pitchFamily="18" charset="0"/>
              </a:rPr>
              <a:t>V2I:</a:t>
            </a:r>
            <a:r>
              <a:rPr lang="en-GB" dirty="0">
                <a:latin typeface="Georgia" panose="02040502050405020303" pitchFamily="18" charset="0"/>
              </a:rPr>
              <a:t> Vehicles communicating with roadside units (RSUs) or cloud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Georgia" panose="02040502050405020303" pitchFamily="18" charset="0"/>
              </a:rPr>
              <a:t>V2X:</a:t>
            </a:r>
            <a:r>
              <a:rPr lang="en-GB" dirty="0">
                <a:latin typeface="Georgia" panose="02040502050405020303" pitchFamily="18" charset="0"/>
              </a:rPr>
              <a:t> Interaction with pedestrians, cyclists, and other smart city infrastructure.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DF355-2174-D805-09E1-E8C893E1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FF8FC-5EF0-CF07-FD97-AB73F06A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7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07E3-C22B-911B-545B-F64D6F6044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D</a:t>
            </a:r>
            <a:r>
              <a:rPr lang="en-IN" dirty="0">
                <a:latin typeface="Georgia" panose="02040502050405020303" pitchFamily="18" charset="0"/>
              </a:rPr>
              <a:t>ATASETS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0BE6B-52B3-CC62-F7B4-0DEF6576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6/5/2025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C54B6-C297-602C-BF80-3AE800C5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3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AD4880-D62B-C89C-6064-3C84C4D2A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7605"/>
            <a:ext cx="10515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GB" sz="2000" dirty="0">
                <a:latin typeface="Georgia" panose="02040502050405020303" pitchFamily="18" charset="0"/>
              </a:rPr>
              <a:t>simulates </a:t>
            </a:r>
            <a:r>
              <a:rPr lang="en-GB" sz="2000" b="1" dirty="0">
                <a:latin typeface="Georgia" panose="02040502050405020303" pitchFamily="18" charset="0"/>
              </a:rPr>
              <a:t>Denial-of-Service (DoS) attacks</a:t>
            </a:r>
            <a:r>
              <a:rPr lang="en-GB" sz="2000" dirty="0">
                <a:latin typeface="Georgia" panose="02040502050405020303" pitchFamily="18" charset="0"/>
              </a:rPr>
              <a:t> in a </a:t>
            </a:r>
            <a:r>
              <a:rPr lang="en-GB" sz="2000" b="1" dirty="0">
                <a:latin typeface="Georgia" panose="02040502050405020303" pitchFamily="18" charset="0"/>
              </a:rPr>
              <a:t>Vehicular Ad-Hoc Network (VANET)</a:t>
            </a:r>
            <a:r>
              <a:rPr lang="en-GB" sz="2000" dirty="0">
                <a:latin typeface="Georgia" panose="02040502050405020303" pitchFamily="18" charset="0"/>
              </a:rPr>
              <a:t> environment.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GB" sz="2000" dirty="0">
                <a:latin typeface="Georgia" panose="02040502050405020303" pitchFamily="18" charset="0"/>
              </a:rPr>
              <a:t>Goal: model realistic vehicular communication under both </a:t>
            </a:r>
            <a:r>
              <a:rPr lang="en-GB" sz="2000" b="1" dirty="0">
                <a:latin typeface="Georgia" panose="02040502050405020303" pitchFamily="18" charset="0"/>
              </a:rPr>
              <a:t>normal</a:t>
            </a:r>
            <a:r>
              <a:rPr lang="en-GB" sz="2000" dirty="0">
                <a:latin typeface="Georgia" panose="02040502050405020303" pitchFamily="18" charset="0"/>
              </a:rPr>
              <a:t> and </a:t>
            </a:r>
            <a:r>
              <a:rPr lang="en-GB" sz="2000" b="1" dirty="0">
                <a:latin typeface="Georgia" panose="02040502050405020303" pitchFamily="18" charset="0"/>
              </a:rPr>
              <a:t>malicious</a:t>
            </a:r>
            <a:r>
              <a:rPr lang="en-GB" sz="2000" dirty="0">
                <a:latin typeface="Georgia" panose="02040502050405020303" pitchFamily="18" charset="0"/>
              </a:rPr>
              <a:t> conditions to enable the development and evaluation of </a:t>
            </a:r>
            <a:r>
              <a:rPr lang="en-GB" sz="2000" b="1" dirty="0">
                <a:latin typeface="Georgia" panose="02040502050405020303" pitchFamily="18" charset="0"/>
              </a:rPr>
              <a:t>Intrusion Detection Systems (IDS)</a:t>
            </a:r>
            <a:r>
              <a:rPr lang="en-GB" sz="2000" dirty="0">
                <a:latin typeface="Georgia" panose="020405020504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COLLECTED DATA: based on the below parameters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1)</a:t>
            </a:r>
            <a:r>
              <a:rPr lang="en-US" altLang="en-US" sz="2000" b="1" dirty="0"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Different Attack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Georgia" panose="02040502050405020303" pitchFamily="18" charset="0"/>
              </a:rPr>
              <a:t>2) </a:t>
            </a:r>
            <a:r>
              <a:rPr lang="en-US" altLang="en-US" sz="2000" dirty="0">
                <a:latin typeface="Georgia" panose="02040502050405020303" pitchFamily="18" charset="0"/>
              </a:rPr>
              <a:t>Different Time Windows</a:t>
            </a:r>
            <a:br>
              <a:rPr lang="en-US" altLang="en-US" sz="2000" b="1" dirty="0">
                <a:latin typeface="Georgia" panose="02040502050405020303" pitchFamily="18" charset="0"/>
              </a:rPr>
            </a:br>
            <a:r>
              <a:rPr lang="en-US" altLang="en-US" sz="2000" b="1" dirty="0">
                <a:latin typeface="Georgia" panose="02040502050405020303" pitchFamily="18" charset="0"/>
              </a:rPr>
              <a:t>3) </a:t>
            </a:r>
            <a:r>
              <a:rPr lang="en-US" altLang="en-US" sz="2000" dirty="0">
                <a:latin typeface="Georgia" panose="02040502050405020303" pitchFamily="18" charset="0"/>
              </a:rPr>
              <a:t>Different Packet Rate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5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61A57-C753-EBC6-B802-7605605D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7CF4-D235-AEDC-CFCD-CA030F65DC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D</a:t>
            </a:r>
            <a:r>
              <a:rPr lang="en-IN" dirty="0">
                <a:latin typeface="Georgia" panose="02040502050405020303" pitchFamily="18" charset="0"/>
              </a:rPr>
              <a:t>ATASETS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8C1C-CA93-E446-9F40-7D9AEC2B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6/5/2025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79237-CE88-6FE1-89E5-2C59CE4A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4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40925A5-53CE-5304-440A-C63A0F2F1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626" y="1834514"/>
            <a:ext cx="10515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Folder Naming Convention: cs-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-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mz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-n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69CF73-25F8-FD4C-56DB-B9CCF5694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7852"/>
              </p:ext>
            </p:extLst>
          </p:nvPr>
        </p:nvGraphicFramePr>
        <p:xfrm>
          <a:off x="907774" y="2342344"/>
          <a:ext cx="10446026" cy="348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013">
                  <a:extLst>
                    <a:ext uri="{9D8B030D-6E8A-4147-A177-3AD203B41FA5}">
                      <a16:colId xmlns:a16="http://schemas.microsoft.com/office/drawing/2014/main" val="4274279553"/>
                    </a:ext>
                  </a:extLst>
                </a:gridCol>
                <a:gridCol w="5223013">
                  <a:extLst>
                    <a:ext uri="{9D8B030D-6E8A-4147-A177-3AD203B41FA5}">
                      <a16:colId xmlns:a16="http://schemas.microsoft.com/office/drawing/2014/main" val="2832578875"/>
                    </a:ext>
                  </a:extLst>
                </a:gridCol>
              </a:tblGrid>
              <a:tr h="696397"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Component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Meaning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254022"/>
                  </a:ext>
                </a:extLst>
              </a:tr>
              <a:tr h="696397"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Cs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Case study/cooperative safety scenario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7879"/>
                  </a:ext>
                </a:extLst>
              </a:tr>
              <a:tr h="696397"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Dx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X= 3,4… depending on </a:t>
                      </a:r>
                      <a:r>
                        <a:rPr lang="en-GB" dirty="0" err="1">
                          <a:latin typeface="Georgia" panose="02040502050405020303" pitchFamily="18" charset="0"/>
                        </a:rPr>
                        <a:t>Ddos</a:t>
                      </a:r>
                      <a:r>
                        <a:rPr lang="en-GB" dirty="0">
                          <a:latin typeface="Georgia" panose="02040502050405020303" pitchFamily="18" charset="0"/>
                        </a:rPr>
                        <a:t>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234441"/>
                  </a:ext>
                </a:extLst>
              </a:tr>
              <a:tr h="696397"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My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Y=0,1,2,3,4 </a:t>
                      </a:r>
                      <a:r>
                        <a:rPr lang="en-IN" dirty="0">
                          <a:latin typeface="Georgia" panose="02040502050405020303" pitchFamily="18" charset="0"/>
                        </a:rPr>
                        <a:t>Scenario variation of 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821988"/>
                  </a:ext>
                </a:extLst>
              </a:tr>
              <a:tr h="696397"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n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Number of vehicles, here 30/40/50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7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36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9EE0-6BE8-382E-9241-6442D84B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232C-B174-9228-D94C-6140678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D</a:t>
            </a:r>
            <a:r>
              <a:rPr lang="en-IN" dirty="0">
                <a:latin typeface="Georgia" panose="02040502050405020303" pitchFamily="18" charset="0"/>
              </a:rPr>
              <a:t>ATASETS: File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E367-FAD2-8B47-56A8-627778AC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30AB6-B8A6-D5EC-D312-7848BEB6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5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80B866-EB7B-A4F1-EFF9-3E23567703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2054"/>
            <a:ext cx="5257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1</a:t>
            </a:r>
            <a:r>
              <a:rPr lang="en-US" altLang="en-US" sz="2000" dirty="0">
                <a:latin typeface="Georgia" panose="02040502050405020303" pitchFamily="18" charset="0"/>
              </a:rPr>
              <a:t>)  </a:t>
            </a:r>
            <a:r>
              <a:rPr lang="en-US" altLang="en-US" sz="2000" dirty="0" err="1">
                <a:latin typeface="Georgia" panose="02040502050405020303" pitchFamily="18" charset="0"/>
              </a:rPr>
              <a:t>Dataset_pkt_x</a:t>
            </a:r>
            <a:r>
              <a:rPr lang="en-US" altLang="en-US" sz="2000" dirty="0">
                <a:latin typeface="Georgia" panose="02040502050405020303" pitchFamily="18" charset="0"/>
              </a:rPr>
              <a:t>: Individual Packet-level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sendtime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cvtime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senderID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message</a:t>
            </a:r>
            <a:r>
              <a:rPr lang="en-US" altLang="en-US" sz="2000" dirty="0" err="1">
                <a:latin typeface="Georgia" panose="02040502050405020303" pitchFamily="18" charset="0"/>
              </a:rPr>
              <a:t>ID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>
                <a:latin typeface="Georgia" panose="02040502050405020303" pitchFamily="18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osition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>
                <a:latin typeface="Georgia" panose="02040502050405020303" pitchFamily="18" charset="0"/>
              </a:rPr>
              <a:t>speed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>
                <a:latin typeface="Georgia" panose="02040502050405020303" pitchFamily="18" charset="0"/>
              </a:rPr>
              <a:t>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eading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ddostype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msgtype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433438-9774-7AA8-AA60-C769DFCA3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544" y="2107667"/>
            <a:ext cx="500495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Georgia" panose="02040502050405020303" pitchFamily="18" charset="0"/>
              </a:rPr>
              <a:t>2) </a:t>
            </a:r>
            <a:r>
              <a:rPr lang="en-US" altLang="en-US" sz="2000" dirty="0" err="1">
                <a:latin typeface="Georgia" panose="02040502050405020303" pitchFamily="18" charset="0"/>
              </a:rPr>
              <a:t>Dataset_timewin_x</a:t>
            </a:r>
            <a:r>
              <a:rPr lang="en-US" altLang="en-US" sz="2000" dirty="0">
                <a:latin typeface="Georgia" panose="02040502050405020303" pitchFamily="18" charset="0"/>
              </a:rPr>
              <a:t>:  Aggregated features per time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>
                <a:latin typeface="Georgia" panose="02040502050405020303" pitchFamily="18" charset="0"/>
              </a:rPr>
              <a:t>received packets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IAT_Mean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IAT_Std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IAT_Max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IAT_Min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received_addresses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max_pkt_from_sameID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2000" dirty="0" err="1">
                <a:latin typeface="Georgia" panose="02040502050405020303" pitchFamily="18" charset="0"/>
              </a:rPr>
              <a:t>has_attacker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7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9B61B-F1A8-E6FD-AF57-8F167A1A4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72E9-E962-829B-B299-406BBE2A2D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D</a:t>
            </a:r>
            <a:r>
              <a:rPr lang="en-IN" dirty="0">
                <a:latin typeface="Georgia" panose="02040502050405020303" pitchFamily="18" charset="0"/>
              </a:rPr>
              <a:t>ATASETS: File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46277-24F2-0A86-44C5-800B147B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0CBEB-7CFF-D156-170D-0860705F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6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C7FACE-A3C2-0976-18DD-E46151D9F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77046"/>
            <a:ext cx="10515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3)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Dataset_truth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Ground truth data for attacker positions or IDs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4)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Dataset_timewinsum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Summary stats per window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5)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Dataset_pktsum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Summarized packet data</a:t>
            </a:r>
          </a:p>
        </p:txBody>
      </p:sp>
    </p:spTree>
    <p:extLst>
      <p:ext uri="{BB962C8B-B14F-4D97-AF65-F5344CB8AC3E}">
        <p14:creationId xmlns:p14="http://schemas.microsoft.com/office/powerpoint/2010/main" val="110008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ED898-2B3D-2D65-253F-915D86F0E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913B-DFCB-7F18-AB1B-E5DFA75E2A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Model Used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B9B9-A6D0-C9EA-D6A7-3421DF33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7829D-83C5-771B-B97D-288645A8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7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F651793-46AD-4174-07B8-F41483A65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30934"/>
            <a:ext cx="10515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459C1-E77E-C50F-6A52-50850E117BB4}"/>
              </a:ext>
            </a:extLst>
          </p:cNvPr>
          <p:cNvSpPr txBox="1"/>
          <p:nvPr/>
        </p:nvSpPr>
        <p:spPr>
          <a:xfrm>
            <a:off x="838200" y="206432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Used ML Model to predict Attack: Random Forest (Mainly) and </a:t>
            </a:r>
            <a:r>
              <a:rPr lang="en-GB" dirty="0" err="1">
                <a:latin typeface="Georgia" panose="02040502050405020303" pitchFamily="18" charset="0"/>
              </a:rPr>
              <a:t>XGBoost</a:t>
            </a:r>
            <a:endParaRPr lang="en-GB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  <a:p>
            <a:endParaRPr lang="en-GB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4AD3B7-1AB1-AA07-41D2-63FD4733D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93341"/>
              </p:ext>
            </p:extLst>
          </p:nvPr>
        </p:nvGraphicFramePr>
        <p:xfrm>
          <a:off x="838199" y="2618509"/>
          <a:ext cx="10515600" cy="338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124066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68439658"/>
                    </a:ext>
                  </a:extLst>
                </a:gridCol>
              </a:tblGrid>
              <a:tr h="676101"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Advantage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Benefit in Use Case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221332"/>
                  </a:ext>
                </a:extLst>
              </a:tr>
              <a:tr h="676101"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Handles high-dimensional data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VANET data has many features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93493"/>
                  </a:ext>
                </a:extLst>
              </a:tr>
              <a:tr h="676101"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Robust to noise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Irregular or tampered BSM’s wouldn’t confuse the whole model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38674"/>
                  </a:ext>
                </a:extLst>
              </a:tr>
              <a:tr h="676101"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Feature importance ranking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Helps understand which features matter most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93020"/>
                  </a:ext>
                </a:extLst>
              </a:tr>
              <a:tr h="676101"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Low overfitting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Georgia" panose="02040502050405020303" pitchFamily="18" charset="0"/>
                        </a:rPr>
                        <a:t>Better generalization than a single decision tree</a:t>
                      </a:r>
                      <a:endParaRPr lang="en-IN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7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3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9D4B2-0060-3029-4023-60D7018B0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2EC5-0454-83D2-9411-9A1D73912D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Findings and Analysis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73A0E-B051-FFB2-C625-9807826D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1A166-C2A4-7D7F-3066-834E734A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76C2D9-C223-B352-9621-1E53D8C6A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82230"/>
            <a:ext cx="5257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Captures subtl</a:t>
            </a:r>
            <a:r>
              <a:rPr lang="en-US" altLang="en-US" sz="2000" dirty="0">
                <a:latin typeface="Georgia" panose="02040502050405020303" pitchFamily="18" charset="0"/>
              </a:rPr>
              <a:t>e timings irregularities and address diversity under attack scenarios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D71C9-1FD6-C247-FF7C-346AD24E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49" y="3002865"/>
            <a:ext cx="5677388" cy="3230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A812E8-BA4C-AC2F-77C9-A8EFB79BE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2" y="2901018"/>
            <a:ext cx="4426527" cy="332330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C1D93ED3-E61D-FC36-5CE5-2DA502FE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635" y="962026"/>
            <a:ext cx="5257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br>
              <a:rPr lang="en-US" altLang="en-US" sz="2000" dirty="0">
                <a:latin typeface="Georgia" panose="02040502050405020303" pitchFamily="18" charset="0"/>
              </a:rPr>
            </a:br>
            <a:r>
              <a:rPr lang="en-US" altLang="en-US" sz="2000" dirty="0">
                <a:latin typeface="Georgia" panose="02040502050405020303" pitchFamily="18" charset="0"/>
              </a:rPr>
              <a:t>Random Forest: ranks features based on how consistently and effectively data is split across multiple trees</a:t>
            </a:r>
          </a:p>
        </p:txBody>
      </p:sp>
    </p:spTree>
    <p:extLst>
      <p:ext uri="{BB962C8B-B14F-4D97-AF65-F5344CB8AC3E}">
        <p14:creationId xmlns:p14="http://schemas.microsoft.com/office/powerpoint/2010/main" val="179704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0D186-D4D7-D41B-5BDA-A7DB23194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3D0-E29C-7259-4559-A991A85C90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Distribution of Packet Rate per sender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41C9B-EC4A-01ED-401D-382B288E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6/5/2025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DBA9A-3846-467F-61A8-CA09D44A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D210-4D84-4B9D-A603-DC95F6DFADBD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D65BC-7CB8-E67F-4C50-62655D3D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82" y="4267979"/>
            <a:ext cx="3330095" cy="2186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B108B0-563E-870D-481A-9A62A3DAA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9" y="4249218"/>
            <a:ext cx="3520353" cy="2289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7829AF-9185-DFC0-42B1-55F6E94A3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306125"/>
            <a:ext cx="3072636" cy="21867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2B4111-8A69-A84C-5367-D64546FAD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948" y="2110606"/>
            <a:ext cx="3217286" cy="2092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48F597-07BE-3054-34FB-73B116320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228" y="2110606"/>
            <a:ext cx="3520354" cy="2092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BD3329-BDEC-4FAC-CDC6-4F03A3CD6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9434" y="1978285"/>
            <a:ext cx="3004280" cy="228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7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688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Georgia</vt:lpstr>
      <vt:lpstr>Wingdings</vt:lpstr>
      <vt:lpstr>Office Theme</vt:lpstr>
      <vt:lpstr>INTRODUCTION</vt:lpstr>
      <vt:lpstr>UNDERSTANDING VANET</vt:lpstr>
      <vt:lpstr>DATASETS</vt:lpstr>
      <vt:lpstr>DATASETS</vt:lpstr>
      <vt:lpstr>DATASETS: File Types</vt:lpstr>
      <vt:lpstr>DATASETS: File Types</vt:lpstr>
      <vt:lpstr>Model Used</vt:lpstr>
      <vt:lpstr>Findings and Analysis</vt:lpstr>
      <vt:lpstr>Distribution of Packet Rate per sender</vt:lpstr>
      <vt:lpstr>Analysis</vt:lpstr>
      <vt:lpstr>Feature shifts across dataset scales</vt:lpstr>
      <vt:lpstr>Feature shifts across dataset scales</vt:lpstr>
      <vt:lpstr>Feature shifts across dataset scales</vt:lpstr>
      <vt:lpstr>Individual attack classification</vt:lpstr>
      <vt:lpstr>Interpretations and Hypothesis</vt:lpstr>
      <vt:lpstr>Mix Attacks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DEFENSE OF ATTACKS IN NAMED DATA NETWORKS</dc:title>
  <dc:creator>Chirag Dhiwar</dc:creator>
  <cp:lastModifiedBy>Chirag Dhiwar</cp:lastModifiedBy>
  <cp:revision>12</cp:revision>
  <dcterms:created xsi:type="dcterms:W3CDTF">2023-12-06T12:57:44Z</dcterms:created>
  <dcterms:modified xsi:type="dcterms:W3CDTF">2025-05-18T11:46:48Z</dcterms:modified>
</cp:coreProperties>
</file>