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20"/>
  </p:notesMasterIdLst>
  <p:handoutMasterIdLst>
    <p:handoutMasterId r:id="rId21"/>
  </p:handoutMasterIdLst>
  <p:sldIdLst>
    <p:sldId id="829" r:id="rId3"/>
    <p:sldId id="883" r:id="rId4"/>
    <p:sldId id="885" r:id="rId5"/>
    <p:sldId id="886" r:id="rId6"/>
    <p:sldId id="887" r:id="rId7"/>
    <p:sldId id="895" r:id="rId8"/>
    <p:sldId id="888" r:id="rId9"/>
    <p:sldId id="889" r:id="rId10"/>
    <p:sldId id="891" r:id="rId11"/>
    <p:sldId id="890" r:id="rId12"/>
    <p:sldId id="858" r:id="rId13"/>
    <p:sldId id="894" r:id="rId14"/>
    <p:sldId id="892" r:id="rId15"/>
    <p:sldId id="833" r:id="rId16"/>
    <p:sldId id="834" r:id="rId17"/>
    <p:sldId id="897" r:id="rId18"/>
    <p:sldId id="893" r:id="rId19"/>
  </p:sldIdLst>
  <p:sldSz cx="9144000" cy="6858000" type="screen4x3"/>
  <p:notesSz cx="7010400" cy="92964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8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55E54"/>
    <a:srgbClr val="990000"/>
    <a:srgbClr val="3E6A54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95"/>
    <p:restoredTop sz="85698" autoAdjust="0"/>
  </p:normalViewPr>
  <p:slideViewPr>
    <p:cSldViewPr showGuides="1">
      <p:cViewPr varScale="1">
        <p:scale>
          <a:sx n="99" d="100"/>
          <a:sy n="99" d="100"/>
        </p:scale>
        <p:origin x="1560" y="78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defTabSz="934720" eaLnBrk="1" hangingPunct="1">
              <a:buFont typeface="Arial" panose="020B060402020209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+mn-ea"/>
              <a:cs typeface="+mn-cs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algn="r" defTabSz="934720" eaLnBrk="1" hangingPunct="1">
              <a:buFont typeface="Arial" panose="020B0604020202090204" pitchFamily="34" charset="0"/>
              <a:buNone/>
              <a:defRPr sz="1200"/>
            </a:lvl1pPr>
          </a:lstStyle>
          <a:p>
            <a:pPr marL="0" marR="0" lvl="0" indent="0" algn="r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+mn-ea"/>
              <a:cs typeface="+mn-cs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>
            <a:lvl1pPr defTabSz="934720" eaLnBrk="1" hangingPunct="1">
              <a:buFont typeface="Arial" panose="020B060402020209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+mn-ea"/>
              <a:cs typeface="+mn-cs"/>
            </a:endParaRP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/>
          <a:p>
            <a:pPr lvl="0" algn="r" defTabSz="935355" eaLnBrk="1" fontAlgn="base" hangingPunct="1">
              <a:buFont typeface="Arial" panose="020B060402020209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4722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+mn-ea"/>
              <a:cs typeface="+mn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algn="r" defTabSz="931545" eaLnBrk="1" hangingPunct="1">
              <a:buFontTx/>
              <a:buNone/>
              <a:defRPr sz="1200"/>
            </a:lvl1pPr>
          </a:lstStyle>
          <a:p>
            <a:pPr marL="0" marR="0" lvl="0" indent="0" algn="r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+mn-ea"/>
              <a:cs typeface="+mn-cs"/>
            </a:endParaRP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/>
          <a:p>
            <a:pPr lvl="0" algn="r" defTabSz="932180" eaLnBrk="1" fontAlgn="base" hangingPunct="1">
              <a:buFont typeface="Arial" panose="020B060402020209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8994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90204" pitchFamily="34" charset="0"/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Tahoma" panose="020B0804030504040204" pitchFamily="34" charset="0"/>
                <a:ea typeface="宋体" panose="02010600030101010101" pitchFamily="2" charset="-122"/>
              </a:rPr>
              <a:t>1</a:t>
            </a:fld>
            <a:endParaRPr lang="en-US" altLang="zh-CN" sz="1200" dirty="0">
              <a:solidFill>
                <a:srgbClr val="000000"/>
              </a:solidFill>
              <a:latin typeface="Tahoma" panose="020B08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365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49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61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090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501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230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90204" pitchFamily="34" charset="0"/>
            </a:pPr>
            <a:fld id="{9A0DB2DC-4C9A-4742-B13C-FB6460FD3503}" type="slidenum">
              <a:rPr lang="en-US" altLang="en-US" sz="1200" dirty="0">
                <a:latin typeface="Tahoma" panose="020B0804030504040204" pitchFamily="34" charset="0"/>
                <a:ea typeface="宋体" panose="02010600030101010101" pitchFamily="2" charset="-122"/>
              </a:rPr>
              <a:t>11</a:t>
            </a:fld>
            <a:endParaRPr lang="en-US" altLang="en-US" sz="1200" dirty="0">
              <a:latin typeface="Tahoma" panose="020B08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8408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9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13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0606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14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557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15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99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9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8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8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73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/>
            <a:fld id="{9A0DB2DC-4C9A-4742-B13C-FB6460FD3503}" type="slidenum">
              <a:rPr lang="zh-CN" altLang="en-US" sz="1400" dirty="0">
                <a:solidFill>
                  <a:srgbClr val="1C1C1C"/>
                </a:solidFill>
                <a:latin typeface="Tahoma" panose="020B08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rgbClr val="1C1C1C"/>
              </a:solidFill>
              <a:latin typeface="Tahoma" panose="020B08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Tahoma" panose="020B08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45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vmlDrawing" Target="../drawings/vmlDrawing5.v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051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9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  <p:graphicFrame>
        <p:nvGraphicFramePr>
          <p:cNvPr id="205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3075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90204" pitchFamily="34" charset="0"/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804030504040204" pitchFamily="34" charset="0"/>
            </a:endParaRPr>
          </a:p>
        </p:txBody>
      </p:sp>
      <p:graphicFrame>
        <p:nvGraphicFramePr>
          <p:cNvPr id="307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8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3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/>
          <p:nvPr/>
        </p:nvSpPr>
        <p:spPr>
          <a:xfrm>
            <a:off x="533400" y="21336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buFont typeface="Arial" panose="020B0604020202090204" pitchFamily="34" charset="0"/>
            </a:pPr>
            <a:r>
              <a:rPr lang="zh-CN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en-US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图型结构及其应用</a:t>
            </a:r>
            <a:endParaRPr lang="zh-CN" altLang="zh-TW" sz="3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Rectangle 8"/>
          <p:cNvSpPr/>
          <p:nvPr/>
        </p:nvSpPr>
        <p:spPr>
          <a:xfrm>
            <a:off x="1295400" y="762000"/>
            <a:ext cx="6400800" cy="99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lnSpc>
                <a:spcPct val="110000"/>
              </a:lnSpc>
              <a:spcBef>
                <a:spcPct val="20000"/>
              </a:spcBef>
              <a:buFont typeface="Arial" panose="020B0604020202090204" pitchFamily="34" charset="0"/>
            </a:pPr>
            <a:r>
              <a:rPr lang="en-US" altLang="zh-CN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600" b="1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363" name="Object 11"/>
          <p:cNvGraphicFramePr/>
          <p:nvPr/>
        </p:nvGraphicFramePr>
        <p:xfrm>
          <a:off x="381000" y="1524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r:id="rId4" imgW="6858000" imgH="48895" progId="MS_ClipArt_Gallery.5">
                  <p:embed/>
                </p:oleObj>
              </mc:Choice>
              <mc:Fallback>
                <p:oleObj r:id="rId4" imgW="6858000" imgH="48895" progId="MS_ClipArt_Gallery.5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1524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5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250825"/>
            <a:ext cx="1485900" cy="113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193675"/>
            <a:ext cx="1244600" cy="124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2021年4月27日星期二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57200" y="54102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计算机学院</a:t>
            </a: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哈尔滨工业大学（深圳）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352832" y="3332639"/>
            <a:ext cx="6870065" cy="147732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主讲教师：黄虎杰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实验教师：徐凡博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       教：梁朗章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 bwMode="auto">
          <a:xfrm>
            <a:off x="304912" y="2590822"/>
            <a:ext cx="8534176" cy="41908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6" name="Rectangle 3"/>
          <p:cNvSpPr>
            <a:spLocks noGrp="1"/>
          </p:cNvSpPr>
          <p:nvPr>
            <p:ph idx="1"/>
          </p:nvPr>
        </p:nvSpPr>
        <p:spPr>
          <a:xfrm>
            <a:off x="390747" y="1450953"/>
            <a:ext cx="8295946" cy="4724332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zh-CN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示例（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metro.txt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1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236                 //</a:t>
            </a:r>
            <a:r>
              <a:rPr lang="zh-CN" altLang="en-US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一共</a:t>
            </a:r>
            <a:r>
              <a:rPr lang="en-US" altLang="zh-CN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236</a:t>
            </a:r>
            <a:r>
              <a:rPr lang="zh-CN" altLang="en-US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个站点</a:t>
            </a:r>
            <a:endParaRPr lang="en-US" altLang="zh-CN" sz="1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                  //</a:t>
            </a:r>
            <a:r>
              <a:rPr lang="zh-CN" altLang="en-US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一共</a:t>
            </a:r>
            <a:r>
              <a:rPr lang="en-US" altLang="zh-CN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条地铁线路</a:t>
            </a:r>
            <a:endParaRPr lang="en-US" altLang="zh-CN" sz="1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                   //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当前线路一共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个站点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105	0        //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二元组（站点编号，从上一站到这一站的时间）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	2       //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105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号站点到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号站点需要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182	1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                   //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第二条线路，一共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个站点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160	0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	2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xfrm>
            <a:off x="266814" y="1423710"/>
            <a:ext cx="8212024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请运用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相关方法完成任务。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题目一</a:t>
            </a:r>
            <a:r>
              <a:rPr lang="zh-CN" altLang="en-US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已提供模板代码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，请完成空缺的函数。也可以自己编写程序，但务必保证程序输入输出和示例一致。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题目二</a:t>
            </a:r>
            <a:r>
              <a:rPr lang="zh-CN" altLang="en-US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无模板代码，请自行完成。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注意代码规范，并编写必要的注释。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已给</a:t>
            </a:r>
            <a:r>
              <a:rPr lang="zh-CN" altLang="en-US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部分测试样例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，请自行设计其它测试样例保证程序的正确性和健壮性。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在课下完成全部实验并撰写实验报告 。</a:t>
            </a: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2021年4月27日星期二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实验四评分标准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319" y="1295400"/>
            <a:ext cx="8458200" cy="3962352"/>
          </a:xfrm>
        </p:spPr>
        <p:txBody>
          <a:bodyPr/>
          <a:lstStyle/>
          <a:p>
            <a:pPr lvl="1"/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总分</a:t>
            </a:r>
            <a:r>
              <a:rPr kumimoji="1"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kumimoji="1"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：图的构建及遍历、度的计算（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：图的聚类系数（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：单源最短路径（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图的直径和半径（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：地铁线路图（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  （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52276" y="5962939"/>
            <a:ext cx="7543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注：实验报告或源代码未提交者按实验</a:t>
            </a:r>
            <a:r>
              <a:rPr kumimoji="1"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</a:t>
            </a:r>
            <a:r>
              <a:rPr kumimoji="1"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分处理。</a:t>
            </a:r>
            <a:endParaRPr kumimoji="1"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2021年4月27日星期二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作业提交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-914256" y="1276168"/>
            <a:ext cx="9296156" cy="556260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endParaRPr lang="en-US" altLang="en-US" dirty="0" err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en-US" altLang="en-US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en-US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http://www.cosinehub.cn/</a:t>
            </a: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需要提前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加入相应班级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提交内容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 eaLnBrk="1" hangingPunct="1">
              <a:buClr>
                <a:schemeClr val="folHlink"/>
              </a:buClr>
              <a:buSzPct val="60000"/>
              <a:buNone/>
            </a:pPr>
            <a:r>
              <a:rPr lang="en-US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请把电子版实验报告及源代码打包成一个压缩包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命名格式如下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 eaLnBrk="1" hangingPunct="1">
              <a:buClr>
                <a:schemeClr val="folHlink"/>
              </a:buClr>
              <a:buSzPct val="60000"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r>
              <a:rPr lang="en-US" alt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 marL="2171700" lvl="4" indent="-342900">
              <a:buClr>
                <a:schemeClr val="folHlink"/>
              </a:buClr>
              <a:buSzPct val="60000"/>
            </a:pPr>
            <a:r>
              <a:rPr lang="en-US" alt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压缩包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>
              <a:buClr>
                <a:schemeClr val="folHlink"/>
              </a:buClr>
              <a:buSzPct val="60000"/>
              <a:buNone/>
            </a:pP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7" indent="-342900"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提交截止时间：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下次实验课前</a:t>
            </a:r>
            <a:endParaRPr lang="en-US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 eaLnBrk="1" hangingPunct="1">
              <a:buClr>
                <a:schemeClr val="folHlink"/>
              </a:buClr>
              <a:buSzPct val="60000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 eaLnBrk="1" hangingPunct="1">
              <a:buClr>
                <a:schemeClr val="folHlink"/>
              </a:buClr>
              <a:buSzPct val="60000"/>
              <a:buNone/>
            </a:pP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 eaLnBrk="1" hangingPunct="1">
              <a:buClr>
                <a:schemeClr val="folHlink"/>
              </a:buClr>
              <a:buSzPct val="60000"/>
              <a:buNone/>
            </a:pP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07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714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代码总分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分，各个功能点按百分比单独计分：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编译不通过，该部分直接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编译通过，根据输入但得不到正确输出。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编译通过，根据指定输入能得到正确输出，但是无程序主要函数功能的注释，部分边界边界输入考虑不周全。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编译通过，根据指定输入能得到正确输出，程序主要函数功能的注释完整，边界情况考虑不周全。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编译通过，根据输入能得到正确输出，程序健壮性、鲁棒性强，且程序函数注释详细。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如果你认为你的程序有特色，请在用户手册中对每个特色加以说明并给出验证数据，如果验证属实，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10%-20%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不超过该功能点总分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2021年4月27日星期二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07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714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实验报告总分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 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个部分计分：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能将原题要解决的问题转换成用计算机要解决的问题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设计思想（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存储结构及操作（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程序整体流程（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用户使用手册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描述具体，能够根据该手册进行程序的使用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总结出该实验涉及到的数据结构和算法，以及遇到的问题和收获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2021年4月27日星期二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47800"/>
            <a:ext cx="8610484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实验室文件位置：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:\2021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Lab\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.zip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，请自行解压， 实验后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请删掉自己编写的代码和报告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请自行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codeblocks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本次实验。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题目二的答案请在报告中作答，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关于代码的运行方式，请用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在代码中写清楚，同时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中也做相应说明。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编写请注意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725936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84" y="1371654"/>
            <a:ext cx="8458200" cy="5105400"/>
          </a:xfrm>
        </p:spPr>
        <p:txBody>
          <a:bodyPr/>
          <a:lstStyle/>
          <a:p>
            <a:pPr lvl="1"/>
            <a:endParaRPr kumimoji="1"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kumimoji="1"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r>
              <a:rPr kumimoji="1"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同学们，</a:t>
            </a:r>
            <a:endParaRPr kumimoji="1" lang="en-US" altLang="zh-CN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kumimoji="1"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请开始实验吧</a:t>
            </a:r>
            <a:r>
              <a:rPr kumimoji="1" lang="en-US" altLang="zh-CN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!</a:t>
            </a:r>
          </a:p>
          <a:p>
            <a:pPr marL="914400" lvl="2" indent="0">
              <a:buNone/>
            </a:pP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0825"/>
            <a:ext cx="1172938" cy="892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0" y="193675"/>
            <a:ext cx="949385" cy="9493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804030504040204" pitchFamily="34" charset="0"/>
                <a:ea typeface="宋体" panose="02010600030101010101" pitchFamily="2" charset="-122"/>
                <a:cs typeface="+mn-cs"/>
              </a:rPr>
              <a:t>2021年4月27日星期二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8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4495802" y="2514624"/>
            <a:ext cx="3733702" cy="33527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6" name="Rectangle 3"/>
          <p:cNvSpPr>
            <a:spLocks noGrp="1"/>
          </p:cNvSpPr>
          <p:nvPr>
            <p:ph idx="1"/>
          </p:nvPr>
        </p:nvSpPr>
        <p:spPr>
          <a:xfrm>
            <a:off x="390747" y="1450953"/>
            <a:ext cx="8295946" cy="4724332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zh-CN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邻接矩阵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邻接表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构建给定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无向图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，判断该图是否连通，并计算每个节点的度。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7        // </a:t>
            </a:r>
            <a:r>
              <a:rPr lang="zh-CN" altLang="en-US" sz="1800" dirty="0">
                <a:solidFill>
                  <a:srgbClr val="FF0000"/>
                </a:solidFill>
              </a:rPr>
              <a:t>节点数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8        // </a:t>
            </a:r>
            <a:r>
              <a:rPr lang="zh-CN" altLang="en-US" sz="1800" dirty="0">
                <a:solidFill>
                  <a:srgbClr val="FF0000"/>
                </a:solidFill>
              </a:rPr>
              <a:t>边数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/>
              <a:t>0 6 1  //</a:t>
            </a:r>
            <a:r>
              <a:rPr lang="zh-CN" altLang="en-US" sz="1400" dirty="0"/>
              <a:t>节点</a:t>
            </a:r>
            <a:r>
              <a:rPr lang="en-US" altLang="zh-CN" sz="1400" dirty="0"/>
              <a:t>0</a:t>
            </a:r>
            <a:r>
              <a:rPr lang="zh-CN" altLang="en-US" sz="1400" dirty="0"/>
              <a:t>到节点</a:t>
            </a:r>
            <a:r>
              <a:rPr lang="en-US" altLang="zh-CN" sz="1400" dirty="0"/>
              <a:t>6</a:t>
            </a:r>
            <a:r>
              <a:rPr lang="zh-CN" altLang="en-US" sz="1400" dirty="0"/>
              <a:t>有一条长度为</a:t>
            </a:r>
            <a:r>
              <a:rPr lang="en-US" altLang="zh-CN" sz="1400" dirty="0"/>
              <a:t>1</a:t>
            </a:r>
            <a:r>
              <a:rPr lang="zh-CN" altLang="en-US" sz="1400" dirty="0"/>
              <a:t>的边</a:t>
            </a:r>
            <a:endParaRPr lang="en-US" altLang="zh-CN" sz="1400" dirty="0"/>
          </a:p>
          <a:p>
            <a:pPr marL="457200" lvl="1" indent="0">
              <a:buNone/>
            </a:pPr>
            <a:r>
              <a:rPr lang="en-US" altLang="zh-CN" sz="1800" dirty="0"/>
              <a:t>1 6 2</a:t>
            </a:r>
          </a:p>
          <a:p>
            <a:pPr marL="457200" lvl="1" indent="0">
              <a:buNone/>
            </a:pPr>
            <a:r>
              <a:rPr lang="en-US" altLang="zh-CN" sz="1800" dirty="0"/>
              <a:t>1 2 3</a:t>
            </a:r>
          </a:p>
          <a:p>
            <a:pPr marL="457200" lvl="1" indent="0">
              <a:buNone/>
            </a:pPr>
            <a:r>
              <a:rPr lang="en-US" altLang="zh-CN" sz="1800" dirty="0"/>
              <a:t>2 3 4</a:t>
            </a:r>
          </a:p>
          <a:p>
            <a:pPr marL="457200" lvl="1" indent="0">
              <a:buNone/>
            </a:pPr>
            <a:r>
              <a:rPr lang="en-US" altLang="zh-CN" sz="1800" dirty="0"/>
              <a:t>3 4 5</a:t>
            </a:r>
          </a:p>
          <a:p>
            <a:pPr marL="457200" lvl="1" indent="0">
              <a:buNone/>
            </a:pPr>
            <a:r>
              <a:rPr lang="en-US" altLang="zh-CN" sz="1800" dirty="0"/>
              <a:t>4 6 6</a:t>
            </a:r>
          </a:p>
          <a:p>
            <a:pPr marL="457200" lvl="1" indent="0">
              <a:buNone/>
            </a:pPr>
            <a:r>
              <a:rPr lang="en-US" altLang="zh-CN" sz="1800" dirty="0"/>
              <a:t>4 5 7</a:t>
            </a:r>
          </a:p>
          <a:p>
            <a:pPr marL="457200" lvl="1" indent="0">
              <a:buNone/>
            </a:pPr>
            <a:r>
              <a:rPr lang="en-US" altLang="zh-CN" sz="1800" dirty="0"/>
              <a:t>1 3 8</a:t>
            </a: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9" name="椭圆 8"/>
          <p:cNvSpPr/>
          <p:nvPr/>
        </p:nvSpPr>
        <p:spPr bwMode="auto">
          <a:xfrm>
            <a:off x="5624050" y="2781310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4938268" y="3733792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ahoma" panose="020B0804030504040204" pitchFamily="34" charset="0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6081238" y="4759613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194136" y="3733792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6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4938268" y="4774241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300406" y="4774241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315198" y="3733792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5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cxnSp>
        <p:nvCxnSpPr>
          <p:cNvPr id="18" name="直接连接符 17"/>
          <p:cNvCxnSpPr>
            <a:stCxn id="12" idx="4"/>
            <a:endCxn id="15" idx="0"/>
          </p:cNvCxnSpPr>
          <p:nvPr/>
        </p:nvCxnSpPr>
        <p:spPr bwMode="auto">
          <a:xfrm>
            <a:off x="5166862" y="4190980"/>
            <a:ext cx="0" cy="5832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9" name="直接连接符 18"/>
          <p:cNvCxnSpPr>
            <a:endCxn id="15" idx="6"/>
          </p:cNvCxnSpPr>
          <p:nvPr/>
        </p:nvCxnSpPr>
        <p:spPr bwMode="auto">
          <a:xfrm flipH="1">
            <a:off x="5395456" y="5002835"/>
            <a:ext cx="68578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" name="直接连接符 19"/>
          <p:cNvCxnSpPr/>
          <p:nvPr/>
        </p:nvCxnSpPr>
        <p:spPr bwMode="auto">
          <a:xfrm flipH="1">
            <a:off x="6538419" y="5002835"/>
            <a:ext cx="776779" cy="200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" name="直接连接符 20"/>
          <p:cNvCxnSpPr>
            <a:endCxn id="14" idx="0"/>
          </p:cNvCxnSpPr>
          <p:nvPr/>
        </p:nvCxnSpPr>
        <p:spPr bwMode="auto">
          <a:xfrm>
            <a:off x="6019262" y="3165159"/>
            <a:ext cx="403468" cy="5686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" name="直接连接符 21"/>
          <p:cNvCxnSpPr>
            <a:stCxn id="14" idx="2"/>
          </p:cNvCxnSpPr>
          <p:nvPr/>
        </p:nvCxnSpPr>
        <p:spPr bwMode="auto">
          <a:xfrm flipH="1" flipV="1">
            <a:off x="5407683" y="3951129"/>
            <a:ext cx="786453" cy="112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>
            <a:endCxn id="16" idx="0"/>
          </p:cNvCxnSpPr>
          <p:nvPr/>
        </p:nvCxnSpPr>
        <p:spPr bwMode="auto">
          <a:xfrm>
            <a:off x="7526198" y="4179493"/>
            <a:ext cx="2802" cy="5947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>
            <a:stCxn id="13" idx="0"/>
          </p:cNvCxnSpPr>
          <p:nvPr/>
        </p:nvCxnSpPr>
        <p:spPr bwMode="auto">
          <a:xfrm flipH="1" flipV="1">
            <a:off x="5315731" y="4113429"/>
            <a:ext cx="994101" cy="6461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" name="文本框 2"/>
          <p:cNvSpPr txBox="1"/>
          <p:nvPr/>
        </p:nvSpPr>
        <p:spPr>
          <a:xfrm>
            <a:off x="6175037" y="3173586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1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51452" y="3631888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2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886489" y="4342023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3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88787" y="5005529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4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97977" y="5039522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5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cxnSp>
        <p:nvCxnSpPr>
          <p:cNvPr id="29" name="直接连接符 28"/>
          <p:cNvCxnSpPr>
            <a:endCxn id="14" idx="5"/>
          </p:cNvCxnSpPr>
          <p:nvPr/>
        </p:nvCxnSpPr>
        <p:spPr bwMode="auto">
          <a:xfrm flipH="1" flipV="1">
            <a:off x="6584370" y="4124026"/>
            <a:ext cx="930564" cy="6305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0" name="文本框 29"/>
          <p:cNvSpPr txBox="1"/>
          <p:nvPr/>
        </p:nvSpPr>
        <p:spPr>
          <a:xfrm>
            <a:off x="6954188" y="4158395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6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477221" y="4288011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7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810111" y="4234990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8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978" y="5894361"/>
            <a:ext cx="899148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25000"/>
              </a:lnSpc>
            </a:pP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algn="just">
              <a:lnSpc>
                <a:spcPct val="125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 (Degree)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是指和该节点相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的边的条数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3068269" y="4007935"/>
            <a:ext cx="5867246" cy="25907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6" name="Rectangle 3"/>
          <p:cNvSpPr>
            <a:spLocks noGrp="1"/>
          </p:cNvSpPr>
          <p:nvPr>
            <p:ph idx="1"/>
          </p:nvPr>
        </p:nvSpPr>
        <p:spPr>
          <a:xfrm>
            <a:off x="390747" y="1450953"/>
            <a:ext cx="8295946" cy="4724332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zh-CN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计算该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无向图的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聚类系数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Clustering coefficient）</a:t>
            </a: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232" y="4133411"/>
            <a:ext cx="5297320" cy="2438336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54503" y="2362228"/>
            <a:ext cx="8881012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25000"/>
              </a:lnSpc>
            </a:pP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>
              <a:lnSpc>
                <a:spcPct val="125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点的聚类系数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/>
              <a:t>Local Cluster Coefficient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是所有与它相连的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之间所连的边数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除以这些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之间可以连出的最大边数。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图的聚类系数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聚类系数的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均值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（即，所有节点聚类系数之和除以节点数）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algn="just">
              <a:lnSpc>
                <a:spcPct val="125000"/>
              </a:lnSpc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algn="just">
              <a:lnSpc>
                <a:spcPct val="125000"/>
              </a:lnSpc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algn="just">
              <a:lnSpc>
                <a:spcPct val="125000"/>
              </a:lnSpc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algn="just">
              <a:lnSpc>
                <a:spcPct val="125000"/>
              </a:lnSpc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algn="just">
              <a:lnSpc>
                <a:spcPct val="125000"/>
              </a:lnSpc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algn="just">
              <a:lnSpc>
                <a:spcPct val="125000"/>
              </a:lnSpc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algn="just">
              <a:lnSpc>
                <a:spcPct val="125000"/>
              </a:lnSpc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algn="just">
              <a:lnSpc>
                <a:spcPct val="125000"/>
              </a:lnSpc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algn="just">
              <a:lnSpc>
                <a:spcPct val="125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5" name="椭圆 34"/>
          <p:cNvSpPr/>
          <p:nvPr/>
        </p:nvSpPr>
        <p:spPr bwMode="auto">
          <a:xfrm>
            <a:off x="7391326" y="4763812"/>
            <a:ext cx="457288" cy="457188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/>
          </p:cNvSpPr>
          <p:nvPr>
            <p:ph idx="1"/>
          </p:nvPr>
        </p:nvSpPr>
        <p:spPr>
          <a:xfrm>
            <a:off x="390746" y="1450953"/>
            <a:ext cx="8600737" cy="4724332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zh-CN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若图连通，使用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算法计算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的单源最短路径。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4876792" y="2667020"/>
            <a:ext cx="3733702" cy="33527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005040" y="2933706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5319258" y="3886188"/>
            <a:ext cx="457188" cy="457188"/>
          </a:xfrm>
          <a:prstGeom prst="ellipse">
            <a:avLst/>
          </a:prstGeom>
          <a:solidFill>
            <a:srgbClr val="FF0000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ahoma" panose="020B0804030504040204" pitchFamily="34" charset="0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462228" y="4912009"/>
            <a:ext cx="457188" cy="457188"/>
          </a:xfrm>
          <a:prstGeom prst="ellipse">
            <a:avLst/>
          </a:prstGeom>
          <a:solidFill>
            <a:srgbClr val="FF0000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6575126" y="3886188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6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5319258" y="4926637"/>
            <a:ext cx="457188" cy="457188"/>
          </a:xfrm>
          <a:prstGeom prst="ellipse">
            <a:avLst/>
          </a:prstGeom>
          <a:solidFill>
            <a:srgbClr val="FFFF00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7681396" y="4926637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696188" y="3886188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5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cxnSp>
        <p:nvCxnSpPr>
          <p:cNvPr id="17" name="直接连接符 16"/>
          <p:cNvCxnSpPr>
            <a:stCxn id="10" idx="4"/>
            <a:endCxn id="14" idx="0"/>
          </p:cNvCxnSpPr>
          <p:nvPr/>
        </p:nvCxnSpPr>
        <p:spPr bwMode="auto">
          <a:xfrm>
            <a:off x="5547852" y="4343376"/>
            <a:ext cx="0" cy="5832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8" name="直接连接符 17"/>
          <p:cNvCxnSpPr>
            <a:endCxn id="14" idx="6"/>
          </p:cNvCxnSpPr>
          <p:nvPr/>
        </p:nvCxnSpPr>
        <p:spPr bwMode="auto">
          <a:xfrm flipH="1">
            <a:off x="5776446" y="5155231"/>
            <a:ext cx="68578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9" name="直接连接符 18"/>
          <p:cNvCxnSpPr/>
          <p:nvPr/>
        </p:nvCxnSpPr>
        <p:spPr bwMode="auto">
          <a:xfrm flipH="1">
            <a:off x="6919409" y="5155231"/>
            <a:ext cx="776779" cy="200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" name="直接连接符 19"/>
          <p:cNvCxnSpPr>
            <a:endCxn id="13" idx="0"/>
          </p:cNvCxnSpPr>
          <p:nvPr/>
        </p:nvCxnSpPr>
        <p:spPr bwMode="auto">
          <a:xfrm>
            <a:off x="6400252" y="3317555"/>
            <a:ext cx="403468" cy="5686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" name="直接连接符 20"/>
          <p:cNvCxnSpPr>
            <a:stCxn id="13" idx="2"/>
          </p:cNvCxnSpPr>
          <p:nvPr/>
        </p:nvCxnSpPr>
        <p:spPr bwMode="auto">
          <a:xfrm flipH="1" flipV="1">
            <a:off x="5788673" y="4103525"/>
            <a:ext cx="786453" cy="1125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" name="直接连接符 21"/>
          <p:cNvCxnSpPr>
            <a:endCxn id="15" idx="0"/>
          </p:cNvCxnSpPr>
          <p:nvPr/>
        </p:nvCxnSpPr>
        <p:spPr bwMode="auto">
          <a:xfrm>
            <a:off x="7907188" y="4331889"/>
            <a:ext cx="2802" cy="5947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>
            <a:stCxn id="12" idx="0"/>
          </p:cNvCxnSpPr>
          <p:nvPr/>
        </p:nvCxnSpPr>
        <p:spPr bwMode="auto">
          <a:xfrm flipH="1" flipV="1">
            <a:off x="5696721" y="4265825"/>
            <a:ext cx="994101" cy="64618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4" name="文本框 23"/>
          <p:cNvSpPr txBox="1"/>
          <p:nvPr/>
        </p:nvSpPr>
        <p:spPr>
          <a:xfrm>
            <a:off x="6556027" y="3325982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1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32442" y="3784284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2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67479" y="4494419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3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69777" y="5157925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4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178967" y="5191918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5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cxnSp>
        <p:nvCxnSpPr>
          <p:cNvPr id="29" name="直接连接符 28"/>
          <p:cNvCxnSpPr>
            <a:endCxn id="13" idx="5"/>
          </p:cNvCxnSpPr>
          <p:nvPr/>
        </p:nvCxnSpPr>
        <p:spPr bwMode="auto">
          <a:xfrm flipH="1" flipV="1">
            <a:off x="6965360" y="4276422"/>
            <a:ext cx="930564" cy="6305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0" name="文本框 29"/>
          <p:cNvSpPr txBox="1"/>
          <p:nvPr/>
        </p:nvSpPr>
        <p:spPr>
          <a:xfrm>
            <a:off x="7335178" y="4310791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6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858211" y="4440407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7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91101" y="4387386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8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1384544" y="4164513"/>
            <a:ext cx="457188" cy="457188"/>
          </a:xfrm>
          <a:prstGeom prst="ellipse">
            <a:avLst/>
          </a:prstGeom>
          <a:solidFill>
            <a:schemeClr val="bg1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ahoma" panose="020B0804030504040204" pitchFamily="34" charset="0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1384544" y="5105356"/>
            <a:ext cx="457188" cy="457188"/>
          </a:xfrm>
          <a:prstGeom prst="ellipse">
            <a:avLst/>
          </a:prstGeom>
          <a:solidFill>
            <a:schemeClr val="bg1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1384544" y="5943534"/>
            <a:ext cx="457188" cy="457188"/>
          </a:xfrm>
          <a:prstGeom prst="ellipse">
            <a:avLst/>
          </a:prstGeom>
          <a:solidFill>
            <a:schemeClr val="bg1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cxnSp>
        <p:nvCxnSpPr>
          <p:cNvPr id="37" name="直接连接符 36"/>
          <p:cNvCxnSpPr>
            <a:stCxn id="35" idx="0"/>
          </p:cNvCxnSpPr>
          <p:nvPr/>
        </p:nvCxnSpPr>
        <p:spPr bwMode="auto">
          <a:xfrm flipV="1">
            <a:off x="1613138" y="4648410"/>
            <a:ext cx="0" cy="4569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直接连接符 38"/>
          <p:cNvCxnSpPr>
            <a:endCxn id="35" idx="4"/>
          </p:cNvCxnSpPr>
          <p:nvPr/>
        </p:nvCxnSpPr>
        <p:spPr bwMode="auto">
          <a:xfrm flipV="1">
            <a:off x="1613138" y="5562544"/>
            <a:ext cx="0" cy="3908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5" name="矩形 44"/>
          <p:cNvSpPr/>
          <p:nvPr/>
        </p:nvSpPr>
        <p:spPr>
          <a:xfrm>
            <a:off x="0" y="2623231"/>
            <a:ext cx="96010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25000"/>
              </a:lnSpc>
            </a:pP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algn="just">
              <a:lnSpc>
                <a:spcPct val="125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的单源最短路径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00200" lvl="4" indent="-285750" algn="just">
              <a:lnSpc>
                <a:spcPct val="125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长度：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pPr marL="1600200" lvl="4" indent="-285750" algn="just">
              <a:lnSpc>
                <a:spcPct val="125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路径：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1 2 3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301867" y="4741446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3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324020" y="5578060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4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53" name="任意多边形 52"/>
          <p:cNvSpPr/>
          <p:nvPr/>
        </p:nvSpPr>
        <p:spPr bwMode="auto">
          <a:xfrm>
            <a:off x="1825626" y="4401163"/>
            <a:ext cx="779691" cy="1722922"/>
          </a:xfrm>
          <a:custGeom>
            <a:avLst/>
            <a:gdLst>
              <a:gd name="connsiteX0" fmla="*/ 28876 w 779691"/>
              <a:gd name="connsiteY0" fmla="*/ 0 h 1722922"/>
              <a:gd name="connsiteX1" fmla="*/ 779646 w 779691"/>
              <a:gd name="connsiteY1" fmla="*/ 1097280 h 1722922"/>
              <a:gd name="connsiteX2" fmla="*/ 0 w 779691"/>
              <a:gd name="connsiteY2" fmla="*/ 1722922 h 172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9691" h="1722922">
                <a:moveTo>
                  <a:pt x="28876" y="0"/>
                </a:moveTo>
                <a:cubicBezTo>
                  <a:pt x="406667" y="405063"/>
                  <a:pt x="784459" y="810126"/>
                  <a:pt x="779646" y="1097280"/>
                </a:cubicBezTo>
                <a:cubicBezTo>
                  <a:pt x="774833" y="1384434"/>
                  <a:pt x="387416" y="1553678"/>
                  <a:pt x="0" y="172292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435258" y="4946496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8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402178" y="519292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/>
          </p:cNvSpPr>
          <p:nvPr>
            <p:ph idx="1"/>
          </p:nvPr>
        </p:nvSpPr>
        <p:spPr>
          <a:xfrm>
            <a:off x="390747" y="1450953"/>
            <a:ext cx="8295946" cy="4724332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zh-CN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若图连通，使用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算法计算该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图的直径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和半径。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3" name="矩形 32"/>
          <p:cNvSpPr/>
          <p:nvPr/>
        </p:nvSpPr>
        <p:spPr>
          <a:xfrm>
            <a:off x="435494" y="3048010"/>
            <a:ext cx="8251199" cy="3146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25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 algn="just"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节点距离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：两个节点间的最短路径长度。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 algn="just"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节点离心率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(Eccentricity)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：节点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到其他节点距离的最大值。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2" algn="just"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图直径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(Diameter)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：图中所有节点的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最大离心率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00" lvl="2" algn="just"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图半径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(Radius)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：图中所有节点的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最小离心率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lvl="1" algn="just">
              <a:lnSpc>
                <a:spcPct val="125000"/>
              </a:lnSpc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>
              <a:lnSpc>
                <a:spcPct val="125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提示：先计算每个节点的离心率，再计算图的直径或者半径。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algn="just">
              <a:lnSpc>
                <a:spcPct val="125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/>
          </p:cNvSpPr>
          <p:nvPr>
            <p:ph idx="1"/>
          </p:nvPr>
        </p:nvSpPr>
        <p:spPr>
          <a:xfrm>
            <a:off x="390747" y="1450953"/>
            <a:ext cx="8295946" cy="4724332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图直径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图半径： </a:t>
            </a: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5029187" y="3048010"/>
            <a:ext cx="3657505" cy="26669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005040" y="3124208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Tahoma" panose="020B0804030504040204" pitchFamily="34" charset="0"/>
              </a:rPr>
              <a:t>A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5475688" y="4800186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B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7598216" y="5096543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C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7722779" y="3770345"/>
            <a:ext cx="457188" cy="4571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804030504040204" pitchFamily="34" charset="0"/>
              </a:rPr>
              <a:t>D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 flipH="1" flipV="1">
            <a:off x="5928865" y="5043021"/>
            <a:ext cx="1691149" cy="24463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" name="直接连接符 19"/>
          <p:cNvCxnSpPr/>
          <p:nvPr/>
        </p:nvCxnSpPr>
        <p:spPr bwMode="auto">
          <a:xfrm flipH="1">
            <a:off x="7949718" y="4211497"/>
            <a:ext cx="20753" cy="88960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" name="直接连接符 20"/>
          <p:cNvCxnSpPr>
            <a:stCxn id="11" idx="0"/>
          </p:cNvCxnSpPr>
          <p:nvPr/>
        </p:nvCxnSpPr>
        <p:spPr bwMode="auto">
          <a:xfrm flipV="1">
            <a:off x="5704282" y="3572501"/>
            <a:ext cx="449166" cy="12276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2" name="文本框 21"/>
          <p:cNvSpPr txBox="1"/>
          <p:nvPr/>
        </p:nvSpPr>
        <p:spPr>
          <a:xfrm>
            <a:off x="6700565" y="4328712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8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68637" y="3946197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3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60924" y="5196151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4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939119" y="4561951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5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132956" y="3441162"/>
            <a:ext cx="56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2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 bwMode="auto">
          <a:xfrm>
            <a:off x="6445963" y="3466806"/>
            <a:ext cx="1247739" cy="48615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4" name="直接连接符 33"/>
          <p:cNvCxnSpPr>
            <a:endCxn id="13" idx="1"/>
          </p:cNvCxnSpPr>
          <p:nvPr/>
        </p:nvCxnSpPr>
        <p:spPr bwMode="auto">
          <a:xfrm>
            <a:off x="6386258" y="3567772"/>
            <a:ext cx="1278912" cy="159572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211716"/>
              </p:ext>
            </p:extLst>
          </p:nvPr>
        </p:nvGraphicFramePr>
        <p:xfrm>
          <a:off x="537632" y="3074551"/>
          <a:ext cx="3890945" cy="2634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1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81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16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47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81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2698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69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9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69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698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椭圆 1"/>
          <p:cNvSpPr/>
          <p:nvPr/>
        </p:nvSpPr>
        <p:spPr bwMode="auto">
          <a:xfrm>
            <a:off x="3048040" y="3610439"/>
            <a:ext cx="457188" cy="41805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817236" y="4143893"/>
            <a:ext cx="457188" cy="41805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/>
          </p:cNvSpPr>
          <p:nvPr>
            <p:ph idx="1"/>
          </p:nvPr>
        </p:nvSpPr>
        <p:spPr>
          <a:xfrm>
            <a:off x="390747" y="1450953"/>
            <a:ext cx="8295946" cy="4724332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zh-CN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3" name="矩形 32"/>
          <p:cNvSpPr/>
          <p:nvPr/>
        </p:nvSpPr>
        <p:spPr>
          <a:xfrm>
            <a:off x="390747" y="3264709"/>
            <a:ext cx="7825703" cy="3593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25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输出示例：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>
              <a:lnSpc>
                <a:spcPct val="125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 2:</a:t>
            </a:r>
          </a:p>
          <a:p>
            <a:pPr marL="0" lvl="1" algn="just">
              <a:lnSpc>
                <a:spcPct val="125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connected: 1</a:t>
            </a:r>
          </a:p>
          <a:p>
            <a:pPr marL="0" lvl="1" algn="just">
              <a:lnSpc>
                <a:spcPct val="125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degree distribution:</a:t>
            </a:r>
          </a:p>
          <a:p>
            <a:pPr marL="0" lvl="1" algn="just">
              <a:lnSpc>
                <a:spcPct val="125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node0:1,node1:3,node2:2,node3:3,node4:3,node5:1,node6:3,</a:t>
            </a:r>
          </a:p>
          <a:p>
            <a:pPr marL="0" lvl="1" algn="just">
              <a:lnSpc>
                <a:spcPct val="125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clustering coefficient:0.238095</a:t>
            </a:r>
          </a:p>
          <a:p>
            <a:pPr marL="0" lvl="1" algn="just">
              <a:lnSpc>
                <a:spcPct val="125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shortest path between 1 and 3: 7</a:t>
            </a:r>
          </a:p>
          <a:p>
            <a:pPr marL="0" lvl="1" algn="just">
              <a:lnSpc>
                <a:spcPct val="125000"/>
              </a:lnSpc>
            </a:pP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Path: 1 2 3  </a:t>
            </a:r>
          </a:p>
          <a:p>
            <a:pPr marL="0" lvl="1" algn="just">
              <a:lnSpc>
                <a:spcPct val="125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diameter:16</a:t>
            </a:r>
          </a:p>
          <a:p>
            <a:pPr marL="0" lvl="1" algn="just">
              <a:lnSpc>
                <a:spcPct val="125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radius:9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10" y="1253373"/>
            <a:ext cx="3896687" cy="3505108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/>
          </p:cNvSpPr>
          <p:nvPr>
            <p:ph idx="1"/>
          </p:nvPr>
        </p:nvSpPr>
        <p:spPr>
          <a:xfrm>
            <a:off x="390747" y="1450953"/>
            <a:ext cx="8143549" cy="4416384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zh-CN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请大家根据题目所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深圳地铁线路图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建图，并回答以下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几个问题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1" y="3048010"/>
            <a:ext cx="4027481" cy="327651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5433" y="3352802"/>
            <a:ext cx="48766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该线路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图是连通的吗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  <a:p>
            <a:pPr marL="285750" lvl="1" indent="-285750" algn="just"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 algn="just"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线路图中换乘线路最多的站点是哪个？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共有几条线路通过？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 algn="just">
              <a:buFont typeface="Arial" panose="020B0604020202090204" pitchFamily="34" charset="0"/>
              <a:buChar char="•"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从大学城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到机场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站最少需要多少时间？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请打印推荐路径上的站点名称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/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该线路图的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直径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和半径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多少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 bwMode="auto">
          <a:xfrm>
            <a:off x="304912" y="2590822"/>
            <a:ext cx="8534176" cy="388609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804030504040204" pitchFamily="34" charset="0"/>
            </a:endParaRPr>
          </a:p>
        </p:txBody>
      </p:sp>
      <p:sp>
        <p:nvSpPr>
          <p:cNvPr id="6" name="Rectangle 3"/>
          <p:cNvSpPr>
            <a:spLocks noGrp="1"/>
          </p:cNvSpPr>
          <p:nvPr>
            <p:ph idx="1"/>
          </p:nvPr>
        </p:nvSpPr>
        <p:spPr>
          <a:xfrm>
            <a:off x="390747" y="1450953"/>
            <a:ext cx="8295946" cy="4724332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zh-CN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示例（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no2metro.txt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1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236       //</a:t>
            </a:r>
            <a:r>
              <a:rPr lang="zh-CN" altLang="en-US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一共</a:t>
            </a:r>
            <a:r>
              <a:rPr lang="en-US" altLang="zh-CN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236</a:t>
            </a:r>
            <a:r>
              <a:rPr lang="zh-CN" altLang="en-US" sz="1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个地铁站</a:t>
            </a:r>
            <a:endParaRPr lang="en-US" altLang="zh-CN" sz="1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清湖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站点编号：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，站点名称：清湖站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机场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//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站点编号：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，站点名称：机场站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科苑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石厦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马安山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梅村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深云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体育中心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1918</TotalTime>
  <Words>1169</Words>
  <Application>Microsoft Office PowerPoint</Application>
  <PresentationFormat>全屏显示(4:3)</PresentationFormat>
  <Paragraphs>313</Paragraphs>
  <Slides>17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宋体</vt:lpstr>
      <vt:lpstr>微软雅黑</vt:lpstr>
      <vt:lpstr>Arial</vt:lpstr>
      <vt:lpstr>Tahoma</vt:lpstr>
      <vt:lpstr>Times New Roman</vt:lpstr>
      <vt:lpstr>Wingdings</vt:lpstr>
      <vt:lpstr>2_Blends</vt:lpstr>
      <vt:lpstr>3_Blends</vt:lpstr>
      <vt:lpstr>MS_ClipArt_Gallery.5</vt:lpstr>
      <vt:lpstr>MS_ClipArt_Gallery.2</vt:lpstr>
      <vt:lpstr>PowerPoint 演示文稿</vt:lpstr>
      <vt:lpstr>实验内容</vt:lpstr>
      <vt:lpstr>实验内容</vt:lpstr>
      <vt:lpstr>实验内容</vt:lpstr>
      <vt:lpstr>实验内容</vt:lpstr>
      <vt:lpstr>实验内容</vt:lpstr>
      <vt:lpstr>实验内容</vt:lpstr>
      <vt:lpstr>实验内容</vt:lpstr>
      <vt:lpstr>实验内容</vt:lpstr>
      <vt:lpstr>实验内容</vt:lpstr>
      <vt:lpstr>实验要求</vt:lpstr>
      <vt:lpstr>实验四评分标准</vt:lpstr>
      <vt:lpstr>作业提交</vt:lpstr>
      <vt:lpstr>源程序代码评分标准</vt:lpstr>
      <vt:lpstr>实验报告评分标准</vt:lpstr>
      <vt:lpstr>注意事项</vt:lpstr>
      <vt:lpstr>PowerPoint 演示文稿</vt:lpstr>
    </vt:vector>
  </TitlesOfParts>
  <Company>HITSZ-ICE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</dc:title>
  <dc:creator>Yunming Ye</dc:creator>
  <cp:lastModifiedBy>Microsoft 帐户</cp:lastModifiedBy>
  <cp:revision>801</cp:revision>
  <cp:lastPrinted>2021-04-23T09:59:42Z</cp:lastPrinted>
  <dcterms:created xsi:type="dcterms:W3CDTF">2021-04-23T09:59:42Z</dcterms:created>
  <dcterms:modified xsi:type="dcterms:W3CDTF">2021-04-27T08:45:39Z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2052-3.4.2.5348</vt:lpwstr>
  </property>
</Properties>
</file>