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6"/>
  </p:notesMasterIdLst>
  <p:handoutMasterIdLst>
    <p:handoutMasterId r:id="rId17"/>
  </p:handoutMasterIdLst>
  <p:sldIdLst>
    <p:sldId id="829" r:id="rId3"/>
    <p:sldId id="928" r:id="rId4"/>
    <p:sldId id="916" r:id="rId5"/>
    <p:sldId id="929" r:id="rId6"/>
    <p:sldId id="864" r:id="rId7"/>
    <p:sldId id="865" r:id="rId8"/>
    <p:sldId id="868" r:id="rId9"/>
    <p:sldId id="866" r:id="rId10"/>
    <p:sldId id="892" r:id="rId11"/>
    <p:sldId id="830" r:id="rId12"/>
    <p:sldId id="833" r:id="rId13"/>
    <p:sldId id="834" r:id="rId14"/>
    <p:sldId id="893" r:id="rId15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85698" autoAdjust="0"/>
  </p:normalViewPr>
  <p:slideViewPr>
    <p:cSldViewPr showGuides="1">
      <p:cViewPr varScale="1">
        <p:scale>
          <a:sx n="99" d="100"/>
          <a:sy n="99" d="100"/>
        </p:scale>
        <p:origin x="1560" y="78"/>
      </p:cViewPr>
      <p:guideLst>
        <p:guide orient="horz" pos="216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32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09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0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169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025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4562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3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9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2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排序、查找及其应用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3429033" y="3263732"/>
            <a:ext cx="251453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   正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：汪花梅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教：李逢君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黄裕涛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33400" y="5452428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11">
            <a:extLst>
              <a:ext uri="{FF2B5EF4-FFF2-40B4-BE49-F238E27FC236}">
                <a16:creationId xmlns="" xmlns:a16="http://schemas.microsoft.com/office/drawing/2014/main" id="{C83384DA-600C-4F45-A190-1F64880E2539}"/>
              </a:ext>
            </a:extLst>
          </p:cNvPr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15363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实验五评分标准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牛奶产量“中位数”（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数组中最大的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个数（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接种疫苗时间段统计（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实验报告（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="" xmlns:a16="http://schemas.microsoft.com/office/drawing/2014/main" id="{3158A877-49A8-4D1A-A39A-0972AEA1E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="" xmlns:a16="http://schemas.microsoft.com/office/drawing/2014/main" id="{01DE3E2B-3D18-4603-9B43-7E6826985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="" xmlns:a16="http://schemas.microsoft.com/office/drawing/2014/main" id="{B2B23AA2-4CBC-4EA5-A849-FBB1AD44D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84" y="1371654"/>
            <a:ext cx="8458200" cy="5105400"/>
          </a:xfrm>
        </p:spPr>
        <p:txBody>
          <a:bodyPr/>
          <a:lstStyle/>
          <a:p>
            <a:pPr lvl="1"/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同学们，</a:t>
            </a:r>
            <a:endParaRPr kumimoji="1"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请开始实验吧</a:t>
            </a:r>
            <a:r>
              <a:rPr kumimoji="1"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172938" cy="892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949385" cy="94938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Object 11">
            <a:extLst>
              <a:ext uri="{FF2B5EF4-FFF2-40B4-BE49-F238E27FC236}">
                <a16:creationId xmlns="" xmlns:a16="http://schemas.microsoft.com/office/drawing/2014/main" id="{F55F5662-BF9C-485D-BFFC-43E25D685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91264"/>
              </p:ext>
            </p:extLst>
          </p:nvPr>
        </p:nvGraphicFramePr>
        <p:xfrm>
          <a:off x="381000" y="126763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5" imgW="6858000" imgH="48895" progId="MS_ClipArt_Gallery.5">
                  <p:embed/>
                </p:oleObj>
              </mc:Choice>
              <mc:Fallback>
                <p:oleObj r:id="rId5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26763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390747" y="1450953"/>
                <a:ext cx="8295946" cy="4724332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en-US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b="1" noProof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45720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一位农场主在对自己的牛群产奶量作统计，想找出“中位数”母牛的产奶量，即一半的母牛产奶量等于或高于该母牛产奶量，一半的母牛产奶量等于或低于该母牛的产奶量。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奶牛数量为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示例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输入示例：</a:t>
                </a: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sz="1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 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 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5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 //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表示奶牛数量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N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（奇数）</a:t>
                </a:r>
                <a:endParaRPr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        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2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4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3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5</a:t>
                </a: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//N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头奶牛的产奶量</a:t>
                </a: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输出：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数据范围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&lt;10000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mbria Math" panose="02040503050406030204" pitchFamily="18" charset="0"/>
                  </a:rPr>
                  <a:t>产奶量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∈[0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1000000]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  <a:buClr>
                    <a:srgbClr val="FF0000"/>
                  </a:buClr>
                </a:pP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算法的平均时间复杂度不得大于</a:t>
                </a:r>
                <a14:m>
                  <m:oMath xmlns:m="http://schemas.openxmlformats.org/officeDocument/2006/math"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18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i="1" kern="10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747" y="1450953"/>
                <a:ext cx="8295946" cy="4724332"/>
              </a:xfrm>
              <a:blipFill rotWithShape="1">
                <a:blip r:embed="rId3"/>
                <a:stretch>
                  <a:fillRect l="-3" t="-13" r="6" b="-5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="" xmlns:a16="http://schemas.microsoft.com/office/drawing/2014/main" id="{3076A4DB-89AF-46FB-99C5-F62E0A82F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07581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2C20BDE9-23CC-430E-808F-C4A802ADD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390747" y="1450953"/>
                <a:ext cx="8295946" cy="4724332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en-US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b="1" noProof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45720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设计一个算法，找出未排序数组中最大的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个元素，输出元素请按从小到大顺序排序。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数据范围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≤1000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算法的平均时间复杂度不得大于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1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18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0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00050" lvl="2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zh-CN" sz="18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题目</a:t>
                </a:r>
                <a:r>
                  <a:rPr lang="en-US" altLang="zh-CN" sz="18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和题目</a:t>
                </a:r>
                <a:r>
                  <a:rPr lang="en-US" altLang="zh-CN" sz="18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要求选择不同的排序算法</a:t>
                </a:r>
                <a:r>
                  <a:rPr lang="zh-CN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，比如题目</a:t>
                </a:r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如果采用了快速排序，题目</a:t>
                </a:r>
                <a:r>
                  <a:rPr lang="en-US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就不可以采用快速排序了。</a:t>
                </a:r>
                <a:endParaRPr lang="en-US" altLang="zh-CN" sz="18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747" y="1450953"/>
                <a:ext cx="8295946" cy="4724332"/>
              </a:xfrm>
              <a:blipFill rotWithShape="0">
                <a:blip r:embed="rId3"/>
                <a:stretch>
                  <a:fillRect l="-1470" r="-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aphicFrame>
        <p:nvGraphicFramePr>
          <p:cNvPr id="4" name="Object 11">
            <a:extLst>
              <a:ext uri="{FF2B5EF4-FFF2-40B4-BE49-F238E27FC236}">
                <a16:creationId xmlns="" xmlns:a16="http://schemas.microsoft.com/office/drawing/2014/main" id="{2C20BDE9-23CC-430E-808F-C4A802ADD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304912" y="2209833"/>
            <a:ext cx="8534176" cy="4648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04912" y="1274162"/>
            <a:ext cx="8295946" cy="5812341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输出示例（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5_2_input.in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           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测试数据的组数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表示最大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输入数组的长度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              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   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                       //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值（新的一组测试数据）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57 89       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输出的有序数组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="" xmlns:a16="http://schemas.microsoft.com/office/drawing/2014/main" id="{62DB19AF-1B5D-44BC-8D2D-77E5E4EA4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33190" y="1295400"/>
            <a:ext cx="807761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学校组织同学们接种新冠疫苗，需要统计同学们空闲的时间段，故需要统计人数最多的时间段，从而调配疫苗的供应量。空闲时间被分为了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个时间段，其中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可能会非常大，可以假设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（这要求程序不能声明长度为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的数组或定义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个变量），若未考虑此情况则不能得分。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2021年5月19日星期三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Object 11">
            <a:extLst>
              <a:ext uri="{FF2B5EF4-FFF2-40B4-BE49-F238E27FC236}">
                <a16:creationId xmlns="" xmlns:a16="http://schemas.microsoft.com/office/drawing/2014/main" id="{AA3D49E0-D6E1-45C1-B2C2-75833E8FC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557638" y="1142996"/>
                <a:ext cx="8028724" cy="4038558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en-US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解释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首先输入两个数字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，表示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个空闲时间段，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个学生。接着程序输入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行，每行两个数字，表示第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名同学空闲时间的开始时间段与终止时间段。其中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≤100000000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1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程序输出若干行，每行两个数字，表示空闲人数最多时间段的起始时间和终止时间。如若有多对，请以递增形式在一行中输出。不同对之间用英文逗号“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,”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分隔，对内元素用空格隔开。</a:t>
                </a: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当两个时间段的空闲学生不完全一致时，我们认为其为不同时间段。如若完全一致，则为相同时间段。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要求：排序算法的平均时间复杂度不得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638" y="1142996"/>
                <a:ext cx="8028724" cy="4038558"/>
              </a:xfrm>
              <a:blipFill rotWithShape="0">
                <a:blip r:embed="rId4"/>
                <a:stretch>
                  <a:fillRect l="-1517" r="-3869" b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2021年5月19日星期三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="" xmlns:a16="http://schemas.microsoft.com/office/drawing/2014/main" id="{DACABCB0-E37E-45FB-9F6F-D42B8ACA5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6858000" imgH="48895" progId="MS_ClipArt_Gallery.5">
                  <p:embed/>
                </p:oleObj>
              </mc:Choice>
              <mc:Fallback>
                <p:oleObj r:id="rId5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1493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4453C5D-5A68-4D72-A627-D55F01772870}"/>
              </a:ext>
            </a:extLst>
          </p:cNvPr>
          <p:cNvSpPr/>
          <p:nvPr/>
        </p:nvSpPr>
        <p:spPr bwMode="auto">
          <a:xfrm>
            <a:off x="381110" y="1600248"/>
            <a:ext cx="8534176" cy="449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2021年5月19日星期三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592235" y="1828834"/>
            <a:ext cx="1451408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567569" y="4687360"/>
            <a:ext cx="1476074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/>
        </p:nvGraphicFramePr>
        <p:xfrm>
          <a:off x="3089054" y="1981238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777345" y="2514616"/>
            <a:ext cx="914376" cy="18155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241449" y="4494230"/>
            <a:ext cx="5105266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如上图所示，空闲人数最多的时间段为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因为在第三个时间段，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号同学都空闲。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2D6C6507-B736-4925-B95F-EF7CE62C2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99547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9835157-B893-4B4B-8BC8-2859936392E3}"/>
              </a:ext>
            </a:extLst>
          </p:cNvPr>
          <p:cNvSpPr/>
          <p:nvPr/>
        </p:nvSpPr>
        <p:spPr bwMode="auto">
          <a:xfrm>
            <a:off x="381110" y="1752644"/>
            <a:ext cx="8534176" cy="4495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2021年5月19日星期三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519672" y="1752636"/>
            <a:ext cx="1429977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463763" y="4700031"/>
            <a:ext cx="1485885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2 2,3 3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/>
        </p:nvGraphicFramePr>
        <p:xfrm>
          <a:off x="3016492" y="1905040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721519" y="2438418"/>
            <a:ext cx="897639" cy="1534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629651" y="4264118"/>
            <a:ext cx="4855311" cy="198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25000"/>
              </a:lnSpc>
              <a:buClr>
                <a:schemeClr val="folHlink"/>
              </a:buClr>
              <a:buSzPct val="60000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如上图所示，空闲人数最多的时间段为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2,3 3,</a:t>
            </a:r>
            <a:r>
              <a:rPr lang="zh-CN" altLang="en-US" dirty="0"/>
              <a:t>因为在第二个时间段，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号同学都空闲。在第三个时间段，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号同学都空闲。但因为时间段内学生编号不完全一致，故为两个时间段。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DBEE89-E881-6C46-8B4E-7410563FC6E2}"/>
              </a:ext>
            </a:extLst>
          </p:cNvPr>
          <p:cNvSpPr/>
          <p:nvPr/>
        </p:nvSpPr>
        <p:spPr bwMode="auto">
          <a:xfrm>
            <a:off x="4807144" y="2219972"/>
            <a:ext cx="914376" cy="1437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aphicFrame>
        <p:nvGraphicFramePr>
          <p:cNvPr id="13" name="Object 11">
            <a:extLst>
              <a:ext uri="{FF2B5EF4-FFF2-40B4-BE49-F238E27FC236}">
                <a16:creationId xmlns="" xmlns:a16="http://schemas.microsoft.com/office/drawing/2014/main" id="{755995DB-3875-4EDE-BADE-3B76E69F2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06781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命名格式如下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提交截止时间：2021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="" xmlns:a16="http://schemas.microsoft.com/office/drawing/2014/main" id="{68AC10A5-3B1E-4491-960D-3AD7EC8B1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649708"/>
              </p:ext>
            </p:extLst>
          </p:nvPr>
        </p:nvGraphicFramePr>
        <p:xfrm>
          <a:off x="390747" y="1144576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="" xmlns:a16="http://schemas.microsoft.com/office/drawing/2014/main" id="{4DAC1625-598C-4CE5-B2D9-D8B076C566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747" y="1144576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</TotalTime>
  <Words>1076</Words>
  <Application>Microsoft Office PowerPoint</Application>
  <PresentationFormat>全屏显示(4:3)</PresentationFormat>
  <Paragraphs>190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MS Mincho</vt:lpstr>
      <vt:lpstr>宋体</vt:lpstr>
      <vt:lpstr>微软雅黑</vt:lpstr>
      <vt:lpstr>Arial</vt:lpstr>
      <vt:lpstr>Cambria Math</vt:lpstr>
      <vt:lpstr>Tahoma</vt:lpstr>
      <vt:lpstr>Times New Roman</vt:lpstr>
      <vt:lpstr>Wingdings</vt:lpstr>
      <vt:lpstr>2_Blends</vt:lpstr>
      <vt:lpstr>3_Blends</vt:lpstr>
      <vt:lpstr>MS_ClipArt_Gallery.5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作业提交</vt:lpstr>
      <vt:lpstr>实验五评分标准</vt:lpstr>
      <vt:lpstr>源程序代码评分标准</vt:lpstr>
      <vt:lpstr>实验报告评分标准</vt:lpstr>
      <vt:lpstr>PowerPoint 演示文稿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856</cp:revision>
  <cp:lastPrinted>2021-04-23T09:59:00Z</cp:lastPrinted>
  <dcterms:created xsi:type="dcterms:W3CDTF">2021-04-23T09:59:00Z</dcterms:created>
  <dcterms:modified xsi:type="dcterms:W3CDTF">2021-05-19T08:03:12Z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2052-11.1.0.10397</vt:lpwstr>
  </property>
  <property fmtid="{D5CDD505-2E9C-101B-9397-08002B2CF9AE}" pid="3" name="ICV">
    <vt:lpwstr>40721343868B466C9CB9C5F0699F8B40</vt:lpwstr>
  </property>
</Properties>
</file>