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5"/>
  </p:notesMasterIdLst>
  <p:sldIdLst>
    <p:sldId id="315" r:id="rId2"/>
    <p:sldId id="258" r:id="rId3"/>
    <p:sldId id="259" r:id="rId4"/>
    <p:sldId id="269" r:id="rId5"/>
    <p:sldId id="261" r:id="rId6"/>
    <p:sldId id="366" r:id="rId7"/>
    <p:sldId id="367" r:id="rId8"/>
    <p:sldId id="262" r:id="rId9"/>
    <p:sldId id="383" r:id="rId10"/>
    <p:sldId id="263" r:id="rId11"/>
    <p:sldId id="264" r:id="rId12"/>
    <p:sldId id="400" r:id="rId13"/>
    <p:sldId id="316"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2">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3246"/>
    <a:srgbClr val="BA8F2D"/>
    <a:srgbClr val="DDDFE0"/>
    <a:srgbClr val="D24F59"/>
    <a:srgbClr val="1F719F"/>
    <a:srgbClr val="282627"/>
    <a:srgbClr val="4AABC8"/>
    <a:srgbClr val="FC9000"/>
    <a:srgbClr val="A5305A"/>
    <a:srgbClr val="005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076" autoAdjust="0"/>
  </p:normalViewPr>
  <p:slideViewPr>
    <p:cSldViewPr snapToGrid="0">
      <p:cViewPr varScale="1">
        <p:scale>
          <a:sx n="74" d="100"/>
          <a:sy n="74" d="100"/>
        </p:scale>
        <p:origin x="88" y="756"/>
      </p:cViewPr>
      <p:guideLst>
        <p:guide orient="horz" pos="2132"/>
        <p:guide pos="3839"/>
      </p:guideLst>
    </p:cSldViewPr>
  </p:slideViewPr>
  <p:notesTextViewPr>
    <p:cViewPr>
      <p:scale>
        <a:sx n="1" d="1"/>
        <a:sy n="1" d="1"/>
      </p:scale>
      <p:origin x="0" y="0"/>
    </p:cViewPr>
  </p:notesTextViewPr>
  <p:sorterViewPr>
    <p:cViewPr>
      <p:scale>
        <a:sx n="172" d="100"/>
        <a:sy n="172"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8F310-488D-49C1-BF77-D485224284EB}" type="datetimeFigureOut">
              <a:rPr lang="zh-CN" altLang="en-US" smtClean="0"/>
              <a:t>2022/4/21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84E957-5221-4EB9-8C96-59AB845FBC6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5" name="等腰三角形 4"/>
          <p:cNvSpPr/>
          <p:nvPr userDrawn="1"/>
        </p:nvSpPr>
        <p:spPr>
          <a:xfrm rot="10800000">
            <a:off x="-169817" y="-2"/>
            <a:ext cx="1199362" cy="1117602"/>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userDrawn="1"/>
        </p:nvSpPr>
        <p:spPr>
          <a:xfrm rot="10800000">
            <a:off x="429863" y="174789"/>
            <a:ext cx="711367" cy="662873"/>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rot="10800000">
            <a:off x="63193" y="629718"/>
            <a:ext cx="344197" cy="320733"/>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1588782" y="5952866"/>
            <a:ext cx="1206436" cy="1124195"/>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11350532" y="6337988"/>
            <a:ext cx="575694" cy="536450"/>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11792820" y="6135365"/>
            <a:ext cx="266811" cy="248623"/>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8_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设计页面">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r.Z">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ig Landscape Bottom">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0">
        <p14:ripple/>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0800000">
            <a:off x="9365673" y="0"/>
            <a:ext cx="1079724" cy="1006120"/>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9680476" y="4290466"/>
            <a:ext cx="2755364" cy="2567534"/>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0800000">
            <a:off x="-169817" y="-2"/>
            <a:ext cx="2760617" cy="2572428"/>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0800000">
            <a:off x="-674915" y="0"/>
            <a:ext cx="2018940" cy="1881310"/>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10909183" y="4948888"/>
            <a:ext cx="2048774" cy="1909111"/>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a:off x="1783930" y="-352697"/>
            <a:ext cx="1547123" cy="1441657"/>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a:off x="9753832" y="4397068"/>
            <a:ext cx="748469" cy="697446"/>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10550403" y="6018276"/>
            <a:ext cx="760970" cy="709095"/>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0800000">
            <a:off x="1071898" y="101847"/>
            <a:ext cx="792251" cy="738244"/>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0800000">
            <a:off x="1858695" y="1577568"/>
            <a:ext cx="792251" cy="738244"/>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0800000">
            <a:off x="10193719" y="431758"/>
            <a:ext cx="634768" cy="591496"/>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0800000">
            <a:off x="8954215" y="5760400"/>
            <a:ext cx="1542375" cy="1437232"/>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5285065" y="15599"/>
            <a:ext cx="462593" cy="860810"/>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796482" y="-49558"/>
            <a:ext cx="427655" cy="795795"/>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095898" y="-610951"/>
            <a:ext cx="632219" cy="1176456"/>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210217" y="1441655"/>
            <a:ext cx="646054" cy="1202200"/>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77029" y="4042998"/>
            <a:ext cx="642900" cy="1196331"/>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126371" y="2594146"/>
            <a:ext cx="370003" cy="688515"/>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2092408" y="4290466"/>
            <a:ext cx="501126" cy="932513"/>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8580861" y="6307359"/>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433992" y="6190978"/>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50810" y="3649515"/>
            <a:ext cx="388492" cy="722920"/>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85428" y="1716983"/>
            <a:ext cx="459407" cy="854881"/>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2165426" y="2502006"/>
            <a:ext cx="7429524" cy="1753235"/>
          </a:xfrm>
          <a:prstGeom prst="rect">
            <a:avLst/>
          </a:prstGeom>
          <a:noFill/>
        </p:spPr>
        <p:txBody>
          <a:bodyPr wrap="square" rtlCol="0">
            <a:spAutoFit/>
          </a:bodyPr>
          <a:lstStyle/>
          <a:p>
            <a:pPr algn="ctr"/>
            <a:r>
              <a:rPr sz="5400" dirty="0">
                <a:solidFill>
                  <a:srgbClr val="2A3246"/>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文档知识格式处理工具开发</a:t>
            </a:r>
          </a:p>
        </p:txBody>
      </p:sp>
      <p:sp>
        <p:nvSpPr>
          <p:cNvPr id="38" name="圆角矩形 37"/>
          <p:cNvSpPr/>
          <p:nvPr/>
        </p:nvSpPr>
        <p:spPr>
          <a:xfrm>
            <a:off x="4721576" y="4937261"/>
            <a:ext cx="1138577" cy="249197"/>
          </a:xfrm>
          <a:prstGeom prst="roundRect">
            <a:avLst/>
          </a:prstGeom>
          <a:solidFill>
            <a:srgbClr val="2A3246"/>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effectLst>
                  <a:outerShdw blurRad="12700" dist="12700" dir="2700000" algn="tl">
                    <a:srgbClr val="000000">
                      <a:alpha val="20000"/>
                    </a:srgbClr>
                  </a:outerShdw>
                </a:effectLst>
                <a:latin typeface="思源黑体" panose="020B0500000000000000" pitchFamily="34" charset="-122"/>
                <a:ea typeface="思源黑体" panose="020B0500000000000000" pitchFamily="34" charset="-122"/>
              </a:rPr>
              <a:t>开题答辩</a:t>
            </a:r>
          </a:p>
        </p:txBody>
      </p:sp>
      <p:sp>
        <p:nvSpPr>
          <p:cNvPr id="39" name="圆角矩形 38"/>
          <p:cNvSpPr/>
          <p:nvPr/>
        </p:nvSpPr>
        <p:spPr>
          <a:xfrm>
            <a:off x="6093740" y="4937261"/>
            <a:ext cx="1266727" cy="249197"/>
          </a:xfrm>
          <a:prstGeom prst="roundRect">
            <a:avLst/>
          </a:prstGeom>
          <a:noFill/>
          <a:ln>
            <a:solidFill>
              <a:srgbClr val="BA8F2D"/>
            </a:solid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2A3246"/>
                </a:solidFill>
                <a:effectLst>
                  <a:outerShdw blurRad="12700" dist="12700" dir="2700000" algn="tl">
                    <a:srgbClr val="000000">
                      <a:alpha val="20000"/>
                    </a:srgbClr>
                  </a:outerShdw>
                </a:effectLst>
                <a:latin typeface="思源黑体" panose="020B0500000000000000" pitchFamily="34" charset="-122"/>
                <a:ea typeface="思源黑体" panose="020B0500000000000000" pitchFamily="34" charset="-122"/>
              </a:rPr>
              <a:t>梁鑫嵘、潘思成</a:t>
            </a: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724960" y="2929505"/>
            <a:ext cx="2621280" cy="829945"/>
          </a:xfrm>
          <a:prstGeom prst="rect">
            <a:avLst/>
          </a:prstGeom>
          <a:noFill/>
        </p:spPr>
        <p:txBody>
          <a:bodyPr wrap="none" rtlCol="0">
            <a:spAutoFit/>
          </a:bodyPr>
          <a:lstStyle/>
          <a:p>
            <a:pPr algn="ctr"/>
            <a:r>
              <a:rPr lang="zh-CN" altLang="en-US" sz="4800" dirty="0">
                <a:solidFill>
                  <a:srgbClr val="2A3246"/>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rPr>
              <a:t>采用方法</a:t>
            </a:r>
          </a:p>
        </p:txBody>
      </p:sp>
      <p:sp>
        <p:nvSpPr>
          <p:cNvPr id="18" name="等腰三角形 17"/>
          <p:cNvSpPr/>
          <p:nvPr/>
        </p:nvSpPr>
        <p:spPr>
          <a:xfrm rot="10800000">
            <a:off x="1775848" y="2449866"/>
            <a:ext cx="2609342" cy="2431466"/>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2091766" y="3712376"/>
            <a:ext cx="1053605" cy="981782"/>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1353073" y="1066800"/>
            <a:ext cx="921127" cy="1714066"/>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294633" y="3761645"/>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558759" y="2898264"/>
            <a:ext cx="1037465" cy="1015663"/>
          </a:xfrm>
          <a:prstGeom prst="rect">
            <a:avLst/>
          </a:prstGeom>
          <a:noFill/>
        </p:spPr>
        <p:txBody>
          <a:bodyPr wrap="none" rtlCol="0">
            <a:spAutoFit/>
          </a:bodyPr>
          <a:lstStyle/>
          <a:p>
            <a:pPr algn="ctr"/>
            <a:r>
              <a:rPr lang="en-US" altLang="zh-CN" sz="6000" dirty="0">
                <a:solidFill>
                  <a:schemeClr val="bg1"/>
                </a:solidFill>
                <a:effectLst>
                  <a:outerShdw blurRad="25400" dist="25400" dir="2700000" algn="tl">
                    <a:srgbClr val="000000">
                      <a:alpha val="20000"/>
                    </a:srgbClr>
                  </a:outerShdw>
                </a:effectLst>
                <a:latin typeface="思源黑体" panose="020B0500000000000000" pitchFamily="34" charset="-122"/>
              </a:rPr>
              <a:t>04</a:t>
            </a:r>
            <a:endParaRPr lang="zh-CN" altLang="en-US" sz="6000"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37" name="文本框 36"/>
          <p:cNvSpPr txBox="1"/>
          <p:nvPr/>
        </p:nvSpPr>
        <p:spPr>
          <a:xfrm>
            <a:off x="2618312" y="2618826"/>
            <a:ext cx="914240" cy="369332"/>
          </a:xfrm>
          <a:prstGeom prst="rect">
            <a:avLst/>
          </a:prstGeom>
          <a:noFill/>
        </p:spPr>
        <p:txBody>
          <a:bodyPr wrap="square" rtlCol="0">
            <a:spAutoFit/>
          </a:bodyPr>
          <a:lstStyle/>
          <a:p>
            <a:pPr algn="dist"/>
            <a:r>
              <a:rPr lang="en-US" altLang="zh-CN" dirty="0">
                <a:solidFill>
                  <a:schemeClr val="bg1"/>
                </a:solidFill>
                <a:effectLst>
                  <a:outerShdw blurRad="25400" dist="25400" dir="2700000" algn="tl">
                    <a:srgbClr val="000000">
                      <a:alpha val="20000"/>
                    </a:srgbClr>
                  </a:outerShdw>
                </a:effectLst>
                <a:latin typeface="思源黑体" panose="020B0500000000000000" pitchFamily="34" charset="-122"/>
              </a:rPr>
              <a:t>PART</a:t>
            </a:r>
            <a:endParaRPr lang="zh-CN" altLang="en-US"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38" name="等腰三角形 37"/>
          <p:cNvSpPr/>
          <p:nvPr/>
        </p:nvSpPr>
        <p:spPr>
          <a:xfrm>
            <a:off x="3649416" y="2165938"/>
            <a:ext cx="552596" cy="514927"/>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3110009" y="5844670"/>
            <a:ext cx="250563" cy="466257"/>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sp>
        <p:nvSpPr>
          <p:cNvPr id="40" name="等腰三角形 39"/>
          <p:cNvSpPr/>
          <p:nvPr/>
        </p:nvSpPr>
        <p:spPr>
          <a:xfrm rot="10800000">
            <a:off x="3607662" y="4878194"/>
            <a:ext cx="308065" cy="287065"/>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7851116" y="4646032"/>
            <a:ext cx="368968" cy="0"/>
          </a:xfrm>
          <a:prstGeom prst="line">
            <a:avLst/>
          </a:prstGeom>
          <a:ln w="38100">
            <a:solidFill>
              <a:srgbClr val="BA8F2D"/>
            </a:solidFill>
          </a:ln>
          <a:effectLst>
            <a:outerShdw blurRad="254000" dist="635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724960" y="2929505"/>
            <a:ext cx="2621280" cy="829945"/>
          </a:xfrm>
          <a:prstGeom prst="rect">
            <a:avLst/>
          </a:prstGeom>
          <a:noFill/>
        </p:spPr>
        <p:txBody>
          <a:bodyPr wrap="none" rtlCol="0">
            <a:spAutoFit/>
          </a:bodyPr>
          <a:lstStyle/>
          <a:p>
            <a:pPr algn="ctr"/>
            <a:r>
              <a:rPr lang="zh-CN" altLang="en-US" sz="4800" dirty="0">
                <a:solidFill>
                  <a:srgbClr val="2A3246"/>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rPr>
              <a:t>最终目的</a:t>
            </a:r>
          </a:p>
        </p:txBody>
      </p:sp>
      <p:sp>
        <p:nvSpPr>
          <p:cNvPr id="18" name="等腰三角形 17"/>
          <p:cNvSpPr/>
          <p:nvPr/>
        </p:nvSpPr>
        <p:spPr>
          <a:xfrm rot="10800000">
            <a:off x="1775848" y="2449866"/>
            <a:ext cx="2609342" cy="2431466"/>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2091766" y="3712376"/>
            <a:ext cx="1053605" cy="981782"/>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1353073" y="1066800"/>
            <a:ext cx="921127" cy="1714066"/>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294633" y="3761645"/>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558759" y="2898264"/>
            <a:ext cx="1037465" cy="1015663"/>
          </a:xfrm>
          <a:prstGeom prst="rect">
            <a:avLst/>
          </a:prstGeom>
          <a:noFill/>
        </p:spPr>
        <p:txBody>
          <a:bodyPr wrap="none" rtlCol="0">
            <a:spAutoFit/>
          </a:bodyPr>
          <a:lstStyle/>
          <a:p>
            <a:pPr algn="ctr"/>
            <a:r>
              <a:rPr lang="en-US" altLang="zh-CN" sz="6000" dirty="0">
                <a:solidFill>
                  <a:schemeClr val="bg1"/>
                </a:solidFill>
                <a:effectLst>
                  <a:outerShdw blurRad="25400" dist="25400" dir="2700000" algn="tl">
                    <a:srgbClr val="000000">
                      <a:alpha val="20000"/>
                    </a:srgbClr>
                  </a:outerShdw>
                </a:effectLst>
                <a:latin typeface="思源黑体" panose="020B0500000000000000" pitchFamily="34" charset="-122"/>
              </a:rPr>
              <a:t>05</a:t>
            </a:r>
            <a:endParaRPr lang="zh-CN" altLang="en-US" sz="6000"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37" name="文本框 36"/>
          <p:cNvSpPr txBox="1"/>
          <p:nvPr/>
        </p:nvSpPr>
        <p:spPr>
          <a:xfrm>
            <a:off x="2618312" y="2618826"/>
            <a:ext cx="914240" cy="369332"/>
          </a:xfrm>
          <a:prstGeom prst="rect">
            <a:avLst/>
          </a:prstGeom>
          <a:noFill/>
        </p:spPr>
        <p:txBody>
          <a:bodyPr wrap="square" rtlCol="0">
            <a:spAutoFit/>
          </a:bodyPr>
          <a:lstStyle/>
          <a:p>
            <a:pPr algn="dist"/>
            <a:r>
              <a:rPr lang="en-US" altLang="zh-CN" dirty="0">
                <a:solidFill>
                  <a:schemeClr val="bg1"/>
                </a:solidFill>
                <a:effectLst>
                  <a:outerShdw blurRad="25400" dist="25400" dir="2700000" algn="tl">
                    <a:srgbClr val="000000">
                      <a:alpha val="20000"/>
                    </a:srgbClr>
                  </a:outerShdw>
                </a:effectLst>
                <a:latin typeface="思源黑体" panose="020B0500000000000000" pitchFamily="34" charset="-122"/>
              </a:rPr>
              <a:t>PART</a:t>
            </a:r>
            <a:endParaRPr lang="zh-CN" altLang="en-US"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38" name="等腰三角形 37"/>
          <p:cNvSpPr/>
          <p:nvPr/>
        </p:nvSpPr>
        <p:spPr>
          <a:xfrm>
            <a:off x="3649416" y="2165938"/>
            <a:ext cx="552596" cy="514927"/>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3110009" y="5844670"/>
            <a:ext cx="250563" cy="466257"/>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sp>
        <p:nvSpPr>
          <p:cNvPr id="40" name="等腰三角形 39"/>
          <p:cNvSpPr/>
          <p:nvPr/>
        </p:nvSpPr>
        <p:spPr>
          <a:xfrm rot="10800000">
            <a:off x="3607662" y="4878194"/>
            <a:ext cx="308065" cy="287065"/>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7851116" y="4646032"/>
            <a:ext cx="368968" cy="0"/>
          </a:xfrm>
          <a:prstGeom prst="line">
            <a:avLst/>
          </a:prstGeom>
          <a:ln w="38100">
            <a:solidFill>
              <a:srgbClr val="BA8F2D"/>
            </a:solidFill>
          </a:ln>
          <a:effectLst>
            <a:outerShdw blurRad="254000" dist="635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172361" y="1941397"/>
            <a:ext cx="1157228" cy="1154546"/>
            <a:chOff x="5756795" y="1787383"/>
            <a:chExt cx="1224616" cy="1221778"/>
          </a:xfrm>
        </p:grpSpPr>
        <p:sp>
          <p:nvSpPr>
            <p:cNvPr id="27" name="椭圆 3"/>
            <p:cNvSpPr>
              <a:spLocks noChangeArrowheads="1"/>
            </p:cNvSpPr>
            <p:nvPr/>
          </p:nvSpPr>
          <p:spPr bwMode="auto">
            <a:xfrm>
              <a:off x="5759633" y="1787383"/>
              <a:ext cx="1221778" cy="1221778"/>
            </a:xfrm>
            <a:prstGeom prst="ellipse">
              <a:avLst/>
            </a:prstGeom>
            <a:solidFill>
              <a:srgbClr val="2A3246"/>
            </a:solidFill>
            <a:ln>
              <a:noFill/>
            </a:ln>
            <a:effectLst>
              <a:outerShdw blurRad="254000" dist="63500" dir="2700000" algn="tl" rotWithShape="0">
                <a:prstClr val="black">
                  <a:alpha val="30000"/>
                </a:prstClr>
              </a:outerShdw>
            </a:effectLst>
          </p:spPr>
          <p:txBody>
            <a:bodyPr anchor="ctr"/>
            <a:lstStyle/>
            <a:p>
              <a:pPr algn="ctr">
                <a:lnSpc>
                  <a:spcPct val="130000"/>
                </a:lnSpc>
              </a:pPr>
              <a:endParaRPr lang="zh-CN" altLang="zh-CN" dirty="0">
                <a:solidFill>
                  <a:srgbClr val="FFFFFF"/>
                </a:solidFill>
                <a:latin typeface="思源黑体" panose="020B0500000000000000" pitchFamily="34" charset="-122"/>
                <a:ea typeface="思源黑体" panose="020B0500000000000000" pitchFamily="34" charset="-122"/>
                <a:cs typeface="+mn-ea"/>
                <a:sym typeface="+mn-lt"/>
              </a:endParaRPr>
            </a:p>
          </p:txBody>
        </p:sp>
        <p:sp>
          <p:nvSpPr>
            <p:cNvPr id="37" name="TextBox 36"/>
            <p:cNvSpPr txBox="1"/>
            <p:nvPr/>
          </p:nvSpPr>
          <p:spPr>
            <a:xfrm>
              <a:off x="5756795" y="1989875"/>
              <a:ext cx="1214831" cy="943457"/>
            </a:xfrm>
            <a:prstGeom prst="rect">
              <a:avLst/>
            </a:prstGeom>
            <a:noFill/>
          </p:spPr>
          <p:txBody>
            <a:bodyPr wrap="square" rtlCol="0">
              <a:spAutoFit/>
            </a:bodyPr>
            <a:lstStyle/>
            <a:p>
              <a:pPr algn="ctr">
                <a:lnSpc>
                  <a:spcPct val="130000"/>
                </a:lnSpc>
              </a:pPr>
              <a:r>
                <a:rPr lang="zh-CN" altLang="en-US" sz="2000" dirty="0">
                  <a:solidFill>
                    <a:srgbClr val="F8F8F8"/>
                  </a:solidFill>
                  <a:latin typeface="思源黑体" panose="020B0500000000000000" pitchFamily="34" charset="-122"/>
                  <a:ea typeface="思源黑体" panose="020B0500000000000000" pitchFamily="34" charset="-122"/>
                  <a:cs typeface="+mn-ea"/>
                  <a:sym typeface="+mn-lt"/>
                </a:rPr>
                <a:t>各部分协调</a:t>
              </a:r>
            </a:p>
          </p:txBody>
        </p:sp>
      </p:grpSp>
      <p:grpSp>
        <p:nvGrpSpPr>
          <p:cNvPr id="3" name="组合 2"/>
          <p:cNvGrpSpPr/>
          <p:nvPr/>
        </p:nvGrpSpPr>
        <p:grpSpPr>
          <a:xfrm>
            <a:off x="5121760" y="3399235"/>
            <a:ext cx="1258432" cy="1154548"/>
            <a:chOff x="5774435" y="3559944"/>
            <a:chExt cx="1331711" cy="1221778"/>
          </a:xfrm>
        </p:grpSpPr>
        <p:sp>
          <p:nvSpPr>
            <p:cNvPr id="30" name="椭圆 3"/>
            <p:cNvSpPr>
              <a:spLocks noChangeArrowheads="1"/>
            </p:cNvSpPr>
            <p:nvPr/>
          </p:nvSpPr>
          <p:spPr bwMode="auto">
            <a:xfrm>
              <a:off x="5829402" y="3559944"/>
              <a:ext cx="1221778" cy="1221778"/>
            </a:xfrm>
            <a:prstGeom prst="ellipse">
              <a:avLst/>
            </a:prstGeom>
            <a:solidFill>
              <a:srgbClr val="BA8F2D"/>
            </a:solidFill>
            <a:ln>
              <a:noFill/>
            </a:ln>
            <a:effectLst>
              <a:outerShdw blurRad="254000" dist="63500" dir="2700000" algn="tl" rotWithShape="0">
                <a:prstClr val="black">
                  <a:alpha val="30000"/>
                </a:prstClr>
              </a:outerShdw>
            </a:effectLst>
          </p:spPr>
          <p:txBody>
            <a:bodyPr anchor="ctr"/>
            <a:lstStyle/>
            <a:p>
              <a:pPr algn="ctr">
                <a:lnSpc>
                  <a:spcPct val="130000"/>
                </a:lnSpc>
              </a:pPr>
              <a:endParaRPr lang="zh-CN" altLang="zh-CN" dirty="0">
                <a:solidFill>
                  <a:srgbClr val="FFFFFF"/>
                </a:solidFill>
                <a:latin typeface="思源黑体" panose="020B0500000000000000" pitchFamily="34" charset="-122"/>
                <a:ea typeface="思源黑体" panose="020B0500000000000000" pitchFamily="34" charset="-122"/>
                <a:cs typeface="+mn-ea"/>
                <a:sym typeface="+mn-lt"/>
              </a:endParaRPr>
            </a:p>
          </p:txBody>
        </p:sp>
        <p:sp>
          <p:nvSpPr>
            <p:cNvPr id="38" name="TextBox 37"/>
            <p:cNvSpPr txBox="1"/>
            <p:nvPr/>
          </p:nvSpPr>
          <p:spPr>
            <a:xfrm>
              <a:off x="5774435" y="3783234"/>
              <a:ext cx="1331711" cy="943455"/>
            </a:xfrm>
            <a:prstGeom prst="rect">
              <a:avLst/>
            </a:prstGeom>
            <a:noFill/>
          </p:spPr>
          <p:txBody>
            <a:bodyPr wrap="square" rtlCol="0">
              <a:spAutoFit/>
            </a:bodyPr>
            <a:lstStyle/>
            <a:p>
              <a:pPr algn="ctr">
                <a:lnSpc>
                  <a:spcPct val="130000"/>
                </a:lnSpc>
              </a:pPr>
              <a:r>
                <a:rPr lang="zh-CN" altLang="en-US" sz="2000" dirty="0">
                  <a:solidFill>
                    <a:srgbClr val="F8F8F8"/>
                  </a:solidFill>
                  <a:latin typeface="思源黑体" panose="020B0500000000000000" pitchFamily="34" charset="-122"/>
                  <a:ea typeface="思源黑体" panose="020B0500000000000000" pitchFamily="34" charset="-122"/>
                  <a:cs typeface="+mn-ea"/>
                  <a:sym typeface="+mn-lt"/>
                </a:rPr>
                <a:t>数据</a:t>
              </a:r>
            </a:p>
            <a:p>
              <a:pPr algn="ctr">
                <a:lnSpc>
                  <a:spcPct val="130000"/>
                </a:lnSpc>
              </a:pPr>
              <a:r>
                <a:rPr lang="zh-CN" altLang="en-US" sz="2000" dirty="0">
                  <a:solidFill>
                    <a:srgbClr val="F8F8F8"/>
                  </a:solidFill>
                  <a:latin typeface="思源黑体" panose="020B0500000000000000" pitchFamily="34" charset="-122"/>
                  <a:ea typeface="思源黑体" panose="020B0500000000000000" pitchFamily="34" charset="-122"/>
                  <a:cs typeface="+mn-ea"/>
                  <a:sym typeface="+mn-lt"/>
                </a:rPr>
                <a:t>收集</a:t>
              </a:r>
            </a:p>
          </p:txBody>
        </p:sp>
      </p:grpSp>
      <p:grpSp>
        <p:nvGrpSpPr>
          <p:cNvPr id="5" name="组合 4"/>
          <p:cNvGrpSpPr/>
          <p:nvPr/>
        </p:nvGrpSpPr>
        <p:grpSpPr>
          <a:xfrm>
            <a:off x="5173702" y="4857075"/>
            <a:ext cx="1154546" cy="1154546"/>
            <a:chOff x="5670762" y="5182924"/>
            <a:chExt cx="1221778" cy="1221778"/>
          </a:xfrm>
        </p:grpSpPr>
        <p:sp>
          <p:nvSpPr>
            <p:cNvPr id="33" name="椭圆 3"/>
            <p:cNvSpPr>
              <a:spLocks noChangeArrowheads="1"/>
            </p:cNvSpPr>
            <p:nvPr/>
          </p:nvSpPr>
          <p:spPr bwMode="auto">
            <a:xfrm>
              <a:off x="5670762" y="5182924"/>
              <a:ext cx="1221778" cy="1221778"/>
            </a:xfrm>
            <a:prstGeom prst="ellipse">
              <a:avLst/>
            </a:prstGeom>
            <a:solidFill>
              <a:schemeClr val="tx1">
                <a:lumMod val="65000"/>
                <a:lumOff val="35000"/>
              </a:schemeClr>
            </a:solidFill>
            <a:ln>
              <a:noFill/>
            </a:ln>
            <a:effectLst>
              <a:outerShdw blurRad="254000" dist="63500" dir="2700000" algn="tl" rotWithShape="0">
                <a:prstClr val="black">
                  <a:alpha val="30000"/>
                </a:prstClr>
              </a:outerShdw>
            </a:effectLst>
          </p:spPr>
          <p:txBody>
            <a:bodyPr anchor="ctr"/>
            <a:lstStyle/>
            <a:p>
              <a:pPr algn="ctr">
                <a:lnSpc>
                  <a:spcPct val="130000"/>
                </a:lnSpc>
              </a:pPr>
              <a:endParaRPr lang="zh-CN" altLang="zh-CN" dirty="0">
                <a:solidFill>
                  <a:srgbClr val="FFFFFF"/>
                </a:solidFill>
                <a:latin typeface="思源黑体" panose="020B0500000000000000" pitchFamily="34" charset="-122"/>
                <a:ea typeface="思源黑体" panose="020B0500000000000000" pitchFamily="34" charset="-122"/>
                <a:cs typeface="+mn-ea"/>
                <a:sym typeface="+mn-lt"/>
              </a:endParaRPr>
            </a:p>
          </p:txBody>
        </p:sp>
        <p:sp>
          <p:nvSpPr>
            <p:cNvPr id="39" name="TextBox 38"/>
            <p:cNvSpPr txBox="1"/>
            <p:nvPr/>
          </p:nvSpPr>
          <p:spPr>
            <a:xfrm>
              <a:off x="5681167" y="5373342"/>
              <a:ext cx="1200968" cy="943457"/>
            </a:xfrm>
            <a:prstGeom prst="rect">
              <a:avLst/>
            </a:prstGeom>
            <a:noFill/>
          </p:spPr>
          <p:txBody>
            <a:bodyPr wrap="square" rtlCol="0">
              <a:spAutoFit/>
            </a:bodyPr>
            <a:lstStyle/>
            <a:p>
              <a:pPr algn="ctr">
                <a:lnSpc>
                  <a:spcPct val="130000"/>
                </a:lnSpc>
              </a:pPr>
              <a:r>
                <a:rPr lang="zh-CN" altLang="en-US" sz="2000" dirty="0">
                  <a:solidFill>
                    <a:srgbClr val="F8F8F8"/>
                  </a:solidFill>
                  <a:latin typeface="思源黑体" panose="020B0500000000000000" pitchFamily="34" charset="-122"/>
                  <a:ea typeface="思源黑体" panose="020B0500000000000000" pitchFamily="34" charset="-122"/>
                  <a:cs typeface="+mn-ea"/>
                  <a:sym typeface="+mn-lt"/>
                </a:rPr>
                <a:t>学习</a:t>
              </a:r>
            </a:p>
            <a:p>
              <a:pPr algn="ctr">
                <a:lnSpc>
                  <a:spcPct val="130000"/>
                </a:lnSpc>
              </a:pPr>
              <a:r>
                <a:rPr lang="zh-CN" altLang="en-US" sz="2000" dirty="0">
                  <a:solidFill>
                    <a:srgbClr val="F8F8F8"/>
                  </a:solidFill>
                  <a:latin typeface="思源黑体" panose="020B0500000000000000" pitchFamily="34" charset="-122"/>
                  <a:ea typeface="思源黑体" panose="020B0500000000000000" pitchFamily="34" charset="-122"/>
                  <a:cs typeface="+mn-ea"/>
                  <a:sym typeface="+mn-lt"/>
                </a:rPr>
                <a:t>知识</a:t>
              </a:r>
            </a:p>
          </p:txBody>
        </p:sp>
      </p:grpSp>
      <p:sp>
        <p:nvSpPr>
          <p:cNvPr id="42" name="TextBox 41"/>
          <p:cNvSpPr txBox="1"/>
          <p:nvPr/>
        </p:nvSpPr>
        <p:spPr>
          <a:xfrm>
            <a:off x="6681483" y="2241774"/>
            <a:ext cx="4408047" cy="491490"/>
          </a:xfrm>
          <a:prstGeom prst="rect">
            <a:avLst/>
          </a:prstGeom>
          <a:noFill/>
        </p:spPr>
        <p:txBody>
          <a:bodyPr wrap="square" rtlCol="0">
            <a:spAutoFit/>
          </a:bodyPr>
          <a:lstStyle/>
          <a:p>
            <a:pPr>
              <a:lnSpc>
                <a:spcPct val="130000"/>
              </a:lnSpc>
            </a:pPr>
            <a:r>
              <a:rPr lang="zh-CN" altLang="en-US" sz="2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与其他部分协调</a:t>
            </a:r>
          </a:p>
        </p:txBody>
      </p:sp>
      <p:sp>
        <p:nvSpPr>
          <p:cNvPr id="45" name="文本框 44"/>
          <p:cNvSpPr txBox="1"/>
          <p:nvPr/>
        </p:nvSpPr>
        <p:spPr>
          <a:xfrm>
            <a:off x="1221277" y="165529"/>
            <a:ext cx="184731" cy="598177"/>
          </a:xfrm>
          <a:prstGeom prst="rect">
            <a:avLst/>
          </a:prstGeom>
          <a:noFill/>
        </p:spPr>
        <p:txBody>
          <a:bodyPr wrap="none" rtlCol="0">
            <a:spAutoFit/>
          </a:bodyPr>
          <a:lstStyle/>
          <a:p>
            <a:pPr fontAlgn="auto">
              <a:lnSpc>
                <a:spcPct val="130000"/>
              </a:lnSpc>
              <a:defRPr/>
            </a:pPr>
            <a:endParaRPr lang="zh-CN" altLang="en-US" sz="2800" b="1" dirty="0">
              <a:solidFill>
                <a:srgbClr val="554B4F"/>
              </a:solidFill>
              <a:latin typeface="思源黑体" panose="020B0500000000000000" pitchFamily="34" charset="-122"/>
              <a:ea typeface="思源黑体" panose="020B0500000000000000" pitchFamily="34" charset="-122"/>
              <a:cs typeface="+mn-ea"/>
              <a:sym typeface="+mn-lt"/>
            </a:endParaRPr>
          </a:p>
        </p:txBody>
      </p:sp>
      <p:sp>
        <p:nvSpPr>
          <p:cNvPr id="23" name="Freeform 5"/>
          <p:cNvSpPr>
            <a:spLocks noEditPoints="1"/>
          </p:cNvSpPr>
          <p:nvPr/>
        </p:nvSpPr>
        <p:spPr bwMode="auto">
          <a:xfrm rot="925172">
            <a:off x="1094268" y="2653231"/>
            <a:ext cx="3248930" cy="3252258"/>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rgbClr val="2A3246"/>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6" name="文本框 25"/>
          <p:cNvSpPr txBox="1"/>
          <p:nvPr/>
        </p:nvSpPr>
        <p:spPr>
          <a:xfrm>
            <a:off x="2683045" y="3385210"/>
            <a:ext cx="1177290" cy="1198880"/>
          </a:xfrm>
          <a:prstGeom prst="rect">
            <a:avLst/>
          </a:prstGeom>
          <a:noFill/>
        </p:spPr>
        <p:txBody>
          <a:bodyPr wrap="none" rtlCol="0">
            <a:spAutoFit/>
          </a:bodyPr>
          <a:lstStyle/>
          <a:p>
            <a:r>
              <a:rPr lang="zh-CN" altLang="en-US" sz="3600" b="1" spc="300" dirty="0">
                <a:solidFill>
                  <a:srgbClr val="595959"/>
                </a:solidFill>
                <a:latin typeface="思源黑体" panose="020B0500000000000000" pitchFamily="34" charset="-122"/>
                <a:ea typeface="思源黑体" panose="020B0500000000000000" pitchFamily="34" charset="-122"/>
                <a:cs typeface="Arial" panose="020B0604020202020204" pitchFamily="34" charset="0"/>
              </a:rPr>
              <a:t>最终</a:t>
            </a:r>
            <a:endParaRPr lang="en-US" altLang="zh-CN" sz="3600" b="1" spc="300" dirty="0">
              <a:solidFill>
                <a:srgbClr val="595959"/>
              </a:solidFill>
              <a:latin typeface="思源黑体" panose="020B0500000000000000" pitchFamily="34" charset="-122"/>
              <a:ea typeface="思源黑体" panose="020B0500000000000000" pitchFamily="34" charset="-122"/>
              <a:cs typeface="Arial" panose="020B0604020202020204" pitchFamily="34" charset="0"/>
            </a:endParaRPr>
          </a:p>
          <a:p>
            <a:r>
              <a:rPr lang="zh-CN" altLang="en-US" sz="3600" b="1" spc="300" dirty="0">
                <a:solidFill>
                  <a:srgbClr val="595959"/>
                </a:solidFill>
                <a:latin typeface="思源黑体" panose="020B0500000000000000" pitchFamily="34" charset="-122"/>
                <a:ea typeface="思源黑体" panose="020B0500000000000000" pitchFamily="34" charset="-122"/>
                <a:cs typeface="Arial" panose="020B0604020202020204" pitchFamily="34" charset="0"/>
              </a:rPr>
              <a:t>目的</a:t>
            </a:r>
          </a:p>
        </p:txBody>
      </p:sp>
      <p:sp>
        <p:nvSpPr>
          <p:cNvPr id="28" name="TextBox 41"/>
          <p:cNvSpPr txBox="1"/>
          <p:nvPr/>
        </p:nvSpPr>
        <p:spPr>
          <a:xfrm>
            <a:off x="6681483" y="3696162"/>
            <a:ext cx="4408047" cy="491490"/>
          </a:xfrm>
          <a:prstGeom prst="rect">
            <a:avLst/>
          </a:prstGeom>
          <a:noFill/>
        </p:spPr>
        <p:txBody>
          <a:bodyPr wrap="square" rtlCol="0">
            <a:spAutoFit/>
          </a:bodyPr>
          <a:lstStyle/>
          <a:p>
            <a:pPr>
              <a:lnSpc>
                <a:spcPct val="130000"/>
              </a:lnSpc>
            </a:pPr>
            <a:r>
              <a:rPr lang="zh-CN" altLang="en-US" sz="2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准确完成数据收集任务</a:t>
            </a:r>
          </a:p>
        </p:txBody>
      </p:sp>
      <p:sp>
        <p:nvSpPr>
          <p:cNvPr id="29" name="TextBox 41"/>
          <p:cNvSpPr txBox="1"/>
          <p:nvPr/>
        </p:nvSpPr>
        <p:spPr>
          <a:xfrm>
            <a:off x="6681483" y="5150550"/>
            <a:ext cx="4408047" cy="491490"/>
          </a:xfrm>
          <a:prstGeom prst="rect">
            <a:avLst/>
          </a:prstGeom>
          <a:noFill/>
        </p:spPr>
        <p:txBody>
          <a:bodyPr wrap="square" rtlCol="0">
            <a:spAutoFit/>
          </a:bodyPr>
          <a:lstStyle/>
          <a:p>
            <a:pPr>
              <a:lnSpc>
                <a:spcPct val="130000"/>
              </a:lnSpc>
            </a:pPr>
            <a:r>
              <a:rPr lang="zh-CN" altLang="en-US" sz="2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从中学习</a:t>
            </a:r>
            <a:r>
              <a:rPr lang="en-US" altLang="zh-CN" sz="2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nlp</a:t>
            </a:r>
            <a:r>
              <a:rPr lang="zh-CN" altLang="en-US" sz="2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相关知识</a:t>
            </a:r>
          </a:p>
        </p:txBody>
      </p:sp>
      <p:sp>
        <p:nvSpPr>
          <p:cNvPr id="21" name="矩形 20"/>
          <p:cNvSpPr/>
          <p:nvPr userDrawn="1"/>
        </p:nvSpPr>
        <p:spPr>
          <a:xfrm>
            <a:off x="4662170" y="483870"/>
            <a:ext cx="2867025" cy="607695"/>
          </a:xfrm>
          <a:prstGeom prst="rect">
            <a:avLst/>
          </a:prstGeom>
        </p:spPr>
        <p:txBody>
          <a:bodyPr wrap="square">
            <a:spAutoFit/>
          </a:bodyPr>
          <a:lstStyle/>
          <a:p>
            <a:pPr algn="ctr">
              <a:lnSpc>
                <a:spcPct val="120000"/>
              </a:lnSpc>
            </a:pPr>
            <a:r>
              <a:rPr lang="zh-CN" altLang="en-US" sz="2800" dirty="0">
                <a:solidFill>
                  <a:srgbClr val="2A3246"/>
                </a:solidFill>
                <a:latin typeface="思源黑体" panose="020B0500000000000000" pitchFamily="34" charset="-122"/>
                <a:ea typeface="思源黑体" panose="020B0500000000000000" pitchFamily="34" charset="-122"/>
                <a:cs typeface="+mn-ea"/>
                <a:sym typeface="+mn-lt"/>
              </a:rPr>
              <a:t>最终目的</a:t>
            </a: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2211781" y="3780499"/>
            <a:ext cx="7429524" cy="830997"/>
          </a:xfrm>
          <a:prstGeom prst="rect">
            <a:avLst/>
          </a:prstGeom>
          <a:noFill/>
        </p:spPr>
        <p:txBody>
          <a:bodyPr wrap="square" rtlCol="0">
            <a:spAutoFit/>
          </a:bodyPr>
          <a:lstStyle/>
          <a:p>
            <a:pPr algn="ctr"/>
            <a:r>
              <a:rPr lang="zh-CN" altLang="en-US" sz="4800" dirty="0">
                <a:solidFill>
                  <a:srgbClr val="2A3246"/>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谢谢您的观看</a:t>
            </a:r>
          </a:p>
        </p:txBody>
      </p:sp>
      <p:sp>
        <p:nvSpPr>
          <p:cNvPr id="37" name="文本框 36"/>
          <p:cNvSpPr txBox="1"/>
          <p:nvPr/>
        </p:nvSpPr>
        <p:spPr>
          <a:xfrm>
            <a:off x="2981804" y="2739718"/>
            <a:ext cx="5889480" cy="1200329"/>
          </a:xfrm>
          <a:prstGeom prst="rect">
            <a:avLst/>
          </a:prstGeom>
          <a:noFill/>
        </p:spPr>
        <p:txBody>
          <a:bodyPr wrap="square" rtlCol="0">
            <a:spAutoFit/>
          </a:bodyPr>
          <a:lstStyle/>
          <a:p>
            <a:pPr algn="ctr"/>
            <a:r>
              <a:rPr lang="en-US" altLang="zh-CN" sz="7200" dirty="0">
                <a:solidFill>
                  <a:srgbClr val="BA8F2D"/>
                </a:solidFill>
                <a:effectLst>
                  <a:outerShdw blurRad="127000" dist="38100" dir="2700000" algn="tl">
                    <a:srgbClr val="000000">
                      <a:alpha val="20000"/>
                    </a:srgbClr>
                  </a:outerShdw>
                </a:effectLst>
                <a:latin typeface="Aa楷体" panose="02000500000000000000" pitchFamily="2" charset="-122"/>
                <a:ea typeface="Aa楷体" panose="02000500000000000000" pitchFamily="2" charset="-122"/>
                <a:cs typeface="Aa楷体" panose="02000500000000000000" pitchFamily="2" charset="-122"/>
              </a:rPr>
              <a:t>THANK YOU</a:t>
            </a:r>
            <a:endParaRPr lang="zh-CN" altLang="en-US" sz="7200" dirty="0">
              <a:solidFill>
                <a:srgbClr val="BA8F2D"/>
              </a:solidFill>
              <a:effectLst>
                <a:outerShdw blurRad="127000" dist="38100" dir="2700000" algn="tl">
                  <a:srgbClr val="000000">
                    <a:alpha val="20000"/>
                  </a:srgbClr>
                </a:outerShdw>
              </a:effectLst>
              <a:latin typeface="Aa楷体" panose="02000500000000000000" pitchFamily="2" charset="-122"/>
              <a:ea typeface="Aa楷体" panose="02000500000000000000" pitchFamily="2" charset="-122"/>
              <a:cs typeface="Aa楷体" panose="02000500000000000000" pitchFamily="2" charset="-122"/>
            </a:endParaRPr>
          </a:p>
        </p:txBody>
      </p:sp>
      <p:sp>
        <p:nvSpPr>
          <p:cNvPr id="27" name="等腰三角形 26"/>
          <p:cNvSpPr/>
          <p:nvPr/>
        </p:nvSpPr>
        <p:spPr>
          <a:xfrm rot="10800000">
            <a:off x="9365673" y="0"/>
            <a:ext cx="1079724" cy="1006120"/>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a:off x="9680476" y="4290466"/>
            <a:ext cx="2755364" cy="2567534"/>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0800000">
            <a:off x="-169817" y="-2"/>
            <a:ext cx="2760617" cy="2572428"/>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rot="10800000">
            <a:off x="-674915" y="0"/>
            <a:ext cx="2018940" cy="1881310"/>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a:off x="10909183" y="4948888"/>
            <a:ext cx="2048774" cy="1909111"/>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p:cNvSpPr/>
          <p:nvPr/>
        </p:nvSpPr>
        <p:spPr>
          <a:xfrm>
            <a:off x="1783930" y="-352697"/>
            <a:ext cx="1547123" cy="1441657"/>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a:off x="9753832" y="4397068"/>
            <a:ext cx="748469" cy="697446"/>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a:off x="10550403" y="6018276"/>
            <a:ext cx="760970" cy="709095"/>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rot="10800000">
            <a:off x="1071898" y="101847"/>
            <a:ext cx="792251" cy="738244"/>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10800000">
            <a:off x="1858695" y="1577568"/>
            <a:ext cx="792251" cy="738244"/>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rot="10800000">
            <a:off x="10193719" y="431758"/>
            <a:ext cx="634768" cy="591496"/>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10800000">
            <a:off x="8954215" y="5760400"/>
            <a:ext cx="1542375" cy="1437232"/>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p:nvPr/>
        </p:nvCxnSpPr>
        <p:spPr>
          <a:xfrm>
            <a:off x="5285065" y="15599"/>
            <a:ext cx="462593" cy="860810"/>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796482" y="-49558"/>
            <a:ext cx="427655" cy="795795"/>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095898" y="-610951"/>
            <a:ext cx="632219" cy="1176456"/>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210217" y="1441655"/>
            <a:ext cx="646054" cy="1202200"/>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77029" y="4042998"/>
            <a:ext cx="642900" cy="1196331"/>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126371" y="2594146"/>
            <a:ext cx="370003" cy="688515"/>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2092408" y="4290466"/>
            <a:ext cx="501126" cy="932513"/>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8580861" y="6307359"/>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433992" y="6190978"/>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50810" y="3649515"/>
            <a:ext cx="388492" cy="722920"/>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85428" y="1716983"/>
            <a:ext cx="459407" cy="854881"/>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等腰三角形 10"/>
          <p:cNvSpPr/>
          <p:nvPr/>
        </p:nvSpPr>
        <p:spPr>
          <a:xfrm>
            <a:off x="-545177" y="616920"/>
            <a:ext cx="1010653" cy="949784"/>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10800000">
            <a:off x="9112592" y="-1"/>
            <a:ext cx="1585887" cy="1477778"/>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a:off x="8926577" y="3587959"/>
            <a:ext cx="3509263" cy="3270041"/>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a:off x="10348615" y="4426534"/>
            <a:ext cx="2609342" cy="2431466"/>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a:off x="9244386" y="4206239"/>
            <a:ext cx="953258" cy="888275"/>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a:off x="10197644" y="5824260"/>
            <a:ext cx="969180" cy="903112"/>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rot="10800000">
            <a:off x="10044933" y="528943"/>
            <a:ext cx="932340" cy="868783"/>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10800000">
            <a:off x="8227547" y="5367158"/>
            <a:ext cx="1964386" cy="1830475"/>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p:nvPr/>
        </p:nvCxnSpPr>
        <p:spPr>
          <a:xfrm>
            <a:off x="8796482" y="-49558"/>
            <a:ext cx="632219" cy="1176456"/>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9807262" y="3429000"/>
            <a:ext cx="921127" cy="1714066"/>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750256" y="2315812"/>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945209" y="4014055"/>
            <a:ext cx="501126" cy="932513"/>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311054" y="6027799"/>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54222" y="6038837"/>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130696" y="720204"/>
            <a:ext cx="1675101" cy="369332"/>
          </a:xfrm>
          <a:prstGeom prst="rect">
            <a:avLst/>
          </a:prstGeom>
          <a:noFill/>
        </p:spPr>
        <p:txBody>
          <a:bodyPr wrap="square" rtlCol="0">
            <a:spAutoFit/>
          </a:bodyPr>
          <a:lstStyle/>
          <a:p>
            <a:pPr algn="dist"/>
            <a:r>
              <a:rPr lang="en-US" altLang="zh-CN" dirty="0">
                <a:solidFill>
                  <a:srgbClr val="21273E"/>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cs typeface="Aparajita" panose="020B0604020202020204" pitchFamily="34" charset="0"/>
              </a:rPr>
              <a:t>CONTENTS</a:t>
            </a:r>
            <a:endParaRPr lang="zh-CN" altLang="en-US" dirty="0">
              <a:solidFill>
                <a:srgbClr val="21273E"/>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cs typeface="Aparajita" panose="020B0604020202020204" pitchFamily="34" charset="0"/>
            </a:endParaRPr>
          </a:p>
        </p:txBody>
      </p:sp>
      <p:sp>
        <p:nvSpPr>
          <p:cNvPr id="57" name="文本框 56"/>
          <p:cNvSpPr txBox="1"/>
          <p:nvPr/>
        </p:nvSpPr>
        <p:spPr>
          <a:xfrm>
            <a:off x="89323" y="1050122"/>
            <a:ext cx="1256628" cy="646331"/>
          </a:xfrm>
          <a:prstGeom prst="rect">
            <a:avLst/>
          </a:prstGeom>
          <a:noFill/>
        </p:spPr>
        <p:txBody>
          <a:bodyPr wrap="square" rtlCol="0">
            <a:spAutoFit/>
          </a:bodyPr>
          <a:lstStyle/>
          <a:p>
            <a:pPr algn="dist"/>
            <a:r>
              <a:rPr lang="zh-CN" altLang="en-US" sz="3600" dirty="0">
                <a:solidFill>
                  <a:srgbClr val="21273E"/>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rPr>
              <a:t>目录</a:t>
            </a:r>
          </a:p>
        </p:txBody>
      </p:sp>
      <p:grpSp>
        <p:nvGrpSpPr>
          <p:cNvPr id="7" name="组合 6"/>
          <p:cNvGrpSpPr/>
          <p:nvPr/>
        </p:nvGrpSpPr>
        <p:grpSpPr>
          <a:xfrm>
            <a:off x="2112772" y="2062893"/>
            <a:ext cx="3308851" cy="505838"/>
            <a:chOff x="1359704" y="1966230"/>
            <a:chExt cx="3308851" cy="505838"/>
          </a:xfrm>
        </p:grpSpPr>
        <p:sp>
          <p:nvSpPr>
            <p:cNvPr id="62" name="文本框 61"/>
            <p:cNvSpPr txBox="1"/>
            <p:nvPr/>
          </p:nvSpPr>
          <p:spPr>
            <a:xfrm>
              <a:off x="2097786" y="2097998"/>
              <a:ext cx="1273159" cy="368300"/>
            </a:xfrm>
            <a:prstGeom prst="rect">
              <a:avLst/>
            </a:prstGeom>
            <a:noFill/>
          </p:spPr>
          <p:txBody>
            <a:bodyPr wrap="square" rtlCol="0">
              <a:spAutoFit/>
            </a:bodyPr>
            <a:lstStyle/>
            <a:p>
              <a:r>
                <a:rPr lang="zh-CN" altLang="en-US" b="1" spc="300" dirty="0">
                  <a:solidFill>
                    <a:srgbClr val="2A3246"/>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rPr>
                <a:t>项目内容</a:t>
              </a:r>
            </a:p>
          </p:txBody>
        </p:sp>
        <p:sp>
          <p:nvSpPr>
            <p:cNvPr id="60" name="圆角矩形 59"/>
            <p:cNvSpPr/>
            <p:nvPr/>
          </p:nvSpPr>
          <p:spPr>
            <a:xfrm>
              <a:off x="1359704" y="2057914"/>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5" name="等腰三角形 4"/>
            <p:cNvSpPr/>
            <p:nvPr/>
          </p:nvSpPr>
          <p:spPr>
            <a:xfrm rot="10800000">
              <a:off x="1457910" y="1966230"/>
              <a:ext cx="564818" cy="397165"/>
            </a:xfrm>
            <a:prstGeom prst="triangle">
              <a:avLst/>
            </a:prstGeom>
            <a:solidFill>
              <a:srgbClr val="2A3246"/>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6" name="文本框 5"/>
            <p:cNvSpPr txBox="1"/>
            <p:nvPr/>
          </p:nvSpPr>
          <p:spPr>
            <a:xfrm>
              <a:off x="1580461" y="1969872"/>
              <a:ext cx="298480" cy="338554"/>
            </a:xfrm>
            <a:prstGeom prst="rect">
              <a:avLst/>
            </a:prstGeom>
            <a:noFill/>
          </p:spPr>
          <p:txBody>
            <a:bodyPr wrap="none" rtlCol="0">
              <a:spAutoFit/>
            </a:bodyPr>
            <a:lstStyle/>
            <a:p>
              <a:pPr algn="ctr"/>
              <a:r>
                <a:rPr lang="en-US" altLang="zh-CN" sz="1600" dirty="0">
                  <a:solidFill>
                    <a:schemeClr val="bg1"/>
                  </a:solidFill>
                  <a:latin typeface="思源黑体" panose="020B0500000000000000" pitchFamily="34" charset="-122"/>
                  <a:ea typeface="思源黑体" panose="020B0500000000000000" pitchFamily="34" charset="-122"/>
                </a:rPr>
                <a:t>1</a:t>
              </a:r>
              <a:endParaRPr lang="zh-CN" altLang="en-US" sz="1600" dirty="0">
                <a:solidFill>
                  <a:schemeClr val="bg1"/>
                </a:solidFill>
                <a:latin typeface="思源黑体" panose="020B0500000000000000" pitchFamily="34" charset="-122"/>
                <a:ea typeface="思源黑体" panose="020B0500000000000000" pitchFamily="34" charset="-122"/>
              </a:endParaRPr>
            </a:p>
          </p:txBody>
        </p:sp>
      </p:grpSp>
      <p:grpSp>
        <p:nvGrpSpPr>
          <p:cNvPr id="122" name="组合 121"/>
          <p:cNvGrpSpPr/>
          <p:nvPr/>
        </p:nvGrpSpPr>
        <p:grpSpPr>
          <a:xfrm>
            <a:off x="2721376" y="2909648"/>
            <a:ext cx="3308851" cy="505838"/>
            <a:chOff x="1359704" y="1966230"/>
            <a:chExt cx="3308851" cy="505838"/>
          </a:xfrm>
        </p:grpSpPr>
        <p:sp>
          <p:nvSpPr>
            <p:cNvPr id="127" name="文本框 126"/>
            <p:cNvSpPr txBox="1"/>
            <p:nvPr/>
          </p:nvSpPr>
          <p:spPr>
            <a:xfrm>
              <a:off x="1493647" y="2097998"/>
              <a:ext cx="1273159" cy="368300"/>
            </a:xfrm>
            <a:prstGeom prst="rect">
              <a:avLst/>
            </a:prstGeom>
            <a:noFill/>
          </p:spPr>
          <p:txBody>
            <a:bodyPr wrap="square" rtlCol="0">
              <a:spAutoFit/>
            </a:bodyPr>
            <a:lstStyle/>
            <a:p>
              <a:r>
                <a:rPr lang="zh-CN" altLang="en-US" b="1" spc="300" dirty="0">
                  <a:solidFill>
                    <a:srgbClr val="2A3246"/>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rPr>
                <a:t>项目意义</a:t>
              </a:r>
            </a:p>
          </p:txBody>
        </p:sp>
        <p:sp>
          <p:nvSpPr>
            <p:cNvPr id="124" name="圆角矩形 123"/>
            <p:cNvSpPr/>
            <p:nvPr/>
          </p:nvSpPr>
          <p:spPr>
            <a:xfrm>
              <a:off x="1359704" y="2057914"/>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125" name="等腰三角形 124"/>
            <p:cNvSpPr/>
            <p:nvPr/>
          </p:nvSpPr>
          <p:spPr>
            <a:xfrm rot="10800000">
              <a:off x="3929630" y="1966230"/>
              <a:ext cx="564818" cy="397165"/>
            </a:xfrm>
            <a:prstGeom prst="triangle">
              <a:avLst/>
            </a:prstGeom>
            <a:solidFill>
              <a:srgbClr val="BA8F2D"/>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126" name="文本框 125"/>
            <p:cNvSpPr txBox="1"/>
            <p:nvPr/>
          </p:nvSpPr>
          <p:spPr>
            <a:xfrm>
              <a:off x="4052181" y="1969872"/>
              <a:ext cx="298480" cy="338554"/>
            </a:xfrm>
            <a:prstGeom prst="rect">
              <a:avLst/>
            </a:prstGeom>
            <a:noFill/>
          </p:spPr>
          <p:txBody>
            <a:bodyPr wrap="none" rtlCol="0">
              <a:spAutoFit/>
            </a:bodyPr>
            <a:lstStyle/>
            <a:p>
              <a:pPr algn="ctr"/>
              <a:r>
                <a:rPr lang="en-US" altLang="zh-CN" sz="1600" dirty="0">
                  <a:solidFill>
                    <a:schemeClr val="bg1"/>
                  </a:solidFill>
                  <a:latin typeface="思源黑体" panose="020B0500000000000000" pitchFamily="34" charset="-122"/>
                  <a:ea typeface="思源黑体" panose="020B0500000000000000" pitchFamily="34" charset="-122"/>
                </a:rPr>
                <a:t>2</a:t>
              </a:r>
              <a:endParaRPr lang="zh-CN" altLang="en-US" sz="1600" dirty="0">
                <a:solidFill>
                  <a:schemeClr val="bg1"/>
                </a:solidFill>
                <a:latin typeface="思源黑体" panose="020B0500000000000000" pitchFamily="34" charset="-122"/>
                <a:ea typeface="思源黑体" panose="020B0500000000000000" pitchFamily="34" charset="-122"/>
              </a:endParaRPr>
            </a:p>
          </p:txBody>
        </p:sp>
      </p:grpSp>
      <p:grpSp>
        <p:nvGrpSpPr>
          <p:cNvPr id="150" name="组合 149"/>
          <p:cNvGrpSpPr/>
          <p:nvPr/>
        </p:nvGrpSpPr>
        <p:grpSpPr>
          <a:xfrm>
            <a:off x="2112772" y="3756403"/>
            <a:ext cx="3308851" cy="505838"/>
            <a:chOff x="1359704" y="1966230"/>
            <a:chExt cx="3308851" cy="505838"/>
          </a:xfrm>
        </p:grpSpPr>
        <p:sp>
          <p:nvSpPr>
            <p:cNvPr id="155" name="文本框 154"/>
            <p:cNvSpPr txBox="1"/>
            <p:nvPr/>
          </p:nvSpPr>
          <p:spPr>
            <a:xfrm>
              <a:off x="2097786" y="2097998"/>
              <a:ext cx="1273159" cy="368300"/>
            </a:xfrm>
            <a:prstGeom prst="rect">
              <a:avLst/>
            </a:prstGeom>
            <a:noFill/>
          </p:spPr>
          <p:txBody>
            <a:bodyPr wrap="square" rtlCol="0">
              <a:spAutoFit/>
            </a:bodyPr>
            <a:lstStyle/>
            <a:p>
              <a:r>
                <a:rPr lang="zh-CN" altLang="en-US" b="1" spc="300" dirty="0">
                  <a:solidFill>
                    <a:srgbClr val="2A3246"/>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rPr>
                <a:t>负责部分</a:t>
              </a:r>
            </a:p>
          </p:txBody>
        </p:sp>
        <p:sp>
          <p:nvSpPr>
            <p:cNvPr id="152" name="圆角矩形 151"/>
            <p:cNvSpPr/>
            <p:nvPr/>
          </p:nvSpPr>
          <p:spPr>
            <a:xfrm>
              <a:off x="1359704" y="2057914"/>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153" name="等腰三角形 152"/>
            <p:cNvSpPr/>
            <p:nvPr/>
          </p:nvSpPr>
          <p:spPr>
            <a:xfrm rot="10800000">
              <a:off x="1457910" y="1966230"/>
              <a:ext cx="564818" cy="397165"/>
            </a:xfrm>
            <a:prstGeom prst="triangle">
              <a:avLst/>
            </a:prstGeom>
            <a:solidFill>
              <a:srgbClr val="2A3246"/>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154" name="文本框 153"/>
            <p:cNvSpPr txBox="1"/>
            <p:nvPr/>
          </p:nvSpPr>
          <p:spPr>
            <a:xfrm>
              <a:off x="1580461" y="1969872"/>
              <a:ext cx="298480" cy="338554"/>
            </a:xfrm>
            <a:prstGeom prst="rect">
              <a:avLst/>
            </a:prstGeom>
            <a:noFill/>
          </p:spPr>
          <p:txBody>
            <a:bodyPr wrap="none" rtlCol="0">
              <a:spAutoFit/>
            </a:bodyPr>
            <a:lstStyle/>
            <a:p>
              <a:pPr algn="ctr"/>
              <a:r>
                <a:rPr lang="en-US" altLang="zh-CN" sz="1600" dirty="0">
                  <a:solidFill>
                    <a:schemeClr val="bg1"/>
                  </a:solidFill>
                  <a:latin typeface="思源黑体" panose="020B0500000000000000" pitchFamily="34" charset="-122"/>
                  <a:ea typeface="思源黑体" panose="020B0500000000000000" pitchFamily="34" charset="-122"/>
                </a:rPr>
                <a:t>3</a:t>
              </a:r>
              <a:endParaRPr lang="zh-CN" altLang="en-US" sz="1600" dirty="0">
                <a:solidFill>
                  <a:schemeClr val="bg1"/>
                </a:solidFill>
                <a:latin typeface="思源黑体" panose="020B0500000000000000" pitchFamily="34" charset="-122"/>
                <a:ea typeface="思源黑体" panose="020B0500000000000000" pitchFamily="34" charset="-122"/>
              </a:endParaRPr>
            </a:p>
          </p:txBody>
        </p:sp>
      </p:grpSp>
      <p:grpSp>
        <p:nvGrpSpPr>
          <p:cNvPr id="157" name="组合 156"/>
          <p:cNvGrpSpPr/>
          <p:nvPr/>
        </p:nvGrpSpPr>
        <p:grpSpPr>
          <a:xfrm>
            <a:off x="2721376" y="4603158"/>
            <a:ext cx="3308851" cy="505838"/>
            <a:chOff x="1359704" y="1966230"/>
            <a:chExt cx="3308851" cy="505838"/>
          </a:xfrm>
        </p:grpSpPr>
        <p:sp>
          <p:nvSpPr>
            <p:cNvPr id="162" name="文本框 161"/>
            <p:cNvSpPr txBox="1"/>
            <p:nvPr/>
          </p:nvSpPr>
          <p:spPr>
            <a:xfrm>
              <a:off x="1493647" y="2097998"/>
              <a:ext cx="1273159" cy="368300"/>
            </a:xfrm>
            <a:prstGeom prst="rect">
              <a:avLst/>
            </a:prstGeom>
            <a:noFill/>
          </p:spPr>
          <p:txBody>
            <a:bodyPr wrap="square" rtlCol="0">
              <a:spAutoFit/>
            </a:bodyPr>
            <a:lstStyle/>
            <a:p>
              <a:r>
                <a:rPr lang="zh-CN" altLang="en-US" b="1" spc="300" dirty="0">
                  <a:solidFill>
                    <a:srgbClr val="2A3246"/>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rPr>
                <a:t>采用方法</a:t>
              </a:r>
            </a:p>
          </p:txBody>
        </p:sp>
        <p:sp>
          <p:nvSpPr>
            <p:cNvPr id="159" name="圆角矩形 158"/>
            <p:cNvSpPr/>
            <p:nvPr/>
          </p:nvSpPr>
          <p:spPr>
            <a:xfrm>
              <a:off x="1359704" y="2057914"/>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160" name="等腰三角形 159"/>
            <p:cNvSpPr/>
            <p:nvPr/>
          </p:nvSpPr>
          <p:spPr>
            <a:xfrm rot="10800000">
              <a:off x="3929630" y="1966230"/>
              <a:ext cx="564818" cy="397165"/>
            </a:xfrm>
            <a:prstGeom prst="triangle">
              <a:avLst/>
            </a:prstGeom>
            <a:solidFill>
              <a:srgbClr val="BA8F2D"/>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161" name="文本框 160"/>
            <p:cNvSpPr txBox="1"/>
            <p:nvPr/>
          </p:nvSpPr>
          <p:spPr>
            <a:xfrm>
              <a:off x="4052181" y="1969872"/>
              <a:ext cx="298480" cy="338554"/>
            </a:xfrm>
            <a:prstGeom prst="rect">
              <a:avLst/>
            </a:prstGeom>
            <a:noFill/>
          </p:spPr>
          <p:txBody>
            <a:bodyPr wrap="none" rtlCol="0">
              <a:spAutoFit/>
            </a:bodyPr>
            <a:lstStyle/>
            <a:p>
              <a:pPr algn="ctr"/>
              <a:r>
                <a:rPr lang="en-US" altLang="zh-CN" sz="1600" dirty="0">
                  <a:solidFill>
                    <a:schemeClr val="bg1"/>
                  </a:solidFill>
                  <a:latin typeface="思源黑体" panose="020B0500000000000000" pitchFamily="34" charset="-122"/>
                  <a:ea typeface="思源黑体" panose="020B0500000000000000" pitchFamily="34" charset="-122"/>
                </a:rPr>
                <a:t>4</a:t>
              </a:r>
              <a:endParaRPr lang="zh-CN" altLang="en-US" sz="1600" dirty="0">
                <a:solidFill>
                  <a:schemeClr val="bg1"/>
                </a:solidFill>
                <a:latin typeface="思源黑体" panose="020B0500000000000000" pitchFamily="34" charset="-122"/>
                <a:ea typeface="思源黑体" panose="020B0500000000000000" pitchFamily="34" charset="-122"/>
              </a:endParaRPr>
            </a:p>
          </p:txBody>
        </p:sp>
      </p:grpSp>
      <p:grpSp>
        <p:nvGrpSpPr>
          <p:cNvPr id="164" name="组合 163"/>
          <p:cNvGrpSpPr/>
          <p:nvPr/>
        </p:nvGrpSpPr>
        <p:grpSpPr>
          <a:xfrm>
            <a:off x="2112772" y="5449913"/>
            <a:ext cx="3308851" cy="505838"/>
            <a:chOff x="1359704" y="1966230"/>
            <a:chExt cx="3308851" cy="505838"/>
          </a:xfrm>
        </p:grpSpPr>
        <p:sp>
          <p:nvSpPr>
            <p:cNvPr id="169" name="文本框 168"/>
            <p:cNvSpPr txBox="1"/>
            <p:nvPr/>
          </p:nvSpPr>
          <p:spPr>
            <a:xfrm>
              <a:off x="2097786" y="2097998"/>
              <a:ext cx="1273159" cy="368300"/>
            </a:xfrm>
            <a:prstGeom prst="rect">
              <a:avLst/>
            </a:prstGeom>
            <a:noFill/>
          </p:spPr>
          <p:txBody>
            <a:bodyPr wrap="square" rtlCol="0">
              <a:spAutoFit/>
            </a:bodyPr>
            <a:lstStyle/>
            <a:p>
              <a:r>
                <a:rPr lang="zh-CN" altLang="en-US" b="1" spc="300" dirty="0">
                  <a:solidFill>
                    <a:srgbClr val="2A3246"/>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rPr>
                <a:t>最终目标</a:t>
              </a:r>
            </a:p>
          </p:txBody>
        </p:sp>
        <p:sp>
          <p:nvSpPr>
            <p:cNvPr id="166" name="圆角矩形 165"/>
            <p:cNvSpPr/>
            <p:nvPr/>
          </p:nvSpPr>
          <p:spPr>
            <a:xfrm>
              <a:off x="1359704" y="2057914"/>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167" name="等腰三角形 166"/>
            <p:cNvSpPr/>
            <p:nvPr/>
          </p:nvSpPr>
          <p:spPr>
            <a:xfrm rot="10800000">
              <a:off x="1457910" y="1966230"/>
              <a:ext cx="564818" cy="397165"/>
            </a:xfrm>
            <a:prstGeom prst="triangle">
              <a:avLst/>
            </a:prstGeom>
            <a:solidFill>
              <a:srgbClr val="2A3246"/>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168" name="文本框 167"/>
            <p:cNvSpPr txBox="1"/>
            <p:nvPr/>
          </p:nvSpPr>
          <p:spPr>
            <a:xfrm>
              <a:off x="1580461" y="1969872"/>
              <a:ext cx="298480" cy="338554"/>
            </a:xfrm>
            <a:prstGeom prst="rect">
              <a:avLst/>
            </a:prstGeom>
            <a:noFill/>
          </p:spPr>
          <p:txBody>
            <a:bodyPr wrap="none" rtlCol="0">
              <a:spAutoFit/>
            </a:bodyPr>
            <a:lstStyle/>
            <a:p>
              <a:pPr algn="ctr"/>
              <a:r>
                <a:rPr lang="en-US" altLang="zh-CN" sz="1600" dirty="0">
                  <a:solidFill>
                    <a:schemeClr val="bg1"/>
                  </a:solidFill>
                  <a:latin typeface="思源黑体" panose="020B0500000000000000" pitchFamily="34" charset="-122"/>
                  <a:ea typeface="思源黑体" panose="020B0500000000000000" pitchFamily="34" charset="-122"/>
                </a:rPr>
                <a:t>5</a:t>
              </a:r>
              <a:endParaRPr lang="zh-CN" altLang="en-US" sz="1600" dirty="0">
                <a:solidFill>
                  <a:schemeClr val="bg1"/>
                </a:solidFill>
                <a:latin typeface="思源黑体" panose="020B0500000000000000" pitchFamily="34" charset="-122"/>
                <a:ea typeface="思源黑体" panose="020B0500000000000000" pitchFamily="34" charset="-122"/>
              </a:endParaRPr>
            </a:p>
          </p:txBody>
        </p:sp>
      </p:grpSp>
      <p:sp>
        <p:nvSpPr>
          <p:cNvPr id="171" name="等腰三角形 170"/>
          <p:cNvSpPr/>
          <p:nvPr/>
        </p:nvSpPr>
        <p:spPr>
          <a:xfrm>
            <a:off x="10352120" y="932425"/>
            <a:ext cx="550817" cy="554990"/>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等腰三角形 171"/>
          <p:cNvSpPr/>
          <p:nvPr/>
        </p:nvSpPr>
        <p:spPr>
          <a:xfrm rot="10800000">
            <a:off x="11029026" y="1399251"/>
            <a:ext cx="312742" cy="315111"/>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5" name="直接连接符 174"/>
          <p:cNvCxnSpPr/>
          <p:nvPr/>
        </p:nvCxnSpPr>
        <p:spPr>
          <a:xfrm>
            <a:off x="-10495" y="-480552"/>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724960" y="2929505"/>
            <a:ext cx="2621280" cy="829945"/>
          </a:xfrm>
          <a:prstGeom prst="rect">
            <a:avLst/>
          </a:prstGeom>
          <a:noFill/>
        </p:spPr>
        <p:txBody>
          <a:bodyPr wrap="none" rtlCol="0">
            <a:spAutoFit/>
          </a:bodyPr>
          <a:lstStyle/>
          <a:p>
            <a:pPr algn="ctr"/>
            <a:r>
              <a:rPr lang="zh-CN" altLang="en-US" sz="4800" dirty="0">
                <a:solidFill>
                  <a:srgbClr val="2A3246"/>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rPr>
              <a:t>项目内容</a:t>
            </a:r>
          </a:p>
        </p:txBody>
      </p:sp>
      <p:sp>
        <p:nvSpPr>
          <p:cNvPr id="17" name="等腰三角形 16"/>
          <p:cNvSpPr/>
          <p:nvPr/>
        </p:nvSpPr>
        <p:spPr>
          <a:xfrm rot="10800000">
            <a:off x="1775848" y="2449866"/>
            <a:ext cx="2609342" cy="2431466"/>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2091766" y="3712376"/>
            <a:ext cx="1053605" cy="981782"/>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1353073" y="1066800"/>
            <a:ext cx="921127" cy="1714066"/>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294633" y="3761645"/>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558759" y="2898264"/>
            <a:ext cx="1037465" cy="1015663"/>
          </a:xfrm>
          <a:prstGeom prst="rect">
            <a:avLst/>
          </a:prstGeom>
          <a:noFill/>
        </p:spPr>
        <p:txBody>
          <a:bodyPr wrap="none" rtlCol="0">
            <a:spAutoFit/>
          </a:bodyPr>
          <a:lstStyle/>
          <a:p>
            <a:pPr algn="ctr"/>
            <a:r>
              <a:rPr lang="en-US" altLang="zh-CN" sz="6000" dirty="0">
                <a:solidFill>
                  <a:schemeClr val="bg1"/>
                </a:solidFill>
                <a:effectLst>
                  <a:outerShdw blurRad="25400" dist="25400" dir="2700000" algn="tl">
                    <a:srgbClr val="000000">
                      <a:alpha val="20000"/>
                    </a:srgbClr>
                  </a:outerShdw>
                </a:effectLst>
                <a:latin typeface="思源黑体" panose="020B0500000000000000" pitchFamily="34" charset="-122"/>
              </a:rPr>
              <a:t>01</a:t>
            </a:r>
            <a:endParaRPr lang="zh-CN" altLang="en-US" sz="6000"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21" name="文本框 20"/>
          <p:cNvSpPr txBox="1"/>
          <p:nvPr/>
        </p:nvSpPr>
        <p:spPr>
          <a:xfrm>
            <a:off x="2618312" y="2618826"/>
            <a:ext cx="914240" cy="369332"/>
          </a:xfrm>
          <a:prstGeom prst="rect">
            <a:avLst/>
          </a:prstGeom>
          <a:noFill/>
        </p:spPr>
        <p:txBody>
          <a:bodyPr wrap="square" rtlCol="0">
            <a:spAutoFit/>
          </a:bodyPr>
          <a:lstStyle/>
          <a:p>
            <a:pPr algn="dist"/>
            <a:r>
              <a:rPr lang="en-US" altLang="zh-CN" dirty="0">
                <a:solidFill>
                  <a:schemeClr val="bg1"/>
                </a:solidFill>
                <a:effectLst>
                  <a:outerShdw blurRad="25400" dist="25400" dir="2700000" algn="tl">
                    <a:srgbClr val="000000">
                      <a:alpha val="20000"/>
                    </a:srgbClr>
                  </a:outerShdw>
                </a:effectLst>
                <a:latin typeface="思源黑体" panose="020B0500000000000000" pitchFamily="34" charset="-122"/>
              </a:rPr>
              <a:t>PART</a:t>
            </a:r>
            <a:endParaRPr lang="zh-CN" altLang="en-US"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24" name="等腰三角形 23"/>
          <p:cNvSpPr/>
          <p:nvPr/>
        </p:nvSpPr>
        <p:spPr>
          <a:xfrm>
            <a:off x="3649416" y="2165938"/>
            <a:ext cx="552596" cy="514927"/>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a:off x="3110009" y="5844670"/>
            <a:ext cx="250563" cy="466257"/>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sp>
        <p:nvSpPr>
          <p:cNvPr id="30" name="等腰三角形 29"/>
          <p:cNvSpPr/>
          <p:nvPr/>
        </p:nvSpPr>
        <p:spPr>
          <a:xfrm rot="10800000">
            <a:off x="3607662" y="4878194"/>
            <a:ext cx="308065" cy="287065"/>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851116" y="4646032"/>
            <a:ext cx="368968" cy="0"/>
          </a:xfrm>
          <a:prstGeom prst="line">
            <a:avLst/>
          </a:prstGeom>
          <a:ln w="38100">
            <a:solidFill>
              <a:srgbClr val="BA8F2D"/>
            </a:solidFill>
          </a:ln>
          <a:effectLst>
            <a:outerShdw blurRad="254000" dist="635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10798509" y="1824628"/>
            <a:ext cx="479700" cy="4604972"/>
            <a:chOff x="10994103" y="1484783"/>
            <a:chExt cx="502571" cy="4824537"/>
          </a:xfrm>
        </p:grpSpPr>
        <p:sp>
          <p:nvSpPr>
            <p:cNvPr id="37" name="等腰三角形 6"/>
            <p:cNvSpPr/>
            <p:nvPr/>
          </p:nvSpPr>
          <p:spPr>
            <a:xfrm rot="16200000" flipH="1">
              <a:off x="10693937" y="1784949"/>
              <a:ext cx="1102903" cy="502571"/>
            </a:xfrm>
            <a:custGeom>
              <a:avLst/>
              <a:gdLst>
                <a:gd name="connsiteX0" fmla="*/ 0 w 693325"/>
                <a:gd name="connsiteY0" fmla="*/ 728790 h 728790"/>
                <a:gd name="connsiteX1" fmla="*/ 693325 w 693325"/>
                <a:gd name="connsiteY1" fmla="*/ 0 h 728790"/>
                <a:gd name="connsiteX2" fmla="*/ 693325 w 693325"/>
                <a:gd name="connsiteY2" fmla="*/ 728790 h 728790"/>
                <a:gd name="connsiteX3" fmla="*/ 0 w 693325"/>
                <a:gd name="connsiteY3" fmla="*/ 728790 h 728790"/>
                <a:gd name="connsiteX0-1" fmla="*/ 0 w 1102903"/>
                <a:gd name="connsiteY0-2" fmla="*/ 500190 h 500190"/>
                <a:gd name="connsiteX1-3" fmla="*/ 1102903 w 1102903"/>
                <a:gd name="connsiteY1-4" fmla="*/ 0 h 500190"/>
                <a:gd name="connsiteX2-5" fmla="*/ 693325 w 1102903"/>
                <a:gd name="connsiteY2-6" fmla="*/ 500190 h 500190"/>
                <a:gd name="connsiteX3-7" fmla="*/ 0 w 1102903"/>
                <a:gd name="connsiteY3-8" fmla="*/ 500190 h 500190"/>
                <a:gd name="connsiteX0-9" fmla="*/ 0 w 1102903"/>
                <a:gd name="connsiteY0-10" fmla="*/ 500190 h 502571"/>
                <a:gd name="connsiteX1-11" fmla="*/ 1102903 w 1102903"/>
                <a:gd name="connsiteY1-12" fmla="*/ 0 h 502571"/>
                <a:gd name="connsiteX2-13" fmla="*/ 729047 w 1102903"/>
                <a:gd name="connsiteY2-14" fmla="*/ 502571 h 502571"/>
                <a:gd name="connsiteX3-15" fmla="*/ 0 w 1102903"/>
                <a:gd name="connsiteY3-16" fmla="*/ 500190 h 502571"/>
              </a:gdLst>
              <a:ahLst/>
              <a:cxnLst>
                <a:cxn ang="0">
                  <a:pos x="connsiteX0-1" y="connsiteY0-2"/>
                </a:cxn>
                <a:cxn ang="0">
                  <a:pos x="connsiteX1-3" y="connsiteY1-4"/>
                </a:cxn>
                <a:cxn ang="0">
                  <a:pos x="connsiteX2-5" y="connsiteY2-6"/>
                </a:cxn>
                <a:cxn ang="0">
                  <a:pos x="connsiteX3-7" y="connsiteY3-8"/>
                </a:cxn>
              </a:cxnLst>
              <a:rect l="l" t="t" r="r" b="b"/>
              <a:pathLst>
                <a:path w="1102903" h="502571">
                  <a:moveTo>
                    <a:pt x="0" y="500190"/>
                  </a:moveTo>
                  <a:lnTo>
                    <a:pt x="1102903" y="0"/>
                  </a:lnTo>
                  <a:lnTo>
                    <a:pt x="729047" y="502571"/>
                  </a:lnTo>
                  <a:lnTo>
                    <a:pt x="0" y="500190"/>
                  </a:lnTo>
                  <a:close/>
                </a:path>
              </a:pathLst>
            </a:custGeom>
            <a:solidFill>
              <a:schemeClr val="bg1">
                <a:lumMod val="65000"/>
              </a:scheme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cxnSp>
          <p:nvCxnSpPr>
            <p:cNvPr id="38" name="直接连接符 37"/>
            <p:cNvCxnSpPr/>
            <p:nvPr/>
          </p:nvCxnSpPr>
          <p:spPr>
            <a:xfrm flipH="1">
              <a:off x="11001690" y="2578162"/>
              <a:ext cx="1" cy="3731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970793" y="1824628"/>
            <a:ext cx="479700" cy="4604972"/>
            <a:chOff x="695325" y="1484783"/>
            <a:chExt cx="502571" cy="4824537"/>
          </a:xfrm>
          <a:effectLst>
            <a:outerShdw blurRad="254000" dist="63500" dir="2700000" algn="tl" rotWithShape="0">
              <a:prstClr val="black">
                <a:alpha val="30000"/>
              </a:prstClr>
            </a:outerShdw>
          </a:effectLst>
        </p:grpSpPr>
        <p:sp>
          <p:nvSpPr>
            <p:cNvPr id="40" name="等腰三角形 6"/>
            <p:cNvSpPr/>
            <p:nvPr/>
          </p:nvSpPr>
          <p:spPr>
            <a:xfrm rot="5400000">
              <a:off x="395159" y="1784949"/>
              <a:ext cx="1102903" cy="502571"/>
            </a:xfrm>
            <a:custGeom>
              <a:avLst/>
              <a:gdLst>
                <a:gd name="connsiteX0" fmla="*/ 0 w 693325"/>
                <a:gd name="connsiteY0" fmla="*/ 728790 h 728790"/>
                <a:gd name="connsiteX1" fmla="*/ 693325 w 693325"/>
                <a:gd name="connsiteY1" fmla="*/ 0 h 728790"/>
                <a:gd name="connsiteX2" fmla="*/ 693325 w 693325"/>
                <a:gd name="connsiteY2" fmla="*/ 728790 h 728790"/>
                <a:gd name="connsiteX3" fmla="*/ 0 w 693325"/>
                <a:gd name="connsiteY3" fmla="*/ 728790 h 728790"/>
                <a:gd name="connsiteX0-1" fmla="*/ 0 w 1102903"/>
                <a:gd name="connsiteY0-2" fmla="*/ 500190 h 500190"/>
                <a:gd name="connsiteX1-3" fmla="*/ 1102903 w 1102903"/>
                <a:gd name="connsiteY1-4" fmla="*/ 0 h 500190"/>
                <a:gd name="connsiteX2-5" fmla="*/ 693325 w 1102903"/>
                <a:gd name="connsiteY2-6" fmla="*/ 500190 h 500190"/>
                <a:gd name="connsiteX3-7" fmla="*/ 0 w 1102903"/>
                <a:gd name="connsiteY3-8" fmla="*/ 500190 h 500190"/>
                <a:gd name="connsiteX0-9" fmla="*/ 0 w 1102903"/>
                <a:gd name="connsiteY0-10" fmla="*/ 500190 h 502571"/>
                <a:gd name="connsiteX1-11" fmla="*/ 1102903 w 1102903"/>
                <a:gd name="connsiteY1-12" fmla="*/ 0 h 502571"/>
                <a:gd name="connsiteX2-13" fmla="*/ 729047 w 1102903"/>
                <a:gd name="connsiteY2-14" fmla="*/ 502571 h 502571"/>
                <a:gd name="connsiteX3-15" fmla="*/ 0 w 1102903"/>
                <a:gd name="connsiteY3-16" fmla="*/ 500190 h 502571"/>
              </a:gdLst>
              <a:ahLst/>
              <a:cxnLst>
                <a:cxn ang="0">
                  <a:pos x="connsiteX0-1" y="connsiteY0-2"/>
                </a:cxn>
                <a:cxn ang="0">
                  <a:pos x="connsiteX1-3" y="connsiteY1-4"/>
                </a:cxn>
                <a:cxn ang="0">
                  <a:pos x="connsiteX2-5" y="connsiteY2-6"/>
                </a:cxn>
                <a:cxn ang="0">
                  <a:pos x="connsiteX3-7" y="connsiteY3-8"/>
                </a:cxn>
              </a:cxnLst>
              <a:rect l="l" t="t" r="r" b="b"/>
              <a:pathLst>
                <a:path w="1102903" h="502571">
                  <a:moveTo>
                    <a:pt x="0" y="500190"/>
                  </a:moveTo>
                  <a:lnTo>
                    <a:pt x="1102903" y="0"/>
                  </a:lnTo>
                  <a:lnTo>
                    <a:pt x="729047" y="502571"/>
                  </a:lnTo>
                  <a:lnTo>
                    <a:pt x="0" y="50019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cxnSp>
          <p:nvCxnSpPr>
            <p:cNvPr id="41" name="直接连接符 40"/>
            <p:cNvCxnSpPr/>
            <p:nvPr/>
          </p:nvCxnSpPr>
          <p:spPr>
            <a:xfrm>
              <a:off x="1190309" y="2578162"/>
              <a:ext cx="0" cy="3731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970793" y="1843447"/>
            <a:ext cx="5154902" cy="695624"/>
            <a:chOff x="695325" y="1484784"/>
            <a:chExt cx="5400675" cy="728790"/>
          </a:xfrm>
          <a:solidFill>
            <a:srgbClr val="BA8F2D"/>
          </a:solidFill>
          <a:effectLst>
            <a:outerShdw blurRad="254000" dist="63500" dir="2700000" algn="tl" rotWithShape="0">
              <a:prstClr val="black">
                <a:alpha val="30000"/>
              </a:prstClr>
            </a:outerShdw>
          </a:effectLst>
        </p:grpSpPr>
        <p:sp>
          <p:nvSpPr>
            <p:cNvPr id="43" name="五边形 42"/>
            <p:cNvSpPr/>
            <p:nvPr/>
          </p:nvSpPr>
          <p:spPr>
            <a:xfrm>
              <a:off x="695325" y="1484784"/>
              <a:ext cx="5400675" cy="728790"/>
            </a:xfrm>
            <a:prstGeom prst="homePlat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44" name="TextBox 19"/>
            <p:cNvSpPr txBox="1"/>
            <p:nvPr/>
          </p:nvSpPr>
          <p:spPr>
            <a:xfrm>
              <a:off x="1973999" y="1513245"/>
              <a:ext cx="2843328" cy="681907"/>
            </a:xfrm>
            <a:prstGeom prst="rect">
              <a:avLst/>
            </a:prstGeom>
            <a:grpFill/>
          </p:spPr>
          <p:txBody>
            <a:bodyPr wrap="square" rtlCol="0">
              <a:spAutoFit/>
            </a:bodyPr>
            <a:lstStyle/>
            <a:p>
              <a:pPr algn="ctr">
                <a:lnSpc>
                  <a:spcPct val="130000"/>
                </a:lnSpc>
              </a:pPr>
              <a:r>
                <a:rPr lang="zh-CN" altLang="en-US" sz="2800" dirty="0">
                  <a:solidFill>
                    <a:schemeClr val="bg1">
                      <a:lumMod val="95000"/>
                    </a:schemeClr>
                  </a:solidFill>
                  <a:latin typeface="思源黑体" panose="020B0500000000000000" pitchFamily="34" charset="-122"/>
                  <a:ea typeface="思源黑体" panose="020B0500000000000000" pitchFamily="34" charset="-122"/>
                  <a:cs typeface="+mn-ea"/>
                  <a:sym typeface="+mn-lt"/>
                </a:rPr>
                <a:t>内容简介</a:t>
              </a:r>
            </a:p>
          </p:txBody>
        </p:sp>
      </p:grpSp>
      <p:grpSp>
        <p:nvGrpSpPr>
          <p:cNvPr id="45" name="组合 44"/>
          <p:cNvGrpSpPr/>
          <p:nvPr/>
        </p:nvGrpSpPr>
        <p:grpSpPr>
          <a:xfrm>
            <a:off x="6123307" y="1831739"/>
            <a:ext cx="5154902" cy="695624"/>
            <a:chOff x="6212764" y="1588075"/>
            <a:chExt cx="5400675" cy="728790"/>
          </a:xfrm>
          <a:solidFill>
            <a:srgbClr val="2A3246"/>
          </a:solidFill>
          <a:effectLst>
            <a:outerShdw blurRad="254000" dist="63500" dir="2700000" algn="tl" rotWithShape="0">
              <a:prstClr val="black">
                <a:alpha val="30000"/>
              </a:prstClr>
            </a:outerShdw>
          </a:effectLst>
        </p:grpSpPr>
        <p:sp>
          <p:nvSpPr>
            <p:cNvPr id="46" name="五边形 45"/>
            <p:cNvSpPr/>
            <p:nvPr/>
          </p:nvSpPr>
          <p:spPr>
            <a:xfrm flipH="1">
              <a:off x="6212764" y="1588075"/>
              <a:ext cx="5400675" cy="728790"/>
            </a:xfrm>
            <a:prstGeom prst="homePlat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47" name="TextBox 19"/>
            <p:cNvSpPr txBox="1"/>
            <p:nvPr/>
          </p:nvSpPr>
          <p:spPr>
            <a:xfrm>
              <a:off x="7450315" y="1616536"/>
              <a:ext cx="2925572" cy="681907"/>
            </a:xfrm>
            <a:prstGeom prst="rect">
              <a:avLst/>
            </a:prstGeom>
            <a:grpFill/>
          </p:spPr>
          <p:txBody>
            <a:bodyPr wrap="square" rtlCol="0">
              <a:spAutoFit/>
            </a:bodyPr>
            <a:lstStyle/>
            <a:p>
              <a:pPr algn="ctr">
                <a:lnSpc>
                  <a:spcPct val="130000"/>
                </a:lnSpc>
              </a:pPr>
              <a:r>
                <a:rPr lang="zh-CN" altLang="en-US" sz="2800" dirty="0">
                  <a:solidFill>
                    <a:schemeClr val="bg1">
                      <a:lumMod val="95000"/>
                    </a:schemeClr>
                  </a:solidFill>
                  <a:latin typeface="思源黑体" panose="020B0500000000000000" pitchFamily="34" charset="-122"/>
                  <a:ea typeface="思源黑体" panose="020B0500000000000000" pitchFamily="34" charset="-122"/>
                  <a:cs typeface="+mn-ea"/>
                  <a:sym typeface="+mn-lt"/>
                </a:rPr>
                <a:t>详细要求</a:t>
              </a:r>
            </a:p>
          </p:txBody>
        </p:sp>
      </p:grpSp>
      <p:sp>
        <p:nvSpPr>
          <p:cNvPr id="48" name="TextBox 106"/>
          <p:cNvSpPr txBox="1"/>
          <p:nvPr/>
        </p:nvSpPr>
        <p:spPr>
          <a:xfrm>
            <a:off x="2064326" y="3284368"/>
            <a:ext cx="3301432" cy="929100"/>
          </a:xfrm>
          <a:prstGeom prst="rect">
            <a:avLst/>
          </a:prstGeom>
          <a:noFill/>
        </p:spPr>
        <p:txBody>
          <a:bodyPr wrap="square" lIns="0" tIns="0" rIns="0" bIns="0" rtlCol="0">
            <a:spAutoFit/>
          </a:bodyPr>
          <a:lstStyle/>
          <a:p>
            <a:pPr>
              <a:lnSpc>
                <a:spcPct val="130000"/>
              </a:lnSpc>
            </a:pPr>
            <a:r>
              <a:rPr lang="zh-CN" altLang="en-US" sz="16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本课题主要研究如何实现针对公司知识库中已有的文档知识进行自动抽取FAQ问答对的问题。</a:t>
            </a:r>
            <a:endParaRPr lang="en-US" altLang="zh-CN" sz="16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nvGrpSpPr>
          <p:cNvPr id="49" name="组合 48"/>
          <p:cNvGrpSpPr/>
          <p:nvPr/>
        </p:nvGrpSpPr>
        <p:grpSpPr>
          <a:xfrm>
            <a:off x="6471936" y="3193441"/>
            <a:ext cx="322892" cy="326820"/>
            <a:chOff x="2071540" y="3138835"/>
            <a:chExt cx="338286" cy="342403"/>
          </a:xfrm>
          <a:effectLst>
            <a:outerShdw blurRad="254000" dist="63500" dir="2700000" algn="tl" rotWithShape="0">
              <a:prstClr val="black">
                <a:alpha val="30000"/>
              </a:prstClr>
            </a:outerShdw>
          </a:effectLst>
        </p:grpSpPr>
        <p:sp>
          <p:nvSpPr>
            <p:cNvPr id="50" name="椭圆 49"/>
            <p:cNvSpPr/>
            <p:nvPr/>
          </p:nvSpPr>
          <p:spPr>
            <a:xfrm>
              <a:off x="2071540" y="3142952"/>
              <a:ext cx="338286" cy="338286"/>
            </a:xfrm>
            <a:prstGeom prst="ellipse">
              <a:avLst/>
            </a:prstGeom>
            <a:solidFill>
              <a:srgbClr val="BA8F2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思源黑体" panose="020B0500000000000000" pitchFamily="34" charset="-122"/>
                <a:ea typeface="思源黑体" panose="020B0500000000000000" pitchFamily="34" charset="-122"/>
                <a:cs typeface="+mn-ea"/>
                <a:sym typeface="+mn-lt"/>
              </a:endParaRPr>
            </a:p>
          </p:txBody>
        </p:sp>
        <p:sp>
          <p:nvSpPr>
            <p:cNvPr id="51" name="TextBox 14"/>
            <p:cNvSpPr txBox="1"/>
            <p:nvPr/>
          </p:nvSpPr>
          <p:spPr>
            <a:xfrm>
              <a:off x="2111290" y="3138835"/>
              <a:ext cx="274724" cy="265350"/>
            </a:xfrm>
            <a:prstGeom prst="rect">
              <a:avLst/>
            </a:prstGeom>
          </p:spPr>
          <p:txBody>
            <a:bodyPr wrap="square" lIns="0" tIns="0" rIns="0" bIns="0">
              <a:spAutoFit/>
            </a:bodyPr>
            <a:lstStyle>
              <a:defPPr>
                <a:defRPr lang="zh-CN"/>
              </a:defPPr>
              <a:lvl1pPr>
                <a:defRPr sz="1400">
                  <a:solidFill>
                    <a:schemeClr val="bg2"/>
                  </a:solidFill>
                  <a:latin typeface="Impact" panose="020B0806030902050204" pitchFamily="34" charset="0"/>
                </a:defRPr>
              </a:lvl1pPr>
            </a:lstStyle>
            <a:p>
              <a:pPr algn="ctr">
                <a:lnSpc>
                  <a:spcPct val="130000"/>
                </a:lnSpc>
              </a:pPr>
              <a:r>
                <a:rPr lang="en-US" altLang="zh-CN" dirty="0">
                  <a:solidFill>
                    <a:schemeClr val="bg1"/>
                  </a:solidFill>
                  <a:latin typeface="思源黑体" panose="020B0500000000000000" pitchFamily="34" charset="-122"/>
                  <a:ea typeface="思源黑体" panose="020B0500000000000000" pitchFamily="34" charset="-122"/>
                  <a:cs typeface="+mn-ea"/>
                  <a:sym typeface="+mn-lt"/>
                </a:rPr>
                <a:t>1</a:t>
              </a:r>
              <a:endParaRPr lang="zh-CN" altLang="en-US" dirty="0">
                <a:solidFill>
                  <a:schemeClr val="bg1"/>
                </a:solidFill>
                <a:latin typeface="思源黑体" panose="020B0500000000000000" pitchFamily="34" charset="-122"/>
                <a:ea typeface="思源黑体" panose="020B0500000000000000" pitchFamily="34" charset="-122"/>
                <a:cs typeface="+mn-ea"/>
                <a:sym typeface="+mn-lt"/>
              </a:endParaRPr>
            </a:p>
          </p:txBody>
        </p:sp>
      </p:grpSp>
      <p:grpSp>
        <p:nvGrpSpPr>
          <p:cNvPr id="52" name="组合 51"/>
          <p:cNvGrpSpPr/>
          <p:nvPr/>
        </p:nvGrpSpPr>
        <p:grpSpPr>
          <a:xfrm>
            <a:off x="6471936" y="4263199"/>
            <a:ext cx="322892" cy="326820"/>
            <a:chOff x="2071540" y="3138835"/>
            <a:chExt cx="338286" cy="342403"/>
          </a:xfrm>
          <a:effectLst>
            <a:outerShdw blurRad="254000" dist="63500" dir="2700000" algn="tl" rotWithShape="0">
              <a:prstClr val="black">
                <a:alpha val="30000"/>
              </a:prstClr>
            </a:outerShdw>
          </a:effectLst>
        </p:grpSpPr>
        <p:sp>
          <p:nvSpPr>
            <p:cNvPr id="53" name="椭圆 52"/>
            <p:cNvSpPr/>
            <p:nvPr/>
          </p:nvSpPr>
          <p:spPr>
            <a:xfrm>
              <a:off x="2071540" y="3142952"/>
              <a:ext cx="338286" cy="338286"/>
            </a:xfrm>
            <a:prstGeom prst="ellipse">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思源黑体" panose="020B0500000000000000" pitchFamily="34" charset="-122"/>
                <a:ea typeface="思源黑体" panose="020B0500000000000000" pitchFamily="34" charset="-122"/>
                <a:cs typeface="+mn-ea"/>
                <a:sym typeface="+mn-lt"/>
              </a:endParaRPr>
            </a:p>
          </p:txBody>
        </p:sp>
        <p:sp>
          <p:nvSpPr>
            <p:cNvPr id="54" name="TextBox 14"/>
            <p:cNvSpPr txBox="1"/>
            <p:nvPr/>
          </p:nvSpPr>
          <p:spPr>
            <a:xfrm>
              <a:off x="2111290" y="3138835"/>
              <a:ext cx="274724" cy="265350"/>
            </a:xfrm>
            <a:prstGeom prst="rect">
              <a:avLst/>
            </a:prstGeom>
          </p:spPr>
          <p:txBody>
            <a:bodyPr wrap="square" lIns="0" tIns="0" rIns="0" bIns="0">
              <a:spAutoFit/>
            </a:bodyPr>
            <a:lstStyle>
              <a:defPPr>
                <a:defRPr lang="zh-CN"/>
              </a:defPPr>
              <a:lvl1pPr>
                <a:defRPr sz="1400">
                  <a:solidFill>
                    <a:schemeClr val="bg2"/>
                  </a:solidFill>
                  <a:latin typeface="Impact" panose="020B0806030902050204" pitchFamily="34" charset="0"/>
                </a:defRPr>
              </a:lvl1pPr>
            </a:lstStyle>
            <a:p>
              <a:pPr algn="ctr">
                <a:lnSpc>
                  <a:spcPct val="130000"/>
                </a:lnSpc>
              </a:pPr>
              <a:r>
                <a:rPr lang="en-US" altLang="zh-CN" dirty="0">
                  <a:solidFill>
                    <a:schemeClr val="bg1"/>
                  </a:solidFill>
                  <a:latin typeface="思源黑体" panose="020B0500000000000000" pitchFamily="34" charset="-122"/>
                  <a:ea typeface="思源黑体" panose="020B0500000000000000" pitchFamily="34" charset="-122"/>
                  <a:cs typeface="+mn-ea"/>
                  <a:sym typeface="+mn-lt"/>
                </a:rPr>
                <a:t>2</a:t>
              </a:r>
              <a:endParaRPr lang="zh-CN" altLang="en-US" dirty="0">
                <a:solidFill>
                  <a:schemeClr val="bg1"/>
                </a:solidFill>
                <a:latin typeface="思源黑体" panose="020B0500000000000000" pitchFamily="34" charset="-122"/>
                <a:ea typeface="思源黑体" panose="020B0500000000000000" pitchFamily="34" charset="-122"/>
                <a:cs typeface="+mn-ea"/>
                <a:sym typeface="+mn-lt"/>
              </a:endParaRPr>
            </a:p>
          </p:txBody>
        </p:sp>
      </p:grpSp>
      <p:grpSp>
        <p:nvGrpSpPr>
          <p:cNvPr id="55" name="组合 54"/>
          <p:cNvGrpSpPr/>
          <p:nvPr/>
        </p:nvGrpSpPr>
        <p:grpSpPr>
          <a:xfrm>
            <a:off x="6471936" y="5332957"/>
            <a:ext cx="322892" cy="326820"/>
            <a:chOff x="2071540" y="3138835"/>
            <a:chExt cx="338286" cy="342403"/>
          </a:xfrm>
          <a:effectLst>
            <a:outerShdw blurRad="254000" dist="63500" dir="2700000" algn="tl" rotWithShape="0">
              <a:prstClr val="black">
                <a:alpha val="30000"/>
              </a:prstClr>
            </a:outerShdw>
          </a:effectLst>
        </p:grpSpPr>
        <p:sp>
          <p:nvSpPr>
            <p:cNvPr id="56" name="椭圆 55"/>
            <p:cNvSpPr/>
            <p:nvPr/>
          </p:nvSpPr>
          <p:spPr>
            <a:xfrm>
              <a:off x="2071540" y="3142952"/>
              <a:ext cx="338286" cy="338286"/>
            </a:xfrm>
            <a:prstGeom prst="ellipse">
              <a:avLst/>
            </a:prstGeom>
            <a:solidFill>
              <a:srgbClr val="BA8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思源黑体" panose="020B0500000000000000" pitchFamily="34" charset="-122"/>
                <a:ea typeface="思源黑体" panose="020B0500000000000000" pitchFamily="34" charset="-122"/>
                <a:cs typeface="+mn-ea"/>
                <a:sym typeface="+mn-lt"/>
              </a:endParaRPr>
            </a:p>
          </p:txBody>
        </p:sp>
        <p:sp>
          <p:nvSpPr>
            <p:cNvPr id="57" name="TextBox 14"/>
            <p:cNvSpPr txBox="1"/>
            <p:nvPr/>
          </p:nvSpPr>
          <p:spPr>
            <a:xfrm>
              <a:off x="2111290" y="3138835"/>
              <a:ext cx="274724" cy="265350"/>
            </a:xfrm>
            <a:prstGeom prst="rect">
              <a:avLst/>
            </a:prstGeom>
          </p:spPr>
          <p:txBody>
            <a:bodyPr wrap="square" lIns="0" tIns="0" rIns="0" bIns="0">
              <a:spAutoFit/>
            </a:bodyPr>
            <a:lstStyle>
              <a:defPPr>
                <a:defRPr lang="zh-CN"/>
              </a:defPPr>
              <a:lvl1pPr>
                <a:defRPr sz="1400">
                  <a:solidFill>
                    <a:schemeClr val="bg2"/>
                  </a:solidFill>
                  <a:latin typeface="Impact" panose="020B0806030902050204" pitchFamily="34" charset="0"/>
                </a:defRPr>
              </a:lvl1pPr>
            </a:lstStyle>
            <a:p>
              <a:pPr algn="ctr">
                <a:lnSpc>
                  <a:spcPct val="130000"/>
                </a:lnSpc>
              </a:pPr>
              <a:r>
                <a:rPr lang="en-US" altLang="zh-CN" dirty="0">
                  <a:solidFill>
                    <a:schemeClr val="bg1"/>
                  </a:solidFill>
                  <a:latin typeface="思源黑体" panose="020B0500000000000000" pitchFamily="34" charset="-122"/>
                  <a:ea typeface="思源黑体" panose="020B0500000000000000" pitchFamily="34" charset="-122"/>
                  <a:cs typeface="+mn-ea"/>
                  <a:sym typeface="+mn-lt"/>
                </a:rPr>
                <a:t>3</a:t>
              </a:r>
              <a:endParaRPr lang="zh-CN" altLang="en-US" dirty="0">
                <a:solidFill>
                  <a:schemeClr val="bg1"/>
                </a:solidFill>
                <a:latin typeface="思源黑体" panose="020B0500000000000000" pitchFamily="34" charset="-122"/>
                <a:ea typeface="思源黑体" panose="020B0500000000000000" pitchFamily="34" charset="-122"/>
                <a:cs typeface="+mn-ea"/>
                <a:sym typeface="+mn-lt"/>
              </a:endParaRPr>
            </a:p>
          </p:txBody>
        </p:sp>
      </p:grpSp>
      <p:sp>
        <p:nvSpPr>
          <p:cNvPr id="61" name="TextBox 23"/>
          <p:cNvSpPr txBox="1"/>
          <p:nvPr/>
        </p:nvSpPr>
        <p:spPr>
          <a:xfrm>
            <a:off x="7144834" y="3105731"/>
            <a:ext cx="3197356" cy="639445"/>
          </a:xfrm>
          <a:prstGeom prst="rect">
            <a:avLst/>
          </a:prstGeom>
          <a:noFill/>
        </p:spPr>
        <p:txBody>
          <a:bodyPr wrap="square" lIns="0" tIns="0" rIns="0" bIns="0" rtlCol="0">
            <a:spAutoFit/>
          </a:bodyPr>
          <a:lstStyle/>
          <a:p>
            <a:pPr algn="just">
              <a:lnSpc>
                <a:spcPct val="130000"/>
              </a:lnSpc>
            </a:pPr>
            <a:r>
              <a:rPr lang="zh-CN" altLang="en-US" sz="16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详细分析文档知识的构造，制定一个合理的、通用的处理方法；</a:t>
            </a:r>
          </a:p>
        </p:txBody>
      </p:sp>
      <p:sp>
        <p:nvSpPr>
          <p:cNvPr id="62" name="TextBox 23"/>
          <p:cNvSpPr txBox="1"/>
          <p:nvPr/>
        </p:nvSpPr>
        <p:spPr>
          <a:xfrm>
            <a:off x="7144834" y="4173283"/>
            <a:ext cx="3197356" cy="639445"/>
          </a:xfrm>
          <a:prstGeom prst="rect">
            <a:avLst/>
          </a:prstGeom>
          <a:noFill/>
        </p:spPr>
        <p:txBody>
          <a:bodyPr wrap="square" lIns="0" tIns="0" rIns="0" bIns="0" rtlCol="0">
            <a:spAutoFit/>
          </a:bodyPr>
          <a:lstStyle/>
          <a:p>
            <a:pPr algn="just">
              <a:lnSpc>
                <a:spcPct val="130000"/>
              </a:lnSpc>
            </a:pPr>
            <a:r>
              <a:rPr lang="zh-CN" altLang="en-US" sz="16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将文档知识按照之前制定的方案拆分成有层次的json文件；</a:t>
            </a:r>
          </a:p>
        </p:txBody>
      </p:sp>
      <p:sp>
        <p:nvSpPr>
          <p:cNvPr id="63" name="TextBox 23"/>
          <p:cNvSpPr txBox="1"/>
          <p:nvPr/>
        </p:nvSpPr>
        <p:spPr>
          <a:xfrm>
            <a:off x="7144834" y="5240835"/>
            <a:ext cx="3197356" cy="959485"/>
          </a:xfrm>
          <a:prstGeom prst="rect">
            <a:avLst/>
          </a:prstGeom>
          <a:noFill/>
        </p:spPr>
        <p:txBody>
          <a:bodyPr wrap="square" lIns="0" tIns="0" rIns="0" bIns="0" rtlCol="0">
            <a:spAutoFit/>
          </a:bodyPr>
          <a:lstStyle/>
          <a:p>
            <a:pPr algn="just">
              <a:lnSpc>
                <a:spcPct val="130000"/>
              </a:lnSpc>
            </a:pPr>
            <a:r>
              <a:rPr lang="zh-CN" altLang="en-US" sz="16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验证处理后的文档知识段落，证明处理出的段落是合理的，可以生成较好的FAQ问答对。</a:t>
            </a:r>
          </a:p>
        </p:txBody>
      </p:sp>
      <p:sp>
        <p:nvSpPr>
          <p:cNvPr id="35" name="矩形 34"/>
          <p:cNvSpPr/>
          <p:nvPr userDrawn="1"/>
        </p:nvSpPr>
        <p:spPr>
          <a:xfrm>
            <a:off x="4662170" y="483870"/>
            <a:ext cx="2867025" cy="607695"/>
          </a:xfrm>
          <a:prstGeom prst="rect">
            <a:avLst/>
          </a:prstGeom>
        </p:spPr>
        <p:txBody>
          <a:bodyPr wrap="square">
            <a:spAutoFit/>
          </a:bodyPr>
          <a:lstStyle/>
          <a:p>
            <a:pPr algn="ctr">
              <a:lnSpc>
                <a:spcPct val="120000"/>
              </a:lnSpc>
            </a:pPr>
            <a:r>
              <a:rPr lang="zh-CN" altLang="en-US" sz="2800" dirty="0">
                <a:solidFill>
                  <a:srgbClr val="2A3246"/>
                </a:solidFill>
                <a:latin typeface="思源黑体" panose="020B0500000000000000" pitchFamily="34" charset="-122"/>
                <a:ea typeface="思源黑体" panose="020B0500000000000000" pitchFamily="34" charset="-122"/>
                <a:cs typeface="+mn-ea"/>
                <a:sym typeface="+mn-lt"/>
              </a:rPr>
              <a:t>项目内容</a:t>
            </a:r>
          </a:p>
        </p:txBody>
      </p:sp>
      <p:sp>
        <p:nvSpPr>
          <p:cNvPr id="28" name="TextBox 106">
            <a:extLst>
              <a:ext uri="{FF2B5EF4-FFF2-40B4-BE49-F238E27FC236}">
                <a16:creationId xmlns:a16="http://schemas.microsoft.com/office/drawing/2014/main" id="{2AC66D15-2CE8-4F92-A455-7B8ACCC161D7}"/>
              </a:ext>
            </a:extLst>
          </p:cNvPr>
          <p:cNvSpPr txBox="1"/>
          <p:nvPr/>
        </p:nvSpPr>
        <p:spPr>
          <a:xfrm>
            <a:off x="2101224" y="4270149"/>
            <a:ext cx="3301432" cy="929100"/>
          </a:xfrm>
          <a:prstGeom prst="rect">
            <a:avLst/>
          </a:prstGeom>
          <a:noFill/>
        </p:spPr>
        <p:txBody>
          <a:bodyPr wrap="square" lIns="0" tIns="0" rIns="0" bIns="0" rtlCol="0">
            <a:spAutoFit/>
          </a:bodyPr>
          <a:lstStyle/>
          <a:p>
            <a:pPr>
              <a:lnSpc>
                <a:spcPct val="130000"/>
              </a:lnSpc>
            </a:pPr>
            <a:r>
              <a:rPr lang="zh-CN" altLang="en-US" sz="1600" b="1"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已有的文档知识：</a:t>
            </a:r>
            <a:r>
              <a:rPr lang="zh-CN" altLang="en-US" sz="16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如软件操作指南、注意事项，行业、公司规章制度，理财产品介绍，法律法规等等</a:t>
            </a:r>
          </a:p>
        </p:txBody>
      </p:sp>
      <p:sp>
        <p:nvSpPr>
          <p:cNvPr id="29" name="TextBox 106">
            <a:extLst>
              <a:ext uri="{FF2B5EF4-FFF2-40B4-BE49-F238E27FC236}">
                <a16:creationId xmlns:a16="http://schemas.microsoft.com/office/drawing/2014/main" id="{63C953B4-AB8E-4B4D-AF7B-C7327A1DF6CB}"/>
              </a:ext>
            </a:extLst>
          </p:cNvPr>
          <p:cNvSpPr txBox="1"/>
          <p:nvPr/>
        </p:nvSpPr>
        <p:spPr>
          <a:xfrm>
            <a:off x="2101224" y="5239215"/>
            <a:ext cx="3301432" cy="609013"/>
          </a:xfrm>
          <a:prstGeom prst="rect">
            <a:avLst/>
          </a:prstGeom>
          <a:noFill/>
        </p:spPr>
        <p:txBody>
          <a:bodyPr wrap="square" lIns="0" tIns="0" rIns="0" bIns="0" rtlCol="0">
            <a:spAutoFit/>
          </a:bodyPr>
          <a:lstStyle/>
          <a:p>
            <a:pPr>
              <a:lnSpc>
                <a:spcPct val="130000"/>
              </a:lnSpc>
            </a:pPr>
            <a:r>
              <a:rPr lang="zh-CN" altLang="en-US" sz="16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如用户问“发文办理的相关制度”，则回答相关文档中“发文管理办法”。</a:t>
            </a: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724960" y="2929505"/>
            <a:ext cx="2621280" cy="829945"/>
          </a:xfrm>
          <a:prstGeom prst="rect">
            <a:avLst/>
          </a:prstGeom>
          <a:noFill/>
        </p:spPr>
        <p:txBody>
          <a:bodyPr wrap="none" rtlCol="0">
            <a:spAutoFit/>
          </a:bodyPr>
          <a:lstStyle/>
          <a:p>
            <a:pPr algn="ctr"/>
            <a:r>
              <a:rPr lang="zh-CN" altLang="en-US" sz="4800" dirty="0">
                <a:solidFill>
                  <a:srgbClr val="2A3246"/>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rPr>
              <a:t>项目意义</a:t>
            </a:r>
          </a:p>
        </p:txBody>
      </p:sp>
      <p:sp>
        <p:nvSpPr>
          <p:cNvPr id="17" name="文本框 16"/>
          <p:cNvSpPr txBox="1"/>
          <p:nvPr/>
        </p:nvSpPr>
        <p:spPr>
          <a:xfrm>
            <a:off x="5115683" y="3809773"/>
            <a:ext cx="5839834" cy="646331"/>
          </a:xfrm>
          <a:prstGeom prst="rect">
            <a:avLst/>
          </a:prstGeom>
          <a:noFill/>
        </p:spPr>
        <p:txBody>
          <a:bodyPr wrap="square" rtlCol="0">
            <a:spAutoFit/>
          </a:bodyPr>
          <a:lstStyle/>
          <a:p>
            <a:pPr algn="ctr">
              <a:lnSpc>
                <a:spcPct val="120000"/>
              </a:lnSpc>
            </a:pPr>
            <a:r>
              <a:rPr lang="en-US" altLang="zh-CN" sz="1000" dirty="0">
                <a:solidFill>
                  <a:schemeClr val="bg1">
                    <a:lumMod val="65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Personnel Business Recruitment Talents raining Elite Management Training TemplaRecruiTraining anagening Template</a:t>
            </a:r>
            <a:endParaRPr lang="zh-CN" altLang="en-US" sz="1000" dirty="0">
              <a:solidFill>
                <a:schemeClr val="bg1">
                  <a:lumMod val="65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a:p>
            <a:pPr algn="ctr">
              <a:lnSpc>
                <a:spcPct val="120000"/>
              </a:lnSpc>
            </a:pPr>
            <a:endParaRPr lang="zh-CN" altLang="en-US" sz="1000" dirty="0">
              <a:solidFill>
                <a:schemeClr val="bg1">
                  <a:lumMod val="65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p:txBody>
      </p:sp>
      <p:sp>
        <p:nvSpPr>
          <p:cNvPr id="18" name="等腰三角形 17"/>
          <p:cNvSpPr/>
          <p:nvPr/>
        </p:nvSpPr>
        <p:spPr>
          <a:xfrm rot="10800000">
            <a:off x="1775848" y="2449866"/>
            <a:ext cx="2609342" cy="2431466"/>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2091766" y="3712376"/>
            <a:ext cx="1053605" cy="981782"/>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1353073" y="1066800"/>
            <a:ext cx="921127" cy="1714066"/>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294633" y="3761645"/>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558759" y="2898264"/>
            <a:ext cx="1037465" cy="1015663"/>
          </a:xfrm>
          <a:prstGeom prst="rect">
            <a:avLst/>
          </a:prstGeom>
          <a:noFill/>
        </p:spPr>
        <p:txBody>
          <a:bodyPr wrap="none" rtlCol="0">
            <a:spAutoFit/>
          </a:bodyPr>
          <a:lstStyle/>
          <a:p>
            <a:pPr algn="ctr"/>
            <a:r>
              <a:rPr lang="en-US" altLang="zh-CN" sz="6000" dirty="0">
                <a:solidFill>
                  <a:schemeClr val="bg1"/>
                </a:solidFill>
                <a:effectLst>
                  <a:outerShdw blurRad="25400" dist="25400" dir="2700000" algn="tl">
                    <a:srgbClr val="000000">
                      <a:alpha val="20000"/>
                    </a:srgbClr>
                  </a:outerShdw>
                </a:effectLst>
                <a:latin typeface="思源黑体" panose="020B0500000000000000" pitchFamily="34" charset="-122"/>
              </a:rPr>
              <a:t>02</a:t>
            </a:r>
            <a:endParaRPr lang="zh-CN" altLang="en-US" sz="6000"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37" name="文本框 36"/>
          <p:cNvSpPr txBox="1"/>
          <p:nvPr/>
        </p:nvSpPr>
        <p:spPr>
          <a:xfrm>
            <a:off x="2618312" y="2618826"/>
            <a:ext cx="914240" cy="369332"/>
          </a:xfrm>
          <a:prstGeom prst="rect">
            <a:avLst/>
          </a:prstGeom>
          <a:noFill/>
        </p:spPr>
        <p:txBody>
          <a:bodyPr wrap="square" rtlCol="0">
            <a:spAutoFit/>
          </a:bodyPr>
          <a:lstStyle/>
          <a:p>
            <a:pPr algn="dist"/>
            <a:r>
              <a:rPr lang="en-US" altLang="zh-CN" dirty="0">
                <a:solidFill>
                  <a:schemeClr val="bg1"/>
                </a:solidFill>
                <a:effectLst>
                  <a:outerShdw blurRad="25400" dist="25400" dir="2700000" algn="tl">
                    <a:srgbClr val="000000">
                      <a:alpha val="20000"/>
                    </a:srgbClr>
                  </a:outerShdw>
                </a:effectLst>
                <a:latin typeface="思源黑体" panose="020B0500000000000000" pitchFamily="34" charset="-122"/>
              </a:rPr>
              <a:t>PART</a:t>
            </a:r>
            <a:endParaRPr lang="zh-CN" altLang="en-US"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38" name="等腰三角形 37"/>
          <p:cNvSpPr/>
          <p:nvPr/>
        </p:nvSpPr>
        <p:spPr>
          <a:xfrm>
            <a:off x="3649416" y="2165938"/>
            <a:ext cx="552596" cy="514927"/>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3110009" y="5844670"/>
            <a:ext cx="250563" cy="466257"/>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sp>
        <p:nvSpPr>
          <p:cNvPr id="40" name="等腰三角形 39"/>
          <p:cNvSpPr/>
          <p:nvPr/>
        </p:nvSpPr>
        <p:spPr>
          <a:xfrm rot="10800000">
            <a:off x="3607662" y="4878194"/>
            <a:ext cx="308065" cy="287065"/>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7851116" y="4646032"/>
            <a:ext cx="368968" cy="0"/>
          </a:xfrm>
          <a:prstGeom prst="line">
            <a:avLst/>
          </a:prstGeom>
          <a:ln w="38100">
            <a:solidFill>
              <a:srgbClr val="BA8F2D"/>
            </a:solidFill>
          </a:ln>
          <a:effectLst>
            <a:outerShdw blurRad="254000" dist="635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947548" y="2436231"/>
            <a:ext cx="4604707" cy="3784600"/>
          </a:xfrm>
          <a:prstGeom prst="rect">
            <a:avLst/>
          </a:prstGeom>
          <a:noFill/>
        </p:spPr>
        <p:txBody>
          <a:bodyPr wrap="square" rtlCol="0">
            <a:spAutoFit/>
          </a:bodyPr>
          <a:lstStyle/>
          <a:p>
            <a:pPr algn="just">
              <a:lnSpc>
                <a:spcPct val="150000"/>
              </a:lnSpc>
            </a:pPr>
            <a:r>
              <a:rPr lang="zh-CN" altLang="en-US" sz="2000" dirty="0">
                <a:solidFill>
                  <a:srgbClr val="686769"/>
                </a:solidFill>
                <a:latin typeface="思源黑体" panose="020B0500000000000000" pitchFamily="34" charset="-122"/>
                <a:ea typeface="思源黑体" panose="020B0500000000000000" pitchFamily="34" charset="-122"/>
                <a:cs typeface="+mn-ea"/>
                <a:sym typeface="+mn-lt"/>
              </a:rPr>
              <a:t>针对这一问题，目前业内较成熟的解决方案主要为基于规则的抽取方法。该方法虽然能够抽取出相应的FAQ问答对，但仍存在如下问题，1)对文档格式要求较高;2)对子问题无法进行抽取;3)需要人工输入大量的相似问题。因此迫切需要一些自动化的手段针对多种类型的文档进行FAQ问答对的抽取任务。</a:t>
            </a:r>
          </a:p>
        </p:txBody>
      </p:sp>
      <p:grpSp>
        <p:nvGrpSpPr>
          <p:cNvPr id="29" name="组合 28"/>
          <p:cNvGrpSpPr/>
          <p:nvPr/>
        </p:nvGrpSpPr>
        <p:grpSpPr>
          <a:xfrm>
            <a:off x="7350791" y="2216164"/>
            <a:ext cx="6702982" cy="6702982"/>
            <a:chOff x="7967767" y="2833140"/>
            <a:chExt cx="6086006" cy="6086006"/>
          </a:xfrm>
        </p:grpSpPr>
        <p:sp>
          <p:nvSpPr>
            <p:cNvPr id="13" name="椭圆 12"/>
            <p:cNvSpPr/>
            <p:nvPr/>
          </p:nvSpPr>
          <p:spPr>
            <a:xfrm>
              <a:off x="7967767" y="2833140"/>
              <a:ext cx="6086006" cy="6086006"/>
            </a:xfrm>
            <a:prstGeom prst="ellipse">
              <a:avLst/>
            </a:prstGeom>
            <a:solidFill>
              <a:srgbClr val="2A324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9294892" y="4160264"/>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7227007" y="1338562"/>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userDrawn="1"/>
        </p:nvSpPr>
        <p:spPr>
          <a:xfrm>
            <a:off x="4662170" y="483870"/>
            <a:ext cx="2867025" cy="607695"/>
          </a:xfrm>
          <a:prstGeom prst="rect">
            <a:avLst/>
          </a:prstGeom>
        </p:spPr>
        <p:txBody>
          <a:bodyPr wrap="square">
            <a:spAutoFit/>
          </a:bodyPr>
          <a:lstStyle/>
          <a:p>
            <a:pPr algn="ctr">
              <a:lnSpc>
                <a:spcPct val="120000"/>
              </a:lnSpc>
            </a:pPr>
            <a:r>
              <a:rPr lang="zh-CN" altLang="en-US" sz="2800" dirty="0">
                <a:solidFill>
                  <a:srgbClr val="2A3246"/>
                </a:solidFill>
                <a:latin typeface="思源黑体" panose="020B0500000000000000" pitchFamily="34" charset="-122"/>
                <a:ea typeface="思源黑体" panose="020B0500000000000000" pitchFamily="34" charset="-122"/>
                <a:cs typeface="+mn-ea"/>
                <a:sym typeface="+mn-lt"/>
              </a:rPr>
              <a:t>项目背景</a:t>
            </a: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5055870" y="2146300"/>
            <a:ext cx="6252845" cy="2472055"/>
          </a:xfrm>
          <a:prstGeom prst="rect">
            <a:avLst/>
          </a:prstGeom>
          <a:solidFill>
            <a:srgbClr val="2A3246"/>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grpSp>
        <p:nvGrpSpPr>
          <p:cNvPr id="25" name="组合 24"/>
          <p:cNvGrpSpPr/>
          <p:nvPr/>
        </p:nvGrpSpPr>
        <p:grpSpPr>
          <a:xfrm>
            <a:off x="1095375" y="5873115"/>
            <a:ext cx="3197225" cy="292735"/>
            <a:chOff x="3378520" y="634490"/>
            <a:chExt cx="2398455" cy="219696"/>
          </a:xfrm>
        </p:grpSpPr>
        <p:sp>
          <p:nvSpPr>
            <p:cNvPr id="26" name="矩形 25"/>
            <p:cNvSpPr/>
            <p:nvPr/>
          </p:nvSpPr>
          <p:spPr>
            <a:xfrm>
              <a:off x="3467148" y="722090"/>
              <a:ext cx="2242891" cy="45719"/>
            </a:xfrm>
            <a:prstGeom prst="rect">
              <a:avLst/>
            </a:prstGeom>
            <a:gradFill>
              <a:gsLst>
                <a:gs pos="0">
                  <a:srgbClr val="F1F1F1"/>
                </a:gs>
                <a:gs pos="100000">
                  <a:schemeClr val="bg1"/>
                </a:gs>
              </a:gsLst>
              <a:lin ang="5400000" scaled="1"/>
            </a:gradFill>
            <a:ln w="28575" cap="flat">
              <a:gradFill>
                <a:gsLst>
                  <a:gs pos="0">
                    <a:schemeClr val="bg1"/>
                  </a:gs>
                  <a:gs pos="100000">
                    <a:srgbClr val="DDDDDD"/>
                  </a:gs>
                </a:gsLst>
                <a:lin ang="5400000" scaled="1"/>
              </a:gradFill>
              <a:prstDash val="solid"/>
              <a:miter lim="800000"/>
            </a:ln>
            <a:effectLst/>
          </p:spPr>
          <p:txBody>
            <a:bodyPr lIns="91436" tIns="45718" rIns="91436" bIns="45718"/>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fontAlgn="auto">
                <a:spcBef>
                  <a:spcPts val="0"/>
                </a:spcBef>
                <a:spcAft>
                  <a:spcPts val="0"/>
                </a:spcAft>
              </a:pPr>
              <a:endParaRPr lang="zh-CN" altLang="en-US" sz="2400" dirty="0">
                <a:solidFill>
                  <a:prstClr val="black"/>
                </a:solidFill>
                <a:latin typeface="思源黑体" panose="020B0500000000000000" pitchFamily="34" charset="-122"/>
                <a:ea typeface="思源黑体" panose="020B0500000000000000" pitchFamily="34" charset="-122"/>
              </a:endParaRPr>
            </a:p>
          </p:txBody>
        </p:sp>
        <p:sp>
          <p:nvSpPr>
            <p:cNvPr id="27" name="椭圆 26"/>
            <p:cNvSpPr/>
            <p:nvPr/>
          </p:nvSpPr>
          <p:spPr bwMode="auto">
            <a:xfrm>
              <a:off x="3378520" y="634490"/>
              <a:ext cx="220032" cy="219696"/>
            </a:xfrm>
            <a:prstGeom prst="ellipse">
              <a:avLst/>
            </a:prstGeom>
            <a:gradFill flip="none" rotWithShape="1">
              <a:gsLst>
                <a:gs pos="0">
                  <a:srgbClr val="F0F0F0"/>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2400" dirty="0">
                <a:latin typeface="思源黑体" panose="020B0500000000000000" pitchFamily="34" charset="-122"/>
                <a:ea typeface="思源黑体" panose="020B0500000000000000" pitchFamily="34" charset="-122"/>
              </a:endParaRPr>
            </a:p>
          </p:txBody>
        </p:sp>
        <p:sp>
          <p:nvSpPr>
            <p:cNvPr id="28" name="椭圆 27"/>
            <p:cNvSpPr/>
            <p:nvPr/>
          </p:nvSpPr>
          <p:spPr bwMode="auto">
            <a:xfrm>
              <a:off x="5556943" y="634490"/>
              <a:ext cx="220032" cy="219696"/>
            </a:xfrm>
            <a:prstGeom prst="ellipse">
              <a:avLst/>
            </a:prstGeom>
            <a:gradFill flip="none" rotWithShape="1">
              <a:gsLst>
                <a:gs pos="0">
                  <a:srgbClr val="F0F0F0"/>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2400" dirty="0">
                <a:latin typeface="思源黑体" panose="020B0500000000000000" pitchFamily="34" charset="-122"/>
                <a:ea typeface="思源黑体" panose="020B0500000000000000" pitchFamily="34" charset="-122"/>
              </a:endParaRPr>
            </a:p>
          </p:txBody>
        </p:sp>
      </p:grpSp>
      <p:sp>
        <p:nvSpPr>
          <p:cNvPr id="10" name="矩形 9"/>
          <p:cNvSpPr>
            <a:spLocks noChangeArrowheads="1"/>
          </p:cNvSpPr>
          <p:nvPr/>
        </p:nvSpPr>
        <p:spPr bwMode="auto">
          <a:xfrm>
            <a:off x="5507990" y="2516505"/>
            <a:ext cx="5348605" cy="188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14" tIns="45709" rIns="91414" bIns="45709">
            <a:spAutoFit/>
          </a:bodyPr>
          <a:lstStyle/>
          <a:p>
            <a:pPr>
              <a:lnSpc>
                <a:spcPct val="130000"/>
              </a:lnSpc>
              <a:spcBef>
                <a:spcPct val="0"/>
              </a:spcBef>
            </a:pPr>
            <a:r>
              <a:rPr lang="zh-CN" altLang="en-US" dirty="0">
                <a:solidFill>
                  <a:schemeClr val="bg1"/>
                </a:solidFill>
                <a:latin typeface="思源黑体" panose="020B0500000000000000" pitchFamily="34" charset="-122"/>
                <a:ea typeface="思源黑体" panose="020B0500000000000000" pitchFamily="34" charset="-122"/>
                <a:sym typeface="微软雅黑" panose="020B0503020204020204" pitchFamily="34" charset="-122"/>
              </a:rPr>
              <a:t>本课题的研究成果预计能够大幅度的降低目前抽取方法所需要的大量人力物力成本，能够对多种类型的文档实现FAQ问答对的自动抽取，对已经处理好的FAQ问答对则能够进一步抽取子问题，满足目前业务中对于自动抽取技术的大部分需求。</a:t>
            </a:r>
          </a:p>
        </p:txBody>
      </p:sp>
      <p:sp>
        <p:nvSpPr>
          <p:cNvPr id="18" name="椭圆 17"/>
          <p:cNvSpPr/>
          <p:nvPr/>
        </p:nvSpPr>
        <p:spPr bwMode="auto">
          <a:xfrm>
            <a:off x="1250326" y="2008970"/>
            <a:ext cx="3066932" cy="3059451"/>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4000" dirty="0">
              <a:solidFill>
                <a:srgbClr val="0087CF"/>
              </a:solidFill>
              <a:latin typeface="思源黑体" panose="020B0500000000000000" pitchFamily="34" charset="-122"/>
              <a:ea typeface="思源黑体" panose="020B0500000000000000" pitchFamily="34" charset="-122"/>
            </a:endParaRPr>
          </a:p>
        </p:txBody>
      </p:sp>
      <p:grpSp>
        <p:nvGrpSpPr>
          <p:cNvPr id="7" name="组合 6"/>
          <p:cNvGrpSpPr/>
          <p:nvPr/>
        </p:nvGrpSpPr>
        <p:grpSpPr>
          <a:xfrm>
            <a:off x="1236469" y="1940863"/>
            <a:ext cx="2888956" cy="2881908"/>
            <a:chOff x="985656" y="1744945"/>
            <a:chExt cx="3596274" cy="3587501"/>
          </a:xfrm>
          <a:effectLst/>
        </p:grpSpPr>
        <p:sp>
          <p:nvSpPr>
            <p:cNvPr id="17" name="椭圆 16"/>
            <p:cNvSpPr/>
            <p:nvPr/>
          </p:nvSpPr>
          <p:spPr bwMode="auto">
            <a:xfrm>
              <a:off x="985656" y="1744945"/>
              <a:ext cx="3596274" cy="3587501"/>
            </a:xfrm>
            <a:prstGeom prst="ellipse">
              <a:avLst/>
            </a:prstGeom>
            <a:solidFill>
              <a:srgbClr val="2A32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zh-CN" sz="4000">
                <a:solidFill>
                  <a:srgbClr val="FFFFFF"/>
                </a:solidFill>
                <a:latin typeface="思源黑体" panose="020B0500000000000000" pitchFamily="34" charset="-122"/>
                <a:ea typeface="思源黑体" panose="020B0500000000000000" pitchFamily="34" charset="-122"/>
              </a:endParaRPr>
            </a:p>
          </p:txBody>
        </p:sp>
        <p:grpSp>
          <p:nvGrpSpPr>
            <p:cNvPr id="20" name="组合 19"/>
            <p:cNvGrpSpPr/>
            <p:nvPr/>
          </p:nvGrpSpPr>
          <p:grpSpPr bwMode="auto">
            <a:xfrm>
              <a:off x="1245892" y="1999821"/>
              <a:ext cx="3075803" cy="3077749"/>
              <a:chOff x="3733576" y="3930057"/>
              <a:chExt cx="1800000" cy="1800000"/>
            </a:xfrm>
          </p:grpSpPr>
          <p:sp>
            <p:nvSpPr>
              <p:cNvPr id="21" name="椭圆 20"/>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2400" dirty="0">
                  <a:solidFill>
                    <a:prstClr val="white"/>
                  </a:solidFill>
                  <a:latin typeface="思源黑体" panose="020B0500000000000000" pitchFamily="34" charset="-122"/>
                  <a:ea typeface="思源黑体" panose="020B0500000000000000" pitchFamily="34" charset="-122"/>
                </a:endParaRPr>
              </a:p>
            </p:txBody>
          </p:sp>
          <p:sp>
            <p:nvSpPr>
              <p:cNvPr id="22" name="任意多边形 21"/>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solidFill>
                <a:schemeClr val="bg1"/>
              </a:soli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2400" dirty="0">
                  <a:solidFill>
                    <a:prstClr val="white"/>
                  </a:solidFill>
                  <a:latin typeface="思源黑体" panose="020B0500000000000000" pitchFamily="34" charset="-122"/>
                  <a:ea typeface="思源黑体" panose="020B0500000000000000" pitchFamily="34" charset="-122"/>
                </a:endParaRPr>
              </a:p>
            </p:txBody>
          </p:sp>
          <p:sp>
            <p:nvSpPr>
              <p:cNvPr id="23" name="椭圆 22"/>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2400" dirty="0">
                  <a:solidFill>
                    <a:prstClr val="white"/>
                  </a:solidFill>
                  <a:latin typeface="思源黑体" panose="020B0500000000000000" pitchFamily="34" charset="-122"/>
                  <a:ea typeface="思源黑体" panose="020B0500000000000000" pitchFamily="34" charset="-122"/>
                </a:endParaRPr>
              </a:p>
            </p:txBody>
          </p:sp>
        </p:grpSp>
      </p:grpSp>
      <p:sp>
        <p:nvSpPr>
          <p:cNvPr id="32" name="矩形 31"/>
          <p:cNvSpPr/>
          <p:nvPr userDrawn="1"/>
        </p:nvSpPr>
        <p:spPr>
          <a:xfrm>
            <a:off x="4662170" y="483870"/>
            <a:ext cx="2867025" cy="607695"/>
          </a:xfrm>
          <a:prstGeom prst="rect">
            <a:avLst/>
          </a:prstGeom>
        </p:spPr>
        <p:txBody>
          <a:bodyPr wrap="square">
            <a:spAutoFit/>
          </a:bodyPr>
          <a:lstStyle/>
          <a:p>
            <a:pPr algn="ctr">
              <a:lnSpc>
                <a:spcPct val="120000"/>
              </a:lnSpc>
            </a:pPr>
            <a:r>
              <a:rPr lang="zh-CN" altLang="en-US" sz="2800" dirty="0">
                <a:solidFill>
                  <a:srgbClr val="2A3246"/>
                </a:solidFill>
                <a:latin typeface="思源黑体" panose="020B0500000000000000" pitchFamily="34" charset="-122"/>
                <a:ea typeface="思源黑体" panose="020B0500000000000000" pitchFamily="34" charset="-122"/>
                <a:cs typeface="+mn-ea"/>
                <a:sym typeface="+mn-lt"/>
              </a:rPr>
              <a:t>项目意义</a:t>
            </a: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724960" y="2929505"/>
            <a:ext cx="2621280" cy="829945"/>
          </a:xfrm>
          <a:prstGeom prst="rect">
            <a:avLst/>
          </a:prstGeom>
          <a:noFill/>
        </p:spPr>
        <p:txBody>
          <a:bodyPr wrap="none" rtlCol="0">
            <a:spAutoFit/>
          </a:bodyPr>
          <a:lstStyle/>
          <a:p>
            <a:pPr algn="ctr"/>
            <a:r>
              <a:rPr lang="zh-CN" altLang="en-US" sz="4800" dirty="0">
                <a:solidFill>
                  <a:srgbClr val="2A3246"/>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rPr>
              <a:t>负责部分</a:t>
            </a:r>
          </a:p>
        </p:txBody>
      </p:sp>
      <p:sp>
        <p:nvSpPr>
          <p:cNvPr id="18" name="等腰三角形 17"/>
          <p:cNvSpPr/>
          <p:nvPr/>
        </p:nvSpPr>
        <p:spPr>
          <a:xfrm rot="10800000">
            <a:off x="1775848" y="2449866"/>
            <a:ext cx="2609342" cy="2431466"/>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2091766" y="3712376"/>
            <a:ext cx="1053605" cy="981782"/>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1353073" y="1066800"/>
            <a:ext cx="921127" cy="1714066"/>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294633" y="3761645"/>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558759" y="2898264"/>
            <a:ext cx="1037465" cy="1015663"/>
          </a:xfrm>
          <a:prstGeom prst="rect">
            <a:avLst/>
          </a:prstGeom>
          <a:noFill/>
        </p:spPr>
        <p:txBody>
          <a:bodyPr wrap="none" rtlCol="0">
            <a:spAutoFit/>
          </a:bodyPr>
          <a:lstStyle/>
          <a:p>
            <a:pPr algn="ctr"/>
            <a:r>
              <a:rPr lang="en-US" altLang="zh-CN" sz="6000" dirty="0">
                <a:solidFill>
                  <a:schemeClr val="bg1"/>
                </a:solidFill>
                <a:effectLst>
                  <a:outerShdw blurRad="25400" dist="25400" dir="2700000" algn="tl">
                    <a:srgbClr val="000000">
                      <a:alpha val="20000"/>
                    </a:srgbClr>
                  </a:outerShdw>
                </a:effectLst>
                <a:latin typeface="思源黑体" panose="020B0500000000000000" pitchFamily="34" charset="-122"/>
              </a:rPr>
              <a:t>03</a:t>
            </a:r>
            <a:endParaRPr lang="zh-CN" altLang="en-US" sz="6000"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37" name="文本框 36"/>
          <p:cNvSpPr txBox="1"/>
          <p:nvPr/>
        </p:nvSpPr>
        <p:spPr>
          <a:xfrm>
            <a:off x="2618312" y="2618826"/>
            <a:ext cx="914240" cy="369332"/>
          </a:xfrm>
          <a:prstGeom prst="rect">
            <a:avLst/>
          </a:prstGeom>
          <a:noFill/>
        </p:spPr>
        <p:txBody>
          <a:bodyPr wrap="square" rtlCol="0">
            <a:spAutoFit/>
          </a:bodyPr>
          <a:lstStyle/>
          <a:p>
            <a:pPr algn="dist"/>
            <a:r>
              <a:rPr lang="en-US" altLang="zh-CN" dirty="0">
                <a:solidFill>
                  <a:schemeClr val="bg1"/>
                </a:solidFill>
                <a:effectLst>
                  <a:outerShdw blurRad="25400" dist="25400" dir="2700000" algn="tl">
                    <a:srgbClr val="000000">
                      <a:alpha val="20000"/>
                    </a:srgbClr>
                  </a:outerShdw>
                </a:effectLst>
                <a:latin typeface="思源黑体" panose="020B0500000000000000" pitchFamily="34" charset="-122"/>
              </a:rPr>
              <a:t>PART</a:t>
            </a:r>
            <a:endParaRPr lang="zh-CN" altLang="en-US"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38" name="等腰三角形 37"/>
          <p:cNvSpPr/>
          <p:nvPr/>
        </p:nvSpPr>
        <p:spPr>
          <a:xfrm>
            <a:off x="3649416" y="2165938"/>
            <a:ext cx="552596" cy="514927"/>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3110009" y="5844670"/>
            <a:ext cx="250563" cy="466257"/>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sp>
        <p:nvSpPr>
          <p:cNvPr id="40" name="等腰三角形 39"/>
          <p:cNvSpPr/>
          <p:nvPr/>
        </p:nvSpPr>
        <p:spPr>
          <a:xfrm rot="10800000">
            <a:off x="3607662" y="4878194"/>
            <a:ext cx="308065" cy="287065"/>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7851116" y="4646032"/>
            <a:ext cx="368968" cy="0"/>
          </a:xfrm>
          <a:prstGeom prst="line">
            <a:avLst/>
          </a:prstGeom>
          <a:ln w="38100">
            <a:solidFill>
              <a:srgbClr val="BA8F2D"/>
            </a:solidFill>
          </a:ln>
          <a:effectLst>
            <a:outerShdw blurRad="254000" dist="635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mmexport1650527460728"/>
          <p:cNvPicPr>
            <a:picLocks noChangeAspect="1"/>
          </p:cNvPicPr>
          <p:nvPr/>
        </p:nvPicPr>
        <p:blipFill>
          <a:blip r:embed="rId2"/>
          <a:stretch>
            <a:fillRect/>
          </a:stretch>
        </p:blipFill>
        <p:spPr>
          <a:xfrm>
            <a:off x="2132330" y="1550670"/>
            <a:ext cx="7927975" cy="4732020"/>
          </a:xfrm>
          <a:prstGeom prst="rect">
            <a:avLst/>
          </a:prstGeom>
        </p:spPr>
      </p:pic>
      <p:sp>
        <p:nvSpPr>
          <p:cNvPr id="3" name="文本框 2"/>
          <p:cNvSpPr txBox="1"/>
          <p:nvPr/>
        </p:nvSpPr>
        <p:spPr>
          <a:xfrm>
            <a:off x="3580130" y="315595"/>
            <a:ext cx="4653915" cy="521970"/>
          </a:xfrm>
          <a:prstGeom prst="rect">
            <a:avLst/>
          </a:prstGeom>
          <a:noFill/>
        </p:spPr>
        <p:txBody>
          <a:bodyPr wrap="square" rtlCol="0">
            <a:spAutoFit/>
          </a:bodyPr>
          <a:lstStyle/>
          <a:p>
            <a:r>
              <a:rPr lang="zh-CN" altLang="en-US" sz="2800" dirty="0">
                <a:solidFill>
                  <a:srgbClr val="2A3246"/>
                </a:solidFill>
                <a:latin typeface="思源黑体" panose="020B0500000000000000" pitchFamily="34" charset="-122"/>
                <a:ea typeface="思源黑体" panose="020B0500000000000000" pitchFamily="34" charset="-122"/>
                <a:cs typeface="+mn-ea"/>
              </a:rPr>
              <a:t>对网页FAQ问答对的数据收集</a:t>
            </a:r>
            <a:endParaRPr lang="zh-CN" altLang="en-US"/>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180DDAE-8180-43EE-A166-F6A17B7CDD36"/>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跨越年终总结"/>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Words>
  <Application>Microsoft Office PowerPoint</Application>
  <PresentationFormat>宽屏</PresentationFormat>
  <Paragraphs>71</Paragraphs>
  <Slides>13</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Aa楷体</vt:lpstr>
      <vt:lpstr>思源黑体</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cp:lastModifiedBy/>
  <cp:revision>2</cp:revision>
  <dcterms:created xsi:type="dcterms:W3CDTF">2019-11-13T05:23:00Z</dcterms:created>
  <dcterms:modified xsi:type="dcterms:W3CDTF">2022-04-21T08:14:09Z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653D5B9EFB7545A6B5CA9FF0A3700EAF</vt:lpwstr>
  </property>
  <property fmtid="{D5CDD505-2E9C-101B-9397-08002B2CF9AE}" pid="3" name="KSOProductBuildVer">
    <vt:lpwstr>2052-11.1.0.11365</vt:lpwstr>
  </property>
</Properties>
</file>