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6" r:id="rId4"/>
    <p:sldId id="277" r:id="rId5"/>
    <p:sldId id="278" r:id="rId6"/>
    <p:sldId id="280" r:id="rId7"/>
    <p:sldId id="282" r:id="rId8"/>
    <p:sldId id="284" r:id="rId9"/>
    <p:sldId id="283" r:id="rId10"/>
    <p:sldId id="285" r:id="rId11"/>
    <p:sldId id="286" r:id="rId12"/>
    <p:sldId id="287" r:id="rId13"/>
    <p:sldId id="288" r:id="rId14"/>
    <p:sldId id="289" r:id="rId15"/>
    <p:sldId id="290" r:id="rId16"/>
    <p:sldId id="291" r:id="rId17"/>
    <p:sldId id="293" r:id="rId18"/>
    <p:sldId id="292" r:id="rId19"/>
    <p:sldId id="294" r:id="rId20"/>
    <p:sldId id="301" r:id="rId21"/>
    <p:sldId id="304" r:id="rId22"/>
    <p:sldId id="306" r:id="rId23"/>
    <p:sldId id="309" r:id="rId24"/>
    <p:sldId id="307" r:id="rId25"/>
    <p:sldId id="305" r:id="rId26"/>
    <p:sldId id="310" r:id="rId27"/>
    <p:sldId id="308" r:id="rId28"/>
    <p:sldId id="311" r:id="rId29"/>
    <p:sldId id="300" r:id="rId30"/>
    <p:sldId id="296" r:id="rId31"/>
    <p:sldId id="297" r:id="rId32"/>
    <p:sldId id="298" r:id="rId33"/>
    <p:sldId id="299" r:id="rId34"/>
    <p:sldId id="302" r:id="rId35"/>
    <p:sldId id="303" r:id="rId36"/>
    <p:sldId id="312" r:id="rId37"/>
    <p:sldId id="314" r:id="rId38"/>
    <p:sldId id="316" r:id="rId39"/>
    <p:sldId id="315" r:id="rId40"/>
    <p:sldId id="275" r:id="rId41"/>
    <p:sldId id="259" r:id="rId42"/>
    <p:sldId id="262" r:id="rId43"/>
    <p:sldId id="263" r:id="rId44"/>
    <p:sldId id="264" r:id="rId45"/>
    <p:sldId id="265" r:id="rId46"/>
    <p:sldId id="266" r:id="rId47"/>
    <p:sldId id="268" r:id="rId48"/>
    <p:sldId id="273" r:id="rId49"/>
    <p:sldId id="274" r:id="rId50"/>
    <p:sldId id="267" r:id="rId51"/>
    <p:sldId id="270" r:id="rId52"/>
    <p:sldId id="271" r:id="rId53"/>
    <p:sldId id="269" r:id="rId54"/>
    <p:sldId id="272"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45ABBEA-967A-4238-9B5A-40A54AAAC588}">
          <p14:sldIdLst>
            <p14:sldId id="256"/>
          </p14:sldIdLst>
        </p14:section>
        <p14:section name="引入" id="{E959DA26-EEE1-43F7-BC3D-756B71DF9DAE}">
          <p14:sldIdLst>
            <p14:sldId id="260"/>
            <p14:sldId id="276"/>
            <p14:sldId id="277"/>
            <p14:sldId id="278"/>
            <p14:sldId id="280"/>
          </p14:sldIdLst>
        </p14:section>
        <p14:section name="抽取方法" id="{4248B7A6-81E2-441E-80BA-527F95119B04}">
          <p14:sldIdLst>
            <p14:sldId id="282"/>
            <p14:sldId id="284"/>
            <p14:sldId id="283"/>
            <p14:sldId id="285"/>
          </p14:sldIdLst>
        </p14:section>
        <p14:section name="数据来源" id="{905F148B-4E9A-43FF-ABD0-1C482A060F49}">
          <p14:sldIdLst>
            <p14:sldId id="286"/>
            <p14:sldId id="287"/>
            <p14:sldId id="288"/>
            <p14:sldId id="289"/>
            <p14:sldId id="290"/>
            <p14:sldId id="291"/>
            <p14:sldId id="293"/>
            <p14:sldId id="292"/>
          </p14:sldIdLst>
        </p14:section>
        <p14:section name="训练评估" id="{0EDC8E76-327F-444A-849B-D2DEB6FE5745}">
          <p14:sldIdLst>
            <p14:sldId id="294"/>
            <p14:sldId id="301"/>
            <p14:sldId id="304"/>
            <p14:sldId id="306"/>
            <p14:sldId id="309"/>
            <p14:sldId id="307"/>
            <p14:sldId id="305"/>
            <p14:sldId id="310"/>
            <p14:sldId id="308"/>
            <p14:sldId id="311"/>
            <p14:sldId id="300"/>
            <p14:sldId id="296"/>
            <p14:sldId id="297"/>
            <p14:sldId id="298"/>
            <p14:sldId id="299"/>
          </p14:sldIdLst>
        </p14:section>
        <p14:section name="模型部署" id="{4F115B1B-D921-4439-AAFD-D3474EB89052}">
          <p14:sldIdLst>
            <p14:sldId id="302"/>
            <p14:sldId id="303"/>
          </p14:sldIdLst>
        </p14:section>
        <p14:section name="结果" id="{9F02BE46-E8E5-4139-AD97-350AD178CEC1}">
          <p14:sldIdLst>
            <p14:sldId id="312"/>
            <p14:sldId id="314"/>
          </p14:sldIdLst>
        </p14:section>
        <p14:section name="结束" id="{6272D0A3-66DC-482C-895E-3F0F85C5167A}">
          <p14:sldIdLst>
            <p14:sldId id="316"/>
            <p14:sldId id="315"/>
          </p14:sldIdLst>
        </p14:section>
        <p14:section name="old" id="{E0F641D4-A09D-44C5-AE24-5F66F07887BA}">
          <p14:sldIdLst>
            <p14:sldId id="275"/>
            <p14:sldId id="259"/>
            <p14:sldId id="262"/>
            <p14:sldId id="263"/>
            <p14:sldId id="264"/>
            <p14:sldId id="265"/>
            <p14:sldId id="266"/>
            <p14:sldId id="268"/>
            <p14:sldId id="273"/>
            <p14:sldId id="274"/>
            <p14:sldId id="267"/>
            <p14:sldId id="270"/>
            <p14:sldId id="271"/>
            <p14:sldId id="269"/>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33" autoAdjust="0"/>
    <p:restoredTop sz="94660"/>
  </p:normalViewPr>
  <p:slideViewPr>
    <p:cSldViewPr>
      <p:cViewPr varScale="1">
        <p:scale>
          <a:sx n="97" d="100"/>
          <a:sy n="97" d="100"/>
        </p:scale>
        <p:origin x="9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6.xml"/><Relationship Id="rId5" Type="http://schemas.openxmlformats.org/officeDocument/2006/relationships/image" Target="../media/image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4.xml"/><Relationship Id="rId5" Type="http://schemas.openxmlformats.org/officeDocument/2006/relationships/image" Target="../media/image11.png"/><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5.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6.xml"/><Relationship Id="rId5" Type="http://schemas.openxmlformats.org/officeDocument/2006/relationships/image" Target="../media/image13.jpeg"/><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7.xml"/><Relationship Id="rId5" Type="http://schemas.openxmlformats.org/officeDocument/2006/relationships/image" Target="../media/image14.jpeg"/><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8.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9.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0.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1.xml"/><Relationship Id="rId4" Type="http://schemas.openxmlformats.org/officeDocument/2006/relationships/image" Target="../media/image18.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2.xml"/><Relationship Id="rId4" Type="http://schemas.openxmlformats.org/officeDocument/2006/relationships/image" Target="../media/image18.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2736826" y="4455931"/>
            <a:ext cx="1435144" cy="1435144"/>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3454398" y="342900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3999D71A-5F9C-4A39-9097-EB37CFF989A7}"/>
              </a:ext>
            </a:extLst>
          </p:cNvPr>
          <p:cNvSpPr txBox="1"/>
          <p:nvPr/>
        </p:nvSpPr>
        <p:spPr>
          <a:xfrm>
            <a:off x="7498080" y="4809744"/>
            <a:ext cx="2944368" cy="369332"/>
          </a:xfrm>
          <a:prstGeom prst="rect">
            <a:avLst/>
          </a:prstGeom>
          <a:noFill/>
        </p:spPr>
        <p:txBody>
          <a:bodyPr wrap="square" rtlCol="0">
            <a:spAutoFit/>
          </a:bodyPr>
          <a:lstStyle/>
          <a:p>
            <a:r>
              <a:rPr lang="en-US" altLang="zh-CN" dirty="0" err="1"/>
              <a:t>Xinrong</a:t>
            </a:r>
            <a:r>
              <a:rPr lang="en-US" altLang="zh-CN" dirty="0"/>
              <a:t> Liang</a:t>
            </a:r>
            <a:endParaRPr lang="zh-CN" altLang="en-US" dirty="0"/>
          </a:p>
        </p:txBody>
      </p:sp>
      <p:sp>
        <p:nvSpPr>
          <p:cNvPr id="10" name="文本框 9">
            <a:extLst>
              <a:ext uri="{FF2B5EF4-FFF2-40B4-BE49-F238E27FC236}">
                <a16:creationId xmlns:a16="http://schemas.microsoft.com/office/drawing/2014/main" id="{68D5E69E-2241-46CB-83FA-BC71CDB05DC6}"/>
              </a:ext>
            </a:extLst>
          </p:cNvPr>
          <p:cNvSpPr txBox="1"/>
          <p:nvPr/>
        </p:nvSpPr>
        <p:spPr>
          <a:xfrm>
            <a:off x="7498080" y="5173503"/>
            <a:ext cx="2944368" cy="369332"/>
          </a:xfrm>
          <a:prstGeom prst="rect">
            <a:avLst/>
          </a:prstGeom>
          <a:noFill/>
        </p:spPr>
        <p:txBody>
          <a:bodyPr wrap="square" rtlCol="0">
            <a:spAutoFit/>
          </a:bodyPr>
          <a:lstStyle/>
          <a:p>
            <a:r>
              <a:rPr lang="en-US" altLang="zh-CN" dirty="0" err="1"/>
              <a:t>Sicheng</a:t>
            </a:r>
            <a:r>
              <a:rPr lang="en-US" altLang="zh-CN" dirty="0"/>
              <a:t> Pan</a:t>
            </a:r>
            <a:endParaRPr lang="zh-CN" altLang="en-US" dirty="0"/>
          </a:p>
        </p:txBody>
      </p:sp>
      <p:sp>
        <p:nvSpPr>
          <p:cNvPr id="11" name="文本框 10">
            <a:extLst>
              <a:ext uri="{FF2B5EF4-FFF2-40B4-BE49-F238E27FC236}">
                <a16:creationId xmlns:a16="http://schemas.microsoft.com/office/drawing/2014/main" id="{95E156D0-2EEA-40A8-808A-2938FDA0F51A}"/>
              </a:ext>
            </a:extLst>
          </p:cNvPr>
          <p:cNvSpPr txBox="1"/>
          <p:nvPr/>
        </p:nvSpPr>
        <p:spPr>
          <a:xfrm>
            <a:off x="3106493" y="2602321"/>
            <a:ext cx="5863771" cy="584775"/>
          </a:xfrm>
          <a:prstGeom prst="rect">
            <a:avLst/>
          </a:prstGeom>
          <a:noFill/>
        </p:spPr>
        <p:txBody>
          <a:bodyPr wrap="square" rtlCol="0">
            <a:spAutoFit/>
          </a:bodyPr>
          <a:lstStyle/>
          <a:p>
            <a:pPr algn="ctr"/>
            <a:r>
              <a:rPr lang="zh-CN" altLang="en-US" sz="3200" dirty="0"/>
              <a:t>文档知识自动问答对抽取</a:t>
            </a:r>
            <a:endParaRPr lang="en-US" altLang="zh-CN" sz="3200" dirty="0"/>
          </a:p>
        </p:txBody>
      </p:sp>
    </p:spTree>
    <p:extLst>
      <p:ext uri="{BB962C8B-B14F-4D97-AF65-F5344CB8AC3E}">
        <p14:creationId xmlns:p14="http://schemas.microsoft.com/office/powerpoint/2010/main" val="16117031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抽取方法</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162949" y="2060848"/>
            <a:ext cx="5406290" cy="461665"/>
          </a:xfrm>
          <a:prstGeom prst="rect">
            <a:avLst/>
          </a:prstGeom>
          <a:noFill/>
        </p:spPr>
        <p:txBody>
          <a:bodyPr wrap="square" rtlCol="0">
            <a:spAutoFit/>
          </a:bodyPr>
          <a:lstStyle/>
          <a:p>
            <a:r>
              <a:rPr lang="zh-CN" altLang="en-US" sz="2400" dirty="0"/>
              <a:t>一站式抽取问答对</a:t>
            </a:r>
            <a:endParaRPr lang="en-US" altLang="zh-CN" sz="2400" dirty="0"/>
          </a:p>
        </p:txBody>
      </p:sp>
      <p:sp>
        <p:nvSpPr>
          <p:cNvPr id="30" name="文本框 29">
            <a:extLst>
              <a:ext uri="{FF2B5EF4-FFF2-40B4-BE49-F238E27FC236}">
                <a16:creationId xmlns:a16="http://schemas.microsoft.com/office/drawing/2014/main" id="{83F0DA82-2C57-405A-B385-2D5BFEE3008F}"/>
              </a:ext>
            </a:extLst>
          </p:cNvPr>
          <p:cNvSpPr txBox="1"/>
          <p:nvPr/>
        </p:nvSpPr>
        <p:spPr>
          <a:xfrm>
            <a:off x="1162948" y="3083767"/>
            <a:ext cx="8245420" cy="1569660"/>
          </a:xfrm>
          <a:prstGeom prst="rect">
            <a:avLst/>
          </a:prstGeom>
          <a:noFill/>
        </p:spPr>
        <p:txBody>
          <a:bodyPr wrap="square" rtlCol="0">
            <a:spAutoFit/>
          </a:bodyPr>
          <a:lstStyle/>
          <a:p>
            <a:r>
              <a:rPr lang="zh-CN" altLang="en-US" sz="2400" dirty="0"/>
              <a:t>综合以上两种方法，在保证质量的同时实现自动化的抽取过程。</a:t>
            </a:r>
            <a:endParaRPr lang="en-US" altLang="zh-CN" sz="2400" dirty="0"/>
          </a:p>
          <a:p>
            <a:r>
              <a:rPr lang="zh-CN" altLang="en-US" sz="2400" dirty="0"/>
              <a:t>如将模型生成的文本，经过审阅之后加入训练集和测试集等，最大化利用数据信息。</a:t>
            </a:r>
            <a:endParaRPr lang="en-US" altLang="zh-CN" sz="2400" dirty="0"/>
          </a:p>
        </p:txBody>
      </p:sp>
      <p:sp>
        <p:nvSpPr>
          <p:cNvPr id="9" name="文本框 8">
            <a:extLst>
              <a:ext uri="{FF2B5EF4-FFF2-40B4-BE49-F238E27FC236}">
                <a16:creationId xmlns:a16="http://schemas.microsoft.com/office/drawing/2014/main" id="{43A4668C-F8F9-4D90-90D6-C164771A0D80}"/>
              </a:ext>
            </a:extLst>
          </p:cNvPr>
          <p:cNvSpPr txBox="1"/>
          <p:nvPr/>
        </p:nvSpPr>
        <p:spPr>
          <a:xfrm>
            <a:off x="1162948" y="5358407"/>
            <a:ext cx="8245420" cy="461665"/>
          </a:xfrm>
          <a:prstGeom prst="rect">
            <a:avLst/>
          </a:prstGeom>
          <a:noFill/>
        </p:spPr>
        <p:txBody>
          <a:bodyPr wrap="square" rtlCol="0">
            <a:spAutoFit/>
          </a:bodyPr>
          <a:lstStyle/>
          <a:p>
            <a:r>
              <a:rPr lang="zh-CN" altLang="en-US" sz="2400" dirty="0"/>
              <a:t>暂时使用先生成问题再抽取答案的 </a:t>
            </a:r>
            <a:r>
              <a:rPr lang="en-US" altLang="zh-CN" sz="2400" dirty="0"/>
              <a:t>Pipeline </a:t>
            </a:r>
            <a:r>
              <a:rPr lang="zh-CN" altLang="en-US" sz="2400" dirty="0"/>
              <a:t>式方法。</a:t>
            </a:r>
            <a:endParaRPr lang="en-US" altLang="zh-CN" sz="2400" dirty="0"/>
          </a:p>
        </p:txBody>
      </p:sp>
    </p:spTree>
    <p:custDataLst>
      <p:tags r:id="rId1"/>
    </p:custDataLst>
    <p:extLst>
      <p:ext uri="{BB962C8B-B14F-4D97-AF65-F5344CB8AC3E}">
        <p14:creationId xmlns:p14="http://schemas.microsoft.com/office/powerpoint/2010/main" val="10752913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数据来源</a:t>
            </a:r>
            <a:endParaRPr lang="en-US" altLang="zh-CN" sz="3200" dirty="0"/>
          </a:p>
        </p:txBody>
      </p:sp>
      <p:sp>
        <p:nvSpPr>
          <p:cNvPr id="10" name="文本框 9">
            <a:extLst>
              <a:ext uri="{FF2B5EF4-FFF2-40B4-BE49-F238E27FC236}">
                <a16:creationId xmlns:a16="http://schemas.microsoft.com/office/drawing/2014/main" id="{AAB4C1E0-C877-4AAC-994B-D8C672B84117}"/>
              </a:ext>
            </a:extLst>
          </p:cNvPr>
          <p:cNvSpPr txBox="1"/>
          <p:nvPr/>
        </p:nvSpPr>
        <p:spPr>
          <a:xfrm>
            <a:off x="1162948" y="2060848"/>
            <a:ext cx="6229195" cy="1569660"/>
          </a:xfrm>
          <a:prstGeom prst="rect">
            <a:avLst/>
          </a:prstGeom>
          <a:noFill/>
        </p:spPr>
        <p:txBody>
          <a:bodyPr wrap="square" rtlCol="0">
            <a:spAutoFit/>
          </a:bodyPr>
          <a:lstStyle/>
          <a:p>
            <a:pPr marL="457200" indent="-457200">
              <a:buFont typeface="+mj-lt"/>
              <a:buAutoNum type="arabicPeriod"/>
            </a:pPr>
            <a:r>
              <a:rPr lang="zh-CN" altLang="en-US" sz="2400" dirty="0"/>
              <a:t>使用 </a:t>
            </a:r>
            <a:r>
              <a:rPr lang="en-US" altLang="zh-CN" sz="2400" dirty="0"/>
              <a:t>NEZHA-Base-WWM </a:t>
            </a:r>
            <a:r>
              <a:rPr lang="zh-CN" altLang="en-US" sz="2400" dirty="0"/>
              <a:t>预训练模型</a:t>
            </a:r>
            <a:endParaRPr lang="en-US" altLang="zh-CN" sz="2400" dirty="0"/>
          </a:p>
          <a:p>
            <a:pPr marL="457200" indent="-457200">
              <a:buFont typeface="+mj-lt"/>
              <a:buAutoNum type="arabicPeriod"/>
            </a:pPr>
            <a:r>
              <a:rPr lang="zh-CN" altLang="en-US" sz="2400" dirty="0"/>
              <a:t>基于</a:t>
            </a:r>
            <a:r>
              <a:rPr lang="en-US" altLang="zh-CN" sz="2400" dirty="0"/>
              <a:t> </a:t>
            </a:r>
            <a:r>
              <a:rPr lang="en-US" altLang="zh-CN" sz="2400" dirty="0" err="1"/>
              <a:t>SogouQA</a:t>
            </a:r>
            <a:r>
              <a:rPr lang="en-US" altLang="zh-CN" sz="2400" dirty="0"/>
              <a:t> </a:t>
            </a:r>
            <a:r>
              <a:rPr lang="zh-CN" altLang="en-US" sz="2400" dirty="0"/>
              <a:t>单问答数据集进行预训练</a:t>
            </a:r>
            <a:endParaRPr lang="en-US" altLang="zh-CN" sz="2400" dirty="0"/>
          </a:p>
          <a:p>
            <a:pPr marL="457200" indent="-457200">
              <a:buFont typeface="+mj-lt"/>
              <a:buAutoNum type="arabicPeriod"/>
            </a:pPr>
            <a:r>
              <a:rPr lang="zh-CN" altLang="en-US" sz="2400" dirty="0"/>
              <a:t>从互联网上获取公开的 </a:t>
            </a:r>
            <a:r>
              <a:rPr lang="en-US" altLang="zh-CN" sz="2400" dirty="0"/>
              <a:t>QA </a:t>
            </a:r>
            <a:r>
              <a:rPr lang="zh-CN" altLang="en-US" sz="2400" dirty="0"/>
              <a:t>问答格式的知识文档</a:t>
            </a:r>
            <a:endParaRPr lang="en-US" altLang="zh-CN" sz="2400" dirty="0"/>
          </a:p>
        </p:txBody>
      </p:sp>
    </p:spTree>
    <p:custDataLst>
      <p:tags r:id="rId1"/>
    </p:custDataLst>
    <p:extLst>
      <p:ext uri="{BB962C8B-B14F-4D97-AF65-F5344CB8AC3E}">
        <p14:creationId xmlns:p14="http://schemas.microsoft.com/office/powerpoint/2010/main" val="19903093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数据来源</a:t>
            </a:r>
            <a:endParaRPr lang="en-US" altLang="zh-CN" sz="3200" dirty="0"/>
          </a:p>
        </p:txBody>
      </p:sp>
      <p:sp>
        <p:nvSpPr>
          <p:cNvPr id="10" name="文本框 9">
            <a:extLst>
              <a:ext uri="{FF2B5EF4-FFF2-40B4-BE49-F238E27FC236}">
                <a16:creationId xmlns:a16="http://schemas.microsoft.com/office/drawing/2014/main" id="{AAB4C1E0-C877-4AAC-994B-D8C672B84117}"/>
              </a:ext>
            </a:extLst>
          </p:cNvPr>
          <p:cNvSpPr txBox="1"/>
          <p:nvPr/>
        </p:nvSpPr>
        <p:spPr>
          <a:xfrm>
            <a:off x="1162948" y="2060848"/>
            <a:ext cx="6229195" cy="461665"/>
          </a:xfrm>
          <a:prstGeom prst="rect">
            <a:avLst/>
          </a:prstGeom>
          <a:noFill/>
        </p:spPr>
        <p:txBody>
          <a:bodyPr wrap="square" rtlCol="0">
            <a:spAutoFit/>
          </a:bodyPr>
          <a:lstStyle/>
          <a:p>
            <a:r>
              <a:rPr lang="zh-CN" altLang="en-US" sz="2400" dirty="0"/>
              <a:t>使用 </a:t>
            </a:r>
            <a:r>
              <a:rPr lang="en-US" altLang="zh-CN" sz="2400" dirty="0"/>
              <a:t>NEZHA-Base-WWM </a:t>
            </a:r>
            <a:r>
              <a:rPr lang="zh-CN" altLang="en-US" sz="2400" dirty="0"/>
              <a:t>预训练模型</a:t>
            </a:r>
            <a:r>
              <a:rPr lang="en-US" altLang="zh-CN" sz="2400" dirty="0"/>
              <a:t>[1]</a:t>
            </a:r>
          </a:p>
        </p:txBody>
      </p:sp>
      <p:sp>
        <p:nvSpPr>
          <p:cNvPr id="7" name="文本框 6">
            <a:extLst>
              <a:ext uri="{FF2B5EF4-FFF2-40B4-BE49-F238E27FC236}">
                <a16:creationId xmlns:a16="http://schemas.microsoft.com/office/drawing/2014/main" id="{AEBD9049-9C28-4E21-BABD-C0171369DA39}"/>
              </a:ext>
            </a:extLst>
          </p:cNvPr>
          <p:cNvSpPr txBox="1"/>
          <p:nvPr/>
        </p:nvSpPr>
        <p:spPr>
          <a:xfrm>
            <a:off x="1162947" y="2641345"/>
            <a:ext cx="6229195" cy="830997"/>
          </a:xfrm>
          <a:prstGeom prst="rect">
            <a:avLst/>
          </a:prstGeom>
          <a:noFill/>
        </p:spPr>
        <p:txBody>
          <a:bodyPr wrap="square" rtlCol="0">
            <a:spAutoFit/>
          </a:bodyPr>
          <a:lstStyle/>
          <a:p>
            <a:pPr marL="457200" indent="-457200">
              <a:buFont typeface="+mj-lt"/>
              <a:buAutoNum type="arabicPeriod"/>
            </a:pPr>
            <a:r>
              <a:rPr lang="zh-CN" altLang="en-US" sz="2400" dirty="0"/>
              <a:t>基于 </a:t>
            </a:r>
            <a:r>
              <a:rPr lang="en-US" altLang="zh-CN" sz="2400" dirty="0"/>
              <a:t>BERT </a:t>
            </a:r>
            <a:r>
              <a:rPr lang="zh-CN" altLang="en-US" sz="2400" dirty="0"/>
              <a:t>进行微调</a:t>
            </a:r>
            <a:endParaRPr lang="en-US" altLang="zh-CN" sz="2400" dirty="0"/>
          </a:p>
          <a:p>
            <a:pPr marL="457200" indent="-457200">
              <a:buFont typeface="+mj-lt"/>
              <a:buAutoNum type="arabicPeriod"/>
            </a:pPr>
            <a:r>
              <a:rPr lang="zh-CN" altLang="en-US" sz="2400" dirty="0"/>
              <a:t>在许多场景下使用效果好于 </a:t>
            </a:r>
            <a:r>
              <a:rPr lang="en-US" altLang="zh-CN" sz="2400" dirty="0"/>
              <a:t>BERT</a:t>
            </a:r>
          </a:p>
        </p:txBody>
      </p:sp>
      <p:pic>
        <p:nvPicPr>
          <p:cNvPr id="3" name="图片 2">
            <a:extLst>
              <a:ext uri="{FF2B5EF4-FFF2-40B4-BE49-F238E27FC236}">
                <a16:creationId xmlns:a16="http://schemas.microsoft.com/office/drawing/2014/main" id="{825E7636-F44B-48F7-A267-6E626D54EBF8}"/>
              </a:ext>
            </a:extLst>
          </p:cNvPr>
          <p:cNvPicPr>
            <a:picLocks noChangeAspect="1"/>
          </p:cNvPicPr>
          <p:nvPr/>
        </p:nvPicPr>
        <p:blipFill>
          <a:blip r:embed="rId4"/>
          <a:stretch>
            <a:fillRect/>
          </a:stretch>
        </p:blipFill>
        <p:spPr>
          <a:xfrm>
            <a:off x="6168008" y="2452873"/>
            <a:ext cx="5616624" cy="3058647"/>
          </a:xfrm>
          <a:prstGeom prst="rect">
            <a:avLst/>
          </a:prstGeom>
        </p:spPr>
      </p:pic>
      <p:sp>
        <p:nvSpPr>
          <p:cNvPr id="13" name="文本框 12">
            <a:extLst>
              <a:ext uri="{FF2B5EF4-FFF2-40B4-BE49-F238E27FC236}">
                <a16:creationId xmlns:a16="http://schemas.microsoft.com/office/drawing/2014/main" id="{16FE2DCD-CF82-416B-8674-36D89A3C0530}"/>
              </a:ext>
            </a:extLst>
          </p:cNvPr>
          <p:cNvSpPr txBox="1"/>
          <p:nvPr/>
        </p:nvSpPr>
        <p:spPr>
          <a:xfrm>
            <a:off x="4655840" y="6575553"/>
            <a:ext cx="7632848" cy="283147"/>
          </a:xfrm>
          <a:prstGeom prst="rect">
            <a:avLst/>
          </a:prstGeom>
          <a:noFill/>
        </p:spPr>
        <p:txBody>
          <a:bodyPr wrap="square" rtlCol="0">
            <a:spAutoFit/>
          </a:bodyPr>
          <a:lstStyle/>
          <a:p>
            <a:r>
              <a:rPr lang="en-US" altLang="zh-CN" sz="1200" b="0" i="0" dirty="0">
                <a:effectLst/>
                <a:latin typeface="Times New Roman" panose="02020603050405020304" pitchFamily="18" charset="0"/>
              </a:rPr>
              <a:t>[1] NEZHA: NEURAL CONTEXTUALIZED REPRESENTATION FORCHINESE LANGUAGE UNDERSTANDING</a:t>
            </a:r>
            <a:endParaRPr lang="en-US" altLang="zh-CN" sz="1200" dirty="0"/>
          </a:p>
        </p:txBody>
      </p:sp>
    </p:spTree>
    <p:custDataLst>
      <p:tags r:id="rId1"/>
    </p:custDataLst>
    <p:extLst>
      <p:ext uri="{BB962C8B-B14F-4D97-AF65-F5344CB8AC3E}">
        <p14:creationId xmlns:p14="http://schemas.microsoft.com/office/powerpoint/2010/main" val="17526133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数据来源</a:t>
            </a:r>
            <a:endParaRPr lang="en-US" altLang="zh-CN" sz="3200" dirty="0"/>
          </a:p>
        </p:txBody>
      </p:sp>
      <p:sp>
        <p:nvSpPr>
          <p:cNvPr id="10" name="文本框 9">
            <a:extLst>
              <a:ext uri="{FF2B5EF4-FFF2-40B4-BE49-F238E27FC236}">
                <a16:creationId xmlns:a16="http://schemas.microsoft.com/office/drawing/2014/main" id="{AAB4C1E0-C877-4AAC-994B-D8C672B84117}"/>
              </a:ext>
            </a:extLst>
          </p:cNvPr>
          <p:cNvSpPr txBox="1"/>
          <p:nvPr/>
        </p:nvSpPr>
        <p:spPr>
          <a:xfrm>
            <a:off x="1162948" y="2060848"/>
            <a:ext cx="6229195" cy="461665"/>
          </a:xfrm>
          <a:prstGeom prst="rect">
            <a:avLst/>
          </a:prstGeom>
          <a:noFill/>
        </p:spPr>
        <p:txBody>
          <a:bodyPr wrap="square" rtlCol="0">
            <a:spAutoFit/>
          </a:bodyPr>
          <a:lstStyle/>
          <a:p>
            <a:r>
              <a:rPr lang="zh-CN" altLang="en-US" sz="2400" dirty="0"/>
              <a:t>使用 </a:t>
            </a:r>
            <a:r>
              <a:rPr lang="en-US" altLang="zh-CN" sz="2400" dirty="0"/>
              <a:t>NEZHA-Base-WWM </a:t>
            </a:r>
            <a:r>
              <a:rPr lang="zh-CN" altLang="en-US" sz="2400" dirty="0"/>
              <a:t>预训练模型</a:t>
            </a:r>
            <a:r>
              <a:rPr lang="en-US" altLang="zh-CN" sz="2400" dirty="0"/>
              <a:t>[1]</a:t>
            </a:r>
          </a:p>
        </p:txBody>
      </p:sp>
      <p:sp>
        <p:nvSpPr>
          <p:cNvPr id="7" name="文本框 6">
            <a:extLst>
              <a:ext uri="{FF2B5EF4-FFF2-40B4-BE49-F238E27FC236}">
                <a16:creationId xmlns:a16="http://schemas.microsoft.com/office/drawing/2014/main" id="{AEBD9049-9C28-4E21-BABD-C0171369DA39}"/>
              </a:ext>
            </a:extLst>
          </p:cNvPr>
          <p:cNvSpPr txBox="1"/>
          <p:nvPr/>
        </p:nvSpPr>
        <p:spPr>
          <a:xfrm>
            <a:off x="1162947" y="2641345"/>
            <a:ext cx="6229195" cy="1200329"/>
          </a:xfrm>
          <a:prstGeom prst="rect">
            <a:avLst/>
          </a:prstGeom>
          <a:noFill/>
        </p:spPr>
        <p:txBody>
          <a:bodyPr wrap="square" rtlCol="0">
            <a:spAutoFit/>
          </a:bodyPr>
          <a:lstStyle/>
          <a:p>
            <a:pPr marL="457200" indent="-457200">
              <a:buFont typeface="+mj-lt"/>
              <a:buAutoNum type="arabicPeriod"/>
            </a:pPr>
            <a:r>
              <a:rPr lang="zh-CN" altLang="en-US" sz="2400" dirty="0"/>
              <a:t>基于 </a:t>
            </a:r>
            <a:r>
              <a:rPr lang="en-US" altLang="zh-CN" sz="2400" dirty="0"/>
              <a:t>BERT </a:t>
            </a:r>
            <a:r>
              <a:rPr lang="zh-CN" altLang="en-US" sz="2400" dirty="0"/>
              <a:t>进行微调</a:t>
            </a:r>
            <a:endParaRPr lang="en-US" altLang="zh-CN" sz="2400" dirty="0"/>
          </a:p>
          <a:p>
            <a:pPr marL="457200" indent="-457200">
              <a:buFont typeface="+mj-lt"/>
              <a:buAutoNum type="arabicPeriod"/>
            </a:pPr>
            <a:r>
              <a:rPr lang="zh-CN" altLang="en-US" sz="2400" dirty="0"/>
              <a:t>在许多场景下使用效果好于 </a:t>
            </a:r>
            <a:r>
              <a:rPr lang="en-US" altLang="zh-CN" sz="2400" dirty="0"/>
              <a:t>BERT</a:t>
            </a:r>
          </a:p>
          <a:p>
            <a:pPr marL="457200" indent="-457200">
              <a:buFont typeface="+mj-lt"/>
              <a:buAutoNum type="arabicPeriod"/>
            </a:pPr>
            <a:r>
              <a:rPr lang="zh-CN" altLang="en-US" sz="2400" dirty="0"/>
              <a:t>模型大小合适</a:t>
            </a:r>
            <a:endParaRPr lang="en-US" altLang="zh-CN" sz="2400" dirty="0"/>
          </a:p>
        </p:txBody>
      </p:sp>
      <p:pic>
        <p:nvPicPr>
          <p:cNvPr id="4" name="图片 3">
            <a:extLst>
              <a:ext uri="{FF2B5EF4-FFF2-40B4-BE49-F238E27FC236}">
                <a16:creationId xmlns:a16="http://schemas.microsoft.com/office/drawing/2014/main" id="{C9EC3C67-9803-405A-9350-D356311151E9}"/>
              </a:ext>
            </a:extLst>
          </p:cNvPr>
          <p:cNvPicPr>
            <a:picLocks noChangeAspect="1"/>
          </p:cNvPicPr>
          <p:nvPr/>
        </p:nvPicPr>
        <p:blipFill>
          <a:blip r:embed="rId4"/>
          <a:stretch>
            <a:fillRect/>
          </a:stretch>
        </p:blipFill>
        <p:spPr>
          <a:xfrm>
            <a:off x="1337138" y="4335488"/>
            <a:ext cx="8223673" cy="2038455"/>
          </a:xfrm>
          <a:prstGeom prst="rect">
            <a:avLst/>
          </a:prstGeom>
        </p:spPr>
      </p:pic>
      <p:sp>
        <p:nvSpPr>
          <p:cNvPr id="13" name="文本框 12">
            <a:extLst>
              <a:ext uri="{FF2B5EF4-FFF2-40B4-BE49-F238E27FC236}">
                <a16:creationId xmlns:a16="http://schemas.microsoft.com/office/drawing/2014/main" id="{B573C986-AED3-4339-B47C-E52E63741821}"/>
              </a:ext>
            </a:extLst>
          </p:cNvPr>
          <p:cNvSpPr txBox="1"/>
          <p:nvPr/>
        </p:nvSpPr>
        <p:spPr>
          <a:xfrm>
            <a:off x="4655840" y="6575553"/>
            <a:ext cx="7632848" cy="283147"/>
          </a:xfrm>
          <a:prstGeom prst="rect">
            <a:avLst/>
          </a:prstGeom>
          <a:noFill/>
        </p:spPr>
        <p:txBody>
          <a:bodyPr wrap="square" rtlCol="0">
            <a:spAutoFit/>
          </a:bodyPr>
          <a:lstStyle/>
          <a:p>
            <a:r>
              <a:rPr lang="en-US" altLang="zh-CN" sz="1200" b="0" i="0" dirty="0">
                <a:effectLst/>
                <a:latin typeface="Times New Roman" panose="02020603050405020304" pitchFamily="18" charset="0"/>
              </a:rPr>
              <a:t>[1] NEZHA: NEURAL CONTEXTUALIZED REPRESENTATION FORCHINESE LANGUAGE UNDERSTANDING</a:t>
            </a:r>
            <a:endParaRPr lang="en-US" altLang="zh-CN" sz="1200" dirty="0"/>
          </a:p>
        </p:txBody>
      </p:sp>
    </p:spTree>
    <p:custDataLst>
      <p:tags r:id="rId1"/>
    </p:custDataLst>
    <p:extLst>
      <p:ext uri="{BB962C8B-B14F-4D97-AF65-F5344CB8AC3E}">
        <p14:creationId xmlns:p14="http://schemas.microsoft.com/office/powerpoint/2010/main" val="25276532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数据来源</a:t>
            </a:r>
            <a:endParaRPr lang="en-US" altLang="zh-CN" sz="3200" dirty="0"/>
          </a:p>
        </p:txBody>
      </p:sp>
      <p:sp>
        <p:nvSpPr>
          <p:cNvPr id="10" name="文本框 9">
            <a:extLst>
              <a:ext uri="{FF2B5EF4-FFF2-40B4-BE49-F238E27FC236}">
                <a16:creationId xmlns:a16="http://schemas.microsoft.com/office/drawing/2014/main" id="{AAB4C1E0-C877-4AAC-994B-D8C672B84117}"/>
              </a:ext>
            </a:extLst>
          </p:cNvPr>
          <p:cNvSpPr txBox="1"/>
          <p:nvPr/>
        </p:nvSpPr>
        <p:spPr>
          <a:xfrm>
            <a:off x="1162948" y="2060848"/>
            <a:ext cx="6229195" cy="461665"/>
          </a:xfrm>
          <a:prstGeom prst="rect">
            <a:avLst/>
          </a:prstGeom>
          <a:noFill/>
        </p:spPr>
        <p:txBody>
          <a:bodyPr wrap="square" rtlCol="0">
            <a:spAutoFit/>
          </a:bodyPr>
          <a:lstStyle/>
          <a:p>
            <a:r>
              <a:rPr lang="zh-CN" altLang="en-US" sz="2400" dirty="0"/>
              <a:t>基于</a:t>
            </a:r>
            <a:r>
              <a:rPr lang="en-US" altLang="zh-CN" sz="2400" dirty="0"/>
              <a:t> </a:t>
            </a:r>
            <a:r>
              <a:rPr lang="en-US" altLang="zh-CN" sz="2400" dirty="0" err="1"/>
              <a:t>SogouQA</a:t>
            </a:r>
            <a:r>
              <a:rPr lang="en-US" altLang="zh-CN" sz="2400" dirty="0"/>
              <a:t> </a:t>
            </a:r>
            <a:r>
              <a:rPr lang="zh-CN" altLang="en-US" sz="2400" dirty="0"/>
              <a:t>单问答数据集进行预训练</a:t>
            </a:r>
            <a:endParaRPr lang="en-US" altLang="zh-CN" sz="2400" dirty="0"/>
          </a:p>
        </p:txBody>
      </p:sp>
      <p:sp>
        <p:nvSpPr>
          <p:cNvPr id="9" name="文本框 8">
            <a:extLst>
              <a:ext uri="{FF2B5EF4-FFF2-40B4-BE49-F238E27FC236}">
                <a16:creationId xmlns:a16="http://schemas.microsoft.com/office/drawing/2014/main" id="{32AB0211-FDCC-4A59-8631-D3F66FC5E683}"/>
              </a:ext>
            </a:extLst>
          </p:cNvPr>
          <p:cNvSpPr txBox="1"/>
          <p:nvPr/>
        </p:nvSpPr>
        <p:spPr>
          <a:xfrm>
            <a:off x="1162948" y="3001573"/>
            <a:ext cx="6229195" cy="830997"/>
          </a:xfrm>
          <a:prstGeom prst="rect">
            <a:avLst/>
          </a:prstGeom>
          <a:noFill/>
        </p:spPr>
        <p:txBody>
          <a:bodyPr wrap="square" rtlCol="0">
            <a:spAutoFit/>
          </a:bodyPr>
          <a:lstStyle/>
          <a:p>
            <a:r>
              <a:rPr lang="zh-CN" altLang="en-US" sz="2400" dirty="0"/>
              <a:t>内容为基于问答格式的日常</a:t>
            </a:r>
            <a:r>
              <a:rPr lang="en-US" altLang="zh-CN" sz="2400" dirty="0"/>
              <a:t>/</a:t>
            </a:r>
            <a:r>
              <a:rPr lang="zh-CN" altLang="en-US" sz="2400" dirty="0"/>
              <a:t>知识问题问答，有助于提高模型在问答方面的描述能力</a:t>
            </a:r>
            <a:endParaRPr lang="en-US" altLang="zh-CN" sz="2400" dirty="0"/>
          </a:p>
        </p:txBody>
      </p:sp>
    </p:spTree>
    <p:custDataLst>
      <p:tags r:id="rId1"/>
    </p:custDataLst>
    <p:extLst>
      <p:ext uri="{BB962C8B-B14F-4D97-AF65-F5344CB8AC3E}">
        <p14:creationId xmlns:p14="http://schemas.microsoft.com/office/powerpoint/2010/main" val="10422907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数据来源</a:t>
            </a:r>
            <a:endParaRPr lang="en-US" altLang="zh-CN" sz="3200" dirty="0"/>
          </a:p>
        </p:txBody>
      </p:sp>
      <p:sp>
        <p:nvSpPr>
          <p:cNvPr id="10" name="文本框 9">
            <a:extLst>
              <a:ext uri="{FF2B5EF4-FFF2-40B4-BE49-F238E27FC236}">
                <a16:creationId xmlns:a16="http://schemas.microsoft.com/office/drawing/2014/main" id="{AAB4C1E0-C877-4AAC-994B-D8C672B84117}"/>
              </a:ext>
            </a:extLst>
          </p:cNvPr>
          <p:cNvSpPr txBox="1"/>
          <p:nvPr/>
        </p:nvSpPr>
        <p:spPr>
          <a:xfrm>
            <a:off x="1162948" y="2060848"/>
            <a:ext cx="6877268" cy="461665"/>
          </a:xfrm>
          <a:prstGeom prst="rect">
            <a:avLst/>
          </a:prstGeom>
          <a:noFill/>
        </p:spPr>
        <p:txBody>
          <a:bodyPr wrap="square" rtlCol="0">
            <a:spAutoFit/>
          </a:bodyPr>
          <a:lstStyle/>
          <a:p>
            <a:r>
              <a:rPr lang="zh-CN" altLang="en-US" sz="2400" dirty="0"/>
              <a:t>从互联网上获取公开的 </a:t>
            </a:r>
            <a:r>
              <a:rPr lang="en-US" altLang="zh-CN" sz="2400" dirty="0"/>
              <a:t>QA </a:t>
            </a:r>
            <a:r>
              <a:rPr lang="zh-CN" altLang="en-US" sz="2400" dirty="0"/>
              <a:t>问答格式的知识文档</a:t>
            </a:r>
            <a:endParaRPr lang="en-US" altLang="zh-CN" sz="2400" dirty="0"/>
          </a:p>
        </p:txBody>
      </p:sp>
      <p:sp>
        <p:nvSpPr>
          <p:cNvPr id="9" name="文本框 8">
            <a:extLst>
              <a:ext uri="{FF2B5EF4-FFF2-40B4-BE49-F238E27FC236}">
                <a16:creationId xmlns:a16="http://schemas.microsoft.com/office/drawing/2014/main" id="{32AB0211-FDCC-4A59-8631-D3F66FC5E683}"/>
              </a:ext>
            </a:extLst>
          </p:cNvPr>
          <p:cNvSpPr txBox="1"/>
          <p:nvPr/>
        </p:nvSpPr>
        <p:spPr>
          <a:xfrm>
            <a:off x="1162948" y="3919989"/>
            <a:ext cx="6229195" cy="830997"/>
          </a:xfrm>
          <a:prstGeom prst="rect">
            <a:avLst/>
          </a:prstGeom>
          <a:noFill/>
        </p:spPr>
        <p:txBody>
          <a:bodyPr wrap="square" rtlCol="0">
            <a:spAutoFit/>
          </a:bodyPr>
          <a:lstStyle/>
          <a:p>
            <a:pPr marL="457200" indent="-457200">
              <a:buFont typeface="+mj-lt"/>
              <a:buAutoNum type="arabicPeriod"/>
            </a:pPr>
            <a:r>
              <a:rPr lang="zh-CN" altLang="en-US" sz="2400" dirty="0"/>
              <a:t>靠近实际应用生产环境的语境</a:t>
            </a:r>
            <a:endParaRPr lang="en-US" altLang="zh-CN" sz="2400" dirty="0"/>
          </a:p>
          <a:p>
            <a:pPr marL="457200" indent="-457200">
              <a:buFont typeface="+mj-lt"/>
              <a:buAutoNum type="arabicPeriod"/>
            </a:pPr>
            <a:r>
              <a:rPr lang="zh-CN" altLang="en-US" sz="2400" dirty="0"/>
              <a:t>推动项目实际落地发挥作用</a:t>
            </a:r>
            <a:endParaRPr lang="en-US" altLang="zh-CN" sz="2400" dirty="0"/>
          </a:p>
        </p:txBody>
      </p:sp>
    </p:spTree>
    <p:custDataLst>
      <p:tags r:id="rId1"/>
    </p:custDataLst>
    <p:extLst>
      <p:ext uri="{BB962C8B-B14F-4D97-AF65-F5344CB8AC3E}">
        <p14:creationId xmlns:p14="http://schemas.microsoft.com/office/powerpoint/2010/main" val="35621809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F71E1B-64F0-4D3A-9228-BD47F67AA7DF}"/>
              </a:ext>
            </a:extLst>
          </p:cNvPr>
          <p:cNvPicPr>
            <a:picLocks noChangeAspect="1"/>
          </p:cNvPicPr>
          <p:nvPr/>
        </p:nvPicPr>
        <p:blipFill>
          <a:blip r:embed="rId3"/>
          <a:stretch>
            <a:fillRect/>
          </a:stretch>
        </p:blipFill>
        <p:spPr>
          <a:xfrm>
            <a:off x="1578840" y="1685029"/>
            <a:ext cx="8496944" cy="4998593"/>
          </a:xfrm>
          <a:prstGeom prst="rect">
            <a:avLst/>
          </a:prstGeom>
        </p:spPr>
      </p:pic>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4"/>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数据来源</a:t>
            </a:r>
            <a:endParaRPr lang="en-US" altLang="zh-CN" sz="3200" dirty="0"/>
          </a:p>
        </p:txBody>
      </p:sp>
      <p:sp>
        <p:nvSpPr>
          <p:cNvPr id="10" name="文本框 9">
            <a:extLst>
              <a:ext uri="{FF2B5EF4-FFF2-40B4-BE49-F238E27FC236}">
                <a16:creationId xmlns:a16="http://schemas.microsoft.com/office/drawing/2014/main" id="{AAB4C1E0-C877-4AAC-994B-D8C672B84117}"/>
              </a:ext>
            </a:extLst>
          </p:cNvPr>
          <p:cNvSpPr txBox="1"/>
          <p:nvPr/>
        </p:nvSpPr>
        <p:spPr>
          <a:xfrm>
            <a:off x="1162948" y="2060848"/>
            <a:ext cx="6877268" cy="461665"/>
          </a:xfrm>
          <a:prstGeom prst="rect">
            <a:avLst/>
          </a:prstGeom>
          <a:solidFill>
            <a:schemeClr val="bg1">
              <a:alpha val="81000"/>
            </a:schemeClr>
          </a:solidFill>
        </p:spPr>
        <p:txBody>
          <a:bodyPr wrap="square" rtlCol="0">
            <a:spAutoFit/>
          </a:bodyPr>
          <a:lstStyle/>
          <a:p>
            <a:r>
              <a:rPr lang="zh-CN" altLang="en-US" sz="2400" dirty="0"/>
              <a:t>从互联网上获取公开的 </a:t>
            </a:r>
            <a:r>
              <a:rPr lang="en-US" altLang="zh-CN" sz="2400" dirty="0"/>
              <a:t>QA </a:t>
            </a:r>
            <a:r>
              <a:rPr lang="zh-CN" altLang="en-US" sz="2400" dirty="0"/>
              <a:t>问答格式的知识文档</a:t>
            </a:r>
            <a:endParaRPr lang="en-US" altLang="zh-CN" sz="2400" dirty="0"/>
          </a:p>
        </p:txBody>
      </p:sp>
      <p:sp>
        <p:nvSpPr>
          <p:cNvPr id="9" name="文本框 8">
            <a:extLst>
              <a:ext uri="{FF2B5EF4-FFF2-40B4-BE49-F238E27FC236}">
                <a16:creationId xmlns:a16="http://schemas.microsoft.com/office/drawing/2014/main" id="{32AB0211-FDCC-4A59-8631-D3F66FC5E683}"/>
              </a:ext>
            </a:extLst>
          </p:cNvPr>
          <p:cNvSpPr txBox="1"/>
          <p:nvPr/>
        </p:nvSpPr>
        <p:spPr>
          <a:xfrm>
            <a:off x="1162948" y="2522513"/>
            <a:ext cx="6229195" cy="830997"/>
          </a:xfrm>
          <a:prstGeom prst="rect">
            <a:avLst/>
          </a:prstGeom>
          <a:solidFill>
            <a:schemeClr val="bg1">
              <a:alpha val="81000"/>
            </a:schemeClr>
          </a:solidFill>
        </p:spPr>
        <p:txBody>
          <a:bodyPr wrap="square" rtlCol="0">
            <a:spAutoFit/>
          </a:bodyPr>
          <a:lstStyle/>
          <a:p>
            <a:pPr marL="457200" indent="-457200">
              <a:buFont typeface="+mj-lt"/>
              <a:buAutoNum type="arabicPeriod"/>
            </a:pPr>
            <a:r>
              <a:rPr lang="zh-CN" altLang="en-US" sz="2400" dirty="0"/>
              <a:t>靠近实际应用生产环境的语境</a:t>
            </a:r>
            <a:endParaRPr lang="en-US" altLang="zh-CN" sz="2400" dirty="0"/>
          </a:p>
          <a:p>
            <a:pPr marL="457200" indent="-457200">
              <a:buFont typeface="+mj-lt"/>
              <a:buAutoNum type="arabicPeriod"/>
            </a:pPr>
            <a:r>
              <a:rPr lang="zh-CN" altLang="en-US" sz="2400" dirty="0"/>
              <a:t>推动项目实际落地发挥作用</a:t>
            </a:r>
            <a:endParaRPr lang="en-US" altLang="zh-CN" sz="2400" dirty="0"/>
          </a:p>
        </p:txBody>
      </p:sp>
    </p:spTree>
    <p:custDataLst>
      <p:tags r:id="rId1"/>
    </p:custDataLst>
    <p:extLst>
      <p:ext uri="{BB962C8B-B14F-4D97-AF65-F5344CB8AC3E}">
        <p14:creationId xmlns:p14="http://schemas.microsoft.com/office/powerpoint/2010/main" val="40572903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F71E1B-64F0-4D3A-9228-BD47F67AA7DF}"/>
              </a:ext>
            </a:extLst>
          </p:cNvPr>
          <p:cNvPicPr>
            <a:picLocks noChangeAspect="1"/>
          </p:cNvPicPr>
          <p:nvPr/>
        </p:nvPicPr>
        <p:blipFill>
          <a:blip r:embed="rId3"/>
          <a:stretch>
            <a:fillRect/>
          </a:stretch>
        </p:blipFill>
        <p:spPr>
          <a:xfrm>
            <a:off x="1578840" y="1685029"/>
            <a:ext cx="8496944" cy="4998593"/>
          </a:xfrm>
          <a:prstGeom prst="rect">
            <a:avLst/>
          </a:prstGeom>
        </p:spPr>
      </p:pic>
      <p:pic>
        <p:nvPicPr>
          <p:cNvPr id="3" name="图片 2">
            <a:extLst>
              <a:ext uri="{FF2B5EF4-FFF2-40B4-BE49-F238E27FC236}">
                <a16:creationId xmlns:a16="http://schemas.microsoft.com/office/drawing/2014/main" id="{E9F7622E-7C61-45F9-A777-4A40A0B91A92}"/>
              </a:ext>
            </a:extLst>
          </p:cNvPr>
          <p:cNvPicPr>
            <a:picLocks noChangeAspect="1"/>
          </p:cNvPicPr>
          <p:nvPr/>
        </p:nvPicPr>
        <p:blipFill rotWithShape="1">
          <a:blip r:embed="rId4"/>
          <a:srcRect b="10782"/>
          <a:stretch/>
        </p:blipFill>
        <p:spPr>
          <a:xfrm>
            <a:off x="2639616" y="1268759"/>
            <a:ext cx="7640588" cy="5589239"/>
          </a:xfrm>
          <a:prstGeom prst="rect">
            <a:avLst/>
          </a:prstGeom>
        </p:spPr>
      </p:pic>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5"/>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数据来源</a:t>
            </a:r>
            <a:endParaRPr lang="en-US" altLang="zh-CN" sz="3200" dirty="0"/>
          </a:p>
        </p:txBody>
      </p:sp>
      <p:sp>
        <p:nvSpPr>
          <p:cNvPr id="10" name="文本框 9">
            <a:extLst>
              <a:ext uri="{FF2B5EF4-FFF2-40B4-BE49-F238E27FC236}">
                <a16:creationId xmlns:a16="http://schemas.microsoft.com/office/drawing/2014/main" id="{AAB4C1E0-C877-4AAC-994B-D8C672B84117}"/>
              </a:ext>
            </a:extLst>
          </p:cNvPr>
          <p:cNvSpPr txBox="1"/>
          <p:nvPr/>
        </p:nvSpPr>
        <p:spPr>
          <a:xfrm>
            <a:off x="1162948" y="2060848"/>
            <a:ext cx="6877268" cy="461665"/>
          </a:xfrm>
          <a:prstGeom prst="rect">
            <a:avLst/>
          </a:prstGeom>
          <a:solidFill>
            <a:schemeClr val="bg1">
              <a:alpha val="81000"/>
            </a:schemeClr>
          </a:solidFill>
        </p:spPr>
        <p:txBody>
          <a:bodyPr wrap="square" rtlCol="0">
            <a:spAutoFit/>
          </a:bodyPr>
          <a:lstStyle/>
          <a:p>
            <a:r>
              <a:rPr lang="zh-CN" altLang="en-US" sz="2400" dirty="0"/>
              <a:t>从互联网上获取公开的 </a:t>
            </a:r>
            <a:r>
              <a:rPr lang="en-US" altLang="zh-CN" sz="2400" dirty="0"/>
              <a:t>QA </a:t>
            </a:r>
            <a:r>
              <a:rPr lang="zh-CN" altLang="en-US" sz="2400" dirty="0"/>
              <a:t>问答格式的知识文档</a:t>
            </a:r>
            <a:endParaRPr lang="en-US" altLang="zh-CN" sz="2400" dirty="0"/>
          </a:p>
        </p:txBody>
      </p:sp>
      <p:sp>
        <p:nvSpPr>
          <p:cNvPr id="9" name="文本框 8">
            <a:extLst>
              <a:ext uri="{FF2B5EF4-FFF2-40B4-BE49-F238E27FC236}">
                <a16:creationId xmlns:a16="http://schemas.microsoft.com/office/drawing/2014/main" id="{32AB0211-FDCC-4A59-8631-D3F66FC5E683}"/>
              </a:ext>
            </a:extLst>
          </p:cNvPr>
          <p:cNvSpPr txBox="1"/>
          <p:nvPr/>
        </p:nvSpPr>
        <p:spPr>
          <a:xfrm>
            <a:off x="1162948" y="2522513"/>
            <a:ext cx="6229195" cy="830997"/>
          </a:xfrm>
          <a:prstGeom prst="rect">
            <a:avLst/>
          </a:prstGeom>
          <a:solidFill>
            <a:schemeClr val="bg1">
              <a:alpha val="81000"/>
            </a:schemeClr>
          </a:solidFill>
        </p:spPr>
        <p:txBody>
          <a:bodyPr wrap="square" rtlCol="0">
            <a:spAutoFit/>
          </a:bodyPr>
          <a:lstStyle/>
          <a:p>
            <a:pPr marL="457200" indent="-457200">
              <a:buFont typeface="+mj-lt"/>
              <a:buAutoNum type="arabicPeriod"/>
            </a:pPr>
            <a:r>
              <a:rPr lang="zh-CN" altLang="en-US" sz="2400" dirty="0"/>
              <a:t>靠近实际应用生产环境的语境</a:t>
            </a:r>
            <a:endParaRPr lang="en-US" altLang="zh-CN" sz="2400" dirty="0"/>
          </a:p>
          <a:p>
            <a:pPr marL="457200" indent="-457200">
              <a:buFont typeface="+mj-lt"/>
              <a:buAutoNum type="arabicPeriod"/>
            </a:pPr>
            <a:r>
              <a:rPr lang="zh-CN" altLang="en-US" sz="2400" dirty="0"/>
              <a:t>推动项目实际落地发挥作用</a:t>
            </a:r>
            <a:endParaRPr lang="en-US" altLang="zh-CN" sz="2400" dirty="0"/>
          </a:p>
        </p:txBody>
      </p:sp>
    </p:spTree>
    <p:custDataLst>
      <p:tags r:id="rId1"/>
    </p:custDataLst>
    <p:extLst>
      <p:ext uri="{BB962C8B-B14F-4D97-AF65-F5344CB8AC3E}">
        <p14:creationId xmlns:p14="http://schemas.microsoft.com/office/powerpoint/2010/main" val="20794242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F71E1B-64F0-4D3A-9228-BD47F67AA7DF}"/>
              </a:ext>
            </a:extLst>
          </p:cNvPr>
          <p:cNvPicPr>
            <a:picLocks noChangeAspect="1"/>
          </p:cNvPicPr>
          <p:nvPr/>
        </p:nvPicPr>
        <p:blipFill>
          <a:blip r:embed="rId3"/>
          <a:stretch>
            <a:fillRect/>
          </a:stretch>
        </p:blipFill>
        <p:spPr>
          <a:xfrm>
            <a:off x="1578840" y="1685029"/>
            <a:ext cx="8496944" cy="4998593"/>
          </a:xfrm>
          <a:prstGeom prst="rect">
            <a:avLst/>
          </a:prstGeom>
        </p:spPr>
      </p:pic>
      <p:pic>
        <p:nvPicPr>
          <p:cNvPr id="3" name="图片 2">
            <a:extLst>
              <a:ext uri="{FF2B5EF4-FFF2-40B4-BE49-F238E27FC236}">
                <a16:creationId xmlns:a16="http://schemas.microsoft.com/office/drawing/2014/main" id="{E9F7622E-7C61-45F9-A777-4A40A0B91A92}"/>
              </a:ext>
            </a:extLst>
          </p:cNvPr>
          <p:cNvPicPr>
            <a:picLocks noChangeAspect="1"/>
          </p:cNvPicPr>
          <p:nvPr/>
        </p:nvPicPr>
        <p:blipFill rotWithShape="1">
          <a:blip r:embed="rId4"/>
          <a:srcRect b="10782"/>
          <a:stretch/>
        </p:blipFill>
        <p:spPr>
          <a:xfrm>
            <a:off x="2639616" y="1268759"/>
            <a:ext cx="7640588" cy="5589239"/>
          </a:xfrm>
          <a:prstGeom prst="rect">
            <a:avLst/>
          </a:prstGeom>
        </p:spPr>
      </p:pic>
      <p:pic>
        <p:nvPicPr>
          <p:cNvPr id="7" name="图片 6">
            <a:extLst>
              <a:ext uri="{FF2B5EF4-FFF2-40B4-BE49-F238E27FC236}">
                <a16:creationId xmlns:a16="http://schemas.microsoft.com/office/drawing/2014/main" id="{12F88FC0-A4EB-4483-BBE4-0B3E61104A31}"/>
              </a:ext>
            </a:extLst>
          </p:cNvPr>
          <p:cNvPicPr>
            <a:picLocks noChangeAspect="1"/>
          </p:cNvPicPr>
          <p:nvPr/>
        </p:nvPicPr>
        <p:blipFill>
          <a:blip r:embed="rId5"/>
          <a:stretch>
            <a:fillRect/>
          </a:stretch>
        </p:blipFill>
        <p:spPr>
          <a:xfrm>
            <a:off x="4282617" y="2522513"/>
            <a:ext cx="5793167" cy="4347699"/>
          </a:xfrm>
          <a:prstGeom prst="rect">
            <a:avLst/>
          </a:prstGeom>
        </p:spPr>
      </p:pic>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6"/>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数据来源</a:t>
            </a:r>
            <a:endParaRPr lang="en-US" altLang="zh-CN" sz="3200" dirty="0"/>
          </a:p>
        </p:txBody>
      </p:sp>
      <p:sp>
        <p:nvSpPr>
          <p:cNvPr id="10" name="文本框 9">
            <a:extLst>
              <a:ext uri="{FF2B5EF4-FFF2-40B4-BE49-F238E27FC236}">
                <a16:creationId xmlns:a16="http://schemas.microsoft.com/office/drawing/2014/main" id="{AAB4C1E0-C877-4AAC-994B-D8C672B84117}"/>
              </a:ext>
            </a:extLst>
          </p:cNvPr>
          <p:cNvSpPr txBox="1"/>
          <p:nvPr/>
        </p:nvSpPr>
        <p:spPr>
          <a:xfrm>
            <a:off x="1162948" y="2060848"/>
            <a:ext cx="6877268" cy="461665"/>
          </a:xfrm>
          <a:prstGeom prst="rect">
            <a:avLst/>
          </a:prstGeom>
          <a:solidFill>
            <a:schemeClr val="bg1">
              <a:alpha val="81000"/>
            </a:schemeClr>
          </a:solidFill>
        </p:spPr>
        <p:txBody>
          <a:bodyPr wrap="square" rtlCol="0">
            <a:spAutoFit/>
          </a:bodyPr>
          <a:lstStyle/>
          <a:p>
            <a:r>
              <a:rPr lang="zh-CN" altLang="en-US" sz="2400" dirty="0"/>
              <a:t>从互联网上获取公开的 </a:t>
            </a:r>
            <a:r>
              <a:rPr lang="en-US" altLang="zh-CN" sz="2400" dirty="0"/>
              <a:t>QA </a:t>
            </a:r>
            <a:r>
              <a:rPr lang="zh-CN" altLang="en-US" sz="2400" dirty="0"/>
              <a:t>问答格式的知识文档</a:t>
            </a:r>
            <a:endParaRPr lang="en-US" altLang="zh-CN" sz="2400" dirty="0"/>
          </a:p>
        </p:txBody>
      </p:sp>
      <p:sp>
        <p:nvSpPr>
          <p:cNvPr id="9" name="文本框 8">
            <a:extLst>
              <a:ext uri="{FF2B5EF4-FFF2-40B4-BE49-F238E27FC236}">
                <a16:creationId xmlns:a16="http://schemas.microsoft.com/office/drawing/2014/main" id="{32AB0211-FDCC-4A59-8631-D3F66FC5E683}"/>
              </a:ext>
            </a:extLst>
          </p:cNvPr>
          <p:cNvSpPr txBox="1"/>
          <p:nvPr/>
        </p:nvSpPr>
        <p:spPr>
          <a:xfrm>
            <a:off x="1162948" y="2522513"/>
            <a:ext cx="6229195" cy="830997"/>
          </a:xfrm>
          <a:prstGeom prst="rect">
            <a:avLst/>
          </a:prstGeom>
          <a:solidFill>
            <a:schemeClr val="bg1">
              <a:alpha val="81000"/>
            </a:schemeClr>
          </a:solidFill>
        </p:spPr>
        <p:txBody>
          <a:bodyPr wrap="square" rtlCol="0">
            <a:spAutoFit/>
          </a:bodyPr>
          <a:lstStyle/>
          <a:p>
            <a:pPr marL="457200" indent="-457200">
              <a:buFont typeface="+mj-lt"/>
              <a:buAutoNum type="arabicPeriod"/>
            </a:pPr>
            <a:r>
              <a:rPr lang="zh-CN" altLang="en-US" sz="2400" dirty="0"/>
              <a:t>靠近实际应用生产环境的语境</a:t>
            </a:r>
            <a:endParaRPr lang="en-US" altLang="zh-CN" sz="2400" dirty="0"/>
          </a:p>
          <a:p>
            <a:pPr marL="457200" indent="-457200">
              <a:buFont typeface="+mj-lt"/>
              <a:buAutoNum type="arabicPeriod"/>
            </a:pPr>
            <a:r>
              <a:rPr lang="zh-CN" altLang="en-US" sz="2400" dirty="0"/>
              <a:t>推动项目实际落地发挥作用</a:t>
            </a:r>
            <a:endParaRPr lang="en-US" altLang="zh-CN" sz="2400" dirty="0"/>
          </a:p>
        </p:txBody>
      </p:sp>
    </p:spTree>
    <p:custDataLst>
      <p:tags r:id="rId1"/>
    </p:custDataLst>
    <p:extLst>
      <p:ext uri="{BB962C8B-B14F-4D97-AF65-F5344CB8AC3E}">
        <p14:creationId xmlns:p14="http://schemas.microsoft.com/office/powerpoint/2010/main" val="17555346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zh-CN" altLang="en-US" sz="2400" dirty="0"/>
              <a:t>模型结构</a:t>
            </a:r>
            <a:endParaRPr lang="en-US" altLang="zh-CN" sz="2400" dirty="0"/>
          </a:p>
        </p:txBody>
      </p:sp>
      <p:sp>
        <p:nvSpPr>
          <p:cNvPr id="9" name="文本框 8">
            <a:extLst>
              <a:ext uri="{FF2B5EF4-FFF2-40B4-BE49-F238E27FC236}">
                <a16:creationId xmlns:a16="http://schemas.microsoft.com/office/drawing/2014/main" id="{911FCCD4-76C0-4593-B678-6BBC2B7DE48F}"/>
              </a:ext>
            </a:extLst>
          </p:cNvPr>
          <p:cNvSpPr txBox="1"/>
          <p:nvPr/>
        </p:nvSpPr>
        <p:spPr>
          <a:xfrm>
            <a:off x="1055440" y="2929007"/>
            <a:ext cx="5406290" cy="1754326"/>
          </a:xfrm>
          <a:prstGeom prst="rect">
            <a:avLst/>
          </a:prstGeom>
          <a:noFill/>
        </p:spPr>
        <p:txBody>
          <a:bodyPr wrap="square" rtlCol="0">
            <a:spAutoFit/>
          </a:bodyPr>
          <a:lstStyle/>
          <a:p>
            <a:pPr marL="457200" indent="-457200">
              <a:buFont typeface="+mj-lt"/>
              <a:buAutoNum type="arabicPeriod"/>
            </a:pPr>
            <a:r>
              <a:rPr lang="zh-CN" altLang="en-US" dirty="0"/>
              <a:t>问题生成模型</a:t>
            </a:r>
            <a:endParaRPr lang="en-US" altLang="zh-CN" dirty="0"/>
          </a:p>
          <a:p>
            <a:pPr marL="914400" lvl="1" indent="-457200">
              <a:buFont typeface="+mj-lt"/>
              <a:buAutoNum type="arabicPeriod"/>
            </a:pPr>
            <a:r>
              <a:rPr lang="zh-CN" altLang="en-US" dirty="0"/>
              <a:t>基于 </a:t>
            </a:r>
            <a:r>
              <a:rPr lang="en-US" altLang="zh-CN" dirty="0"/>
              <a:t>NEZHA-base-WWM </a:t>
            </a:r>
            <a:r>
              <a:rPr lang="zh-CN" altLang="en-US" dirty="0"/>
              <a:t>模型进行微调</a:t>
            </a:r>
            <a:endParaRPr lang="en-US" altLang="zh-CN" dirty="0"/>
          </a:p>
          <a:p>
            <a:pPr marL="914400" lvl="1" indent="-457200">
              <a:buFont typeface="+mj-lt"/>
              <a:buAutoNum type="arabicPeriod"/>
            </a:pPr>
            <a:r>
              <a:rPr lang="zh-CN" altLang="en-US" dirty="0"/>
              <a:t>结构与  </a:t>
            </a:r>
            <a:r>
              <a:rPr lang="en-US" altLang="zh-CN" dirty="0"/>
              <a:t>BERT </a:t>
            </a:r>
            <a:r>
              <a:rPr lang="zh-CN" altLang="en-US" dirty="0"/>
              <a:t>基本一致</a:t>
            </a:r>
            <a:endParaRPr lang="en-US" altLang="zh-CN" sz="1400" dirty="0"/>
          </a:p>
          <a:p>
            <a:pPr marL="914400" lvl="1" indent="-457200">
              <a:buFont typeface="+mj-lt"/>
              <a:buAutoNum type="arabicPeriod"/>
            </a:pPr>
            <a:r>
              <a:rPr lang="zh-CN" altLang="en-US" dirty="0"/>
              <a:t>使用函数式的位置编码</a:t>
            </a:r>
            <a:endParaRPr lang="en-US" altLang="zh-CN" dirty="0"/>
          </a:p>
          <a:p>
            <a:pPr marL="914400" lvl="1" indent="-457200">
              <a:buFont typeface="+mj-lt"/>
              <a:buAutoNum type="arabicPeriod"/>
            </a:pPr>
            <a:r>
              <a:rPr lang="zh-CN" altLang="en-US" dirty="0"/>
              <a:t>全词掩码：</a:t>
            </a:r>
            <a:r>
              <a:rPr lang="en-US" altLang="zh-CN" dirty="0" err="1"/>
              <a:t>Jieba</a:t>
            </a:r>
            <a:endParaRPr lang="en-US" altLang="zh-CN" dirty="0"/>
          </a:p>
          <a:p>
            <a:pPr marL="914400" lvl="1" indent="-457200">
              <a:buFont typeface="+mj-lt"/>
              <a:buAutoNum type="arabicPeriod"/>
            </a:pPr>
            <a:endParaRPr lang="en-US" altLang="zh-CN" dirty="0"/>
          </a:p>
        </p:txBody>
      </p:sp>
      <p:pic>
        <p:nvPicPr>
          <p:cNvPr id="3" name="图片 2">
            <a:extLst>
              <a:ext uri="{FF2B5EF4-FFF2-40B4-BE49-F238E27FC236}">
                <a16:creationId xmlns:a16="http://schemas.microsoft.com/office/drawing/2014/main" id="{B642D904-514C-49AC-B93A-5FA88CD7E729}"/>
              </a:ext>
            </a:extLst>
          </p:cNvPr>
          <p:cNvPicPr>
            <a:picLocks noChangeAspect="1"/>
          </p:cNvPicPr>
          <p:nvPr/>
        </p:nvPicPr>
        <p:blipFill>
          <a:blip r:embed="rId4"/>
          <a:stretch>
            <a:fillRect/>
          </a:stretch>
        </p:blipFill>
        <p:spPr>
          <a:xfrm>
            <a:off x="6960096" y="3047980"/>
            <a:ext cx="3187864" cy="762039"/>
          </a:xfrm>
          <a:prstGeom prst="rect">
            <a:avLst/>
          </a:prstGeom>
        </p:spPr>
      </p:pic>
      <p:sp>
        <p:nvSpPr>
          <p:cNvPr id="13" name="文本框 12">
            <a:extLst>
              <a:ext uri="{FF2B5EF4-FFF2-40B4-BE49-F238E27FC236}">
                <a16:creationId xmlns:a16="http://schemas.microsoft.com/office/drawing/2014/main" id="{BD155C7A-CCE6-4EA9-9639-A39DA6C36D53}"/>
              </a:ext>
            </a:extLst>
          </p:cNvPr>
          <p:cNvSpPr txBox="1"/>
          <p:nvPr/>
        </p:nvSpPr>
        <p:spPr>
          <a:xfrm>
            <a:off x="6865217" y="3810019"/>
            <a:ext cx="3377622" cy="276999"/>
          </a:xfrm>
          <a:prstGeom prst="rect">
            <a:avLst/>
          </a:prstGeom>
          <a:noFill/>
        </p:spPr>
        <p:txBody>
          <a:bodyPr wrap="square" rtlCol="0">
            <a:spAutoFit/>
          </a:bodyPr>
          <a:lstStyle/>
          <a:p>
            <a:pPr algn="ctr"/>
            <a:r>
              <a:rPr lang="zh-CN" altLang="en-US" sz="1200" b="0" i="0" dirty="0">
                <a:effectLst/>
                <a:latin typeface="Times New Roman" panose="02020603050405020304" pitchFamily="18" charset="0"/>
              </a:rPr>
              <a:t>位置编码函数</a:t>
            </a:r>
            <a:endParaRPr lang="en-US" altLang="zh-CN" sz="1200" dirty="0"/>
          </a:p>
        </p:txBody>
      </p:sp>
    </p:spTree>
    <p:custDataLst>
      <p:tags r:id="rId1"/>
    </p:custDataLst>
    <p:extLst>
      <p:ext uri="{BB962C8B-B14F-4D97-AF65-F5344CB8AC3E}">
        <p14:creationId xmlns:p14="http://schemas.microsoft.com/office/powerpoint/2010/main" val="25963809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背景</a:t>
            </a:r>
            <a:endParaRPr lang="en-US" altLang="zh-CN" sz="3200" dirty="0"/>
          </a:p>
        </p:txBody>
      </p:sp>
      <p:sp>
        <p:nvSpPr>
          <p:cNvPr id="7" name="文本框 6">
            <a:extLst>
              <a:ext uri="{FF2B5EF4-FFF2-40B4-BE49-F238E27FC236}">
                <a16:creationId xmlns:a16="http://schemas.microsoft.com/office/drawing/2014/main" id="{14823480-B20B-4219-B71C-0951E7E125B9}"/>
              </a:ext>
            </a:extLst>
          </p:cNvPr>
          <p:cNvSpPr txBox="1"/>
          <p:nvPr/>
        </p:nvSpPr>
        <p:spPr>
          <a:xfrm>
            <a:off x="1055440" y="2844225"/>
            <a:ext cx="5283200" cy="1569660"/>
          </a:xfrm>
          <a:prstGeom prst="rect">
            <a:avLst/>
          </a:prstGeom>
          <a:noFill/>
        </p:spPr>
        <p:txBody>
          <a:bodyPr wrap="square" rtlCol="0">
            <a:spAutoFit/>
          </a:bodyPr>
          <a:lstStyle/>
          <a:p>
            <a:r>
              <a:rPr lang="zh-CN" altLang="en-US" sz="2400" dirty="0"/>
              <a:t>知识库中已经有许多完善的文档知识，如软件操作指南、注意事项，行业、公司规章制度，理财产品介绍，法律法规等等</a:t>
            </a:r>
            <a:endParaRPr lang="en-US" altLang="zh-CN" sz="2400" dirty="0"/>
          </a:p>
        </p:txBody>
      </p:sp>
      <p:grpSp>
        <p:nvGrpSpPr>
          <p:cNvPr id="15" name="组合 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6CB3664-1A1A-4877-B125-5124FB76AA0F}"/>
              </a:ext>
            </a:extLst>
          </p:cNvPr>
          <p:cNvGrpSpPr>
            <a:grpSpLocks noChangeAspect="1"/>
          </p:cNvGrpSpPr>
          <p:nvPr/>
        </p:nvGrpSpPr>
        <p:grpSpPr>
          <a:xfrm>
            <a:off x="7395477" y="2901182"/>
            <a:ext cx="4330668" cy="1471772"/>
            <a:chOff x="1076326" y="1910169"/>
            <a:chExt cx="10071101" cy="3422651"/>
          </a:xfrm>
        </p:grpSpPr>
        <p:sp>
          <p:nvSpPr>
            <p:cNvPr id="19" name="îSľíḍê">
              <a:extLst>
                <a:ext uri="{FF2B5EF4-FFF2-40B4-BE49-F238E27FC236}">
                  <a16:creationId xmlns:a16="http://schemas.microsoft.com/office/drawing/2014/main" id="{447E40BE-2763-42B6-B8C5-B36ECA2C3F81}"/>
                </a:ext>
              </a:extLst>
            </p:cNvPr>
            <p:cNvSpPr/>
            <p:nvPr/>
          </p:nvSpPr>
          <p:spPr bwMode="auto">
            <a:xfrm>
              <a:off x="1081089" y="4134257"/>
              <a:ext cx="2967038" cy="1198563"/>
            </a:xfrm>
            <a:custGeom>
              <a:avLst/>
              <a:gdLst>
                <a:gd name="T0" fmla="*/ 1758 w 1914"/>
                <a:gd name="T1" fmla="*/ 123 h 772"/>
                <a:gd name="T2" fmla="*/ 931 w 1914"/>
                <a:gd name="T3" fmla="*/ 0 h 772"/>
                <a:gd name="T4" fmla="*/ 38 w 1914"/>
                <a:gd name="T5" fmla="*/ 223 h 772"/>
                <a:gd name="T6" fmla="*/ 17 w 1914"/>
                <a:gd name="T7" fmla="*/ 239 h 772"/>
                <a:gd name="T8" fmla="*/ 33 w 1914"/>
                <a:gd name="T9" fmla="*/ 262 h 772"/>
                <a:gd name="T10" fmla="*/ 36 w 1914"/>
                <a:gd name="T11" fmla="*/ 262 h 772"/>
                <a:gd name="T12" fmla="*/ 1028 w 1914"/>
                <a:gd name="T13" fmla="*/ 436 h 772"/>
                <a:gd name="T14" fmla="*/ 1031 w 1914"/>
                <a:gd name="T15" fmla="*/ 732 h 772"/>
                <a:gd name="T16" fmla="*/ 25 w 1914"/>
                <a:gd name="T17" fmla="*/ 551 h 772"/>
                <a:gd name="T18" fmla="*/ 22 w 1914"/>
                <a:gd name="T19" fmla="*/ 551 h 772"/>
                <a:gd name="T20" fmla="*/ 2 w 1914"/>
                <a:gd name="T21" fmla="*/ 567 h 772"/>
                <a:gd name="T22" fmla="*/ 18 w 1914"/>
                <a:gd name="T23" fmla="*/ 584 h 772"/>
                <a:gd name="T24" fmla="*/ 1035 w 1914"/>
                <a:gd name="T25" fmla="*/ 760 h 772"/>
                <a:gd name="T26" fmla="*/ 1036 w 1914"/>
                <a:gd name="T27" fmla="*/ 760 h 772"/>
                <a:gd name="T28" fmla="*/ 1046 w 1914"/>
                <a:gd name="T29" fmla="*/ 772 h 772"/>
                <a:gd name="T30" fmla="*/ 1758 w 1914"/>
                <a:gd name="T31" fmla="*/ 495 h 772"/>
                <a:gd name="T32" fmla="*/ 1758 w 1914"/>
                <a:gd name="T33" fmla="*/ 123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14" h="772">
                  <a:moveTo>
                    <a:pt x="1758" y="123"/>
                  </a:moveTo>
                  <a:cubicBezTo>
                    <a:pt x="931" y="0"/>
                    <a:pt x="931" y="0"/>
                    <a:pt x="931" y="0"/>
                  </a:cubicBezTo>
                  <a:cubicBezTo>
                    <a:pt x="38" y="223"/>
                    <a:pt x="38" y="223"/>
                    <a:pt x="38" y="223"/>
                  </a:cubicBezTo>
                  <a:cubicBezTo>
                    <a:pt x="28" y="222"/>
                    <a:pt x="19" y="229"/>
                    <a:pt x="17" y="239"/>
                  </a:cubicBezTo>
                  <a:cubicBezTo>
                    <a:pt x="15" y="250"/>
                    <a:pt x="22" y="260"/>
                    <a:pt x="33" y="262"/>
                  </a:cubicBezTo>
                  <a:cubicBezTo>
                    <a:pt x="36" y="262"/>
                    <a:pt x="36" y="262"/>
                    <a:pt x="36" y="262"/>
                  </a:cubicBezTo>
                  <a:cubicBezTo>
                    <a:pt x="1028" y="436"/>
                    <a:pt x="1028" y="436"/>
                    <a:pt x="1028" y="436"/>
                  </a:cubicBezTo>
                  <a:cubicBezTo>
                    <a:pt x="1128" y="576"/>
                    <a:pt x="1054" y="698"/>
                    <a:pt x="1031" y="732"/>
                  </a:cubicBezTo>
                  <a:cubicBezTo>
                    <a:pt x="25" y="551"/>
                    <a:pt x="25" y="551"/>
                    <a:pt x="25" y="551"/>
                  </a:cubicBezTo>
                  <a:cubicBezTo>
                    <a:pt x="24" y="551"/>
                    <a:pt x="23" y="551"/>
                    <a:pt x="22" y="551"/>
                  </a:cubicBezTo>
                  <a:cubicBezTo>
                    <a:pt x="13" y="551"/>
                    <a:pt x="4" y="557"/>
                    <a:pt x="2" y="567"/>
                  </a:cubicBezTo>
                  <a:cubicBezTo>
                    <a:pt x="0" y="578"/>
                    <a:pt x="7" y="582"/>
                    <a:pt x="18" y="584"/>
                  </a:cubicBezTo>
                  <a:cubicBezTo>
                    <a:pt x="1035" y="760"/>
                    <a:pt x="1035" y="760"/>
                    <a:pt x="1035" y="760"/>
                  </a:cubicBezTo>
                  <a:cubicBezTo>
                    <a:pt x="1035" y="760"/>
                    <a:pt x="1036" y="760"/>
                    <a:pt x="1036" y="760"/>
                  </a:cubicBezTo>
                  <a:cubicBezTo>
                    <a:pt x="1046" y="772"/>
                    <a:pt x="1046" y="772"/>
                    <a:pt x="1046" y="772"/>
                  </a:cubicBezTo>
                  <a:cubicBezTo>
                    <a:pt x="1758" y="495"/>
                    <a:pt x="1758" y="495"/>
                    <a:pt x="1758" y="495"/>
                  </a:cubicBezTo>
                  <a:cubicBezTo>
                    <a:pt x="1914" y="314"/>
                    <a:pt x="1758" y="123"/>
                    <a:pt x="1758" y="123"/>
                  </a:cubicBezTo>
                  <a:close/>
                </a:path>
              </a:pathLst>
            </a:custGeom>
            <a:solidFill>
              <a:srgbClr val="705A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ṧḻîḓe">
              <a:extLst>
                <a:ext uri="{FF2B5EF4-FFF2-40B4-BE49-F238E27FC236}">
                  <a16:creationId xmlns:a16="http://schemas.microsoft.com/office/drawing/2014/main" id="{9FC46CC4-3A64-4684-AE69-7D3F65FCBC6E}"/>
                </a:ext>
              </a:extLst>
            </p:cNvPr>
            <p:cNvSpPr/>
            <p:nvPr/>
          </p:nvSpPr>
          <p:spPr bwMode="auto">
            <a:xfrm>
              <a:off x="1114426" y="4540657"/>
              <a:ext cx="1716088" cy="730250"/>
            </a:xfrm>
            <a:custGeom>
              <a:avLst/>
              <a:gdLst>
                <a:gd name="T0" fmla="*/ 1009 w 1106"/>
                <a:gd name="T1" fmla="*/ 470 h 470"/>
                <a:gd name="T2" fmla="*/ 1006 w 1106"/>
                <a:gd name="T3" fmla="*/ 174 h 470"/>
                <a:gd name="T4" fmla="*/ 14 w 1106"/>
                <a:gd name="T5" fmla="*/ 0 h 470"/>
                <a:gd name="T6" fmla="*/ 0 w 1106"/>
                <a:gd name="T7" fmla="*/ 289 h 470"/>
                <a:gd name="T8" fmla="*/ 3 w 1106"/>
                <a:gd name="T9" fmla="*/ 289 h 470"/>
                <a:gd name="T10" fmla="*/ 1009 w 1106"/>
                <a:gd name="T11" fmla="*/ 470 h 470"/>
              </a:gdLst>
              <a:ahLst/>
              <a:cxnLst>
                <a:cxn ang="0">
                  <a:pos x="T0" y="T1"/>
                </a:cxn>
                <a:cxn ang="0">
                  <a:pos x="T2" y="T3"/>
                </a:cxn>
                <a:cxn ang="0">
                  <a:pos x="T4" y="T5"/>
                </a:cxn>
                <a:cxn ang="0">
                  <a:pos x="T6" y="T7"/>
                </a:cxn>
                <a:cxn ang="0">
                  <a:pos x="T8" y="T9"/>
                </a:cxn>
                <a:cxn ang="0">
                  <a:pos x="T10" y="T11"/>
                </a:cxn>
              </a:cxnLst>
              <a:rect l="0" t="0" r="r" b="b"/>
              <a:pathLst>
                <a:path w="1106" h="470">
                  <a:moveTo>
                    <a:pt x="1009" y="470"/>
                  </a:moveTo>
                  <a:cubicBezTo>
                    <a:pt x="1032" y="436"/>
                    <a:pt x="1106" y="314"/>
                    <a:pt x="1006" y="174"/>
                  </a:cubicBezTo>
                  <a:cubicBezTo>
                    <a:pt x="14" y="0"/>
                    <a:pt x="14" y="0"/>
                    <a:pt x="14" y="0"/>
                  </a:cubicBezTo>
                  <a:cubicBezTo>
                    <a:pt x="0" y="289"/>
                    <a:pt x="0" y="289"/>
                    <a:pt x="0" y="289"/>
                  </a:cubicBezTo>
                  <a:cubicBezTo>
                    <a:pt x="1" y="289"/>
                    <a:pt x="2" y="289"/>
                    <a:pt x="3" y="289"/>
                  </a:cubicBezTo>
                  <a:lnTo>
                    <a:pt x="1009" y="4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iŝľîḋe">
              <a:extLst>
                <a:ext uri="{FF2B5EF4-FFF2-40B4-BE49-F238E27FC236}">
                  <a16:creationId xmlns:a16="http://schemas.microsoft.com/office/drawing/2014/main" id="{F6ABA1CD-1A06-411C-9AB1-EA30D01D8FB4}"/>
                </a:ext>
              </a:extLst>
            </p:cNvPr>
            <p:cNvSpPr/>
            <p:nvPr/>
          </p:nvSpPr>
          <p:spPr bwMode="auto">
            <a:xfrm>
              <a:off x="2006601" y="4164419"/>
              <a:ext cx="1733550" cy="487363"/>
            </a:xfrm>
            <a:custGeom>
              <a:avLst/>
              <a:gdLst>
                <a:gd name="T0" fmla="*/ 69 w 1118"/>
                <a:gd name="T1" fmla="*/ 122 h 314"/>
                <a:gd name="T2" fmla="*/ 60 w 1118"/>
                <a:gd name="T3" fmla="*/ 314 h 314"/>
                <a:gd name="T4" fmla="*/ 1116 w 1118"/>
                <a:gd name="T5" fmla="*/ 189 h 314"/>
                <a:gd name="T6" fmla="*/ 1118 w 1118"/>
                <a:gd name="T7" fmla="*/ 188 h 314"/>
                <a:gd name="T8" fmla="*/ 1116 w 1118"/>
                <a:gd name="T9" fmla="*/ 0 h 314"/>
                <a:gd name="T10" fmla="*/ 69 w 1118"/>
                <a:gd name="T11" fmla="*/ 122 h 314"/>
              </a:gdLst>
              <a:ahLst/>
              <a:cxnLst>
                <a:cxn ang="0">
                  <a:pos x="T0" y="T1"/>
                </a:cxn>
                <a:cxn ang="0">
                  <a:pos x="T2" y="T3"/>
                </a:cxn>
                <a:cxn ang="0">
                  <a:pos x="T4" y="T5"/>
                </a:cxn>
                <a:cxn ang="0">
                  <a:pos x="T6" y="T7"/>
                </a:cxn>
                <a:cxn ang="0">
                  <a:pos x="T8" y="T9"/>
                </a:cxn>
                <a:cxn ang="0">
                  <a:pos x="T10" y="T11"/>
                </a:cxn>
              </a:cxnLst>
              <a:rect l="0" t="0" r="r" b="b"/>
              <a:pathLst>
                <a:path w="1118" h="314">
                  <a:moveTo>
                    <a:pt x="69" y="122"/>
                  </a:moveTo>
                  <a:cubicBezTo>
                    <a:pt x="0" y="209"/>
                    <a:pt x="43" y="289"/>
                    <a:pt x="60" y="314"/>
                  </a:cubicBezTo>
                  <a:cubicBezTo>
                    <a:pt x="1116" y="189"/>
                    <a:pt x="1116" y="189"/>
                    <a:pt x="1116" y="189"/>
                  </a:cubicBezTo>
                  <a:cubicBezTo>
                    <a:pt x="1117" y="188"/>
                    <a:pt x="1117" y="188"/>
                    <a:pt x="1118" y="188"/>
                  </a:cubicBezTo>
                  <a:cubicBezTo>
                    <a:pt x="1116" y="0"/>
                    <a:pt x="1116" y="0"/>
                    <a:pt x="1116" y="0"/>
                  </a:cubicBezTo>
                  <a:lnTo>
                    <a:pt x="69"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ṡlîďé">
              <a:extLst>
                <a:ext uri="{FF2B5EF4-FFF2-40B4-BE49-F238E27FC236}">
                  <a16:creationId xmlns:a16="http://schemas.microsoft.com/office/drawing/2014/main" id="{A17B6385-A529-4B23-86BD-E31376AC725B}"/>
                </a:ext>
              </a:extLst>
            </p:cNvPr>
            <p:cNvSpPr/>
            <p:nvPr/>
          </p:nvSpPr>
          <p:spPr bwMode="auto">
            <a:xfrm>
              <a:off x="1117601" y="3851682"/>
              <a:ext cx="2654300" cy="865188"/>
            </a:xfrm>
            <a:custGeom>
              <a:avLst/>
              <a:gdLst>
                <a:gd name="T0" fmla="*/ 1711 w 1712"/>
                <a:gd name="T1" fmla="*/ 407 h 557"/>
                <a:gd name="T2" fmla="*/ 1691 w 1712"/>
                <a:gd name="T3" fmla="*/ 389 h 557"/>
                <a:gd name="T4" fmla="*/ 1689 w 1712"/>
                <a:gd name="T5" fmla="*/ 390 h 557"/>
                <a:gd name="T6" fmla="*/ 633 w 1712"/>
                <a:gd name="T7" fmla="*/ 515 h 557"/>
                <a:gd name="T8" fmla="*/ 642 w 1712"/>
                <a:gd name="T9" fmla="*/ 323 h 557"/>
                <a:gd name="T10" fmla="*/ 1689 w 1712"/>
                <a:gd name="T11" fmla="*/ 201 h 557"/>
                <a:gd name="T12" fmla="*/ 1691 w 1712"/>
                <a:gd name="T13" fmla="*/ 201 h 557"/>
                <a:gd name="T14" fmla="*/ 1708 w 1712"/>
                <a:gd name="T15" fmla="*/ 179 h 557"/>
                <a:gd name="T16" fmla="*/ 1693 w 1712"/>
                <a:gd name="T17" fmla="*/ 162 h 557"/>
                <a:gd name="T18" fmla="*/ 1697 w 1712"/>
                <a:gd name="T19" fmla="*/ 161 h 557"/>
                <a:gd name="T20" fmla="*/ 944 w 1712"/>
                <a:gd name="T21" fmla="*/ 0 h 557"/>
                <a:gd name="T22" fmla="*/ 118 w 1712"/>
                <a:gd name="T23" fmla="*/ 81 h 557"/>
                <a:gd name="T24" fmla="*/ 109 w 1712"/>
                <a:gd name="T25" fmla="*/ 341 h 557"/>
                <a:gd name="T26" fmla="*/ 619 w 1712"/>
                <a:gd name="T27" fmla="*/ 557 h 557"/>
                <a:gd name="T28" fmla="*/ 622 w 1712"/>
                <a:gd name="T29" fmla="*/ 556 h 557"/>
                <a:gd name="T30" fmla="*/ 624 w 1712"/>
                <a:gd name="T31" fmla="*/ 556 h 557"/>
                <a:gd name="T32" fmla="*/ 626 w 1712"/>
                <a:gd name="T33" fmla="*/ 556 h 557"/>
                <a:gd name="T34" fmla="*/ 1693 w 1712"/>
                <a:gd name="T35" fmla="*/ 428 h 557"/>
                <a:gd name="T36" fmla="*/ 1711 w 1712"/>
                <a:gd name="T37" fmla="*/ 407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2" h="557">
                  <a:moveTo>
                    <a:pt x="1711" y="407"/>
                  </a:moveTo>
                  <a:cubicBezTo>
                    <a:pt x="1709" y="397"/>
                    <a:pt x="1701" y="389"/>
                    <a:pt x="1691" y="389"/>
                  </a:cubicBezTo>
                  <a:cubicBezTo>
                    <a:pt x="1690" y="389"/>
                    <a:pt x="1690" y="389"/>
                    <a:pt x="1689" y="390"/>
                  </a:cubicBezTo>
                  <a:cubicBezTo>
                    <a:pt x="633" y="515"/>
                    <a:pt x="633" y="515"/>
                    <a:pt x="633" y="515"/>
                  </a:cubicBezTo>
                  <a:cubicBezTo>
                    <a:pt x="616" y="490"/>
                    <a:pt x="573" y="410"/>
                    <a:pt x="642" y="323"/>
                  </a:cubicBezTo>
                  <a:cubicBezTo>
                    <a:pt x="1689" y="201"/>
                    <a:pt x="1689" y="201"/>
                    <a:pt x="1689" y="201"/>
                  </a:cubicBezTo>
                  <a:cubicBezTo>
                    <a:pt x="1691" y="201"/>
                    <a:pt x="1691" y="201"/>
                    <a:pt x="1691" y="201"/>
                  </a:cubicBezTo>
                  <a:cubicBezTo>
                    <a:pt x="1701" y="200"/>
                    <a:pt x="1709" y="190"/>
                    <a:pt x="1708" y="179"/>
                  </a:cubicBezTo>
                  <a:cubicBezTo>
                    <a:pt x="1707" y="171"/>
                    <a:pt x="1701" y="164"/>
                    <a:pt x="1693" y="162"/>
                  </a:cubicBezTo>
                  <a:cubicBezTo>
                    <a:pt x="1697" y="161"/>
                    <a:pt x="1697" y="161"/>
                    <a:pt x="1697" y="161"/>
                  </a:cubicBezTo>
                  <a:cubicBezTo>
                    <a:pt x="944" y="0"/>
                    <a:pt x="944" y="0"/>
                    <a:pt x="944" y="0"/>
                  </a:cubicBezTo>
                  <a:cubicBezTo>
                    <a:pt x="118" y="81"/>
                    <a:pt x="118" y="81"/>
                    <a:pt x="118" y="81"/>
                  </a:cubicBezTo>
                  <a:cubicBezTo>
                    <a:pt x="118" y="81"/>
                    <a:pt x="0" y="212"/>
                    <a:pt x="109" y="341"/>
                  </a:cubicBezTo>
                  <a:cubicBezTo>
                    <a:pt x="619" y="557"/>
                    <a:pt x="619" y="557"/>
                    <a:pt x="619" y="557"/>
                  </a:cubicBezTo>
                  <a:cubicBezTo>
                    <a:pt x="622" y="556"/>
                    <a:pt x="622" y="556"/>
                    <a:pt x="622" y="556"/>
                  </a:cubicBezTo>
                  <a:cubicBezTo>
                    <a:pt x="623" y="556"/>
                    <a:pt x="623" y="556"/>
                    <a:pt x="624" y="556"/>
                  </a:cubicBezTo>
                  <a:cubicBezTo>
                    <a:pt x="625" y="556"/>
                    <a:pt x="625" y="556"/>
                    <a:pt x="626" y="556"/>
                  </a:cubicBezTo>
                  <a:cubicBezTo>
                    <a:pt x="1693" y="428"/>
                    <a:pt x="1693" y="428"/>
                    <a:pt x="1693" y="428"/>
                  </a:cubicBezTo>
                  <a:cubicBezTo>
                    <a:pt x="1704" y="427"/>
                    <a:pt x="1712" y="417"/>
                    <a:pt x="1711" y="407"/>
                  </a:cubicBezTo>
                  <a:close/>
                </a:path>
              </a:pathLst>
            </a:custGeom>
            <a:solidFill>
              <a:srgbClr val="E4B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ṥ1iḍè">
              <a:extLst>
                <a:ext uri="{FF2B5EF4-FFF2-40B4-BE49-F238E27FC236}">
                  <a16:creationId xmlns:a16="http://schemas.microsoft.com/office/drawing/2014/main" id="{F6F8C75C-C39C-4C96-BF1D-486133EFA5C2}"/>
                </a:ext>
              </a:extLst>
            </p:cNvPr>
            <p:cNvSpPr/>
            <p:nvPr/>
          </p:nvSpPr>
          <p:spPr bwMode="auto">
            <a:xfrm>
              <a:off x="1076326" y="3418294"/>
              <a:ext cx="2814638" cy="954088"/>
            </a:xfrm>
            <a:custGeom>
              <a:avLst/>
              <a:gdLst>
                <a:gd name="T0" fmla="*/ 1733 w 1815"/>
                <a:gd name="T1" fmla="*/ 80 h 614"/>
                <a:gd name="T2" fmla="*/ 670 w 1815"/>
                <a:gd name="T3" fmla="*/ 0 h 614"/>
                <a:gd name="T4" fmla="*/ 25 w 1815"/>
                <a:gd name="T5" fmla="*/ 202 h 614"/>
                <a:gd name="T6" fmla="*/ 33 w 1815"/>
                <a:gd name="T7" fmla="*/ 205 h 614"/>
                <a:gd name="T8" fmla="*/ 24 w 1815"/>
                <a:gd name="T9" fmla="*/ 220 h 614"/>
                <a:gd name="T10" fmla="*/ 42 w 1815"/>
                <a:gd name="T11" fmla="*/ 241 h 614"/>
                <a:gd name="T12" fmla="*/ 42 w 1815"/>
                <a:gd name="T13" fmla="*/ 241 h 614"/>
                <a:gd name="T14" fmla="*/ 1322 w 1815"/>
                <a:gd name="T15" fmla="*/ 356 h 614"/>
                <a:gd name="T16" fmla="*/ 1351 w 1815"/>
                <a:gd name="T17" fmla="*/ 432 h 614"/>
                <a:gd name="T18" fmla="*/ 1318 w 1815"/>
                <a:gd name="T19" fmla="*/ 557 h 614"/>
                <a:gd name="T20" fmla="*/ 22 w 1815"/>
                <a:gd name="T21" fmla="*/ 440 h 614"/>
                <a:gd name="T22" fmla="*/ 22 w 1815"/>
                <a:gd name="T23" fmla="*/ 440 h 614"/>
                <a:gd name="T24" fmla="*/ 0 w 1815"/>
                <a:gd name="T25" fmla="*/ 469 h 614"/>
                <a:gd name="T26" fmla="*/ 18 w 1815"/>
                <a:gd name="T27" fmla="*/ 496 h 614"/>
                <a:gd name="T28" fmla="*/ 1306 w 1815"/>
                <a:gd name="T29" fmla="*/ 604 h 614"/>
                <a:gd name="T30" fmla="*/ 1332 w 1815"/>
                <a:gd name="T31" fmla="*/ 614 h 614"/>
                <a:gd name="T32" fmla="*/ 1719 w 1815"/>
                <a:gd name="T33" fmla="*/ 340 h 614"/>
                <a:gd name="T34" fmla="*/ 1733 w 1815"/>
                <a:gd name="T35" fmla="*/ 8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15" h="614">
                  <a:moveTo>
                    <a:pt x="1733" y="80"/>
                  </a:moveTo>
                  <a:cubicBezTo>
                    <a:pt x="670" y="0"/>
                    <a:pt x="670" y="0"/>
                    <a:pt x="670" y="0"/>
                  </a:cubicBezTo>
                  <a:cubicBezTo>
                    <a:pt x="25" y="202"/>
                    <a:pt x="25" y="202"/>
                    <a:pt x="25" y="202"/>
                  </a:cubicBezTo>
                  <a:cubicBezTo>
                    <a:pt x="33" y="205"/>
                    <a:pt x="33" y="205"/>
                    <a:pt x="33" y="205"/>
                  </a:cubicBezTo>
                  <a:cubicBezTo>
                    <a:pt x="28" y="208"/>
                    <a:pt x="24" y="213"/>
                    <a:pt x="24" y="220"/>
                  </a:cubicBezTo>
                  <a:cubicBezTo>
                    <a:pt x="23" y="230"/>
                    <a:pt x="31" y="240"/>
                    <a:pt x="42" y="241"/>
                  </a:cubicBezTo>
                  <a:cubicBezTo>
                    <a:pt x="42" y="241"/>
                    <a:pt x="42" y="241"/>
                    <a:pt x="42" y="241"/>
                  </a:cubicBezTo>
                  <a:cubicBezTo>
                    <a:pt x="1322" y="356"/>
                    <a:pt x="1322" y="356"/>
                    <a:pt x="1322" y="356"/>
                  </a:cubicBezTo>
                  <a:cubicBezTo>
                    <a:pt x="1329" y="369"/>
                    <a:pt x="1344" y="398"/>
                    <a:pt x="1351" y="432"/>
                  </a:cubicBezTo>
                  <a:cubicBezTo>
                    <a:pt x="1364" y="489"/>
                    <a:pt x="1352" y="523"/>
                    <a:pt x="1318" y="557"/>
                  </a:cubicBezTo>
                  <a:cubicBezTo>
                    <a:pt x="22" y="440"/>
                    <a:pt x="22" y="440"/>
                    <a:pt x="22" y="440"/>
                  </a:cubicBezTo>
                  <a:cubicBezTo>
                    <a:pt x="22" y="440"/>
                    <a:pt x="22" y="440"/>
                    <a:pt x="22" y="440"/>
                  </a:cubicBezTo>
                  <a:cubicBezTo>
                    <a:pt x="11" y="440"/>
                    <a:pt x="1" y="458"/>
                    <a:pt x="0" y="469"/>
                  </a:cubicBezTo>
                  <a:cubicBezTo>
                    <a:pt x="0" y="480"/>
                    <a:pt x="8" y="495"/>
                    <a:pt x="18" y="496"/>
                  </a:cubicBezTo>
                  <a:cubicBezTo>
                    <a:pt x="1306" y="604"/>
                    <a:pt x="1306" y="604"/>
                    <a:pt x="1306" y="604"/>
                  </a:cubicBezTo>
                  <a:cubicBezTo>
                    <a:pt x="1332" y="614"/>
                    <a:pt x="1332" y="614"/>
                    <a:pt x="1332" y="614"/>
                  </a:cubicBezTo>
                  <a:cubicBezTo>
                    <a:pt x="1719" y="340"/>
                    <a:pt x="1719" y="340"/>
                    <a:pt x="1719" y="340"/>
                  </a:cubicBezTo>
                  <a:cubicBezTo>
                    <a:pt x="1815" y="238"/>
                    <a:pt x="1733" y="80"/>
                    <a:pt x="1733" y="80"/>
                  </a:cubicBezTo>
                  <a:close/>
                </a:path>
              </a:pathLst>
            </a:custGeom>
            <a:solidFill>
              <a:srgbClr val="347A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ṣḷïḓé">
              <a:extLst>
                <a:ext uri="{FF2B5EF4-FFF2-40B4-BE49-F238E27FC236}">
                  <a16:creationId xmlns:a16="http://schemas.microsoft.com/office/drawing/2014/main" id="{049153D4-9E49-4491-8E5F-B3A7600846BE}"/>
                </a:ext>
              </a:extLst>
            </p:cNvPr>
            <p:cNvSpPr/>
            <p:nvPr/>
          </p:nvSpPr>
          <p:spPr bwMode="auto">
            <a:xfrm>
              <a:off x="1109664" y="3792944"/>
              <a:ext cx="2081213" cy="509588"/>
            </a:xfrm>
            <a:custGeom>
              <a:avLst/>
              <a:gdLst>
                <a:gd name="T0" fmla="*/ 1296 w 1342"/>
                <a:gd name="T1" fmla="*/ 328 h 328"/>
                <a:gd name="T2" fmla="*/ 1329 w 1342"/>
                <a:gd name="T3" fmla="*/ 191 h 328"/>
                <a:gd name="T4" fmla="*/ 1300 w 1342"/>
                <a:gd name="T5" fmla="*/ 115 h 328"/>
                <a:gd name="T6" fmla="*/ 20 w 1342"/>
                <a:gd name="T7" fmla="*/ 0 h 328"/>
                <a:gd name="T8" fmla="*/ 0 w 1342"/>
                <a:gd name="T9" fmla="*/ 221 h 328"/>
                <a:gd name="T10" fmla="*/ 1296 w 1342"/>
                <a:gd name="T11" fmla="*/ 328 h 328"/>
              </a:gdLst>
              <a:ahLst/>
              <a:cxnLst>
                <a:cxn ang="0">
                  <a:pos x="T0" y="T1"/>
                </a:cxn>
                <a:cxn ang="0">
                  <a:pos x="T2" y="T3"/>
                </a:cxn>
                <a:cxn ang="0">
                  <a:pos x="T4" y="T5"/>
                </a:cxn>
                <a:cxn ang="0">
                  <a:pos x="T6" y="T7"/>
                </a:cxn>
                <a:cxn ang="0">
                  <a:pos x="T8" y="T9"/>
                </a:cxn>
                <a:cxn ang="0">
                  <a:pos x="T10" y="T11"/>
                </a:cxn>
              </a:cxnLst>
              <a:rect l="0" t="0" r="r" b="b"/>
              <a:pathLst>
                <a:path w="1342" h="328">
                  <a:moveTo>
                    <a:pt x="1296" y="328"/>
                  </a:moveTo>
                  <a:cubicBezTo>
                    <a:pt x="1330" y="294"/>
                    <a:pt x="1342" y="248"/>
                    <a:pt x="1329" y="191"/>
                  </a:cubicBezTo>
                  <a:cubicBezTo>
                    <a:pt x="1322" y="157"/>
                    <a:pt x="1307" y="128"/>
                    <a:pt x="1300" y="115"/>
                  </a:cubicBezTo>
                  <a:cubicBezTo>
                    <a:pt x="20" y="0"/>
                    <a:pt x="20" y="0"/>
                    <a:pt x="20" y="0"/>
                  </a:cubicBezTo>
                  <a:cubicBezTo>
                    <a:pt x="0" y="221"/>
                    <a:pt x="0" y="221"/>
                    <a:pt x="0" y="221"/>
                  </a:cubicBezTo>
                  <a:lnTo>
                    <a:pt x="1296" y="3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ŝ1ídé">
              <a:extLst>
                <a:ext uri="{FF2B5EF4-FFF2-40B4-BE49-F238E27FC236}">
                  <a16:creationId xmlns:a16="http://schemas.microsoft.com/office/drawing/2014/main" id="{4946A4F6-CEF5-4E03-8658-1B7369A9757E}"/>
                </a:ext>
              </a:extLst>
            </p:cNvPr>
            <p:cNvSpPr/>
            <p:nvPr/>
          </p:nvSpPr>
          <p:spPr bwMode="auto">
            <a:xfrm>
              <a:off x="8064501" y="4273957"/>
              <a:ext cx="2432050" cy="665163"/>
            </a:xfrm>
            <a:custGeom>
              <a:avLst/>
              <a:gdLst>
                <a:gd name="T0" fmla="*/ 799 w 1569"/>
                <a:gd name="T1" fmla="*/ 297 h 428"/>
                <a:gd name="T2" fmla="*/ 798 w 1569"/>
                <a:gd name="T3" fmla="*/ 297 h 428"/>
                <a:gd name="T4" fmla="*/ 788 w 1569"/>
                <a:gd name="T5" fmla="*/ 296 h 428"/>
                <a:gd name="T6" fmla="*/ 18 w 1569"/>
                <a:gd name="T7" fmla="*/ 32 h 428"/>
                <a:gd name="T8" fmla="*/ 28 w 1569"/>
                <a:gd name="T9" fmla="*/ 127 h 428"/>
                <a:gd name="T10" fmla="*/ 794 w 1569"/>
                <a:gd name="T11" fmla="*/ 428 h 428"/>
                <a:gd name="T12" fmla="*/ 1567 w 1569"/>
                <a:gd name="T13" fmla="*/ 120 h 428"/>
                <a:gd name="T14" fmla="*/ 1538 w 1569"/>
                <a:gd name="T15" fmla="*/ 119 h 428"/>
                <a:gd name="T16" fmla="*/ 1538 w 1569"/>
                <a:gd name="T17" fmla="*/ 0 h 428"/>
                <a:gd name="T18" fmla="*/ 775 w 1569"/>
                <a:gd name="T19" fmla="*/ 292 h 428"/>
                <a:gd name="T20" fmla="*/ 799 w 1569"/>
                <a:gd name="T21" fmla="*/ 297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9" h="428">
                  <a:moveTo>
                    <a:pt x="799" y="297"/>
                  </a:moveTo>
                  <a:cubicBezTo>
                    <a:pt x="798" y="297"/>
                    <a:pt x="798" y="297"/>
                    <a:pt x="798" y="297"/>
                  </a:cubicBezTo>
                  <a:cubicBezTo>
                    <a:pt x="794" y="298"/>
                    <a:pt x="791" y="297"/>
                    <a:pt x="788" y="296"/>
                  </a:cubicBezTo>
                  <a:cubicBezTo>
                    <a:pt x="18" y="32"/>
                    <a:pt x="18" y="32"/>
                    <a:pt x="18" y="32"/>
                  </a:cubicBezTo>
                  <a:cubicBezTo>
                    <a:pt x="10" y="48"/>
                    <a:pt x="0" y="82"/>
                    <a:pt x="28" y="127"/>
                  </a:cubicBezTo>
                  <a:cubicBezTo>
                    <a:pt x="794" y="428"/>
                    <a:pt x="794" y="428"/>
                    <a:pt x="794" y="428"/>
                  </a:cubicBezTo>
                  <a:cubicBezTo>
                    <a:pt x="1567" y="120"/>
                    <a:pt x="1567" y="120"/>
                    <a:pt x="1567" y="120"/>
                  </a:cubicBezTo>
                  <a:cubicBezTo>
                    <a:pt x="1569" y="119"/>
                    <a:pt x="1538" y="119"/>
                    <a:pt x="1538" y="119"/>
                  </a:cubicBezTo>
                  <a:cubicBezTo>
                    <a:pt x="1538" y="0"/>
                    <a:pt x="1538" y="0"/>
                    <a:pt x="1538" y="0"/>
                  </a:cubicBezTo>
                  <a:cubicBezTo>
                    <a:pt x="775" y="292"/>
                    <a:pt x="775" y="292"/>
                    <a:pt x="775" y="292"/>
                  </a:cubicBezTo>
                  <a:lnTo>
                    <a:pt x="799" y="2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Sḻiďe">
              <a:extLst>
                <a:ext uri="{FF2B5EF4-FFF2-40B4-BE49-F238E27FC236}">
                  <a16:creationId xmlns:a16="http://schemas.microsoft.com/office/drawing/2014/main" id="{B719887E-8EF7-4880-A03A-24E81A49E032}"/>
                </a:ext>
              </a:extLst>
            </p:cNvPr>
            <p:cNvSpPr/>
            <p:nvPr/>
          </p:nvSpPr>
          <p:spPr bwMode="auto">
            <a:xfrm>
              <a:off x="7986714" y="3921532"/>
              <a:ext cx="2608263" cy="1081088"/>
            </a:xfrm>
            <a:custGeom>
              <a:avLst/>
              <a:gdLst>
                <a:gd name="T0" fmla="*/ 1678 w 1682"/>
                <a:gd name="T1" fmla="*/ 358 h 696"/>
                <a:gd name="T2" fmla="*/ 1659 w 1682"/>
                <a:gd name="T3" fmla="*/ 346 h 696"/>
                <a:gd name="T4" fmla="*/ 1652 w 1682"/>
                <a:gd name="T5" fmla="*/ 347 h 696"/>
                <a:gd name="T6" fmla="*/ 844 w 1682"/>
                <a:gd name="T7" fmla="*/ 655 h 696"/>
                <a:gd name="T8" fmla="*/ 78 w 1682"/>
                <a:gd name="T9" fmla="*/ 354 h 696"/>
                <a:gd name="T10" fmla="*/ 68 w 1682"/>
                <a:gd name="T11" fmla="*/ 259 h 696"/>
                <a:gd name="T12" fmla="*/ 838 w 1682"/>
                <a:gd name="T13" fmla="*/ 523 h 696"/>
                <a:gd name="T14" fmla="*/ 848 w 1682"/>
                <a:gd name="T15" fmla="*/ 524 h 696"/>
                <a:gd name="T16" fmla="*/ 849 w 1682"/>
                <a:gd name="T17" fmla="*/ 524 h 696"/>
                <a:gd name="T18" fmla="*/ 861 w 1682"/>
                <a:gd name="T19" fmla="*/ 519 h 696"/>
                <a:gd name="T20" fmla="*/ 1659 w 1682"/>
                <a:gd name="T21" fmla="*/ 227 h 696"/>
                <a:gd name="T22" fmla="*/ 1666 w 1682"/>
                <a:gd name="T23" fmla="*/ 224 h 696"/>
                <a:gd name="T24" fmla="*/ 1678 w 1682"/>
                <a:gd name="T25" fmla="*/ 199 h 696"/>
                <a:gd name="T26" fmla="*/ 1656 w 1682"/>
                <a:gd name="T27" fmla="*/ 187 h 696"/>
                <a:gd name="T28" fmla="*/ 986 w 1682"/>
                <a:gd name="T29" fmla="*/ 0 h 696"/>
                <a:gd name="T30" fmla="*/ 61 w 1682"/>
                <a:gd name="T31" fmla="*/ 216 h 696"/>
                <a:gd name="T32" fmla="*/ 52 w 1682"/>
                <a:gd name="T33" fmla="*/ 218 h 696"/>
                <a:gd name="T34" fmla="*/ 51 w 1682"/>
                <a:gd name="T35" fmla="*/ 218 h 696"/>
                <a:gd name="T36" fmla="*/ 51 w 1682"/>
                <a:gd name="T37" fmla="*/ 218 h 696"/>
                <a:gd name="T38" fmla="*/ 46 w 1682"/>
                <a:gd name="T39" fmla="*/ 222 h 696"/>
                <a:gd name="T40" fmla="*/ 49 w 1682"/>
                <a:gd name="T41" fmla="*/ 381 h 696"/>
                <a:gd name="T42" fmla="*/ 58 w 1682"/>
                <a:gd name="T43" fmla="*/ 388 h 696"/>
                <a:gd name="T44" fmla="*/ 837 w 1682"/>
                <a:gd name="T45" fmla="*/ 694 h 696"/>
                <a:gd name="T46" fmla="*/ 844 w 1682"/>
                <a:gd name="T47" fmla="*/ 696 h 696"/>
                <a:gd name="T48" fmla="*/ 851 w 1682"/>
                <a:gd name="T49" fmla="*/ 695 h 696"/>
                <a:gd name="T50" fmla="*/ 1666 w 1682"/>
                <a:gd name="T51" fmla="*/ 384 h 696"/>
                <a:gd name="T52" fmla="*/ 1678 w 1682"/>
                <a:gd name="T53" fmla="*/ 35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82" h="696">
                  <a:moveTo>
                    <a:pt x="1678" y="358"/>
                  </a:moveTo>
                  <a:cubicBezTo>
                    <a:pt x="1675" y="350"/>
                    <a:pt x="1667" y="346"/>
                    <a:pt x="1659" y="346"/>
                  </a:cubicBezTo>
                  <a:cubicBezTo>
                    <a:pt x="1657" y="346"/>
                    <a:pt x="1655" y="346"/>
                    <a:pt x="1652" y="347"/>
                  </a:cubicBezTo>
                  <a:cubicBezTo>
                    <a:pt x="844" y="655"/>
                    <a:pt x="844" y="655"/>
                    <a:pt x="844" y="655"/>
                  </a:cubicBezTo>
                  <a:cubicBezTo>
                    <a:pt x="78" y="354"/>
                    <a:pt x="78" y="354"/>
                    <a:pt x="78" y="354"/>
                  </a:cubicBezTo>
                  <a:cubicBezTo>
                    <a:pt x="50" y="309"/>
                    <a:pt x="60" y="275"/>
                    <a:pt x="68" y="259"/>
                  </a:cubicBezTo>
                  <a:cubicBezTo>
                    <a:pt x="838" y="523"/>
                    <a:pt x="838" y="523"/>
                    <a:pt x="838" y="523"/>
                  </a:cubicBezTo>
                  <a:cubicBezTo>
                    <a:pt x="841" y="524"/>
                    <a:pt x="844" y="525"/>
                    <a:pt x="848" y="524"/>
                  </a:cubicBezTo>
                  <a:cubicBezTo>
                    <a:pt x="849" y="524"/>
                    <a:pt x="849" y="524"/>
                    <a:pt x="849" y="524"/>
                  </a:cubicBezTo>
                  <a:cubicBezTo>
                    <a:pt x="861" y="519"/>
                    <a:pt x="861" y="519"/>
                    <a:pt x="861" y="519"/>
                  </a:cubicBezTo>
                  <a:cubicBezTo>
                    <a:pt x="1659" y="227"/>
                    <a:pt x="1659" y="227"/>
                    <a:pt x="1659" y="227"/>
                  </a:cubicBezTo>
                  <a:cubicBezTo>
                    <a:pt x="1666" y="224"/>
                    <a:pt x="1666" y="224"/>
                    <a:pt x="1666" y="224"/>
                  </a:cubicBezTo>
                  <a:cubicBezTo>
                    <a:pt x="1676" y="221"/>
                    <a:pt x="1682" y="209"/>
                    <a:pt x="1678" y="199"/>
                  </a:cubicBezTo>
                  <a:cubicBezTo>
                    <a:pt x="1675" y="190"/>
                    <a:pt x="1665" y="185"/>
                    <a:pt x="1656" y="187"/>
                  </a:cubicBezTo>
                  <a:cubicBezTo>
                    <a:pt x="986" y="0"/>
                    <a:pt x="986" y="0"/>
                    <a:pt x="986" y="0"/>
                  </a:cubicBezTo>
                  <a:cubicBezTo>
                    <a:pt x="61" y="216"/>
                    <a:pt x="61" y="216"/>
                    <a:pt x="61" y="216"/>
                  </a:cubicBezTo>
                  <a:cubicBezTo>
                    <a:pt x="58" y="216"/>
                    <a:pt x="55" y="217"/>
                    <a:pt x="52" y="218"/>
                  </a:cubicBezTo>
                  <a:cubicBezTo>
                    <a:pt x="51" y="218"/>
                    <a:pt x="51" y="218"/>
                    <a:pt x="51" y="218"/>
                  </a:cubicBezTo>
                  <a:cubicBezTo>
                    <a:pt x="51" y="218"/>
                    <a:pt x="51" y="218"/>
                    <a:pt x="51" y="218"/>
                  </a:cubicBezTo>
                  <a:cubicBezTo>
                    <a:pt x="49" y="219"/>
                    <a:pt x="47" y="221"/>
                    <a:pt x="46" y="222"/>
                  </a:cubicBezTo>
                  <a:cubicBezTo>
                    <a:pt x="25" y="245"/>
                    <a:pt x="0" y="307"/>
                    <a:pt x="49" y="381"/>
                  </a:cubicBezTo>
                  <a:cubicBezTo>
                    <a:pt x="51" y="384"/>
                    <a:pt x="54" y="387"/>
                    <a:pt x="58" y="388"/>
                  </a:cubicBezTo>
                  <a:cubicBezTo>
                    <a:pt x="837" y="694"/>
                    <a:pt x="837" y="694"/>
                    <a:pt x="837" y="694"/>
                  </a:cubicBezTo>
                  <a:cubicBezTo>
                    <a:pt x="839" y="695"/>
                    <a:pt x="842" y="696"/>
                    <a:pt x="844" y="696"/>
                  </a:cubicBezTo>
                  <a:cubicBezTo>
                    <a:pt x="846" y="696"/>
                    <a:pt x="849" y="695"/>
                    <a:pt x="851" y="695"/>
                  </a:cubicBezTo>
                  <a:cubicBezTo>
                    <a:pt x="1666" y="384"/>
                    <a:pt x="1666" y="384"/>
                    <a:pt x="1666" y="384"/>
                  </a:cubicBezTo>
                  <a:cubicBezTo>
                    <a:pt x="1677" y="380"/>
                    <a:pt x="1682" y="368"/>
                    <a:pt x="1678" y="358"/>
                  </a:cubicBezTo>
                  <a:close/>
                </a:path>
              </a:pathLst>
            </a:custGeom>
            <a:solidFill>
              <a:srgbClr val="DF68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íSḷîḋê">
              <a:extLst>
                <a:ext uri="{FF2B5EF4-FFF2-40B4-BE49-F238E27FC236}">
                  <a16:creationId xmlns:a16="http://schemas.microsoft.com/office/drawing/2014/main" id="{6B316B22-C2AC-4B64-A9BD-D42A3F4B0940}"/>
                </a:ext>
              </a:extLst>
            </p:cNvPr>
            <p:cNvSpPr/>
            <p:nvPr/>
          </p:nvSpPr>
          <p:spPr bwMode="auto">
            <a:xfrm>
              <a:off x="8235951" y="3992969"/>
              <a:ext cx="2833688" cy="609600"/>
            </a:xfrm>
            <a:custGeom>
              <a:avLst/>
              <a:gdLst>
                <a:gd name="T0" fmla="*/ 993 w 1827"/>
                <a:gd name="T1" fmla="*/ 393 h 393"/>
                <a:gd name="T2" fmla="*/ 1793 w 1827"/>
                <a:gd name="T3" fmla="*/ 191 h 393"/>
                <a:gd name="T4" fmla="*/ 1815 w 1827"/>
                <a:gd name="T5" fmla="*/ 98 h 393"/>
                <a:gd name="T6" fmla="*/ 1018 w 1827"/>
                <a:gd name="T7" fmla="*/ 262 h 393"/>
                <a:gd name="T8" fmla="*/ 1009 w 1827"/>
                <a:gd name="T9" fmla="*/ 262 h 393"/>
                <a:gd name="T10" fmla="*/ 1008 w 1827"/>
                <a:gd name="T11" fmla="*/ 262 h 393"/>
                <a:gd name="T12" fmla="*/ 1007 w 1827"/>
                <a:gd name="T13" fmla="*/ 262 h 393"/>
                <a:gd name="T14" fmla="*/ 994 w 1827"/>
                <a:gd name="T15" fmla="*/ 258 h 393"/>
                <a:gd name="T16" fmla="*/ 16 w 1827"/>
                <a:gd name="T17" fmla="*/ 0 h 393"/>
                <a:gd name="T18" fmla="*/ 0 w 1827"/>
                <a:gd name="T19" fmla="*/ 119 h 393"/>
                <a:gd name="T20" fmla="*/ 3 w 1827"/>
                <a:gd name="T21" fmla="*/ 120 h 393"/>
                <a:gd name="T22" fmla="*/ 993 w 1827"/>
                <a:gd name="T23" fmla="*/ 39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7" h="393">
                  <a:moveTo>
                    <a:pt x="993" y="393"/>
                  </a:moveTo>
                  <a:cubicBezTo>
                    <a:pt x="1793" y="191"/>
                    <a:pt x="1793" y="191"/>
                    <a:pt x="1793" y="191"/>
                  </a:cubicBezTo>
                  <a:cubicBezTo>
                    <a:pt x="1827" y="149"/>
                    <a:pt x="1821" y="114"/>
                    <a:pt x="1815" y="98"/>
                  </a:cubicBezTo>
                  <a:cubicBezTo>
                    <a:pt x="1018" y="262"/>
                    <a:pt x="1018" y="262"/>
                    <a:pt x="1018" y="262"/>
                  </a:cubicBezTo>
                  <a:cubicBezTo>
                    <a:pt x="1015" y="263"/>
                    <a:pt x="1012" y="263"/>
                    <a:pt x="1009" y="262"/>
                  </a:cubicBezTo>
                  <a:cubicBezTo>
                    <a:pt x="1008" y="262"/>
                    <a:pt x="1008" y="262"/>
                    <a:pt x="1008" y="262"/>
                  </a:cubicBezTo>
                  <a:cubicBezTo>
                    <a:pt x="1007" y="262"/>
                    <a:pt x="1007" y="262"/>
                    <a:pt x="1007" y="262"/>
                  </a:cubicBezTo>
                  <a:cubicBezTo>
                    <a:pt x="994" y="258"/>
                    <a:pt x="994" y="258"/>
                    <a:pt x="994" y="258"/>
                  </a:cubicBezTo>
                  <a:cubicBezTo>
                    <a:pt x="16" y="0"/>
                    <a:pt x="16" y="0"/>
                    <a:pt x="16" y="0"/>
                  </a:cubicBezTo>
                  <a:cubicBezTo>
                    <a:pt x="0" y="119"/>
                    <a:pt x="0" y="119"/>
                    <a:pt x="0" y="119"/>
                  </a:cubicBezTo>
                  <a:cubicBezTo>
                    <a:pt x="1" y="119"/>
                    <a:pt x="2" y="119"/>
                    <a:pt x="3" y="120"/>
                  </a:cubicBezTo>
                  <a:lnTo>
                    <a:pt x="993"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ïşlîḋê">
              <a:extLst>
                <a:ext uri="{FF2B5EF4-FFF2-40B4-BE49-F238E27FC236}">
                  <a16:creationId xmlns:a16="http://schemas.microsoft.com/office/drawing/2014/main" id="{CEEE53D3-6752-4F62-8C54-D6928B59E4F8}"/>
                </a:ext>
              </a:extLst>
            </p:cNvPr>
            <p:cNvSpPr/>
            <p:nvPr/>
          </p:nvSpPr>
          <p:spPr bwMode="auto">
            <a:xfrm>
              <a:off x="8199439" y="3680232"/>
              <a:ext cx="2947988" cy="985838"/>
            </a:xfrm>
            <a:custGeom>
              <a:avLst/>
              <a:gdLst>
                <a:gd name="T0" fmla="*/ 1866 w 1901"/>
                <a:gd name="T1" fmla="*/ 266 h 635"/>
                <a:gd name="T2" fmla="*/ 1861 w 1901"/>
                <a:gd name="T3" fmla="*/ 262 h 635"/>
                <a:gd name="T4" fmla="*/ 1862 w 1901"/>
                <a:gd name="T5" fmla="*/ 262 h 635"/>
                <a:gd name="T6" fmla="*/ 1861 w 1901"/>
                <a:gd name="T7" fmla="*/ 261 h 635"/>
                <a:gd name="T8" fmla="*/ 1848 w 1901"/>
                <a:gd name="T9" fmla="*/ 258 h 635"/>
                <a:gd name="T10" fmla="*/ 834 w 1901"/>
                <a:gd name="T11" fmla="*/ 0 h 635"/>
                <a:gd name="T12" fmla="*/ 46 w 1901"/>
                <a:gd name="T13" fmla="*/ 163 h 635"/>
                <a:gd name="T14" fmla="*/ 23 w 1901"/>
                <a:gd name="T15" fmla="*/ 178 h 635"/>
                <a:gd name="T16" fmla="*/ 37 w 1901"/>
                <a:gd name="T17" fmla="*/ 201 h 635"/>
                <a:gd name="T18" fmla="*/ 40 w 1901"/>
                <a:gd name="T19" fmla="*/ 202 h 635"/>
                <a:gd name="T20" fmla="*/ 1018 w 1901"/>
                <a:gd name="T21" fmla="*/ 460 h 635"/>
                <a:gd name="T22" fmla="*/ 1031 w 1901"/>
                <a:gd name="T23" fmla="*/ 464 h 635"/>
                <a:gd name="T24" fmla="*/ 1032 w 1901"/>
                <a:gd name="T25" fmla="*/ 464 h 635"/>
                <a:gd name="T26" fmla="*/ 1033 w 1901"/>
                <a:gd name="T27" fmla="*/ 464 h 635"/>
                <a:gd name="T28" fmla="*/ 1042 w 1901"/>
                <a:gd name="T29" fmla="*/ 464 h 635"/>
                <a:gd name="T30" fmla="*/ 1839 w 1901"/>
                <a:gd name="T31" fmla="*/ 300 h 635"/>
                <a:gd name="T32" fmla="*/ 1817 w 1901"/>
                <a:gd name="T33" fmla="*/ 393 h 635"/>
                <a:gd name="T34" fmla="*/ 1017 w 1901"/>
                <a:gd name="T35" fmla="*/ 595 h 635"/>
                <a:gd name="T36" fmla="*/ 27 w 1901"/>
                <a:gd name="T37" fmla="*/ 322 h 635"/>
                <a:gd name="T38" fmla="*/ 24 w 1901"/>
                <a:gd name="T39" fmla="*/ 321 h 635"/>
                <a:gd name="T40" fmla="*/ 3 w 1901"/>
                <a:gd name="T41" fmla="*/ 335 h 635"/>
                <a:gd name="T42" fmla="*/ 17 w 1901"/>
                <a:gd name="T43" fmla="*/ 359 h 635"/>
                <a:gd name="T44" fmla="*/ 1011 w 1901"/>
                <a:gd name="T45" fmla="*/ 634 h 635"/>
                <a:gd name="T46" fmla="*/ 1017 w 1901"/>
                <a:gd name="T47" fmla="*/ 635 h 635"/>
                <a:gd name="T48" fmla="*/ 1021 w 1901"/>
                <a:gd name="T49" fmla="*/ 634 h 635"/>
                <a:gd name="T50" fmla="*/ 1833 w 1901"/>
                <a:gd name="T51" fmla="*/ 429 h 635"/>
                <a:gd name="T52" fmla="*/ 1843 w 1901"/>
                <a:gd name="T53" fmla="*/ 423 h 635"/>
                <a:gd name="T54" fmla="*/ 1866 w 1901"/>
                <a:gd name="T55" fmla="*/ 266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01" h="635">
                  <a:moveTo>
                    <a:pt x="1866" y="266"/>
                  </a:moveTo>
                  <a:cubicBezTo>
                    <a:pt x="1865" y="264"/>
                    <a:pt x="1863" y="263"/>
                    <a:pt x="1861" y="262"/>
                  </a:cubicBezTo>
                  <a:cubicBezTo>
                    <a:pt x="1862" y="262"/>
                    <a:pt x="1862" y="262"/>
                    <a:pt x="1862" y="262"/>
                  </a:cubicBezTo>
                  <a:cubicBezTo>
                    <a:pt x="1861" y="261"/>
                    <a:pt x="1861" y="261"/>
                    <a:pt x="1861" y="261"/>
                  </a:cubicBezTo>
                  <a:cubicBezTo>
                    <a:pt x="1857" y="259"/>
                    <a:pt x="1853" y="258"/>
                    <a:pt x="1848" y="258"/>
                  </a:cubicBezTo>
                  <a:cubicBezTo>
                    <a:pt x="834" y="0"/>
                    <a:pt x="834" y="0"/>
                    <a:pt x="834" y="0"/>
                  </a:cubicBezTo>
                  <a:cubicBezTo>
                    <a:pt x="46" y="163"/>
                    <a:pt x="46" y="163"/>
                    <a:pt x="46" y="163"/>
                  </a:cubicBezTo>
                  <a:cubicBezTo>
                    <a:pt x="36" y="161"/>
                    <a:pt x="26" y="167"/>
                    <a:pt x="23" y="178"/>
                  </a:cubicBezTo>
                  <a:cubicBezTo>
                    <a:pt x="20" y="188"/>
                    <a:pt x="27" y="199"/>
                    <a:pt x="37" y="201"/>
                  </a:cubicBezTo>
                  <a:cubicBezTo>
                    <a:pt x="40" y="202"/>
                    <a:pt x="40" y="202"/>
                    <a:pt x="40" y="202"/>
                  </a:cubicBezTo>
                  <a:cubicBezTo>
                    <a:pt x="1018" y="460"/>
                    <a:pt x="1018" y="460"/>
                    <a:pt x="1018" y="460"/>
                  </a:cubicBezTo>
                  <a:cubicBezTo>
                    <a:pt x="1031" y="464"/>
                    <a:pt x="1031" y="464"/>
                    <a:pt x="1031" y="464"/>
                  </a:cubicBezTo>
                  <a:cubicBezTo>
                    <a:pt x="1032" y="464"/>
                    <a:pt x="1032" y="464"/>
                    <a:pt x="1032" y="464"/>
                  </a:cubicBezTo>
                  <a:cubicBezTo>
                    <a:pt x="1033" y="464"/>
                    <a:pt x="1033" y="464"/>
                    <a:pt x="1033" y="464"/>
                  </a:cubicBezTo>
                  <a:cubicBezTo>
                    <a:pt x="1036" y="465"/>
                    <a:pt x="1039" y="465"/>
                    <a:pt x="1042" y="464"/>
                  </a:cubicBezTo>
                  <a:cubicBezTo>
                    <a:pt x="1839" y="300"/>
                    <a:pt x="1839" y="300"/>
                    <a:pt x="1839" y="300"/>
                  </a:cubicBezTo>
                  <a:cubicBezTo>
                    <a:pt x="1845" y="316"/>
                    <a:pt x="1851" y="351"/>
                    <a:pt x="1817" y="393"/>
                  </a:cubicBezTo>
                  <a:cubicBezTo>
                    <a:pt x="1017" y="595"/>
                    <a:pt x="1017" y="595"/>
                    <a:pt x="1017" y="595"/>
                  </a:cubicBezTo>
                  <a:cubicBezTo>
                    <a:pt x="27" y="322"/>
                    <a:pt x="27" y="322"/>
                    <a:pt x="27" y="322"/>
                  </a:cubicBezTo>
                  <a:cubicBezTo>
                    <a:pt x="26" y="321"/>
                    <a:pt x="25" y="321"/>
                    <a:pt x="24" y="321"/>
                  </a:cubicBezTo>
                  <a:cubicBezTo>
                    <a:pt x="15" y="320"/>
                    <a:pt x="6" y="326"/>
                    <a:pt x="3" y="335"/>
                  </a:cubicBezTo>
                  <a:cubicBezTo>
                    <a:pt x="0" y="346"/>
                    <a:pt x="6" y="356"/>
                    <a:pt x="17" y="359"/>
                  </a:cubicBezTo>
                  <a:cubicBezTo>
                    <a:pt x="1011" y="634"/>
                    <a:pt x="1011" y="634"/>
                    <a:pt x="1011" y="634"/>
                  </a:cubicBezTo>
                  <a:cubicBezTo>
                    <a:pt x="1013" y="635"/>
                    <a:pt x="1015" y="635"/>
                    <a:pt x="1017" y="635"/>
                  </a:cubicBezTo>
                  <a:cubicBezTo>
                    <a:pt x="1018" y="635"/>
                    <a:pt x="1020" y="635"/>
                    <a:pt x="1021" y="634"/>
                  </a:cubicBezTo>
                  <a:cubicBezTo>
                    <a:pt x="1833" y="429"/>
                    <a:pt x="1833" y="429"/>
                    <a:pt x="1833" y="429"/>
                  </a:cubicBezTo>
                  <a:cubicBezTo>
                    <a:pt x="1837" y="428"/>
                    <a:pt x="1840" y="426"/>
                    <a:pt x="1843" y="423"/>
                  </a:cubicBezTo>
                  <a:cubicBezTo>
                    <a:pt x="1901" y="356"/>
                    <a:pt x="1883" y="291"/>
                    <a:pt x="1866" y="266"/>
                  </a:cubicBezTo>
                  <a:close/>
                </a:path>
              </a:pathLst>
            </a:custGeom>
            <a:solidFill>
              <a:srgbClr val="CEBB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Sľîḍe">
              <a:extLst>
                <a:ext uri="{FF2B5EF4-FFF2-40B4-BE49-F238E27FC236}">
                  <a16:creationId xmlns:a16="http://schemas.microsoft.com/office/drawing/2014/main" id="{F5D9C4FC-EB4B-4DC4-8921-94CD6BC9B022}"/>
                </a:ext>
              </a:extLst>
            </p:cNvPr>
            <p:cNvSpPr/>
            <p:nvPr/>
          </p:nvSpPr>
          <p:spPr bwMode="auto">
            <a:xfrm>
              <a:off x="8078789" y="3632607"/>
              <a:ext cx="2663825" cy="735013"/>
            </a:xfrm>
            <a:custGeom>
              <a:avLst/>
              <a:gdLst>
                <a:gd name="T0" fmla="*/ 864 w 1718"/>
                <a:gd name="T1" fmla="*/ 473 h 473"/>
                <a:gd name="T2" fmla="*/ 1687 w 1718"/>
                <a:gd name="T3" fmla="*/ 164 h 473"/>
                <a:gd name="T4" fmla="*/ 1699 w 1718"/>
                <a:gd name="T5" fmla="*/ 59 h 473"/>
                <a:gd name="T6" fmla="*/ 873 w 1718"/>
                <a:gd name="T7" fmla="*/ 330 h 473"/>
                <a:gd name="T8" fmla="*/ 865 w 1718"/>
                <a:gd name="T9" fmla="*/ 330 h 473"/>
                <a:gd name="T10" fmla="*/ 861 w 1718"/>
                <a:gd name="T11" fmla="*/ 332 h 473"/>
                <a:gd name="T12" fmla="*/ 816 w 1718"/>
                <a:gd name="T13" fmla="*/ 312 h 473"/>
                <a:gd name="T14" fmla="*/ 2 w 1718"/>
                <a:gd name="T15" fmla="*/ 0 h 473"/>
                <a:gd name="T16" fmla="*/ 0 w 1718"/>
                <a:gd name="T17" fmla="*/ 130 h 473"/>
                <a:gd name="T18" fmla="*/ 7 w 1718"/>
                <a:gd name="T19" fmla="*/ 131 h 473"/>
                <a:gd name="T20" fmla="*/ 864 w 1718"/>
                <a:gd name="T21"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8" h="473">
                  <a:moveTo>
                    <a:pt x="864" y="473"/>
                  </a:moveTo>
                  <a:cubicBezTo>
                    <a:pt x="1687" y="164"/>
                    <a:pt x="1687" y="164"/>
                    <a:pt x="1687" y="164"/>
                  </a:cubicBezTo>
                  <a:cubicBezTo>
                    <a:pt x="1718" y="114"/>
                    <a:pt x="1707" y="77"/>
                    <a:pt x="1699" y="59"/>
                  </a:cubicBezTo>
                  <a:cubicBezTo>
                    <a:pt x="873" y="330"/>
                    <a:pt x="873" y="330"/>
                    <a:pt x="873" y="330"/>
                  </a:cubicBezTo>
                  <a:cubicBezTo>
                    <a:pt x="871" y="330"/>
                    <a:pt x="868" y="331"/>
                    <a:pt x="865" y="330"/>
                  </a:cubicBezTo>
                  <a:cubicBezTo>
                    <a:pt x="861" y="332"/>
                    <a:pt x="861" y="332"/>
                    <a:pt x="861" y="332"/>
                  </a:cubicBezTo>
                  <a:cubicBezTo>
                    <a:pt x="816" y="312"/>
                    <a:pt x="816" y="312"/>
                    <a:pt x="816" y="312"/>
                  </a:cubicBezTo>
                  <a:cubicBezTo>
                    <a:pt x="2" y="0"/>
                    <a:pt x="2" y="0"/>
                    <a:pt x="2" y="0"/>
                  </a:cubicBezTo>
                  <a:cubicBezTo>
                    <a:pt x="0" y="130"/>
                    <a:pt x="0" y="130"/>
                    <a:pt x="0" y="130"/>
                  </a:cubicBezTo>
                  <a:cubicBezTo>
                    <a:pt x="2" y="130"/>
                    <a:pt x="5" y="130"/>
                    <a:pt x="7" y="131"/>
                  </a:cubicBezTo>
                  <a:lnTo>
                    <a:pt x="864" y="4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ś1ïḑé">
              <a:extLst>
                <a:ext uri="{FF2B5EF4-FFF2-40B4-BE49-F238E27FC236}">
                  <a16:creationId xmlns:a16="http://schemas.microsoft.com/office/drawing/2014/main" id="{5210E7E9-FDAA-4FD9-B58C-DDE105B942F8}"/>
                </a:ext>
              </a:extLst>
            </p:cNvPr>
            <p:cNvSpPr/>
            <p:nvPr/>
          </p:nvSpPr>
          <p:spPr bwMode="auto">
            <a:xfrm>
              <a:off x="8043864" y="3277007"/>
              <a:ext cx="2776538" cy="1152525"/>
            </a:xfrm>
            <a:custGeom>
              <a:avLst/>
              <a:gdLst>
                <a:gd name="T0" fmla="*/ 1743 w 1791"/>
                <a:gd name="T1" fmla="*/ 252 h 742"/>
                <a:gd name="T2" fmla="*/ 1737 w 1791"/>
                <a:gd name="T3" fmla="*/ 248 h 742"/>
                <a:gd name="T4" fmla="*/ 1739 w 1791"/>
                <a:gd name="T5" fmla="*/ 247 h 742"/>
                <a:gd name="T6" fmla="*/ 746 w 1791"/>
                <a:gd name="T7" fmla="*/ 0 h 742"/>
                <a:gd name="T8" fmla="*/ 25 w 1791"/>
                <a:gd name="T9" fmla="*/ 189 h 742"/>
                <a:gd name="T10" fmla="*/ 6 w 1791"/>
                <a:gd name="T11" fmla="*/ 201 h 742"/>
                <a:gd name="T12" fmla="*/ 17 w 1791"/>
                <a:gd name="T13" fmla="*/ 227 h 742"/>
                <a:gd name="T14" fmla="*/ 24 w 1791"/>
                <a:gd name="T15" fmla="*/ 229 h 742"/>
                <a:gd name="T16" fmla="*/ 838 w 1791"/>
                <a:gd name="T17" fmla="*/ 541 h 742"/>
                <a:gd name="T18" fmla="*/ 883 w 1791"/>
                <a:gd name="T19" fmla="*/ 561 h 742"/>
                <a:gd name="T20" fmla="*/ 887 w 1791"/>
                <a:gd name="T21" fmla="*/ 559 h 742"/>
                <a:gd name="T22" fmla="*/ 895 w 1791"/>
                <a:gd name="T23" fmla="*/ 559 h 742"/>
                <a:gd name="T24" fmla="*/ 1721 w 1791"/>
                <a:gd name="T25" fmla="*/ 288 h 742"/>
                <a:gd name="T26" fmla="*/ 1709 w 1791"/>
                <a:gd name="T27" fmla="*/ 393 h 742"/>
                <a:gd name="T28" fmla="*/ 886 w 1791"/>
                <a:gd name="T29" fmla="*/ 702 h 742"/>
                <a:gd name="T30" fmla="*/ 29 w 1791"/>
                <a:gd name="T31" fmla="*/ 360 h 742"/>
                <a:gd name="T32" fmla="*/ 22 w 1791"/>
                <a:gd name="T33" fmla="*/ 359 h 742"/>
                <a:gd name="T34" fmla="*/ 4 w 1791"/>
                <a:gd name="T35" fmla="*/ 371 h 742"/>
                <a:gd name="T36" fmla="*/ 15 w 1791"/>
                <a:gd name="T37" fmla="*/ 396 h 742"/>
                <a:gd name="T38" fmla="*/ 879 w 1791"/>
                <a:gd name="T39" fmla="*/ 741 h 742"/>
                <a:gd name="T40" fmla="*/ 886 w 1791"/>
                <a:gd name="T41" fmla="*/ 742 h 742"/>
                <a:gd name="T42" fmla="*/ 893 w 1791"/>
                <a:gd name="T43" fmla="*/ 741 h 742"/>
                <a:gd name="T44" fmla="*/ 1728 w 1791"/>
                <a:gd name="T45" fmla="*/ 427 h 742"/>
                <a:gd name="T46" fmla="*/ 1737 w 1791"/>
                <a:gd name="T47" fmla="*/ 420 h 742"/>
                <a:gd name="T48" fmla="*/ 1743 w 1791"/>
                <a:gd name="T49" fmla="*/ 252 h 742"/>
                <a:gd name="T50" fmla="*/ 1721 w 1791"/>
                <a:gd name="T51" fmla="*/ 409 h 742"/>
                <a:gd name="T52" fmla="*/ 1749 w 1791"/>
                <a:gd name="T53" fmla="*/ 326 h 742"/>
                <a:gd name="T54" fmla="*/ 1721 w 1791"/>
                <a:gd name="T55" fmla="*/ 409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91" h="742">
                  <a:moveTo>
                    <a:pt x="1743" y="252"/>
                  </a:moveTo>
                  <a:cubicBezTo>
                    <a:pt x="1742" y="250"/>
                    <a:pt x="1740" y="249"/>
                    <a:pt x="1737" y="248"/>
                  </a:cubicBezTo>
                  <a:cubicBezTo>
                    <a:pt x="1739" y="247"/>
                    <a:pt x="1739" y="247"/>
                    <a:pt x="1739" y="247"/>
                  </a:cubicBezTo>
                  <a:cubicBezTo>
                    <a:pt x="746" y="0"/>
                    <a:pt x="746" y="0"/>
                    <a:pt x="746" y="0"/>
                  </a:cubicBezTo>
                  <a:cubicBezTo>
                    <a:pt x="25" y="189"/>
                    <a:pt x="25" y="189"/>
                    <a:pt x="25" y="189"/>
                  </a:cubicBezTo>
                  <a:cubicBezTo>
                    <a:pt x="17" y="189"/>
                    <a:pt x="9" y="193"/>
                    <a:pt x="6" y="201"/>
                  </a:cubicBezTo>
                  <a:cubicBezTo>
                    <a:pt x="2" y="211"/>
                    <a:pt x="7" y="223"/>
                    <a:pt x="17" y="227"/>
                  </a:cubicBezTo>
                  <a:cubicBezTo>
                    <a:pt x="24" y="229"/>
                    <a:pt x="24" y="229"/>
                    <a:pt x="24" y="229"/>
                  </a:cubicBezTo>
                  <a:cubicBezTo>
                    <a:pt x="838" y="541"/>
                    <a:pt x="838" y="541"/>
                    <a:pt x="838" y="541"/>
                  </a:cubicBezTo>
                  <a:cubicBezTo>
                    <a:pt x="883" y="561"/>
                    <a:pt x="883" y="561"/>
                    <a:pt x="883" y="561"/>
                  </a:cubicBezTo>
                  <a:cubicBezTo>
                    <a:pt x="887" y="559"/>
                    <a:pt x="887" y="559"/>
                    <a:pt x="887" y="559"/>
                  </a:cubicBezTo>
                  <a:cubicBezTo>
                    <a:pt x="890" y="560"/>
                    <a:pt x="893" y="559"/>
                    <a:pt x="895" y="559"/>
                  </a:cubicBezTo>
                  <a:cubicBezTo>
                    <a:pt x="1721" y="288"/>
                    <a:pt x="1721" y="288"/>
                    <a:pt x="1721" y="288"/>
                  </a:cubicBezTo>
                  <a:cubicBezTo>
                    <a:pt x="1729" y="306"/>
                    <a:pt x="1740" y="343"/>
                    <a:pt x="1709" y="393"/>
                  </a:cubicBezTo>
                  <a:cubicBezTo>
                    <a:pt x="886" y="702"/>
                    <a:pt x="886" y="702"/>
                    <a:pt x="886" y="702"/>
                  </a:cubicBezTo>
                  <a:cubicBezTo>
                    <a:pt x="29" y="360"/>
                    <a:pt x="29" y="360"/>
                    <a:pt x="29" y="360"/>
                  </a:cubicBezTo>
                  <a:cubicBezTo>
                    <a:pt x="27" y="359"/>
                    <a:pt x="24" y="359"/>
                    <a:pt x="22" y="359"/>
                  </a:cubicBezTo>
                  <a:cubicBezTo>
                    <a:pt x="14" y="358"/>
                    <a:pt x="7" y="363"/>
                    <a:pt x="4" y="371"/>
                  </a:cubicBezTo>
                  <a:cubicBezTo>
                    <a:pt x="0" y="381"/>
                    <a:pt x="5" y="392"/>
                    <a:pt x="15" y="396"/>
                  </a:cubicBezTo>
                  <a:cubicBezTo>
                    <a:pt x="879" y="741"/>
                    <a:pt x="879" y="741"/>
                    <a:pt x="879" y="741"/>
                  </a:cubicBezTo>
                  <a:cubicBezTo>
                    <a:pt x="881" y="742"/>
                    <a:pt x="884" y="742"/>
                    <a:pt x="886" y="742"/>
                  </a:cubicBezTo>
                  <a:cubicBezTo>
                    <a:pt x="889" y="742"/>
                    <a:pt x="891" y="742"/>
                    <a:pt x="893" y="741"/>
                  </a:cubicBezTo>
                  <a:cubicBezTo>
                    <a:pt x="1728" y="427"/>
                    <a:pt x="1728" y="427"/>
                    <a:pt x="1728" y="427"/>
                  </a:cubicBezTo>
                  <a:cubicBezTo>
                    <a:pt x="1732" y="426"/>
                    <a:pt x="1735" y="423"/>
                    <a:pt x="1737" y="420"/>
                  </a:cubicBezTo>
                  <a:cubicBezTo>
                    <a:pt x="1791" y="342"/>
                    <a:pt x="1765" y="276"/>
                    <a:pt x="1743" y="252"/>
                  </a:cubicBezTo>
                  <a:close/>
                  <a:moveTo>
                    <a:pt x="1721" y="409"/>
                  </a:moveTo>
                  <a:cubicBezTo>
                    <a:pt x="1743" y="377"/>
                    <a:pt x="1750" y="349"/>
                    <a:pt x="1749" y="326"/>
                  </a:cubicBezTo>
                  <a:cubicBezTo>
                    <a:pt x="1750" y="349"/>
                    <a:pt x="1743" y="377"/>
                    <a:pt x="1721" y="409"/>
                  </a:cubicBezTo>
                  <a:close/>
                </a:path>
              </a:pathLst>
            </a:custGeom>
            <a:solidFill>
              <a:srgbClr val="705A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ślîdê">
              <a:extLst>
                <a:ext uri="{FF2B5EF4-FFF2-40B4-BE49-F238E27FC236}">
                  <a16:creationId xmlns:a16="http://schemas.microsoft.com/office/drawing/2014/main" id="{279BAF80-C4F7-4A1D-97A0-DDA259213A1E}"/>
                </a:ext>
              </a:extLst>
            </p:cNvPr>
            <p:cNvSpPr/>
            <p:nvPr/>
          </p:nvSpPr>
          <p:spPr bwMode="auto">
            <a:xfrm>
              <a:off x="4003676" y="1910169"/>
              <a:ext cx="4818063" cy="281305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šļïďè">
              <a:extLst>
                <a:ext uri="{FF2B5EF4-FFF2-40B4-BE49-F238E27FC236}">
                  <a16:creationId xmlns:a16="http://schemas.microsoft.com/office/drawing/2014/main" id="{CC89A769-07B9-43C2-8907-30A308807FFF}"/>
                </a:ext>
              </a:extLst>
            </p:cNvPr>
            <p:cNvSpPr/>
            <p:nvPr/>
          </p:nvSpPr>
          <p:spPr bwMode="auto">
            <a:xfrm>
              <a:off x="4295776" y="2205444"/>
              <a:ext cx="4310063" cy="500063"/>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îŝlïďê">
              <a:extLst>
                <a:ext uri="{FF2B5EF4-FFF2-40B4-BE49-F238E27FC236}">
                  <a16:creationId xmlns:a16="http://schemas.microsoft.com/office/drawing/2014/main" id="{60CB784A-0965-4EA6-AFFA-C0DF4947390A}"/>
                </a:ext>
              </a:extLst>
            </p:cNvPr>
            <p:cNvSpPr/>
            <p:nvPr/>
          </p:nvSpPr>
          <p:spPr bwMode="auto">
            <a:xfrm>
              <a:off x="4570414" y="3024594"/>
              <a:ext cx="284163" cy="107950"/>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íṥļiḑe">
              <a:extLst>
                <a:ext uri="{FF2B5EF4-FFF2-40B4-BE49-F238E27FC236}">
                  <a16:creationId xmlns:a16="http://schemas.microsoft.com/office/drawing/2014/main" id="{884435EC-F7F0-47E0-97A9-D1B7273DDCD5}"/>
                </a:ext>
              </a:extLst>
            </p:cNvPr>
            <p:cNvSpPr/>
            <p:nvPr/>
          </p:nvSpPr>
          <p:spPr bwMode="auto">
            <a:xfrm>
              <a:off x="4902201" y="3024594"/>
              <a:ext cx="501650" cy="107950"/>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íSļîďé">
              <a:extLst>
                <a:ext uri="{FF2B5EF4-FFF2-40B4-BE49-F238E27FC236}">
                  <a16:creationId xmlns:a16="http://schemas.microsoft.com/office/drawing/2014/main" id="{531274EB-344C-4DD7-A011-346CA1D962E5}"/>
                </a:ext>
              </a:extLst>
            </p:cNvPr>
            <p:cNvSpPr/>
            <p:nvPr/>
          </p:nvSpPr>
          <p:spPr bwMode="auto">
            <a:xfrm>
              <a:off x="7270751" y="3024594"/>
              <a:ext cx="593725" cy="107950"/>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8" name="iṥļíḑe">
              <a:extLst>
                <a:ext uri="{FF2B5EF4-FFF2-40B4-BE49-F238E27FC236}">
                  <a16:creationId xmlns:a16="http://schemas.microsoft.com/office/drawing/2014/main" id="{3FC66EE0-4A3E-4043-84C9-7C4CFDC35332}"/>
                </a:ext>
              </a:extLst>
            </p:cNvPr>
            <p:cNvSpPr/>
            <p:nvPr/>
          </p:nvSpPr>
          <p:spPr bwMode="auto">
            <a:xfrm>
              <a:off x="7912101" y="3024594"/>
              <a:ext cx="190500" cy="107950"/>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 name="íṩḻíďè">
              <a:extLst>
                <a:ext uri="{FF2B5EF4-FFF2-40B4-BE49-F238E27FC236}">
                  <a16:creationId xmlns:a16="http://schemas.microsoft.com/office/drawing/2014/main" id="{45C358DD-E843-44B4-8B4F-ED931DBA0BC5}"/>
                </a:ext>
              </a:extLst>
            </p:cNvPr>
            <p:cNvSpPr/>
            <p:nvPr/>
          </p:nvSpPr>
          <p:spPr bwMode="auto">
            <a:xfrm>
              <a:off x="4570414" y="3291294"/>
              <a:ext cx="128588" cy="109538"/>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 name="íš1ïdê">
              <a:extLst>
                <a:ext uri="{FF2B5EF4-FFF2-40B4-BE49-F238E27FC236}">
                  <a16:creationId xmlns:a16="http://schemas.microsoft.com/office/drawing/2014/main" id="{D286180C-AE7C-4E96-AF05-0B0957D1320B}"/>
                </a:ext>
              </a:extLst>
            </p:cNvPr>
            <p:cNvSpPr/>
            <p:nvPr/>
          </p:nvSpPr>
          <p:spPr bwMode="auto">
            <a:xfrm>
              <a:off x="4748214" y="3291294"/>
              <a:ext cx="655638" cy="109538"/>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 name="ïśľiḍe">
              <a:extLst>
                <a:ext uri="{FF2B5EF4-FFF2-40B4-BE49-F238E27FC236}">
                  <a16:creationId xmlns:a16="http://schemas.microsoft.com/office/drawing/2014/main" id="{059B6F62-5519-4601-8E94-6F61B75E4F7B}"/>
                </a:ext>
              </a:extLst>
            </p:cNvPr>
            <p:cNvSpPr/>
            <p:nvPr/>
          </p:nvSpPr>
          <p:spPr bwMode="auto">
            <a:xfrm>
              <a:off x="7270751" y="3291294"/>
              <a:ext cx="284163" cy="109538"/>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 name="ïşḷíḋe">
              <a:extLst>
                <a:ext uri="{FF2B5EF4-FFF2-40B4-BE49-F238E27FC236}">
                  <a16:creationId xmlns:a16="http://schemas.microsoft.com/office/drawing/2014/main" id="{D9123550-1BB7-4F1B-9093-43870E25B3B3}"/>
                </a:ext>
              </a:extLst>
            </p:cNvPr>
            <p:cNvSpPr/>
            <p:nvPr/>
          </p:nvSpPr>
          <p:spPr bwMode="auto">
            <a:xfrm>
              <a:off x="7602539" y="3291294"/>
              <a:ext cx="500063" cy="109538"/>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3" name="iSḻïďè">
              <a:extLst>
                <a:ext uri="{FF2B5EF4-FFF2-40B4-BE49-F238E27FC236}">
                  <a16:creationId xmlns:a16="http://schemas.microsoft.com/office/drawing/2014/main" id="{7632710F-AFB5-420F-AD1A-763F23D3E276}"/>
                </a:ext>
              </a:extLst>
            </p:cNvPr>
            <p:cNvSpPr/>
            <p:nvPr/>
          </p:nvSpPr>
          <p:spPr bwMode="auto">
            <a:xfrm>
              <a:off x="4775201" y="3473857"/>
              <a:ext cx="303213" cy="28098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4" name="ïś1íḍè">
              <a:extLst>
                <a:ext uri="{FF2B5EF4-FFF2-40B4-BE49-F238E27FC236}">
                  <a16:creationId xmlns:a16="http://schemas.microsoft.com/office/drawing/2014/main" id="{34F092F4-79C4-4B1A-A412-9F03112C4C34}"/>
                </a:ext>
              </a:extLst>
            </p:cNvPr>
            <p:cNvSpPr/>
            <p:nvPr/>
          </p:nvSpPr>
          <p:spPr bwMode="auto">
            <a:xfrm>
              <a:off x="7554914" y="3507194"/>
              <a:ext cx="301625" cy="27940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 name="ïşļiḓé">
              <a:extLst>
                <a:ext uri="{FF2B5EF4-FFF2-40B4-BE49-F238E27FC236}">
                  <a16:creationId xmlns:a16="http://schemas.microsoft.com/office/drawing/2014/main" id="{D4E3C9A6-A331-45FB-AAF1-AD43469FCCFC}"/>
                </a:ext>
              </a:extLst>
            </p:cNvPr>
            <p:cNvSpPr/>
            <p:nvPr/>
          </p:nvSpPr>
          <p:spPr bwMode="auto">
            <a:xfrm>
              <a:off x="7586664" y="3534182"/>
              <a:ext cx="239713" cy="217488"/>
            </a:xfrm>
            <a:custGeom>
              <a:avLst/>
              <a:gdLst>
                <a:gd name="T0" fmla="*/ 75 w 154"/>
                <a:gd name="T1" fmla="*/ 140 h 140"/>
                <a:gd name="T2" fmla="*/ 60 w 154"/>
                <a:gd name="T3" fmla="*/ 134 h 140"/>
                <a:gd name="T4" fmla="*/ 8 w 154"/>
                <a:gd name="T5" fmla="*/ 88 h 140"/>
                <a:gd name="T6" fmla="*/ 6 w 154"/>
                <a:gd name="T7" fmla="*/ 63 h 140"/>
                <a:gd name="T8" fmla="*/ 31 w 154"/>
                <a:gd name="T9" fmla="*/ 61 h 140"/>
                <a:gd name="T10" fmla="*/ 72 w 154"/>
                <a:gd name="T11" fmla="*/ 98 h 140"/>
                <a:gd name="T12" fmla="*/ 118 w 154"/>
                <a:gd name="T13" fmla="*/ 12 h 140"/>
                <a:gd name="T14" fmla="*/ 142 w 154"/>
                <a:gd name="T15" fmla="*/ 5 h 140"/>
                <a:gd name="T16" fmla="*/ 149 w 154"/>
                <a:gd name="T17" fmla="*/ 29 h 140"/>
                <a:gd name="T18" fmla="*/ 96 w 154"/>
                <a:gd name="T19" fmla="*/ 128 h 140"/>
                <a:gd name="T20" fmla="*/ 80 w 154"/>
                <a:gd name="T21" fmla="*/ 139 h 140"/>
                <a:gd name="T22" fmla="*/ 75 w 154"/>
                <a:gd name="T23"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40">
                  <a:moveTo>
                    <a:pt x="75" y="140"/>
                  </a:moveTo>
                  <a:cubicBezTo>
                    <a:pt x="70" y="140"/>
                    <a:pt x="64" y="138"/>
                    <a:pt x="60" y="134"/>
                  </a:cubicBezTo>
                  <a:cubicBezTo>
                    <a:pt x="8" y="88"/>
                    <a:pt x="8" y="88"/>
                    <a:pt x="8" y="88"/>
                  </a:cubicBezTo>
                  <a:cubicBezTo>
                    <a:pt x="0" y="81"/>
                    <a:pt x="0" y="70"/>
                    <a:pt x="6" y="63"/>
                  </a:cubicBezTo>
                  <a:cubicBezTo>
                    <a:pt x="13" y="56"/>
                    <a:pt x="24" y="55"/>
                    <a:pt x="31" y="61"/>
                  </a:cubicBezTo>
                  <a:cubicBezTo>
                    <a:pt x="72" y="98"/>
                    <a:pt x="72" y="98"/>
                    <a:pt x="72" y="98"/>
                  </a:cubicBezTo>
                  <a:cubicBezTo>
                    <a:pt x="118" y="12"/>
                    <a:pt x="118" y="12"/>
                    <a:pt x="118" y="12"/>
                  </a:cubicBezTo>
                  <a:cubicBezTo>
                    <a:pt x="123" y="3"/>
                    <a:pt x="133" y="0"/>
                    <a:pt x="142" y="5"/>
                  </a:cubicBezTo>
                  <a:cubicBezTo>
                    <a:pt x="151" y="9"/>
                    <a:pt x="154" y="20"/>
                    <a:pt x="149" y="29"/>
                  </a:cubicBezTo>
                  <a:cubicBezTo>
                    <a:pt x="96" y="128"/>
                    <a:pt x="96" y="128"/>
                    <a:pt x="96" y="128"/>
                  </a:cubicBezTo>
                  <a:cubicBezTo>
                    <a:pt x="93" y="134"/>
                    <a:pt x="87" y="138"/>
                    <a:pt x="80" y="139"/>
                  </a:cubicBezTo>
                  <a:cubicBezTo>
                    <a:pt x="78" y="140"/>
                    <a:pt x="77" y="140"/>
                    <a:pt x="75" y="140"/>
                  </a:cubicBezTo>
                  <a:close/>
                </a:path>
              </a:pathLst>
            </a:custGeom>
            <a:solidFill>
              <a:srgbClr val="B8DE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ṡḻïďé">
              <a:extLst>
                <a:ext uri="{FF2B5EF4-FFF2-40B4-BE49-F238E27FC236}">
                  <a16:creationId xmlns:a16="http://schemas.microsoft.com/office/drawing/2014/main" id="{AFF6CAB4-6BAF-4E7B-9F3E-DA20B4A1AF95}"/>
                </a:ext>
              </a:extLst>
            </p:cNvPr>
            <p:cNvSpPr/>
            <p:nvPr/>
          </p:nvSpPr>
          <p:spPr bwMode="auto">
            <a:xfrm>
              <a:off x="4808539" y="3513544"/>
              <a:ext cx="238125" cy="217488"/>
            </a:xfrm>
            <a:custGeom>
              <a:avLst/>
              <a:gdLst>
                <a:gd name="T0" fmla="*/ 76 w 154"/>
                <a:gd name="T1" fmla="*/ 140 h 140"/>
                <a:gd name="T2" fmla="*/ 60 w 154"/>
                <a:gd name="T3" fmla="*/ 134 h 140"/>
                <a:gd name="T4" fmla="*/ 8 w 154"/>
                <a:gd name="T5" fmla="*/ 88 h 140"/>
                <a:gd name="T6" fmla="*/ 7 w 154"/>
                <a:gd name="T7" fmla="*/ 63 h 140"/>
                <a:gd name="T8" fmla="*/ 32 w 154"/>
                <a:gd name="T9" fmla="*/ 62 h 140"/>
                <a:gd name="T10" fmla="*/ 73 w 154"/>
                <a:gd name="T11" fmla="*/ 98 h 140"/>
                <a:gd name="T12" fmla="*/ 118 w 154"/>
                <a:gd name="T13" fmla="*/ 12 h 140"/>
                <a:gd name="T14" fmla="*/ 142 w 154"/>
                <a:gd name="T15" fmla="*/ 5 h 140"/>
                <a:gd name="T16" fmla="*/ 150 w 154"/>
                <a:gd name="T17" fmla="*/ 29 h 140"/>
                <a:gd name="T18" fmla="*/ 97 w 154"/>
                <a:gd name="T19" fmla="*/ 128 h 140"/>
                <a:gd name="T20" fmla="*/ 80 w 154"/>
                <a:gd name="T21" fmla="*/ 140 h 140"/>
                <a:gd name="T22" fmla="*/ 76 w 154"/>
                <a:gd name="T23"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40">
                  <a:moveTo>
                    <a:pt x="76" y="140"/>
                  </a:moveTo>
                  <a:cubicBezTo>
                    <a:pt x="70" y="140"/>
                    <a:pt x="64" y="138"/>
                    <a:pt x="60" y="134"/>
                  </a:cubicBezTo>
                  <a:cubicBezTo>
                    <a:pt x="8" y="88"/>
                    <a:pt x="8" y="88"/>
                    <a:pt x="8" y="88"/>
                  </a:cubicBezTo>
                  <a:cubicBezTo>
                    <a:pt x="1" y="81"/>
                    <a:pt x="0" y="70"/>
                    <a:pt x="7" y="63"/>
                  </a:cubicBezTo>
                  <a:cubicBezTo>
                    <a:pt x="13" y="56"/>
                    <a:pt x="24" y="55"/>
                    <a:pt x="32" y="62"/>
                  </a:cubicBezTo>
                  <a:cubicBezTo>
                    <a:pt x="73" y="98"/>
                    <a:pt x="73" y="98"/>
                    <a:pt x="73" y="98"/>
                  </a:cubicBezTo>
                  <a:cubicBezTo>
                    <a:pt x="118" y="12"/>
                    <a:pt x="118" y="12"/>
                    <a:pt x="118" y="12"/>
                  </a:cubicBezTo>
                  <a:cubicBezTo>
                    <a:pt x="123" y="4"/>
                    <a:pt x="134" y="0"/>
                    <a:pt x="142" y="5"/>
                  </a:cubicBezTo>
                  <a:cubicBezTo>
                    <a:pt x="151" y="9"/>
                    <a:pt x="154" y="20"/>
                    <a:pt x="150" y="29"/>
                  </a:cubicBezTo>
                  <a:cubicBezTo>
                    <a:pt x="97" y="128"/>
                    <a:pt x="97" y="128"/>
                    <a:pt x="97" y="128"/>
                  </a:cubicBezTo>
                  <a:cubicBezTo>
                    <a:pt x="93" y="134"/>
                    <a:pt x="87" y="138"/>
                    <a:pt x="80" y="140"/>
                  </a:cubicBezTo>
                  <a:cubicBezTo>
                    <a:pt x="79" y="140"/>
                    <a:pt x="77" y="140"/>
                    <a:pt x="76" y="140"/>
                  </a:cubicBezTo>
                  <a:close/>
                </a:path>
              </a:pathLst>
            </a:custGeom>
            <a:solidFill>
              <a:srgbClr val="B8DE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íš1íḋé">
              <a:extLst>
                <a:ext uri="{FF2B5EF4-FFF2-40B4-BE49-F238E27FC236}">
                  <a16:creationId xmlns:a16="http://schemas.microsoft.com/office/drawing/2014/main" id="{DBAD0016-A3D5-456D-883C-9683107F545F}"/>
                </a:ext>
              </a:extLst>
            </p:cNvPr>
            <p:cNvSpPr/>
            <p:nvPr/>
          </p:nvSpPr>
          <p:spPr bwMode="auto">
            <a:xfrm>
              <a:off x="5672139" y="3010307"/>
              <a:ext cx="1225550" cy="280988"/>
            </a:xfrm>
            <a:prstGeom prst="rect">
              <a:avLst/>
            </a:prstGeom>
            <a:solidFill>
              <a:srgbClr val="64BF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 name="í$lïḋê">
              <a:extLst>
                <a:ext uri="{FF2B5EF4-FFF2-40B4-BE49-F238E27FC236}">
                  <a16:creationId xmlns:a16="http://schemas.microsoft.com/office/drawing/2014/main" id="{33139BC8-0891-4F65-A768-CA093AE0C766}"/>
                </a:ext>
              </a:extLst>
            </p:cNvPr>
            <p:cNvSpPr/>
            <p:nvPr/>
          </p:nvSpPr>
          <p:spPr bwMode="auto">
            <a:xfrm>
              <a:off x="5672139" y="3365907"/>
              <a:ext cx="301625" cy="280988"/>
            </a:xfrm>
            <a:prstGeom prst="rect">
              <a:avLst/>
            </a:prstGeom>
            <a:solidFill>
              <a:srgbClr val="64BF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 name="íṡḻïdé">
              <a:extLst>
                <a:ext uri="{FF2B5EF4-FFF2-40B4-BE49-F238E27FC236}">
                  <a16:creationId xmlns:a16="http://schemas.microsoft.com/office/drawing/2014/main" id="{177D5FCA-BF3F-48C2-AD63-3AFD58CC1A6F}"/>
                </a:ext>
              </a:extLst>
            </p:cNvPr>
            <p:cNvSpPr/>
            <p:nvPr/>
          </p:nvSpPr>
          <p:spPr bwMode="auto">
            <a:xfrm>
              <a:off x="6134101" y="3365907"/>
              <a:ext cx="301625" cy="280988"/>
            </a:xfrm>
            <a:prstGeom prst="rect">
              <a:avLst/>
            </a:prstGeom>
            <a:solidFill>
              <a:srgbClr val="64BF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 name="îṥḷïḋé">
              <a:extLst>
                <a:ext uri="{FF2B5EF4-FFF2-40B4-BE49-F238E27FC236}">
                  <a16:creationId xmlns:a16="http://schemas.microsoft.com/office/drawing/2014/main" id="{BB9BA20E-6AE6-4801-BEB5-C28EE423CED3}"/>
                </a:ext>
              </a:extLst>
            </p:cNvPr>
            <p:cNvSpPr/>
            <p:nvPr/>
          </p:nvSpPr>
          <p:spPr bwMode="auto">
            <a:xfrm>
              <a:off x="6596064" y="3365907"/>
              <a:ext cx="301625" cy="280988"/>
            </a:xfrm>
            <a:prstGeom prst="rect">
              <a:avLst/>
            </a:prstGeom>
            <a:solidFill>
              <a:srgbClr val="64BF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 name="íṧ1iḍê">
              <a:extLst>
                <a:ext uri="{FF2B5EF4-FFF2-40B4-BE49-F238E27FC236}">
                  <a16:creationId xmlns:a16="http://schemas.microsoft.com/office/drawing/2014/main" id="{2CAC71CC-ACD6-4857-9966-5E56CABDBCB3}"/>
                </a:ext>
              </a:extLst>
            </p:cNvPr>
            <p:cNvSpPr/>
            <p:nvPr/>
          </p:nvSpPr>
          <p:spPr bwMode="auto">
            <a:xfrm>
              <a:off x="5672139" y="3723094"/>
              <a:ext cx="1225550" cy="279400"/>
            </a:xfrm>
            <a:prstGeom prst="rect">
              <a:avLst/>
            </a:prstGeom>
            <a:solidFill>
              <a:srgbClr val="64BF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iṩ1iḑe">
              <a:extLst>
                <a:ext uri="{FF2B5EF4-FFF2-40B4-BE49-F238E27FC236}">
                  <a16:creationId xmlns:a16="http://schemas.microsoft.com/office/drawing/2014/main" id="{7ACA081D-A6A1-4D15-83F4-54D678B6EE78}"/>
                </a:ext>
              </a:extLst>
            </p:cNvPr>
            <p:cNvSpPr/>
            <p:nvPr/>
          </p:nvSpPr>
          <p:spPr bwMode="auto">
            <a:xfrm>
              <a:off x="5672139" y="4085044"/>
              <a:ext cx="1225550" cy="314325"/>
            </a:xfrm>
            <a:prstGeom prst="rect">
              <a:avLst/>
            </a:prstGeom>
            <a:solidFill>
              <a:srgbClr val="FE537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íṡ1îdè">
              <a:extLst>
                <a:ext uri="{FF2B5EF4-FFF2-40B4-BE49-F238E27FC236}">
                  <a16:creationId xmlns:a16="http://schemas.microsoft.com/office/drawing/2014/main" id="{09947378-9D3F-4C62-8BC1-632EFB5D1FB8}"/>
                </a:ext>
              </a:extLst>
            </p:cNvPr>
            <p:cNvSpPr/>
            <p:nvPr/>
          </p:nvSpPr>
          <p:spPr bwMode="auto">
            <a:xfrm>
              <a:off x="6019801" y="4202519"/>
              <a:ext cx="184150" cy="7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isḷïďè">
              <a:extLst>
                <a:ext uri="{FF2B5EF4-FFF2-40B4-BE49-F238E27FC236}">
                  <a16:creationId xmlns:a16="http://schemas.microsoft.com/office/drawing/2014/main" id="{6A010387-804C-4D31-915E-087206B1FF1B}"/>
                </a:ext>
              </a:extLst>
            </p:cNvPr>
            <p:cNvSpPr/>
            <p:nvPr/>
          </p:nvSpPr>
          <p:spPr bwMode="auto">
            <a:xfrm>
              <a:off x="6234114" y="4202519"/>
              <a:ext cx="327025" cy="7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ïslídè">
              <a:extLst>
                <a:ext uri="{FF2B5EF4-FFF2-40B4-BE49-F238E27FC236}">
                  <a16:creationId xmlns:a16="http://schemas.microsoft.com/office/drawing/2014/main" id="{53A4D2F4-F46E-4C42-A31B-A57F796FF951}"/>
                </a:ext>
              </a:extLst>
            </p:cNvPr>
            <p:cNvSpPr/>
            <p:nvPr/>
          </p:nvSpPr>
          <p:spPr bwMode="auto">
            <a:xfrm>
              <a:off x="4446589" y="2372132"/>
              <a:ext cx="3979863" cy="195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ïṩļîdé">
              <a:extLst>
                <a:ext uri="{FF2B5EF4-FFF2-40B4-BE49-F238E27FC236}">
                  <a16:creationId xmlns:a16="http://schemas.microsoft.com/office/drawing/2014/main" id="{A01E929F-9282-4521-BDDA-357362B0592E}"/>
                </a:ext>
              </a:extLst>
            </p:cNvPr>
            <p:cNvSpPr/>
            <p:nvPr/>
          </p:nvSpPr>
          <p:spPr bwMode="auto">
            <a:xfrm>
              <a:off x="3297239" y="3778657"/>
              <a:ext cx="355600" cy="1185863"/>
            </a:xfrm>
            <a:custGeom>
              <a:avLst/>
              <a:gdLst>
                <a:gd name="T0" fmla="*/ 224 w 224"/>
                <a:gd name="T1" fmla="*/ 731 h 747"/>
                <a:gd name="T2" fmla="*/ 145 w 224"/>
                <a:gd name="T3" fmla="*/ 747 h 747"/>
                <a:gd name="T4" fmla="*/ 0 w 224"/>
                <a:gd name="T5" fmla="*/ 16 h 747"/>
                <a:gd name="T6" fmla="*/ 79 w 224"/>
                <a:gd name="T7" fmla="*/ 0 h 747"/>
                <a:gd name="T8" fmla="*/ 224 w 224"/>
                <a:gd name="T9" fmla="*/ 731 h 747"/>
              </a:gdLst>
              <a:ahLst/>
              <a:cxnLst>
                <a:cxn ang="0">
                  <a:pos x="T0" y="T1"/>
                </a:cxn>
                <a:cxn ang="0">
                  <a:pos x="T2" y="T3"/>
                </a:cxn>
                <a:cxn ang="0">
                  <a:pos x="T4" y="T5"/>
                </a:cxn>
                <a:cxn ang="0">
                  <a:pos x="T6" y="T7"/>
                </a:cxn>
                <a:cxn ang="0">
                  <a:pos x="T8" y="T9"/>
                </a:cxn>
              </a:cxnLst>
              <a:rect l="0" t="0" r="r" b="b"/>
              <a:pathLst>
                <a:path w="224" h="747">
                  <a:moveTo>
                    <a:pt x="224" y="731"/>
                  </a:moveTo>
                  <a:lnTo>
                    <a:pt x="145" y="747"/>
                  </a:lnTo>
                  <a:lnTo>
                    <a:pt x="0" y="16"/>
                  </a:lnTo>
                  <a:lnTo>
                    <a:pt x="79" y="0"/>
                  </a:lnTo>
                  <a:lnTo>
                    <a:pt x="224" y="731"/>
                  </a:lnTo>
                  <a:close/>
                </a:path>
              </a:pathLst>
            </a:custGeom>
            <a:solidFill>
              <a:srgbClr val="F591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íśḷíḓé">
              <a:extLst>
                <a:ext uri="{FF2B5EF4-FFF2-40B4-BE49-F238E27FC236}">
                  <a16:creationId xmlns:a16="http://schemas.microsoft.com/office/drawing/2014/main" id="{04BD3E29-BBFD-49C0-84EA-8A2022F59637}"/>
                </a:ext>
              </a:extLst>
            </p:cNvPr>
            <p:cNvSpPr/>
            <p:nvPr/>
          </p:nvSpPr>
          <p:spPr bwMode="auto">
            <a:xfrm>
              <a:off x="3295651" y="3683407"/>
              <a:ext cx="127000" cy="122238"/>
            </a:xfrm>
            <a:custGeom>
              <a:avLst/>
              <a:gdLst>
                <a:gd name="T0" fmla="*/ 0 w 80"/>
                <a:gd name="T1" fmla="*/ 77 h 77"/>
                <a:gd name="T2" fmla="*/ 25 w 80"/>
                <a:gd name="T3" fmla="*/ 0 h 77"/>
                <a:gd name="T4" fmla="*/ 80 w 80"/>
                <a:gd name="T5" fmla="*/ 60 h 77"/>
                <a:gd name="T6" fmla="*/ 0 w 80"/>
                <a:gd name="T7" fmla="*/ 77 h 77"/>
              </a:gdLst>
              <a:ahLst/>
              <a:cxnLst>
                <a:cxn ang="0">
                  <a:pos x="T0" y="T1"/>
                </a:cxn>
                <a:cxn ang="0">
                  <a:pos x="T2" y="T3"/>
                </a:cxn>
                <a:cxn ang="0">
                  <a:pos x="T4" y="T5"/>
                </a:cxn>
                <a:cxn ang="0">
                  <a:pos x="T6" y="T7"/>
                </a:cxn>
              </a:cxnLst>
              <a:rect l="0" t="0" r="r" b="b"/>
              <a:pathLst>
                <a:path w="80" h="77">
                  <a:moveTo>
                    <a:pt x="0" y="77"/>
                  </a:moveTo>
                  <a:lnTo>
                    <a:pt x="25" y="0"/>
                  </a:lnTo>
                  <a:lnTo>
                    <a:pt x="80" y="60"/>
                  </a:lnTo>
                  <a:lnTo>
                    <a:pt x="0" y="77"/>
                  </a:lnTo>
                  <a:close/>
                </a:path>
              </a:pathLst>
            </a:custGeom>
            <a:solidFill>
              <a:srgbClr val="D4B79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sḷïḍé">
              <a:extLst>
                <a:ext uri="{FF2B5EF4-FFF2-40B4-BE49-F238E27FC236}">
                  <a16:creationId xmlns:a16="http://schemas.microsoft.com/office/drawing/2014/main" id="{70E9A585-6549-49DF-94D3-C874F908FBB9}"/>
                </a:ext>
              </a:extLst>
            </p:cNvPr>
            <p:cNvSpPr/>
            <p:nvPr/>
          </p:nvSpPr>
          <p:spPr bwMode="auto">
            <a:xfrm>
              <a:off x="3321051" y="3683407"/>
              <a:ext cx="39688" cy="41275"/>
            </a:xfrm>
            <a:custGeom>
              <a:avLst/>
              <a:gdLst>
                <a:gd name="T0" fmla="*/ 25 w 25"/>
                <a:gd name="T1" fmla="*/ 17 h 26"/>
                <a:gd name="T2" fmla="*/ 9 w 25"/>
                <a:gd name="T3" fmla="*/ 0 h 26"/>
                <a:gd name="T4" fmla="*/ 0 w 25"/>
                <a:gd name="T5" fmla="*/ 26 h 26"/>
                <a:gd name="T6" fmla="*/ 25 w 25"/>
                <a:gd name="T7" fmla="*/ 17 h 26"/>
              </a:gdLst>
              <a:ahLst/>
              <a:cxnLst>
                <a:cxn ang="0">
                  <a:pos x="T0" y="T1"/>
                </a:cxn>
                <a:cxn ang="0">
                  <a:pos x="T2" y="T3"/>
                </a:cxn>
                <a:cxn ang="0">
                  <a:pos x="T4" y="T5"/>
                </a:cxn>
                <a:cxn ang="0">
                  <a:pos x="T6" y="T7"/>
                </a:cxn>
              </a:cxnLst>
              <a:rect l="0" t="0" r="r" b="b"/>
              <a:pathLst>
                <a:path w="25" h="26">
                  <a:moveTo>
                    <a:pt x="25" y="17"/>
                  </a:moveTo>
                  <a:lnTo>
                    <a:pt x="9" y="0"/>
                  </a:lnTo>
                  <a:lnTo>
                    <a:pt x="0" y="26"/>
                  </a:lnTo>
                  <a:lnTo>
                    <a:pt x="25" y="17"/>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îsļîḑe">
              <a:extLst>
                <a:ext uri="{FF2B5EF4-FFF2-40B4-BE49-F238E27FC236}">
                  <a16:creationId xmlns:a16="http://schemas.microsoft.com/office/drawing/2014/main" id="{9BD18D9E-8023-48DB-8C10-002B94FDBEDE}"/>
                </a:ext>
              </a:extLst>
            </p:cNvPr>
            <p:cNvSpPr/>
            <p:nvPr/>
          </p:nvSpPr>
          <p:spPr bwMode="auto">
            <a:xfrm>
              <a:off x="3681414" y="3802469"/>
              <a:ext cx="493713" cy="1162050"/>
            </a:xfrm>
            <a:custGeom>
              <a:avLst/>
              <a:gdLst>
                <a:gd name="T0" fmla="*/ 77 w 311"/>
                <a:gd name="T1" fmla="*/ 732 h 732"/>
                <a:gd name="T2" fmla="*/ 0 w 311"/>
                <a:gd name="T3" fmla="*/ 707 h 732"/>
                <a:gd name="T4" fmla="*/ 234 w 311"/>
                <a:gd name="T5" fmla="*/ 0 h 732"/>
                <a:gd name="T6" fmla="*/ 311 w 311"/>
                <a:gd name="T7" fmla="*/ 25 h 732"/>
                <a:gd name="T8" fmla="*/ 77 w 311"/>
                <a:gd name="T9" fmla="*/ 732 h 732"/>
              </a:gdLst>
              <a:ahLst/>
              <a:cxnLst>
                <a:cxn ang="0">
                  <a:pos x="T0" y="T1"/>
                </a:cxn>
                <a:cxn ang="0">
                  <a:pos x="T2" y="T3"/>
                </a:cxn>
                <a:cxn ang="0">
                  <a:pos x="T4" y="T5"/>
                </a:cxn>
                <a:cxn ang="0">
                  <a:pos x="T6" y="T7"/>
                </a:cxn>
                <a:cxn ang="0">
                  <a:pos x="T8" y="T9"/>
                </a:cxn>
              </a:cxnLst>
              <a:rect l="0" t="0" r="r" b="b"/>
              <a:pathLst>
                <a:path w="311" h="732">
                  <a:moveTo>
                    <a:pt x="77" y="732"/>
                  </a:moveTo>
                  <a:lnTo>
                    <a:pt x="0" y="707"/>
                  </a:lnTo>
                  <a:lnTo>
                    <a:pt x="234" y="0"/>
                  </a:lnTo>
                  <a:lnTo>
                    <a:pt x="311" y="25"/>
                  </a:lnTo>
                  <a:lnTo>
                    <a:pt x="77" y="732"/>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îṥḻïḋè">
              <a:extLst>
                <a:ext uri="{FF2B5EF4-FFF2-40B4-BE49-F238E27FC236}">
                  <a16:creationId xmlns:a16="http://schemas.microsoft.com/office/drawing/2014/main" id="{B28A21C2-0E27-4721-8882-9B5ECC31B5C0}"/>
                </a:ext>
              </a:extLst>
            </p:cNvPr>
            <p:cNvSpPr/>
            <p:nvPr/>
          </p:nvSpPr>
          <p:spPr bwMode="auto">
            <a:xfrm>
              <a:off x="4052889" y="3716744"/>
              <a:ext cx="122238" cy="125413"/>
            </a:xfrm>
            <a:custGeom>
              <a:avLst/>
              <a:gdLst>
                <a:gd name="T0" fmla="*/ 0 w 77"/>
                <a:gd name="T1" fmla="*/ 55 h 79"/>
                <a:gd name="T2" fmla="*/ 60 w 77"/>
                <a:gd name="T3" fmla="*/ 0 h 79"/>
                <a:gd name="T4" fmla="*/ 77 w 77"/>
                <a:gd name="T5" fmla="*/ 79 h 79"/>
                <a:gd name="T6" fmla="*/ 0 w 77"/>
                <a:gd name="T7" fmla="*/ 55 h 79"/>
              </a:gdLst>
              <a:ahLst/>
              <a:cxnLst>
                <a:cxn ang="0">
                  <a:pos x="T0" y="T1"/>
                </a:cxn>
                <a:cxn ang="0">
                  <a:pos x="T2" y="T3"/>
                </a:cxn>
                <a:cxn ang="0">
                  <a:pos x="T4" y="T5"/>
                </a:cxn>
                <a:cxn ang="0">
                  <a:pos x="T6" y="T7"/>
                </a:cxn>
              </a:cxnLst>
              <a:rect l="0" t="0" r="r" b="b"/>
              <a:pathLst>
                <a:path w="77" h="79">
                  <a:moveTo>
                    <a:pt x="0" y="55"/>
                  </a:moveTo>
                  <a:lnTo>
                    <a:pt x="60" y="0"/>
                  </a:lnTo>
                  <a:lnTo>
                    <a:pt x="77" y="79"/>
                  </a:lnTo>
                  <a:lnTo>
                    <a:pt x="0" y="55"/>
                  </a:lnTo>
                  <a:close/>
                </a:path>
              </a:pathLst>
            </a:custGeom>
            <a:solidFill>
              <a:srgbClr val="D4B79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ṧľïḋe">
              <a:extLst>
                <a:ext uri="{FF2B5EF4-FFF2-40B4-BE49-F238E27FC236}">
                  <a16:creationId xmlns:a16="http://schemas.microsoft.com/office/drawing/2014/main" id="{90488045-8FCC-4D95-83DF-24DCF353B766}"/>
                </a:ext>
              </a:extLst>
            </p:cNvPr>
            <p:cNvSpPr/>
            <p:nvPr/>
          </p:nvSpPr>
          <p:spPr bwMode="auto">
            <a:xfrm>
              <a:off x="4114801" y="3716744"/>
              <a:ext cx="41275" cy="38100"/>
            </a:xfrm>
            <a:custGeom>
              <a:avLst/>
              <a:gdLst>
                <a:gd name="T0" fmla="*/ 26 w 26"/>
                <a:gd name="T1" fmla="*/ 24 h 24"/>
                <a:gd name="T2" fmla="*/ 21 w 26"/>
                <a:gd name="T3" fmla="*/ 0 h 24"/>
                <a:gd name="T4" fmla="*/ 0 w 26"/>
                <a:gd name="T5" fmla="*/ 19 h 24"/>
                <a:gd name="T6" fmla="*/ 26 w 26"/>
                <a:gd name="T7" fmla="*/ 24 h 24"/>
              </a:gdLst>
              <a:ahLst/>
              <a:cxnLst>
                <a:cxn ang="0">
                  <a:pos x="T0" y="T1"/>
                </a:cxn>
                <a:cxn ang="0">
                  <a:pos x="T2" y="T3"/>
                </a:cxn>
                <a:cxn ang="0">
                  <a:pos x="T4" y="T5"/>
                </a:cxn>
                <a:cxn ang="0">
                  <a:pos x="T6" y="T7"/>
                </a:cxn>
              </a:cxnLst>
              <a:rect l="0" t="0" r="r" b="b"/>
              <a:pathLst>
                <a:path w="26" h="24">
                  <a:moveTo>
                    <a:pt x="26" y="24"/>
                  </a:moveTo>
                  <a:lnTo>
                    <a:pt x="21" y="0"/>
                  </a:lnTo>
                  <a:lnTo>
                    <a:pt x="0" y="19"/>
                  </a:lnTo>
                  <a:lnTo>
                    <a:pt x="26" y="24"/>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íṧlídê">
              <a:extLst>
                <a:ext uri="{FF2B5EF4-FFF2-40B4-BE49-F238E27FC236}">
                  <a16:creationId xmlns:a16="http://schemas.microsoft.com/office/drawing/2014/main" id="{6F49BAAC-F4C5-4C64-8FC4-6F1B2099A567}"/>
                </a:ext>
              </a:extLst>
            </p:cNvPr>
            <p:cNvSpPr/>
            <p:nvPr/>
          </p:nvSpPr>
          <p:spPr bwMode="auto">
            <a:xfrm>
              <a:off x="3308351" y="4310469"/>
              <a:ext cx="831850" cy="781050"/>
            </a:xfrm>
            <a:custGeom>
              <a:avLst/>
              <a:gdLst>
                <a:gd name="T0" fmla="*/ 522 w 536"/>
                <a:gd name="T1" fmla="*/ 0 h 504"/>
                <a:gd name="T2" fmla="*/ 14 w 536"/>
                <a:gd name="T3" fmla="*/ 0 h 504"/>
                <a:gd name="T4" fmla="*/ 0 w 536"/>
                <a:gd name="T5" fmla="*/ 14 h 504"/>
                <a:gd name="T6" fmla="*/ 0 w 536"/>
                <a:gd name="T7" fmla="*/ 490 h 504"/>
                <a:gd name="T8" fmla="*/ 14 w 536"/>
                <a:gd name="T9" fmla="*/ 504 h 504"/>
                <a:gd name="T10" fmla="*/ 522 w 536"/>
                <a:gd name="T11" fmla="*/ 504 h 504"/>
                <a:gd name="T12" fmla="*/ 536 w 536"/>
                <a:gd name="T13" fmla="*/ 490 h 504"/>
                <a:gd name="T14" fmla="*/ 536 w 536"/>
                <a:gd name="T15" fmla="*/ 14 h 504"/>
                <a:gd name="T16" fmla="*/ 522 w 536"/>
                <a:gd name="T17"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 h="504">
                  <a:moveTo>
                    <a:pt x="522" y="0"/>
                  </a:moveTo>
                  <a:cubicBezTo>
                    <a:pt x="14" y="0"/>
                    <a:pt x="14" y="0"/>
                    <a:pt x="14" y="0"/>
                  </a:cubicBezTo>
                  <a:cubicBezTo>
                    <a:pt x="6" y="0"/>
                    <a:pt x="0" y="7"/>
                    <a:pt x="0" y="14"/>
                  </a:cubicBezTo>
                  <a:cubicBezTo>
                    <a:pt x="0" y="490"/>
                    <a:pt x="0" y="490"/>
                    <a:pt x="0" y="490"/>
                  </a:cubicBezTo>
                  <a:cubicBezTo>
                    <a:pt x="0" y="498"/>
                    <a:pt x="6" y="504"/>
                    <a:pt x="14" y="504"/>
                  </a:cubicBezTo>
                  <a:cubicBezTo>
                    <a:pt x="522" y="504"/>
                    <a:pt x="522" y="504"/>
                    <a:pt x="522" y="504"/>
                  </a:cubicBezTo>
                  <a:cubicBezTo>
                    <a:pt x="530" y="504"/>
                    <a:pt x="536" y="498"/>
                    <a:pt x="536" y="490"/>
                  </a:cubicBezTo>
                  <a:cubicBezTo>
                    <a:pt x="536" y="14"/>
                    <a:pt x="536" y="14"/>
                    <a:pt x="536" y="14"/>
                  </a:cubicBezTo>
                  <a:cubicBezTo>
                    <a:pt x="536" y="7"/>
                    <a:pt x="530" y="0"/>
                    <a:pt x="522" y="0"/>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ṧliḋé">
              <a:extLst>
                <a:ext uri="{FF2B5EF4-FFF2-40B4-BE49-F238E27FC236}">
                  <a16:creationId xmlns:a16="http://schemas.microsoft.com/office/drawing/2014/main" id="{283C1EDC-7B01-4B7E-8DDA-6B838BCC5BD5}"/>
                </a:ext>
              </a:extLst>
            </p:cNvPr>
            <p:cNvSpPr/>
            <p:nvPr/>
          </p:nvSpPr>
          <p:spPr bwMode="auto">
            <a:xfrm>
              <a:off x="8645526" y="4472394"/>
              <a:ext cx="793750" cy="787400"/>
            </a:xfrm>
            <a:custGeom>
              <a:avLst/>
              <a:gdLst>
                <a:gd name="T0" fmla="*/ 354 w 512"/>
                <a:gd name="T1" fmla="*/ 76 h 507"/>
                <a:gd name="T2" fmla="*/ 354 w 512"/>
                <a:gd name="T3" fmla="*/ 76 h 507"/>
                <a:gd name="T4" fmla="*/ 354 w 512"/>
                <a:gd name="T5" fmla="*/ 34 h 507"/>
                <a:gd name="T6" fmla="*/ 320 w 512"/>
                <a:gd name="T7" fmla="*/ 0 h 507"/>
                <a:gd name="T8" fmla="*/ 34 w 512"/>
                <a:gd name="T9" fmla="*/ 0 h 507"/>
                <a:gd name="T10" fmla="*/ 0 w 512"/>
                <a:gd name="T11" fmla="*/ 34 h 507"/>
                <a:gd name="T12" fmla="*/ 0 w 512"/>
                <a:gd name="T13" fmla="*/ 473 h 507"/>
                <a:gd name="T14" fmla="*/ 34 w 512"/>
                <a:gd name="T15" fmla="*/ 507 h 507"/>
                <a:gd name="T16" fmla="*/ 320 w 512"/>
                <a:gd name="T17" fmla="*/ 507 h 507"/>
                <a:gd name="T18" fmla="*/ 354 w 512"/>
                <a:gd name="T19" fmla="*/ 473 h 507"/>
                <a:gd name="T20" fmla="*/ 354 w 512"/>
                <a:gd name="T21" fmla="*/ 390 h 507"/>
                <a:gd name="T22" fmla="*/ 354 w 512"/>
                <a:gd name="T23" fmla="*/ 390 h 507"/>
                <a:gd name="T24" fmla="*/ 512 w 512"/>
                <a:gd name="T25" fmla="*/ 233 h 507"/>
                <a:gd name="T26" fmla="*/ 354 w 512"/>
                <a:gd name="T27" fmla="*/ 76 h 507"/>
                <a:gd name="T28" fmla="*/ 354 w 512"/>
                <a:gd name="T29" fmla="*/ 353 h 507"/>
                <a:gd name="T30" fmla="*/ 354 w 512"/>
                <a:gd name="T31" fmla="*/ 353 h 507"/>
                <a:gd name="T32" fmla="*/ 354 w 512"/>
                <a:gd name="T33" fmla="*/ 113 h 507"/>
                <a:gd name="T34" fmla="*/ 354 w 512"/>
                <a:gd name="T35" fmla="*/ 113 h 507"/>
                <a:gd name="T36" fmla="*/ 474 w 512"/>
                <a:gd name="T37" fmla="*/ 233 h 507"/>
                <a:gd name="T38" fmla="*/ 354 w 512"/>
                <a:gd name="T39" fmla="*/ 35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2" h="507">
                  <a:moveTo>
                    <a:pt x="354" y="76"/>
                  </a:moveTo>
                  <a:cubicBezTo>
                    <a:pt x="354" y="76"/>
                    <a:pt x="354" y="76"/>
                    <a:pt x="354" y="76"/>
                  </a:cubicBezTo>
                  <a:cubicBezTo>
                    <a:pt x="354" y="34"/>
                    <a:pt x="354" y="34"/>
                    <a:pt x="354" y="34"/>
                  </a:cubicBezTo>
                  <a:cubicBezTo>
                    <a:pt x="354" y="15"/>
                    <a:pt x="339" y="0"/>
                    <a:pt x="320" y="0"/>
                  </a:cubicBezTo>
                  <a:cubicBezTo>
                    <a:pt x="34" y="0"/>
                    <a:pt x="34" y="0"/>
                    <a:pt x="34" y="0"/>
                  </a:cubicBezTo>
                  <a:cubicBezTo>
                    <a:pt x="15" y="0"/>
                    <a:pt x="0" y="15"/>
                    <a:pt x="0" y="34"/>
                  </a:cubicBezTo>
                  <a:cubicBezTo>
                    <a:pt x="0" y="473"/>
                    <a:pt x="0" y="473"/>
                    <a:pt x="0" y="473"/>
                  </a:cubicBezTo>
                  <a:cubicBezTo>
                    <a:pt x="0" y="492"/>
                    <a:pt x="15" y="507"/>
                    <a:pt x="34" y="507"/>
                  </a:cubicBezTo>
                  <a:cubicBezTo>
                    <a:pt x="320" y="507"/>
                    <a:pt x="320" y="507"/>
                    <a:pt x="320" y="507"/>
                  </a:cubicBezTo>
                  <a:cubicBezTo>
                    <a:pt x="339" y="507"/>
                    <a:pt x="354" y="492"/>
                    <a:pt x="354" y="473"/>
                  </a:cubicBezTo>
                  <a:cubicBezTo>
                    <a:pt x="354" y="390"/>
                    <a:pt x="354" y="390"/>
                    <a:pt x="354" y="390"/>
                  </a:cubicBezTo>
                  <a:cubicBezTo>
                    <a:pt x="354" y="390"/>
                    <a:pt x="354" y="390"/>
                    <a:pt x="354" y="390"/>
                  </a:cubicBezTo>
                  <a:cubicBezTo>
                    <a:pt x="441" y="390"/>
                    <a:pt x="512" y="320"/>
                    <a:pt x="512" y="233"/>
                  </a:cubicBezTo>
                  <a:cubicBezTo>
                    <a:pt x="512" y="146"/>
                    <a:pt x="441" y="76"/>
                    <a:pt x="354" y="76"/>
                  </a:cubicBezTo>
                  <a:close/>
                  <a:moveTo>
                    <a:pt x="354" y="353"/>
                  </a:moveTo>
                  <a:cubicBezTo>
                    <a:pt x="354" y="353"/>
                    <a:pt x="354" y="353"/>
                    <a:pt x="354" y="353"/>
                  </a:cubicBezTo>
                  <a:cubicBezTo>
                    <a:pt x="354" y="113"/>
                    <a:pt x="354" y="113"/>
                    <a:pt x="354" y="113"/>
                  </a:cubicBezTo>
                  <a:cubicBezTo>
                    <a:pt x="354" y="113"/>
                    <a:pt x="354" y="113"/>
                    <a:pt x="354" y="113"/>
                  </a:cubicBezTo>
                  <a:cubicBezTo>
                    <a:pt x="421" y="113"/>
                    <a:pt x="474" y="167"/>
                    <a:pt x="474" y="233"/>
                  </a:cubicBezTo>
                  <a:cubicBezTo>
                    <a:pt x="474" y="299"/>
                    <a:pt x="421" y="353"/>
                    <a:pt x="354" y="353"/>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îṧļîḑê">
              <a:extLst>
                <a:ext uri="{FF2B5EF4-FFF2-40B4-BE49-F238E27FC236}">
                  <a16:creationId xmlns:a16="http://schemas.microsoft.com/office/drawing/2014/main" id="{6F8E2220-76AD-4CBF-9A26-88DC3E5D27FB}"/>
                </a:ext>
              </a:extLst>
            </p:cNvPr>
            <p:cNvSpPr/>
            <p:nvPr/>
          </p:nvSpPr>
          <p:spPr bwMode="auto">
            <a:xfrm>
              <a:off x="8759826" y="3935819"/>
              <a:ext cx="330200" cy="450850"/>
            </a:xfrm>
            <a:custGeom>
              <a:avLst/>
              <a:gdLst>
                <a:gd name="T0" fmla="*/ 0 w 208"/>
                <a:gd name="T1" fmla="*/ 284 h 284"/>
                <a:gd name="T2" fmla="*/ 30 w 208"/>
                <a:gd name="T3" fmla="*/ 284 h 284"/>
                <a:gd name="T4" fmla="*/ 30 w 208"/>
                <a:gd name="T5" fmla="*/ 52 h 284"/>
                <a:gd name="T6" fmla="*/ 0 w 208"/>
                <a:gd name="T7" fmla="*/ 52 h 284"/>
                <a:gd name="T8" fmla="*/ 0 w 208"/>
                <a:gd name="T9" fmla="*/ 284 h 284"/>
                <a:gd name="T10" fmla="*/ 82 w 208"/>
                <a:gd name="T11" fmla="*/ 219 h 284"/>
                <a:gd name="T12" fmla="*/ 111 w 208"/>
                <a:gd name="T13" fmla="*/ 219 h 284"/>
                <a:gd name="T14" fmla="*/ 111 w 208"/>
                <a:gd name="T15" fmla="*/ 0 h 284"/>
                <a:gd name="T16" fmla="*/ 82 w 208"/>
                <a:gd name="T17" fmla="*/ 0 h 284"/>
                <a:gd name="T18" fmla="*/ 82 w 208"/>
                <a:gd name="T19" fmla="*/ 219 h 284"/>
                <a:gd name="T20" fmla="*/ 177 w 208"/>
                <a:gd name="T21" fmla="*/ 53 h 284"/>
                <a:gd name="T22" fmla="*/ 177 w 208"/>
                <a:gd name="T23" fmla="*/ 284 h 284"/>
                <a:gd name="T24" fmla="*/ 208 w 208"/>
                <a:gd name="T25" fmla="*/ 284 h 284"/>
                <a:gd name="T26" fmla="*/ 208 w 208"/>
                <a:gd name="T27" fmla="*/ 53 h 284"/>
                <a:gd name="T28" fmla="*/ 177 w 208"/>
                <a:gd name="T29"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284">
                  <a:moveTo>
                    <a:pt x="0" y="284"/>
                  </a:moveTo>
                  <a:lnTo>
                    <a:pt x="30" y="284"/>
                  </a:lnTo>
                  <a:lnTo>
                    <a:pt x="30" y="52"/>
                  </a:lnTo>
                  <a:lnTo>
                    <a:pt x="0" y="52"/>
                  </a:lnTo>
                  <a:lnTo>
                    <a:pt x="0" y="284"/>
                  </a:lnTo>
                  <a:close/>
                  <a:moveTo>
                    <a:pt x="82" y="219"/>
                  </a:moveTo>
                  <a:lnTo>
                    <a:pt x="111" y="219"/>
                  </a:lnTo>
                  <a:lnTo>
                    <a:pt x="111" y="0"/>
                  </a:lnTo>
                  <a:lnTo>
                    <a:pt x="82" y="0"/>
                  </a:lnTo>
                  <a:lnTo>
                    <a:pt x="82" y="219"/>
                  </a:lnTo>
                  <a:close/>
                  <a:moveTo>
                    <a:pt x="177" y="53"/>
                  </a:moveTo>
                  <a:lnTo>
                    <a:pt x="177" y="284"/>
                  </a:lnTo>
                  <a:lnTo>
                    <a:pt x="208" y="284"/>
                  </a:lnTo>
                  <a:lnTo>
                    <a:pt x="208" y="53"/>
                  </a:lnTo>
                  <a:lnTo>
                    <a:pt x="177" y="53"/>
                  </a:ln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custDataLst>
      <p:tags r:id="rId1"/>
    </p:custDataLst>
    <p:extLst>
      <p:ext uri="{BB962C8B-B14F-4D97-AF65-F5344CB8AC3E}">
        <p14:creationId xmlns:p14="http://schemas.microsoft.com/office/powerpoint/2010/main" val="6585141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zh-CN" altLang="en-US" sz="2400" dirty="0"/>
              <a:t>模型结构</a:t>
            </a:r>
            <a:endParaRPr lang="en-US" altLang="zh-CN" sz="2400" dirty="0"/>
          </a:p>
        </p:txBody>
      </p:sp>
      <p:sp>
        <p:nvSpPr>
          <p:cNvPr id="9" name="文本框 8">
            <a:extLst>
              <a:ext uri="{FF2B5EF4-FFF2-40B4-BE49-F238E27FC236}">
                <a16:creationId xmlns:a16="http://schemas.microsoft.com/office/drawing/2014/main" id="{911FCCD4-76C0-4593-B678-6BBC2B7DE48F}"/>
              </a:ext>
            </a:extLst>
          </p:cNvPr>
          <p:cNvSpPr txBox="1"/>
          <p:nvPr/>
        </p:nvSpPr>
        <p:spPr>
          <a:xfrm>
            <a:off x="1055440" y="2929007"/>
            <a:ext cx="5406290" cy="2308324"/>
          </a:xfrm>
          <a:prstGeom prst="rect">
            <a:avLst/>
          </a:prstGeom>
          <a:noFill/>
        </p:spPr>
        <p:txBody>
          <a:bodyPr wrap="square" rtlCol="0">
            <a:spAutoFit/>
          </a:bodyPr>
          <a:lstStyle/>
          <a:p>
            <a:pPr marL="457200" indent="-457200">
              <a:buFont typeface="+mj-lt"/>
              <a:buAutoNum type="arabicPeriod"/>
            </a:pPr>
            <a:r>
              <a:rPr lang="zh-CN" altLang="en-US" dirty="0"/>
              <a:t>问题生成模型</a:t>
            </a:r>
            <a:endParaRPr lang="en-US" altLang="zh-CN" dirty="0"/>
          </a:p>
          <a:p>
            <a:pPr marL="914400" lvl="1" indent="-457200">
              <a:buFont typeface="+mj-lt"/>
              <a:buAutoNum type="arabicPeriod"/>
            </a:pPr>
            <a:r>
              <a:rPr lang="zh-CN" altLang="en-US" dirty="0"/>
              <a:t>基于 </a:t>
            </a:r>
            <a:r>
              <a:rPr lang="en-US" altLang="zh-CN" dirty="0"/>
              <a:t>NEZHA-base-WWM </a:t>
            </a:r>
            <a:r>
              <a:rPr lang="zh-CN" altLang="en-US" dirty="0"/>
              <a:t>模型进行微调</a:t>
            </a:r>
            <a:endParaRPr lang="en-US" altLang="zh-CN" dirty="0"/>
          </a:p>
          <a:p>
            <a:pPr marL="914400" lvl="1" indent="-457200">
              <a:buFont typeface="+mj-lt"/>
              <a:buAutoNum type="arabicPeriod"/>
            </a:pPr>
            <a:r>
              <a:rPr lang="zh-CN" altLang="en-US" dirty="0"/>
              <a:t>结构与  </a:t>
            </a:r>
            <a:r>
              <a:rPr lang="en-US" altLang="zh-CN" dirty="0"/>
              <a:t>BERT </a:t>
            </a:r>
            <a:r>
              <a:rPr lang="zh-CN" altLang="en-US" dirty="0"/>
              <a:t>基本一致</a:t>
            </a:r>
            <a:endParaRPr lang="en-US" altLang="zh-CN" sz="1400" dirty="0"/>
          </a:p>
          <a:p>
            <a:pPr marL="914400" lvl="1" indent="-457200">
              <a:buFont typeface="+mj-lt"/>
              <a:buAutoNum type="arabicPeriod"/>
            </a:pPr>
            <a:r>
              <a:rPr lang="zh-CN" altLang="en-US" dirty="0"/>
              <a:t>使用函数式的位置编码</a:t>
            </a:r>
            <a:endParaRPr lang="en-US" altLang="zh-CN" dirty="0"/>
          </a:p>
          <a:p>
            <a:pPr marL="914400" lvl="1" indent="-457200">
              <a:buFont typeface="+mj-lt"/>
              <a:buAutoNum type="arabicPeriod"/>
            </a:pPr>
            <a:r>
              <a:rPr lang="zh-CN" altLang="en-US" dirty="0"/>
              <a:t>全词掩码：</a:t>
            </a:r>
            <a:r>
              <a:rPr lang="en-US" altLang="zh-CN" dirty="0" err="1"/>
              <a:t>Jieba</a:t>
            </a:r>
            <a:endParaRPr lang="en-US" altLang="zh-CN" dirty="0"/>
          </a:p>
          <a:p>
            <a:pPr marL="457200" indent="-457200">
              <a:buFont typeface="+mj-lt"/>
              <a:buAutoNum type="arabicPeriod"/>
            </a:pPr>
            <a:r>
              <a:rPr lang="zh-CN" altLang="en-US" dirty="0"/>
              <a:t>答案抽取模型</a:t>
            </a:r>
            <a:endParaRPr lang="en-US" altLang="zh-CN" dirty="0"/>
          </a:p>
          <a:p>
            <a:pPr marL="914400" lvl="1" indent="-457200">
              <a:buFont typeface="+mj-lt"/>
              <a:buAutoNum type="arabicPeriod"/>
            </a:pPr>
            <a:r>
              <a:rPr lang="zh-CN" altLang="en-US" dirty="0"/>
              <a:t>基于 </a:t>
            </a:r>
            <a:r>
              <a:rPr lang="en-US" altLang="zh-CN" dirty="0" err="1"/>
              <a:t>chinese</a:t>
            </a:r>
            <a:r>
              <a:rPr lang="en-US" altLang="zh-CN" dirty="0"/>
              <a:t>-Roberta-</a:t>
            </a:r>
            <a:r>
              <a:rPr lang="en-US" altLang="zh-CN" dirty="0" err="1"/>
              <a:t>wwm</a:t>
            </a:r>
            <a:endParaRPr lang="en-US" altLang="zh-CN" dirty="0"/>
          </a:p>
          <a:p>
            <a:pPr marL="914400" lvl="1" indent="-457200">
              <a:buFont typeface="+mj-lt"/>
              <a:buAutoNum type="arabicPeriod"/>
            </a:pPr>
            <a:r>
              <a:rPr lang="zh-CN" altLang="en-US" dirty="0"/>
              <a:t>全词掩码：哈工大 </a:t>
            </a:r>
            <a:r>
              <a:rPr lang="en-US" altLang="zh-CN" dirty="0"/>
              <a:t>LTP</a:t>
            </a:r>
          </a:p>
        </p:txBody>
      </p:sp>
      <p:pic>
        <p:nvPicPr>
          <p:cNvPr id="1026" name="Picture 2">
            <a:extLst>
              <a:ext uri="{FF2B5EF4-FFF2-40B4-BE49-F238E27FC236}">
                <a16:creationId xmlns:a16="http://schemas.microsoft.com/office/drawing/2014/main" id="{01DE2314-6E34-4B7A-82CE-23407D315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8925" y="3643492"/>
            <a:ext cx="4396770" cy="87935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667879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en-US" altLang="zh-CN" sz="2400" dirty="0"/>
              <a:t>Transformer</a:t>
            </a:r>
          </a:p>
        </p:txBody>
      </p:sp>
      <p:sp>
        <p:nvSpPr>
          <p:cNvPr id="10" name="文本框 9">
            <a:extLst>
              <a:ext uri="{FF2B5EF4-FFF2-40B4-BE49-F238E27FC236}">
                <a16:creationId xmlns:a16="http://schemas.microsoft.com/office/drawing/2014/main" id="{0E14E9A2-F812-4836-98C3-4A2A0958CC79}"/>
              </a:ext>
            </a:extLst>
          </p:cNvPr>
          <p:cNvSpPr txBox="1"/>
          <p:nvPr/>
        </p:nvSpPr>
        <p:spPr>
          <a:xfrm>
            <a:off x="1055440" y="2844225"/>
            <a:ext cx="5283200" cy="461665"/>
          </a:xfrm>
          <a:prstGeom prst="rect">
            <a:avLst/>
          </a:prstGeom>
          <a:noFill/>
        </p:spPr>
        <p:txBody>
          <a:bodyPr wrap="square" rtlCol="0">
            <a:spAutoFit/>
          </a:bodyPr>
          <a:lstStyle/>
          <a:p>
            <a:r>
              <a:rPr lang="en-US" altLang="zh-CN" sz="2400" dirty="0"/>
              <a:t>Attention is all you need</a:t>
            </a:r>
          </a:p>
        </p:txBody>
      </p:sp>
      <p:pic>
        <p:nvPicPr>
          <p:cNvPr id="13" name="Picture 2">
            <a:extLst>
              <a:ext uri="{FF2B5EF4-FFF2-40B4-BE49-F238E27FC236}">
                <a16:creationId xmlns:a16="http://schemas.microsoft.com/office/drawing/2014/main" id="{C014F857-BAB6-4810-ACB7-5C563361D0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503" t="3069" r="30428"/>
          <a:stretch/>
        </p:blipFill>
        <p:spPr bwMode="auto">
          <a:xfrm>
            <a:off x="7197830" y="1877245"/>
            <a:ext cx="2852058" cy="408839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025465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en-US" altLang="zh-CN" sz="2400" dirty="0"/>
              <a:t>Transformer</a:t>
            </a:r>
          </a:p>
        </p:txBody>
      </p:sp>
      <p:sp>
        <p:nvSpPr>
          <p:cNvPr id="10" name="文本框 9">
            <a:extLst>
              <a:ext uri="{FF2B5EF4-FFF2-40B4-BE49-F238E27FC236}">
                <a16:creationId xmlns:a16="http://schemas.microsoft.com/office/drawing/2014/main" id="{0E14E9A2-F812-4836-98C3-4A2A0958CC79}"/>
              </a:ext>
            </a:extLst>
          </p:cNvPr>
          <p:cNvSpPr txBox="1"/>
          <p:nvPr/>
        </p:nvSpPr>
        <p:spPr>
          <a:xfrm>
            <a:off x="1055440" y="2844225"/>
            <a:ext cx="5283200" cy="461665"/>
          </a:xfrm>
          <a:prstGeom prst="rect">
            <a:avLst/>
          </a:prstGeom>
          <a:noFill/>
        </p:spPr>
        <p:txBody>
          <a:bodyPr wrap="square" rtlCol="0">
            <a:spAutoFit/>
          </a:bodyPr>
          <a:lstStyle/>
          <a:p>
            <a:r>
              <a:rPr lang="en-US" altLang="zh-CN" sz="2400" dirty="0"/>
              <a:t>Attention is all you need</a:t>
            </a:r>
          </a:p>
        </p:txBody>
      </p:sp>
      <p:pic>
        <p:nvPicPr>
          <p:cNvPr id="13" name="Picture 2">
            <a:extLst>
              <a:ext uri="{FF2B5EF4-FFF2-40B4-BE49-F238E27FC236}">
                <a16:creationId xmlns:a16="http://schemas.microsoft.com/office/drawing/2014/main" id="{C014F857-BAB6-4810-ACB7-5C563361D0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503" t="3069" r="30428"/>
          <a:stretch/>
        </p:blipFill>
        <p:spPr bwMode="auto">
          <a:xfrm>
            <a:off x="7197830" y="1877245"/>
            <a:ext cx="2852058" cy="408839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3B3B9874-7C4F-42E2-A9AF-23F3A58B135D}"/>
              </a:ext>
            </a:extLst>
          </p:cNvPr>
          <p:cNvSpPr/>
          <p:nvPr/>
        </p:nvSpPr>
        <p:spPr>
          <a:xfrm>
            <a:off x="7104112" y="2844225"/>
            <a:ext cx="1512168" cy="267300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17AC406-29F7-4622-911A-A62C99B0D8BE}"/>
              </a:ext>
            </a:extLst>
          </p:cNvPr>
          <p:cNvSpPr txBox="1"/>
          <p:nvPr/>
        </p:nvSpPr>
        <p:spPr>
          <a:xfrm>
            <a:off x="6955383" y="2533412"/>
            <a:ext cx="915861" cy="307777"/>
          </a:xfrm>
          <a:prstGeom prst="rect">
            <a:avLst/>
          </a:prstGeom>
          <a:noFill/>
        </p:spPr>
        <p:txBody>
          <a:bodyPr wrap="square" rtlCol="0">
            <a:spAutoFit/>
          </a:bodyPr>
          <a:lstStyle/>
          <a:p>
            <a:r>
              <a:rPr lang="en-US" altLang="zh-CN" sz="1400" dirty="0"/>
              <a:t>Encoder</a:t>
            </a:r>
          </a:p>
        </p:txBody>
      </p:sp>
      <p:sp>
        <p:nvSpPr>
          <p:cNvPr id="15" name="矩形 14">
            <a:extLst>
              <a:ext uri="{FF2B5EF4-FFF2-40B4-BE49-F238E27FC236}">
                <a16:creationId xmlns:a16="http://schemas.microsoft.com/office/drawing/2014/main" id="{A9B343CA-D955-453D-BBBD-FDC5EDC2DBD0}"/>
              </a:ext>
            </a:extLst>
          </p:cNvPr>
          <p:cNvSpPr/>
          <p:nvPr/>
        </p:nvSpPr>
        <p:spPr>
          <a:xfrm>
            <a:off x="8416496" y="1692735"/>
            <a:ext cx="1633391" cy="4328553"/>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05B3BAF0-EBBD-4561-A841-1D44D94E83DB}"/>
              </a:ext>
            </a:extLst>
          </p:cNvPr>
          <p:cNvSpPr txBox="1"/>
          <p:nvPr/>
        </p:nvSpPr>
        <p:spPr>
          <a:xfrm>
            <a:off x="8267768" y="1381922"/>
            <a:ext cx="989281" cy="307777"/>
          </a:xfrm>
          <a:prstGeom prst="rect">
            <a:avLst/>
          </a:prstGeom>
          <a:noFill/>
        </p:spPr>
        <p:txBody>
          <a:bodyPr wrap="square" rtlCol="0">
            <a:spAutoFit/>
          </a:bodyPr>
          <a:lstStyle/>
          <a:p>
            <a:r>
              <a:rPr lang="en-US" altLang="zh-CN" sz="1400" dirty="0"/>
              <a:t>Decoder</a:t>
            </a:r>
          </a:p>
        </p:txBody>
      </p:sp>
    </p:spTree>
    <p:custDataLst>
      <p:tags r:id="rId1"/>
    </p:custDataLst>
    <p:extLst>
      <p:ext uri="{BB962C8B-B14F-4D97-AF65-F5344CB8AC3E}">
        <p14:creationId xmlns:p14="http://schemas.microsoft.com/office/powerpoint/2010/main" val="26486365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en-US" altLang="zh-CN" sz="2400" dirty="0"/>
              <a:t>Transformer</a:t>
            </a:r>
          </a:p>
        </p:txBody>
      </p:sp>
      <p:sp>
        <p:nvSpPr>
          <p:cNvPr id="10" name="文本框 9">
            <a:extLst>
              <a:ext uri="{FF2B5EF4-FFF2-40B4-BE49-F238E27FC236}">
                <a16:creationId xmlns:a16="http://schemas.microsoft.com/office/drawing/2014/main" id="{0E14E9A2-F812-4836-98C3-4A2A0958CC79}"/>
              </a:ext>
            </a:extLst>
          </p:cNvPr>
          <p:cNvSpPr txBox="1"/>
          <p:nvPr/>
        </p:nvSpPr>
        <p:spPr>
          <a:xfrm>
            <a:off x="1055440" y="2844225"/>
            <a:ext cx="5283200" cy="461665"/>
          </a:xfrm>
          <a:prstGeom prst="rect">
            <a:avLst/>
          </a:prstGeom>
          <a:noFill/>
        </p:spPr>
        <p:txBody>
          <a:bodyPr wrap="square" rtlCol="0">
            <a:spAutoFit/>
          </a:bodyPr>
          <a:lstStyle/>
          <a:p>
            <a:r>
              <a:rPr lang="en-US" altLang="zh-CN" sz="2400" dirty="0"/>
              <a:t>Attention is all you need</a:t>
            </a:r>
          </a:p>
        </p:txBody>
      </p:sp>
      <p:pic>
        <p:nvPicPr>
          <p:cNvPr id="13" name="Picture 2">
            <a:extLst>
              <a:ext uri="{FF2B5EF4-FFF2-40B4-BE49-F238E27FC236}">
                <a16:creationId xmlns:a16="http://schemas.microsoft.com/office/drawing/2014/main" id="{C014F857-BAB6-4810-ACB7-5C563361D0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097" t="43273" r="51052" b="48191"/>
          <a:stretch/>
        </p:blipFill>
        <p:spPr bwMode="auto">
          <a:xfrm>
            <a:off x="6168007" y="2844225"/>
            <a:ext cx="2078587" cy="9448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CFBB23B8-0A57-4F8F-9EBB-69FDFCC8C2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499" t="27798" r="37650" b="63666"/>
          <a:stretch/>
        </p:blipFill>
        <p:spPr bwMode="auto">
          <a:xfrm>
            <a:off x="8688288" y="2833482"/>
            <a:ext cx="2078587" cy="944815"/>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CF133152-3CA2-4E63-9AE0-E1B70737D45E}"/>
              </a:ext>
            </a:extLst>
          </p:cNvPr>
          <p:cNvSpPr txBox="1"/>
          <p:nvPr/>
        </p:nvSpPr>
        <p:spPr>
          <a:xfrm>
            <a:off x="5846808" y="3994578"/>
            <a:ext cx="5283200" cy="461665"/>
          </a:xfrm>
          <a:prstGeom prst="rect">
            <a:avLst/>
          </a:prstGeom>
          <a:noFill/>
        </p:spPr>
        <p:txBody>
          <a:bodyPr wrap="square" rtlCol="0">
            <a:spAutoFit/>
          </a:bodyPr>
          <a:lstStyle/>
          <a:p>
            <a:pPr algn="ctr"/>
            <a:r>
              <a:rPr lang="zh-CN" altLang="en-US" sz="2400" dirty="0"/>
              <a:t>全连接层 </a:t>
            </a:r>
            <a:r>
              <a:rPr lang="en-US" altLang="zh-CN" sz="2400" dirty="0"/>
              <a:t>MLP</a:t>
            </a:r>
          </a:p>
        </p:txBody>
      </p:sp>
    </p:spTree>
    <p:custDataLst>
      <p:tags r:id="rId1"/>
    </p:custDataLst>
    <p:extLst>
      <p:ext uri="{BB962C8B-B14F-4D97-AF65-F5344CB8AC3E}">
        <p14:creationId xmlns:p14="http://schemas.microsoft.com/office/powerpoint/2010/main" val="24077157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en-US" altLang="zh-CN" sz="2400" dirty="0"/>
              <a:t>Transformer</a:t>
            </a:r>
          </a:p>
        </p:txBody>
      </p:sp>
      <p:sp>
        <p:nvSpPr>
          <p:cNvPr id="10" name="文本框 9">
            <a:extLst>
              <a:ext uri="{FF2B5EF4-FFF2-40B4-BE49-F238E27FC236}">
                <a16:creationId xmlns:a16="http://schemas.microsoft.com/office/drawing/2014/main" id="{0E14E9A2-F812-4836-98C3-4A2A0958CC79}"/>
              </a:ext>
            </a:extLst>
          </p:cNvPr>
          <p:cNvSpPr txBox="1"/>
          <p:nvPr/>
        </p:nvSpPr>
        <p:spPr>
          <a:xfrm>
            <a:off x="1055440" y="2844225"/>
            <a:ext cx="5283200" cy="461665"/>
          </a:xfrm>
          <a:prstGeom prst="rect">
            <a:avLst/>
          </a:prstGeom>
          <a:noFill/>
        </p:spPr>
        <p:txBody>
          <a:bodyPr wrap="square" rtlCol="0">
            <a:spAutoFit/>
          </a:bodyPr>
          <a:lstStyle/>
          <a:p>
            <a:r>
              <a:rPr lang="en-US" altLang="zh-CN" sz="2400" dirty="0"/>
              <a:t>Attention is all you need</a:t>
            </a:r>
          </a:p>
        </p:txBody>
      </p:sp>
      <p:pic>
        <p:nvPicPr>
          <p:cNvPr id="13" name="Picture 2">
            <a:extLst>
              <a:ext uri="{FF2B5EF4-FFF2-40B4-BE49-F238E27FC236}">
                <a16:creationId xmlns:a16="http://schemas.microsoft.com/office/drawing/2014/main" id="{C014F857-BAB6-4810-ACB7-5C563361D0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503" t="3069" r="30428"/>
          <a:stretch/>
        </p:blipFill>
        <p:spPr bwMode="auto">
          <a:xfrm>
            <a:off x="7197830" y="1877245"/>
            <a:ext cx="2852058" cy="408839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5536A59F-D1CA-4640-8EAB-6D3D3B5DBD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467" t="38585" r="51350" b="28297"/>
          <a:stretch/>
        </p:blipFill>
        <p:spPr bwMode="auto">
          <a:xfrm>
            <a:off x="7608168" y="3429000"/>
            <a:ext cx="962328" cy="13968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36B7B7C0-78C5-4A55-AFC2-8082E72BB2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467" t="38585" r="51350" b="28297"/>
          <a:stretch/>
        </p:blipFill>
        <p:spPr bwMode="auto">
          <a:xfrm>
            <a:off x="7642428" y="3501008"/>
            <a:ext cx="962328" cy="139687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645AB850-C44F-41F1-BDD0-34921F8626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467" t="38585" r="51350" b="28297"/>
          <a:stretch/>
        </p:blipFill>
        <p:spPr bwMode="auto">
          <a:xfrm>
            <a:off x="7676688" y="3573016"/>
            <a:ext cx="962328" cy="139687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0E9F0BB6-96F5-40B8-94DA-C894BDF05B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205" t="23901" r="35971" b="28297"/>
          <a:stretch/>
        </p:blipFill>
        <p:spPr bwMode="auto">
          <a:xfrm>
            <a:off x="8807880" y="2809650"/>
            <a:ext cx="93610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a:extLst>
              <a:ext uri="{FF2B5EF4-FFF2-40B4-BE49-F238E27FC236}">
                <a16:creationId xmlns:a16="http://schemas.microsoft.com/office/drawing/2014/main" id="{96C08522-94A9-4962-A60B-57DDA4408E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205" t="23901" r="35971" b="28297"/>
          <a:stretch/>
        </p:blipFill>
        <p:spPr bwMode="auto">
          <a:xfrm>
            <a:off x="8907064" y="2881658"/>
            <a:ext cx="93610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a:extLst>
              <a:ext uri="{FF2B5EF4-FFF2-40B4-BE49-F238E27FC236}">
                <a16:creationId xmlns:a16="http://schemas.microsoft.com/office/drawing/2014/main" id="{E343BF83-243D-4B66-96C3-C1D81FEE82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205" t="23901" r="35971" b="28297"/>
          <a:stretch/>
        </p:blipFill>
        <p:spPr bwMode="auto">
          <a:xfrm>
            <a:off x="9030689" y="2977309"/>
            <a:ext cx="936104" cy="201622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867804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en-US" altLang="zh-CN" sz="2400" dirty="0"/>
              <a:t>Transformer</a:t>
            </a:r>
          </a:p>
        </p:txBody>
      </p:sp>
      <p:sp>
        <p:nvSpPr>
          <p:cNvPr id="10" name="文本框 9">
            <a:extLst>
              <a:ext uri="{FF2B5EF4-FFF2-40B4-BE49-F238E27FC236}">
                <a16:creationId xmlns:a16="http://schemas.microsoft.com/office/drawing/2014/main" id="{0E14E9A2-F812-4836-98C3-4A2A0958CC79}"/>
              </a:ext>
            </a:extLst>
          </p:cNvPr>
          <p:cNvSpPr txBox="1"/>
          <p:nvPr/>
        </p:nvSpPr>
        <p:spPr>
          <a:xfrm>
            <a:off x="1055440" y="2247255"/>
            <a:ext cx="5283200" cy="400110"/>
          </a:xfrm>
          <a:prstGeom prst="rect">
            <a:avLst/>
          </a:prstGeom>
          <a:noFill/>
        </p:spPr>
        <p:txBody>
          <a:bodyPr wrap="square" rtlCol="0">
            <a:spAutoFit/>
          </a:bodyPr>
          <a:lstStyle/>
          <a:p>
            <a:r>
              <a:rPr lang="en-US" altLang="zh-CN" sz="2000" dirty="0"/>
              <a:t>Attention is all you need</a:t>
            </a:r>
          </a:p>
        </p:txBody>
      </p:sp>
      <p:pic>
        <p:nvPicPr>
          <p:cNvPr id="9" name="Picture 2">
            <a:extLst>
              <a:ext uri="{FF2B5EF4-FFF2-40B4-BE49-F238E27FC236}">
                <a16:creationId xmlns:a16="http://schemas.microsoft.com/office/drawing/2014/main" id="{C3F44840-3268-4F4A-B349-BEDB6CE04A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097" t="59440" r="51931" b="30783"/>
          <a:stretch/>
        </p:blipFill>
        <p:spPr bwMode="auto">
          <a:xfrm>
            <a:off x="6338640" y="2564911"/>
            <a:ext cx="2061616" cy="1167902"/>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D4F1D71F-C24E-44A5-AAA5-ACCE2BC5E554}"/>
              </a:ext>
            </a:extLst>
          </p:cNvPr>
          <p:cNvPicPr>
            <a:picLocks noChangeAspect="1"/>
          </p:cNvPicPr>
          <p:nvPr/>
        </p:nvPicPr>
        <p:blipFill>
          <a:blip r:embed="rId5"/>
          <a:stretch>
            <a:fillRect/>
          </a:stretch>
        </p:blipFill>
        <p:spPr>
          <a:xfrm>
            <a:off x="1127448" y="4260178"/>
            <a:ext cx="10224025" cy="2241665"/>
          </a:xfrm>
          <a:prstGeom prst="rect">
            <a:avLst/>
          </a:prstGeom>
        </p:spPr>
      </p:pic>
      <p:pic>
        <p:nvPicPr>
          <p:cNvPr id="15" name="图片 14">
            <a:extLst>
              <a:ext uri="{FF2B5EF4-FFF2-40B4-BE49-F238E27FC236}">
                <a16:creationId xmlns:a16="http://schemas.microsoft.com/office/drawing/2014/main" id="{8446A49E-A7EF-4572-A823-A7F02F19AA82}"/>
              </a:ext>
            </a:extLst>
          </p:cNvPr>
          <p:cNvPicPr>
            <a:picLocks noChangeAspect="1"/>
          </p:cNvPicPr>
          <p:nvPr/>
        </p:nvPicPr>
        <p:blipFill rotWithShape="1">
          <a:blip r:embed="rId5"/>
          <a:srcRect l="28255" t="39400" r="54842" b="31030"/>
          <a:stretch/>
        </p:blipFill>
        <p:spPr>
          <a:xfrm>
            <a:off x="6505352" y="3732813"/>
            <a:ext cx="1728192" cy="662864"/>
          </a:xfrm>
          <a:prstGeom prst="rect">
            <a:avLst/>
          </a:prstGeom>
        </p:spPr>
      </p:pic>
      <p:sp>
        <p:nvSpPr>
          <p:cNvPr id="16" name="文本框 15">
            <a:extLst>
              <a:ext uri="{FF2B5EF4-FFF2-40B4-BE49-F238E27FC236}">
                <a16:creationId xmlns:a16="http://schemas.microsoft.com/office/drawing/2014/main" id="{4E162765-A266-4EFA-997C-01D8D52B5C5B}"/>
              </a:ext>
            </a:extLst>
          </p:cNvPr>
          <p:cNvSpPr txBox="1"/>
          <p:nvPr/>
        </p:nvSpPr>
        <p:spPr>
          <a:xfrm>
            <a:off x="1055440" y="2675871"/>
            <a:ext cx="5283200" cy="400110"/>
          </a:xfrm>
          <a:prstGeom prst="rect">
            <a:avLst/>
          </a:prstGeom>
          <a:noFill/>
        </p:spPr>
        <p:txBody>
          <a:bodyPr wrap="square" rtlCol="0">
            <a:spAutoFit/>
          </a:bodyPr>
          <a:lstStyle/>
          <a:p>
            <a:r>
              <a:rPr lang="zh-CN" altLang="en-US" sz="2000" dirty="0"/>
              <a:t>多头注意力机制</a:t>
            </a:r>
            <a:endParaRPr lang="en-US" altLang="zh-CN" sz="2000" dirty="0"/>
          </a:p>
        </p:txBody>
      </p:sp>
    </p:spTree>
    <p:custDataLst>
      <p:tags r:id="rId1"/>
    </p:custDataLst>
    <p:extLst>
      <p:ext uri="{BB962C8B-B14F-4D97-AF65-F5344CB8AC3E}">
        <p14:creationId xmlns:p14="http://schemas.microsoft.com/office/powerpoint/2010/main" val="38138604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en-US" altLang="zh-CN" sz="2400" dirty="0"/>
              <a:t>Transformer</a:t>
            </a:r>
          </a:p>
        </p:txBody>
      </p:sp>
      <p:pic>
        <p:nvPicPr>
          <p:cNvPr id="9" name="Picture 2">
            <a:extLst>
              <a:ext uri="{FF2B5EF4-FFF2-40B4-BE49-F238E27FC236}">
                <a16:creationId xmlns:a16="http://schemas.microsoft.com/office/drawing/2014/main" id="{C3F44840-3268-4F4A-B349-BEDB6CE04A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097" t="59440" r="51931" b="30783"/>
          <a:stretch/>
        </p:blipFill>
        <p:spPr bwMode="auto">
          <a:xfrm>
            <a:off x="6338640" y="2564911"/>
            <a:ext cx="2061616" cy="1167902"/>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D4F1D71F-C24E-44A5-AAA5-ACCE2BC5E554}"/>
              </a:ext>
            </a:extLst>
          </p:cNvPr>
          <p:cNvPicPr>
            <a:picLocks noChangeAspect="1"/>
          </p:cNvPicPr>
          <p:nvPr/>
        </p:nvPicPr>
        <p:blipFill>
          <a:blip r:embed="rId5"/>
          <a:stretch>
            <a:fillRect/>
          </a:stretch>
        </p:blipFill>
        <p:spPr>
          <a:xfrm>
            <a:off x="5468370" y="4653136"/>
            <a:ext cx="5863771" cy="1285659"/>
          </a:xfrm>
          <a:prstGeom prst="rect">
            <a:avLst/>
          </a:prstGeom>
        </p:spPr>
      </p:pic>
      <p:pic>
        <p:nvPicPr>
          <p:cNvPr id="15" name="图片 14">
            <a:extLst>
              <a:ext uri="{FF2B5EF4-FFF2-40B4-BE49-F238E27FC236}">
                <a16:creationId xmlns:a16="http://schemas.microsoft.com/office/drawing/2014/main" id="{8446A49E-A7EF-4572-A823-A7F02F19AA82}"/>
              </a:ext>
            </a:extLst>
          </p:cNvPr>
          <p:cNvPicPr>
            <a:picLocks noChangeAspect="1"/>
          </p:cNvPicPr>
          <p:nvPr/>
        </p:nvPicPr>
        <p:blipFill rotWithShape="1">
          <a:blip r:embed="rId5"/>
          <a:srcRect l="28255" t="39400" r="54842" b="31030"/>
          <a:stretch/>
        </p:blipFill>
        <p:spPr>
          <a:xfrm>
            <a:off x="6505352" y="3732813"/>
            <a:ext cx="1728192" cy="662864"/>
          </a:xfrm>
          <a:prstGeom prst="rect">
            <a:avLst/>
          </a:prstGeom>
        </p:spPr>
      </p:pic>
      <p:sp>
        <p:nvSpPr>
          <p:cNvPr id="16" name="文本框 15">
            <a:extLst>
              <a:ext uri="{FF2B5EF4-FFF2-40B4-BE49-F238E27FC236}">
                <a16:creationId xmlns:a16="http://schemas.microsoft.com/office/drawing/2014/main" id="{4E162765-A266-4EFA-997C-01D8D52B5C5B}"/>
              </a:ext>
            </a:extLst>
          </p:cNvPr>
          <p:cNvSpPr txBox="1"/>
          <p:nvPr/>
        </p:nvSpPr>
        <p:spPr>
          <a:xfrm>
            <a:off x="1055440" y="2675871"/>
            <a:ext cx="5283200" cy="400110"/>
          </a:xfrm>
          <a:prstGeom prst="rect">
            <a:avLst/>
          </a:prstGeom>
          <a:noFill/>
        </p:spPr>
        <p:txBody>
          <a:bodyPr wrap="square" rtlCol="0">
            <a:spAutoFit/>
          </a:bodyPr>
          <a:lstStyle/>
          <a:p>
            <a:r>
              <a:rPr lang="zh-CN" altLang="en-US" sz="2000" dirty="0"/>
              <a:t>多头注意力机制</a:t>
            </a:r>
            <a:endParaRPr lang="en-US" altLang="zh-CN" sz="2000" dirty="0"/>
          </a:p>
        </p:txBody>
      </p:sp>
      <p:pic>
        <p:nvPicPr>
          <p:cNvPr id="3074" name="Picture 2" descr="preview">
            <a:extLst>
              <a:ext uri="{FF2B5EF4-FFF2-40B4-BE49-F238E27FC236}">
                <a16:creationId xmlns:a16="http://schemas.microsoft.com/office/drawing/2014/main" id="{71F8A8DC-B7C5-42D2-A219-4ED4A70B2CA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000" t="7575" r="17928" b="13055"/>
          <a:stretch/>
        </p:blipFill>
        <p:spPr bwMode="auto">
          <a:xfrm>
            <a:off x="1673350" y="3444870"/>
            <a:ext cx="2376264" cy="285293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298640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en-US" altLang="zh-CN" sz="2400" dirty="0"/>
              <a:t>Transformer</a:t>
            </a:r>
          </a:p>
        </p:txBody>
      </p:sp>
      <p:pic>
        <p:nvPicPr>
          <p:cNvPr id="9" name="Picture 2">
            <a:extLst>
              <a:ext uri="{FF2B5EF4-FFF2-40B4-BE49-F238E27FC236}">
                <a16:creationId xmlns:a16="http://schemas.microsoft.com/office/drawing/2014/main" id="{C3F44840-3268-4F4A-B349-BEDB6CE04A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677" t="57365" r="38351" b="30579"/>
          <a:stretch/>
        </p:blipFill>
        <p:spPr bwMode="auto">
          <a:xfrm>
            <a:off x="6609493" y="2492896"/>
            <a:ext cx="2061616" cy="1440153"/>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4E162765-A266-4EFA-997C-01D8D52B5C5B}"/>
              </a:ext>
            </a:extLst>
          </p:cNvPr>
          <p:cNvSpPr txBox="1"/>
          <p:nvPr/>
        </p:nvSpPr>
        <p:spPr>
          <a:xfrm>
            <a:off x="1055440" y="2675871"/>
            <a:ext cx="5283200" cy="400110"/>
          </a:xfrm>
          <a:prstGeom prst="rect">
            <a:avLst/>
          </a:prstGeom>
          <a:noFill/>
        </p:spPr>
        <p:txBody>
          <a:bodyPr wrap="square" rtlCol="0">
            <a:spAutoFit/>
          </a:bodyPr>
          <a:lstStyle/>
          <a:p>
            <a:r>
              <a:rPr lang="en-US" altLang="zh-CN" sz="2000" dirty="0"/>
              <a:t>Mask </a:t>
            </a:r>
            <a:r>
              <a:rPr lang="zh-CN" altLang="en-US" sz="2000" dirty="0"/>
              <a:t>机制</a:t>
            </a:r>
            <a:endParaRPr lang="en-US" altLang="zh-CN" sz="2000" dirty="0"/>
          </a:p>
        </p:txBody>
      </p:sp>
      <p:pic>
        <p:nvPicPr>
          <p:cNvPr id="5122" name="Picture 2">
            <a:extLst>
              <a:ext uri="{FF2B5EF4-FFF2-40B4-BE49-F238E27FC236}">
                <a16:creationId xmlns:a16="http://schemas.microsoft.com/office/drawing/2014/main" id="{EE5A8D4E-DCDA-4114-8E50-B0A915DC82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048" y="3892935"/>
            <a:ext cx="6858000" cy="12763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77503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en-US" altLang="zh-CN" sz="2400" dirty="0"/>
              <a:t>Transformer</a:t>
            </a:r>
          </a:p>
        </p:txBody>
      </p:sp>
      <p:pic>
        <p:nvPicPr>
          <p:cNvPr id="9" name="Picture 2">
            <a:extLst>
              <a:ext uri="{FF2B5EF4-FFF2-40B4-BE49-F238E27FC236}">
                <a16:creationId xmlns:a16="http://schemas.microsoft.com/office/drawing/2014/main" id="{C3F44840-3268-4F4A-B349-BEDB6CE04A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078" t="72336" r="30647" b="18622"/>
          <a:stretch/>
        </p:blipFill>
        <p:spPr bwMode="auto">
          <a:xfrm>
            <a:off x="6744072" y="3717032"/>
            <a:ext cx="2951318" cy="1080120"/>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4E162765-A266-4EFA-997C-01D8D52B5C5B}"/>
              </a:ext>
            </a:extLst>
          </p:cNvPr>
          <p:cNvSpPr txBox="1"/>
          <p:nvPr/>
        </p:nvSpPr>
        <p:spPr>
          <a:xfrm>
            <a:off x="1055440" y="2675871"/>
            <a:ext cx="5283200" cy="400110"/>
          </a:xfrm>
          <a:prstGeom prst="rect">
            <a:avLst/>
          </a:prstGeom>
          <a:noFill/>
        </p:spPr>
        <p:txBody>
          <a:bodyPr wrap="square" rtlCol="0">
            <a:spAutoFit/>
          </a:bodyPr>
          <a:lstStyle/>
          <a:p>
            <a:r>
              <a:rPr lang="zh-CN" altLang="en-US" sz="2000" dirty="0"/>
              <a:t>位置编码</a:t>
            </a:r>
            <a:endParaRPr lang="en-US" altLang="zh-CN" sz="2000" dirty="0"/>
          </a:p>
        </p:txBody>
      </p:sp>
      <p:pic>
        <p:nvPicPr>
          <p:cNvPr id="11266" name="Picture 2">
            <a:extLst>
              <a:ext uri="{FF2B5EF4-FFF2-40B4-BE49-F238E27FC236}">
                <a16:creationId xmlns:a16="http://schemas.microsoft.com/office/drawing/2014/main" id="{E22E811E-07FD-4D29-894E-B9775E1D2B1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6885"/>
          <a:stretch/>
        </p:blipFill>
        <p:spPr bwMode="auto">
          <a:xfrm>
            <a:off x="2011601" y="3212976"/>
            <a:ext cx="3493968" cy="261370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035794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zh-CN" altLang="en-US" sz="2400" dirty="0"/>
              <a:t>数据集的划分</a:t>
            </a:r>
            <a:endParaRPr lang="en-US" altLang="zh-CN" sz="2400" dirty="0"/>
          </a:p>
        </p:txBody>
      </p:sp>
      <p:sp>
        <p:nvSpPr>
          <p:cNvPr id="10" name="文本框 9">
            <a:extLst>
              <a:ext uri="{FF2B5EF4-FFF2-40B4-BE49-F238E27FC236}">
                <a16:creationId xmlns:a16="http://schemas.microsoft.com/office/drawing/2014/main" id="{ADC46EF1-87C8-493F-8E36-D871CF76DEAE}"/>
              </a:ext>
            </a:extLst>
          </p:cNvPr>
          <p:cNvSpPr txBox="1"/>
          <p:nvPr/>
        </p:nvSpPr>
        <p:spPr>
          <a:xfrm>
            <a:off x="1055440" y="2544680"/>
            <a:ext cx="5406290" cy="1631216"/>
          </a:xfrm>
          <a:prstGeom prst="rect">
            <a:avLst/>
          </a:prstGeom>
          <a:noFill/>
        </p:spPr>
        <p:txBody>
          <a:bodyPr wrap="square" rtlCol="0">
            <a:spAutoFit/>
          </a:bodyPr>
          <a:lstStyle/>
          <a:p>
            <a:r>
              <a:rPr lang="zh-CN" altLang="en-US" sz="2000" dirty="0"/>
              <a:t>在预训练和微调问题生成模型时，使用 </a:t>
            </a:r>
            <a:r>
              <a:rPr lang="en-US" altLang="zh-CN" sz="2000" dirty="0" err="1"/>
              <a:t>KFold</a:t>
            </a:r>
            <a:r>
              <a:rPr lang="en-US" altLang="zh-CN" sz="2000" dirty="0"/>
              <a:t> </a:t>
            </a:r>
            <a:r>
              <a:rPr lang="zh-CN" altLang="en-US" sz="2000" dirty="0"/>
              <a:t>交叉验证方法划分数据集并进行训练。</a:t>
            </a:r>
            <a:endParaRPr lang="en-US" altLang="zh-CN" sz="2000" dirty="0"/>
          </a:p>
          <a:p>
            <a:r>
              <a:rPr lang="zh-CN" altLang="en-US" sz="2000" dirty="0"/>
              <a:t>在预训练得到的 </a:t>
            </a:r>
            <a:r>
              <a:rPr lang="en-US" altLang="zh-CN" sz="2000" dirty="0"/>
              <a:t>N </a:t>
            </a:r>
            <a:r>
              <a:rPr lang="zh-CN" altLang="en-US" sz="2000" dirty="0"/>
              <a:t>个模型中选择效果最好的一个进行进一步训练，推理微调后模型时对 </a:t>
            </a:r>
            <a:r>
              <a:rPr lang="en-US" altLang="zh-CN" sz="2000" dirty="0"/>
              <a:t>N </a:t>
            </a:r>
            <a:r>
              <a:rPr lang="zh-CN" altLang="en-US" sz="2000" dirty="0"/>
              <a:t>个模型同时推理，选择概率最高的一个结果。</a:t>
            </a:r>
            <a:endParaRPr lang="en-US" altLang="zh-CN" sz="2000" dirty="0"/>
          </a:p>
        </p:txBody>
      </p:sp>
      <p:pic>
        <p:nvPicPr>
          <p:cNvPr id="1026" name="Picture 2" descr="preview">
            <a:extLst>
              <a:ext uri="{FF2B5EF4-FFF2-40B4-BE49-F238E27FC236}">
                <a16:creationId xmlns:a16="http://schemas.microsoft.com/office/drawing/2014/main" id="{44765D59-1BDD-4FDA-BBBA-9A00C4516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424" y="2708920"/>
            <a:ext cx="5172075" cy="34575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679858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背景</a:t>
            </a:r>
            <a:endParaRPr lang="en-US" altLang="zh-CN" sz="3200" dirty="0"/>
          </a:p>
        </p:txBody>
      </p:sp>
      <p:sp>
        <p:nvSpPr>
          <p:cNvPr id="7" name="文本框 6">
            <a:extLst>
              <a:ext uri="{FF2B5EF4-FFF2-40B4-BE49-F238E27FC236}">
                <a16:creationId xmlns:a16="http://schemas.microsoft.com/office/drawing/2014/main" id="{14823480-B20B-4219-B71C-0951E7E125B9}"/>
              </a:ext>
            </a:extLst>
          </p:cNvPr>
          <p:cNvSpPr txBox="1"/>
          <p:nvPr/>
        </p:nvSpPr>
        <p:spPr>
          <a:xfrm>
            <a:off x="1055440" y="2844225"/>
            <a:ext cx="5283200" cy="1569660"/>
          </a:xfrm>
          <a:prstGeom prst="rect">
            <a:avLst/>
          </a:prstGeom>
          <a:noFill/>
        </p:spPr>
        <p:txBody>
          <a:bodyPr wrap="square" rtlCol="0">
            <a:spAutoFit/>
          </a:bodyPr>
          <a:lstStyle/>
          <a:p>
            <a:r>
              <a:rPr lang="zh-CN" altLang="en-US" sz="2400" dirty="0"/>
              <a:t>知识库中已经有许多完善的文档知识，如软件操作指南、注意事项，行业、公司规章制度，理财产品介绍，法律法规等等</a:t>
            </a:r>
            <a:endParaRPr lang="en-US" altLang="zh-CN" sz="2400" dirty="0"/>
          </a:p>
        </p:txBody>
      </p:sp>
      <p:sp>
        <p:nvSpPr>
          <p:cNvPr id="65" name="文本框 64">
            <a:extLst>
              <a:ext uri="{FF2B5EF4-FFF2-40B4-BE49-F238E27FC236}">
                <a16:creationId xmlns:a16="http://schemas.microsoft.com/office/drawing/2014/main" id="{8C278F6D-9AB7-4A9C-A09F-4D312C18DAE1}"/>
              </a:ext>
            </a:extLst>
          </p:cNvPr>
          <p:cNvSpPr txBox="1"/>
          <p:nvPr/>
        </p:nvSpPr>
        <p:spPr>
          <a:xfrm>
            <a:off x="1057126" y="4413885"/>
            <a:ext cx="5283200" cy="830997"/>
          </a:xfrm>
          <a:prstGeom prst="rect">
            <a:avLst/>
          </a:prstGeom>
          <a:noFill/>
        </p:spPr>
        <p:txBody>
          <a:bodyPr wrap="square" rtlCol="0">
            <a:spAutoFit/>
          </a:bodyPr>
          <a:lstStyle/>
          <a:p>
            <a:r>
              <a:rPr lang="zh-CN" altLang="en-US" sz="2400" dirty="0"/>
              <a:t>如果将这些文档知识内容抽取为问答对，查找文档内容能够更加便利</a:t>
            </a:r>
            <a:endParaRPr lang="en-US" altLang="zh-CN" sz="2400" dirty="0"/>
          </a:p>
        </p:txBody>
      </p:sp>
      <p:sp>
        <p:nvSpPr>
          <p:cNvPr id="67" name="任意多边形 14">
            <a:extLst>
              <a:ext uri="{FF2B5EF4-FFF2-40B4-BE49-F238E27FC236}">
                <a16:creationId xmlns:a16="http://schemas.microsoft.com/office/drawing/2014/main" id="{F4A602FD-7DE3-4E01-8AE1-6BB3DCA69B32}"/>
              </a:ext>
            </a:extLst>
          </p:cNvPr>
          <p:cNvSpPr/>
          <p:nvPr/>
        </p:nvSpPr>
        <p:spPr bwMode="auto">
          <a:xfrm>
            <a:off x="7508583" y="3703599"/>
            <a:ext cx="4104456" cy="2142737"/>
          </a:xfrm>
          <a:custGeom>
            <a:avLst/>
            <a:gdLst>
              <a:gd name="T0" fmla="*/ 330 w 1856"/>
              <a:gd name="T1" fmla="*/ 797 h 970"/>
              <a:gd name="T2" fmla="*/ 1526 w 1856"/>
              <a:gd name="T3" fmla="*/ 797 h 970"/>
              <a:gd name="T4" fmla="*/ 1526 w 1856"/>
              <a:gd name="T5" fmla="*/ 172 h 970"/>
              <a:gd name="T6" fmla="*/ 330 w 1856"/>
              <a:gd name="T7" fmla="*/ 172 h 970"/>
              <a:gd name="T8" fmla="*/ 330 w 1856"/>
              <a:gd name="T9" fmla="*/ 797 h 970"/>
            </a:gdLst>
            <a:ahLst/>
            <a:cxnLst>
              <a:cxn ang="0">
                <a:pos x="T0" y="T1"/>
              </a:cxn>
              <a:cxn ang="0">
                <a:pos x="T2" y="T3"/>
              </a:cxn>
              <a:cxn ang="0">
                <a:pos x="T4" y="T5"/>
              </a:cxn>
              <a:cxn ang="0">
                <a:pos x="T6" y="T7"/>
              </a:cxn>
              <a:cxn ang="0">
                <a:pos x="T8" y="T9"/>
              </a:cxn>
            </a:cxnLst>
            <a:rect l="0" t="0" r="r" b="b"/>
            <a:pathLst>
              <a:path w="1856" h="970">
                <a:moveTo>
                  <a:pt x="330" y="797"/>
                </a:moveTo>
                <a:cubicBezTo>
                  <a:pt x="660" y="970"/>
                  <a:pt x="1196" y="970"/>
                  <a:pt x="1526" y="797"/>
                </a:cubicBezTo>
                <a:cubicBezTo>
                  <a:pt x="1856" y="625"/>
                  <a:pt x="1856" y="345"/>
                  <a:pt x="1526" y="172"/>
                </a:cubicBezTo>
                <a:cubicBezTo>
                  <a:pt x="1196" y="0"/>
                  <a:pt x="660" y="0"/>
                  <a:pt x="330" y="172"/>
                </a:cubicBezTo>
                <a:cubicBezTo>
                  <a:pt x="0" y="345"/>
                  <a:pt x="0" y="625"/>
                  <a:pt x="330" y="797"/>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任意多边形 15">
            <a:extLst>
              <a:ext uri="{FF2B5EF4-FFF2-40B4-BE49-F238E27FC236}">
                <a16:creationId xmlns:a16="http://schemas.microsoft.com/office/drawing/2014/main" id="{E46A5684-38DB-4B75-B8DE-CB858D2DA2D8}"/>
              </a:ext>
            </a:extLst>
          </p:cNvPr>
          <p:cNvSpPr/>
          <p:nvPr/>
        </p:nvSpPr>
        <p:spPr bwMode="auto">
          <a:xfrm>
            <a:off x="8848130" y="4309679"/>
            <a:ext cx="2224532" cy="1280548"/>
          </a:xfrm>
          <a:custGeom>
            <a:avLst/>
            <a:gdLst>
              <a:gd name="T0" fmla="*/ 5 w 1006"/>
              <a:gd name="T1" fmla="*/ 569 h 580"/>
              <a:gd name="T2" fmla="*/ 19 w 1006"/>
              <a:gd name="T3" fmla="*/ 577 h 580"/>
              <a:gd name="T4" fmla="*/ 37 w 1006"/>
              <a:gd name="T5" fmla="*/ 577 h 580"/>
              <a:gd name="T6" fmla="*/ 1001 w 1006"/>
              <a:gd name="T7" fmla="*/ 21 h 580"/>
              <a:gd name="T8" fmla="*/ 1001 w 1006"/>
              <a:gd name="T9" fmla="*/ 11 h 580"/>
              <a:gd name="T10" fmla="*/ 986 w 1006"/>
              <a:gd name="T11" fmla="*/ 2 h 580"/>
              <a:gd name="T12" fmla="*/ 969 w 1006"/>
              <a:gd name="T13" fmla="*/ 2 h 580"/>
              <a:gd name="T14" fmla="*/ 5 w 1006"/>
              <a:gd name="T15" fmla="*/ 559 h 580"/>
              <a:gd name="T16" fmla="*/ 5 w 1006"/>
              <a:gd name="T17" fmla="*/ 569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6" h="580">
                <a:moveTo>
                  <a:pt x="5" y="569"/>
                </a:moveTo>
                <a:cubicBezTo>
                  <a:pt x="19" y="577"/>
                  <a:pt x="19" y="577"/>
                  <a:pt x="19" y="577"/>
                </a:cubicBezTo>
                <a:cubicBezTo>
                  <a:pt x="24" y="580"/>
                  <a:pt x="32" y="580"/>
                  <a:pt x="37" y="577"/>
                </a:cubicBezTo>
                <a:cubicBezTo>
                  <a:pt x="1001" y="21"/>
                  <a:pt x="1001" y="21"/>
                  <a:pt x="1001" y="21"/>
                </a:cubicBezTo>
                <a:cubicBezTo>
                  <a:pt x="1006" y="18"/>
                  <a:pt x="1006" y="14"/>
                  <a:pt x="1001" y="11"/>
                </a:cubicBezTo>
                <a:cubicBezTo>
                  <a:pt x="986" y="2"/>
                  <a:pt x="986" y="2"/>
                  <a:pt x="986" y="2"/>
                </a:cubicBezTo>
                <a:cubicBezTo>
                  <a:pt x="981" y="0"/>
                  <a:pt x="973" y="0"/>
                  <a:pt x="969" y="2"/>
                </a:cubicBezTo>
                <a:cubicBezTo>
                  <a:pt x="5" y="559"/>
                  <a:pt x="5" y="559"/>
                  <a:pt x="5" y="559"/>
                </a:cubicBezTo>
                <a:cubicBezTo>
                  <a:pt x="0" y="561"/>
                  <a:pt x="0" y="566"/>
                  <a:pt x="5" y="569"/>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任意多边形 16">
            <a:extLst>
              <a:ext uri="{FF2B5EF4-FFF2-40B4-BE49-F238E27FC236}">
                <a16:creationId xmlns:a16="http://schemas.microsoft.com/office/drawing/2014/main" id="{51946B71-3D51-485F-9503-7E368917FD97}"/>
              </a:ext>
            </a:extLst>
          </p:cNvPr>
          <p:cNvSpPr/>
          <p:nvPr/>
        </p:nvSpPr>
        <p:spPr bwMode="auto">
          <a:xfrm>
            <a:off x="8416364" y="4060275"/>
            <a:ext cx="2225873" cy="1281888"/>
          </a:xfrm>
          <a:custGeom>
            <a:avLst/>
            <a:gdLst>
              <a:gd name="T0" fmla="*/ 5 w 1006"/>
              <a:gd name="T1" fmla="*/ 569 h 581"/>
              <a:gd name="T2" fmla="*/ 19 w 1006"/>
              <a:gd name="T3" fmla="*/ 578 h 581"/>
              <a:gd name="T4" fmla="*/ 37 w 1006"/>
              <a:gd name="T5" fmla="*/ 578 h 581"/>
              <a:gd name="T6" fmla="*/ 1001 w 1006"/>
              <a:gd name="T7" fmla="*/ 22 h 581"/>
              <a:gd name="T8" fmla="*/ 1001 w 1006"/>
              <a:gd name="T9" fmla="*/ 12 h 581"/>
              <a:gd name="T10" fmla="*/ 986 w 1006"/>
              <a:gd name="T11" fmla="*/ 3 h 581"/>
              <a:gd name="T12" fmla="*/ 969 w 1006"/>
              <a:gd name="T13" fmla="*/ 3 h 581"/>
              <a:gd name="T14" fmla="*/ 5 w 1006"/>
              <a:gd name="T15" fmla="*/ 559 h 581"/>
              <a:gd name="T16" fmla="*/ 5 w 1006"/>
              <a:gd name="T17" fmla="*/ 569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6" h="581">
                <a:moveTo>
                  <a:pt x="5" y="569"/>
                </a:moveTo>
                <a:cubicBezTo>
                  <a:pt x="19" y="578"/>
                  <a:pt x="19" y="578"/>
                  <a:pt x="19" y="578"/>
                </a:cubicBezTo>
                <a:cubicBezTo>
                  <a:pt x="24" y="581"/>
                  <a:pt x="32" y="581"/>
                  <a:pt x="37" y="578"/>
                </a:cubicBezTo>
                <a:cubicBezTo>
                  <a:pt x="1001" y="22"/>
                  <a:pt x="1001" y="22"/>
                  <a:pt x="1001" y="22"/>
                </a:cubicBezTo>
                <a:cubicBezTo>
                  <a:pt x="1006" y="19"/>
                  <a:pt x="1006" y="14"/>
                  <a:pt x="1001" y="12"/>
                </a:cubicBezTo>
                <a:cubicBezTo>
                  <a:pt x="986" y="3"/>
                  <a:pt x="986" y="3"/>
                  <a:pt x="986" y="3"/>
                </a:cubicBezTo>
                <a:cubicBezTo>
                  <a:pt x="981" y="0"/>
                  <a:pt x="973" y="0"/>
                  <a:pt x="969" y="3"/>
                </a:cubicBezTo>
                <a:cubicBezTo>
                  <a:pt x="5" y="559"/>
                  <a:pt x="5" y="559"/>
                  <a:pt x="5" y="559"/>
                </a:cubicBezTo>
                <a:cubicBezTo>
                  <a:pt x="0" y="562"/>
                  <a:pt x="0" y="567"/>
                  <a:pt x="5" y="569"/>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任意多边形 17">
            <a:extLst>
              <a:ext uri="{FF2B5EF4-FFF2-40B4-BE49-F238E27FC236}">
                <a16:creationId xmlns:a16="http://schemas.microsoft.com/office/drawing/2014/main" id="{2413BFA4-A46D-47FA-8ED2-F8E9BD1415B4}"/>
              </a:ext>
            </a:extLst>
          </p:cNvPr>
          <p:cNvSpPr/>
          <p:nvPr/>
        </p:nvSpPr>
        <p:spPr bwMode="auto">
          <a:xfrm>
            <a:off x="7985939" y="3812210"/>
            <a:ext cx="2221850" cy="1283229"/>
          </a:xfrm>
          <a:custGeom>
            <a:avLst/>
            <a:gdLst>
              <a:gd name="T0" fmla="*/ 5 w 1005"/>
              <a:gd name="T1" fmla="*/ 569 h 581"/>
              <a:gd name="T2" fmla="*/ 19 w 1005"/>
              <a:gd name="T3" fmla="*/ 578 h 581"/>
              <a:gd name="T4" fmla="*/ 37 w 1005"/>
              <a:gd name="T5" fmla="*/ 578 h 581"/>
              <a:gd name="T6" fmla="*/ 1001 w 1005"/>
              <a:gd name="T7" fmla="*/ 21 h 581"/>
              <a:gd name="T8" fmla="*/ 1001 w 1005"/>
              <a:gd name="T9" fmla="*/ 11 h 581"/>
              <a:gd name="T10" fmla="*/ 986 w 1005"/>
              <a:gd name="T11" fmla="*/ 3 h 581"/>
              <a:gd name="T12" fmla="*/ 969 w 1005"/>
              <a:gd name="T13" fmla="*/ 3 h 581"/>
              <a:gd name="T14" fmla="*/ 5 w 1005"/>
              <a:gd name="T15" fmla="*/ 559 h 581"/>
              <a:gd name="T16" fmla="*/ 5 w 1005"/>
              <a:gd name="T17" fmla="*/ 569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5" h="581">
                <a:moveTo>
                  <a:pt x="5" y="569"/>
                </a:moveTo>
                <a:cubicBezTo>
                  <a:pt x="19" y="578"/>
                  <a:pt x="19" y="578"/>
                  <a:pt x="19" y="578"/>
                </a:cubicBezTo>
                <a:cubicBezTo>
                  <a:pt x="24" y="581"/>
                  <a:pt x="32" y="581"/>
                  <a:pt x="37" y="578"/>
                </a:cubicBezTo>
                <a:cubicBezTo>
                  <a:pt x="1001" y="21"/>
                  <a:pt x="1001" y="21"/>
                  <a:pt x="1001" y="21"/>
                </a:cubicBezTo>
                <a:cubicBezTo>
                  <a:pt x="1005" y="19"/>
                  <a:pt x="1005" y="14"/>
                  <a:pt x="1001" y="11"/>
                </a:cubicBezTo>
                <a:cubicBezTo>
                  <a:pt x="986" y="3"/>
                  <a:pt x="986" y="3"/>
                  <a:pt x="986" y="3"/>
                </a:cubicBezTo>
                <a:cubicBezTo>
                  <a:pt x="981" y="0"/>
                  <a:pt x="973" y="0"/>
                  <a:pt x="969" y="3"/>
                </a:cubicBezTo>
                <a:cubicBezTo>
                  <a:pt x="5" y="559"/>
                  <a:pt x="5" y="559"/>
                  <a:pt x="5" y="559"/>
                </a:cubicBezTo>
                <a:cubicBezTo>
                  <a:pt x="0" y="562"/>
                  <a:pt x="0" y="566"/>
                  <a:pt x="5" y="569"/>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任意多边形 18">
            <a:extLst>
              <a:ext uri="{FF2B5EF4-FFF2-40B4-BE49-F238E27FC236}">
                <a16:creationId xmlns:a16="http://schemas.microsoft.com/office/drawing/2014/main" id="{A5C24F9B-701E-4919-BEA9-0F142C64F1D3}"/>
              </a:ext>
            </a:extLst>
          </p:cNvPr>
          <p:cNvSpPr/>
          <p:nvPr/>
        </p:nvSpPr>
        <p:spPr bwMode="auto">
          <a:xfrm>
            <a:off x="7678876" y="4304316"/>
            <a:ext cx="359358" cy="388857"/>
          </a:xfrm>
          <a:custGeom>
            <a:avLst/>
            <a:gdLst>
              <a:gd name="T0" fmla="*/ 158 w 163"/>
              <a:gd name="T1" fmla="*/ 176 h 176"/>
              <a:gd name="T2" fmla="*/ 129 w 163"/>
              <a:gd name="T3" fmla="*/ 51 h 176"/>
              <a:gd name="T4" fmla="*/ 27 w 163"/>
              <a:gd name="T5" fmla="*/ 11 h 176"/>
              <a:gd name="T6" fmla="*/ 39 w 163"/>
              <a:gd name="T7" fmla="*/ 66 h 176"/>
              <a:gd name="T8" fmla="*/ 123 w 163"/>
              <a:gd name="T9" fmla="*/ 165 h 176"/>
              <a:gd name="T10" fmla="*/ 158 w 163"/>
              <a:gd name="T11" fmla="*/ 176 h 176"/>
            </a:gdLst>
            <a:ahLst/>
            <a:cxnLst>
              <a:cxn ang="0">
                <a:pos x="T0" y="T1"/>
              </a:cxn>
              <a:cxn ang="0">
                <a:pos x="T2" y="T3"/>
              </a:cxn>
              <a:cxn ang="0">
                <a:pos x="T4" y="T5"/>
              </a:cxn>
              <a:cxn ang="0">
                <a:pos x="T6" y="T7"/>
              </a:cxn>
              <a:cxn ang="0">
                <a:pos x="T8" y="T9"/>
              </a:cxn>
              <a:cxn ang="0">
                <a:pos x="T10" y="T11"/>
              </a:cxn>
            </a:cxnLst>
            <a:rect l="0" t="0" r="r" b="b"/>
            <a:pathLst>
              <a:path w="163" h="176">
                <a:moveTo>
                  <a:pt x="158" y="176"/>
                </a:moveTo>
                <a:cubicBezTo>
                  <a:pt x="159" y="176"/>
                  <a:pt x="163" y="97"/>
                  <a:pt x="129" y="51"/>
                </a:cubicBezTo>
                <a:cubicBezTo>
                  <a:pt x="95" y="5"/>
                  <a:pt x="54" y="0"/>
                  <a:pt x="27" y="11"/>
                </a:cubicBezTo>
                <a:cubicBezTo>
                  <a:pt x="0" y="22"/>
                  <a:pt x="6" y="50"/>
                  <a:pt x="39" y="66"/>
                </a:cubicBezTo>
                <a:cubicBezTo>
                  <a:pt x="72" y="83"/>
                  <a:pt x="113" y="112"/>
                  <a:pt x="123" y="165"/>
                </a:cubicBezTo>
                <a:cubicBezTo>
                  <a:pt x="158" y="176"/>
                  <a:pt x="158" y="176"/>
                  <a:pt x="158" y="176"/>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任意多边形 19">
            <a:extLst>
              <a:ext uri="{FF2B5EF4-FFF2-40B4-BE49-F238E27FC236}">
                <a16:creationId xmlns:a16="http://schemas.microsoft.com/office/drawing/2014/main" id="{C066F659-FA72-4BDF-BEE8-2DC81EE40838}"/>
              </a:ext>
            </a:extLst>
          </p:cNvPr>
          <p:cNvSpPr/>
          <p:nvPr/>
        </p:nvSpPr>
        <p:spPr bwMode="auto">
          <a:xfrm>
            <a:off x="7768715" y="4341861"/>
            <a:ext cx="237337" cy="300359"/>
          </a:xfrm>
          <a:custGeom>
            <a:avLst/>
            <a:gdLst>
              <a:gd name="T0" fmla="*/ 104 w 107"/>
              <a:gd name="T1" fmla="*/ 136 h 136"/>
              <a:gd name="T2" fmla="*/ 102 w 107"/>
              <a:gd name="T3" fmla="*/ 134 h 136"/>
              <a:gd name="T4" fmla="*/ 2 w 107"/>
              <a:gd name="T5" fmla="*/ 6 h 136"/>
              <a:gd name="T6" fmla="*/ 0 w 107"/>
              <a:gd name="T7" fmla="*/ 3 h 136"/>
              <a:gd name="T8" fmla="*/ 3 w 107"/>
              <a:gd name="T9" fmla="*/ 1 h 136"/>
              <a:gd name="T10" fmla="*/ 107 w 107"/>
              <a:gd name="T11" fmla="*/ 134 h 136"/>
              <a:gd name="T12" fmla="*/ 105 w 107"/>
              <a:gd name="T13" fmla="*/ 136 h 136"/>
              <a:gd name="T14" fmla="*/ 104 w 107"/>
              <a:gd name="T15" fmla="*/ 136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36">
                <a:moveTo>
                  <a:pt x="104" y="136"/>
                </a:moveTo>
                <a:cubicBezTo>
                  <a:pt x="103" y="136"/>
                  <a:pt x="102" y="136"/>
                  <a:pt x="102" y="134"/>
                </a:cubicBezTo>
                <a:cubicBezTo>
                  <a:pt x="89" y="55"/>
                  <a:pt x="42" y="16"/>
                  <a:pt x="2" y="6"/>
                </a:cubicBezTo>
                <a:cubicBezTo>
                  <a:pt x="1" y="5"/>
                  <a:pt x="0" y="4"/>
                  <a:pt x="0" y="3"/>
                </a:cubicBezTo>
                <a:cubicBezTo>
                  <a:pt x="1" y="1"/>
                  <a:pt x="2" y="0"/>
                  <a:pt x="3" y="1"/>
                </a:cubicBezTo>
                <a:cubicBezTo>
                  <a:pt x="45" y="11"/>
                  <a:pt x="94" y="51"/>
                  <a:pt x="107" y="134"/>
                </a:cubicBezTo>
                <a:cubicBezTo>
                  <a:pt x="107" y="135"/>
                  <a:pt x="106" y="136"/>
                  <a:pt x="105" y="136"/>
                </a:cubicBezTo>
                <a:cubicBezTo>
                  <a:pt x="104" y="136"/>
                  <a:pt x="104" y="136"/>
                  <a:pt x="104" y="13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任意多边形 20">
            <a:extLst>
              <a:ext uri="{FF2B5EF4-FFF2-40B4-BE49-F238E27FC236}">
                <a16:creationId xmlns:a16="http://schemas.microsoft.com/office/drawing/2014/main" id="{27DD6777-00C4-4D84-B18A-8EC2210CC9D4}"/>
              </a:ext>
            </a:extLst>
          </p:cNvPr>
          <p:cNvSpPr/>
          <p:nvPr/>
        </p:nvSpPr>
        <p:spPr bwMode="auto">
          <a:xfrm>
            <a:off x="7552833" y="4521540"/>
            <a:ext cx="477356" cy="494788"/>
          </a:xfrm>
          <a:custGeom>
            <a:avLst/>
            <a:gdLst>
              <a:gd name="T0" fmla="*/ 209 w 216"/>
              <a:gd name="T1" fmla="*/ 224 h 224"/>
              <a:gd name="T2" fmla="*/ 158 w 216"/>
              <a:gd name="T3" fmla="*/ 188 h 224"/>
              <a:gd name="T4" fmla="*/ 95 w 216"/>
              <a:gd name="T5" fmla="*/ 161 h 224"/>
              <a:gd name="T6" fmla="*/ 91 w 216"/>
              <a:gd name="T7" fmla="*/ 96 h 224"/>
              <a:gd name="T8" fmla="*/ 47 w 216"/>
              <a:gd name="T9" fmla="*/ 58 h 224"/>
              <a:gd name="T10" fmla="*/ 30 w 216"/>
              <a:gd name="T11" fmla="*/ 8 h 224"/>
              <a:gd name="T12" fmla="*/ 90 w 216"/>
              <a:gd name="T13" fmla="*/ 5 h 224"/>
              <a:gd name="T14" fmla="*/ 128 w 216"/>
              <a:gd name="T15" fmla="*/ 16 h 224"/>
              <a:gd name="T16" fmla="*/ 146 w 216"/>
              <a:gd name="T17" fmla="*/ 18 h 224"/>
              <a:gd name="T18" fmla="*/ 156 w 216"/>
              <a:gd name="T19" fmla="*/ 18 h 224"/>
              <a:gd name="T20" fmla="*/ 167 w 216"/>
              <a:gd name="T21" fmla="*/ 17 h 224"/>
              <a:gd name="T22" fmla="*/ 210 w 216"/>
              <a:gd name="T23" fmla="*/ 47 h 224"/>
              <a:gd name="T24" fmla="*/ 214 w 216"/>
              <a:gd name="T25" fmla="*/ 83 h 224"/>
              <a:gd name="T26" fmla="*/ 213 w 216"/>
              <a:gd name="T27" fmla="*/ 121 h 224"/>
              <a:gd name="T28" fmla="*/ 210 w 216"/>
              <a:gd name="T29" fmla="*/ 202 h 224"/>
              <a:gd name="T30" fmla="*/ 209 w 216"/>
              <a:gd name="T3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224">
                <a:moveTo>
                  <a:pt x="209" y="224"/>
                </a:moveTo>
                <a:cubicBezTo>
                  <a:pt x="204" y="204"/>
                  <a:pt x="183" y="190"/>
                  <a:pt x="158" y="188"/>
                </a:cubicBezTo>
                <a:cubicBezTo>
                  <a:pt x="133" y="185"/>
                  <a:pt x="103" y="183"/>
                  <a:pt x="95" y="161"/>
                </a:cubicBezTo>
                <a:cubicBezTo>
                  <a:pt x="87" y="140"/>
                  <a:pt x="95" y="110"/>
                  <a:pt x="91" y="96"/>
                </a:cubicBezTo>
                <a:cubicBezTo>
                  <a:pt x="87" y="79"/>
                  <a:pt x="80" y="68"/>
                  <a:pt x="47" y="58"/>
                </a:cubicBezTo>
                <a:cubicBezTo>
                  <a:pt x="17" y="48"/>
                  <a:pt x="0" y="20"/>
                  <a:pt x="30" y="8"/>
                </a:cubicBezTo>
                <a:cubicBezTo>
                  <a:pt x="49" y="0"/>
                  <a:pt x="70" y="0"/>
                  <a:pt x="90" y="5"/>
                </a:cubicBezTo>
                <a:cubicBezTo>
                  <a:pt x="103" y="8"/>
                  <a:pt x="115" y="13"/>
                  <a:pt x="128" y="16"/>
                </a:cubicBezTo>
                <a:cubicBezTo>
                  <a:pt x="133" y="17"/>
                  <a:pt x="140" y="18"/>
                  <a:pt x="146" y="18"/>
                </a:cubicBezTo>
                <a:cubicBezTo>
                  <a:pt x="149" y="19"/>
                  <a:pt x="153" y="18"/>
                  <a:pt x="156" y="18"/>
                </a:cubicBezTo>
                <a:cubicBezTo>
                  <a:pt x="160" y="17"/>
                  <a:pt x="163" y="17"/>
                  <a:pt x="167" y="17"/>
                </a:cubicBezTo>
                <a:cubicBezTo>
                  <a:pt x="185" y="18"/>
                  <a:pt x="201" y="31"/>
                  <a:pt x="210" y="47"/>
                </a:cubicBezTo>
                <a:cubicBezTo>
                  <a:pt x="216" y="58"/>
                  <a:pt x="214" y="71"/>
                  <a:pt x="214" y="83"/>
                </a:cubicBezTo>
                <a:cubicBezTo>
                  <a:pt x="214" y="96"/>
                  <a:pt x="213" y="108"/>
                  <a:pt x="213" y="121"/>
                </a:cubicBezTo>
                <a:cubicBezTo>
                  <a:pt x="212" y="148"/>
                  <a:pt x="211" y="175"/>
                  <a:pt x="210" y="202"/>
                </a:cubicBezTo>
                <a:cubicBezTo>
                  <a:pt x="209" y="209"/>
                  <a:pt x="209" y="217"/>
                  <a:pt x="209" y="22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任意多边形 21">
            <a:extLst>
              <a:ext uri="{FF2B5EF4-FFF2-40B4-BE49-F238E27FC236}">
                <a16:creationId xmlns:a16="http://schemas.microsoft.com/office/drawing/2014/main" id="{E2DF0376-7331-45E7-955C-786F0E0CE2E8}"/>
              </a:ext>
            </a:extLst>
          </p:cNvPr>
          <p:cNvSpPr/>
          <p:nvPr/>
        </p:nvSpPr>
        <p:spPr bwMode="auto">
          <a:xfrm>
            <a:off x="7662785" y="4559084"/>
            <a:ext cx="358017" cy="301700"/>
          </a:xfrm>
          <a:custGeom>
            <a:avLst/>
            <a:gdLst>
              <a:gd name="T0" fmla="*/ 159 w 162"/>
              <a:gd name="T1" fmla="*/ 137 h 137"/>
              <a:gd name="T2" fmla="*/ 156 w 162"/>
              <a:gd name="T3" fmla="*/ 135 h 137"/>
              <a:gd name="T4" fmla="*/ 2 w 162"/>
              <a:gd name="T5" fmla="*/ 5 h 137"/>
              <a:gd name="T6" fmla="*/ 0 w 162"/>
              <a:gd name="T7" fmla="*/ 2 h 137"/>
              <a:gd name="T8" fmla="*/ 3 w 162"/>
              <a:gd name="T9" fmla="*/ 0 h 137"/>
              <a:gd name="T10" fmla="*/ 161 w 162"/>
              <a:gd name="T11" fmla="*/ 134 h 137"/>
              <a:gd name="T12" fmla="*/ 160 w 162"/>
              <a:gd name="T13" fmla="*/ 137 h 137"/>
              <a:gd name="T14" fmla="*/ 159 w 162"/>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7">
                <a:moveTo>
                  <a:pt x="159" y="137"/>
                </a:moveTo>
                <a:cubicBezTo>
                  <a:pt x="158" y="137"/>
                  <a:pt x="157" y="136"/>
                  <a:pt x="156" y="135"/>
                </a:cubicBezTo>
                <a:cubicBezTo>
                  <a:pt x="132" y="69"/>
                  <a:pt x="35" y="9"/>
                  <a:pt x="2" y="5"/>
                </a:cubicBezTo>
                <a:cubicBezTo>
                  <a:pt x="1" y="5"/>
                  <a:pt x="0" y="3"/>
                  <a:pt x="0" y="2"/>
                </a:cubicBezTo>
                <a:cubicBezTo>
                  <a:pt x="0" y="1"/>
                  <a:pt x="2" y="0"/>
                  <a:pt x="3" y="0"/>
                </a:cubicBezTo>
                <a:cubicBezTo>
                  <a:pt x="36" y="4"/>
                  <a:pt x="137" y="65"/>
                  <a:pt x="161" y="134"/>
                </a:cubicBezTo>
                <a:cubicBezTo>
                  <a:pt x="162" y="135"/>
                  <a:pt x="161" y="136"/>
                  <a:pt x="160" y="137"/>
                </a:cubicBezTo>
                <a:lnTo>
                  <a:pt x="159" y="1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任意多边形 22">
            <a:extLst>
              <a:ext uri="{FF2B5EF4-FFF2-40B4-BE49-F238E27FC236}">
                <a16:creationId xmlns:a16="http://schemas.microsoft.com/office/drawing/2014/main" id="{2D85F4D3-EA9E-4A78-A914-273BF47EA25F}"/>
              </a:ext>
            </a:extLst>
          </p:cNvPr>
          <p:cNvSpPr/>
          <p:nvPr/>
        </p:nvSpPr>
        <p:spPr bwMode="auto">
          <a:xfrm>
            <a:off x="7932303" y="4600652"/>
            <a:ext cx="37545" cy="140794"/>
          </a:xfrm>
          <a:custGeom>
            <a:avLst/>
            <a:gdLst>
              <a:gd name="T0" fmla="*/ 2 w 17"/>
              <a:gd name="T1" fmla="*/ 64 h 64"/>
              <a:gd name="T2" fmla="*/ 2 w 17"/>
              <a:gd name="T3" fmla="*/ 63 h 64"/>
              <a:gd name="T4" fmla="*/ 0 w 17"/>
              <a:gd name="T5" fmla="*/ 60 h 64"/>
              <a:gd name="T6" fmla="*/ 6 w 17"/>
              <a:gd name="T7" fmla="*/ 3 h 64"/>
              <a:gd name="T8" fmla="*/ 8 w 17"/>
              <a:gd name="T9" fmla="*/ 0 h 64"/>
              <a:gd name="T10" fmla="*/ 11 w 17"/>
              <a:gd name="T11" fmla="*/ 2 h 64"/>
              <a:gd name="T12" fmla="*/ 5 w 17"/>
              <a:gd name="T13" fmla="*/ 62 h 64"/>
              <a:gd name="T14" fmla="*/ 2 w 17"/>
              <a:gd name="T15"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64">
                <a:moveTo>
                  <a:pt x="2" y="64"/>
                </a:moveTo>
                <a:cubicBezTo>
                  <a:pt x="2" y="63"/>
                  <a:pt x="2" y="63"/>
                  <a:pt x="2" y="63"/>
                </a:cubicBezTo>
                <a:cubicBezTo>
                  <a:pt x="0" y="63"/>
                  <a:pt x="0" y="62"/>
                  <a:pt x="0" y="60"/>
                </a:cubicBezTo>
                <a:cubicBezTo>
                  <a:pt x="11" y="27"/>
                  <a:pt x="6" y="4"/>
                  <a:pt x="6" y="3"/>
                </a:cubicBezTo>
                <a:cubicBezTo>
                  <a:pt x="5" y="2"/>
                  <a:pt x="6" y="1"/>
                  <a:pt x="8" y="0"/>
                </a:cubicBezTo>
                <a:cubicBezTo>
                  <a:pt x="9" y="0"/>
                  <a:pt x="10" y="1"/>
                  <a:pt x="11" y="2"/>
                </a:cubicBezTo>
                <a:cubicBezTo>
                  <a:pt x="11" y="3"/>
                  <a:pt x="17" y="27"/>
                  <a:pt x="5" y="62"/>
                </a:cubicBezTo>
                <a:cubicBezTo>
                  <a:pt x="4" y="63"/>
                  <a:pt x="3" y="64"/>
                  <a:pt x="2"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任意多边形 23">
            <a:extLst>
              <a:ext uri="{FF2B5EF4-FFF2-40B4-BE49-F238E27FC236}">
                <a16:creationId xmlns:a16="http://schemas.microsoft.com/office/drawing/2014/main" id="{0CD04FAF-BC74-4976-B855-D6BB24A1594A}"/>
              </a:ext>
            </a:extLst>
          </p:cNvPr>
          <p:cNvSpPr/>
          <p:nvPr/>
        </p:nvSpPr>
        <p:spPr bwMode="auto">
          <a:xfrm>
            <a:off x="7850510" y="4792399"/>
            <a:ext cx="155543" cy="37545"/>
          </a:xfrm>
          <a:custGeom>
            <a:avLst/>
            <a:gdLst>
              <a:gd name="T0" fmla="*/ 67 w 70"/>
              <a:gd name="T1" fmla="*/ 17 h 17"/>
              <a:gd name="T2" fmla="*/ 66 w 70"/>
              <a:gd name="T3" fmla="*/ 16 h 17"/>
              <a:gd name="T4" fmla="*/ 4 w 70"/>
              <a:gd name="T5" fmla="*/ 13 h 17"/>
              <a:gd name="T6" fmla="*/ 1 w 70"/>
              <a:gd name="T7" fmla="*/ 11 h 17"/>
              <a:gd name="T8" fmla="*/ 3 w 70"/>
              <a:gd name="T9" fmla="*/ 8 h 17"/>
              <a:gd name="T10" fmla="*/ 69 w 70"/>
              <a:gd name="T11" fmla="*/ 12 h 17"/>
              <a:gd name="T12" fmla="*/ 70 w 70"/>
              <a:gd name="T13" fmla="*/ 15 h 17"/>
              <a:gd name="T14" fmla="*/ 67 w 70"/>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7">
                <a:moveTo>
                  <a:pt x="67" y="17"/>
                </a:moveTo>
                <a:cubicBezTo>
                  <a:pt x="67" y="17"/>
                  <a:pt x="67" y="17"/>
                  <a:pt x="66" y="16"/>
                </a:cubicBezTo>
                <a:cubicBezTo>
                  <a:pt x="47" y="6"/>
                  <a:pt x="4" y="13"/>
                  <a:pt x="4" y="13"/>
                </a:cubicBezTo>
                <a:cubicBezTo>
                  <a:pt x="2" y="14"/>
                  <a:pt x="1" y="13"/>
                  <a:pt x="1" y="11"/>
                </a:cubicBezTo>
                <a:cubicBezTo>
                  <a:pt x="0" y="10"/>
                  <a:pt x="1" y="9"/>
                  <a:pt x="3" y="8"/>
                </a:cubicBezTo>
                <a:cubicBezTo>
                  <a:pt x="5" y="8"/>
                  <a:pt x="47" y="0"/>
                  <a:pt x="69" y="12"/>
                </a:cubicBezTo>
                <a:cubicBezTo>
                  <a:pt x="70" y="13"/>
                  <a:pt x="70" y="14"/>
                  <a:pt x="70" y="15"/>
                </a:cubicBezTo>
                <a:cubicBezTo>
                  <a:pt x="69" y="16"/>
                  <a:pt x="68" y="17"/>
                  <a:pt x="67"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任意多边形 24">
            <a:extLst>
              <a:ext uri="{FF2B5EF4-FFF2-40B4-BE49-F238E27FC236}">
                <a16:creationId xmlns:a16="http://schemas.microsoft.com/office/drawing/2014/main" id="{0F256EBF-8DE7-4CE5-94BA-50EC83BBFCC0}"/>
              </a:ext>
            </a:extLst>
          </p:cNvPr>
          <p:cNvSpPr/>
          <p:nvPr/>
        </p:nvSpPr>
        <p:spPr bwMode="auto">
          <a:xfrm>
            <a:off x="7678876" y="4304316"/>
            <a:ext cx="359358" cy="388857"/>
          </a:xfrm>
          <a:custGeom>
            <a:avLst/>
            <a:gdLst>
              <a:gd name="T0" fmla="*/ 158 w 163"/>
              <a:gd name="T1" fmla="*/ 176 h 176"/>
              <a:gd name="T2" fmla="*/ 129 w 163"/>
              <a:gd name="T3" fmla="*/ 51 h 176"/>
              <a:gd name="T4" fmla="*/ 27 w 163"/>
              <a:gd name="T5" fmla="*/ 11 h 176"/>
              <a:gd name="T6" fmla="*/ 39 w 163"/>
              <a:gd name="T7" fmla="*/ 66 h 176"/>
              <a:gd name="T8" fmla="*/ 123 w 163"/>
              <a:gd name="T9" fmla="*/ 165 h 176"/>
              <a:gd name="T10" fmla="*/ 158 w 163"/>
              <a:gd name="T11" fmla="*/ 176 h 176"/>
            </a:gdLst>
            <a:ahLst/>
            <a:cxnLst>
              <a:cxn ang="0">
                <a:pos x="T0" y="T1"/>
              </a:cxn>
              <a:cxn ang="0">
                <a:pos x="T2" y="T3"/>
              </a:cxn>
              <a:cxn ang="0">
                <a:pos x="T4" y="T5"/>
              </a:cxn>
              <a:cxn ang="0">
                <a:pos x="T6" y="T7"/>
              </a:cxn>
              <a:cxn ang="0">
                <a:pos x="T8" y="T9"/>
              </a:cxn>
              <a:cxn ang="0">
                <a:pos x="T10" y="T11"/>
              </a:cxn>
            </a:cxnLst>
            <a:rect l="0" t="0" r="r" b="b"/>
            <a:pathLst>
              <a:path w="163" h="176">
                <a:moveTo>
                  <a:pt x="158" y="176"/>
                </a:moveTo>
                <a:cubicBezTo>
                  <a:pt x="159" y="176"/>
                  <a:pt x="163" y="97"/>
                  <a:pt x="129" y="51"/>
                </a:cubicBezTo>
                <a:cubicBezTo>
                  <a:pt x="95" y="5"/>
                  <a:pt x="54" y="0"/>
                  <a:pt x="27" y="11"/>
                </a:cubicBezTo>
                <a:cubicBezTo>
                  <a:pt x="0" y="22"/>
                  <a:pt x="6" y="50"/>
                  <a:pt x="39" y="66"/>
                </a:cubicBezTo>
                <a:cubicBezTo>
                  <a:pt x="72" y="83"/>
                  <a:pt x="113" y="112"/>
                  <a:pt x="123" y="165"/>
                </a:cubicBezTo>
                <a:cubicBezTo>
                  <a:pt x="158" y="176"/>
                  <a:pt x="158" y="176"/>
                  <a:pt x="158" y="176"/>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任意多边形 25">
            <a:extLst>
              <a:ext uri="{FF2B5EF4-FFF2-40B4-BE49-F238E27FC236}">
                <a16:creationId xmlns:a16="http://schemas.microsoft.com/office/drawing/2014/main" id="{E2FFFC71-1FC8-449B-B343-9912E98607FD}"/>
              </a:ext>
            </a:extLst>
          </p:cNvPr>
          <p:cNvSpPr/>
          <p:nvPr/>
        </p:nvSpPr>
        <p:spPr bwMode="auto">
          <a:xfrm>
            <a:off x="7700330" y="4317725"/>
            <a:ext cx="313768" cy="372767"/>
          </a:xfrm>
          <a:custGeom>
            <a:avLst/>
            <a:gdLst>
              <a:gd name="T0" fmla="*/ 43 w 142"/>
              <a:gd name="T1" fmla="*/ 0 h 169"/>
              <a:gd name="T2" fmla="*/ 17 w 142"/>
              <a:gd name="T3" fmla="*/ 5 h 169"/>
              <a:gd name="T4" fmla="*/ 0 w 142"/>
              <a:gd name="T5" fmla="*/ 26 h 169"/>
              <a:gd name="T6" fmla="*/ 29 w 142"/>
              <a:gd name="T7" fmla="*/ 60 h 169"/>
              <a:gd name="T8" fmla="*/ 113 w 142"/>
              <a:gd name="T9" fmla="*/ 159 h 169"/>
              <a:gd name="T10" fmla="*/ 142 w 142"/>
              <a:gd name="T11" fmla="*/ 169 h 169"/>
              <a:gd name="T12" fmla="*/ 142 w 142"/>
              <a:gd name="T13" fmla="*/ 101 h 169"/>
              <a:gd name="T14" fmla="*/ 119 w 142"/>
              <a:gd name="T15" fmla="*/ 45 h 169"/>
              <a:gd name="T16" fmla="*/ 83 w 142"/>
              <a:gd name="T17" fmla="*/ 11 h 169"/>
              <a:gd name="T18" fmla="*/ 43 w 142"/>
              <a:gd name="T19"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69">
                <a:moveTo>
                  <a:pt x="43" y="0"/>
                </a:moveTo>
                <a:cubicBezTo>
                  <a:pt x="34" y="0"/>
                  <a:pt x="25" y="2"/>
                  <a:pt x="17" y="5"/>
                </a:cubicBezTo>
                <a:cubicBezTo>
                  <a:pt x="6" y="10"/>
                  <a:pt x="0" y="18"/>
                  <a:pt x="0" y="26"/>
                </a:cubicBezTo>
                <a:cubicBezTo>
                  <a:pt x="0" y="38"/>
                  <a:pt x="10" y="51"/>
                  <a:pt x="29" y="60"/>
                </a:cubicBezTo>
                <a:cubicBezTo>
                  <a:pt x="62" y="77"/>
                  <a:pt x="103" y="106"/>
                  <a:pt x="113" y="159"/>
                </a:cubicBezTo>
                <a:cubicBezTo>
                  <a:pt x="142" y="169"/>
                  <a:pt x="142" y="169"/>
                  <a:pt x="142" y="169"/>
                </a:cubicBezTo>
                <a:cubicBezTo>
                  <a:pt x="142" y="101"/>
                  <a:pt x="142" y="101"/>
                  <a:pt x="142" y="101"/>
                </a:cubicBezTo>
                <a:cubicBezTo>
                  <a:pt x="138" y="82"/>
                  <a:pt x="131" y="61"/>
                  <a:pt x="119" y="45"/>
                </a:cubicBezTo>
                <a:cubicBezTo>
                  <a:pt x="107" y="29"/>
                  <a:pt x="95" y="18"/>
                  <a:pt x="83" y="11"/>
                </a:cubicBezTo>
                <a:cubicBezTo>
                  <a:pt x="69" y="3"/>
                  <a:pt x="55" y="0"/>
                  <a:pt x="43" y="0"/>
                </a:cubicBezTo>
              </a:path>
            </a:pathLst>
          </a:custGeom>
          <a:solidFill>
            <a:srgbClr val="23C7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任意多边形 26">
            <a:extLst>
              <a:ext uri="{FF2B5EF4-FFF2-40B4-BE49-F238E27FC236}">
                <a16:creationId xmlns:a16="http://schemas.microsoft.com/office/drawing/2014/main" id="{E1DD6C06-9754-4988-8558-0071E6CE4F8C}"/>
              </a:ext>
            </a:extLst>
          </p:cNvPr>
          <p:cNvSpPr/>
          <p:nvPr/>
        </p:nvSpPr>
        <p:spPr bwMode="auto">
          <a:xfrm>
            <a:off x="7768715" y="4341861"/>
            <a:ext cx="237337" cy="300359"/>
          </a:xfrm>
          <a:custGeom>
            <a:avLst/>
            <a:gdLst>
              <a:gd name="T0" fmla="*/ 104 w 107"/>
              <a:gd name="T1" fmla="*/ 136 h 136"/>
              <a:gd name="T2" fmla="*/ 102 w 107"/>
              <a:gd name="T3" fmla="*/ 134 h 136"/>
              <a:gd name="T4" fmla="*/ 2 w 107"/>
              <a:gd name="T5" fmla="*/ 6 h 136"/>
              <a:gd name="T6" fmla="*/ 0 w 107"/>
              <a:gd name="T7" fmla="*/ 3 h 136"/>
              <a:gd name="T8" fmla="*/ 3 w 107"/>
              <a:gd name="T9" fmla="*/ 1 h 136"/>
              <a:gd name="T10" fmla="*/ 107 w 107"/>
              <a:gd name="T11" fmla="*/ 134 h 136"/>
              <a:gd name="T12" fmla="*/ 105 w 107"/>
              <a:gd name="T13" fmla="*/ 136 h 136"/>
              <a:gd name="T14" fmla="*/ 104 w 107"/>
              <a:gd name="T15" fmla="*/ 136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36">
                <a:moveTo>
                  <a:pt x="104" y="136"/>
                </a:moveTo>
                <a:cubicBezTo>
                  <a:pt x="103" y="136"/>
                  <a:pt x="102" y="136"/>
                  <a:pt x="102" y="134"/>
                </a:cubicBezTo>
                <a:cubicBezTo>
                  <a:pt x="89" y="55"/>
                  <a:pt x="42" y="16"/>
                  <a:pt x="2" y="6"/>
                </a:cubicBezTo>
                <a:cubicBezTo>
                  <a:pt x="1" y="5"/>
                  <a:pt x="0" y="4"/>
                  <a:pt x="0" y="3"/>
                </a:cubicBezTo>
                <a:cubicBezTo>
                  <a:pt x="1" y="1"/>
                  <a:pt x="2" y="0"/>
                  <a:pt x="3" y="1"/>
                </a:cubicBezTo>
                <a:cubicBezTo>
                  <a:pt x="45" y="11"/>
                  <a:pt x="94" y="51"/>
                  <a:pt x="107" y="134"/>
                </a:cubicBezTo>
                <a:cubicBezTo>
                  <a:pt x="107" y="135"/>
                  <a:pt x="106" y="136"/>
                  <a:pt x="105" y="136"/>
                </a:cubicBezTo>
                <a:lnTo>
                  <a:pt x="104"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任意多边形 27">
            <a:extLst>
              <a:ext uri="{FF2B5EF4-FFF2-40B4-BE49-F238E27FC236}">
                <a16:creationId xmlns:a16="http://schemas.microsoft.com/office/drawing/2014/main" id="{1B5B0476-ADB3-4FAE-9C86-447D994F0E2F}"/>
              </a:ext>
            </a:extLst>
          </p:cNvPr>
          <p:cNvSpPr/>
          <p:nvPr/>
        </p:nvSpPr>
        <p:spPr bwMode="auto">
          <a:xfrm>
            <a:off x="7552833" y="4521540"/>
            <a:ext cx="477356" cy="494788"/>
          </a:xfrm>
          <a:custGeom>
            <a:avLst/>
            <a:gdLst>
              <a:gd name="T0" fmla="*/ 209 w 216"/>
              <a:gd name="T1" fmla="*/ 224 h 224"/>
              <a:gd name="T2" fmla="*/ 158 w 216"/>
              <a:gd name="T3" fmla="*/ 188 h 224"/>
              <a:gd name="T4" fmla="*/ 95 w 216"/>
              <a:gd name="T5" fmla="*/ 161 h 224"/>
              <a:gd name="T6" fmla="*/ 91 w 216"/>
              <a:gd name="T7" fmla="*/ 96 h 224"/>
              <a:gd name="T8" fmla="*/ 47 w 216"/>
              <a:gd name="T9" fmla="*/ 58 h 224"/>
              <a:gd name="T10" fmla="*/ 30 w 216"/>
              <a:gd name="T11" fmla="*/ 8 h 224"/>
              <a:gd name="T12" fmla="*/ 90 w 216"/>
              <a:gd name="T13" fmla="*/ 5 h 224"/>
              <a:gd name="T14" fmla="*/ 128 w 216"/>
              <a:gd name="T15" fmla="*/ 16 h 224"/>
              <a:gd name="T16" fmla="*/ 146 w 216"/>
              <a:gd name="T17" fmla="*/ 18 h 224"/>
              <a:gd name="T18" fmla="*/ 167 w 216"/>
              <a:gd name="T19" fmla="*/ 17 h 224"/>
              <a:gd name="T20" fmla="*/ 210 w 216"/>
              <a:gd name="T21" fmla="*/ 47 h 224"/>
              <a:gd name="T22" fmla="*/ 214 w 216"/>
              <a:gd name="T23" fmla="*/ 83 h 224"/>
              <a:gd name="T24" fmla="*/ 213 w 216"/>
              <a:gd name="T25" fmla="*/ 121 h 224"/>
              <a:gd name="T26" fmla="*/ 210 w 216"/>
              <a:gd name="T27" fmla="*/ 202 h 224"/>
              <a:gd name="T28" fmla="*/ 209 w 216"/>
              <a:gd name="T29"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224">
                <a:moveTo>
                  <a:pt x="209" y="224"/>
                </a:moveTo>
                <a:cubicBezTo>
                  <a:pt x="204" y="204"/>
                  <a:pt x="183" y="190"/>
                  <a:pt x="158" y="188"/>
                </a:cubicBezTo>
                <a:cubicBezTo>
                  <a:pt x="133" y="185"/>
                  <a:pt x="103" y="183"/>
                  <a:pt x="95" y="161"/>
                </a:cubicBezTo>
                <a:cubicBezTo>
                  <a:pt x="87" y="140"/>
                  <a:pt x="95" y="110"/>
                  <a:pt x="91" y="96"/>
                </a:cubicBezTo>
                <a:cubicBezTo>
                  <a:pt x="87" y="79"/>
                  <a:pt x="80" y="68"/>
                  <a:pt x="47" y="58"/>
                </a:cubicBezTo>
                <a:cubicBezTo>
                  <a:pt x="17" y="48"/>
                  <a:pt x="0" y="20"/>
                  <a:pt x="30" y="8"/>
                </a:cubicBezTo>
                <a:cubicBezTo>
                  <a:pt x="49" y="0"/>
                  <a:pt x="70" y="0"/>
                  <a:pt x="90" y="5"/>
                </a:cubicBezTo>
                <a:cubicBezTo>
                  <a:pt x="103" y="8"/>
                  <a:pt x="115" y="13"/>
                  <a:pt x="128" y="16"/>
                </a:cubicBezTo>
                <a:cubicBezTo>
                  <a:pt x="133" y="17"/>
                  <a:pt x="140" y="18"/>
                  <a:pt x="146" y="18"/>
                </a:cubicBezTo>
                <a:cubicBezTo>
                  <a:pt x="153" y="19"/>
                  <a:pt x="160" y="17"/>
                  <a:pt x="167" y="17"/>
                </a:cubicBezTo>
                <a:cubicBezTo>
                  <a:pt x="185" y="18"/>
                  <a:pt x="201" y="31"/>
                  <a:pt x="210" y="47"/>
                </a:cubicBezTo>
                <a:cubicBezTo>
                  <a:pt x="216" y="58"/>
                  <a:pt x="214" y="71"/>
                  <a:pt x="214" y="83"/>
                </a:cubicBezTo>
                <a:cubicBezTo>
                  <a:pt x="214" y="96"/>
                  <a:pt x="213" y="108"/>
                  <a:pt x="213" y="121"/>
                </a:cubicBezTo>
                <a:cubicBezTo>
                  <a:pt x="212" y="148"/>
                  <a:pt x="211" y="175"/>
                  <a:pt x="210" y="202"/>
                </a:cubicBezTo>
                <a:cubicBezTo>
                  <a:pt x="209" y="209"/>
                  <a:pt x="209" y="217"/>
                  <a:pt x="209" y="22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任意多边形 28">
            <a:extLst>
              <a:ext uri="{FF2B5EF4-FFF2-40B4-BE49-F238E27FC236}">
                <a16:creationId xmlns:a16="http://schemas.microsoft.com/office/drawing/2014/main" id="{ED93F6FE-D501-453A-8CD8-64F7EAA5B8AC}"/>
              </a:ext>
            </a:extLst>
          </p:cNvPr>
          <p:cNvSpPr/>
          <p:nvPr/>
        </p:nvSpPr>
        <p:spPr bwMode="auto">
          <a:xfrm>
            <a:off x="7662785" y="4559084"/>
            <a:ext cx="358017" cy="301700"/>
          </a:xfrm>
          <a:custGeom>
            <a:avLst/>
            <a:gdLst>
              <a:gd name="T0" fmla="*/ 159 w 162"/>
              <a:gd name="T1" fmla="*/ 137 h 137"/>
              <a:gd name="T2" fmla="*/ 156 w 162"/>
              <a:gd name="T3" fmla="*/ 135 h 137"/>
              <a:gd name="T4" fmla="*/ 2 w 162"/>
              <a:gd name="T5" fmla="*/ 5 h 137"/>
              <a:gd name="T6" fmla="*/ 0 w 162"/>
              <a:gd name="T7" fmla="*/ 2 h 137"/>
              <a:gd name="T8" fmla="*/ 3 w 162"/>
              <a:gd name="T9" fmla="*/ 0 h 137"/>
              <a:gd name="T10" fmla="*/ 161 w 162"/>
              <a:gd name="T11" fmla="*/ 134 h 137"/>
              <a:gd name="T12" fmla="*/ 160 w 162"/>
              <a:gd name="T13" fmla="*/ 137 h 137"/>
              <a:gd name="T14" fmla="*/ 159 w 162"/>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7">
                <a:moveTo>
                  <a:pt x="159" y="137"/>
                </a:moveTo>
                <a:cubicBezTo>
                  <a:pt x="158" y="137"/>
                  <a:pt x="157" y="136"/>
                  <a:pt x="156" y="135"/>
                </a:cubicBezTo>
                <a:cubicBezTo>
                  <a:pt x="132" y="69"/>
                  <a:pt x="35" y="9"/>
                  <a:pt x="2" y="5"/>
                </a:cubicBezTo>
                <a:cubicBezTo>
                  <a:pt x="1" y="5"/>
                  <a:pt x="0" y="3"/>
                  <a:pt x="0" y="2"/>
                </a:cubicBezTo>
                <a:cubicBezTo>
                  <a:pt x="0" y="1"/>
                  <a:pt x="2" y="0"/>
                  <a:pt x="3" y="0"/>
                </a:cubicBezTo>
                <a:cubicBezTo>
                  <a:pt x="36" y="4"/>
                  <a:pt x="137" y="65"/>
                  <a:pt x="161" y="134"/>
                </a:cubicBezTo>
                <a:cubicBezTo>
                  <a:pt x="162" y="135"/>
                  <a:pt x="161" y="136"/>
                  <a:pt x="160" y="137"/>
                </a:cubicBezTo>
                <a:lnTo>
                  <a:pt x="159" y="1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任意多边形 29">
            <a:extLst>
              <a:ext uri="{FF2B5EF4-FFF2-40B4-BE49-F238E27FC236}">
                <a16:creationId xmlns:a16="http://schemas.microsoft.com/office/drawing/2014/main" id="{A2BF8660-6A59-495E-800B-06F7D580D4BC}"/>
              </a:ext>
            </a:extLst>
          </p:cNvPr>
          <p:cNvSpPr/>
          <p:nvPr/>
        </p:nvSpPr>
        <p:spPr bwMode="auto">
          <a:xfrm>
            <a:off x="7932303" y="4600652"/>
            <a:ext cx="37545" cy="140794"/>
          </a:xfrm>
          <a:custGeom>
            <a:avLst/>
            <a:gdLst>
              <a:gd name="T0" fmla="*/ 2 w 17"/>
              <a:gd name="T1" fmla="*/ 64 h 64"/>
              <a:gd name="T2" fmla="*/ 2 w 17"/>
              <a:gd name="T3" fmla="*/ 63 h 64"/>
              <a:gd name="T4" fmla="*/ 0 w 17"/>
              <a:gd name="T5" fmla="*/ 60 h 64"/>
              <a:gd name="T6" fmla="*/ 6 w 17"/>
              <a:gd name="T7" fmla="*/ 3 h 64"/>
              <a:gd name="T8" fmla="*/ 8 w 17"/>
              <a:gd name="T9" fmla="*/ 0 h 64"/>
              <a:gd name="T10" fmla="*/ 11 w 17"/>
              <a:gd name="T11" fmla="*/ 2 h 64"/>
              <a:gd name="T12" fmla="*/ 5 w 17"/>
              <a:gd name="T13" fmla="*/ 62 h 64"/>
              <a:gd name="T14" fmla="*/ 2 w 17"/>
              <a:gd name="T15"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64">
                <a:moveTo>
                  <a:pt x="2" y="64"/>
                </a:moveTo>
                <a:cubicBezTo>
                  <a:pt x="2" y="63"/>
                  <a:pt x="2" y="63"/>
                  <a:pt x="2" y="63"/>
                </a:cubicBezTo>
                <a:cubicBezTo>
                  <a:pt x="0" y="63"/>
                  <a:pt x="0" y="62"/>
                  <a:pt x="0" y="60"/>
                </a:cubicBezTo>
                <a:cubicBezTo>
                  <a:pt x="11" y="27"/>
                  <a:pt x="6" y="4"/>
                  <a:pt x="6" y="3"/>
                </a:cubicBezTo>
                <a:cubicBezTo>
                  <a:pt x="5" y="2"/>
                  <a:pt x="6" y="1"/>
                  <a:pt x="8" y="0"/>
                </a:cubicBezTo>
                <a:cubicBezTo>
                  <a:pt x="9" y="0"/>
                  <a:pt x="10" y="1"/>
                  <a:pt x="11" y="2"/>
                </a:cubicBezTo>
                <a:cubicBezTo>
                  <a:pt x="11" y="3"/>
                  <a:pt x="17" y="27"/>
                  <a:pt x="5" y="62"/>
                </a:cubicBezTo>
                <a:cubicBezTo>
                  <a:pt x="4" y="63"/>
                  <a:pt x="3" y="64"/>
                  <a:pt x="2" y="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任意多边形 30">
            <a:extLst>
              <a:ext uri="{FF2B5EF4-FFF2-40B4-BE49-F238E27FC236}">
                <a16:creationId xmlns:a16="http://schemas.microsoft.com/office/drawing/2014/main" id="{0C0903CC-9F80-41BB-8432-7FD0DFDFE4CE}"/>
              </a:ext>
            </a:extLst>
          </p:cNvPr>
          <p:cNvSpPr/>
          <p:nvPr/>
        </p:nvSpPr>
        <p:spPr bwMode="auto">
          <a:xfrm>
            <a:off x="7850510" y="4792399"/>
            <a:ext cx="155543" cy="37545"/>
          </a:xfrm>
          <a:custGeom>
            <a:avLst/>
            <a:gdLst>
              <a:gd name="T0" fmla="*/ 67 w 70"/>
              <a:gd name="T1" fmla="*/ 17 h 17"/>
              <a:gd name="T2" fmla="*/ 66 w 70"/>
              <a:gd name="T3" fmla="*/ 16 h 17"/>
              <a:gd name="T4" fmla="*/ 4 w 70"/>
              <a:gd name="T5" fmla="*/ 13 h 17"/>
              <a:gd name="T6" fmla="*/ 1 w 70"/>
              <a:gd name="T7" fmla="*/ 11 h 17"/>
              <a:gd name="T8" fmla="*/ 3 w 70"/>
              <a:gd name="T9" fmla="*/ 8 h 17"/>
              <a:gd name="T10" fmla="*/ 69 w 70"/>
              <a:gd name="T11" fmla="*/ 12 h 17"/>
              <a:gd name="T12" fmla="*/ 70 w 70"/>
              <a:gd name="T13" fmla="*/ 15 h 17"/>
              <a:gd name="T14" fmla="*/ 67 w 70"/>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7">
                <a:moveTo>
                  <a:pt x="67" y="17"/>
                </a:moveTo>
                <a:cubicBezTo>
                  <a:pt x="67" y="17"/>
                  <a:pt x="67" y="17"/>
                  <a:pt x="66" y="16"/>
                </a:cubicBezTo>
                <a:cubicBezTo>
                  <a:pt x="47" y="6"/>
                  <a:pt x="4" y="13"/>
                  <a:pt x="4" y="13"/>
                </a:cubicBezTo>
                <a:cubicBezTo>
                  <a:pt x="2" y="14"/>
                  <a:pt x="1" y="13"/>
                  <a:pt x="1" y="11"/>
                </a:cubicBezTo>
                <a:cubicBezTo>
                  <a:pt x="0" y="10"/>
                  <a:pt x="1" y="9"/>
                  <a:pt x="3" y="8"/>
                </a:cubicBezTo>
                <a:cubicBezTo>
                  <a:pt x="5" y="8"/>
                  <a:pt x="47" y="0"/>
                  <a:pt x="69" y="12"/>
                </a:cubicBezTo>
                <a:cubicBezTo>
                  <a:pt x="70" y="13"/>
                  <a:pt x="70" y="14"/>
                  <a:pt x="70" y="15"/>
                </a:cubicBezTo>
                <a:cubicBezTo>
                  <a:pt x="69" y="16"/>
                  <a:pt x="68" y="17"/>
                  <a:pt x="67"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任意多边形 31">
            <a:extLst>
              <a:ext uri="{FF2B5EF4-FFF2-40B4-BE49-F238E27FC236}">
                <a16:creationId xmlns:a16="http://schemas.microsoft.com/office/drawing/2014/main" id="{215EC7B1-7832-43AD-B2F8-8C9010D60339}"/>
              </a:ext>
            </a:extLst>
          </p:cNvPr>
          <p:cNvSpPr/>
          <p:nvPr/>
        </p:nvSpPr>
        <p:spPr bwMode="auto">
          <a:xfrm>
            <a:off x="8014098" y="1972513"/>
            <a:ext cx="2156147" cy="3098790"/>
          </a:xfrm>
          <a:custGeom>
            <a:avLst/>
            <a:gdLst>
              <a:gd name="T0" fmla="*/ 8 w 975"/>
              <a:gd name="T1" fmla="*/ 1400 h 1403"/>
              <a:gd name="T2" fmla="*/ 0 w 975"/>
              <a:gd name="T3" fmla="*/ 1386 h 1403"/>
              <a:gd name="T4" fmla="*/ 0 w 975"/>
              <a:gd name="T5" fmla="*/ 562 h 1403"/>
              <a:gd name="T6" fmla="*/ 9 w 975"/>
              <a:gd name="T7" fmla="*/ 547 h 1403"/>
              <a:gd name="T8" fmla="*/ 950 w 975"/>
              <a:gd name="T9" fmla="*/ 3 h 1403"/>
              <a:gd name="T10" fmla="*/ 967 w 975"/>
              <a:gd name="T11" fmla="*/ 3 h 1403"/>
              <a:gd name="T12" fmla="*/ 975 w 975"/>
              <a:gd name="T13" fmla="*/ 18 h 1403"/>
              <a:gd name="T14" fmla="*/ 975 w 975"/>
              <a:gd name="T15" fmla="*/ 842 h 1403"/>
              <a:gd name="T16" fmla="*/ 966 w 975"/>
              <a:gd name="T17" fmla="*/ 857 h 1403"/>
              <a:gd name="T18" fmla="*/ 25 w 975"/>
              <a:gd name="T19" fmla="*/ 1400 h 1403"/>
              <a:gd name="T20" fmla="*/ 8 w 975"/>
              <a:gd name="T21" fmla="*/ 1400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5" h="1403">
                <a:moveTo>
                  <a:pt x="8" y="1400"/>
                </a:moveTo>
                <a:cubicBezTo>
                  <a:pt x="4" y="1398"/>
                  <a:pt x="0" y="1391"/>
                  <a:pt x="0" y="1386"/>
                </a:cubicBezTo>
                <a:cubicBezTo>
                  <a:pt x="0" y="562"/>
                  <a:pt x="0" y="562"/>
                  <a:pt x="0" y="562"/>
                </a:cubicBezTo>
                <a:cubicBezTo>
                  <a:pt x="0" y="556"/>
                  <a:pt x="4" y="549"/>
                  <a:pt x="9" y="547"/>
                </a:cubicBezTo>
                <a:cubicBezTo>
                  <a:pt x="950" y="3"/>
                  <a:pt x="950" y="3"/>
                  <a:pt x="950" y="3"/>
                </a:cubicBezTo>
                <a:cubicBezTo>
                  <a:pt x="955" y="0"/>
                  <a:pt x="963" y="0"/>
                  <a:pt x="967" y="3"/>
                </a:cubicBezTo>
                <a:cubicBezTo>
                  <a:pt x="972" y="5"/>
                  <a:pt x="975" y="12"/>
                  <a:pt x="975" y="18"/>
                </a:cubicBezTo>
                <a:cubicBezTo>
                  <a:pt x="975" y="842"/>
                  <a:pt x="975" y="842"/>
                  <a:pt x="975" y="842"/>
                </a:cubicBezTo>
                <a:cubicBezTo>
                  <a:pt x="975" y="847"/>
                  <a:pt x="971" y="854"/>
                  <a:pt x="966" y="857"/>
                </a:cubicBezTo>
                <a:cubicBezTo>
                  <a:pt x="25" y="1400"/>
                  <a:pt x="25" y="1400"/>
                  <a:pt x="25" y="1400"/>
                </a:cubicBezTo>
                <a:cubicBezTo>
                  <a:pt x="20" y="1403"/>
                  <a:pt x="13" y="1403"/>
                  <a:pt x="8" y="1400"/>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任意多边形 32">
            <a:extLst>
              <a:ext uri="{FF2B5EF4-FFF2-40B4-BE49-F238E27FC236}">
                <a16:creationId xmlns:a16="http://schemas.microsoft.com/office/drawing/2014/main" id="{92C747AE-B15A-4302-A0FF-910E63D7C849}"/>
              </a:ext>
            </a:extLst>
          </p:cNvPr>
          <p:cNvSpPr/>
          <p:nvPr/>
        </p:nvSpPr>
        <p:spPr bwMode="auto">
          <a:xfrm>
            <a:off x="8020802" y="1975195"/>
            <a:ext cx="2130670" cy="1218867"/>
          </a:xfrm>
          <a:custGeom>
            <a:avLst/>
            <a:gdLst>
              <a:gd name="T0" fmla="*/ 0 w 963"/>
              <a:gd name="T1" fmla="*/ 552 h 552"/>
              <a:gd name="T2" fmla="*/ 0 w 963"/>
              <a:gd name="T3" fmla="*/ 552 h 552"/>
              <a:gd name="T4" fmla="*/ 0 w 963"/>
              <a:gd name="T5" fmla="*/ 552 h 552"/>
              <a:gd name="T6" fmla="*/ 0 w 963"/>
              <a:gd name="T7" fmla="*/ 552 h 552"/>
              <a:gd name="T8" fmla="*/ 956 w 963"/>
              <a:gd name="T9" fmla="*/ 0 h 552"/>
              <a:gd name="T10" fmla="*/ 955 w 963"/>
              <a:gd name="T11" fmla="*/ 0 h 552"/>
              <a:gd name="T12" fmla="*/ 956 w 963"/>
              <a:gd name="T13" fmla="*/ 0 h 552"/>
              <a:gd name="T14" fmla="*/ 963 w 963"/>
              <a:gd name="T15" fmla="*/ 1 h 552"/>
              <a:gd name="T16" fmla="*/ 956 w 963"/>
              <a:gd name="T1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552">
                <a:moveTo>
                  <a:pt x="0" y="552"/>
                </a:moveTo>
                <a:cubicBezTo>
                  <a:pt x="0" y="552"/>
                  <a:pt x="0" y="552"/>
                  <a:pt x="0" y="552"/>
                </a:cubicBezTo>
                <a:cubicBezTo>
                  <a:pt x="0" y="552"/>
                  <a:pt x="0" y="552"/>
                  <a:pt x="0" y="552"/>
                </a:cubicBezTo>
                <a:cubicBezTo>
                  <a:pt x="0" y="552"/>
                  <a:pt x="0" y="552"/>
                  <a:pt x="0" y="552"/>
                </a:cubicBezTo>
                <a:moveTo>
                  <a:pt x="956" y="0"/>
                </a:moveTo>
                <a:cubicBezTo>
                  <a:pt x="956" y="0"/>
                  <a:pt x="955" y="0"/>
                  <a:pt x="955" y="0"/>
                </a:cubicBezTo>
                <a:cubicBezTo>
                  <a:pt x="955" y="0"/>
                  <a:pt x="956" y="0"/>
                  <a:pt x="956" y="0"/>
                </a:cubicBezTo>
                <a:cubicBezTo>
                  <a:pt x="958" y="0"/>
                  <a:pt x="961" y="0"/>
                  <a:pt x="963" y="1"/>
                </a:cubicBezTo>
                <a:cubicBezTo>
                  <a:pt x="961" y="0"/>
                  <a:pt x="958" y="0"/>
                  <a:pt x="95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任意多边形 33">
            <a:extLst>
              <a:ext uri="{FF2B5EF4-FFF2-40B4-BE49-F238E27FC236}">
                <a16:creationId xmlns:a16="http://schemas.microsoft.com/office/drawing/2014/main" id="{EF554209-25BF-4B61-A09B-2E82CA3BF7BE}"/>
              </a:ext>
            </a:extLst>
          </p:cNvPr>
          <p:cNvSpPr/>
          <p:nvPr/>
        </p:nvSpPr>
        <p:spPr bwMode="auto">
          <a:xfrm>
            <a:off x="8020802" y="1975195"/>
            <a:ext cx="2149443" cy="1238980"/>
          </a:xfrm>
          <a:custGeom>
            <a:avLst/>
            <a:gdLst>
              <a:gd name="T0" fmla="*/ 956 w 972"/>
              <a:gd name="T1" fmla="*/ 0 h 561"/>
              <a:gd name="T2" fmla="*/ 955 w 972"/>
              <a:gd name="T3" fmla="*/ 0 h 561"/>
              <a:gd name="T4" fmla="*/ 947 w 972"/>
              <a:gd name="T5" fmla="*/ 2 h 561"/>
              <a:gd name="T6" fmla="*/ 6 w 972"/>
              <a:gd name="T7" fmla="*/ 546 h 561"/>
              <a:gd name="T8" fmla="*/ 0 w 972"/>
              <a:gd name="T9" fmla="*/ 552 h 561"/>
              <a:gd name="T10" fmla="*/ 0 w 972"/>
              <a:gd name="T11" fmla="*/ 552 h 561"/>
              <a:gd name="T12" fmla="*/ 16 w 972"/>
              <a:gd name="T13" fmla="*/ 561 h 561"/>
              <a:gd name="T14" fmla="*/ 16 w 972"/>
              <a:gd name="T15" fmla="*/ 561 h 561"/>
              <a:gd name="T16" fmla="*/ 16 w 972"/>
              <a:gd name="T17" fmla="*/ 561 h 561"/>
              <a:gd name="T18" fmla="*/ 22 w 972"/>
              <a:gd name="T19" fmla="*/ 555 h 561"/>
              <a:gd name="T20" fmla="*/ 963 w 972"/>
              <a:gd name="T21" fmla="*/ 12 h 561"/>
              <a:gd name="T22" fmla="*/ 963 w 972"/>
              <a:gd name="T23" fmla="*/ 12 h 561"/>
              <a:gd name="T24" fmla="*/ 967 w 972"/>
              <a:gd name="T25" fmla="*/ 10 h 561"/>
              <a:gd name="T26" fmla="*/ 972 w 972"/>
              <a:gd name="T27" fmla="*/ 15 h 561"/>
              <a:gd name="T28" fmla="*/ 964 w 972"/>
              <a:gd name="T29" fmla="*/ 2 h 561"/>
              <a:gd name="T30" fmla="*/ 963 w 972"/>
              <a:gd name="T31" fmla="*/ 1 h 561"/>
              <a:gd name="T32" fmla="*/ 956 w 972"/>
              <a:gd name="T33"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2" h="561">
                <a:moveTo>
                  <a:pt x="956" y="0"/>
                </a:moveTo>
                <a:cubicBezTo>
                  <a:pt x="956" y="0"/>
                  <a:pt x="955" y="0"/>
                  <a:pt x="955" y="0"/>
                </a:cubicBezTo>
                <a:cubicBezTo>
                  <a:pt x="952" y="0"/>
                  <a:pt x="949" y="1"/>
                  <a:pt x="947" y="2"/>
                </a:cubicBezTo>
                <a:cubicBezTo>
                  <a:pt x="6" y="546"/>
                  <a:pt x="6" y="546"/>
                  <a:pt x="6" y="546"/>
                </a:cubicBezTo>
                <a:cubicBezTo>
                  <a:pt x="4" y="547"/>
                  <a:pt x="1" y="549"/>
                  <a:pt x="0" y="552"/>
                </a:cubicBezTo>
                <a:cubicBezTo>
                  <a:pt x="0" y="552"/>
                  <a:pt x="0" y="552"/>
                  <a:pt x="0" y="552"/>
                </a:cubicBezTo>
                <a:cubicBezTo>
                  <a:pt x="16" y="561"/>
                  <a:pt x="16" y="561"/>
                  <a:pt x="16" y="561"/>
                </a:cubicBezTo>
                <a:cubicBezTo>
                  <a:pt x="16" y="561"/>
                  <a:pt x="16" y="561"/>
                  <a:pt x="16" y="561"/>
                </a:cubicBezTo>
                <a:cubicBezTo>
                  <a:pt x="16" y="561"/>
                  <a:pt x="16" y="561"/>
                  <a:pt x="16" y="561"/>
                </a:cubicBezTo>
                <a:cubicBezTo>
                  <a:pt x="18" y="558"/>
                  <a:pt x="20" y="556"/>
                  <a:pt x="22" y="555"/>
                </a:cubicBezTo>
                <a:cubicBezTo>
                  <a:pt x="963" y="12"/>
                  <a:pt x="963" y="12"/>
                  <a:pt x="963" y="12"/>
                </a:cubicBezTo>
                <a:cubicBezTo>
                  <a:pt x="963" y="12"/>
                  <a:pt x="963" y="12"/>
                  <a:pt x="963" y="12"/>
                </a:cubicBezTo>
                <a:cubicBezTo>
                  <a:pt x="965" y="11"/>
                  <a:pt x="966" y="10"/>
                  <a:pt x="967" y="10"/>
                </a:cubicBezTo>
                <a:cubicBezTo>
                  <a:pt x="970" y="10"/>
                  <a:pt x="972" y="12"/>
                  <a:pt x="972" y="15"/>
                </a:cubicBezTo>
                <a:cubicBezTo>
                  <a:pt x="972" y="10"/>
                  <a:pt x="968" y="4"/>
                  <a:pt x="964" y="2"/>
                </a:cubicBezTo>
                <a:cubicBezTo>
                  <a:pt x="964" y="2"/>
                  <a:pt x="963" y="1"/>
                  <a:pt x="963" y="1"/>
                </a:cubicBezTo>
                <a:cubicBezTo>
                  <a:pt x="961" y="0"/>
                  <a:pt x="958" y="0"/>
                  <a:pt x="956" y="0"/>
                </a:cubicBezTo>
              </a:path>
            </a:pathLst>
          </a:custGeom>
          <a:solidFill>
            <a:srgbClr val="7DEB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任意多边形 34">
            <a:extLst>
              <a:ext uri="{FF2B5EF4-FFF2-40B4-BE49-F238E27FC236}">
                <a16:creationId xmlns:a16="http://schemas.microsoft.com/office/drawing/2014/main" id="{775B5C40-2B15-4FE4-BEDE-F40FE3FC07AC}"/>
              </a:ext>
            </a:extLst>
          </p:cNvPr>
          <p:cNvSpPr/>
          <p:nvPr/>
        </p:nvSpPr>
        <p:spPr bwMode="auto">
          <a:xfrm>
            <a:off x="8014098" y="3439443"/>
            <a:ext cx="53635" cy="1631860"/>
          </a:xfrm>
          <a:custGeom>
            <a:avLst/>
            <a:gdLst>
              <a:gd name="T0" fmla="*/ 24 w 24"/>
              <a:gd name="T1" fmla="*/ 737 h 739"/>
              <a:gd name="T2" fmla="*/ 23 w 24"/>
              <a:gd name="T3" fmla="*/ 737 h 739"/>
              <a:gd name="T4" fmla="*/ 22 w 24"/>
              <a:gd name="T5" fmla="*/ 737 h 739"/>
              <a:gd name="T6" fmla="*/ 22 w 24"/>
              <a:gd name="T7" fmla="*/ 737 h 739"/>
              <a:gd name="T8" fmla="*/ 21 w 24"/>
              <a:gd name="T9" fmla="*/ 738 h 739"/>
              <a:gd name="T10" fmla="*/ 20 w 24"/>
              <a:gd name="T11" fmla="*/ 738 h 739"/>
              <a:gd name="T12" fmla="*/ 18 w 24"/>
              <a:gd name="T13" fmla="*/ 738 h 739"/>
              <a:gd name="T14" fmla="*/ 8 w 24"/>
              <a:gd name="T15" fmla="*/ 736 h 739"/>
              <a:gd name="T16" fmla="*/ 0 w 24"/>
              <a:gd name="T17" fmla="*/ 722 h 739"/>
              <a:gd name="T18" fmla="*/ 0 w 24"/>
              <a:gd name="T19" fmla="*/ 0 h 739"/>
              <a:gd name="T20" fmla="*/ 17 w 24"/>
              <a:gd name="T21" fmla="*/ 10 h 739"/>
              <a:gd name="T22" fmla="*/ 17 w 24"/>
              <a:gd name="T23" fmla="*/ 731 h 739"/>
              <a:gd name="T24" fmla="*/ 21 w 24"/>
              <a:gd name="T25" fmla="*/ 737 h 739"/>
              <a:gd name="T26" fmla="*/ 23 w 24"/>
              <a:gd name="T27" fmla="*/ 737 h 739"/>
              <a:gd name="T28" fmla="*/ 23 w 24"/>
              <a:gd name="T29" fmla="*/ 737 h 739"/>
              <a:gd name="T30" fmla="*/ 24 w 24"/>
              <a:gd name="T31" fmla="*/ 73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739">
                <a:moveTo>
                  <a:pt x="24" y="737"/>
                </a:moveTo>
                <a:cubicBezTo>
                  <a:pt x="23" y="737"/>
                  <a:pt x="23" y="737"/>
                  <a:pt x="23" y="737"/>
                </a:cubicBezTo>
                <a:cubicBezTo>
                  <a:pt x="22" y="737"/>
                  <a:pt x="22" y="737"/>
                  <a:pt x="22" y="737"/>
                </a:cubicBezTo>
                <a:cubicBezTo>
                  <a:pt x="22" y="737"/>
                  <a:pt x="22" y="737"/>
                  <a:pt x="22" y="737"/>
                </a:cubicBezTo>
                <a:cubicBezTo>
                  <a:pt x="21" y="738"/>
                  <a:pt x="21" y="738"/>
                  <a:pt x="21" y="738"/>
                </a:cubicBezTo>
                <a:cubicBezTo>
                  <a:pt x="20" y="738"/>
                  <a:pt x="20" y="738"/>
                  <a:pt x="20" y="738"/>
                </a:cubicBezTo>
                <a:cubicBezTo>
                  <a:pt x="19" y="738"/>
                  <a:pt x="19" y="738"/>
                  <a:pt x="18" y="738"/>
                </a:cubicBezTo>
                <a:cubicBezTo>
                  <a:pt x="15" y="739"/>
                  <a:pt x="11" y="738"/>
                  <a:pt x="8" y="736"/>
                </a:cubicBezTo>
                <a:cubicBezTo>
                  <a:pt x="4" y="734"/>
                  <a:pt x="0" y="727"/>
                  <a:pt x="0" y="722"/>
                </a:cubicBezTo>
                <a:cubicBezTo>
                  <a:pt x="0" y="0"/>
                  <a:pt x="0" y="0"/>
                  <a:pt x="0" y="0"/>
                </a:cubicBezTo>
                <a:cubicBezTo>
                  <a:pt x="17" y="10"/>
                  <a:pt x="17" y="10"/>
                  <a:pt x="17" y="10"/>
                </a:cubicBezTo>
                <a:cubicBezTo>
                  <a:pt x="17" y="731"/>
                  <a:pt x="17" y="731"/>
                  <a:pt x="17" y="731"/>
                </a:cubicBezTo>
                <a:cubicBezTo>
                  <a:pt x="17" y="735"/>
                  <a:pt x="19" y="737"/>
                  <a:pt x="21" y="737"/>
                </a:cubicBezTo>
                <a:cubicBezTo>
                  <a:pt x="22" y="737"/>
                  <a:pt x="22" y="737"/>
                  <a:pt x="23" y="737"/>
                </a:cubicBezTo>
                <a:cubicBezTo>
                  <a:pt x="23" y="737"/>
                  <a:pt x="23" y="737"/>
                  <a:pt x="23" y="737"/>
                </a:cubicBezTo>
                <a:cubicBezTo>
                  <a:pt x="24" y="737"/>
                  <a:pt x="24" y="737"/>
                  <a:pt x="24" y="737"/>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任意多边形 35">
            <a:extLst>
              <a:ext uri="{FF2B5EF4-FFF2-40B4-BE49-F238E27FC236}">
                <a16:creationId xmlns:a16="http://schemas.microsoft.com/office/drawing/2014/main" id="{105BFC5A-5E75-406E-AA45-F3B715A8D2CA}"/>
              </a:ext>
            </a:extLst>
          </p:cNvPr>
          <p:cNvSpPr/>
          <p:nvPr/>
        </p:nvSpPr>
        <p:spPr bwMode="auto">
          <a:xfrm>
            <a:off x="8014098" y="3194061"/>
            <a:ext cx="6705" cy="245383"/>
          </a:xfrm>
          <a:custGeom>
            <a:avLst/>
            <a:gdLst>
              <a:gd name="T0" fmla="*/ 0 w 3"/>
              <a:gd name="T1" fmla="*/ 6 h 111"/>
              <a:gd name="T2" fmla="*/ 0 w 3"/>
              <a:gd name="T3" fmla="*/ 8 h 111"/>
              <a:gd name="T4" fmla="*/ 0 w 3"/>
              <a:gd name="T5" fmla="*/ 9 h 111"/>
              <a:gd name="T6" fmla="*/ 0 w 3"/>
              <a:gd name="T7" fmla="*/ 111 h 111"/>
              <a:gd name="T8" fmla="*/ 0 w 3"/>
              <a:gd name="T9" fmla="*/ 111 h 111"/>
              <a:gd name="T10" fmla="*/ 0 w 3"/>
              <a:gd name="T11" fmla="*/ 9 h 111"/>
              <a:gd name="T12" fmla="*/ 0 w 3"/>
              <a:gd name="T13" fmla="*/ 6 h 111"/>
              <a:gd name="T14" fmla="*/ 1 w 3"/>
              <a:gd name="T15" fmla="*/ 5 h 111"/>
              <a:gd name="T16" fmla="*/ 1 w 3"/>
              <a:gd name="T17" fmla="*/ 5 h 111"/>
              <a:gd name="T18" fmla="*/ 1 w 3"/>
              <a:gd name="T19" fmla="*/ 6 h 111"/>
              <a:gd name="T20" fmla="*/ 1 w 3"/>
              <a:gd name="T21" fmla="*/ 5 h 111"/>
              <a:gd name="T22" fmla="*/ 3 w 3"/>
              <a:gd name="T23" fmla="*/ 0 h 111"/>
              <a:gd name="T24" fmla="*/ 3 w 3"/>
              <a:gd name="T25" fmla="*/ 0 h 111"/>
              <a:gd name="T26" fmla="*/ 3 w 3"/>
              <a:gd name="T27" fmla="*/ 0 h 111"/>
              <a:gd name="T28" fmla="*/ 3 w 3"/>
              <a:gd name="T29" fmla="*/ 0 h 111"/>
              <a:gd name="T30" fmla="*/ 3 w 3"/>
              <a:gd name="T3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111">
                <a:moveTo>
                  <a:pt x="0" y="6"/>
                </a:moveTo>
                <a:cubicBezTo>
                  <a:pt x="0" y="7"/>
                  <a:pt x="0" y="7"/>
                  <a:pt x="0" y="8"/>
                </a:cubicBezTo>
                <a:cubicBezTo>
                  <a:pt x="0" y="9"/>
                  <a:pt x="0" y="9"/>
                  <a:pt x="0" y="9"/>
                </a:cubicBezTo>
                <a:cubicBezTo>
                  <a:pt x="0" y="111"/>
                  <a:pt x="0" y="111"/>
                  <a:pt x="0" y="111"/>
                </a:cubicBezTo>
                <a:cubicBezTo>
                  <a:pt x="0" y="111"/>
                  <a:pt x="0" y="111"/>
                  <a:pt x="0" y="111"/>
                </a:cubicBezTo>
                <a:cubicBezTo>
                  <a:pt x="0" y="9"/>
                  <a:pt x="0" y="9"/>
                  <a:pt x="0" y="9"/>
                </a:cubicBezTo>
                <a:cubicBezTo>
                  <a:pt x="0" y="8"/>
                  <a:pt x="0" y="7"/>
                  <a:pt x="0" y="6"/>
                </a:cubicBezTo>
                <a:moveTo>
                  <a:pt x="1" y="5"/>
                </a:moveTo>
                <a:cubicBezTo>
                  <a:pt x="1" y="5"/>
                  <a:pt x="1" y="5"/>
                  <a:pt x="1" y="5"/>
                </a:cubicBezTo>
                <a:cubicBezTo>
                  <a:pt x="1" y="6"/>
                  <a:pt x="1" y="6"/>
                  <a:pt x="1" y="6"/>
                </a:cubicBezTo>
                <a:cubicBezTo>
                  <a:pt x="1" y="6"/>
                  <a:pt x="1" y="5"/>
                  <a:pt x="1" y="5"/>
                </a:cubicBezTo>
                <a:moveTo>
                  <a:pt x="3" y="0"/>
                </a:moveTo>
                <a:cubicBezTo>
                  <a:pt x="3" y="0"/>
                  <a:pt x="3" y="0"/>
                  <a:pt x="3" y="0"/>
                </a:cubicBezTo>
                <a:cubicBezTo>
                  <a:pt x="3" y="0"/>
                  <a:pt x="3" y="0"/>
                  <a:pt x="3" y="0"/>
                </a:cubicBezTo>
                <a:cubicBezTo>
                  <a:pt x="3" y="0"/>
                  <a:pt x="3" y="0"/>
                  <a:pt x="3" y="0"/>
                </a:cubicBezTo>
                <a:cubicBezTo>
                  <a:pt x="3" y="0"/>
                  <a:pt x="3" y="0"/>
                  <a:pt x="3"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任意多边形 36">
            <a:extLst>
              <a:ext uri="{FF2B5EF4-FFF2-40B4-BE49-F238E27FC236}">
                <a16:creationId xmlns:a16="http://schemas.microsoft.com/office/drawing/2014/main" id="{AB957F50-5C87-470F-A671-A05FC57B0995}"/>
              </a:ext>
            </a:extLst>
          </p:cNvPr>
          <p:cNvSpPr/>
          <p:nvPr/>
        </p:nvSpPr>
        <p:spPr bwMode="auto">
          <a:xfrm>
            <a:off x="8014098" y="3194061"/>
            <a:ext cx="42908" cy="266837"/>
          </a:xfrm>
          <a:custGeom>
            <a:avLst/>
            <a:gdLst>
              <a:gd name="T0" fmla="*/ 3 w 19"/>
              <a:gd name="T1" fmla="*/ 0 h 121"/>
              <a:gd name="T2" fmla="*/ 3 w 19"/>
              <a:gd name="T3" fmla="*/ 0 h 121"/>
              <a:gd name="T4" fmla="*/ 1 w 19"/>
              <a:gd name="T5" fmla="*/ 5 h 121"/>
              <a:gd name="T6" fmla="*/ 1 w 19"/>
              <a:gd name="T7" fmla="*/ 6 h 121"/>
              <a:gd name="T8" fmla="*/ 0 w 19"/>
              <a:gd name="T9" fmla="*/ 6 h 121"/>
              <a:gd name="T10" fmla="*/ 0 w 19"/>
              <a:gd name="T11" fmla="*/ 9 h 121"/>
              <a:gd name="T12" fmla="*/ 0 w 19"/>
              <a:gd name="T13" fmla="*/ 111 h 121"/>
              <a:gd name="T14" fmla="*/ 17 w 19"/>
              <a:gd name="T15" fmla="*/ 121 h 121"/>
              <a:gd name="T16" fmla="*/ 17 w 19"/>
              <a:gd name="T17" fmla="*/ 18 h 121"/>
              <a:gd name="T18" fmla="*/ 17 w 19"/>
              <a:gd name="T19" fmla="*/ 18 h 121"/>
              <a:gd name="T20" fmla="*/ 17 w 19"/>
              <a:gd name="T21" fmla="*/ 18 h 121"/>
              <a:gd name="T22" fmla="*/ 19 w 19"/>
              <a:gd name="T23" fmla="*/ 9 h 121"/>
              <a:gd name="T24" fmla="*/ 3 w 19"/>
              <a:gd name="T25"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21">
                <a:moveTo>
                  <a:pt x="3" y="0"/>
                </a:moveTo>
                <a:cubicBezTo>
                  <a:pt x="3" y="0"/>
                  <a:pt x="3" y="0"/>
                  <a:pt x="3" y="0"/>
                </a:cubicBezTo>
                <a:cubicBezTo>
                  <a:pt x="2" y="2"/>
                  <a:pt x="1" y="3"/>
                  <a:pt x="1" y="5"/>
                </a:cubicBezTo>
                <a:cubicBezTo>
                  <a:pt x="1" y="5"/>
                  <a:pt x="1" y="6"/>
                  <a:pt x="1" y="6"/>
                </a:cubicBezTo>
                <a:cubicBezTo>
                  <a:pt x="1" y="6"/>
                  <a:pt x="1" y="6"/>
                  <a:pt x="0" y="6"/>
                </a:cubicBezTo>
                <a:cubicBezTo>
                  <a:pt x="0" y="7"/>
                  <a:pt x="0" y="8"/>
                  <a:pt x="0" y="9"/>
                </a:cubicBezTo>
                <a:cubicBezTo>
                  <a:pt x="0" y="111"/>
                  <a:pt x="0" y="111"/>
                  <a:pt x="0" y="111"/>
                </a:cubicBezTo>
                <a:cubicBezTo>
                  <a:pt x="17" y="121"/>
                  <a:pt x="17" y="121"/>
                  <a:pt x="17" y="121"/>
                </a:cubicBezTo>
                <a:cubicBezTo>
                  <a:pt x="17" y="18"/>
                  <a:pt x="17" y="18"/>
                  <a:pt x="17" y="18"/>
                </a:cubicBezTo>
                <a:cubicBezTo>
                  <a:pt x="17" y="18"/>
                  <a:pt x="17" y="18"/>
                  <a:pt x="17" y="18"/>
                </a:cubicBezTo>
                <a:cubicBezTo>
                  <a:pt x="17" y="18"/>
                  <a:pt x="17" y="18"/>
                  <a:pt x="17" y="18"/>
                </a:cubicBezTo>
                <a:cubicBezTo>
                  <a:pt x="17" y="15"/>
                  <a:pt x="18" y="12"/>
                  <a:pt x="19" y="9"/>
                </a:cubicBezTo>
                <a:cubicBezTo>
                  <a:pt x="3" y="0"/>
                  <a:pt x="3" y="0"/>
                  <a:pt x="3" y="0"/>
                </a:cubicBezTo>
              </a:path>
            </a:pathLst>
          </a:custGeom>
          <a:solidFill>
            <a:srgbClr val="23C7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任意多边形 37">
            <a:extLst>
              <a:ext uri="{FF2B5EF4-FFF2-40B4-BE49-F238E27FC236}">
                <a16:creationId xmlns:a16="http://schemas.microsoft.com/office/drawing/2014/main" id="{B661829C-83E5-4557-9522-69FC5C7A1048}"/>
              </a:ext>
            </a:extLst>
          </p:cNvPr>
          <p:cNvSpPr/>
          <p:nvPr/>
        </p:nvSpPr>
        <p:spPr bwMode="auto">
          <a:xfrm>
            <a:off x="8051643" y="1995309"/>
            <a:ext cx="2118602" cy="1339547"/>
          </a:xfrm>
          <a:custGeom>
            <a:avLst/>
            <a:gdLst>
              <a:gd name="T0" fmla="*/ 958 w 958"/>
              <a:gd name="T1" fmla="*/ 8 h 607"/>
              <a:gd name="T2" fmla="*/ 958 w 958"/>
              <a:gd name="T3" fmla="*/ 54 h 607"/>
              <a:gd name="T4" fmla="*/ 268 w 958"/>
              <a:gd name="T5" fmla="*/ 452 h 607"/>
              <a:gd name="T6" fmla="*/ 260 w 958"/>
              <a:gd name="T7" fmla="*/ 447 h 607"/>
              <a:gd name="T8" fmla="*/ 260 w 958"/>
              <a:gd name="T9" fmla="*/ 430 h 607"/>
              <a:gd name="T10" fmla="*/ 251 w 958"/>
              <a:gd name="T11" fmla="*/ 425 h 607"/>
              <a:gd name="T12" fmla="*/ 41 w 958"/>
              <a:gd name="T13" fmla="*/ 546 h 607"/>
              <a:gd name="T14" fmla="*/ 32 w 958"/>
              <a:gd name="T15" fmla="*/ 561 h 607"/>
              <a:gd name="T16" fmla="*/ 32 w 958"/>
              <a:gd name="T17" fmla="*/ 578 h 607"/>
              <a:gd name="T18" fmla="*/ 23 w 958"/>
              <a:gd name="T19" fmla="*/ 593 h 607"/>
              <a:gd name="T20" fmla="*/ 0 w 958"/>
              <a:gd name="T21" fmla="*/ 607 h 607"/>
              <a:gd name="T22" fmla="*/ 0 w 958"/>
              <a:gd name="T23" fmla="*/ 561 h 607"/>
              <a:gd name="T24" fmla="*/ 8 w 958"/>
              <a:gd name="T25" fmla="*/ 546 h 607"/>
              <a:gd name="T26" fmla="*/ 949 w 958"/>
              <a:gd name="T27" fmla="*/ 3 h 607"/>
              <a:gd name="T28" fmla="*/ 958 w 958"/>
              <a:gd name="T29" fmla="*/ 8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8" h="607">
                <a:moveTo>
                  <a:pt x="958" y="8"/>
                </a:moveTo>
                <a:cubicBezTo>
                  <a:pt x="958" y="54"/>
                  <a:pt x="958" y="54"/>
                  <a:pt x="958" y="54"/>
                </a:cubicBezTo>
                <a:cubicBezTo>
                  <a:pt x="268" y="452"/>
                  <a:pt x="268" y="452"/>
                  <a:pt x="268" y="452"/>
                </a:cubicBezTo>
                <a:cubicBezTo>
                  <a:pt x="263" y="455"/>
                  <a:pt x="260" y="453"/>
                  <a:pt x="260" y="447"/>
                </a:cubicBezTo>
                <a:cubicBezTo>
                  <a:pt x="260" y="430"/>
                  <a:pt x="260" y="430"/>
                  <a:pt x="260" y="430"/>
                </a:cubicBezTo>
                <a:cubicBezTo>
                  <a:pt x="260" y="424"/>
                  <a:pt x="256" y="422"/>
                  <a:pt x="251" y="425"/>
                </a:cubicBezTo>
                <a:cubicBezTo>
                  <a:pt x="41" y="546"/>
                  <a:pt x="41" y="546"/>
                  <a:pt x="41" y="546"/>
                </a:cubicBezTo>
                <a:cubicBezTo>
                  <a:pt x="36" y="549"/>
                  <a:pt x="32" y="555"/>
                  <a:pt x="32" y="561"/>
                </a:cubicBezTo>
                <a:cubicBezTo>
                  <a:pt x="32" y="578"/>
                  <a:pt x="32" y="578"/>
                  <a:pt x="32" y="578"/>
                </a:cubicBezTo>
                <a:cubicBezTo>
                  <a:pt x="32" y="584"/>
                  <a:pt x="28" y="591"/>
                  <a:pt x="23" y="593"/>
                </a:cubicBezTo>
                <a:cubicBezTo>
                  <a:pt x="0" y="607"/>
                  <a:pt x="0" y="607"/>
                  <a:pt x="0" y="607"/>
                </a:cubicBezTo>
                <a:cubicBezTo>
                  <a:pt x="0" y="561"/>
                  <a:pt x="0" y="561"/>
                  <a:pt x="0" y="561"/>
                </a:cubicBezTo>
                <a:cubicBezTo>
                  <a:pt x="0" y="555"/>
                  <a:pt x="3" y="549"/>
                  <a:pt x="8" y="546"/>
                </a:cubicBezTo>
                <a:cubicBezTo>
                  <a:pt x="949" y="3"/>
                  <a:pt x="949" y="3"/>
                  <a:pt x="949" y="3"/>
                </a:cubicBezTo>
                <a:cubicBezTo>
                  <a:pt x="954" y="0"/>
                  <a:pt x="958" y="2"/>
                  <a:pt x="958" y="8"/>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任意多边形 38">
            <a:extLst>
              <a:ext uri="{FF2B5EF4-FFF2-40B4-BE49-F238E27FC236}">
                <a16:creationId xmlns:a16="http://schemas.microsoft.com/office/drawing/2014/main" id="{2C7576AE-1C91-482D-BB46-AED5613C335B}"/>
              </a:ext>
            </a:extLst>
          </p:cNvPr>
          <p:cNvSpPr/>
          <p:nvPr/>
        </p:nvSpPr>
        <p:spPr bwMode="auto">
          <a:xfrm>
            <a:off x="8051643" y="2114647"/>
            <a:ext cx="2118602" cy="2956656"/>
          </a:xfrm>
          <a:custGeom>
            <a:avLst/>
            <a:gdLst>
              <a:gd name="T0" fmla="*/ 958 w 958"/>
              <a:gd name="T1" fmla="*/ 778 h 1339"/>
              <a:gd name="T2" fmla="*/ 949 w 958"/>
              <a:gd name="T3" fmla="*/ 793 h 1339"/>
              <a:gd name="T4" fmla="*/ 8 w 958"/>
              <a:gd name="T5" fmla="*/ 1336 h 1339"/>
              <a:gd name="T6" fmla="*/ 0 w 958"/>
              <a:gd name="T7" fmla="*/ 1331 h 1339"/>
              <a:gd name="T8" fmla="*/ 0 w 958"/>
              <a:gd name="T9" fmla="*/ 553 h 1339"/>
              <a:gd name="T10" fmla="*/ 23 w 958"/>
              <a:gd name="T11" fmla="*/ 539 h 1339"/>
              <a:gd name="T12" fmla="*/ 41 w 958"/>
              <a:gd name="T13" fmla="*/ 492 h 1339"/>
              <a:gd name="T14" fmla="*/ 247 w 958"/>
              <a:gd name="T15" fmla="*/ 373 h 1339"/>
              <a:gd name="T16" fmla="*/ 258 w 958"/>
              <a:gd name="T17" fmla="*/ 385 h 1339"/>
              <a:gd name="T18" fmla="*/ 268 w 958"/>
              <a:gd name="T19" fmla="*/ 398 h 1339"/>
              <a:gd name="T20" fmla="*/ 958 w 958"/>
              <a:gd name="T21" fmla="*/ 0 h 1339"/>
              <a:gd name="T22" fmla="*/ 958 w 958"/>
              <a:gd name="T23" fmla="*/ 56 h 1339"/>
              <a:gd name="T24" fmla="*/ 958 w 958"/>
              <a:gd name="T25" fmla="*/ 778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8" h="1339">
                <a:moveTo>
                  <a:pt x="958" y="778"/>
                </a:moveTo>
                <a:cubicBezTo>
                  <a:pt x="958" y="783"/>
                  <a:pt x="954" y="790"/>
                  <a:pt x="949" y="793"/>
                </a:cubicBezTo>
                <a:cubicBezTo>
                  <a:pt x="8" y="1336"/>
                  <a:pt x="8" y="1336"/>
                  <a:pt x="8" y="1336"/>
                </a:cubicBezTo>
                <a:cubicBezTo>
                  <a:pt x="3" y="1339"/>
                  <a:pt x="0" y="1337"/>
                  <a:pt x="0" y="1331"/>
                </a:cubicBezTo>
                <a:cubicBezTo>
                  <a:pt x="0" y="553"/>
                  <a:pt x="0" y="553"/>
                  <a:pt x="0" y="553"/>
                </a:cubicBezTo>
                <a:cubicBezTo>
                  <a:pt x="23" y="539"/>
                  <a:pt x="23" y="539"/>
                  <a:pt x="23" y="539"/>
                </a:cubicBezTo>
                <a:cubicBezTo>
                  <a:pt x="28" y="537"/>
                  <a:pt x="36" y="495"/>
                  <a:pt x="41" y="492"/>
                </a:cubicBezTo>
                <a:cubicBezTo>
                  <a:pt x="247" y="373"/>
                  <a:pt x="247" y="373"/>
                  <a:pt x="247" y="373"/>
                </a:cubicBezTo>
                <a:cubicBezTo>
                  <a:pt x="250" y="371"/>
                  <a:pt x="254" y="378"/>
                  <a:pt x="258" y="385"/>
                </a:cubicBezTo>
                <a:cubicBezTo>
                  <a:pt x="262" y="392"/>
                  <a:pt x="266" y="400"/>
                  <a:pt x="268" y="398"/>
                </a:cubicBezTo>
                <a:cubicBezTo>
                  <a:pt x="958" y="0"/>
                  <a:pt x="958" y="0"/>
                  <a:pt x="958" y="0"/>
                </a:cubicBezTo>
                <a:cubicBezTo>
                  <a:pt x="958" y="56"/>
                  <a:pt x="958" y="56"/>
                  <a:pt x="958" y="56"/>
                </a:cubicBezTo>
                <a:cubicBezTo>
                  <a:pt x="958" y="778"/>
                  <a:pt x="958" y="778"/>
                  <a:pt x="958" y="778"/>
                </a:cubicBezTo>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任意多边形 39">
            <a:extLst>
              <a:ext uri="{FF2B5EF4-FFF2-40B4-BE49-F238E27FC236}">
                <a16:creationId xmlns:a16="http://schemas.microsoft.com/office/drawing/2014/main" id="{C087F817-F980-40BE-A17F-B5CD49A8A009}"/>
              </a:ext>
            </a:extLst>
          </p:cNvPr>
          <p:cNvSpPr/>
          <p:nvPr/>
        </p:nvSpPr>
        <p:spPr bwMode="auto">
          <a:xfrm>
            <a:off x="8051643" y="2114647"/>
            <a:ext cx="2118602" cy="1346251"/>
          </a:xfrm>
          <a:custGeom>
            <a:avLst/>
            <a:gdLst>
              <a:gd name="T0" fmla="*/ 958 w 958"/>
              <a:gd name="T1" fmla="*/ 0 h 610"/>
              <a:gd name="T2" fmla="*/ 958 w 958"/>
              <a:gd name="T3" fmla="*/ 56 h 610"/>
              <a:gd name="T4" fmla="*/ 0 w 958"/>
              <a:gd name="T5" fmla="*/ 610 h 610"/>
              <a:gd name="T6" fmla="*/ 0 w 958"/>
              <a:gd name="T7" fmla="*/ 553 h 610"/>
              <a:gd name="T8" fmla="*/ 17 w 958"/>
              <a:gd name="T9" fmla="*/ 543 h 610"/>
              <a:gd name="T10" fmla="*/ 26 w 958"/>
              <a:gd name="T11" fmla="*/ 528 h 610"/>
              <a:gd name="T12" fmla="*/ 32 w 958"/>
              <a:gd name="T13" fmla="*/ 507 h 610"/>
              <a:gd name="T14" fmla="*/ 41 w 958"/>
              <a:gd name="T15" fmla="*/ 492 h 610"/>
              <a:gd name="T16" fmla="*/ 247 w 958"/>
              <a:gd name="T17" fmla="*/ 373 h 610"/>
              <a:gd name="T18" fmla="*/ 260 w 958"/>
              <a:gd name="T19" fmla="*/ 376 h 610"/>
              <a:gd name="T20" fmla="*/ 267 w 958"/>
              <a:gd name="T21" fmla="*/ 389 h 610"/>
              <a:gd name="T22" fmla="*/ 276 w 958"/>
              <a:gd name="T23" fmla="*/ 394 h 610"/>
              <a:gd name="T24" fmla="*/ 958 w 958"/>
              <a:gd name="T25"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8" h="610">
                <a:moveTo>
                  <a:pt x="958" y="0"/>
                </a:moveTo>
                <a:cubicBezTo>
                  <a:pt x="958" y="56"/>
                  <a:pt x="958" y="56"/>
                  <a:pt x="958" y="56"/>
                </a:cubicBezTo>
                <a:cubicBezTo>
                  <a:pt x="0" y="610"/>
                  <a:pt x="0" y="610"/>
                  <a:pt x="0" y="610"/>
                </a:cubicBezTo>
                <a:cubicBezTo>
                  <a:pt x="0" y="553"/>
                  <a:pt x="0" y="553"/>
                  <a:pt x="0" y="553"/>
                </a:cubicBezTo>
                <a:cubicBezTo>
                  <a:pt x="17" y="543"/>
                  <a:pt x="17" y="543"/>
                  <a:pt x="17" y="543"/>
                </a:cubicBezTo>
                <a:cubicBezTo>
                  <a:pt x="22" y="540"/>
                  <a:pt x="24" y="536"/>
                  <a:pt x="26" y="528"/>
                </a:cubicBezTo>
                <a:cubicBezTo>
                  <a:pt x="32" y="507"/>
                  <a:pt x="32" y="507"/>
                  <a:pt x="32" y="507"/>
                </a:cubicBezTo>
                <a:cubicBezTo>
                  <a:pt x="34" y="500"/>
                  <a:pt x="36" y="495"/>
                  <a:pt x="41" y="492"/>
                </a:cubicBezTo>
                <a:cubicBezTo>
                  <a:pt x="247" y="373"/>
                  <a:pt x="247" y="373"/>
                  <a:pt x="247" y="373"/>
                </a:cubicBezTo>
                <a:cubicBezTo>
                  <a:pt x="252" y="370"/>
                  <a:pt x="256" y="370"/>
                  <a:pt x="260" y="376"/>
                </a:cubicBezTo>
                <a:cubicBezTo>
                  <a:pt x="267" y="389"/>
                  <a:pt x="267" y="389"/>
                  <a:pt x="267" y="389"/>
                </a:cubicBezTo>
                <a:cubicBezTo>
                  <a:pt x="270" y="394"/>
                  <a:pt x="271" y="397"/>
                  <a:pt x="276" y="394"/>
                </a:cubicBezTo>
                <a:cubicBezTo>
                  <a:pt x="958" y="0"/>
                  <a:pt x="958" y="0"/>
                  <a:pt x="958"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任意多边形 40">
            <a:extLst>
              <a:ext uri="{FF2B5EF4-FFF2-40B4-BE49-F238E27FC236}">
                <a16:creationId xmlns:a16="http://schemas.microsoft.com/office/drawing/2014/main" id="{D7F0FC30-93B2-44AC-9655-65448D0DE556}"/>
              </a:ext>
            </a:extLst>
          </p:cNvPr>
          <p:cNvSpPr/>
          <p:nvPr/>
        </p:nvSpPr>
        <p:spPr bwMode="auto">
          <a:xfrm>
            <a:off x="10057610" y="2067716"/>
            <a:ext cx="46931" cy="71067"/>
          </a:xfrm>
          <a:custGeom>
            <a:avLst/>
            <a:gdLst>
              <a:gd name="T0" fmla="*/ 11 w 21"/>
              <a:gd name="T1" fmla="*/ 4 h 32"/>
              <a:gd name="T2" fmla="*/ 21 w 21"/>
              <a:gd name="T3" fmla="*/ 10 h 32"/>
              <a:gd name="T4" fmla="*/ 11 w 21"/>
              <a:gd name="T5" fmla="*/ 29 h 32"/>
              <a:gd name="T6" fmla="*/ 0 w 21"/>
              <a:gd name="T7" fmla="*/ 22 h 32"/>
              <a:gd name="T8" fmla="*/ 11 w 21"/>
              <a:gd name="T9" fmla="*/ 4 h 32"/>
            </a:gdLst>
            <a:ahLst/>
            <a:cxnLst>
              <a:cxn ang="0">
                <a:pos x="T0" y="T1"/>
              </a:cxn>
              <a:cxn ang="0">
                <a:pos x="T2" y="T3"/>
              </a:cxn>
              <a:cxn ang="0">
                <a:pos x="T4" y="T5"/>
              </a:cxn>
              <a:cxn ang="0">
                <a:pos x="T6" y="T7"/>
              </a:cxn>
              <a:cxn ang="0">
                <a:pos x="T8" y="T9"/>
              </a:cxn>
            </a:cxnLst>
            <a:rect l="0" t="0" r="r" b="b"/>
            <a:pathLst>
              <a:path w="21" h="32">
                <a:moveTo>
                  <a:pt x="11" y="4"/>
                </a:moveTo>
                <a:cubicBezTo>
                  <a:pt x="17" y="0"/>
                  <a:pt x="21" y="3"/>
                  <a:pt x="21" y="10"/>
                </a:cubicBezTo>
                <a:cubicBezTo>
                  <a:pt x="21" y="17"/>
                  <a:pt x="17" y="25"/>
                  <a:pt x="11" y="29"/>
                </a:cubicBezTo>
                <a:cubicBezTo>
                  <a:pt x="5" y="32"/>
                  <a:pt x="0" y="29"/>
                  <a:pt x="0" y="22"/>
                </a:cubicBezTo>
                <a:cubicBezTo>
                  <a:pt x="0" y="16"/>
                  <a:pt x="5" y="7"/>
                  <a:pt x="1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任意多边形 41">
            <a:extLst>
              <a:ext uri="{FF2B5EF4-FFF2-40B4-BE49-F238E27FC236}">
                <a16:creationId xmlns:a16="http://schemas.microsoft.com/office/drawing/2014/main" id="{55B50FB1-62D1-4ED9-8371-FD96D0091B9A}"/>
              </a:ext>
            </a:extLst>
          </p:cNvPr>
          <p:cNvSpPr/>
          <p:nvPr/>
        </p:nvSpPr>
        <p:spPr bwMode="auto">
          <a:xfrm>
            <a:off x="9969111" y="2118670"/>
            <a:ext cx="49613" cy="71067"/>
          </a:xfrm>
          <a:custGeom>
            <a:avLst/>
            <a:gdLst>
              <a:gd name="T0" fmla="*/ 11 w 22"/>
              <a:gd name="T1" fmla="*/ 3 h 32"/>
              <a:gd name="T2" fmla="*/ 22 w 22"/>
              <a:gd name="T3" fmla="*/ 9 h 32"/>
              <a:gd name="T4" fmla="*/ 11 w 22"/>
              <a:gd name="T5" fmla="*/ 28 h 32"/>
              <a:gd name="T6" fmla="*/ 0 w 22"/>
              <a:gd name="T7" fmla="*/ 22 h 32"/>
              <a:gd name="T8" fmla="*/ 11 w 22"/>
              <a:gd name="T9" fmla="*/ 3 h 32"/>
            </a:gdLst>
            <a:ahLst/>
            <a:cxnLst>
              <a:cxn ang="0">
                <a:pos x="T0" y="T1"/>
              </a:cxn>
              <a:cxn ang="0">
                <a:pos x="T2" y="T3"/>
              </a:cxn>
              <a:cxn ang="0">
                <a:pos x="T4" y="T5"/>
              </a:cxn>
              <a:cxn ang="0">
                <a:pos x="T6" y="T7"/>
              </a:cxn>
              <a:cxn ang="0">
                <a:pos x="T8" y="T9"/>
              </a:cxn>
            </a:cxnLst>
            <a:rect l="0" t="0" r="r" b="b"/>
            <a:pathLst>
              <a:path w="22" h="32">
                <a:moveTo>
                  <a:pt x="11" y="3"/>
                </a:moveTo>
                <a:cubicBezTo>
                  <a:pt x="17" y="0"/>
                  <a:pt x="22" y="3"/>
                  <a:pt x="22" y="9"/>
                </a:cubicBezTo>
                <a:cubicBezTo>
                  <a:pt x="22" y="16"/>
                  <a:pt x="17" y="25"/>
                  <a:pt x="11" y="28"/>
                </a:cubicBezTo>
                <a:cubicBezTo>
                  <a:pt x="5" y="32"/>
                  <a:pt x="0" y="29"/>
                  <a:pt x="0" y="22"/>
                </a:cubicBezTo>
                <a:cubicBezTo>
                  <a:pt x="0" y="15"/>
                  <a:pt x="5" y="7"/>
                  <a:pt x="1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任意多边形 42">
            <a:extLst>
              <a:ext uri="{FF2B5EF4-FFF2-40B4-BE49-F238E27FC236}">
                <a16:creationId xmlns:a16="http://schemas.microsoft.com/office/drawing/2014/main" id="{90BB163B-CA36-4D7B-BAE4-456155BBFF25}"/>
              </a:ext>
            </a:extLst>
          </p:cNvPr>
          <p:cNvSpPr/>
          <p:nvPr/>
        </p:nvSpPr>
        <p:spPr bwMode="auto">
          <a:xfrm>
            <a:off x="9883295" y="2166942"/>
            <a:ext cx="48272" cy="71067"/>
          </a:xfrm>
          <a:custGeom>
            <a:avLst/>
            <a:gdLst>
              <a:gd name="T0" fmla="*/ 11 w 22"/>
              <a:gd name="T1" fmla="*/ 4 h 32"/>
              <a:gd name="T2" fmla="*/ 22 w 22"/>
              <a:gd name="T3" fmla="*/ 10 h 32"/>
              <a:gd name="T4" fmla="*/ 11 w 22"/>
              <a:gd name="T5" fmla="*/ 29 h 32"/>
              <a:gd name="T6" fmla="*/ 0 w 22"/>
              <a:gd name="T7" fmla="*/ 23 h 32"/>
              <a:gd name="T8" fmla="*/ 11 w 22"/>
              <a:gd name="T9" fmla="*/ 4 h 32"/>
            </a:gdLst>
            <a:ahLst/>
            <a:cxnLst>
              <a:cxn ang="0">
                <a:pos x="T0" y="T1"/>
              </a:cxn>
              <a:cxn ang="0">
                <a:pos x="T2" y="T3"/>
              </a:cxn>
              <a:cxn ang="0">
                <a:pos x="T4" y="T5"/>
              </a:cxn>
              <a:cxn ang="0">
                <a:pos x="T6" y="T7"/>
              </a:cxn>
              <a:cxn ang="0">
                <a:pos x="T8" y="T9"/>
              </a:cxn>
            </a:cxnLst>
            <a:rect l="0" t="0" r="r" b="b"/>
            <a:pathLst>
              <a:path w="22" h="32">
                <a:moveTo>
                  <a:pt x="11" y="4"/>
                </a:moveTo>
                <a:cubicBezTo>
                  <a:pt x="17" y="0"/>
                  <a:pt x="22" y="3"/>
                  <a:pt x="22" y="10"/>
                </a:cubicBezTo>
                <a:cubicBezTo>
                  <a:pt x="22" y="17"/>
                  <a:pt x="17" y="26"/>
                  <a:pt x="11" y="29"/>
                </a:cubicBezTo>
                <a:cubicBezTo>
                  <a:pt x="5" y="32"/>
                  <a:pt x="0" y="30"/>
                  <a:pt x="0" y="23"/>
                </a:cubicBezTo>
                <a:cubicBezTo>
                  <a:pt x="0" y="16"/>
                  <a:pt x="5" y="7"/>
                  <a:pt x="1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任意多边形 43">
            <a:extLst>
              <a:ext uri="{FF2B5EF4-FFF2-40B4-BE49-F238E27FC236}">
                <a16:creationId xmlns:a16="http://schemas.microsoft.com/office/drawing/2014/main" id="{A8A55D2F-789A-4096-A812-BB6BD5935348}"/>
              </a:ext>
            </a:extLst>
          </p:cNvPr>
          <p:cNvSpPr/>
          <p:nvPr/>
        </p:nvSpPr>
        <p:spPr bwMode="auto">
          <a:xfrm>
            <a:off x="8101255" y="3334854"/>
            <a:ext cx="38886" cy="50954"/>
          </a:xfrm>
          <a:custGeom>
            <a:avLst/>
            <a:gdLst>
              <a:gd name="T0" fmla="*/ 9 w 18"/>
              <a:gd name="T1" fmla="*/ 0 h 23"/>
              <a:gd name="T2" fmla="*/ 7 w 18"/>
              <a:gd name="T3" fmla="*/ 0 h 23"/>
              <a:gd name="T4" fmla="*/ 0 w 18"/>
              <a:gd name="T5" fmla="*/ 15 h 23"/>
              <a:gd name="T6" fmla="*/ 0 w 18"/>
              <a:gd name="T7" fmla="*/ 15 h 23"/>
              <a:gd name="T8" fmla="*/ 0 w 18"/>
              <a:gd name="T9" fmla="*/ 15 h 23"/>
              <a:gd name="T10" fmla="*/ 0 w 18"/>
              <a:gd name="T11" fmla="*/ 15 h 23"/>
              <a:gd name="T12" fmla="*/ 0 w 18"/>
              <a:gd name="T13" fmla="*/ 16 h 23"/>
              <a:gd name="T14" fmla="*/ 0 w 18"/>
              <a:gd name="T15" fmla="*/ 17 h 23"/>
              <a:gd name="T16" fmla="*/ 0 w 18"/>
              <a:gd name="T17" fmla="*/ 17 h 23"/>
              <a:gd name="T18" fmla="*/ 0 w 18"/>
              <a:gd name="T19" fmla="*/ 17 h 23"/>
              <a:gd name="T20" fmla="*/ 0 w 18"/>
              <a:gd name="T21" fmla="*/ 17 h 23"/>
              <a:gd name="T22" fmla="*/ 7 w 18"/>
              <a:gd name="T23" fmla="*/ 23 h 23"/>
              <a:gd name="T24" fmla="*/ 8 w 18"/>
              <a:gd name="T25" fmla="*/ 23 h 23"/>
              <a:gd name="T26" fmla="*/ 9 w 18"/>
              <a:gd name="T27" fmla="*/ 22 h 23"/>
              <a:gd name="T28" fmla="*/ 9 w 18"/>
              <a:gd name="T29" fmla="*/ 20 h 23"/>
              <a:gd name="T30" fmla="*/ 4 w 18"/>
              <a:gd name="T31" fmla="*/ 16 h 23"/>
              <a:gd name="T32" fmla="*/ 17 w 18"/>
              <a:gd name="T33" fmla="*/ 8 h 23"/>
              <a:gd name="T34" fmla="*/ 18 w 18"/>
              <a:gd name="T35" fmla="*/ 5 h 23"/>
              <a:gd name="T36" fmla="*/ 18 w 18"/>
              <a:gd name="T37" fmla="*/ 4 h 23"/>
              <a:gd name="T38" fmla="*/ 17 w 18"/>
              <a:gd name="T39" fmla="*/ 4 h 23"/>
              <a:gd name="T40" fmla="*/ 4 w 18"/>
              <a:gd name="T41" fmla="*/ 12 h 23"/>
              <a:gd name="T42" fmla="*/ 9 w 18"/>
              <a:gd name="T43" fmla="*/ 2 h 23"/>
              <a:gd name="T44" fmla="*/ 9 w 18"/>
              <a:gd name="T45" fmla="*/ 0 h 23"/>
              <a:gd name="T46" fmla="*/ 9 w 18"/>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23">
                <a:moveTo>
                  <a:pt x="9" y="0"/>
                </a:moveTo>
                <a:cubicBezTo>
                  <a:pt x="8" y="0"/>
                  <a:pt x="8" y="0"/>
                  <a:pt x="7" y="0"/>
                </a:cubicBezTo>
                <a:cubicBezTo>
                  <a:pt x="0" y="15"/>
                  <a:pt x="0" y="15"/>
                  <a:pt x="0" y="15"/>
                </a:cubicBezTo>
                <a:cubicBezTo>
                  <a:pt x="0" y="15"/>
                  <a:pt x="0" y="15"/>
                  <a:pt x="0" y="15"/>
                </a:cubicBezTo>
                <a:cubicBezTo>
                  <a:pt x="0" y="15"/>
                  <a:pt x="0" y="15"/>
                  <a:pt x="0" y="15"/>
                </a:cubicBezTo>
                <a:cubicBezTo>
                  <a:pt x="0" y="15"/>
                  <a:pt x="0" y="15"/>
                  <a:pt x="0" y="15"/>
                </a:cubicBezTo>
                <a:cubicBezTo>
                  <a:pt x="0" y="16"/>
                  <a:pt x="0" y="16"/>
                  <a:pt x="0" y="16"/>
                </a:cubicBezTo>
                <a:cubicBezTo>
                  <a:pt x="0" y="17"/>
                  <a:pt x="0" y="17"/>
                  <a:pt x="0" y="17"/>
                </a:cubicBezTo>
                <a:cubicBezTo>
                  <a:pt x="0" y="17"/>
                  <a:pt x="0" y="17"/>
                  <a:pt x="0" y="17"/>
                </a:cubicBezTo>
                <a:cubicBezTo>
                  <a:pt x="0" y="17"/>
                  <a:pt x="0" y="17"/>
                  <a:pt x="0" y="17"/>
                </a:cubicBezTo>
                <a:cubicBezTo>
                  <a:pt x="0" y="17"/>
                  <a:pt x="0" y="17"/>
                  <a:pt x="0" y="17"/>
                </a:cubicBezTo>
                <a:cubicBezTo>
                  <a:pt x="7" y="23"/>
                  <a:pt x="7" y="23"/>
                  <a:pt x="7" y="23"/>
                </a:cubicBezTo>
                <a:cubicBezTo>
                  <a:pt x="8" y="23"/>
                  <a:pt x="8" y="23"/>
                  <a:pt x="8" y="23"/>
                </a:cubicBezTo>
                <a:cubicBezTo>
                  <a:pt x="8" y="23"/>
                  <a:pt x="9" y="22"/>
                  <a:pt x="9" y="22"/>
                </a:cubicBezTo>
                <a:cubicBezTo>
                  <a:pt x="9" y="21"/>
                  <a:pt x="9" y="20"/>
                  <a:pt x="9" y="20"/>
                </a:cubicBezTo>
                <a:cubicBezTo>
                  <a:pt x="4" y="16"/>
                  <a:pt x="4" y="16"/>
                  <a:pt x="4" y="16"/>
                </a:cubicBezTo>
                <a:cubicBezTo>
                  <a:pt x="17" y="8"/>
                  <a:pt x="17" y="8"/>
                  <a:pt x="17" y="8"/>
                </a:cubicBezTo>
                <a:cubicBezTo>
                  <a:pt x="18" y="7"/>
                  <a:pt x="18" y="6"/>
                  <a:pt x="18" y="5"/>
                </a:cubicBezTo>
                <a:cubicBezTo>
                  <a:pt x="18" y="5"/>
                  <a:pt x="18" y="4"/>
                  <a:pt x="18" y="4"/>
                </a:cubicBezTo>
                <a:cubicBezTo>
                  <a:pt x="18" y="4"/>
                  <a:pt x="17" y="4"/>
                  <a:pt x="17" y="4"/>
                </a:cubicBezTo>
                <a:cubicBezTo>
                  <a:pt x="4" y="12"/>
                  <a:pt x="4" y="12"/>
                  <a:pt x="4" y="12"/>
                </a:cubicBezTo>
                <a:cubicBezTo>
                  <a:pt x="9" y="2"/>
                  <a:pt x="9" y="2"/>
                  <a:pt x="9" y="2"/>
                </a:cubicBezTo>
                <a:cubicBezTo>
                  <a:pt x="9" y="1"/>
                  <a:pt x="9" y="0"/>
                  <a:pt x="9" y="0"/>
                </a:cubicBezTo>
                <a:cubicBezTo>
                  <a:pt x="9" y="0"/>
                  <a:pt x="9" y="0"/>
                  <a:pt x="9"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任意多边形 44">
            <a:extLst>
              <a:ext uri="{FF2B5EF4-FFF2-40B4-BE49-F238E27FC236}">
                <a16:creationId xmlns:a16="http://schemas.microsoft.com/office/drawing/2014/main" id="{4E356246-73ED-47E8-917D-E26FF0691942}"/>
              </a:ext>
            </a:extLst>
          </p:cNvPr>
          <p:cNvSpPr/>
          <p:nvPr/>
        </p:nvSpPr>
        <p:spPr bwMode="auto">
          <a:xfrm>
            <a:off x="8162936" y="3295969"/>
            <a:ext cx="38886" cy="52295"/>
          </a:xfrm>
          <a:custGeom>
            <a:avLst/>
            <a:gdLst>
              <a:gd name="T0" fmla="*/ 10 w 18"/>
              <a:gd name="T1" fmla="*/ 0 h 24"/>
              <a:gd name="T2" fmla="*/ 9 w 18"/>
              <a:gd name="T3" fmla="*/ 2 h 24"/>
              <a:gd name="T4" fmla="*/ 9 w 18"/>
              <a:gd name="T5" fmla="*/ 4 h 24"/>
              <a:gd name="T6" fmla="*/ 14 w 18"/>
              <a:gd name="T7" fmla="*/ 8 h 24"/>
              <a:gd name="T8" fmla="*/ 1 w 18"/>
              <a:gd name="T9" fmla="*/ 16 h 24"/>
              <a:gd name="T10" fmla="*/ 0 w 18"/>
              <a:gd name="T11" fmla="*/ 18 h 24"/>
              <a:gd name="T12" fmla="*/ 0 w 18"/>
              <a:gd name="T13" fmla="*/ 19 h 24"/>
              <a:gd name="T14" fmla="*/ 1 w 18"/>
              <a:gd name="T15" fmla="*/ 19 h 24"/>
              <a:gd name="T16" fmla="*/ 14 w 18"/>
              <a:gd name="T17" fmla="*/ 11 h 24"/>
              <a:gd name="T18" fmla="*/ 9 w 18"/>
              <a:gd name="T19" fmla="*/ 21 h 24"/>
              <a:gd name="T20" fmla="*/ 9 w 18"/>
              <a:gd name="T21" fmla="*/ 24 h 24"/>
              <a:gd name="T22" fmla="*/ 10 w 18"/>
              <a:gd name="T23" fmla="*/ 24 h 24"/>
              <a:gd name="T24" fmla="*/ 10 w 18"/>
              <a:gd name="T25" fmla="*/ 23 h 24"/>
              <a:gd name="T26" fmla="*/ 18 w 18"/>
              <a:gd name="T27" fmla="*/ 9 h 24"/>
              <a:gd name="T28" fmla="*/ 18 w 18"/>
              <a:gd name="T29" fmla="*/ 9 h 24"/>
              <a:gd name="T30" fmla="*/ 18 w 18"/>
              <a:gd name="T31" fmla="*/ 8 h 24"/>
              <a:gd name="T32" fmla="*/ 18 w 18"/>
              <a:gd name="T33" fmla="*/ 8 h 24"/>
              <a:gd name="T34" fmla="*/ 18 w 18"/>
              <a:gd name="T35" fmla="*/ 7 h 24"/>
              <a:gd name="T36" fmla="*/ 18 w 18"/>
              <a:gd name="T37" fmla="*/ 7 h 24"/>
              <a:gd name="T38" fmla="*/ 18 w 18"/>
              <a:gd name="T39" fmla="*/ 7 h 24"/>
              <a:gd name="T40" fmla="*/ 18 w 18"/>
              <a:gd name="T41" fmla="*/ 6 h 24"/>
              <a:gd name="T42" fmla="*/ 18 w 18"/>
              <a:gd name="T43" fmla="*/ 6 h 24"/>
              <a:gd name="T44" fmla="*/ 10 w 18"/>
              <a:gd name="T45" fmla="*/ 1 h 24"/>
              <a:gd name="T46" fmla="*/ 10 w 18"/>
              <a:gd name="T4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24">
                <a:moveTo>
                  <a:pt x="10" y="0"/>
                </a:moveTo>
                <a:cubicBezTo>
                  <a:pt x="10" y="0"/>
                  <a:pt x="9" y="1"/>
                  <a:pt x="9" y="2"/>
                </a:cubicBezTo>
                <a:cubicBezTo>
                  <a:pt x="9" y="3"/>
                  <a:pt x="9" y="4"/>
                  <a:pt x="9" y="4"/>
                </a:cubicBezTo>
                <a:cubicBezTo>
                  <a:pt x="14" y="8"/>
                  <a:pt x="14" y="8"/>
                  <a:pt x="14" y="8"/>
                </a:cubicBezTo>
                <a:cubicBezTo>
                  <a:pt x="1" y="16"/>
                  <a:pt x="1" y="16"/>
                  <a:pt x="1" y="16"/>
                </a:cubicBezTo>
                <a:cubicBezTo>
                  <a:pt x="0" y="16"/>
                  <a:pt x="0" y="17"/>
                  <a:pt x="0" y="18"/>
                </a:cubicBezTo>
                <a:cubicBezTo>
                  <a:pt x="0" y="19"/>
                  <a:pt x="0" y="19"/>
                  <a:pt x="0" y="19"/>
                </a:cubicBezTo>
                <a:cubicBezTo>
                  <a:pt x="0" y="19"/>
                  <a:pt x="1" y="19"/>
                  <a:pt x="1" y="19"/>
                </a:cubicBezTo>
                <a:cubicBezTo>
                  <a:pt x="14" y="11"/>
                  <a:pt x="14" y="11"/>
                  <a:pt x="14" y="11"/>
                </a:cubicBezTo>
                <a:cubicBezTo>
                  <a:pt x="9" y="21"/>
                  <a:pt x="9" y="21"/>
                  <a:pt x="9" y="21"/>
                </a:cubicBezTo>
                <a:cubicBezTo>
                  <a:pt x="9" y="22"/>
                  <a:pt x="9" y="23"/>
                  <a:pt x="9" y="24"/>
                </a:cubicBezTo>
                <a:cubicBezTo>
                  <a:pt x="10" y="24"/>
                  <a:pt x="10" y="24"/>
                  <a:pt x="10" y="24"/>
                </a:cubicBezTo>
                <a:cubicBezTo>
                  <a:pt x="10" y="24"/>
                  <a:pt x="10" y="23"/>
                  <a:pt x="10" y="23"/>
                </a:cubicBezTo>
                <a:cubicBezTo>
                  <a:pt x="18" y="9"/>
                  <a:pt x="18" y="9"/>
                  <a:pt x="18" y="9"/>
                </a:cubicBezTo>
                <a:cubicBezTo>
                  <a:pt x="18" y="9"/>
                  <a:pt x="18" y="9"/>
                  <a:pt x="18" y="9"/>
                </a:cubicBezTo>
                <a:cubicBezTo>
                  <a:pt x="18" y="8"/>
                  <a:pt x="18" y="8"/>
                  <a:pt x="18" y="8"/>
                </a:cubicBezTo>
                <a:cubicBezTo>
                  <a:pt x="18" y="8"/>
                  <a:pt x="18" y="8"/>
                  <a:pt x="18" y="8"/>
                </a:cubicBezTo>
                <a:cubicBezTo>
                  <a:pt x="18" y="7"/>
                  <a:pt x="18" y="7"/>
                  <a:pt x="18" y="7"/>
                </a:cubicBezTo>
                <a:cubicBezTo>
                  <a:pt x="18" y="7"/>
                  <a:pt x="18" y="7"/>
                  <a:pt x="18" y="7"/>
                </a:cubicBezTo>
                <a:cubicBezTo>
                  <a:pt x="18" y="7"/>
                  <a:pt x="18" y="7"/>
                  <a:pt x="18" y="7"/>
                </a:cubicBezTo>
                <a:cubicBezTo>
                  <a:pt x="18" y="6"/>
                  <a:pt x="18" y="6"/>
                  <a:pt x="18" y="6"/>
                </a:cubicBezTo>
                <a:cubicBezTo>
                  <a:pt x="18" y="6"/>
                  <a:pt x="18" y="6"/>
                  <a:pt x="18" y="6"/>
                </a:cubicBezTo>
                <a:cubicBezTo>
                  <a:pt x="10" y="1"/>
                  <a:pt x="10" y="1"/>
                  <a:pt x="10" y="1"/>
                </a:cubicBezTo>
                <a:cubicBezTo>
                  <a:pt x="10" y="0"/>
                  <a:pt x="10" y="0"/>
                  <a:pt x="10"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任意多边形 45">
            <a:extLst>
              <a:ext uri="{FF2B5EF4-FFF2-40B4-BE49-F238E27FC236}">
                <a16:creationId xmlns:a16="http://schemas.microsoft.com/office/drawing/2014/main" id="{49CB4713-F9F9-4E27-ABDB-8D0CC5BC4598}"/>
              </a:ext>
            </a:extLst>
          </p:cNvPr>
          <p:cNvSpPr/>
          <p:nvPr/>
        </p:nvSpPr>
        <p:spPr bwMode="auto">
          <a:xfrm>
            <a:off x="8227299" y="3242333"/>
            <a:ext cx="37545" cy="75090"/>
          </a:xfrm>
          <a:custGeom>
            <a:avLst/>
            <a:gdLst>
              <a:gd name="T0" fmla="*/ 16 w 17"/>
              <a:gd name="T1" fmla="*/ 0 h 34"/>
              <a:gd name="T2" fmla="*/ 15 w 17"/>
              <a:gd name="T3" fmla="*/ 1 h 34"/>
              <a:gd name="T4" fmla="*/ 13 w 17"/>
              <a:gd name="T5" fmla="*/ 5 h 34"/>
              <a:gd name="T6" fmla="*/ 13 w 17"/>
              <a:gd name="T7" fmla="*/ 5 h 34"/>
              <a:gd name="T8" fmla="*/ 4 w 17"/>
              <a:gd name="T9" fmla="*/ 14 h 34"/>
              <a:gd name="T10" fmla="*/ 4 w 17"/>
              <a:gd name="T11" fmla="*/ 32 h 34"/>
              <a:gd name="T12" fmla="*/ 7 w 17"/>
              <a:gd name="T13" fmla="*/ 34 h 34"/>
              <a:gd name="T14" fmla="*/ 10 w 17"/>
              <a:gd name="T15" fmla="*/ 33 h 34"/>
              <a:gd name="T16" fmla="*/ 16 w 17"/>
              <a:gd name="T17" fmla="*/ 25 h 34"/>
              <a:gd name="T18" fmla="*/ 16 w 17"/>
              <a:gd name="T19" fmla="*/ 23 h 34"/>
              <a:gd name="T20" fmla="*/ 15 w 17"/>
              <a:gd name="T21" fmla="*/ 23 h 34"/>
              <a:gd name="T22" fmla="*/ 14 w 17"/>
              <a:gd name="T23" fmla="*/ 24 h 34"/>
              <a:gd name="T24" fmla="*/ 7 w 17"/>
              <a:gd name="T25" fmla="*/ 30 h 34"/>
              <a:gd name="T26" fmla="*/ 5 w 17"/>
              <a:gd name="T27" fmla="*/ 29 h 34"/>
              <a:gd name="T28" fmla="*/ 5 w 17"/>
              <a:gd name="T29" fmla="*/ 15 h 34"/>
              <a:gd name="T30" fmla="*/ 12 w 17"/>
              <a:gd name="T31" fmla="*/ 9 h 34"/>
              <a:gd name="T32" fmla="*/ 10 w 17"/>
              <a:gd name="T33" fmla="*/ 12 h 34"/>
              <a:gd name="T34" fmla="*/ 11 w 17"/>
              <a:gd name="T35" fmla="*/ 14 h 34"/>
              <a:gd name="T36" fmla="*/ 11 w 17"/>
              <a:gd name="T37" fmla="*/ 14 h 34"/>
              <a:gd name="T38" fmla="*/ 16 w 17"/>
              <a:gd name="T39" fmla="*/ 10 h 34"/>
              <a:gd name="T40" fmla="*/ 17 w 17"/>
              <a:gd name="T41" fmla="*/ 9 h 34"/>
              <a:gd name="T42" fmla="*/ 16 w 17"/>
              <a:gd name="T43" fmla="*/ 1 h 34"/>
              <a:gd name="T44" fmla="*/ 16 w 17"/>
              <a:gd name="T4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34">
                <a:moveTo>
                  <a:pt x="16" y="0"/>
                </a:moveTo>
                <a:cubicBezTo>
                  <a:pt x="16" y="0"/>
                  <a:pt x="15" y="0"/>
                  <a:pt x="15" y="1"/>
                </a:cubicBezTo>
                <a:cubicBezTo>
                  <a:pt x="13" y="5"/>
                  <a:pt x="13" y="5"/>
                  <a:pt x="13" y="5"/>
                </a:cubicBezTo>
                <a:cubicBezTo>
                  <a:pt x="13" y="5"/>
                  <a:pt x="13" y="5"/>
                  <a:pt x="13" y="5"/>
                </a:cubicBezTo>
                <a:cubicBezTo>
                  <a:pt x="10" y="5"/>
                  <a:pt x="6" y="8"/>
                  <a:pt x="4" y="14"/>
                </a:cubicBezTo>
                <a:cubicBezTo>
                  <a:pt x="0" y="21"/>
                  <a:pt x="0" y="29"/>
                  <a:pt x="4" y="32"/>
                </a:cubicBezTo>
                <a:cubicBezTo>
                  <a:pt x="4" y="33"/>
                  <a:pt x="6" y="34"/>
                  <a:pt x="7" y="34"/>
                </a:cubicBezTo>
                <a:cubicBezTo>
                  <a:pt x="8" y="34"/>
                  <a:pt x="9" y="33"/>
                  <a:pt x="10" y="33"/>
                </a:cubicBezTo>
                <a:cubicBezTo>
                  <a:pt x="12" y="31"/>
                  <a:pt x="14" y="29"/>
                  <a:pt x="16" y="25"/>
                </a:cubicBezTo>
                <a:cubicBezTo>
                  <a:pt x="16" y="24"/>
                  <a:pt x="16" y="23"/>
                  <a:pt x="16" y="23"/>
                </a:cubicBezTo>
                <a:cubicBezTo>
                  <a:pt x="16" y="23"/>
                  <a:pt x="16" y="23"/>
                  <a:pt x="15" y="23"/>
                </a:cubicBezTo>
                <a:cubicBezTo>
                  <a:pt x="15" y="23"/>
                  <a:pt x="15" y="23"/>
                  <a:pt x="14" y="24"/>
                </a:cubicBezTo>
                <a:cubicBezTo>
                  <a:pt x="12" y="28"/>
                  <a:pt x="10" y="30"/>
                  <a:pt x="7" y="30"/>
                </a:cubicBezTo>
                <a:cubicBezTo>
                  <a:pt x="7" y="30"/>
                  <a:pt x="6" y="30"/>
                  <a:pt x="5" y="29"/>
                </a:cubicBezTo>
                <a:cubicBezTo>
                  <a:pt x="3" y="27"/>
                  <a:pt x="3" y="20"/>
                  <a:pt x="5" y="15"/>
                </a:cubicBezTo>
                <a:cubicBezTo>
                  <a:pt x="7" y="11"/>
                  <a:pt x="10" y="9"/>
                  <a:pt x="12" y="9"/>
                </a:cubicBezTo>
                <a:cubicBezTo>
                  <a:pt x="10" y="12"/>
                  <a:pt x="10" y="12"/>
                  <a:pt x="10" y="12"/>
                </a:cubicBezTo>
                <a:cubicBezTo>
                  <a:pt x="10" y="13"/>
                  <a:pt x="10" y="14"/>
                  <a:pt x="11" y="14"/>
                </a:cubicBezTo>
                <a:cubicBezTo>
                  <a:pt x="11" y="14"/>
                  <a:pt x="11" y="14"/>
                  <a:pt x="11" y="14"/>
                </a:cubicBezTo>
                <a:cubicBezTo>
                  <a:pt x="16" y="10"/>
                  <a:pt x="16" y="10"/>
                  <a:pt x="16" y="10"/>
                </a:cubicBezTo>
                <a:cubicBezTo>
                  <a:pt x="17" y="10"/>
                  <a:pt x="17" y="9"/>
                  <a:pt x="17" y="9"/>
                </a:cubicBezTo>
                <a:cubicBezTo>
                  <a:pt x="16" y="1"/>
                  <a:pt x="16" y="1"/>
                  <a:pt x="16" y="1"/>
                </a:cubicBezTo>
                <a:cubicBezTo>
                  <a:pt x="16" y="0"/>
                  <a:pt x="16" y="0"/>
                  <a:pt x="16"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任意多边形 46">
            <a:extLst>
              <a:ext uri="{FF2B5EF4-FFF2-40B4-BE49-F238E27FC236}">
                <a16:creationId xmlns:a16="http://schemas.microsoft.com/office/drawing/2014/main" id="{E543164E-2BCC-4E61-B549-3BAD8481BB00}"/>
              </a:ext>
            </a:extLst>
          </p:cNvPr>
          <p:cNvSpPr/>
          <p:nvPr/>
        </p:nvSpPr>
        <p:spPr bwMode="auto">
          <a:xfrm>
            <a:off x="8565202" y="2962088"/>
            <a:ext cx="33523" cy="68386"/>
          </a:xfrm>
          <a:custGeom>
            <a:avLst/>
            <a:gdLst>
              <a:gd name="T0" fmla="*/ 14 w 15"/>
              <a:gd name="T1" fmla="*/ 0 h 31"/>
              <a:gd name="T2" fmla="*/ 12 w 15"/>
              <a:gd name="T3" fmla="*/ 2 h 31"/>
              <a:gd name="T4" fmla="*/ 7 w 15"/>
              <a:gd name="T5" fmla="*/ 12 h 31"/>
              <a:gd name="T6" fmla="*/ 2 w 15"/>
              <a:gd name="T7" fmla="*/ 8 h 31"/>
              <a:gd name="T8" fmla="*/ 2 w 15"/>
              <a:gd name="T9" fmla="*/ 7 h 31"/>
              <a:gd name="T10" fmla="*/ 0 w 15"/>
              <a:gd name="T11" fmla="*/ 9 h 31"/>
              <a:gd name="T12" fmla="*/ 0 w 15"/>
              <a:gd name="T13" fmla="*/ 12 h 31"/>
              <a:gd name="T14" fmla="*/ 5 w 15"/>
              <a:gd name="T15" fmla="*/ 17 h 31"/>
              <a:gd name="T16" fmla="*/ 0 w 15"/>
              <a:gd name="T17" fmla="*/ 27 h 31"/>
              <a:gd name="T18" fmla="*/ 0 w 15"/>
              <a:gd name="T19" fmla="*/ 31 h 31"/>
              <a:gd name="T20" fmla="*/ 1 w 15"/>
              <a:gd name="T21" fmla="*/ 31 h 31"/>
              <a:gd name="T22" fmla="*/ 1 w 15"/>
              <a:gd name="T23" fmla="*/ 31 h 31"/>
              <a:gd name="T24" fmla="*/ 2 w 15"/>
              <a:gd name="T25" fmla="*/ 29 h 31"/>
              <a:gd name="T26" fmla="*/ 7 w 15"/>
              <a:gd name="T27" fmla="*/ 19 h 31"/>
              <a:gd name="T28" fmla="*/ 12 w 15"/>
              <a:gd name="T29" fmla="*/ 24 h 31"/>
              <a:gd name="T30" fmla="*/ 13 w 15"/>
              <a:gd name="T31" fmla="*/ 24 h 31"/>
              <a:gd name="T32" fmla="*/ 13 w 15"/>
              <a:gd name="T33" fmla="*/ 24 h 31"/>
              <a:gd name="T34" fmla="*/ 14 w 15"/>
              <a:gd name="T35" fmla="*/ 22 h 31"/>
              <a:gd name="T36" fmla="*/ 14 w 15"/>
              <a:gd name="T37" fmla="*/ 19 h 31"/>
              <a:gd name="T38" fmla="*/ 9 w 15"/>
              <a:gd name="T39" fmla="*/ 14 h 31"/>
              <a:gd name="T40" fmla="*/ 14 w 15"/>
              <a:gd name="T41" fmla="*/ 4 h 31"/>
              <a:gd name="T42" fmla="*/ 14 w 15"/>
              <a:gd name="T43" fmla="*/ 1 h 31"/>
              <a:gd name="T44" fmla="*/ 14 w 15"/>
              <a:gd name="T4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1">
                <a:moveTo>
                  <a:pt x="14" y="0"/>
                </a:moveTo>
                <a:cubicBezTo>
                  <a:pt x="13" y="0"/>
                  <a:pt x="13" y="1"/>
                  <a:pt x="12" y="2"/>
                </a:cubicBezTo>
                <a:cubicBezTo>
                  <a:pt x="7" y="12"/>
                  <a:pt x="7" y="12"/>
                  <a:pt x="7" y="12"/>
                </a:cubicBezTo>
                <a:cubicBezTo>
                  <a:pt x="2" y="8"/>
                  <a:pt x="2" y="8"/>
                  <a:pt x="2" y="8"/>
                </a:cubicBezTo>
                <a:cubicBezTo>
                  <a:pt x="2" y="7"/>
                  <a:pt x="2" y="7"/>
                  <a:pt x="2" y="7"/>
                </a:cubicBezTo>
                <a:cubicBezTo>
                  <a:pt x="1" y="7"/>
                  <a:pt x="1" y="8"/>
                  <a:pt x="0" y="9"/>
                </a:cubicBezTo>
                <a:cubicBezTo>
                  <a:pt x="0" y="10"/>
                  <a:pt x="0" y="12"/>
                  <a:pt x="0" y="12"/>
                </a:cubicBezTo>
                <a:cubicBezTo>
                  <a:pt x="5" y="17"/>
                  <a:pt x="5" y="17"/>
                  <a:pt x="5" y="17"/>
                </a:cubicBezTo>
                <a:cubicBezTo>
                  <a:pt x="0" y="27"/>
                  <a:pt x="0" y="27"/>
                  <a:pt x="0" y="27"/>
                </a:cubicBezTo>
                <a:cubicBezTo>
                  <a:pt x="0" y="29"/>
                  <a:pt x="0" y="30"/>
                  <a:pt x="0" y="31"/>
                </a:cubicBezTo>
                <a:cubicBezTo>
                  <a:pt x="0" y="31"/>
                  <a:pt x="0" y="31"/>
                  <a:pt x="1" y="31"/>
                </a:cubicBezTo>
                <a:cubicBezTo>
                  <a:pt x="1" y="31"/>
                  <a:pt x="1" y="31"/>
                  <a:pt x="1" y="31"/>
                </a:cubicBezTo>
                <a:cubicBezTo>
                  <a:pt x="2" y="30"/>
                  <a:pt x="2" y="30"/>
                  <a:pt x="2" y="29"/>
                </a:cubicBezTo>
                <a:cubicBezTo>
                  <a:pt x="7" y="19"/>
                  <a:pt x="7" y="19"/>
                  <a:pt x="7" y="19"/>
                </a:cubicBezTo>
                <a:cubicBezTo>
                  <a:pt x="12" y="24"/>
                  <a:pt x="12" y="24"/>
                  <a:pt x="12" y="24"/>
                </a:cubicBezTo>
                <a:cubicBezTo>
                  <a:pt x="12" y="24"/>
                  <a:pt x="13" y="24"/>
                  <a:pt x="13" y="24"/>
                </a:cubicBezTo>
                <a:cubicBezTo>
                  <a:pt x="13" y="24"/>
                  <a:pt x="13" y="24"/>
                  <a:pt x="13" y="24"/>
                </a:cubicBezTo>
                <a:cubicBezTo>
                  <a:pt x="14" y="23"/>
                  <a:pt x="14" y="23"/>
                  <a:pt x="14" y="22"/>
                </a:cubicBezTo>
                <a:cubicBezTo>
                  <a:pt x="15" y="21"/>
                  <a:pt x="15" y="20"/>
                  <a:pt x="14" y="19"/>
                </a:cubicBezTo>
                <a:cubicBezTo>
                  <a:pt x="9" y="14"/>
                  <a:pt x="9" y="14"/>
                  <a:pt x="9" y="14"/>
                </a:cubicBezTo>
                <a:cubicBezTo>
                  <a:pt x="14" y="4"/>
                  <a:pt x="14" y="4"/>
                  <a:pt x="14" y="4"/>
                </a:cubicBezTo>
                <a:cubicBezTo>
                  <a:pt x="15" y="3"/>
                  <a:pt x="15" y="1"/>
                  <a:pt x="14" y="1"/>
                </a:cubicBezTo>
                <a:cubicBezTo>
                  <a:pt x="14" y="0"/>
                  <a:pt x="14" y="0"/>
                  <a:pt x="14"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任意多边形 47">
            <a:extLst>
              <a:ext uri="{FF2B5EF4-FFF2-40B4-BE49-F238E27FC236}">
                <a16:creationId xmlns:a16="http://schemas.microsoft.com/office/drawing/2014/main" id="{00E74595-8923-4659-9EB5-0205B99DC75B}"/>
              </a:ext>
            </a:extLst>
          </p:cNvPr>
          <p:cNvSpPr/>
          <p:nvPr/>
        </p:nvSpPr>
        <p:spPr bwMode="auto">
          <a:xfrm>
            <a:off x="8302388" y="2203146"/>
            <a:ext cx="1760585" cy="1086118"/>
          </a:xfrm>
          <a:custGeom>
            <a:avLst/>
            <a:gdLst>
              <a:gd name="T0" fmla="*/ 0 w 796"/>
              <a:gd name="T1" fmla="*/ 485 h 492"/>
              <a:gd name="T2" fmla="*/ 0 w 796"/>
              <a:gd name="T3" fmla="*/ 467 h 492"/>
              <a:gd name="T4" fmla="*/ 9 w 796"/>
              <a:gd name="T5" fmla="*/ 452 h 492"/>
              <a:gd name="T6" fmla="*/ 788 w 796"/>
              <a:gd name="T7" fmla="*/ 3 h 492"/>
              <a:gd name="T8" fmla="*/ 796 w 796"/>
              <a:gd name="T9" fmla="*/ 8 h 492"/>
              <a:gd name="T10" fmla="*/ 796 w 796"/>
              <a:gd name="T11" fmla="*/ 25 h 492"/>
              <a:gd name="T12" fmla="*/ 788 w 796"/>
              <a:gd name="T13" fmla="*/ 40 h 492"/>
              <a:gd name="T14" fmla="*/ 9 w 796"/>
              <a:gd name="T15" fmla="*/ 490 h 492"/>
              <a:gd name="T16" fmla="*/ 0 w 796"/>
              <a:gd name="T17" fmla="*/ 48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6" h="492">
                <a:moveTo>
                  <a:pt x="0" y="485"/>
                </a:moveTo>
                <a:cubicBezTo>
                  <a:pt x="0" y="467"/>
                  <a:pt x="0" y="467"/>
                  <a:pt x="0" y="467"/>
                </a:cubicBezTo>
                <a:cubicBezTo>
                  <a:pt x="0" y="461"/>
                  <a:pt x="4" y="455"/>
                  <a:pt x="9" y="452"/>
                </a:cubicBezTo>
                <a:cubicBezTo>
                  <a:pt x="788" y="3"/>
                  <a:pt x="788" y="3"/>
                  <a:pt x="788" y="3"/>
                </a:cubicBezTo>
                <a:cubicBezTo>
                  <a:pt x="793" y="0"/>
                  <a:pt x="796" y="2"/>
                  <a:pt x="796" y="8"/>
                </a:cubicBezTo>
                <a:cubicBezTo>
                  <a:pt x="796" y="25"/>
                  <a:pt x="796" y="25"/>
                  <a:pt x="796" y="25"/>
                </a:cubicBezTo>
                <a:cubicBezTo>
                  <a:pt x="796" y="31"/>
                  <a:pt x="793" y="37"/>
                  <a:pt x="788" y="40"/>
                </a:cubicBezTo>
                <a:cubicBezTo>
                  <a:pt x="9" y="490"/>
                  <a:pt x="9" y="490"/>
                  <a:pt x="9" y="490"/>
                </a:cubicBezTo>
                <a:cubicBezTo>
                  <a:pt x="4" y="492"/>
                  <a:pt x="0" y="490"/>
                  <a:pt x="0" y="48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任意多边形 48">
            <a:extLst>
              <a:ext uri="{FF2B5EF4-FFF2-40B4-BE49-F238E27FC236}">
                <a16:creationId xmlns:a16="http://schemas.microsoft.com/office/drawing/2014/main" id="{9BE7CAE3-A4B9-44DC-8FA7-25944862AC28}"/>
              </a:ext>
            </a:extLst>
          </p:cNvPr>
          <p:cNvSpPr/>
          <p:nvPr/>
        </p:nvSpPr>
        <p:spPr bwMode="auto">
          <a:xfrm>
            <a:off x="10005315" y="2224600"/>
            <a:ext cx="50954" cy="68386"/>
          </a:xfrm>
          <a:custGeom>
            <a:avLst/>
            <a:gdLst>
              <a:gd name="T0" fmla="*/ 14 w 23"/>
              <a:gd name="T1" fmla="*/ 8 h 31"/>
              <a:gd name="T2" fmla="*/ 21 w 23"/>
              <a:gd name="T3" fmla="*/ 6 h 31"/>
              <a:gd name="T4" fmla="*/ 21 w 23"/>
              <a:gd name="T5" fmla="*/ 6 h 31"/>
              <a:gd name="T6" fmla="*/ 21 w 23"/>
              <a:gd name="T7" fmla="*/ 5 h 31"/>
              <a:gd name="T8" fmla="*/ 21 w 23"/>
              <a:gd name="T9" fmla="*/ 5 h 31"/>
              <a:gd name="T10" fmla="*/ 20 w 23"/>
              <a:gd name="T11" fmla="*/ 6 h 31"/>
              <a:gd name="T12" fmla="*/ 20 w 23"/>
              <a:gd name="T13" fmla="*/ 6 h 31"/>
              <a:gd name="T14" fmla="*/ 20 w 23"/>
              <a:gd name="T15" fmla="*/ 6 h 31"/>
              <a:gd name="T16" fmla="*/ 20 w 23"/>
              <a:gd name="T17" fmla="*/ 6 h 31"/>
              <a:gd name="T18" fmla="*/ 16 w 23"/>
              <a:gd name="T19" fmla="*/ 15 h 31"/>
              <a:gd name="T20" fmla="*/ 16 w 23"/>
              <a:gd name="T21" fmla="*/ 15 h 31"/>
              <a:gd name="T22" fmla="*/ 17 w 23"/>
              <a:gd name="T23" fmla="*/ 22 h 31"/>
              <a:gd name="T24" fmla="*/ 17 w 23"/>
              <a:gd name="T25" fmla="*/ 23 h 31"/>
              <a:gd name="T26" fmla="*/ 17 w 23"/>
              <a:gd name="T27" fmla="*/ 23 h 31"/>
              <a:gd name="T28" fmla="*/ 17 w 23"/>
              <a:gd name="T29" fmla="*/ 22 h 31"/>
              <a:gd name="T30" fmla="*/ 17 w 23"/>
              <a:gd name="T31" fmla="*/ 22 h 31"/>
              <a:gd name="T32" fmla="*/ 10 w 23"/>
              <a:gd name="T33" fmla="*/ 23 h 31"/>
              <a:gd name="T34" fmla="*/ 6 w 23"/>
              <a:gd name="T35" fmla="*/ 29 h 31"/>
              <a:gd name="T36" fmla="*/ 6 w 23"/>
              <a:gd name="T37" fmla="*/ 29 h 31"/>
              <a:gd name="T38" fmla="*/ 6 w 23"/>
              <a:gd name="T39" fmla="*/ 28 h 31"/>
              <a:gd name="T40" fmla="*/ 6 w 23"/>
              <a:gd name="T41" fmla="*/ 28 h 31"/>
              <a:gd name="T42" fmla="*/ 6 w 23"/>
              <a:gd name="T43" fmla="*/ 28 h 31"/>
              <a:gd name="T44" fmla="*/ 6 w 23"/>
              <a:gd name="T45" fmla="*/ 29 h 31"/>
              <a:gd name="T46" fmla="*/ 6 w 23"/>
              <a:gd name="T47" fmla="*/ 29 h 31"/>
              <a:gd name="T48" fmla="*/ 7 w 23"/>
              <a:gd name="T49" fmla="*/ 29 h 31"/>
              <a:gd name="T50" fmla="*/ 7 w 23"/>
              <a:gd name="T51" fmla="*/ 29 h 31"/>
              <a:gd name="T52" fmla="*/ 8 w 23"/>
              <a:gd name="T53" fmla="*/ 22 h 31"/>
              <a:gd name="T54" fmla="*/ 3 w 23"/>
              <a:gd name="T55" fmla="*/ 17 h 31"/>
              <a:gd name="T56" fmla="*/ 3 w 23"/>
              <a:gd name="T57" fmla="*/ 17 h 31"/>
              <a:gd name="T58" fmla="*/ 3 w 23"/>
              <a:gd name="T59" fmla="*/ 17 h 31"/>
              <a:gd name="T60" fmla="*/ 3 w 23"/>
              <a:gd name="T61" fmla="*/ 17 h 31"/>
              <a:gd name="T62" fmla="*/ 4 w 23"/>
              <a:gd name="T63" fmla="*/ 17 h 31"/>
              <a:gd name="T64" fmla="*/ 10 w 23"/>
              <a:gd name="T65" fmla="*/ 11 h 31"/>
              <a:gd name="T66" fmla="*/ 13 w 23"/>
              <a:gd name="T67" fmla="*/ 3 h 31"/>
              <a:gd name="T68" fmla="*/ 13 w 23"/>
              <a:gd name="T69" fmla="*/ 3 h 31"/>
              <a:gd name="T70" fmla="*/ 12 w 23"/>
              <a:gd name="T71" fmla="*/ 2 h 31"/>
              <a:gd name="T72" fmla="*/ 12 w 23"/>
              <a:gd name="T73" fmla="*/ 2 h 31"/>
              <a:gd name="T74" fmla="*/ 11 w 23"/>
              <a:gd name="T75" fmla="*/ 2 h 31"/>
              <a:gd name="T76" fmla="*/ 11 w 23"/>
              <a:gd name="T77" fmla="*/ 2 h 31"/>
              <a:gd name="T78" fmla="*/ 14 w 23"/>
              <a:gd name="T79" fmla="*/ 1 h 31"/>
              <a:gd name="T80" fmla="*/ 10 w 23"/>
              <a:gd name="T81" fmla="*/ 1 h 31"/>
              <a:gd name="T82" fmla="*/ 7 w 23"/>
              <a:gd name="T83" fmla="*/ 10 h 31"/>
              <a:gd name="T84" fmla="*/ 0 w 23"/>
              <a:gd name="T85" fmla="*/ 17 h 31"/>
              <a:gd name="T86" fmla="*/ 6 w 23"/>
              <a:gd name="T87" fmla="*/ 21 h 31"/>
              <a:gd name="T88" fmla="*/ 6 w 23"/>
              <a:gd name="T89" fmla="*/ 21 h 31"/>
              <a:gd name="T90" fmla="*/ 5 w 23"/>
              <a:gd name="T91" fmla="*/ 21 h 31"/>
              <a:gd name="T92" fmla="*/ 5 w 23"/>
              <a:gd name="T93" fmla="*/ 21 h 31"/>
              <a:gd name="T94" fmla="*/ 4 w 23"/>
              <a:gd name="T95" fmla="*/ 29 h 31"/>
              <a:gd name="T96" fmla="*/ 4 w 23"/>
              <a:gd name="T97" fmla="*/ 29 h 31"/>
              <a:gd name="T98" fmla="*/ 8 w 23"/>
              <a:gd name="T99" fmla="*/ 30 h 31"/>
              <a:gd name="T100" fmla="*/ 13 w 23"/>
              <a:gd name="T101" fmla="*/ 24 h 31"/>
              <a:gd name="T102" fmla="*/ 13 w 23"/>
              <a:gd name="T103" fmla="*/ 24 h 31"/>
              <a:gd name="T104" fmla="*/ 12 w 23"/>
              <a:gd name="T105" fmla="*/ 24 h 31"/>
              <a:gd name="T106" fmla="*/ 12 w 23"/>
              <a:gd name="T107" fmla="*/ 24 h 31"/>
              <a:gd name="T108" fmla="*/ 17 w 23"/>
              <a:gd name="T109" fmla="*/ 25 h 31"/>
              <a:gd name="T110" fmla="*/ 20 w 23"/>
              <a:gd name="T111" fmla="*/ 22 h 31"/>
              <a:gd name="T112" fmla="*/ 19 w 23"/>
              <a:gd name="T113" fmla="*/ 15 h 31"/>
              <a:gd name="T114" fmla="*/ 19 w 23"/>
              <a:gd name="T115" fmla="*/ 15 h 31"/>
              <a:gd name="T116" fmla="*/ 19 w 23"/>
              <a:gd name="T117" fmla="*/ 15 h 31"/>
              <a:gd name="T118" fmla="*/ 23 w 23"/>
              <a:gd name="T119" fmla="*/ 6 h 31"/>
              <a:gd name="T120" fmla="*/ 20 w 23"/>
              <a:gd name="T121" fmla="*/ 4 h 31"/>
              <a:gd name="T122" fmla="*/ 15 w 23"/>
              <a:gd name="T123" fmla="*/ 7 h 31"/>
              <a:gd name="T124" fmla="*/ 14 w 23"/>
              <a:gd name="T12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 h="31">
                <a:moveTo>
                  <a:pt x="13" y="2"/>
                </a:moveTo>
                <a:cubicBezTo>
                  <a:pt x="11" y="2"/>
                  <a:pt x="11" y="2"/>
                  <a:pt x="11" y="2"/>
                </a:cubicBezTo>
                <a:cubicBezTo>
                  <a:pt x="14" y="8"/>
                  <a:pt x="14" y="8"/>
                  <a:pt x="14" y="8"/>
                </a:cubicBezTo>
                <a:cubicBezTo>
                  <a:pt x="15" y="8"/>
                  <a:pt x="15" y="8"/>
                  <a:pt x="15" y="8"/>
                </a:cubicBezTo>
                <a:cubicBezTo>
                  <a:pt x="16" y="9"/>
                  <a:pt x="16" y="9"/>
                  <a:pt x="16" y="9"/>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5"/>
                  <a:pt x="21" y="5"/>
                  <a:pt x="21" y="5"/>
                </a:cubicBezTo>
                <a:cubicBezTo>
                  <a:pt x="20" y="6"/>
                  <a:pt x="20" y="6"/>
                  <a:pt x="20" y="6"/>
                </a:cubicBezTo>
                <a:cubicBezTo>
                  <a:pt x="21" y="6"/>
                  <a:pt x="21" y="6"/>
                  <a:pt x="21" y="6"/>
                </a:cubicBezTo>
                <a:cubicBezTo>
                  <a:pt x="21" y="5"/>
                  <a:pt x="21" y="5"/>
                  <a:pt x="21" y="5"/>
                </a:cubicBezTo>
                <a:cubicBezTo>
                  <a:pt x="20" y="6"/>
                  <a:pt x="20" y="6"/>
                  <a:pt x="20" y="6"/>
                </a:cubicBezTo>
                <a:cubicBezTo>
                  <a:pt x="21" y="6"/>
                  <a:pt x="21" y="6"/>
                  <a:pt x="21" y="6"/>
                </a:cubicBezTo>
                <a:cubicBezTo>
                  <a:pt x="20" y="6"/>
                  <a:pt x="20" y="6"/>
                  <a:pt x="20" y="6"/>
                </a:cubicBezTo>
                <a:cubicBezTo>
                  <a:pt x="20" y="6"/>
                  <a:pt x="20" y="6"/>
                  <a:pt x="20" y="6"/>
                </a:cubicBezTo>
                <a:cubicBezTo>
                  <a:pt x="21" y="6"/>
                  <a:pt x="21" y="6"/>
                  <a:pt x="21"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16" y="13"/>
                  <a:pt x="16" y="13"/>
                  <a:pt x="16" y="13"/>
                </a:cubicBezTo>
                <a:cubicBezTo>
                  <a:pt x="16" y="14"/>
                  <a:pt x="16" y="14"/>
                  <a:pt x="16" y="15"/>
                </a:cubicBezTo>
                <a:cubicBezTo>
                  <a:pt x="16" y="15"/>
                  <a:pt x="16" y="15"/>
                  <a:pt x="16" y="15"/>
                </a:cubicBezTo>
                <a:cubicBezTo>
                  <a:pt x="17" y="15"/>
                  <a:pt x="17" y="15"/>
                  <a:pt x="17" y="15"/>
                </a:cubicBezTo>
                <a:cubicBezTo>
                  <a:pt x="16" y="15"/>
                  <a:pt x="16" y="15"/>
                  <a:pt x="16" y="15"/>
                </a:cubicBezTo>
                <a:cubicBezTo>
                  <a:pt x="17" y="22"/>
                  <a:pt x="17" y="22"/>
                  <a:pt x="17" y="22"/>
                </a:cubicBezTo>
                <a:cubicBezTo>
                  <a:pt x="17" y="22"/>
                  <a:pt x="17" y="22"/>
                  <a:pt x="17" y="22"/>
                </a:cubicBezTo>
                <a:cubicBezTo>
                  <a:pt x="17" y="22"/>
                  <a:pt x="17" y="22"/>
                  <a:pt x="17" y="22"/>
                </a:cubicBezTo>
                <a:cubicBezTo>
                  <a:pt x="17" y="22"/>
                  <a:pt x="17" y="22"/>
                  <a:pt x="17" y="22"/>
                </a:cubicBezTo>
                <a:cubicBezTo>
                  <a:pt x="16" y="22"/>
                  <a:pt x="16" y="22"/>
                  <a:pt x="16" y="22"/>
                </a:cubicBezTo>
                <a:cubicBezTo>
                  <a:pt x="17" y="23"/>
                  <a:pt x="17" y="23"/>
                  <a:pt x="17" y="23"/>
                </a:cubicBezTo>
                <a:cubicBezTo>
                  <a:pt x="17" y="22"/>
                  <a:pt x="17" y="22"/>
                  <a:pt x="17" y="22"/>
                </a:cubicBezTo>
                <a:cubicBezTo>
                  <a:pt x="16" y="22"/>
                  <a:pt x="16" y="22"/>
                  <a:pt x="16" y="22"/>
                </a:cubicBezTo>
                <a:cubicBezTo>
                  <a:pt x="17" y="23"/>
                  <a:pt x="17" y="23"/>
                  <a:pt x="17" y="23"/>
                </a:cubicBezTo>
                <a:cubicBezTo>
                  <a:pt x="17" y="22"/>
                  <a:pt x="17" y="22"/>
                  <a:pt x="17" y="22"/>
                </a:cubicBezTo>
                <a:cubicBezTo>
                  <a:pt x="17" y="23"/>
                  <a:pt x="17" y="23"/>
                  <a:pt x="17" y="23"/>
                </a:cubicBezTo>
                <a:cubicBezTo>
                  <a:pt x="17" y="22"/>
                  <a:pt x="17" y="22"/>
                  <a:pt x="17" y="22"/>
                </a:cubicBezTo>
                <a:cubicBezTo>
                  <a:pt x="17" y="22"/>
                  <a:pt x="17" y="22"/>
                  <a:pt x="17" y="22"/>
                </a:cubicBezTo>
                <a:cubicBezTo>
                  <a:pt x="17" y="23"/>
                  <a:pt x="17" y="23"/>
                  <a:pt x="17" y="23"/>
                </a:cubicBezTo>
                <a:cubicBezTo>
                  <a:pt x="17" y="22"/>
                  <a:pt x="17" y="22"/>
                  <a:pt x="17" y="22"/>
                </a:cubicBezTo>
                <a:cubicBezTo>
                  <a:pt x="12" y="22"/>
                  <a:pt x="12" y="22"/>
                  <a:pt x="12" y="22"/>
                </a:cubicBezTo>
                <a:cubicBezTo>
                  <a:pt x="12" y="22"/>
                  <a:pt x="12" y="22"/>
                  <a:pt x="12" y="22"/>
                </a:cubicBezTo>
                <a:cubicBezTo>
                  <a:pt x="11" y="22"/>
                  <a:pt x="11" y="22"/>
                  <a:pt x="10" y="23"/>
                </a:cubicBezTo>
                <a:cubicBezTo>
                  <a:pt x="6" y="28"/>
                  <a:pt x="6" y="28"/>
                  <a:pt x="6" y="28"/>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8"/>
                  <a:pt x="6" y="28"/>
                  <a:pt x="6" y="28"/>
                </a:cubicBezTo>
                <a:cubicBezTo>
                  <a:pt x="6" y="29"/>
                  <a:pt x="6" y="29"/>
                  <a:pt x="6" y="29"/>
                </a:cubicBezTo>
                <a:cubicBezTo>
                  <a:pt x="6" y="29"/>
                  <a:pt x="6" y="29"/>
                  <a:pt x="6" y="29"/>
                </a:cubicBezTo>
                <a:cubicBezTo>
                  <a:pt x="6" y="28"/>
                  <a:pt x="6" y="28"/>
                  <a:pt x="6" y="28"/>
                </a:cubicBezTo>
                <a:cubicBezTo>
                  <a:pt x="6" y="29"/>
                  <a:pt x="6" y="29"/>
                  <a:pt x="6" y="29"/>
                </a:cubicBezTo>
                <a:cubicBezTo>
                  <a:pt x="7" y="29"/>
                  <a:pt x="7" y="29"/>
                  <a:pt x="7" y="29"/>
                </a:cubicBezTo>
                <a:cubicBezTo>
                  <a:pt x="6" y="28"/>
                  <a:pt x="6" y="28"/>
                  <a:pt x="6" y="28"/>
                </a:cubicBezTo>
                <a:cubicBezTo>
                  <a:pt x="6" y="29"/>
                  <a:pt x="6" y="29"/>
                  <a:pt x="6" y="29"/>
                </a:cubicBezTo>
                <a:cubicBezTo>
                  <a:pt x="7" y="29"/>
                  <a:pt x="7" y="29"/>
                  <a:pt x="7" y="29"/>
                </a:cubicBezTo>
                <a:cubicBezTo>
                  <a:pt x="6" y="29"/>
                  <a:pt x="6" y="29"/>
                  <a:pt x="6" y="29"/>
                </a:cubicBezTo>
                <a:cubicBezTo>
                  <a:pt x="7" y="29"/>
                  <a:pt x="7" y="29"/>
                  <a:pt x="7" y="29"/>
                </a:cubicBezTo>
                <a:cubicBezTo>
                  <a:pt x="7" y="29"/>
                  <a:pt x="7" y="29"/>
                  <a:pt x="7" y="29"/>
                </a:cubicBezTo>
                <a:cubicBezTo>
                  <a:pt x="6" y="29"/>
                  <a:pt x="6" y="29"/>
                  <a:pt x="6" y="29"/>
                </a:cubicBezTo>
                <a:cubicBezTo>
                  <a:pt x="7" y="29"/>
                  <a:pt x="7" y="29"/>
                  <a:pt x="7" y="29"/>
                </a:cubicBezTo>
                <a:cubicBezTo>
                  <a:pt x="7" y="29"/>
                  <a:pt x="7" y="29"/>
                  <a:pt x="7" y="29"/>
                </a:cubicBezTo>
                <a:cubicBezTo>
                  <a:pt x="7" y="29"/>
                  <a:pt x="7" y="29"/>
                  <a:pt x="7" y="29"/>
                </a:cubicBezTo>
                <a:cubicBezTo>
                  <a:pt x="7" y="29"/>
                  <a:pt x="7" y="29"/>
                  <a:pt x="7" y="29"/>
                </a:cubicBezTo>
                <a:cubicBezTo>
                  <a:pt x="7" y="29"/>
                  <a:pt x="7" y="29"/>
                  <a:pt x="7" y="29"/>
                </a:cubicBezTo>
                <a:cubicBezTo>
                  <a:pt x="7" y="29"/>
                  <a:pt x="7" y="29"/>
                  <a:pt x="7" y="29"/>
                </a:cubicBezTo>
                <a:cubicBezTo>
                  <a:pt x="7" y="29"/>
                  <a:pt x="7" y="29"/>
                  <a:pt x="7" y="29"/>
                </a:cubicBezTo>
                <a:cubicBezTo>
                  <a:pt x="7" y="29"/>
                  <a:pt x="7" y="29"/>
                  <a:pt x="7" y="29"/>
                </a:cubicBezTo>
                <a:cubicBezTo>
                  <a:pt x="8" y="22"/>
                  <a:pt x="8" y="22"/>
                  <a:pt x="8" y="22"/>
                </a:cubicBezTo>
                <a:cubicBezTo>
                  <a:pt x="8" y="21"/>
                  <a:pt x="8" y="21"/>
                  <a:pt x="8" y="21"/>
                </a:cubicBezTo>
                <a:cubicBezTo>
                  <a:pt x="8" y="21"/>
                  <a:pt x="8" y="20"/>
                  <a:pt x="7" y="19"/>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4" y="17"/>
                  <a:pt x="4" y="17"/>
                  <a:pt x="4" y="17"/>
                </a:cubicBezTo>
                <a:cubicBezTo>
                  <a:pt x="4" y="17"/>
                  <a:pt x="4" y="17"/>
                  <a:pt x="4" y="17"/>
                </a:cubicBezTo>
                <a:cubicBezTo>
                  <a:pt x="9" y="13"/>
                  <a:pt x="9" y="13"/>
                  <a:pt x="9" y="13"/>
                </a:cubicBezTo>
                <a:cubicBezTo>
                  <a:pt x="9" y="12"/>
                  <a:pt x="10" y="11"/>
                  <a:pt x="10" y="11"/>
                </a:cubicBezTo>
                <a:cubicBezTo>
                  <a:pt x="12" y="3"/>
                  <a:pt x="12" y="3"/>
                  <a:pt x="12" y="3"/>
                </a:cubicBezTo>
                <a:cubicBezTo>
                  <a:pt x="13" y="3"/>
                  <a:pt x="13" y="3"/>
                  <a:pt x="13" y="3"/>
                </a:cubicBezTo>
                <a:cubicBezTo>
                  <a:pt x="13" y="3"/>
                  <a:pt x="13" y="3"/>
                  <a:pt x="13" y="3"/>
                </a:cubicBezTo>
                <a:cubicBezTo>
                  <a:pt x="12" y="2"/>
                  <a:pt x="12" y="2"/>
                  <a:pt x="12" y="2"/>
                </a:cubicBezTo>
                <a:cubicBezTo>
                  <a:pt x="12" y="3"/>
                  <a:pt x="12" y="3"/>
                  <a:pt x="12" y="3"/>
                </a:cubicBezTo>
                <a:cubicBezTo>
                  <a:pt x="13" y="3"/>
                  <a:pt x="13" y="3"/>
                  <a:pt x="13" y="3"/>
                </a:cubicBezTo>
                <a:cubicBezTo>
                  <a:pt x="12" y="2"/>
                  <a:pt x="12" y="2"/>
                  <a:pt x="12" y="2"/>
                </a:cubicBezTo>
                <a:cubicBezTo>
                  <a:pt x="12" y="3"/>
                  <a:pt x="12" y="3"/>
                  <a:pt x="12" y="3"/>
                </a:cubicBezTo>
                <a:cubicBezTo>
                  <a:pt x="12" y="2"/>
                  <a:pt x="12" y="2"/>
                  <a:pt x="12" y="2"/>
                </a:cubicBezTo>
                <a:cubicBezTo>
                  <a:pt x="12" y="3"/>
                  <a:pt x="12" y="3"/>
                  <a:pt x="12" y="3"/>
                </a:cubicBezTo>
                <a:cubicBezTo>
                  <a:pt x="12" y="3"/>
                  <a:pt x="12" y="3"/>
                  <a:pt x="12" y="3"/>
                </a:cubicBezTo>
                <a:cubicBezTo>
                  <a:pt x="12" y="2"/>
                  <a:pt x="12" y="2"/>
                  <a:pt x="12" y="2"/>
                </a:cubicBezTo>
                <a:cubicBezTo>
                  <a:pt x="12" y="3"/>
                  <a:pt x="12" y="3"/>
                  <a:pt x="12" y="3"/>
                </a:cubicBezTo>
                <a:cubicBezTo>
                  <a:pt x="12" y="2"/>
                  <a:pt x="12" y="2"/>
                  <a:pt x="12" y="2"/>
                </a:cubicBezTo>
                <a:cubicBezTo>
                  <a:pt x="11" y="2"/>
                  <a:pt x="11" y="2"/>
                  <a:pt x="11" y="2"/>
                </a:cubicBezTo>
                <a:cubicBezTo>
                  <a:pt x="12" y="3"/>
                  <a:pt x="12" y="3"/>
                  <a:pt x="12" y="3"/>
                </a:cubicBezTo>
                <a:cubicBezTo>
                  <a:pt x="12" y="2"/>
                  <a:pt x="12" y="2"/>
                  <a:pt x="12" y="2"/>
                </a:cubicBezTo>
                <a:cubicBezTo>
                  <a:pt x="11" y="2"/>
                  <a:pt x="11" y="2"/>
                  <a:pt x="11" y="2"/>
                </a:cubicBezTo>
                <a:cubicBezTo>
                  <a:pt x="11" y="2"/>
                  <a:pt x="11" y="2"/>
                  <a:pt x="11" y="2"/>
                </a:cubicBezTo>
                <a:cubicBezTo>
                  <a:pt x="13" y="2"/>
                  <a:pt x="13" y="2"/>
                  <a:pt x="13" y="2"/>
                </a:cubicBezTo>
                <a:cubicBezTo>
                  <a:pt x="14" y="1"/>
                  <a:pt x="14" y="1"/>
                  <a:pt x="14" y="1"/>
                </a:cubicBezTo>
                <a:cubicBezTo>
                  <a:pt x="13" y="0"/>
                  <a:pt x="13" y="0"/>
                  <a:pt x="13" y="0"/>
                </a:cubicBezTo>
                <a:cubicBezTo>
                  <a:pt x="13" y="0"/>
                  <a:pt x="13" y="0"/>
                  <a:pt x="12" y="0"/>
                </a:cubicBezTo>
                <a:cubicBezTo>
                  <a:pt x="11" y="0"/>
                  <a:pt x="11" y="0"/>
                  <a:pt x="10" y="1"/>
                </a:cubicBezTo>
                <a:cubicBezTo>
                  <a:pt x="10" y="1"/>
                  <a:pt x="10" y="2"/>
                  <a:pt x="9" y="2"/>
                </a:cubicBezTo>
                <a:cubicBezTo>
                  <a:pt x="7" y="10"/>
                  <a:pt x="7" y="10"/>
                  <a:pt x="7" y="10"/>
                </a:cubicBezTo>
                <a:cubicBezTo>
                  <a:pt x="7" y="10"/>
                  <a:pt x="7" y="10"/>
                  <a:pt x="7" y="10"/>
                </a:cubicBezTo>
                <a:cubicBezTo>
                  <a:pt x="7" y="10"/>
                  <a:pt x="7" y="10"/>
                  <a:pt x="7" y="10"/>
                </a:cubicBezTo>
                <a:cubicBezTo>
                  <a:pt x="2" y="14"/>
                  <a:pt x="2" y="14"/>
                  <a:pt x="2" y="14"/>
                </a:cubicBezTo>
                <a:cubicBezTo>
                  <a:pt x="1" y="15"/>
                  <a:pt x="1" y="16"/>
                  <a:pt x="0" y="17"/>
                </a:cubicBezTo>
                <a:cubicBezTo>
                  <a:pt x="0" y="18"/>
                  <a:pt x="1" y="19"/>
                  <a:pt x="1" y="19"/>
                </a:cubicBezTo>
                <a:cubicBezTo>
                  <a:pt x="5" y="22"/>
                  <a:pt x="5" y="22"/>
                  <a:pt x="5" y="22"/>
                </a:cubicBezTo>
                <a:cubicBezTo>
                  <a:pt x="6" y="21"/>
                  <a:pt x="6" y="21"/>
                  <a:pt x="6" y="21"/>
                </a:cubicBezTo>
                <a:cubicBezTo>
                  <a:pt x="5" y="21"/>
                  <a:pt x="5" y="21"/>
                  <a:pt x="5" y="21"/>
                </a:cubicBezTo>
                <a:cubicBezTo>
                  <a:pt x="5" y="22"/>
                  <a:pt x="5" y="22"/>
                  <a:pt x="5" y="22"/>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4" y="29"/>
                  <a:pt x="4" y="29"/>
                  <a:pt x="4" y="29"/>
                </a:cubicBezTo>
                <a:cubicBezTo>
                  <a:pt x="5" y="29"/>
                  <a:pt x="5" y="29"/>
                  <a:pt x="5" y="29"/>
                </a:cubicBezTo>
                <a:cubicBezTo>
                  <a:pt x="4" y="29"/>
                  <a:pt x="4" y="29"/>
                  <a:pt x="4" y="29"/>
                </a:cubicBezTo>
                <a:cubicBezTo>
                  <a:pt x="4" y="29"/>
                  <a:pt x="4" y="29"/>
                  <a:pt x="4" y="29"/>
                </a:cubicBezTo>
                <a:cubicBezTo>
                  <a:pt x="4" y="30"/>
                  <a:pt x="4" y="30"/>
                  <a:pt x="4" y="31"/>
                </a:cubicBezTo>
                <a:cubicBezTo>
                  <a:pt x="5" y="31"/>
                  <a:pt x="5" y="31"/>
                  <a:pt x="6" y="31"/>
                </a:cubicBezTo>
                <a:cubicBezTo>
                  <a:pt x="7" y="31"/>
                  <a:pt x="8" y="31"/>
                  <a:pt x="8" y="30"/>
                </a:cubicBezTo>
                <a:cubicBezTo>
                  <a:pt x="13" y="25"/>
                  <a:pt x="13" y="25"/>
                  <a:pt x="13" y="25"/>
                </a:cubicBezTo>
                <a:cubicBezTo>
                  <a:pt x="13" y="24"/>
                  <a:pt x="13" y="24"/>
                  <a:pt x="13" y="24"/>
                </a:cubicBezTo>
                <a:cubicBezTo>
                  <a:pt x="13" y="24"/>
                  <a:pt x="13" y="24"/>
                  <a:pt x="13" y="24"/>
                </a:cubicBezTo>
                <a:cubicBezTo>
                  <a:pt x="12" y="24"/>
                  <a:pt x="12" y="24"/>
                  <a:pt x="12" y="24"/>
                </a:cubicBezTo>
                <a:cubicBezTo>
                  <a:pt x="12" y="25"/>
                  <a:pt x="12" y="25"/>
                  <a:pt x="12" y="25"/>
                </a:cubicBezTo>
                <a:cubicBezTo>
                  <a:pt x="13" y="24"/>
                  <a:pt x="13" y="24"/>
                  <a:pt x="13" y="24"/>
                </a:cubicBezTo>
                <a:cubicBezTo>
                  <a:pt x="12" y="24"/>
                  <a:pt x="12" y="24"/>
                  <a:pt x="12" y="24"/>
                </a:cubicBezTo>
                <a:cubicBezTo>
                  <a:pt x="12" y="25"/>
                  <a:pt x="12" y="25"/>
                  <a:pt x="12" y="25"/>
                </a:cubicBezTo>
                <a:cubicBezTo>
                  <a:pt x="12" y="24"/>
                  <a:pt x="12" y="24"/>
                  <a:pt x="12" y="24"/>
                </a:cubicBezTo>
                <a:cubicBezTo>
                  <a:pt x="12" y="25"/>
                  <a:pt x="12" y="25"/>
                  <a:pt x="12" y="25"/>
                </a:cubicBezTo>
                <a:cubicBezTo>
                  <a:pt x="12" y="25"/>
                  <a:pt x="12" y="25"/>
                  <a:pt x="12" y="25"/>
                </a:cubicBezTo>
                <a:cubicBezTo>
                  <a:pt x="12" y="24"/>
                  <a:pt x="12" y="24"/>
                  <a:pt x="12" y="24"/>
                </a:cubicBezTo>
                <a:cubicBezTo>
                  <a:pt x="12" y="25"/>
                  <a:pt x="12" y="25"/>
                  <a:pt x="12" y="25"/>
                </a:cubicBezTo>
                <a:cubicBezTo>
                  <a:pt x="17" y="25"/>
                  <a:pt x="17" y="25"/>
                  <a:pt x="17" y="25"/>
                </a:cubicBezTo>
                <a:cubicBezTo>
                  <a:pt x="17" y="25"/>
                  <a:pt x="17" y="25"/>
                  <a:pt x="17" y="25"/>
                </a:cubicBezTo>
                <a:cubicBezTo>
                  <a:pt x="17" y="25"/>
                  <a:pt x="17" y="25"/>
                  <a:pt x="17" y="25"/>
                </a:cubicBezTo>
                <a:cubicBezTo>
                  <a:pt x="17" y="25"/>
                  <a:pt x="18" y="25"/>
                  <a:pt x="18" y="25"/>
                </a:cubicBezTo>
                <a:cubicBezTo>
                  <a:pt x="19" y="24"/>
                  <a:pt x="20" y="23"/>
                  <a:pt x="20" y="22"/>
                </a:cubicBezTo>
                <a:cubicBezTo>
                  <a:pt x="20" y="21"/>
                  <a:pt x="20" y="21"/>
                  <a:pt x="20" y="21"/>
                </a:cubicBezTo>
                <a:cubicBezTo>
                  <a:pt x="19" y="15"/>
                  <a:pt x="19" y="15"/>
                  <a:pt x="19" y="15"/>
                </a:cubicBezTo>
                <a:cubicBezTo>
                  <a:pt x="19" y="15"/>
                  <a:pt x="19" y="15"/>
                  <a:pt x="19" y="15"/>
                </a:cubicBezTo>
                <a:cubicBezTo>
                  <a:pt x="19" y="15"/>
                  <a:pt x="19" y="15"/>
                  <a:pt x="19" y="15"/>
                </a:cubicBezTo>
                <a:cubicBezTo>
                  <a:pt x="19" y="15"/>
                  <a:pt x="19" y="15"/>
                  <a:pt x="19" y="15"/>
                </a:cubicBezTo>
                <a:cubicBezTo>
                  <a:pt x="19" y="15"/>
                  <a:pt x="19" y="15"/>
                  <a:pt x="19" y="15"/>
                </a:cubicBezTo>
                <a:cubicBezTo>
                  <a:pt x="19" y="15"/>
                  <a:pt x="19" y="15"/>
                  <a:pt x="19" y="15"/>
                </a:cubicBezTo>
                <a:cubicBezTo>
                  <a:pt x="19" y="15"/>
                  <a:pt x="19" y="15"/>
                  <a:pt x="19" y="15"/>
                </a:cubicBezTo>
                <a:cubicBezTo>
                  <a:pt x="19" y="15"/>
                  <a:pt x="19" y="15"/>
                  <a:pt x="19" y="15"/>
                </a:cubicBezTo>
                <a:cubicBezTo>
                  <a:pt x="19" y="15"/>
                  <a:pt x="19" y="15"/>
                  <a:pt x="19" y="15"/>
                </a:cubicBezTo>
                <a:cubicBezTo>
                  <a:pt x="23" y="8"/>
                  <a:pt x="23" y="8"/>
                  <a:pt x="23" y="8"/>
                </a:cubicBezTo>
                <a:cubicBezTo>
                  <a:pt x="23" y="7"/>
                  <a:pt x="23" y="6"/>
                  <a:pt x="23" y="6"/>
                </a:cubicBezTo>
                <a:cubicBezTo>
                  <a:pt x="23" y="5"/>
                  <a:pt x="23" y="5"/>
                  <a:pt x="23" y="4"/>
                </a:cubicBezTo>
                <a:cubicBezTo>
                  <a:pt x="22" y="4"/>
                  <a:pt x="22" y="3"/>
                  <a:pt x="21" y="3"/>
                </a:cubicBezTo>
                <a:cubicBezTo>
                  <a:pt x="20" y="4"/>
                  <a:pt x="20" y="4"/>
                  <a:pt x="20" y="4"/>
                </a:cubicBezTo>
                <a:cubicBezTo>
                  <a:pt x="16" y="5"/>
                  <a:pt x="16" y="5"/>
                  <a:pt x="16" y="5"/>
                </a:cubicBezTo>
                <a:cubicBezTo>
                  <a:pt x="16" y="5"/>
                  <a:pt x="16" y="5"/>
                  <a:pt x="16" y="5"/>
                </a:cubicBezTo>
                <a:cubicBezTo>
                  <a:pt x="15" y="7"/>
                  <a:pt x="15" y="7"/>
                  <a:pt x="15" y="7"/>
                </a:cubicBezTo>
                <a:cubicBezTo>
                  <a:pt x="16" y="6"/>
                  <a:pt x="16" y="6"/>
                  <a:pt x="16" y="6"/>
                </a:cubicBezTo>
                <a:cubicBezTo>
                  <a:pt x="14" y="1"/>
                  <a:pt x="14" y="1"/>
                  <a:pt x="14" y="1"/>
                </a:cubicBezTo>
                <a:cubicBezTo>
                  <a:pt x="14" y="1"/>
                  <a:pt x="14" y="1"/>
                  <a:pt x="14" y="1"/>
                </a:cubicBezTo>
                <a:lnTo>
                  <a:pt x="13"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任意多边形 49">
            <a:extLst>
              <a:ext uri="{FF2B5EF4-FFF2-40B4-BE49-F238E27FC236}">
                <a16:creationId xmlns:a16="http://schemas.microsoft.com/office/drawing/2014/main" id="{E970D0B2-6E91-41E8-8FD2-3D3AEDA68B8D}"/>
              </a:ext>
            </a:extLst>
          </p:cNvPr>
          <p:cNvSpPr/>
          <p:nvPr/>
        </p:nvSpPr>
        <p:spPr bwMode="auto">
          <a:xfrm>
            <a:off x="10077723" y="2158897"/>
            <a:ext cx="68386" cy="44250"/>
          </a:xfrm>
          <a:custGeom>
            <a:avLst/>
            <a:gdLst>
              <a:gd name="T0" fmla="*/ 28 w 31"/>
              <a:gd name="T1" fmla="*/ 0 h 20"/>
              <a:gd name="T2" fmla="*/ 26 w 31"/>
              <a:gd name="T3" fmla="*/ 1 h 20"/>
              <a:gd name="T4" fmla="*/ 2 w 31"/>
              <a:gd name="T5" fmla="*/ 15 h 20"/>
              <a:gd name="T6" fmla="*/ 1 w 31"/>
              <a:gd name="T7" fmla="*/ 19 h 20"/>
              <a:gd name="T8" fmla="*/ 4 w 31"/>
              <a:gd name="T9" fmla="*/ 20 h 20"/>
              <a:gd name="T10" fmla="*/ 5 w 31"/>
              <a:gd name="T11" fmla="*/ 20 h 20"/>
              <a:gd name="T12" fmla="*/ 29 w 31"/>
              <a:gd name="T13" fmla="*/ 6 h 20"/>
              <a:gd name="T14" fmla="*/ 31 w 31"/>
              <a:gd name="T15" fmla="*/ 2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1"/>
                </a:cubicBezTo>
                <a:cubicBezTo>
                  <a:pt x="2" y="15"/>
                  <a:pt x="2" y="15"/>
                  <a:pt x="2" y="15"/>
                </a:cubicBezTo>
                <a:cubicBezTo>
                  <a:pt x="1" y="16"/>
                  <a:pt x="0" y="17"/>
                  <a:pt x="1" y="19"/>
                </a:cubicBezTo>
                <a:cubicBezTo>
                  <a:pt x="2" y="20"/>
                  <a:pt x="3" y="20"/>
                  <a:pt x="4" y="20"/>
                </a:cubicBezTo>
                <a:cubicBezTo>
                  <a:pt x="4" y="20"/>
                  <a:pt x="5" y="20"/>
                  <a:pt x="5" y="20"/>
                </a:cubicBezTo>
                <a:cubicBezTo>
                  <a:pt x="29" y="6"/>
                  <a:pt x="29" y="6"/>
                  <a:pt x="29" y="6"/>
                </a:cubicBezTo>
                <a:cubicBezTo>
                  <a:pt x="31" y="5"/>
                  <a:pt x="31" y="3"/>
                  <a:pt x="31" y="2"/>
                </a:cubicBezTo>
                <a:cubicBezTo>
                  <a:pt x="30" y="1"/>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任意多边形 50">
            <a:extLst>
              <a:ext uri="{FF2B5EF4-FFF2-40B4-BE49-F238E27FC236}">
                <a16:creationId xmlns:a16="http://schemas.microsoft.com/office/drawing/2014/main" id="{C44EF1B2-C657-417A-A141-C41E97242159}"/>
              </a:ext>
            </a:extLst>
          </p:cNvPr>
          <p:cNvSpPr/>
          <p:nvPr/>
        </p:nvSpPr>
        <p:spPr bwMode="auto">
          <a:xfrm>
            <a:off x="10077723" y="2189737"/>
            <a:ext cx="68386" cy="45590"/>
          </a:xfrm>
          <a:custGeom>
            <a:avLst/>
            <a:gdLst>
              <a:gd name="T0" fmla="*/ 28 w 31"/>
              <a:gd name="T1" fmla="*/ 0 h 21"/>
              <a:gd name="T2" fmla="*/ 26 w 31"/>
              <a:gd name="T3" fmla="*/ 1 h 21"/>
              <a:gd name="T4" fmla="*/ 2 w 31"/>
              <a:gd name="T5" fmla="*/ 15 h 21"/>
              <a:gd name="T6" fmla="*/ 1 w 31"/>
              <a:gd name="T7" fmla="*/ 19 h 21"/>
              <a:gd name="T8" fmla="*/ 4 w 31"/>
              <a:gd name="T9" fmla="*/ 21 h 21"/>
              <a:gd name="T10" fmla="*/ 5 w 31"/>
              <a:gd name="T11" fmla="*/ 20 h 21"/>
              <a:gd name="T12" fmla="*/ 29 w 31"/>
              <a:gd name="T13" fmla="*/ 6 h 21"/>
              <a:gd name="T14" fmla="*/ 31 w 31"/>
              <a:gd name="T15" fmla="*/ 2 h 21"/>
              <a:gd name="T16" fmla="*/ 28 w 31"/>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1">
                <a:moveTo>
                  <a:pt x="28" y="0"/>
                </a:moveTo>
                <a:cubicBezTo>
                  <a:pt x="27" y="0"/>
                  <a:pt x="27" y="1"/>
                  <a:pt x="26" y="1"/>
                </a:cubicBezTo>
                <a:cubicBezTo>
                  <a:pt x="2" y="15"/>
                  <a:pt x="2" y="15"/>
                  <a:pt x="2" y="15"/>
                </a:cubicBezTo>
                <a:cubicBezTo>
                  <a:pt x="1" y="16"/>
                  <a:pt x="0" y="18"/>
                  <a:pt x="1" y="19"/>
                </a:cubicBezTo>
                <a:cubicBezTo>
                  <a:pt x="2" y="20"/>
                  <a:pt x="3" y="21"/>
                  <a:pt x="4" y="21"/>
                </a:cubicBezTo>
                <a:cubicBezTo>
                  <a:pt x="4" y="21"/>
                  <a:pt x="5" y="20"/>
                  <a:pt x="5" y="20"/>
                </a:cubicBezTo>
                <a:cubicBezTo>
                  <a:pt x="29" y="6"/>
                  <a:pt x="29" y="6"/>
                  <a:pt x="29" y="6"/>
                </a:cubicBezTo>
                <a:cubicBezTo>
                  <a:pt x="31" y="5"/>
                  <a:pt x="31" y="3"/>
                  <a:pt x="31" y="2"/>
                </a:cubicBezTo>
                <a:cubicBezTo>
                  <a:pt x="30" y="1"/>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任意多边形 51">
            <a:extLst>
              <a:ext uri="{FF2B5EF4-FFF2-40B4-BE49-F238E27FC236}">
                <a16:creationId xmlns:a16="http://schemas.microsoft.com/office/drawing/2014/main" id="{4F5765E7-A791-4E00-A951-B880A623494C}"/>
              </a:ext>
            </a:extLst>
          </p:cNvPr>
          <p:cNvSpPr/>
          <p:nvPr/>
        </p:nvSpPr>
        <p:spPr bwMode="auto">
          <a:xfrm>
            <a:off x="10077723" y="2221918"/>
            <a:ext cx="68386" cy="44250"/>
          </a:xfrm>
          <a:custGeom>
            <a:avLst/>
            <a:gdLst>
              <a:gd name="T0" fmla="*/ 28 w 31"/>
              <a:gd name="T1" fmla="*/ 0 h 20"/>
              <a:gd name="T2" fmla="*/ 26 w 31"/>
              <a:gd name="T3" fmla="*/ 0 h 20"/>
              <a:gd name="T4" fmla="*/ 2 w 31"/>
              <a:gd name="T5" fmla="*/ 14 h 20"/>
              <a:gd name="T6" fmla="*/ 1 w 31"/>
              <a:gd name="T7" fmla="*/ 18 h 20"/>
              <a:gd name="T8" fmla="*/ 4 w 31"/>
              <a:gd name="T9" fmla="*/ 20 h 20"/>
              <a:gd name="T10" fmla="*/ 5 w 31"/>
              <a:gd name="T11" fmla="*/ 19 h 20"/>
              <a:gd name="T12" fmla="*/ 29 w 31"/>
              <a:gd name="T13" fmla="*/ 5 h 20"/>
              <a:gd name="T14" fmla="*/ 31 w 31"/>
              <a:gd name="T15" fmla="*/ 1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0"/>
                </a:cubicBezTo>
                <a:cubicBezTo>
                  <a:pt x="2" y="14"/>
                  <a:pt x="2" y="14"/>
                  <a:pt x="2" y="14"/>
                </a:cubicBezTo>
                <a:cubicBezTo>
                  <a:pt x="1" y="15"/>
                  <a:pt x="0" y="17"/>
                  <a:pt x="1" y="18"/>
                </a:cubicBezTo>
                <a:cubicBezTo>
                  <a:pt x="2" y="19"/>
                  <a:pt x="3" y="20"/>
                  <a:pt x="4" y="20"/>
                </a:cubicBezTo>
                <a:cubicBezTo>
                  <a:pt x="4" y="20"/>
                  <a:pt x="5" y="19"/>
                  <a:pt x="5" y="19"/>
                </a:cubicBezTo>
                <a:cubicBezTo>
                  <a:pt x="29" y="5"/>
                  <a:pt x="29" y="5"/>
                  <a:pt x="29" y="5"/>
                </a:cubicBezTo>
                <a:cubicBezTo>
                  <a:pt x="31" y="4"/>
                  <a:pt x="31" y="2"/>
                  <a:pt x="31" y="1"/>
                </a:cubicBezTo>
                <a:cubicBezTo>
                  <a:pt x="30" y="0"/>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任意多边形 52">
            <a:extLst>
              <a:ext uri="{FF2B5EF4-FFF2-40B4-BE49-F238E27FC236}">
                <a16:creationId xmlns:a16="http://schemas.microsoft.com/office/drawing/2014/main" id="{216D95B0-46B8-44C5-AC2E-E09DA80D59DF}"/>
              </a:ext>
            </a:extLst>
          </p:cNvPr>
          <p:cNvSpPr/>
          <p:nvPr/>
        </p:nvSpPr>
        <p:spPr bwMode="auto">
          <a:xfrm>
            <a:off x="8014098" y="3316082"/>
            <a:ext cx="37545" cy="144816"/>
          </a:xfrm>
          <a:custGeom>
            <a:avLst/>
            <a:gdLst>
              <a:gd name="T0" fmla="*/ 28 w 28"/>
              <a:gd name="T1" fmla="*/ 14 h 108"/>
              <a:gd name="T2" fmla="*/ 28 w 28"/>
              <a:gd name="T3" fmla="*/ 108 h 108"/>
              <a:gd name="T4" fmla="*/ 0 w 28"/>
              <a:gd name="T5" fmla="*/ 92 h 108"/>
              <a:gd name="T6" fmla="*/ 0 w 28"/>
              <a:gd name="T7" fmla="*/ 0 h 108"/>
              <a:gd name="T8" fmla="*/ 28 w 28"/>
              <a:gd name="T9" fmla="*/ 14 h 108"/>
            </a:gdLst>
            <a:ahLst/>
            <a:cxnLst>
              <a:cxn ang="0">
                <a:pos x="T0" y="T1"/>
              </a:cxn>
              <a:cxn ang="0">
                <a:pos x="T2" y="T3"/>
              </a:cxn>
              <a:cxn ang="0">
                <a:pos x="T4" y="T5"/>
              </a:cxn>
              <a:cxn ang="0">
                <a:pos x="T6" y="T7"/>
              </a:cxn>
              <a:cxn ang="0">
                <a:pos x="T8" y="T9"/>
              </a:cxn>
            </a:cxnLst>
            <a:rect l="0" t="0" r="r" b="b"/>
            <a:pathLst>
              <a:path w="28" h="108">
                <a:moveTo>
                  <a:pt x="28" y="14"/>
                </a:moveTo>
                <a:lnTo>
                  <a:pt x="28" y="108"/>
                </a:lnTo>
                <a:lnTo>
                  <a:pt x="0" y="92"/>
                </a:lnTo>
                <a:lnTo>
                  <a:pt x="0" y="0"/>
                </a:lnTo>
                <a:lnTo>
                  <a:pt x="28" y="1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任意多边形 53">
            <a:extLst>
              <a:ext uri="{FF2B5EF4-FFF2-40B4-BE49-F238E27FC236}">
                <a16:creationId xmlns:a16="http://schemas.microsoft.com/office/drawing/2014/main" id="{B244C940-74DF-4C0E-B18D-E13C1194C289}"/>
              </a:ext>
            </a:extLst>
          </p:cNvPr>
          <p:cNvSpPr/>
          <p:nvPr/>
        </p:nvSpPr>
        <p:spPr bwMode="auto">
          <a:xfrm>
            <a:off x="8122709" y="3546714"/>
            <a:ext cx="431766" cy="1401227"/>
          </a:xfrm>
          <a:custGeom>
            <a:avLst/>
            <a:gdLst>
              <a:gd name="T0" fmla="*/ 9 w 195"/>
              <a:gd name="T1" fmla="*/ 106 h 634"/>
              <a:gd name="T2" fmla="*/ 186 w 195"/>
              <a:gd name="T3" fmla="*/ 3 h 634"/>
              <a:gd name="T4" fmla="*/ 195 w 195"/>
              <a:gd name="T5" fmla="*/ 8 h 634"/>
              <a:gd name="T6" fmla="*/ 195 w 195"/>
              <a:gd name="T7" fmla="*/ 513 h 634"/>
              <a:gd name="T8" fmla="*/ 186 w 195"/>
              <a:gd name="T9" fmla="*/ 528 h 634"/>
              <a:gd name="T10" fmla="*/ 9 w 195"/>
              <a:gd name="T11" fmla="*/ 631 h 634"/>
              <a:gd name="T12" fmla="*/ 0 w 195"/>
              <a:gd name="T13" fmla="*/ 626 h 634"/>
              <a:gd name="T14" fmla="*/ 0 w 195"/>
              <a:gd name="T15" fmla="*/ 121 h 634"/>
              <a:gd name="T16" fmla="*/ 9 w 195"/>
              <a:gd name="T17" fmla="*/ 10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634">
                <a:moveTo>
                  <a:pt x="9" y="106"/>
                </a:moveTo>
                <a:cubicBezTo>
                  <a:pt x="186" y="3"/>
                  <a:pt x="186" y="3"/>
                  <a:pt x="186" y="3"/>
                </a:cubicBezTo>
                <a:cubicBezTo>
                  <a:pt x="191" y="0"/>
                  <a:pt x="195" y="3"/>
                  <a:pt x="195" y="8"/>
                </a:cubicBezTo>
                <a:cubicBezTo>
                  <a:pt x="195" y="513"/>
                  <a:pt x="195" y="513"/>
                  <a:pt x="195" y="513"/>
                </a:cubicBezTo>
                <a:cubicBezTo>
                  <a:pt x="195" y="519"/>
                  <a:pt x="191" y="526"/>
                  <a:pt x="186" y="528"/>
                </a:cubicBezTo>
                <a:cubicBezTo>
                  <a:pt x="9" y="631"/>
                  <a:pt x="9" y="631"/>
                  <a:pt x="9" y="631"/>
                </a:cubicBezTo>
                <a:cubicBezTo>
                  <a:pt x="4" y="634"/>
                  <a:pt x="0" y="632"/>
                  <a:pt x="0" y="626"/>
                </a:cubicBezTo>
                <a:cubicBezTo>
                  <a:pt x="0" y="121"/>
                  <a:pt x="0" y="121"/>
                  <a:pt x="0" y="121"/>
                </a:cubicBezTo>
                <a:cubicBezTo>
                  <a:pt x="0" y="115"/>
                  <a:pt x="4" y="108"/>
                  <a:pt x="9" y="106"/>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任意多边形 54">
            <a:extLst>
              <a:ext uri="{FF2B5EF4-FFF2-40B4-BE49-F238E27FC236}">
                <a16:creationId xmlns:a16="http://schemas.microsoft.com/office/drawing/2014/main" id="{A119CD23-B900-41FC-BF1D-5CE1EF4518E8}"/>
              </a:ext>
            </a:extLst>
          </p:cNvPr>
          <p:cNvSpPr/>
          <p:nvPr/>
        </p:nvSpPr>
        <p:spPr bwMode="auto">
          <a:xfrm>
            <a:off x="8195117" y="3672758"/>
            <a:ext cx="288291" cy="197111"/>
          </a:xfrm>
          <a:custGeom>
            <a:avLst/>
            <a:gdLst>
              <a:gd name="T0" fmla="*/ 8 w 130"/>
              <a:gd name="T1" fmla="*/ 67 h 89"/>
              <a:gd name="T2" fmla="*/ 121 w 130"/>
              <a:gd name="T3" fmla="*/ 2 h 89"/>
              <a:gd name="T4" fmla="*/ 130 w 130"/>
              <a:gd name="T5" fmla="*/ 7 h 89"/>
              <a:gd name="T6" fmla="*/ 121 w 130"/>
              <a:gd name="T7" fmla="*/ 21 h 89"/>
              <a:gd name="T8" fmla="*/ 8 w 130"/>
              <a:gd name="T9" fmla="*/ 86 h 89"/>
              <a:gd name="T10" fmla="*/ 0 w 130"/>
              <a:gd name="T11" fmla="*/ 82 h 89"/>
              <a:gd name="T12" fmla="*/ 8 w 130"/>
              <a:gd name="T13" fmla="*/ 67 h 89"/>
            </a:gdLst>
            <a:ahLst/>
            <a:cxnLst>
              <a:cxn ang="0">
                <a:pos x="T0" y="T1"/>
              </a:cxn>
              <a:cxn ang="0">
                <a:pos x="T2" y="T3"/>
              </a:cxn>
              <a:cxn ang="0">
                <a:pos x="T4" y="T5"/>
              </a:cxn>
              <a:cxn ang="0">
                <a:pos x="T6" y="T7"/>
              </a:cxn>
              <a:cxn ang="0">
                <a:pos x="T8" y="T9"/>
              </a:cxn>
              <a:cxn ang="0">
                <a:pos x="T10" y="T11"/>
              </a:cxn>
              <a:cxn ang="0">
                <a:pos x="T12" y="T13"/>
              </a:cxn>
            </a:cxnLst>
            <a:rect l="0" t="0" r="r" b="b"/>
            <a:pathLst>
              <a:path w="130" h="89">
                <a:moveTo>
                  <a:pt x="8" y="67"/>
                </a:moveTo>
                <a:cubicBezTo>
                  <a:pt x="121" y="2"/>
                  <a:pt x="121" y="2"/>
                  <a:pt x="121" y="2"/>
                </a:cubicBezTo>
                <a:cubicBezTo>
                  <a:pt x="126" y="0"/>
                  <a:pt x="130" y="2"/>
                  <a:pt x="130" y="7"/>
                </a:cubicBezTo>
                <a:cubicBezTo>
                  <a:pt x="130" y="12"/>
                  <a:pt x="126" y="18"/>
                  <a:pt x="121" y="21"/>
                </a:cubicBezTo>
                <a:cubicBezTo>
                  <a:pt x="8" y="86"/>
                  <a:pt x="8" y="86"/>
                  <a:pt x="8" y="86"/>
                </a:cubicBezTo>
                <a:cubicBezTo>
                  <a:pt x="3" y="89"/>
                  <a:pt x="0" y="87"/>
                  <a:pt x="0" y="82"/>
                </a:cubicBezTo>
                <a:cubicBezTo>
                  <a:pt x="0" y="77"/>
                  <a:pt x="3" y="70"/>
                  <a:pt x="8" y="67"/>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任意多边形 55">
            <a:extLst>
              <a:ext uri="{FF2B5EF4-FFF2-40B4-BE49-F238E27FC236}">
                <a16:creationId xmlns:a16="http://schemas.microsoft.com/office/drawing/2014/main" id="{EBEEEADD-2B2A-4365-AE99-CC6116E391AB}"/>
              </a:ext>
            </a:extLst>
          </p:cNvPr>
          <p:cNvSpPr/>
          <p:nvPr/>
        </p:nvSpPr>
        <p:spPr bwMode="auto">
          <a:xfrm>
            <a:off x="8195117" y="3898027"/>
            <a:ext cx="36204" cy="54977"/>
          </a:xfrm>
          <a:custGeom>
            <a:avLst/>
            <a:gdLst>
              <a:gd name="T0" fmla="*/ 0 w 16"/>
              <a:gd name="T1" fmla="*/ 14 h 25"/>
              <a:gd name="T2" fmla="*/ 0 w 16"/>
              <a:gd name="T3" fmla="*/ 21 h 25"/>
              <a:gd name="T4" fmla="*/ 5 w 16"/>
              <a:gd name="T5" fmla="*/ 24 h 25"/>
              <a:gd name="T6" fmla="*/ 11 w 16"/>
              <a:gd name="T7" fmla="*/ 20 h 25"/>
              <a:gd name="T8" fmla="*/ 16 w 16"/>
              <a:gd name="T9" fmla="*/ 11 h 25"/>
              <a:gd name="T10" fmla="*/ 16 w 16"/>
              <a:gd name="T11" fmla="*/ 5 h 25"/>
              <a:gd name="T12" fmla="*/ 11 w 16"/>
              <a:gd name="T13" fmla="*/ 2 h 25"/>
              <a:gd name="T14" fmla="*/ 5 w 16"/>
              <a:gd name="T15" fmla="*/ 5 h 25"/>
              <a:gd name="T16" fmla="*/ 0 w 16"/>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5">
                <a:moveTo>
                  <a:pt x="0" y="14"/>
                </a:moveTo>
                <a:cubicBezTo>
                  <a:pt x="0" y="21"/>
                  <a:pt x="0" y="21"/>
                  <a:pt x="0" y="21"/>
                </a:cubicBezTo>
                <a:cubicBezTo>
                  <a:pt x="0" y="24"/>
                  <a:pt x="2" y="25"/>
                  <a:pt x="5" y="24"/>
                </a:cubicBezTo>
                <a:cubicBezTo>
                  <a:pt x="11" y="20"/>
                  <a:pt x="11" y="20"/>
                  <a:pt x="11" y="20"/>
                </a:cubicBezTo>
                <a:cubicBezTo>
                  <a:pt x="13" y="19"/>
                  <a:pt x="16" y="15"/>
                  <a:pt x="16" y="11"/>
                </a:cubicBezTo>
                <a:cubicBezTo>
                  <a:pt x="16" y="5"/>
                  <a:pt x="16" y="5"/>
                  <a:pt x="16" y="5"/>
                </a:cubicBezTo>
                <a:cubicBezTo>
                  <a:pt x="16" y="1"/>
                  <a:pt x="13" y="0"/>
                  <a:pt x="11" y="2"/>
                </a:cubicBezTo>
                <a:cubicBezTo>
                  <a:pt x="5" y="5"/>
                  <a:pt x="5" y="5"/>
                  <a:pt x="5" y="5"/>
                </a:cubicBezTo>
                <a:cubicBezTo>
                  <a:pt x="2" y="7"/>
                  <a:pt x="0" y="11"/>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任意多边形 56">
            <a:extLst>
              <a:ext uri="{FF2B5EF4-FFF2-40B4-BE49-F238E27FC236}">
                <a16:creationId xmlns:a16="http://schemas.microsoft.com/office/drawing/2014/main" id="{13AB7500-D8FD-40B5-ADF8-1BBF3059730C}"/>
              </a:ext>
            </a:extLst>
          </p:cNvPr>
          <p:cNvSpPr/>
          <p:nvPr/>
        </p:nvSpPr>
        <p:spPr bwMode="auto">
          <a:xfrm>
            <a:off x="8266185" y="3754552"/>
            <a:ext cx="217224" cy="156884"/>
          </a:xfrm>
          <a:custGeom>
            <a:avLst/>
            <a:gdLst>
              <a:gd name="T0" fmla="*/ 0 w 98"/>
              <a:gd name="T1" fmla="*/ 64 h 71"/>
              <a:gd name="T2" fmla="*/ 9 w 98"/>
              <a:gd name="T3" fmla="*/ 68 h 71"/>
              <a:gd name="T4" fmla="*/ 89 w 98"/>
              <a:gd name="T5" fmla="*/ 22 h 71"/>
              <a:gd name="T6" fmla="*/ 98 w 98"/>
              <a:gd name="T7" fmla="*/ 7 h 71"/>
              <a:gd name="T8" fmla="*/ 89 w 98"/>
              <a:gd name="T9" fmla="*/ 3 h 71"/>
              <a:gd name="T10" fmla="*/ 9 w 98"/>
              <a:gd name="T11" fmla="*/ 49 h 71"/>
              <a:gd name="T12" fmla="*/ 0 w 98"/>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4"/>
                </a:moveTo>
                <a:cubicBezTo>
                  <a:pt x="0" y="69"/>
                  <a:pt x="4" y="71"/>
                  <a:pt x="9" y="68"/>
                </a:cubicBezTo>
                <a:cubicBezTo>
                  <a:pt x="89" y="22"/>
                  <a:pt x="89" y="22"/>
                  <a:pt x="89" y="22"/>
                </a:cubicBezTo>
                <a:cubicBezTo>
                  <a:pt x="94" y="19"/>
                  <a:pt x="98" y="12"/>
                  <a:pt x="98" y="7"/>
                </a:cubicBezTo>
                <a:cubicBezTo>
                  <a:pt x="98" y="2"/>
                  <a:pt x="94" y="0"/>
                  <a:pt x="89" y="3"/>
                </a:cubicBezTo>
                <a:cubicBezTo>
                  <a:pt x="9" y="49"/>
                  <a:pt x="9" y="49"/>
                  <a:pt x="9" y="49"/>
                </a:cubicBezTo>
                <a:cubicBezTo>
                  <a:pt x="4" y="52"/>
                  <a:pt x="0" y="58"/>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任意多边形 57">
            <a:extLst>
              <a:ext uri="{FF2B5EF4-FFF2-40B4-BE49-F238E27FC236}">
                <a16:creationId xmlns:a16="http://schemas.microsoft.com/office/drawing/2014/main" id="{B8C9EE2A-A2C4-40A0-9F8D-0AA3F76093F8}"/>
              </a:ext>
            </a:extLst>
          </p:cNvPr>
          <p:cNvSpPr/>
          <p:nvPr/>
        </p:nvSpPr>
        <p:spPr bwMode="auto">
          <a:xfrm>
            <a:off x="8195117" y="3979821"/>
            <a:ext cx="36204" cy="57659"/>
          </a:xfrm>
          <a:custGeom>
            <a:avLst/>
            <a:gdLst>
              <a:gd name="T0" fmla="*/ 0 w 16"/>
              <a:gd name="T1" fmla="*/ 15 h 26"/>
              <a:gd name="T2" fmla="*/ 0 w 16"/>
              <a:gd name="T3" fmla="*/ 21 h 26"/>
              <a:gd name="T4" fmla="*/ 5 w 16"/>
              <a:gd name="T5" fmla="*/ 24 h 26"/>
              <a:gd name="T6" fmla="*/ 11 w 16"/>
              <a:gd name="T7" fmla="*/ 21 h 26"/>
              <a:gd name="T8" fmla="*/ 16 w 16"/>
              <a:gd name="T9" fmla="*/ 12 h 26"/>
              <a:gd name="T10" fmla="*/ 16 w 16"/>
              <a:gd name="T11" fmla="*/ 5 h 26"/>
              <a:gd name="T12" fmla="*/ 11 w 16"/>
              <a:gd name="T13" fmla="*/ 2 h 26"/>
              <a:gd name="T14" fmla="*/ 5 w 16"/>
              <a:gd name="T15" fmla="*/ 6 h 26"/>
              <a:gd name="T16" fmla="*/ 0 w 16"/>
              <a:gd name="T17" fmla="*/ 1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
                <a:moveTo>
                  <a:pt x="0" y="15"/>
                </a:moveTo>
                <a:cubicBezTo>
                  <a:pt x="0" y="21"/>
                  <a:pt x="0" y="21"/>
                  <a:pt x="0" y="21"/>
                </a:cubicBezTo>
                <a:cubicBezTo>
                  <a:pt x="0" y="25"/>
                  <a:pt x="2" y="26"/>
                  <a:pt x="5" y="24"/>
                </a:cubicBezTo>
                <a:cubicBezTo>
                  <a:pt x="11" y="21"/>
                  <a:pt x="11" y="21"/>
                  <a:pt x="11" y="21"/>
                </a:cubicBezTo>
                <a:cubicBezTo>
                  <a:pt x="13" y="19"/>
                  <a:pt x="16" y="15"/>
                  <a:pt x="16" y="12"/>
                </a:cubicBezTo>
                <a:cubicBezTo>
                  <a:pt x="16" y="5"/>
                  <a:pt x="16" y="5"/>
                  <a:pt x="16" y="5"/>
                </a:cubicBezTo>
                <a:cubicBezTo>
                  <a:pt x="16" y="2"/>
                  <a:pt x="13" y="0"/>
                  <a:pt x="11" y="2"/>
                </a:cubicBezTo>
                <a:cubicBezTo>
                  <a:pt x="5" y="6"/>
                  <a:pt x="5" y="6"/>
                  <a:pt x="5" y="6"/>
                </a:cubicBezTo>
                <a:cubicBezTo>
                  <a:pt x="2" y="7"/>
                  <a:pt x="0" y="11"/>
                  <a:pt x="0" y="1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任意多边形 58">
            <a:extLst>
              <a:ext uri="{FF2B5EF4-FFF2-40B4-BE49-F238E27FC236}">
                <a16:creationId xmlns:a16="http://schemas.microsoft.com/office/drawing/2014/main" id="{ACAFFC0F-1713-461D-8235-69C432F7ACCB}"/>
              </a:ext>
            </a:extLst>
          </p:cNvPr>
          <p:cNvSpPr/>
          <p:nvPr/>
        </p:nvSpPr>
        <p:spPr bwMode="auto">
          <a:xfrm>
            <a:off x="8266185" y="3839028"/>
            <a:ext cx="217224" cy="154202"/>
          </a:xfrm>
          <a:custGeom>
            <a:avLst/>
            <a:gdLst>
              <a:gd name="T0" fmla="*/ 0 w 98"/>
              <a:gd name="T1" fmla="*/ 63 h 70"/>
              <a:gd name="T2" fmla="*/ 9 w 98"/>
              <a:gd name="T3" fmla="*/ 68 h 70"/>
              <a:gd name="T4" fmla="*/ 89 w 98"/>
              <a:gd name="T5" fmla="*/ 21 h 70"/>
              <a:gd name="T6" fmla="*/ 98 w 98"/>
              <a:gd name="T7" fmla="*/ 7 h 70"/>
              <a:gd name="T8" fmla="*/ 89 w 98"/>
              <a:gd name="T9" fmla="*/ 2 h 70"/>
              <a:gd name="T10" fmla="*/ 9 w 98"/>
              <a:gd name="T11" fmla="*/ 49 h 70"/>
              <a:gd name="T12" fmla="*/ 0 w 98"/>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8" h="70">
                <a:moveTo>
                  <a:pt x="0" y="63"/>
                </a:moveTo>
                <a:cubicBezTo>
                  <a:pt x="0" y="68"/>
                  <a:pt x="4" y="70"/>
                  <a:pt x="9" y="68"/>
                </a:cubicBezTo>
                <a:cubicBezTo>
                  <a:pt x="89" y="21"/>
                  <a:pt x="89" y="21"/>
                  <a:pt x="89" y="21"/>
                </a:cubicBezTo>
                <a:cubicBezTo>
                  <a:pt x="94" y="18"/>
                  <a:pt x="98" y="12"/>
                  <a:pt x="98" y="7"/>
                </a:cubicBezTo>
                <a:cubicBezTo>
                  <a:pt x="98" y="2"/>
                  <a:pt x="94" y="0"/>
                  <a:pt x="89" y="2"/>
                </a:cubicBezTo>
                <a:cubicBezTo>
                  <a:pt x="9" y="49"/>
                  <a:pt x="9" y="49"/>
                  <a:pt x="9" y="49"/>
                </a:cubicBezTo>
                <a:cubicBezTo>
                  <a:pt x="4" y="52"/>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任意多边形 59">
            <a:extLst>
              <a:ext uri="{FF2B5EF4-FFF2-40B4-BE49-F238E27FC236}">
                <a16:creationId xmlns:a16="http://schemas.microsoft.com/office/drawing/2014/main" id="{AE56B968-FD80-4683-B689-9819A23DEDE2}"/>
              </a:ext>
            </a:extLst>
          </p:cNvPr>
          <p:cNvSpPr/>
          <p:nvPr/>
        </p:nvSpPr>
        <p:spPr bwMode="auto">
          <a:xfrm>
            <a:off x="8195117" y="4064297"/>
            <a:ext cx="36204" cy="54977"/>
          </a:xfrm>
          <a:custGeom>
            <a:avLst/>
            <a:gdLst>
              <a:gd name="T0" fmla="*/ 0 w 16"/>
              <a:gd name="T1" fmla="*/ 14 h 25"/>
              <a:gd name="T2" fmla="*/ 0 w 16"/>
              <a:gd name="T3" fmla="*/ 21 h 25"/>
              <a:gd name="T4" fmla="*/ 5 w 16"/>
              <a:gd name="T5" fmla="*/ 24 h 25"/>
              <a:gd name="T6" fmla="*/ 11 w 16"/>
              <a:gd name="T7" fmla="*/ 20 h 25"/>
              <a:gd name="T8" fmla="*/ 16 w 16"/>
              <a:gd name="T9" fmla="*/ 11 h 25"/>
              <a:gd name="T10" fmla="*/ 16 w 16"/>
              <a:gd name="T11" fmla="*/ 5 h 25"/>
              <a:gd name="T12" fmla="*/ 11 w 16"/>
              <a:gd name="T13" fmla="*/ 2 h 25"/>
              <a:gd name="T14" fmla="*/ 5 w 16"/>
              <a:gd name="T15" fmla="*/ 5 h 25"/>
              <a:gd name="T16" fmla="*/ 0 w 16"/>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5">
                <a:moveTo>
                  <a:pt x="0" y="14"/>
                </a:moveTo>
                <a:cubicBezTo>
                  <a:pt x="0" y="21"/>
                  <a:pt x="0" y="21"/>
                  <a:pt x="0" y="21"/>
                </a:cubicBezTo>
                <a:cubicBezTo>
                  <a:pt x="0" y="24"/>
                  <a:pt x="2" y="25"/>
                  <a:pt x="5" y="24"/>
                </a:cubicBezTo>
                <a:cubicBezTo>
                  <a:pt x="11" y="20"/>
                  <a:pt x="11" y="20"/>
                  <a:pt x="11" y="20"/>
                </a:cubicBezTo>
                <a:cubicBezTo>
                  <a:pt x="13" y="19"/>
                  <a:pt x="16" y="15"/>
                  <a:pt x="16" y="11"/>
                </a:cubicBezTo>
                <a:cubicBezTo>
                  <a:pt x="16" y="5"/>
                  <a:pt x="16" y="5"/>
                  <a:pt x="16" y="5"/>
                </a:cubicBezTo>
                <a:cubicBezTo>
                  <a:pt x="16" y="1"/>
                  <a:pt x="13" y="0"/>
                  <a:pt x="11" y="2"/>
                </a:cubicBezTo>
                <a:cubicBezTo>
                  <a:pt x="5" y="5"/>
                  <a:pt x="5" y="5"/>
                  <a:pt x="5" y="5"/>
                </a:cubicBezTo>
                <a:cubicBezTo>
                  <a:pt x="2" y="7"/>
                  <a:pt x="0" y="11"/>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任意多边形 60">
            <a:extLst>
              <a:ext uri="{FF2B5EF4-FFF2-40B4-BE49-F238E27FC236}">
                <a16:creationId xmlns:a16="http://schemas.microsoft.com/office/drawing/2014/main" id="{E4B4E097-A06D-4D74-A37F-5AF3F00BD14C}"/>
              </a:ext>
            </a:extLst>
          </p:cNvPr>
          <p:cNvSpPr/>
          <p:nvPr/>
        </p:nvSpPr>
        <p:spPr bwMode="auto">
          <a:xfrm>
            <a:off x="8266185" y="3920822"/>
            <a:ext cx="217224" cy="156884"/>
          </a:xfrm>
          <a:custGeom>
            <a:avLst/>
            <a:gdLst>
              <a:gd name="T0" fmla="*/ 0 w 98"/>
              <a:gd name="T1" fmla="*/ 64 h 71"/>
              <a:gd name="T2" fmla="*/ 9 w 98"/>
              <a:gd name="T3" fmla="*/ 68 h 71"/>
              <a:gd name="T4" fmla="*/ 89 w 98"/>
              <a:gd name="T5" fmla="*/ 22 h 71"/>
              <a:gd name="T6" fmla="*/ 98 w 98"/>
              <a:gd name="T7" fmla="*/ 7 h 71"/>
              <a:gd name="T8" fmla="*/ 89 w 98"/>
              <a:gd name="T9" fmla="*/ 3 h 71"/>
              <a:gd name="T10" fmla="*/ 9 w 98"/>
              <a:gd name="T11" fmla="*/ 49 h 71"/>
              <a:gd name="T12" fmla="*/ 0 w 98"/>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4"/>
                </a:moveTo>
                <a:cubicBezTo>
                  <a:pt x="0" y="69"/>
                  <a:pt x="4" y="71"/>
                  <a:pt x="9" y="68"/>
                </a:cubicBezTo>
                <a:cubicBezTo>
                  <a:pt x="89" y="22"/>
                  <a:pt x="89" y="22"/>
                  <a:pt x="89" y="22"/>
                </a:cubicBezTo>
                <a:cubicBezTo>
                  <a:pt x="94" y="19"/>
                  <a:pt x="98" y="13"/>
                  <a:pt x="98" y="7"/>
                </a:cubicBezTo>
                <a:cubicBezTo>
                  <a:pt x="98" y="2"/>
                  <a:pt x="94" y="0"/>
                  <a:pt x="89" y="3"/>
                </a:cubicBezTo>
                <a:cubicBezTo>
                  <a:pt x="9" y="49"/>
                  <a:pt x="9" y="49"/>
                  <a:pt x="9" y="49"/>
                </a:cubicBezTo>
                <a:cubicBezTo>
                  <a:pt x="4" y="52"/>
                  <a:pt x="0" y="58"/>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任意多边形 61">
            <a:extLst>
              <a:ext uri="{FF2B5EF4-FFF2-40B4-BE49-F238E27FC236}">
                <a16:creationId xmlns:a16="http://schemas.microsoft.com/office/drawing/2014/main" id="{FC87B70F-529B-412D-9226-3693603A4AE7}"/>
              </a:ext>
            </a:extLst>
          </p:cNvPr>
          <p:cNvSpPr/>
          <p:nvPr/>
        </p:nvSpPr>
        <p:spPr bwMode="auto">
          <a:xfrm>
            <a:off x="8195117" y="4146091"/>
            <a:ext cx="36204" cy="57659"/>
          </a:xfrm>
          <a:custGeom>
            <a:avLst/>
            <a:gdLst>
              <a:gd name="T0" fmla="*/ 0 w 16"/>
              <a:gd name="T1" fmla="*/ 14 h 26"/>
              <a:gd name="T2" fmla="*/ 0 w 16"/>
              <a:gd name="T3" fmla="*/ 21 h 26"/>
              <a:gd name="T4" fmla="*/ 5 w 16"/>
              <a:gd name="T5" fmla="*/ 24 h 26"/>
              <a:gd name="T6" fmla="*/ 11 w 16"/>
              <a:gd name="T7" fmla="*/ 21 h 26"/>
              <a:gd name="T8" fmla="*/ 16 w 16"/>
              <a:gd name="T9" fmla="*/ 12 h 26"/>
              <a:gd name="T10" fmla="*/ 16 w 16"/>
              <a:gd name="T11" fmla="*/ 5 h 26"/>
              <a:gd name="T12" fmla="*/ 11 w 16"/>
              <a:gd name="T13" fmla="*/ 2 h 26"/>
              <a:gd name="T14" fmla="*/ 5 w 16"/>
              <a:gd name="T15" fmla="*/ 5 h 26"/>
              <a:gd name="T16" fmla="*/ 0 w 16"/>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
                <a:moveTo>
                  <a:pt x="0" y="14"/>
                </a:moveTo>
                <a:cubicBezTo>
                  <a:pt x="0" y="21"/>
                  <a:pt x="0" y="21"/>
                  <a:pt x="0" y="21"/>
                </a:cubicBezTo>
                <a:cubicBezTo>
                  <a:pt x="0" y="25"/>
                  <a:pt x="2" y="26"/>
                  <a:pt x="5" y="24"/>
                </a:cubicBezTo>
                <a:cubicBezTo>
                  <a:pt x="11" y="21"/>
                  <a:pt x="11" y="21"/>
                  <a:pt x="11" y="21"/>
                </a:cubicBezTo>
                <a:cubicBezTo>
                  <a:pt x="13" y="19"/>
                  <a:pt x="16" y="15"/>
                  <a:pt x="16" y="12"/>
                </a:cubicBezTo>
                <a:cubicBezTo>
                  <a:pt x="16" y="5"/>
                  <a:pt x="16" y="5"/>
                  <a:pt x="16" y="5"/>
                </a:cubicBezTo>
                <a:cubicBezTo>
                  <a:pt x="16" y="2"/>
                  <a:pt x="13" y="0"/>
                  <a:pt x="11" y="2"/>
                </a:cubicBezTo>
                <a:cubicBezTo>
                  <a:pt x="5" y="5"/>
                  <a:pt x="5" y="5"/>
                  <a:pt x="5" y="5"/>
                </a:cubicBezTo>
                <a:cubicBezTo>
                  <a:pt x="2" y="7"/>
                  <a:pt x="0" y="11"/>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任意多边形 62">
            <a:extLst>
              <a:ext uri="{FF2B5EF4-FFF2-40B4-BE49-F238E27FC236}">
                <a16:creationId xmlns:a16="http://schemas.microsoft.com/office/drawing/2014/main" id="{C95037ED-3D4B-4A78-8CF1-6C1571A77E79}"/>
              </a:ext>
            </a:extLst>
          </p:cNvPr>
          <p:cNvSpPr/>
          <p:nvPr/>
        </p:nvSpPr>
        <p:spPr bwMode="auto">
          <a:xfrm>
            <a:off x="8266185" y="4003957"/>
            <a:ext cx="217224" cy="155543"/>
          </a:xfrm>
          <a:custGeom>
            <a:avLst/>
            <a:gdLst>
              <a:gd name="T0" fmla="*/ 0 w 98"/>
              <a:gd name="T1" fmla="*/ 63 h 70"/>
              <a:gd name="T2" fmla="*/ 9 w 98"/>
              <a:gd name="T3" fmla="*/ 67 h 70"/>
              <a:gd name="T4" fmla="*/ 89 w 98"/>
              <a:gd name="T5" fmla="*/ 21 h 70"/>
              <a:gd name="T6" fmla="*/ 98 w 98"/>
              <a:gd name="T7" fmla="*/ 7 h 70"/>
              <a:gd name="T8" fmla="*/ 89 w 98"/>
              <a:gd name="T9" fmla="*/ 2 h 70"/>
              <a:gd name="T10" fmla="*/ 9 w 98"/>
              <a:gd name="T11" fmla="*/ 49 h 70"/>
              <a:gd name="T12" fmla="*/ 0 w 98"/>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8" h="70">
                <a:moveTo>
                  <a:pt x="0" y="63"/>
                </a:moveTo>
                <a:cubicBezTo>
                  <a:pt x="0" y="68"/>
                  <a:pt x="4" y="70"/>
                  <a:pt x="9" y="67"/>
                </a:cubicBezTo>
                <a:cubicBezTo>
                  <a:pt x="89" y="21"/>
                  <a:pt x="89" y="21"/>
                  <a:pt x="89" y="21"/>
                </a:cubicBezTo>
                <a:cubicBezTo>
                  <a:pt x="94" y="18"/>
                  <a:pt x="98" y="12"/>
                  <a:pt x="98" y="7"/>
                </a:cubicBezTo>
                <a:cubicBezTo>
                  <a:pt x="98" y="2"/>
                  <a:pt x="94" y="0"/>
                  <a:pt x="89" y="2"/>
                </a:cubicBezTo>
                <a:cubicBezTo>
                  <a:pt x="9" y="49"/>
                  <a:pt x="9" y="49"/>
                  <a:pt x="9" y="49"/>
                </a:cubicBezTo>
                <a:cubicBezTo>
                  <a:pt x="4" y="51"/>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任意多边形 63">
            <a:extLst>
              <a:ext uri="{FF2B5EF4-FFF2-40B4-BE49-F238E27FC236}">
                <a16:creationId xmlns:a16="http://schemas.microsoft.com/office/drawing/2014/main" id="{AEDC7557-7711-4ABD-AD56-25EC736FC931}"/>
              </a:ext>
            </a:extLst>
          </p:cNvPr>
          <p:cNvSpPr/>
          <p:nvPr/>
        </p:nvSpPr>
        <p:spPr bwMode="auto">
          <a:xfrm>
            <a:off x="8193777" y="4128659"/>
            <a:ext cx="286950" cy="198451"/>
          </a:xfrm>
          <a:custGeom>
            <a:avLst/>
            <a:gdLst>
              <a:gd name="T0" fmla="*/ 9 w 130"/>
              <a:gd name="T1" fmla="*/ 68 h 90"/>
              <a:gd name="T2" fmla="*/ 121 w 130"/>
              <a:gd name="T3" fmla="*/ 3 h 90"/>
              <a:gd name="T4" fmla="*/ 130 w 130"/>
              <a:gd name="T5" fmla="*/ 8 h 90"/>
              <a:gd name="T6" fmla="*/ 121 w 130"/>
              <a:gd name="T7" fmla="*/ 22 h 90"/>
              <a:gd name="T8" fmla="*/ 9 w 130"/>
              <a:gd name="T9" fmla="*/ 87 h 90"/>
              <a:gd name="T10" fmla="*/ 0 w 130"/>
              <a:gd name="T11" fmla="*/ 83 h 90"/>
              <a:gd name="T12" fmla="*/ 9 w 130"/>
              <a:gd name="T13" fmla="*/ 68 h 90"/>
            </a:gdLst>
            <a:ahLst/>
            <a:cxnLst>
              <a:cxn ang="0">
                <a:pos x="T0" y="T1"/>
              </a:cxn>
              <a:cxn ang="0">
                <a:pos x="T2" y="T3"/>
              </a:cxn>
              <a:cxn ang="0">
                <a:pos x="T4" y="T5"/>
              </a:cxn>
              <a:cxn ang="0">
                <a:pos x="T6" y="T7"/>
              </a:cxn>
              <a:cxn ang="0">
                <a:pos x="T8" y="T9"/>
              </a:cxn>
              <a:cxn ang="0">
                <a:pos x="T10" y="T11"/>
              </a:cxn>
              <a:cxn ang="0">
                <a:pos x="T12" y="T13"/>
              </a:cxn>
            </a:cxnLst>
            <a:rect l="0" t="0" r="r" b="b"/>
            <a:pathLst>
              <a:path w="130" h="90">
                <a:moveTo>
                  <a:pt x="9" y="68"/>
                </a:moveTo>
                <a:cubicBezTo>
                  <a:pt x="121" y="3"/>
                  <a:pt x="121" y="3"/>
                  <a:pt x="121" y="3"/>
                </a:cubicBezTo>
                <a:cubicBezTo>
                  <a:pt x="126" y="0"/>
                  <a:pt x="130" y="2"/>
                  <a:pt x="130" y="8"/>
                </a:cubicBezTo>
                <a:cubicBezTo>
                  <a:pt x="130" y="13"/>
                  <a:pt x="126" y="19"/>
                  <a:pt x="121" y="22"/>
                </a:cubicBezTo>
                <a:cubicBezTo>
                  <a:pt x="9" y="87"/>
                  <a:pt x="9" y="87"/>
                  <a:pt x="9" y="87"/>
                </a:cubicBezTo>
                <a:cubicBezTo>
                  <a:pt x="4" y="90"/>
                  <a:pt x="0" y="88"/>
                  <a:pt x="0" y="83"/>
                </a:cubicBezTo>
                <a:cubicBezTo>
                  <a:pt x="0" y="77"/>
                  <a:pt x="4" y="71"/>
                  <a:pt x="9" y="68"/>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任意多边形 64">
            <a:extLst>
              <a:ext uri="{FF2B5EF4-FFF2-40B4-BE49-F238E27FC236}">
                <a16:creationId xmlns:a16="http://schemas.microsoft.com/office/drawing/2014/main" id="{785F3531-872A-44C2-A2E7-056AD244A328}"/>
              </a:ext>
            </a:extLst>
          </p:cNvPr>
          <p:cNvSpPr/>
          <p:nvPr/>
        </p:nvSpPr>
        <p:spPr bwMode="auto">
          <a:xfrm>
            <a:off x="8193777" y="4355270"/>
            <a:ext cx="34863" cy="54977"/>
          </a:xfrm>
          <a:custGeom>
            <a:avLst/>
            <a:gdLst>
              <a:gd name="T0" fmla="*/ 0 w 16"/>
              <a:gd name="T1" fmla="*/ 14 h 25"/>
              <a:gd name="T2" fmla="*/ 0 w 16"/>
              <a:gd name="T3" fmla="*/ 20 h 25"/>
              <a:gd name="T4" fmla="*/ 5 w 16"/>
              <a:gd name="T5" fmla="*/ 23 h 25"/>
              <a:gd name="T6" fmla="*/ 11 w 16"/>
              <a:gd name="T7" fmla="*/ 20 h 25"/>
              <a:gd name="T8" fmla="*/ 16 w 16"/>
              <a:gd name="T9" fmla="*/ 11 h 25"/>
              <a:gd name="T10" fmla="*/ 16 w 16"/>
              <a:gd name="T11" fmla="*/ 4 h 25"/>
              <a:gd name="T12" fmla="*/ 11 w 16"/>
              <a:gd name="T13" fmla="*/ 1 h 25"/>
              <a:gd name="T14" fmla="*/ 5 w 16"/>
              <a:gd name="T15" fmla="*/ 5 h 25"/>
              <a:gd name="T16" fmla="*/ 0 w 16"/>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5">
                <a:moveTo>
                  <a:pt x="0" y="14"/>
                </a:moveTo>
                <a:cubicBezTo>
                  <a:pt x="0" y="20"/>
                  <a:pt x="0" y="20"/>
                  <a:pt x="0" y="20"/>
                </a:cubicBezTo>
                <a:cubicBezTo>
                  <a:pt x="0" y="24"/>
                  <a:pt x="2" y="25"/>
                  <a:pt x="5" y="23"/>
                </a:cubicBezTo>
                <a:cubicBezTo>
                  <a:pt x="11" y="20"/>
                  <a:pt x="11" y="20"/>
                  <a:pt x="11" y="20"/>
                </a:cubicBezTo>
                <a:cubicBezTo>
                  <a:pt x="14" y="18"/>
                  <a:pt x="16" y="14"/>
                  <a:pt x="16" y="11"/>
                </a:cubicBezTo>
                <a:cubicBezTo>
                  <a:pt x="16" y="4"/>
                  <a:pt x="16" y="4"/>
                  <a:pt x="16" y="4"/>
                </a:cubicBezTo>
                <a:cubicBezTo>
                  <a:pt x="16" y="1"/>
                  <a:pt x="14" y="0"/>
                  <a:pt x="11" y="1"/>
                </a:cubicBezTo>
                <a:cubicBezTo>
                  <a:pt x="5" y="5"/>
                  <a:pt x="5" y="5"/>
                  <a:pt x="5" y="5"/>
                </a:cubicBezTo>
                <a:cubicBezTo>
                  <a:pt x="2" y="6"/>
                  <a:pt x="0" y="10"/>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任意多边形 65">
            <a:extLst>
              <a:ext uri="{FF2B5EF4-FFF2-40B4-BE49-F238E27FC236}">
                <a16:creationId xmlns:a16="http://schemas.microsoft.com/office/drawing/2014/main" id="{2E70A62A-854C-4355-B356-44A8CA84CDD8}"/>
              </a:ext>
            </a:extLst>
          </p:cNvPr>
          <p:cNvSpPr/>
          <p:nvPr/>
        </p:nvSpPr>
        <p:spPr bwMode="auto">
          <a:xfrm>
            <a:off x="8264843" y="4211794"/>
            <a:ext cx="215883" cy="154202"/>
          </a:xfrm>
          <a:custGeom>
            <a:avLst/>
            <a:gdLst>
              <a:gd name="T0" fmla="*/ 0 w 98"/>
              <a:gd name="T1" fmla="*/ 63 h 70"/>
              <a:gd name="T2" fmla="*/ 9 w 98"/>
              <a:gd name="T3" fmla="*/ 68 h 70"/>
              <a:gd name="T4" fmla="*/ 89 w 98"/>
              <a:gd name="T5" fmla="*/ 21 h 70"/>
              <a:gd name="T6" fmla="*/ 98 w 98"/>
              <a:gd name="T7" fmla="*/ 7 h 70"/>
              <a:gd name="T8" fmla="*/ 89 w 98"/>
              <a:gd name="T9" fmla="*/ 3 h 70"/>
              <a:gd name="T10" fmla="*/ 9 w 98"/>
              <a:gd name="T11" fmla="*/ 49 h 70"/>
              <a:gd name="T12" fmla="*/ 0 w 98"/>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8" h="70">
                <a:moveTo>
                  <a:pt x="0" y="63"/>
                </a:moveTo>
                <a:cubicBezTo>
                  <a:pt x="0" y="69"/>
                  <a:pt x="4" y="70"/>
                  <a:pt x="9" y="68"/>
                </a:cubicBezTo>
                <a:cubicBezTo>
                  <a:pt x="89" y="21"/>
                  <a:pt x="89" y="21"/>
                  <a:pt x="89" y="21"/>
                </a:cubicBezTo>
                <a:cubicBezTo>
                  <a:pt x="94" y="19"/>
                  <a:pt x="98" y="12"/>
                  <a:pt x="98" y="7"/>
                </a:cubicBezTo>
                <a:cubicBezTo>
                  <a:pt x="98" y="2"/>
                  <a:pt x="94" y="0"/>
                  <a:pt x="89" y="3"/>
                </a:cubicBezTo>
                <a:cubicBezTo>
                  <a:pt x="9" y="49"/>
                  <a:pt x="9" y="49"/>
                  <a:pt x="9" y="49"/>
                </a:cubicBezTo>
                <a:cubicBezTo>
                  <a:pt x="4" y="52"/>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任意多边形 66">
            <a:extLst>
              <a:ext uri="{FF2B5EF4-FFF2-40B4-BE49-F238E27FC236}">
                <a16:creationId xmlns:a16="http://schemas.microsoft.com/office/drawing/2014/main" id="{194874FF-BB07-4AA5-A11D-2D8FC75B8496}"/>
              </a:ext>
            </a:extLst>
          </p:cNvPr>
          <p:cNvSpPr/>
          <p:nvPr/>
        </p:nvSpPr>
        <p:spPr bwMode="auto">
          <a:xfrm>
            <a:off x="8193777" y="4437063"/>
            <a:ext cx="34863" cy="57659"/>
          </a:xfrm>
          <a:custGeom>
            <a:avLst/>
            <a:gdLst>
              <a:gd name="T0" fmla="*/ 0 w 16"/>
              <a:gd name="T1" fmla="*/ 14 h 26"/>
              <a:gd name="T2" fmla="*/ 0 w 16"/>
              <a:gd name="T3" fmla="*/ 21 h 26"/>
              <a:gd name="T4" fmla="*/ 5 w 16"/>
              <a:gd name="T5" fmla="*/ 24 h 26"/>
              <a:gd name="T6" fmla="*/ 11 w 16"/>
              <a:gd name="T7" fmla="*/ 21 h 26"/>
              <a:gd name="T8" fmla="*/ 16 w 16"/>
              <a:gd name="T9" fmla="*/ 12 h 26"/>
              <a:gd name="T10" fmla="*/ 16 w 16"/>
              <a:gd name="T11" fmla="*/ 5 h 26"/>
              <a:gd name="T12" fmla="*/ 11 w 16"/>
              <a:gd name="T13" fmla="*/ 2 h 26"/>
              <a:gd name="T14" fmla="*/ 5 w 16"/>
              <a:gd name="T15" fmla="*/ 5 h 26"/>
              <a:gd name="T16" fmla="*/ 0 w 16"/>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
                <a:moveTo>
                  <a:pt x="0" y="14"/>
                </a:moveTo>
                <a:cubicBezTo>
                  <a:pt x="0" y="21"/>
                  <a:pt x="0" y="21"/>
                  <a:pt x="0" y="21"/>
                </a:cubicBezTo>
                <a:cubicBezTo>
                  <a:pt x="0" y="24"/>
                  <a:pt x="2" y="26"/>
                  <a:pt x="5" y="24"/>
                </a:cubicBezTo>
                <a:cubicBezTo>
                  <a:pt x="11" y="21"/>
                  <a:pt x="11" y="21"/>
                  <a:pt x="11" y="21"/>
                </a:cubicBezTo>
                <a:cubicBezTo>
                  <a:pt x="14" y="19"/>
                  <a:pt x="16" y="15"/>
                  <a:pt x="16" y="12"/>
                </a:cubicBezTo>
                <a:cubicBezTo>
                  <a:pt x="16" y="5"/>
                  <a:pt x="16" y="5"/>
                  <a:pt x="16" y="5"/>
                </a:cubicBezTo>
                <a:cubicBezTo>
                  <a:pt x="16" y="2"/>
                  <a:pt x="14" y="0"/>
                  <a:pt x="11" y="2"/>
                </a:cubicBezTo>
                <a:cubicBezTo>
                  <a:pt x="5" y="5"/>
                  <a:pt x="5" y="5"/>
                  <a:pt x="5" y="5"/>
                </a:cubicBezTo>
                <a:cubicBezTo>
                  <a:pt x="2" y="7"/>
                  <a:pt x="0" y="11"/>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任意多边形 67">
            <a:extLst>
              <a:ext uri="{FF2B5EF4-FFF2-40B4-BE49-F238E27FC236}">
                <a16:creationId xmlns:a16="http://schemas.microsoft.com/office/drawing/2014/main" id="{E340CC70-EC38-460F-BF71-61AAA5524708}"/>
              </a:ext>
            </a:extLst>
          </p:cNvPr>
          <p:cNvSpPr/>
          <p:nvPr/>
        </p:nvSpPr>
        <p:spPr bwMode="auto">
          <a:xfrm>
            <a:off x="8264843" y="4293589"/>
            <a:ext cx="215883" cy="156884"/>
          </a:xfrm>
          <a:custGeom>
            <a:avLst/>
            <a:gdLst>
              <a:gd name="T0" fmla="*/ 0 w 98"/>
              <a:gd name="T1" fmla="*/ 64 h 71"/>
              <a:gd name="T2" fmla="*/ 9 w 98"/>
              <a:gd name="T3" fmla="*/ 68 h 71"/>
              <a:gd name="T4" fmla="*/ 89 w 98"/>
              <a:gd name="T5" fmla="*/ 22 h 71"/>
              <a:gd name="T6" fmla="*/ 98 w 98"/>
              <a:gd name="T7" fmla="*/ 8 h 71"/>
              <a:gd name="T8" fmla="*/ 89 w 98"/>
              <a:gd name="T9" fmla="*/ 3 h 71"/>
              <a:gd name="T10" fmla="*/ 9 w 98"/>
              <a:gd name="T11" fmla="*/ 50 h 71"/>
              <a:gd name="T12" fmla="*/ 0 w 98"/>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4"/>
                </a:moveTo>
                <a:cubicBezTo>
                  <a:pt x="0" y="69"/>
                  <a:pt x="4" y="71"/>
                  <a:pt x="9" y="68"/>
                </a:cubicBezTo>
                <a:cubicBezTo>
                  <a:pt x="89" y="22"/>
                  <a:pt x="89" y="22"/>
                  <a:pt x="89" y="22"/>
                </a:cubicBezTo>
                <a:cubicBezTo>
                  <a:pt x="94" y="19"/>
                  <a:pt x="98" y="13"/>
                  <a:pt x="98" y="8"/>
                </a:cubicBezTo>
                <a:cubicBezTo>
                  <a:pt x="98" y="2"/>
                  <a:pt x="94" y="0"/>
                  <a:pt x="89" y="3"/>
                </a:cubicBezTo>
                <a:cubicBezTo>
                  <a:pt x="9" y="50"/>
                  <a:pt x="9" y="50"/>
                  <a:pt x="9" y="50"/>
                </a:cubicBezTo>
                <a:cubicBezTo>
                  <a:pt x="4" y="52"/>
                  <a:pt x="0" y="59"/>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任意多边形 68">
            <a:extLst>
              <a:ext uri="{FF2B5EF4-FFF2-40B4-BE49-F238E27FC236}">
                <a16:creationId xmlns:a16="http://schemas.microsoft.com/office/drawing/2014/main" id="{4F2398CB-5C42-4BAE-AB7D-08EF2DB3293D}"/>
              </a:ext>
            </a:extLst>
          </p:cNvPr>
          <p:cNvSpPr/>
          <p:nvPr/>
        </p:nvSpPr>
        <p:spPr bwMode="auto">
          <a:xfrm>
            <a:off x="8193777" y="4521540"/>
            <a:ext cx="34863" cy="54977"/>
          </a:xfrm>
          <a:custGeom>
            <a:avLst/>
            <a:gdLst>
              <a:gd name="T0" fmla="*/ 0 w 16"/>
              <a:gd name="T1" fmla="*/ 14 h 25"/>
              <a:gd name="T2" fmla="*/ 0 w 16"/>
              <a:gd name="T3" fmla="*/ 21 h 25"/>
              <a:gd name="T4" fmla="*/ 5 w 16"/>
              <a:gd name="T5" fmla="*/ 24 h 25"/>
              <a:gd name="T6" fmla="*/ 11 w 16"/>
              <a:gd name="T7" fmla="*/ 20 h 25"/>
              <a:gd name="T8" fmla="*/ 16 w 16"/>
              <a:gd name="T9" fmla="*/ 11 h 25"/>
              <a:gd name="T10" fmla="*/ 16 w 16"/>
              <a:gd name="T11" fmla="*/ 4 h 25"/>
              <a:gd name="T12" fmla="*/ 11 w 16"/>
              <a:gd name="T13" fmla="*/ 1 h 25"/>
              <a:gd name="T14" fmla="*/ 5 w 16"/>
              <a:gd name="T15" fmla="*/ 5 h 25"/>
              <a:gd name="T16" fmla="*/ 0 w 16"/>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5">
                <a:moveTo>
                  <a:pt x="0" y="14"/>
                </a:moveTo>
                <a:cubicBezTo>
                  <a:pt x="0" y="21"/>
                  <a:pt x="0" y="21"/>
                  <a:pt x="0" y="21"/>
                </a:cubicBezTo>
                <a:cubicBezTo>
                  <a:pt x="0" y="24"/>
                  <a:pt x="2" y="25"/>
                  <a:pt x="5" y="24"/>
                </a:cubicBezTo>
                <a:cubicBezTo>
                  <a:pt x="11" y="20"/>
                  <a:pt x="11" y="20"/>
                  <a:pt x="11" y="20"/>
                </a:cubicBezTo>
                <a:cubicBezTo>
                  <a:pt x="14" y="18"/>
                  <a:pt x="16" y="14"/>
                  <a:pt x="16" y="11"/>
                </a:cubicBezTo>
                <a:cubicBezTo>
                  <a:pt x="16" y="4"/>
                  <a:pt x="16" y="4"/>
                  <a:pt x="16" y="4"/>
                </a:cubicBezTo>
                <a:cubicBezTo>
                  <a:pt x="16" y="1"/>
                  <a:pt x="14" y="0"/>
                  <a:pt x="11" y="1"/>
                </a:cubicBezTo>
                <a:cubicBezTo>
                  <a:pt x="5" y="5"/>
                  <a:pt x="5" y="5"/>
                  <a:pt x="5" y="5"/>
                </a:cubicBezTo>
                <a:cubicBezTo>
                  <a:pt x="2" y="6"/>
                  <a:pt x="0" y="10"/>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任意多边形 69">
            <a:extLst>
              <a:ext uri="{FF2B5EF4-FFF2-40B4-BE49-F238E27FC236}">
                <a16:creationId xmlns:a16="http://schemas.microsoft.com/office/drawing/2014/main" id="{AE1466E9-35B6-4202-9B94-F91C8CA80540}"/>
              </a:ext>
            </a:extLst>
          </p:cNvPr>
          <p:cNvSpPr/>
          <p:nvPr/>
        </p:nvSpPr>
        <p:spPr bwMode="auto">
          <a:xfrm>
            <a:off x="8264843" y="4378064"/>
            <a:ext cx="215883" cy="156884"/>
          </a:xfrm>
          <a:custGeom>
            <a:avLst/>
            <a:gdLst>
              <a:gd name="T0" fmla="*/ 0 w 98"/>
              <a:gd name="T1" fmla="*/ 63 h 71"/>
              <a:gd name="T2" fmla="*/ 9 w 98"/>
              <a:gd name="T3" fmla="*/ 68 h 71"/>
              <a:gd name="T4" fmla="*/ 89 w 98"/>
              <a:gd name="T5" fmla="*/ 21 h 71"/>
              <a:gd name="T6" fmla="*/ 98 w 98"/>
              <a:gd name="T7" fmla="*/ 7 h 71"/>
              <a:gd name="T8" fmla="*/ 89 w 98"/>
              <a:gd name="T9" fmla="*/ 3 h 71"/>
              <a:gd name="T10" fmla="*/ 9 w 98"/>
              <a:gd name="T11" fmla="*/ 49 h 71"/>
              <a:gd name="T12" fmla="*/ 0 w 98"/>
              <a:gd name="T13" fmla="*/ 63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3"/>
                </a:moveTo>
                <a:cubicBezTo>
                  <a:pt x="0" y="69"/>
                  <a:pt x="4" y="71"/>
                  <a:pt x="9" y="68"/>
                </a:cubicBezTo>
                <a:cubicBezTo>
                  <a:pt x="89" y="21"/>
                  <a:pt x="89" y="21"/>
                  <a:pt x="89" y="21"/>
                </a:cubicBezTo>
                <a:cubicBezTo>
                  <a:pt x="94" y="19"/>
                  <a:pt x="98" y="12"/>
                  <a:pt x="98" y="7"/>
                </a:cubicBezTo>
                <a:cubicBezTo>
                  <a:pt x="98" y="2"/>
                  <a:pt x="94" y="0"/>
                  <a:pt x="89" y="3"/>
                </a:cubicBezTo>
                <a:cubicBezTo>
                  <a:pt x="9" y="49"/>
                  <a:pt x="9" y="49"/>
                  <a:pt x="9" y="49"/>
                </a:cubicBezTo>
                <a:cubicBezTo>
                  <a:pt x="4" y="52"/>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任意多边形 70">
            <a:extLst>
              <a:ext uri="{FF2B5EF4-FFF2-40B4-BE49-F238E27FC236}">
                <a16:creationId xmlns:a16="http://schemas.microsoft.com/office/drawing/2014/main" id="{EA28AE63-DCCC-46A9-95F3-7A2FCE022D51}"/>
              </a:ext>
            </a:extLst>
          </p:cNvPr>
          <p:cNvSpPr/>
          <p:nvPr/>
        </p:nvSpPr>
        <p:spPr bwMode="auto">
          <a:xfrm>
            <a:off x="8193777" y="4603333"/>
            <a:ext cx="34863" cy="56317"/>
          </a:xfrm>
          <a:custGeom>
            <a:avLst/>
            <a:gdLst>
              <a:gd name="T0" fmla="*/ 0 w 16"/>
              <a:gd name="T1" fmla="*/ 14 h 26"/>
              <a:gd name="T2" fmla="*/ 0 w 16"/>
              <a:gd name="T3" fmla="*/ 21 h 26"/>
              <a:gd name="T4" fmla="*/ 5 w 16"/>
              <a:gd name="T5" fmla="*/ 24 h 26"/>
              <a:gd name="T6" fmla="*/ 11 w 16"/>
              <a:gd name="T7" fmla="*/ 21 h 26"/>
              <a:gd name="T8" fmla="*/ 16 w 16"/>
              <a:gd name="T9" fmla="*/ 12 h 26"/>
              <a:gd name="T10" fmla="*/ 16 w 16"/>
              <a:gd name="T11" fmla="*/ 5 h 26"/>
              <a:gd name="T12" fmla="*/ 11 w 16"/>
              <a:gd name="T13" fmla="*/ 2 h 26"/>
              <a:gd name="T14" fmla="*/ 5 w 16"/>
              <a:gd name="T15" fmla="*/ 5 h 26"/>
              <a:gd name="T16" fmla="*/ 0 w 16"/>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
                <a:moveTo>
                  <a:pt x="0" y="14"/>
                </a:moveTo>
                <a:cubicBezTo>
                  <a:pt x="0" y="21"/>
                  <a:pt x="0" y="21"/>
                  <a:pt x="0" y="21"/>
                </a:cubicBezTo>
                <a:cubicBezTo>
                  <a:pt x="0" y="24"/>
                  <a:pt x="2" y="26"/>
                  <a:pt x="5" y="24"/>
                </a:cubicBezTo>
                <a:cubicBezTo>
                  <a:pt x="11" y="21"/>
                  <a:pt x="11" y="21"/>
                  <a:pt x="11" y="21"/>
                </a:cubicBezTo>
                <a:cubicBezTo>
                  <a:pt x="14" y="19"/>
                  <a:pt x="16" y="15"/>
                  <a:pt x="16" y="12"/>
                </a:cubicBezTo>
                <a:cubicBezTo>
                  <a:pt x="16" y="5"/>
                  <a:pt x="16" y="5"/>
                  <a:pt x="16" y="5"/>
                </a:cubicBezTo>
                <a:cubicBezTo>
                  <a:pt x="16" y="2"/>
                  <a:pt x="14" y="0"/>
                  <a:pt x="11" y="2"/>
                </a:cubicBezTo>
                <a:cubicBezTo>
                  <a:pt x="5" y="5"/>
                  <a:pt x="5" y="5"/>
                  <a:pt x="5" y="5"/>
                </a:cubicBezTo>
                <a:cubicBezTo>
                  <a:pt x="2" y="7"/>
                  <a:pt x="0" y="11"/>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任意多边形 71">
            <a:extLst>
              <a:ext uri="{FF2B5EF4-FFF2-40B4-BE49-F238E27FC236}">
                <a16:creationId xmlns:a16="http://schemas.microsoft.com/office/drawing/2014/main" id="{0F55F6A0-0A0B-4BC3-974E-9186C2CD6A52}"/>
              </a:ext>
            </a:extLst>
          </p:cNvPr>
          <p:cNvSpPr/>
          <p:nvPr/>
        </p:nvSpPr>
        <p:spPr bwMode="auto">
          <a:xfrm>
            <a:off x="8264843" y="4459859"/>
            <a:ext cx="215883" cy="156884"/>
          </a:xfrm>
          <a:custGeom>
            <a:avLst/>
            <a:gdLst>
              <a:gd name="T0" fmla="*/ 0 w 98"/>
              <a:gd name="T1" fmla="*/ 64 h 71"/>
              <a:gd name="T2" fmla="*/ 9 w 98"/>
              <a:gd name="T3" fmla="*/ 68 h 71"/>
              <a:gd name="T4" fmla="*/ 89 w 98"/>
              <a:gd name="T5" fmla="*/ 22 h 71"/>
              <a:gd name="T6" fmla="*/ 98 w 98"/>
              <a:gd name="T7" fmla="*/ 8 h 71"/>
              <a:gd name="T8" fmla="*/ 89 w 98"/>
              <a:gd name="T9" fmla="*/ 3 h 71"/>
              <a:gd name="T10" fmla="*/ 9 w 98"/>
              <a:gd name="T11" fmla="*/ 49 h 71"/>
              <a:gd name="T12" fmla="*/ 0 w 98"/>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4"/>
                </a:moveTo>
                <a:cubicBezTo>
                  <a:pt x="0" y="69"/>
                  <a:pt x="4" y="71"/>
                  <a:pt x="9" y="68"/>
                </a:cubicBezTo>
                <a:cubicBezTo>
                  <a:pt x="89" y="22"/>
                  <a:pt x="89" y="22"/>
                  <a:pt x="89" y="22"/>
                </a:cubicBezTo>
                <a:cubicBezTo>
                  <a:pt x="94" y="19"/>
                  <a:pt x="98" y="13"/>
                  <a:pt x="98" y="8"/>
                </a:cubicBezTo>
                <a:cubicBezTo>
                  <a:pt x="98" y="2"/>
                  <a:pt x="94" y="0"/>
                  <a:pt x="89" y="3"/>
                </a:cubicBezTo>
                <a:cubicBezTo>
                  <a:pt x="9" y="49"/>
                  <a:pt x="9" y="49"/>
                  <a:pt x="9" y="49"/>
                </a:cubicBezTo>
                <a:cubicBezTo>
                  <a:pt x="4" y="52"/>
                  <a:pt x="0" y="59"/>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任意多边形 72">
            <a:extLst>
              <a:ext uri="{FF2B5EF4-FFF2-40B4-BE49-F238E27FC236}">
                <a16:creationId xmlns:a16="http://schemas.microsoft.com/office/drawing/2014/main" id="{3551396C-2420-426E-805D-E5357DB6CF56}"/>
              </a:ext>
            </a:extLst>
          </p:cNvPr>
          <p:cNvSpPr/>
          <p:nvPr/>
        </p:nvSpPr>
        <p:spPr bwMode="auto">
          <a:xfrm>
            <a:off x="9487732" y="3072040"/>
            <a:ext cx="539037" cy="364721"/>
          </a:xfrm>
          <a:custGeom>
            <a:avLst/>
            <a:gdLst>
              <a:gd name="T0" fmla="*/ 0 w 244"/>
              <a:gd name="T1" fmla="*/ 148 h 165"/>
              <a:gd name="T2" fmla="*/ 0 w 244"/>
              <a:gd name="T3" fmla="*/ 157 h 165"/>
              <a:gd name="T4" fmla="*/ 9 w 244"/>
              <a:gd name="T5" fmla="*/ 162 h 165"/>
              <a:gd name="T6" fmla="*/ 236 w 244"/>
              <a:gd name="T7" fmla="*/ 31 h 165"/>
              <a:gd name="T8" fmla="*/ 244 w 244"/>
              <a:gd name="T9" fmla="*/ 15 h 165"/>
              <a:gd name="T10" fmla="*/ 244 w 244"/>
              <a:gd name="T11" fmla="*/ 7 h 165"/>
              <a:gd name="T12" fmla="*/ 236 w 244"/>
              <a:gd name="T13" fmla="*/ 2 h 165"/>
              <a:gd name="T14" fmla="*/ 9 w 244"/>
              <a:gd name="T15" fmla="*/ 133 h 165"/>
              <a:gd name="T16" fmla="*/ 0 w 244"/>
              <a:gd name="T17" fmla="*/ 14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65">
                <a:moveTo>
                  <a:pt x="0" y="148"/>
                </a:moveTo>
                <a:cubicBezTo>
                  <a:pt x="0" y="157"/>
                  <a:pt x="0" y="157"/>
                  <a:pt x="0" y="157"/>
                </a:cubicBezTo>
                <a:cubicBezTo>
                  <a:pt x="0" y="163"/>
                  <a:pt x="4" y="165"/>
                  <a:pt x="9" y="162"/>
                </a:cubicBezTo>
                <a:cubicBezTo>
                  <a:pt x="236" y="31"/>
                  <a:pt x="236" y="31"/>
                  <a:pt x="236" y="31"/>
                </a:cubicBezTo>
                <a:cubicBezTo>
                  <a:pt x="240" y="28"/>
                  <a:pt x="244" y="21"/>
                  <a:pt x="244" y="15"/>
                </a:cubicBezTo>
                <a:cubicBezTo>
                  <a:pt x="244" y="7"/>
                  <a:pt x="244" y="7"/>
                  <a:pt x="244" y="7"/>
                </a:cubicBezTo>
                <a:cubicBezTo>
                  <a:pt x="244" y="2"/>
                  <a:pt x="240" y="0"/>
                  <a:pt x="236" y="2"/>
                </a:cubicBezTo>
                <a:cubicBezTo>
                  <a:pt x="9" y="133"/>
                  <a:pt x="9" y="133"/>
                  <a:pt x="9" y="133"/>
                </a:cubicBezTo>
                <a:cubicBezTo>
                  <a:pt x="4" y="136"/>
                  <a:pt x="0" y="143"/>
                  <a:pt x="0" y="14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任意多边形 73">
            <a:extLst>
              <a:ext uri="{FF2B5EF4-FFF2-40B4-BE49-F238E27FC236}">
                <a16:creationId xmlns:a16="http://schemas.microsoft.com/office/drawing/2014/main" id="{48638153-3D0E-4230-8268-A35BFE3F29FB}"/>
              </a:ext>
            </a:extLst>
          </p:cNvPr>
          <p:cNvSpPr/>
          <p:nvPr/>
        </p:nvSpPr>
        <p:spPr bwMode="auto">
          <a:xfrm>
            <a:off x="9487732" y="3153835"/>
            <a:ext cx="612786" cy="384835"/>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任意多边形 74">
            <a:extLst>
              <a:ext uri="{FF2B5EF4-FFF2-40B4-BE49-F238E27FC236}">
                <a16:creationId xmlns:a16="http://schemas.microsoft.com/office/drawing/2014/main" id="{C5040251-9D97-4D3F-BE58-2072D304D40B}"/>
              </a:ext>
            </a:extLst>
          </p:cNvPr>
          <p:cNvSpPr/>
          <p:nvPr/>
        </p:nvSpPr>
        <p:spPr bwMode="auto">
          <a:xfrm>
            <a:off x="9487732" y="3238310"/>
            <a:ext cx="612786" cy="382153"/>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任意多边形 75">
            <a:extLst>
              <a:ext uri="{FF2B5EF4-FFF2-40B4-BE49-F238E27FC236}">
                <a16:creationId xmlns:a16="http://schemas.microsoft.com/office/drawing/2014/main" id="{EF736BDB-A046-4C67-8770-27B061925B40}"/>
              </a:ext>
            </a:extLst>
          </p:cNvPr>
          <p:cNvSpPr/>
          <p:nvPr/>
        </p:nvSpPr>
        <p:spPr bwMode="auto">
          <a:xfrm>
            <a:off x="9487732" y="3320105"/>
            <a:ext cx="612786" cy="383494"/>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任意多边形 76">
            <a:extLst>
              <a:ext uri="{FF2B5EF4-FFF2-40B4-BE49-F238E27FC236}">
                <a16:creationId xmlns:a16="http://schemas.microsoft.com/office/drawing/2014/main" id="{CA6005FB-C16E-4CA3-B673-049AB782C0AF}"/>
              </a:ext>
            </a:extLst>
          </p:cNvPr>
          <p:cNvSpPr/>
          <p:nvPr/>
        </p:nvSpPr>
        <p:spPr bwMode="auto">
          <a:xfrm>
            <a:off x="9487732" y="3403240"/>
            <a:ext cx="612786" cy="382153"/>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任意多边形 77">
            <a:extLst>
              <a:ext uri="{FF2B5EF4-FFF2-40B4-BE49-F238E27FC236}">
                <a16:creationId xmlns:a16="http://schemas.microsoft.com/office/drawing/2014/main" id="{E57A7703-1D7A-43D1-8E40-018A47AC0A40}"/>
              </a:ext>
            </a:extLst>
          </p:cNvPr>
          <p:cNvSpPr/>
          <p:nvPr/>
        </p:nvSpPr>
        <p:spPr bwMode="auto">
          <a:xfrm>
            <a:off x="9487732" y="3485034"/>
            <a:ext cx="612786" cy="384835"/>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任意多边形 78">
            <a:extLst>
              <a:ext uri="{FF2B5EF4-FFF2-40B4-BE49-F238E27FC236}">
                <a16:creationId xmlns:a16="http://schemas.microsoft.com/office/drawing/2014/main" id="{94769CC6-CD7F-4802-9C66-2AF84F0C3218}"/>
              </a:ext>
            </a:extLst>
          </p:cNvPr>
          <p:cNvSpPr/>
          <p:nvPr/>
        </p:nvSpPr>
        <p:spPr bwMode="auto">
          <a:xfrm>
            <a:off x="9487732" y="3569510"/>
            <a:ext cx="612786" cy="382153"/>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任意多边形 79">
            <a:extLst>
              <a:ext uri="{FF2B5EF4-FFF2-40B4-BE49-F238E27FC236}">
                <a16:creationId xmlns:a16="http://schemas.microsoft.com/office/drawing/2014/main" id="{29BC5242-E837-4B1B-A28A-A30A23F382E3}"/>
              </a:ext>
            </a:extLst>
          </p:cNvPr>
          <p:cNvSpPr/>
          <p:nvPr/>
        </p:nvSpPr>
        <p:spPr bwMode="auto">
          <a:xfrm>
            <a:off x="9487732" y="3651304"/>
            <a:ext cx="612786" cy="383494"/>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任意多边形 80">
            <a:extLst>
              <a:ext uri="{FF2B5EF4-FFF2-40B4-BE49-F238E27FC236}">
                <a16:creationId xmlns:a16="http://schemas.microsoft.com/office/drawing/2014/main" id="{5A4D4CE9-2328-4463-9E98-3897B1F97282}"/>
              </a:ext>
            </a:extLst>
          </p:cNvPr>
          <p:cNvSpPr/>
          <p:nvPr/>
        </p:nvSpPr>
        <p:spPr bwMode="auto">
          <a:xfrm>
            <a:off x="9487732" y="3734439"/>
            <a:ext cx="612786" cy="382153"/>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任意多边形 81">
            <a:extLst>
              <a:ext uri="{FF2B5EF4-FFF2-40B4-BE49-F238E27FC236}">
                <a16:creationId xmlns:a16="http://schemas.microsoft.com/office/drawing/2014/main" id="{D8B40D78-B0CB-4F8D-8F85-7B0EE3CF0A22}"/>
              </a:ext>
            </a:extLst>
          </p:cNvPr>
          <p:cNvSpPr/>
          <p:nvPr/>
        </p:nvSpPr>
        <p:spPr bwMode="auto">
          <a:xfrm>
            <a:off x="8626883" y="3423353"/>
            <a:ext cx="789783" cy="1232276"/>
          </a:xfrm>
          <a:custGeom>
            <a:avLst/>
            <a:gdLst>
              <a:gd name="T0" fmla="*/ 8 w 357"/>
              <a:gd name="T1" fmla="*/ 199 h 558"/>
              <a:gd name="T2" fmla="*/ 348 w 357"/>
              <a:gd name="T3" fmla="*/ 3 h 558"/>
              <a:gd name="T4" fmla="*/ 357 w 357"/>
              <a:gd name="T5" fmla="*/ 8 h 558"/>
              <a:gd name="T6" fmla="*/ 357 w 357"/>
              <a:gd name="T7" fmla="*/ 344 h 558"/>
              <a:gd name="T8" fmla="*/ 348 w 357"/>
              <a:gd name="T9" fmla="*/ 359 h 558"/>
              <a:gd name="T10" fmla="*/ 8 w 357"/>
              <a:gd name="T11" fmla="*/ 556 h 558"/>
              <a:gd name="T12" fmla="*/ 0 w 357"/>
              <a:gd name="T13" fmla="*/ 551 h 558"/>
              <a:gd name="T14" fmla="*/ 0 w 357"/>
              <a:gd name="T15" fmla="*/ 214 h 558"/>
              <a:gd name="T16" fmla="*/ 8 w 357"/>
              <a:gd name="T17" fmla="*/ 199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558">
                <a:moveTo>
                  <a:pt x="8" y="199"/>
                </a:moveTo>
                <a:cubicBezTo>
                  <a:pt x="348" y="3"/>
                  <a:pt x="348" y="3"/>
                  <a:pt x="348" y="3"/>
                </a:cubicBezTo>
                <a:cubicBezTo>
                  <a:pt x="353" y="0"/>
                  <a:pt x="357" y="2"/>
                  <a:pt x="357" y="8"/>
                </a:cubicBezTo>
                <a:cubicBezTo>
                  <a:pt x="357" y="344"/>
                  <a:pt x="357" y="344"/>
                  <a:pt x="357" y="344"/>
                </a:cubicBezTo>
                <a:cubicBezTo>
                  <a:pt x="357" y="350"/>
                  <a:pt x="353" y="357"/>
                  <a:pt x="348" y="359"/>
                </a:cubicBezTo>
                <a:cubicBezTo>
                  <a:pt x="8" y="556"/>
                  <a:pt x="8" y="556"/>
                  <a:pt x="8" y="556"/>
                </a:cubicBezTo>
                <a:cubicBezTo>
                  <a:pt x="3" y="558"/>
                  <a:pt x="0" y="556"/>
                  <a:pt x="0" y="551"/>
                </a:cubicBezTo>
                <a:cubicBezTo>
                  <a:pt x="0" y="214"/>
                  <a:pt x="0" y="214"/>
                  <a:pt x="0" y="214"/>
                </a:cubicBezTo>
                <a:cubicBezTo>
                  <a:pt x="0" y="209"/>
                  <a:pt x="3" y="202"/>
                  <a:pt x="8" y="199"/>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任意多边形 82">
            <a:extLst>
              <a:ext uri="{FF2B5EF4-FFF2-40B4-BE49-F238E27FC236}">
                <a16:creationId xmlns:a16="http://schemas.microsoft.com/office/drawing/2014/main" id="{9C9984AD-B602-4729-821C-E1EBA552B9EC}"/>
              </a:ext>
            </a:extLst>
          </p:cNvPr>
          <p:cNvSpPr/>
          <p:nvPr/>
        </p:nvSpPr>
        <p:spPr bwMode="auto">
          <a:xfrm>
            <a:off x="8626883" y="3852437"/>
            <a:ext cx="789783" cy="803192"/>
          </a:xfrm>
          <a:custGeom>
            <a:avLst/>
            <a:gdLst>
              <a:gd name="T0" fmla="*/ 262 w 357"/>
              <a:gd name="T1" fmla="*/ 0 h 364"/>
              <a:gd name="T2" fmla="*/ 205 w 357"/>
              <a:gd name="T3" fmla="*/ 100 h 364"/>
              <a:gd name="T4" fmla="*/ 245 w 357"/>
              <a:gd name="T5" fmla="*/ 152 h 364"/>
              <a:gd name="T6" fmla="*/ 113 w 357"/>
              <a:gd name="T7" fmla="*/ 38 h 364"/>
              <a:gd name="T8" fmla="*/ 0 w 357"/>
              <a:gd name="T9" fmla="*/ 285 h 364"/>
              <a:gd name="T10" fmla="*/ 0 w 357"/>
              <a:gd name="T11" fmla="*/ 357 h 364"/>
              <a:gd name="T12" fmla="*/ 8 w 357"/>
              <a:gd name="T13" fmla="*/ 362 h 364"/>
              <a:gd name="T14" fmla="*/ 348 w 357"/>
              <a:gd name="T15" fmla="*/ 165 h 364"/>
              <a:gd name="T16" fmla="*/ 357 w 357"/>
              <a:gd name="T17" fmla="*/ 150 h 364"/>
              <a:gd name="T18" fmla="*/ 357 w 357"/>
              <a:gd name="T19" fmla="*/ 86 h 364"/>
              <a:gd name="T20" fmla="*/ 262 w 357"/>
              <a:gd name="T21"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364">
                <a:moveTo>
                  <a:pt x="262" y="0"/>
                </a:moveTo>
                <a:cubicBezTo>
                  <a:pt x="205" y="100"/>
                  <a:pt x="205" y="100"/>
                  <a:pt x="205" y="100"/>
                </a:cubicBezTo>
                <a:cubicBezTo>
                  <a:pt x="245" y="152"/>
                  <a:pt x="245" y="152"/>
                  <a:pt x="245" y="152"/>
                </a:cubicBezTo>
                <a:cubicBezTo>
                  <a:pt x="113" y="38"/>
                  <a:pt x="113" y="38"/>
                  <a:pt x="113" y="38"/>
                </a:cubicBezTo>
                <a:cubicBezTo>
                  <a:pt x="0" y="285"/>
                  <a:pt x="0" y="285"/>
                  <a:pt x="0" y="285"/>
                </a:cubicBezTo>
                <a:cubicBezTo>
                  <a:pt x="0" y="357"/>
                  <a:pt x="0" y="357"/>
                  <a:pt x="0" y="357"/>
                </a:cubicBezTo>
                <a:cubicBezTo>
                  <a:pt x="0" y="362"/>
                  <a:pt x="3" y="364"/>
                  <a:pt x="8" y="362"/>
                </a:cubicBezTo>
                <a:cubicBezTo>
                  <a:pt x="348" y="165"/>
                  <a:pt x="348" y="165"/>
                  <a:pt x="348" y="165"/>
                </a:cubicBezTo>
                <a:cubicBezTo>
                  <a:pt x="353" y="163"/>
                  <a:pt x="357" y="156"/>
                  <a:pt x="357" y="150"/>
                </a:cubicBezTo>
                <a:cubicBezTo>
                  <a:pt x="357" y="86"/>
                  <a:pt x="357" y="86"/>
                  <a:pt x="357" y="86"/>
                </a:cubicBezTo>
                <a:cubicBezTo>
                  <a:pt x="262" y="0"/>
                  <a:pt x="262" y="0"/>
                  <a:pt x="262"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任意多边形 83">
            <a:extLst>
              <a:ext uri="{FF2B5EF4-FFF2-40B4-BE49-F238E27FC236}">
                <a16:creationId xmlns:a16="http://schemas.microsoft.com/office/drawing/2014/main" id="{7AFAC49D-0556-41C8-9093-B64DE41CAB5C}"/>
              </a:ext>
            </a:extLst>
          </p:cNvPr>
          <p:cNvSpPr/>
          <p:nvPr/>
        </p:nvSpPr>
        <p:spPr bwMode="auto">
          <a:xfrm>
            <a:off x="9179328" y="3604373"/>
            <a:ext cx="113976" cy="167611"/>
          </a:xfrm>
          <a:custGeom>
            <a:avLst/>
            <a:gdLst>
              <a:gd name="T0" fmla="*/ 26 w 51"/>
              <a:gd name="T1" fmla="*/ 8 h 76"/>
              <a:gd name="T2" fmla="*/ 51 w 51"/>
              <a:gd name="T3" fmla="*/ 23 h 76"/>
              <a:gd name="T4" fmla="*/ 26 w 51"/>
              <a:gd name="T5" fmla="*/ 67 h 76"/>
              <a:gd name="T6" fmla="*/ 0 w 51"/>
              <a:gd name="T7" fmla="*/ 53 h 76"/>
              <a:gd name="T8" fmla="*/ 26 w 51"/>
              <a:gd name="T9" fmla="*/ 8 h 76"/>
            </a:gdLst>
            <a:ahLst/>
            <a:cxnLst>
              <a:cxn ang="0">
                <a:pos x="T0" y="T1"/>
              </a:cxn>
              <a:cxn ang="0">
                <a:pos x="T2" y="T3"/>
              </a:cxn>
              <a:cxn ang="0">
                <a:pos x="T4" y="T5"/>
              </a:cxn>
              <a:cxn ang="0">
                <a:pos x="T6" y="T7"/>
              </a:cxn>
              <a:cxn ang="0">
                <a:pos x="T8" y="T9"/>
              </a:cxn>
            </a:cxnLst>
            <a:rect l="0" t="0" r="r" b="b"/>
            <a:pathLst>
              <a:path w="51" h="76">
                <a:moveTo>
                  <a:pt x="26" y="8"/>
                </a:moveTo>
                <a:cubicBezTo>
                  <a:pt x="40" y="0"/>
                  <a:pt x="51" y="7"/>
                  <a:pt x="51" y="23"/>
                </a:cubicBezTo>
                <a:cubicBezTo>
                  <a:pt x="51" y="39"/>
                  <a:pt x="40" y="59"/>
                  <a:pt x="26" y="67"/>
                </a:cubicBezTo>
                <a:cubicBezTo>
                  <a:pt x="12" y="76"/>
                  <a:pt x="0" y="69"/>
                  <a:pt x="0" y="53"/>
                </a:cubicBezTo>
                <a:cubicBezTo>
                  <a:pt x="0" y="36"/>
                  <a:pt x="12" y="16"/>
                  <a:pt x="26" y="8"/>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任意多边形 84">
            <a:extLst>
              <a:ext uri="{FF2B5EF4-FFF2-40B4-BE49-F238E27FC236}">
                <a16:creationId xmlns:a16="http://schemas.microsoft.com/office/drawing/2014/main" id="{9647EB47-D7B3-4FA2-BC01-E5E8335375F2}"/>
              </a:ext>
            </a:extLst>
          </p:cNvPr>
          <p:cNvSpPr/>
          <p:nvPr/>
        </p:nvSpPr>
        <p:spPr bwMode="auto">
          <a:xfrm>
            <a:off x="8122709" y="2368075"/>
            <a:ext cx="1977809" cy="1378432"/>
          </a:xfrm>
          <a:custGeom>
            <a:avLst/>
            <a:gdLst>
              <a:gd name="T0" fmla="*/ 9 w 894"/>
              <a:gd name="T1" fmla="*/ 508 h 624"/>
              <a:gd name="T2" fmla="*/ 885 w 894"/>
              <a:gd name="T3" fmla="*/ 2 h 624"/>
              <a:gd name="T4" fmla="*/ 894 w 894"/>
              <a:gd name="T5" fmla="*/ 7 h 624"/>
              <a:gd name="T6" fmla="*/ 894 w 894"/>
              <a:gd name="T7" fmla="*/ 100 h 624"/>
              <a:gd name="T8" fmla="*/ 885 w 894"/>
              <a:gd name="T9" fmla="*/ 115 h 624"/>
              <a:gd name="T10" fmla="*/ 9 w 894"/>
              <a:gd name="T11" fmla="*/ 621 h 624"/>
              <a:gd name="T12" fmla="*/ 0 w 894"/>
              <a:gd name="T13" fmla="*/ 616 h 624"/>
              <a:gd name="T14" fmla="*/ 0 w 894"/>
              <a:gd name="T15" fmla="*/ 523 h 624"/>
              <a:gd name="T16" fmla="*/ 9 w 894"/>
              <a:gd name="T17" fmla="*/ 508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4" h="624">
                <a:moveTo>
                  <a:pt x="9" y="508"/>
                </a:moveTo>
                <a:cubicBezTo>
                  <a:pt x="885" y="2"/>
                  <a:pt x="885" y="2"/>
                  <a:pt x="885" y="2"/>
                </a:cubicBezTo>
                <a:cubicBezTo>
                  <a:pt x="890" y="0"/>
                  <a:pt x="894" y="2"/>
                  <a:pt x="894" y="7"/>
                </a:cubicBezTo>
                <a:cubicBezTo>
                  <a:pt x="894" y="100"/>
                  <a:pt x="894" y="100"/>
                  <a:pt x="894" y="100"/>
                </a:cubicBezTo>
                <a:cubicBezTo>
                  <a:pt x="894" y="105"/>
                  <a:pt x="890" y="112"/>
                  <a:pt x="885" y="115"/>
                </a:cubicBezTo>
                <a:cubicBezTo>
                  <a:pt x="9" y="621"/>
                  <a:pt x="9" y="621"/>
                  <a:pt x="9" y="621"/>
                </a:cubicBezTo>
                <a:cubicBezTo>
                  <a:pt x="4" y="624"/>
                  <a:pt x="0" y="621"/>
                  <a:pt x="0" y="616"/>
                </a:cubicBezTo>
                <a:cubicBezTo>
                  <a:pt x="0" y="523"/>
                  <a:pt x="0" y="523"/>
                  <a:pt x="0" y="523"/>
                </a:cubicBezTo>
                <a:cubicBezTo>
                  <a:pt x="0" y="518"/>
                  <a:pt x="4" y="511"/>
                  <a:pt x="9" y="50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任意多边形 85">
            <a:extLst>
              <a:ext uri="{FF2B5EF4-FFF2-40B4-BE49-F238E27FC236}">
                <a16:creationId xmlns:a16="http://schemas.microsoft.com/office/drawing/2014/main" id="{42F517F4-5DA3-414B-B0DC-FCAB6E71D898}"/>
              </a:ext>
            </a:extLst>
          </p:cNvPr>
          <p:cNvSpPr/>
          <p:nvPr/>
        </p:nvSpPr>
        <p:spPr bwMode="auto">
          <a:xfrm>
            <a:off x="9381803" y="2538367"/>
            <a:ext cx="573900" cy="390199"/>
          </a:xfrm>
          <a:custGeom>
            <a:avLst/>
            <a:gdLst>
              <a:gd name="T0" fmla="*/ 0 w 260"/>
              <a:gd name="T1" fmla="*/ 156 h 177"/>
              <a:gd name="T2" fmla="*/ 0 w 260"/>
              <a:gd name="T3" fmla="*/ 172 h 177"/>
              <a:gd name="T4" fmla="*/ 5 w 260"/>
              <a:gd name="T5" fmla="*/ 175 h 177"/>
              <a:gd name="T6" fmla="*/ 260 w 260"/>
              <a:gd name="T7" fmla="*/ 28 h 177"/>
              <a:gd name="T8" fmla="*/ 260 w 260"/>
              <a:gd name="T9" fmla="*/ 0 h 177"/>
              <a:gd name="T10" fmla="*/ 5 w 260"/>
              <a:gd name="T11" fmla="*/ 147 h 177"/>
              <a:gd name="T12" fmla="*/ 0 w 260"/>
              <a:gd name="T13" fmla="*/ 156 h 177"/>
            </a:gdLst>
            <a:ahLst/>
            <a:cxnLst>
              <a:cxn ang="0">
                <a:pos x="T0" y="T1"/>
              </a:cxn>
              <a:cxn ang="0">
                <a:pos x="T2" y="T3"/>
              </a:cxn>
              <a:cxn ang="0">
                <a:pos x="T4" y="T5"/>
              </a:cxn>
              <a:cxn ang="0">
                <a:pos x="T6" y="T7"/>
              </a:cxn>
              <a:cxn ang="0">
                <a:pos x="T8" y="T9"/>
              </a:cxn>
              <a:cxn ang="0">
                <a:pos x="T10" y="T11"/>
              </a:cxn>
              <a:cxn ang="0">
                <a:pos x="T12" y="T13"/>
              </a:cxn>
            </a:cxnLst>
            <a:rect l="0" t="0" r="r" b="b"/>
            <a:pathLst>
              <a:path w="260" h="177">
                <a:moveTo>
                  <a:pt x="0" y="156"/>
                </a:moveTo>
                <a:cubicBezTo>
                  <a:pt x="0" y="172"/>
                  <a:pt x="0" y="172"/>
                  <a:pt x="0" y="172"/>
                </a:cubicBezTo>
                <a:cubicBezTo>
                  <a:pt x="0" y="176"/>
                  <a:pt x="2" y="177"/>
                  <a:pt x="5" y="175"/>
                </a:cubicBezTo>
                <a:cubicBezTo>
                  <a:pt x="260" y="28"/>
                  <a:pt x="260" y="28"/>
                  <a:pt x="260" y="28"/>
                </a:cubicBezTo>
                <a:cubicBezTo>
                  <a:pt x="260" y="0"/>
                  <a:pt x="260" y="0"/>
                  <a:pt x="260" y="0"/>
                </a:cubicBezTo>
                <a:cubicBezTo>
                  <a:pt x="5" y="147"/>
                  <a:pt x="5" y="147"/>
                  <a:pt x="5" y="147"/>
                </a:cubicBezTo>
                <a:cubicBezTo>
                  <a:pt x="2" y="149"/>
                  <a:pt x="0" y="153"/>
                  <a:pt x="0" y="15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任意多边形 86">
            <a:extLst>
              <a:ext uri="{FF2B5EF4-FFF2-40B4-BE49-F238E27FC236}">
                <a16:creationId xmlns:a16="http://schemas.microsoft.com/office/drawing/2014/main" id="{0EC04182-63B3-491E-BDBA-912D4C059D12}"/>
              </a:ext>
            </a:extLst>
          </p:cNvPr>
          <p:cNvSpPr/>
          <p:nvPr/>
        </p:nvSpPr>
        <p:spPr bwMode="auto">
          <a:xfrm>
            <a:off x="9955702" y="2500822"/>
            <a:ext cx="71067" cy="99226"/>
          </a:xfrm>
          <a:custGeom>
            <a:avLst/>
            <a:gdLst>
              <a:gd name="T0" fmla="*/ 27 w 32"/>
              <a:gd name="T1" fmla="*/ 1 h 45"/>
              <a:gd name="T2" fmla="*/ 32 w 32"/>
              <a:gd name="T3" fmla="*/ 4 h 45"/>
              <a:gd name="T4" fmla="*/ 32 w 32"/>
              <a:gd name="T5" fmla="*/ 21 h 45"/>
              <a:gd name="T6" fmla="*/ 27 w 32"/>
              <a:gd name="T7" fmla="*/ 30 h 45"/>
              <a:gd name="T8" fmla="*/ 0 w 32"/>
              <a:gd name="T9" fmla="*/ 45 h 45"/>
              <a:gd name="T10" fmla="*/ 0 w 32"/>
              <a:gd name="T11" fmla="*/ 17 h 45"/>
              <a:gd name="T12" fmla="*/ 27 w 32"/>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32" h="45">
                <a:moveTo>
                  <a:pt x="27" y="1"/>
                </a:moveTo>
                <a:cubicBezTo>
                  <a:pt x="30" y="0"/>
                  <a:pt x="32" y="1"/>
                  <a:pt x="32" y="4"/>
                </a:cubicBezTo>
                <a:cubicBezTo>
                  <a:pt x="32" y="21"/>
                  <a:pt x="32" y="21"/>
                  <a:pt x="32" y="21"/>
                </a:cubicBezTo>
                <a:cubicBezTo>
                  <a:pt x="32" y="24"/>
                  <a:pt x="30" y="28"/>
                  <a:pt x="27" y="30"/>
                </a:cubicBezTo>
                <a:cubicBezTo>
                  <a:pt x="0" y="45"/>
                  <a:pt x="0" y="45"/>
                  <a:pt x="0" y="45"/>
                </a:cubicBezTo>
                <a:cubicBezTo>
                  <a:pt x="0" y="17"/>
                  <a:pt x="0" y="17"/>
                  <a:pt x="0" y="17"/>
                </a:cubicBezTo>
                <a:lnTo>
                  <a:pt x="27" y="1"/>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任意多边形 87">
            <a:extLst>
              <a:ext uri="{FF2B5EF4-FFF2-40B4-BE49-F238E27FC236}">
                <a16:creationId xmlns:a16="http://schemas.microsoft.com/office/drawing/2014/main" id="{70031DF7-B8D0-4ADF-9727-EBB017109AC8}"/>
              </a:ext>
            </a:extLst>
          </p:cNvPr>
          <p:cNvSpPr/>
          <p:nvPr/>
        </p:nvSpPr>
        <p:spPr bwMode="auto">
          <a:xfrm>
            <a:off x="9975815" y="2524958"/>
            <a:ext cx="37545" cy="46931"/>
          </a:xfrm>
          <a:custGeom>
            <a:avLst/>
            <a:gdLst>
              <a:gd name="T0" fmla="*/ 16 w 17"/>
              <a:gd name="T1" fmla="*/ 12 h 21"/>
              <a:gd name="T2" fmla="*/ 13 w 17"/>
              <a:gd name="T3" fmla="*/ 12 h 21"/>
              <a:gd name="T4" fmla="*/ 13 w 17"/>
              <a:gd name="T5" fmla="*/ 8 h 21"/>
              <a:gd name="T6" fmla="*/ 11 w 17"/>
              <a:gd name="T7" fmla="*/ 1 h 21"/>
              <a:gd name="T8" fmla="*/ 6 w 17"/>
              <a:gd name="T9" fmla="*/ 1 h 21"/>
              <a:gd name="T10" fmla="*/ 0 w 17"/>
              <a:gd name="T11" fmla="*/ 14 h 21"/>
              <a:gd name="T12" fmla="*/ 3 w 17"/>
              <a:gd name="T13" fmla="*/ 21 h 21"/>
              <a:gd name="T14" fmla="*/ 5 w 17"/>
              <a:gd name="T15" fmla="*/ 21 h 21"/>
              <a:gd name="T16" fmla="*/ 7 w 17"/>
              <a:gd name="T17" fmla="*/ 20 h 21"/>
              <a:gd name="T18" fmla="*/ 12 w 17"/>
              <a:gd name="T19" fmla="*/ 14 h 21"/>
              <a:gd name="T20" fmla="*/ 15 w 17"/>
              <a:gd name="T21" fmla="*/ 15 h 21"/>
              <a:gd name="T22" fmla="*/ 16 w 17"/>
              <a:gd name="T23" fmla="*/ 15 h 21"/>
              <a:gd name="T24" fmla="*/ 17 w 17"/>
              <a:gd name="T25" fmla="*/ 14 h 21"/>
              <a:gd name="T26" fmla="*/ 16 w 17"/>
              <a:gd name="T27" fmla="*/ 12 h 21"/>
              <a:gd name="T28" fmla="*/ 6 w 17"/>
              <a:gd name="T29" fmla="*/ 18 h 21"/>
              <a:gd name="T30" fmla="*/ 4 w 17"/>
              <a:gd name="T31" fmla="*/ 19 h 21"/>
              <a:gd name="T32" fmla="*/ 2 w 17"/>
              <a:gd name="T33" fmla="*/ 14 h 21"/>
              <a:gd name="T34" fmla="*/ 7 w 17"/>
              <a:gd name="T35" fmla="*/ 3 h 21"/>
              <a:gd name="T36" fmla="*/ 9 w 17"/>
              <a:gd name="T37" fmla="*/ 3 h 21"/>
              <a:gd name="T38" fmla="*/ 10 w 17"/>
              <a:gd name="T39" fmla="*/ 3 h 21"/>
              <a:gd name="T40" fmla="*/ 11 w 17"/>
              <a:gd name="T41" fmla="*/ 8 h 21"/>
              <a:gd name="T42" fmla="*/ 6 w 17"/>
              <a:gd name="T4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21">
                <a:moveTo>
                  <a:pt x="16" y="12"/>
                </a:moveTo>
                <a:cubicBezTo>
                  <a:pt x="13" y="12"/>
                  <a:pt x="13" y="12"/>
                  <a:pt x="13" y="12"/>
                </a:cubicBezTo>
                <a:cubicBezTo>
                  <a:pt x="13" y="10"/>
                  <a:pt x="13" y="9"/>
                  <a:pt x="13" y="8"/>
                </a:cubicBezTo>
                <a:cubicBezTo>
                  <a:pt x="13" y="5"/>
                  <a:pt x="12" y="2"/>
                  <a:pt x="11" y="1"/>
                </a:cubicBezTo>
                <a:cubicBezTo>
                  <a:pt x="9" y="0"/>
                  <a:pt x="8" y="0"/>
                  <a:pt x="6" y="1"/>
                </a:cubicBezTo>
                <a:cubicBezTo>
                  <a:pt x="3" y="3"/>
                  <a:pt x="0" y="9"/>
                  <a:pt x="0" y="14"/>
                </a:cubicBezTo>
                <a:cubicBezTo>
                  <a:pt x="0" y="17"/>
                  <a:pt x="1" y="19"/>
                  <a:pt x="3" y="21"/>
                </a:cubicBezTo>
                <a:cubicBezTo>
                  <a:pt x="3" y="21"/>
                  <a:pt x="4" y="21"/>
                  <a:pt x="5" y="21"/>
                </a:cubicBezTo>
                <a:cubicBezTo>
                  <a:pt x="6" y="21"/>
                  <a:pt x="6" y="21"/>
                  <a:pt x="7" y="20"/>
                </a:cubicBezTo>
                <a:cubicBezTo>
                  <a:pt x="9" y="19"/>
                  <a:pt x="11" y="17"/>
                  <a:pt x="12" y="14"/>
                </a:cubicBezTo>
                <a:cubicBezTo>
                  <a:pt x="15" y="15"/>
                  <a:pt x="15" y="15"/>
                  <a:pt x="15" y="15"/>
                </a:cubicBezTo>
                <a:cubicBezTo>
                  <a:pt x="16" y="15"/>
                  <a:pt x="16" y="15"/>
                  <a:pt x="16" y="15"/>
                </a:cubicBezTo>
                <a:cubicBezTo>
                  <a:pt x="16" y="15"/>
                  <a:pt x="17" y="14"/>
                  <a:pt x="17" y="14"/>
                </a:cubicBezTo>
                <a:cubicBezTo>
                  <a:pt x="17" y="13"/>
                  <a:pt x="17" y="13"/>
                  <a:pt x="16" y="12"/>
                </a:cubicBezTo>
                <a:close/>
                <a:moveTo>
                  <a:pt x="6" y="18"/>
                </a:moveTo>
                <a:cubicBezTo>
                  <a:pt x="5" y="19"/>
                  <a:pt x="5" y="19"/>
                  <a:pt x="4" y="19"/>
                </a:cubicBezTo>
                <a:cubicBezTo>
                  <a:pt x="3" y="18"/>
                  <a:pt x="2" y="16"/>
                  <a:pt x="2" y="14"/>
                </a:cubicBezTo>
                <a:cubicBezTo>
                  <a:pt x="2" y="10"/>
                  <a:pt x="5" y="5"/>
                  <a:pt x="7" y="3"/>
                </a:cubicBezTo>
                <a:cubicBezTo>
                  <a:pt x="8" y="3"/>
                  <a:pt x="8" y="3"/>
                  <a:pt x="9" y="3"/>
                </a:cubicBezTo>
                <a:cubicBezTo>
                  <a:pt x="10" y="3"/>
                  <a:pt x="10" y="3"/>
                  <a:pt x="10" y="3"/>
                </a:cubicBezTo>
                <a:cubicBezTo>
                  <a:pt x="11" y="4"/>
                  <a:pt x="11" y="5"/>
                  <a:pt x="11" y="8"/>
                </a:cubicBezTo>
                <a:cubicBezTo>
                  <a:pt x="11" y="12"/>
                  <a:pt x="9" y="17"/>
                  <a:pt x="6" y="18"/>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任意多边形 88">
            <a:extLst>
              <a:ext uri="{FF2B5EF4-FFF2-40B4-BE49-F238E27FC236}">
                <a16:creationId xmlns:a16="http://schemas.microsoft.com/office/drawing/2014/main" id="{9E7CC4F5-7B8E-4CCF-9203-1AD07791DCA8}"/>
              </a:ext>
            </a:extLst>
          </p:cNvPr>
          <p:cNvSpPr/>
          <p:nvPr/>
        </p:nvSpPr>
        <p:spPr bwMode="auto">
          <a:xfrm>
            <a:off x="8626883" y="2657707"/>
            <a:ext cx="1473635" cy="1127686"/>
          </a:xfrm>
          <a:custGeom>
            <a:avLst/>
            <a:gdLst>
              <a:gd name="T0" fmla="*/ 0 w 666"/>
              <a:gd name="T1" fmla="*/ 392 h 511"/>
              <a:gd name="T2" fmla="*/ 0 w 666"/>
              <a:gd name="T3" fmla="*/ 504 h 511"/>
              <a:gd name="T4" fmla="*/ 8 w 666"/>
              <a:gd name="T5" fmla="*/ 509 h 511"/>
              <a:gd name="T6" fmla="*/ 657 w 666"/>
              <a:gd name="T7" fmla="*/ 134 h 511"/>
              <a:gd name="T8" fmla="*/ 666 w 666"/>
              <a:gd name="T9" fmla="*/ 119 h 511"/>
              <a:gd name="T10" fmla="*/ 666 w 666"/>
              <a:gd name="T11" fmla="*/ 8 h 511"/>
              <a:gd name="T12" fmla="*/ 657 w 666"/>
              <a:gd name="T13" fmla="*/ 3 h 511"/>
              <a:gd name="T14" fmla="*/ 8 w 666"/>
              <a:gd name="T15" fmla="*/ 377 h 511"/>
              <a:gd name="T16" fmla="*/ 0 w 666"/>
              <a:gd name="T17" fmla="*/ 392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6" h="511">
                <a:moveTo>
                  <a:pt x="0" y="392"/>
                </a:moveTo>
                <a:cubicBezTo>
                  <a:pt x="0" y="504"/>
                  <a:pt x="0" y="504"/>
                  <a:pt x="0" y="504"/>
                </a:cubicBezTo>
                <a:cubicBezTo>
                  <a:pt x="0" y="509"/>
                  <a:pt x="3" y="511"/>
                  <a:pt x="8" y="509"/>
                </a:cubicBezTo>
                <a:cubicBezTo>
                  <a:pt x="657" y="134"/>
                  <a:pt x="657" y="134"/>
                  <a:pt x="657" y="134"/>
                </a:cubicBezTo>
                <a:cubicBezTo>
                  <a:pt x="662" y="131"/>
                  <a:pt x="666" y="125"/>
                  <a:pt x="666" y="119"/>
                </a:cubicBezTo>
                <a:cubicBezTo>
                  <a:pt x="666" y="8"/>
                  <a:pt x="666" y="8"/>
                  <a:pt x="666" y="8"/>
                </a:cubicBezTo>
                <a:cubicBezTo>
                  <a:pt x="666" y="2"/>
                  <a:pt x="662" y="0"/>
                  <a:pt x="657" y="3"/>
                </a:cubicBezTo>
                <a:cubicBezTo>
                  <a:pt x="8" y="377"/>
                  <a:pt x="8" y="377"/>
                  <a:pt x="8" y="377"/>
                </a:cubicBezTo>
                <a:cubicBezTo>
                  <a:pt x="3" y="380"/>
                  <a:pt x="0" y="387"/>
                  <a:pt x="0" y="39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任意多边形 89">
            <a:extLst>
              <a:ext uri="{FF2B5EF4-FFF2-40B4-BE49-F238E27FC236}">
                <a16:creationId xmlns:a16="http://schemas.microsoft.com/office/drawing/2014/main" id="{FDBED9AC-08AA-4095-9F27-AEF3B00597E0}"/>
              </a:ext>
            </a:extLst>
          </p:cNvPr>
          <p:cNvSpPr/>
          <p:nvPr/>
        </p:nvSpPr>
        <p:spPr bwMode="auto">
          <a:xfrm>
            <a:off x="8445864" y="2221918"/>
            <a:ext cx="2156147" cy="3098790"/>
          </a:xfrm>
          <a:custGeom>
            <a:avLst/>
            <a:gdLst>
              <a:gd name="T0" fmla="*/ 8 w 975"/>
              <a:gd name="T1" fmla="*/ 1400 h 1403"/>
              <a:gd name="T2" fmla="*/ 0 w 975"/>
              <a:gd name="T3" fmla="*/ 1385 h 1403"/>
              <a:gd name="T4" fmla="*/ 0 w 975"/>
              <a:gd name="T5" fmla="*/ 561 h 1403"/>
              <a:gd name="T6" fmla="*/ 9 w 975"/>
              <a:gd name="T7" fmla="*/ 546 h 1403"/>
              <a:gd name="T8" fmla="*/ 950 w 975"/>
              <a:gd name="T9" fmla="*/ 3 h 1403"/>
              <a:gd name="T10" fmla="*/ 967 w 975"/>
              <a:gd name="T11" fmla="*/ 2 h 1403"/>
              <a:gd name="T12" fmla="*/ 975 w 975"/>
              <a:gd name="T13" fmla="*/ 17 h 1403"/>
              <a:gd name="T14" fmla="*/ 975 w 975"/>
              <a:gd name="T15" fmla="*/ 841 h 1403"/>
              <a:gd name="T16" fmla="*/ 966 w 975"/>
              <a:gd name="T17" fmla="*/ 856 h 1403"/>
              <a:gd name="T18" fmla="*/ 25 w 975"/>
              <a:gd name="T19" fmla="*/ 1400 h 1403"/>
              <a:gd name="T20" fmla="*/ 8 w 975"/>
              <a:gd name="T21" fmla="*/ 1400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5" h="1403">
                <a:moveTo>
                  <a:pt x="8" y="1400"/>
                </a:moveTo>
                <a:cubicBezTo>
                  <a:pt x="4" y="1397"/>
                  <a:pt x="0" y="1391"/>
                  <a:pt x="0" y="1385"/>
                </a:cubicBezTo>
                <a:cubicBezTo>
                  <a:pt x="0" y="561"/>
                  <a:pt x="0" y="561"/>
                  <a:pt x="0" y="561"/>
                </a:cubicBezTo>
                <a:cubicBezTo>
                  <a:pt x="0" y="556"/>
                  <a:pt x="4" y="549"/>
                  <a:pt x="9" y="546"/>
                </a:cubicBezTo>
                <a:cubicBezTo>
                  <a:pt x="950" y="3"/>
                  <a:pt x="950" y="3"/>
                  <a:pt x="950" y="3"/>
                </a:cubicBezTo>
                <a:cubicBezTo>
                  <a:pt x="955" y="0"/>
                  <a:pt x="963" y="0"/>
                  <a:pt x="967" y="2"/>
                </a:cubicBezTo>
                <a:cubicBezTo>
                  <a:pt x="971" y="5"/>
                  <a:pt x="975" y="12"/>
                  <a:pt x="975" y="17"/>
                </a:cubicBezTo>
                <a:cubicBezTo>
                  <a:pt x="975" y="841"/>
                  <a:pt x="975" y="841"/>
                  <a:pt x="975" y="841"/>
                </a:cubicBezTo>
                <a:cubicBezTo>
                  <a:pt x="975" y="847"/>
                  <a:pt x="971" y="853"/>
                  <a:pt x="966" y="856"/>
                </a:cubicBezTo>
                <a:cubicBezTo>
                  <a:pt x="25" y="1400"/>
                  <a:pt x="25" y="1400"/>
                  <a:pt x="25" y="1400"/>
                </a:cubicBezTo>
                <a:cubicBezTo>
                  <a:pt x="20" y="1402"/>
                  <a:pt x="13" y="1403"/>
                  <a:pt x="8" y="1400"/>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任意多边形 90">
            <a:extLst>
              <a:ext uri="{FF2B5EF4-FFF2-40B4-BE49-F238E27FC236}">
                <a16:creationId xmlns:a16="http://schemas.microsoft.com/office/drawing/2014/main" id="{C044B996-CA5C-40B0-8778-EB36BB1A1281}"/>
              </a:ext>
            </a:extLst>
          </p:cNvPr>
          <p:cNvSpPr/>
          <p:nvPr/>
        </p:nvSpPr>
        <p:spPr bwMode="auto">
          <a:xfrm>
            <a:off x="8452568" y="2221918"/>
            <a:ext cx="2149443" cy="1241661"/>
          </a:xfrm>
          <a:custGeom>
            <a:avLst/>
            <a:gdLst>
              <a:gd name="T0" fmla="*/ 972 w 972"/>
              <a:gd name="T1" fmla="*/ 16 h 562"/>
              <a:gd name="T2" fmla="*/ 963 w 972"/>
              <a:gd name="T3" fmla="*/ 12 h 562"/>
              <a:gd name="T4" fmla="*/ 22 w 972"/>
              <a:gd name="T5" fmla="*/ 556 h 562"/>
              <a:gd name="T6" fmla="*/ 16 w 972"/>
              <a:gd name="T7" fmla="*/ 562 h 562"/>
              <a:gd name="T8" fmla="*/ 0 w 972"/>
              <a:gd name="T9" fmla="*/ 553 h 562"/>
              <a:gd name="T10" fmla="*/ 6 w 972"/>
              <a:gd name="T11" fmla="*/ 546 h 562"/>
              <a:gd name="T12" fmla="*/ 947 w 972"/>
              <a:gd name="T13" fmla="*/ 3 h 562"/>
              <a:gd name="T14" fmla="*/ 964 w 972"/>
              <a:gd name="T15" fmla="*/ 2 h 562"/>
              <a:gd name="T16" fmla="*/ 972 w 972"/>
              <a:gd name="T17" fmla="*/ 1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562">
                <a:moveTo>
                  <a:pt x="972" y="16"/>
                </a:moveTo>
                <a:cubicBezTo>
                  <a:pt x="971" y="11"/>
                  <a:pt x="968" y="10"/>
                  <a:pt x="963" y="12"/>
                </a:cubicBezTo>
                <a:cubicBezTo>
                  <a:pt x="22" y="556"/>
                  <a:pt x="22" y="556"/>
                  <a:pt x="22" y="556"/>
                </a:cubicBezTo>
                <a:cubicBezTo>
                  <a:pt x="20" y="557"/>
                  <a:pt x="18" y="559"/>
                  <a:pt x="16" y="562"/>
                </a:cubicBezTo>
                <a:cubicBezTo>
                  <a:pt x="0" y="553"/>
                  <a:pt x="0" y="553"/>
                  <a:pt x="0" y="553"/>
                </a:cubicBezTo>
                <a:cubicBezTo>
                  <a:pt x="1" y="550"/>
                  <a:pt x="4" y="548"/>
                  <a:pt x="6" y="546"/>
                </a:cubicBezTo>
                <a:cubicBezTo>
                  <a:pt x="947" y="3"/>
                  <a:pt x="947" y="3"/>
                  <a:pt x="947" y="3"/>
                </a:cubicBezTo>
                <a:cubicBezTo>
                  <a:pt x="952" y="0"/>
                  <a:pt x="960" y="0"/>
                  <a:pt x="964" y="2"/>
                </a:cubicBezTo>
                <a:cubicBezTo>
                  <a:pt x="968" y="5"/>
                  <a:pt x="972" y="10"/>
                  <a:pt x="972" y="16"/>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任意多边形 91">
            <a:extLst>
              <a:ext uri="{FF2B5EF4-FFF2-40B4-BE49-F238E27FC236}">
                <a16:creationId xmlns:a16="http://schemas.microsoft.com/office/drawing/2014/main" id="{CCC87EA5-65AE-467A-B8CC-95708B616D76}"/>
              </a:ext>
            </a:extLst>
          </p:cNvPr>
          <p:cNvSpPr/>
          <p:nvPr/>
        </p:nvSpPr>
        <p:spPr bwMode="auto">
          <a:xfrm>
            <a:off x="8445864" y="3688848"/>
            <a:ext cx="52295" cy="1629178"/>
          </a:xfrm>
          <a:custGeom>
            <a:avLst/>
            <a:gdLst>
              <a:gd name="T0" fmla="*/ 24 w 24"/>
              <a:gd name="T1" fmla="*/ 736 h 738"/>
              <a:gd name="T2" fmla="*/ 23 w 24"/>
              <a:gd name="T3" fmla="*/ 736 h 738"/>
              <a:gd name="T4" fmla="*/ 22 w 24"/>
              <a:gd name="T5" fmla="*/ 737 h 738"/>
              <a:gd name="T6" fmla="*/ 22 w 24"/>
              <a:gd name="T7" fmla="*/ 737 h 738"/>
              <a:gd name="T8" fmla="*/ 20 w 24"/>
              <a:gd name="T9" fmla="*/ 737 h 738"/>
              <a:gd name="T10" fmla="*/ 20 w 24"/>
              <a:gd name="T11" fmla="*/ 737 h 738"/>
              <a:gd name="T12" fmla="*/ 18 w 24"/>
              <a:gd name="T13" fmla="*/ 738 h 738"/>
              <a:gd name="T14" fmla="*/ 8 w 24"/>
              <a:gd name="T15" fmla="*/ 736 h 738"/>
              <a:gd name="T16" fmla="*/ 0 w 24"/>
              <a:gd name="T17" fmla="*/ 721 h 738"/>
              <a:gd name="T18" fmla="*/ 0 w 24"/>
              <a:gd name="T19" fmla="*/ 0 h 738"/>
              <a:gd name="T20" fmla="*/ 17 w 24"/>
              <a:gd name="T21" fmla="*/ 9 h 738"/>
              <a:gd name="T22" fmla="*/ 17 w 24"/>
              <a:gd name="T23" fmla="*/ 731 h 738"/>
              <a:gd name="T24" fmla="*/ 21 w 24"/>
              <a:gd name="T25" fmla="*/ 737 h 738"/>
              <a:gd name="T26" fmla="*/ 22 w 24"/>
              <a:gd name="T27" fmla="*/ 737 h 738"/>
              <a:gd name="T28" fmla="*/ 23 w 24"/>
              <a:gd name="T29" fmla="*/ 737 h 738"/>
              <a:gd name="T30" fmla="*/ 24 w 24"/>
              <a:gd name="T31" fmla="*/ 73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738">
                <a:moveTo>
                  <a:pt x="24" y="736"/>
                </a:moveTo>
                <a:cubicBezTo>
                  <a:pt x="23" y="736"/>
                  <a:pt x="23" y="736"/>
                  <a:pt x="23" y="736"/>
                </a:cubicBezTo>
                <a:cubicBezTo>
                  <a:pt x="22" y="737"/>
                  <a:pt x="22" y="737"/>
                  <a:pt x="22" y="737"/>
                </a:cubicBezTo>
                <a:cubicBezTo>
                  <a:pt x="22" y="737"/>
                  <a:pt x="22" y="737"/>
                  <a:pt x="22" y="737"/>
                </a:cubicBezTo>
                <a:cubicBezTo>
                  <a:pt x="21" y="737"/>
                  <a:pt x="21" y="737"/>
                  <a:pt x="20" y="737"/>
                </a:cubicBezTo>
                <a:cubicBezTo>
                  <a:pt x="20" y="737"/>
                  <a:pt x="20" y="737"/>
                  <a:pt x="20" y="737"/>
                </a:cubicBezTo>
                <a:cubicBezTo>
                  <a:pt x="19" y="738"/>
                  <a:pt x="19" y="738"/>
                  <a:pt x="18" y="738"/>
                </a:cubicBezTo>
                <a:cubicBezTo>
                  <a:pt x="15" y="738"/>
                  <a:pt x="11" y="737"/>
                  <a:pt x="8" y="736"/>
                </a:cubicBezTo>
                <a:cubicBezTo>
                  <a:pt x="4" y="733"/>
                  <a:pt x="0" y="727"/>
                  <a:pt x="0" y="721"/>
                </a:cubicBezTo>
                <a:cubicBezTo>
                  <a:pt x="0" y="0"/>
                  <a:pt x="0" y="0"/>
                  <a:pt x="0" y="0"/>
                </a:cubicBezTo>
                <a:cubicBezTo>
                  <a:pt x="17" y="9"/>
                  <a:pt x="17" y="9"/>
                  <a:pt x="17" y="9"/>
                </a:cubicBezTo>
                <a:cubicBezTo>
                  <a:pt x="17" y="731"/>
                  <a:pt x="17" y="731"/>
                  <a:pt x="17" y="731"/>
                </a:cubicBezTo>
                <a:cubicBezTo>
                  <a:pt x="17" y="735"/>
                  <a:pt x="18" y="737"/>
                  <a:pt x="21" y="737"/>
                </a:cubicBezTo>
                <a:cubicBezTo>
                  <a:pt x="22" y="737"/>
                  <a:pt x="22" y="737"/>
                  <a:pt x="22" y="737"/>
                </a:cubicBezTo>
                <a:cubicBezTo>
                  <a:pt x="23" y="737"/>
                  <a:pt x="23" y="737"/>
                  <a:pt x="23" y="737"/>
                </a:cubicBezTo>
                <a:lnTo>
                  <a:pt x="24" y="736"/>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任意多边形 92">
            <a:extLst>
              <a:ext uri="{FF2B5EF4-FFF2-40B4-BE49-F238E27FC236}">
                <a16:creationId xmlns:a16="http://schemas.microsoft.com/office/drawing/2014/main" id="{4E349B46-9624-454D-B931-5DA679BA3842}"/>
              </a:ext>
            </a:extLst>
          </p:cNvPr>
          <p:cNvSpPr/>
          <p:nvPr/>
        </p:nvSpPr>
        <p:spPr bwMode="auto">
          <a:xfrm>
            <a:off x="8445864" y="3443466"/>
            <a:ext cx="41568" cy="265496"/>
          </a:xfrm>
          <a:custGeom>
            <a:avLst/>
            <a:gdLst>
              <a:gd name="T0" fmla="*/ 19 w 19"/>
              <a:gd name="T1" fmla="*/ 9 h 120"/>
              <a:gd name="T2" fmla="*/ 17 w 19"/>
              <a:gd name="T3" fmla="*/ 18 h 120"/>
              <a:gd name="T4" fmla="*/ 17 w 19"/>
              <a:gd name="T5" fmla="*/ 120 h 120"/>
              <a:gd name="T6" fmla="*/ 0 w 19"/>
              <a:gd name="T7" fmla="*/ 111 h 120"/>
              <a:gd name="T8" fmla="*/ 0 w 19"/>
              <a:gd name="T9" fmla="*/ 8 h 120"/>
              <a:gd name="T10" fmla="*/ 0 w 19"/>
              <a:gd name="T11" fmla="*/ 7 h 120"/>
              <a:gd name="T12" fmla="*/ 1 w 19"/>
              <a:gd name="T13" fmla="*/ 5 h 120"/>
              <a:gd name="T14" fmla="*/ 3 w 19"/>
              <a:gd name="T15" fmla="*/ 0 h 120"/>
              <a:gd name="T16" fmla="*/ 19 w 19"/>
              <a:gd name="T17"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20">
                <a:moveTo>
                  <a:pt x="19" y="9"/>
                </a:moveTo>
                <a:cubicBezTo>
                  <a:pt x="17" y="12"/>
                  <a:pt x="17" y="15"/>
                  <a:pt x="17" y="18"/>
                </a:cubicBezTo>
                <a:cubicBezTo>
                  <a:pt x="17" y="120"/>
                  <a:pt x="17" y="120"/>
                  <a:pt x="17" y="120"/>
                </a:cubicBezTo>
                <a:cubicBezTo>
                  <a:pt x="0" y="111"/>
                  <a:pt x="0" y="111"/>
                  <a:pt x="0" y="111"/>
                </a:cubicBezTo>
                <a:cubicBezTo>
                  <a:pt x="0" y="8"/>
                  <a:pt x="0" y="8"/>
                  <a:pt x="0" y="8"/>
                </a:cubicBezTo>
                <a:cubicBezTo>
                  <a:pt x="0" y="7"/>
                  <a:pt x="0" y="7"/>
                  <a:pt x="0" y="7"/>
                </a:cubicBezTo>
                <a:cubicBezTo>
                  <a:pt x="0" y="6"/>
                  <a:pt x="0" y="6"/>
                  <a:pt x="1" y="5"/>
                </a:cubicBezTo>
                <a:cubicBezTo>
                  <a:pt x="1" y="3"/>
                  <a:pt x="2" y="1"/>
                  <a:pt x="3" y="0"/>
                </a:cubicBezTo>
                <a:lnTo>
                  <a:pt x="19" y="9"/>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任意多边形 93">
            <a:extLst>
              <a:ext uri="{FF2B5EF4-FFF2-40B4-BE49-F238E27FC236}">
                <a16:creationId xmlns:a16="http://schemas.microsoft.com/office/drawing/2014/main" id="{95554D58-121A-4962-8C23-6C840E6A3AA6}"/>
              </a:ext>
            </a:extLst>
          </p:cNvPr>
          <p:cNvSpPr/>
          <p:nvPr/>
        </p:nvSpPr>
        <p:spPr bwMode="auto">
          <a:xfrm>
            <a:off x="8483408" y="2242032"/>
            <a:ext cx="2118602" cy="1342228"/>
          </a:xfrm>
          <a:custGeom>
            <a:avLst/>
            <a:gdLst>
              <a:gd name="T0" fmla="*/ 958 w 958"/>
              <a:gd name="T1" fmla="*/ 8 h 608"/>
              <a:gd name="T2" fmla="*/ 958 w 958"/>
              <a:gd name="T3" fmla="*/ 54 h 608"/>
              <a:gd name="T4" fmla="*/ 268 w 958"/>
              <a:gd name="T5" fmla="*/ 453 h 608"/>
              <a:gd name="T6" fmla="*/ 259 w 958"/>
              <a:gd name="T7" fmla="*/ 448 h 608"/>
              <a:gd name="T8" fmla="*/ 259 w 958"/>
              <a:gd name="T9" fmla="*/ 430 h 608"/>
              <a:gd name="T10" fmla="*/ 251 w 958"/>
              <a:gd name="T11" fmla="*/ 425 h 608"/>
              <a:gd name="T12" fmla="*/ 41 w 958"/>
              <a:gd name="T13" fmla="*/ 547 h 608"/>
              <a:gd name="T14" fmla="*/ 32 w 958"/>
              <a:gd name="T15" fmla="*/ 562 h 608"/>
              <a:gd name="T16" fmla="*/ 32 w 958"/>
              <a:gd name="T17" fmla="*/ 579 h 608"/>
              <a:gd name="T18" fmla="*/ 23 w 958"/>
              <a:gd name="T19" fmla="*/ 594 h 608"/>
              <a:gd name="T20" fmla="*/ 0 w 958"/>
              <a:gd name="T21" fmla="*/ 608 h 608"/>
              <a:gd name="T22" fmla="*/ 0 w 958"/>
              <a:gd name="T23" fmla="*/ 562 h 608"/>
              <a:gd name="T24" fmla="*/ 8 w 958"/>
              <a:gd name="T25" fmla="*/ 547 h 608"/>
              <a:gd name="T26" fmla="*/ 949 w 958"/>
              <a:gd name="T27" fmla="*/ 3 h 608"/>
              <a:gd name="T28" fmla="*/ 958 w 958"/>
              <a:gd name="T29" fmla="*/ 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8" h="608">
                <a:moveTo>
                  <a:pt x="958" y="8"/>
                </a:moveTo>
                <a:cubicBezTo>
                  <a:pt x="958" y="54"/>
                  <a:pt x="958" y="54"/>
                  <a:pt x="958" y="54"/>
                </a:cubicBezTo>
                <a:cubicBezTo>
                  <a:pt x="268" y="453"/>
                  <a:pt x="268" y="453"/>
                  <a:pt x="268" y="453"/>
                </a:cubicBezTo>
                <a:cubicBezTo>
                  <a:pt x="263" y="455"/>
                  <a:pt x="259" y="453"/>
                  <a:pt x="259" y="448"/>
                </a:cubicBezTo>
                <a:cubicBezTo>
                  <a:pt x="259" y="430"/>
                  <a:pt x="259" y="430"/>
                  <a:pt x="259" y="430"/>
                </a:cubicBezTo>
                <a:cubicBezTo>
                  <a:pt x="259" y="425"/>
                  <a:pt x="256" y="422"/>
                  <a:pt x="251" y="425"/>
                </a:cubicBezTo>
                <a:cubicBezTo>
                  <a:pt x="41" y="547"/>
                  <a:pt x="41" y="547"/>
                  <a:pt x="41" y="547"/>
                </a:cubicBezTo>
                <a:cubicBezTo>
                  <a:pt x="36" y="549"/>
                  <a:pt x="32" y="556"/>
                  <a:pt x="32" y="562"/>
                </a:cubicBezTo>
                <a:cubicBezTo>
                  <a:pt x="32" y="579"/>
                  <a:pt x="32" y="579"/>
                  <a:pt x="32" y="579"/>
                </a:cubicBezTo>
                <a:cubicBezTo>
                  <a:pt x="32" y="585"/>
                  <a:pt x="28" y="591"/>
                  <a:pt x="23" y="594"/>
                </a:cubicBezTo>
                <a:cubicBezTo>
                  <a:pt x="0" y="608"/>
                  <a:pt x="0" y="608"/>
                  <a:pt x="0" y="608"/>
                </a:cubicBezTo>
                <a:cubicBezTo>
                  <a:pt x="0" y="562"/>
                  <a:pt x="0" y="562"/>
                  <a:pt x="0" y="562"/>
                </a:cubicBezTo>
                <a:cubicBezTo>
                  <a:pt x="0" y="556"/>
                  <a:pt x="3" y="549"/>
                  <a:pt x="8" y="547"/>
                </a:cubicBezTo>
                <a:cubicBezTo>
                  <a:pt x="949" y="3"/>
                  <a:pt x="949" y="3"/>
                  <a:pt x="949" y="3"/>
                </a:cubicBezTo>
                <a:cubicBezTo>
                  <a:pt x="954" y="0"/>
                  <a:pt x="958" y="3"/>
                  <a:pt x="958" y="8"/>
                </a:cubicBezTo>
              </a:path>
            </a:pathLst>
          </a:custGeom>
          <a:solidFill>
            <a:srgbClr val="3747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任意多边形 94">
            <a:extLst>
              <a:ext uri="{FF2B5EF4-FFF2-40B4-BE49-F238E27FC236}">
                <a16:creationId xmlns:a16="http://schemas.microsoft.com/office/drawing/2014/main" id="{4BFE7143-7199-4AD0-83FC-03AEA75A5644}"/>
              </a:ext>
            </a:extLst>
          </p:cNvPr>
          <p:cNvSpPr/>
          <p:nvPr/>
        </p:nvSpPr>
        <p:spPr bwMode="auto">
          <a:xfrm>
            <a:off x="8483408" y="2361370"/>
            <a:ext cx="2118602" cy="2956656"/>
          </a:xfrm>
          <a:custGeom>
            <a:avLst/>
            <a:gdLst>
              <a:gd name="T0" fmla="*/ 958 w 958"/>
              <a:gd name="T1" fmla="*/ 778 h 1339"/>
              <a:gd name="T2" fmla="*/ 949 w 958"/>
              <a:gd name="T3" fmla="*/ 793 h 1339"/>
              <a:gd name="T4" fmla="*/ 8 w 958"/>
              <a:gd name="T5" fmla="*/ 1337 h 1339"/>
              <a:gd name="T6" fmla="*/ 0 w 958"/>
              <a:gd name="T7" fmla="*/ 1332 h 1339"/>
              <a:gd name="T8" fmla="*/ 0 w 958"/>
              <a:gd name="T9" fmla="*/ 554 h 1339"/>
              <a:gd name="T10" fmla="*/ 23 w 958"/>
              <a:gd name="T11" fmla="*/ 540 h 1339"/>
              <a:gd name="T12" fmla="*/ 41 w 958"/>
              <a:gd name="T13" fmla="*/ 493 h 1339"/>
              <a:gd name="T14" fmla="*/ 247 w 958"/>
              <a:gd name="T15" fmla="*/ 373 h 1339"/>
              <a:gd name="T16" fmla="*/ 258 w 958"/>
              <a:gd name="T17" fmla="*/ 386 h 1339"/>
              <a:gd name="T18" fmla="*/ 268 w 958"/>
              <a:gd name="T19" fmla="*/ 399 h 1339"/>
              <a:gd name="T20" fmla="*/ 958 w 958"/>
              <a:gd name="T21" fmla="*/ 0 h 1339"/>
              <a:gd name="T22" fmla="*/ 958 w 958"/>
              <a:gd name="T23" fmla="*/ 57 h 1339"/>
              <a:gd name="T24" fmla="*/ 958 w 958"/>
              <a:gd name="T25" fmla="*/ 778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8" h="1339">
                <a:moveTo>
                  <a:pt x="958" y="778"/>
                </a:moveTo>
                <a:cubicBezTo>
                  <a:pt x="958" y="784"/>
                  <a:pt x="954" y="790"/>
                  <a:pt x="949" y="793"/>
                </a:cubicBezTo>
                <a:cubicBezTo>
                  <a:pt x="8" y="1337"/>
                  <a:pt x="8" y="1337"/>
                  <a:pt x="8" y="1337"/>
                </a:cubicBezTo>
                <a:cubicBezTo>
                  <a:pt x="3" y="1339"/>
                  <a:pt x="0" y="1337"/>
                  <a:pt x="0" y="1332"/>
                </a:cubicBezTo>
                <a:cubicBezTo>
                  <a:pt x="0" y="554"/>
                  <a:pt x="0" y="554"/>
                  <a:pt x="0" y="554"/>
                </a:cubicBezTo>
                <a:cubicBezTo>
                  <a:pt x="23" y="540"/>
                  <a:pt x="23" y="540"/>
                  <a:pt x="23" y="540"/>
                </a:cubicBezTo>
                <a:cubicBezTo>
                  <a:pt x="28" y="537"/>
                  <a:pt x="36" y="495"/>
                  <a:pt x="41" y="493"/>
                </a:cubicBezTo>
                <a:cubicBezTo>
                  <a:pt x="247" y="373"/>
                  <a:pt x="247" y="373"/>
                  <a:pt x="247" y="373"/>
                </a:cubicBezTo>
                <a:cubicBezTo>
                  <a:pt x="250" y="372"/>
                  <a:pt x="254" y="379"/>
                  <a:pt x="258" y="386"/>
                </a:cubicBezTo>
                <a:cubicBezTo>
                  <a:pt x="262" y="393"/>
                  <a:pt x="266" y="400"/>
                  <a:pt x="268" y="399"/>
                </a:cubicBezTo>
                <a:cubicBezTo>
                  <a:pt x="958" y="0"/>
                  <a:pt x="958" y="0"/>
                  <a:pt x="958" y="0"/>
                </a:cubicBezTo>
                <a:cubicBezTo>
                  <a:pt x="958" y="57"/>
                  <a:pt x="958" y="57"/>
                  <a:pt x="958" y="57"/>
                </a:cubicBezTo>
                <a:cubicBezTo>
                  <a:pt x="958" y="778"/>
                  <a:pt x="958" y="778"/>
                  <a:pt x="958" y="778"/>
                </a:cubicBezTo>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任意多边形 95">
            <a:extLst>
              <a:ext uri="{FF2B5EF4-FFF2-40B4-BE49-F238E27FC236}">
                <a16:creationId xmlns:a16="http://schemas.microsoft.com/office/drawing/2014/main" id="{4BD5137E-3EF4-4F25-8A68-B27F1AE3EBF3}"/>
              </a:ext>
            </a:extLst>
          </p:cNvPr>
          <p:cNvSpPr/>
          <p:nvPr/>
        </p:nvSpPr>
        <p:spPr bwMode="auto">
          <a:xfrm>
            <a:off x="8483408" y="2361370"/>
            <a:ext cx="2118602" cy="1347592"/>
          </a:xfrm>
          <a:custGeom>
            <a:avLst/>
            <a:gdLst>
              <a:gd name="T0" fmla="*/ 958 w 958"/>
              <a:gd name="T1" fmla="*/ 0 h 610"/>
              <a:gd name="T2" fmla="*/ 958 w 958"/>
              <a:gd name="T3" fmla="*/ 57 h 610"/>
              <a:gd name="T4" fmla="*/ 0 w 958"/>
              <a:gd name="T5" fmla="*/ 610 h 610"/>
              <a:gd name="T6" fmla="*/ 0 w 958"/>
              <a:gd name="T7" fmla="*/ 554 h 610"/>
              <a:gd name="T8" fmla="*/ 17 w 958"/>
              <a:gd name="T9" fmla="*/ 543 h 610"/>
              <a:gd name="T10" fmla="*/ 26 w 958"/>
              <a:gd name="T11" fmla="*/ 528 h 610"/>
              <a:gd name="T12" fmla="*/ 32 w 958"/>
              <a:gd name="T13" fmla="*/ 508 h 610"/>
              <a:gd name="T14" fmla="*/ 41 w 958"/>
              <a:gd name="T15" fmla="*/ 493 h 610"/>
              <a:gd name="T16" fmla="*/ 247 w 958"/>
              <a:gd name="T17" fmla="*/ 373 h 610"/>
              <a:gd name="T18" fmla="*/ 259 w 958"/>
              <a:gd name="T19" fmla="*/ 376 h 610"/>
              <a:gd name="T20" fmla="*/ 267 w 958"/>
              <a:gd name="T21" fmla="*/ 390 h 610"/>
              <a:gd name="T22" fmla="*/ 276 w 958"/>
              <a:gd name="T23" fmla="*/ 394 h 610"/>
              <a:gd name="T24" fmla="*/ 958 w 958"/>
              <a:gd name="T25"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8" h="610">
                <a:moveTo>
                  <a:pt x="958" y="0"/>
                </a:moveTo>
                <a:cubicBezTo>
                  <a:pt x="958" y="57"/>
                  <a:pt x="958" y="57"/>
                  <a:pt x="958" y="57"/>
                </a:cubicBezTo>
                <a:cubicBezTo>
                  <a:pt x="0" y="610"/>
                  <a:pt x="0" y="610"/>
                  <a:pt x="0" y="610"/>
                </a:cubicBezTo>
                <a:cubicBezTo>
                  <a:pt x="0" y="554"/>
                  <a:pt x="0" y="554"/>
                  <a:pt x="0" y="554"/>
                </a:cubicBezTo>
                <a:cubicBezTo>
                  <a:pt x="17" y="543"/>
                  <a:pt x="17" y="543"/>
                  <a:pt x="17" y="543"/>
                </a:cubicBezTo>
                <a:cubicBezTo>
                  <a:pt x="22" y="541"/>
                  <a:pt x="24" y="537"/>
                  <a:pt x="26" y="528"/>
                </a:cubicBezTo>
                <a:cubicBezTo>
                  <a:pt x="32" y="508"/>
                  <a:pt x="32" y="508"/>
                  <a:pt x="32" y="508"/>
                </a:cubicBezTo>
                <a:cubicBezTo>
                  <a:pt x="34" y="500"/>
                  <a:pt x="36" y="495"/>
                  <a:pt x="41" y="493"/>
                </a:cubicBezTo>
                <a:cubicBezTo>
                  <a:pt x="247" y="373"/>
                  <a:pt x="247" y="373"/>
                  <a:pt x="247" y="373"/>
                </a:cubicBezTo>
                <a:cubicBezTo>
                  <a:pt x="252" y="370"/>
                  <a:pt x="256" y="370"/>
                  <a:pt x="259" y="376"/>
                </a:cubicBezTo>
                <a:cubicBezTo>
                  <a:pt x="267" y="390"/>
                  <a:pt x="267" y="390"/>
                  <a:pt x="267" y="390"/>
                </a:cubicBezTo>
                <a:cubicBezTo>
                  <a:pt x="270" y="394"/>
                  <a:pt x="271" y="397"/>
                  <a:pt x="276" y="394"/>
                </a:cubicBezTo>
                <a:cubicBezTo>
                  <a:pt x="958" y="0"/>
                  <a:pt x="958" y="0"/>
                  <a:pt x="958"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任意多边形 96">
            <a:extLst>
              <a:ext uri="{FF2B5EF4-FFF2-40B4-BE49-F238E27FC236}">
                <a16:creationId xmlns:a16="http://schemas.microsoft.com/office/drawing/2014/main" id="{7EC14162-A31E-4794-AEAC-47D24F79B0C5}"/>
              </a:ext>
            </a:extLst>
          </p:cNvPr>
          <p:cNvSpPr/>
          <p:nvPr/>
        </p:nvSpPr>
        <p:spPr bwMode="auto">
          <a:xfrm>
            <a:off x="10489376" y="2317121"/>
            <a:ext cx="46931" cy="71067"/>
          </a:xfrm>
          <a:custGeom>
            <a:avLst/>
            <a:gdLst>
              <a:gd name="T0" fmla="*/ 11 w 21"/>
              <a:gd name="T1" fmla="*/ 3 h 32"/>
              <a:gd name="T2" fmla="*/ 21 w 21"/>
              <a:gd name="T3" fmla="*/ 9 h 32"/>
              <a:gd name="T4" fmla="*/ 11 w 21"/>
              <a:gd name="T5" fmla="*/ 28 h 32"/>
              <a:gd name="T6" fmla="*/ 0 w 21"/>
              <a:gd name="T7" fmla="*/ 22 h 32"/>
              <a:gd name="T8" fmla="*/ 11 w 21"/>
              <a:gd name="T9" fmla="*/ 3 h 32"/>
            </a:gdLst>
            <a:ahLst/>
            <a:cxnLst>
              <a:cxn ang="0">
                <a:pos x="T0" y="T1"/>
              </a:cxn>
              <a:cxn ang="0">
                <a:pos x="T2" y="T3"/>
              </a:cxn>
              <a:cxn ang="0">
                <a:pos x="T4" y="T5"/>
              </a:cxn>
              <a:cxn ang="0">
                <a:pos x="T6" y="T7"/>
              </a:cxn>
              <a:cxn ang="0">
                <a:pos x="T8" y="T9"/>
              </a:cxn>
            </a:cxnLst>
            <a:rect l="0" t="0" r="r" b="b"/>
            <a:pathLst>
              <a:path w="21" h="32">
                <a:moveTo>
                  <a:pt x="11" y="3"/>
                </a:moveTo>
                <a:cubicBezTo>
                  <a:pt x="17" y="0"/>
                  <a:pt x="21" y="2"/>
                  <a:pt x="21" y="9"/>
                </a:cubicBezTo>
                <a:cubicBezTo>
                  <a:pt x="21" y="16"/>
                  <a:pt x="17" y="25"/>
                  <a:pt x="11" y="28"/>
                </a:cubicBezTo>
                <a:cubicBezTo>
                  <a:pt x="4" y="32"/>
                  <a:pt x="0" y="29"/>
                  <a:pt x="0" y="22"/>
                </a:cubicBezTo>
                <a:cubicBezTo>
                  <a:pt x="0" y="15"/>
                  <a:pt x="4" y="7"/>
                  <a:pt x="1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任意多边形 97">
            <a:extLst>
              <a:ext uri="{FF2B5EF4-FFF2-40B4-BE49-F238E27FC236}">
                <a16:creationId xmlns:a16="http://schemas.microsoft.com/office/drawing/2014/main" id="{924F7C73-6DD0-4E20-8A4B-D5AEBDEE8E97}"/>
              </a:ext>
            </a:extLst>
          </p:cNvPr>
          <p:cNvSpPr/>
          <p:nvPr/>
        </p:nvSpPr>
        <p:spPr bwMode="auto">
          <a:xfrm>
            <a:off x="10400877" y="2365393"/>
            <a:ext cx="48272" cy="71067"/>
          </a:xfrm>
          <a:custGeom>
            <a:avLst/>
            <a:gdLst>
              <a:gd name="T0" fmla="*/ 11 w 22"/>
              <a:gd name="T1" fmla="*/ 4 h 32"/>
              <a:gd name="T2" fmla="*/ 22 w 22"/>
              <a:gd name="T3" fmla="*/ 10 h 32"/>
              <a:gd name="T4" fmla="*/ 11 w 22"/>
              <a:gd name="T5" fmla="*/ 29 h 32"/>
              <a:gd name="T6" fmla="*/ 0 w 22"/>
              <a:gd name="T7" fmla="*/ 23 h 32"/>
              <a:gd name="T8" fmla="*/ 11 w 22"/>
              <a:gd name="T9" fmla="*/ 4 h 32"/>
            </a:gdLst>
            <a:ahLst/>
            <a:cxnLst>
              <a:cxn ang="0">
                <a:pos x="T0" y="T1"/>
              </a:cxn>
              <a:cxn ang="0">
                <a:pos x="T2" y="T3"/>
              </a:cxn>
              <a:cxn ang="0">
                <a:pos x="T4" y="T5"/>
              </a:cxn>
              <a:cxn ang="0">
                <a:pos x="T6" y="T7"/>
              </a:cxn>
              <a:cxn ang="0">
                <a:pos x="T8" y="T9"/>
              </a:cxn>
            </a:cxnLst>
            <a:rect l="0" t="0" r="r" b="b"/>
            <a:pathLst>
              <a:path w="22" h="32">
                <a:moveTo>
                  <a:pt x="11" y="4"/>
                </a:moveTo>
                <a:cubicBezTo>
                  <a:pt x="17" y="0"/>
                  <a:pt x="22" y="3"/>
                  <a:pt x="22" y="10"/>
                </a:cubicBezTo>
                <a:cubicBezTo>
                  <a:pt x="22" y="17"/>
                  <a:pt x="17" y="25"/>
                  <a:pt x="11" y="29"/>
                </a:cubicBezTo>
                <a:cubicBezTo>
                  <a:pt x="5" y="32"/>
                  <a:pt x="0" y="30"/>
                  <a:pt x="0" y="23"/>
                </a:cubicBezTo>
                <a:cubicBezTo>
                  <a:pt x="0" y="16"/>
                  <a:pt x="5" y="7"/>
                  <a:pt x="1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任意多边形 98">
            <a:extLst>
              <a:ext uri="{FF2B5EF4-FFF2-40B4-BE49-F238E27FC236}">
                <a16:creationId xmlns:a16="http://schemas.microsoft.com/office/drawing/2014/main" id="{A90E5AA4-9833-4F5F-B48E-2FC9F4C1C964}"/>
              </a:ext>
            </a:extLst>
          </p:cNvPr>
          <p:cNvSpPr/>
          <p:nvPr/>
        </p:nvSpPr>
        <p:spPr bwMode="auto">
          <a:xfrm>
            <a:off x="10315060" y="2416347"/>
            <a:ext cx="48272" cy="71067"/>
          </a:xfrm>
          <a:custGeom>
            <a:avLst/>
            <a:gdLst>
              <a:gd name="T0" fmla="*/ 11 w 22"/>
              <a:gd name="T1" fmla="*/ 3 h 32"/>
              <a:gd name="T2" fmla="*/ 22 w 22"/>
              <a:gd name="T3" fmla="*/ 10 h 32"/>
              <a:gd name="T4" fmla="*/ 11 w 22"/>
              <a:gd name="T5" fmla="*/ 29 h 32"/>
              <a:gd name="T6" fmla="*/ 0 w 22"/>
              <a:gd name="T7" fmla="*/ 22 h 32"/>
              <a:gd name="T8" fmla="*/ 11 w 22"/>
              <a:gd name="T9" fmla="*/ 3 h 32"/>
            </a:gdLst>
            <a:ahLst/>
            <a:cxnLst>
              <a:cxn ang="0">
                <a:pos x="T0" y="T1"/>
              </a:cxn>
              <a:cxn ang="0">
                <a:pos x="T2" y="T3"/>
              </a:cxn>
              <a:cxn ang="0">
                <a:pos x="T4" y="T5"/>
              </a:cxn>
              <a:cxn ang="0">
                <a:pos x="T6" y="T7"/>
              </a:cxn>
              <a:cxn ang="0">
                <a:pos x="T8" y="T9"/>
              </a:cxn>
            </a:cxnLst>
            <a:rect l="0" t="0" r="r" b="b"/>
            <a:pathLst>
              <a:path w="22" h="32">
                <a:moveTo>
                  <a:pt x="11" y="3"/>
                </a:moveTo>
                <a:cubicBezTo>
                  <a:pt x="17" y="0"/>
                  <a:pt x="22" y="3"/>
                  <a:pt x="22" y="10"/>
                </a:cubicBezTo>
                <a:cubicBezTo>
                  <a:pt x="22" y="17"/>
                  <a:pt x="17" y="25"/>
                  <a:pt x="11" y="29"/>
                </a:cubicBezTo>
                <a:cubicBezTo>
                  <a:pt x="5" y="32"/>
                  <a:pt x="0" y="29"/>
                  <a:pt x="0" y="22"/>
                </a:cubicBezTo>
                <a:cubicBezTo>
                  <a:pt x="0" y="15"/>
                  <a:pt x="5" y="7"/>
                  <a:pt x="1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任意多边形 99">
            <a:extLst>
              <a:ext uri="{FF2B5EF4-FFF2-40B4-BE49-F238E27FC236}">
                <a16:creationId xmlns:a16="http://schemas.microsoft.com/office/drawing/2014/main" id="{DB4348DD-B117-4626-9F7E-2E8D6ED8D77D}"/>
              </a:ext>
            </a:extLst>
          </p:cNvPr>
          <p:cNvSpPr/>
          <p:nvPr/>
        </p:nvSpPr>
        <p:spPr bwMode="auto">
          <a:xfrm>
            <a:off x="8531680" y="3582919"/>
            <a:ext cx="40227" cy="50954"/>
          </a:xfrm>
          <a:custGeom>
            <a:avLst/>
            <a:gdLst>
              <a:gd name="T0" fmla="*/ 9 w 18"/>
              <a:gd name="T1" fmla="*/ 0 h 23"/>
              <a:gd name="T2" fmla="*/ 7 w 18"/>
              <a:gd name="T3" fmla="*/ 1 h 23"/>
              <a:gd name="T4" fmla="*/ 0 w 18"/>
              <a:gd name="T5" fmla="*/ 15 h 23"/>
              <a:gd name="T6" fmla="*/ 0 w 18"/>
              <a:gd name="T7" fmla="*/ 15 h 23"/>
              <a:gd name="T8" fmla="*/ 0 w 18"/>
              <a:gd name="T9" fmla="*/ 16 h 23"/>
              <a:gd name="T10" fmla="*/ 0 w 18"/>
              <a:gd name="T11" fmla="*/ 16 h 23"/>
              <a:gd name="T12" fmla="*/ 0 w 18"/>
              <a:gd name="T13" fmla="*/ 17 h 23"/>
              <a:gd name="T14" fmla="*/ 0 w 18"/>
              <a:gd name="T15" fmla="*/ 17 h 23"/>
              <a:gd name="T16" fmla="*/ 0 w 18"/>
              <a:gd name="T17" fmla="*/ 17 h 23"/>
              <a:gd name="T18" fmla="*/ 0 w 18"/>
              <a:gd name="T19" fmla="*/ 18 h 23"/>
              <a:gd name="T20" fmla="*/ 0 w 18"/>
              <a:gd name="T21" fmla="*/ 18 h 23"/>
              <a:gd name="T22" fmla="*/ 7 w 18"/>
              <a:gd name="T23" fmla="*/ 23 h 23"/>
              <a:gd name="T24" fmla="*/ 8 w 18"/>
              <a:gd name="T25" fmla="*/ 23 h 23"/>
              <a:gd name="T26" fmla="*/ 9 w 18"/>
              <a:gd name="T27" fmla="*/ 22 h 23"/>
              <a:gd name="T28" fmla="*/ 9 w 18"/>
              <a:gd name="T29" fmla="*/ 20 h 23"/>
              <a:gd name="T30" fmla="*/ 4 w 18"/>
              <a:gd name="T31" fmla="*/ 16 h 23"/>
              <a:gd name="T32" fmla="*/ 17 w 18"/>
              <a:gd name="T33" fmla="*/ 8 h 23"/>
              <a:gd name="T34" fmla="*/ 18 w 18"/>
              <a:gd name="T35" fmla="*/ 6 h 23"/>
              <a:gd name="T36" fmla="*/ 18 w 18"/>
              <a:gd name="T37" fmla="*/ 5 h 23"/>
              <a:gd name="T38" fmla="*/ 17 w 18"/>
              <a:gd name="T39" fmla="*/ 5 h 23"/>
              <a:gd name="T40" fmla="*/ 4 w 18"/>
              <a:gd name="T41" fmla="*/ 13 h 23"/>
              <a:gd name="T42" fmla="*/ 9 w 18"/>
              <a:gd name="T43" fmla="*/ 3 h 23"/>
              <a:gd name="T44" fmla="*/ 9 w 18"/>
              <a:gd name="T45" fmla="*/ 0 h 23"/>
              <a:gd name="T46" fmla="*/ 9 w 18"/>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23">
                <a:moveTo>
                  <a:pt x="9" y="0"/>
                </a:moveTo>
                <a:cubicBezTo>
                  <a:pt x="8" y="0"/>
                  <a:pt x="8" y="0"/>
                  <a:pt x="7" y="1"/>
                </a:cubicBezTo>
                <a:cubicBezTo>
                  <a:pt x="0" y="15"/>
                  <a:pt x="0" y="15"/>
                  <a:pt x="0" y="15"/>
                </a:cubicBezTo>
                <a:cubicBezTo>
                  <a:pt x="0" y="15"/>
                  <a:pt x="0" y="15"/>
                  <a:pt x="0" y="15"/>
                </a:cubicBezTo>
                <a:cubicBezTo>
                  <a:pt x="0" y="16"/>
                  <a:pt x="0" y="16"/>
                  <a:pt x="0" y="16"/>
                </a:cubicBezTo>
                <a:cubicBezTo>
                  <a:pt x="0" y="16"/>
                  <a:pt x="0" y="16"/>
                  <a:pt x="0" y="16"/>
                </a:cubicBezTo>
                <a:cubicBezTo>
                  <a:pt x="0" y="17"/>
                  <a:pt x="0" y="17"/>
                  <a:pt x="0" y="17"/>
                </a:cubicBezTo>
                <a:cubicBezTo>
                  <a:pt x="0" y="17"/>
                  <a:pt x="0" y="17"/>
                  <a:pt x="0" y="17"/>
                </a:cubicBezTo>
                <a:cubicBezTo>
                  <a:pt x="0" y="17"/>
                  <a:pt x="0" y="17"/>
                  <a:pt x="0" y="17"/>
                </a:cubicBezTo>
                <a:cubicBezTo>
                  <a:pt x="0" y="18"/>
                  <a:pt x="0" y="18"/>
                  <a:pt x="0" y="18"/>
                </a:cubicBezTo>
                <a:cubicBezTo>
                  <a:pt x="0" y="18"/>
                  <a:pt x="0" y="18"/>
                  <a:pt x="0" y="18"/>
                </a:cubicBezTo>
                <a:cubicBezTo>
                  <a:pt x="7" y="23"/>
                  <a:pt x="7" y="23"/>
                  <a:pt x="7" y="23"/>
                </a:cubicBezTo>
                <a:cubicBezTo>
                  <a:pt x="8" y="23"/>
                  <a:pt x="8" y="23"/>
                  <a:pt x="8" y="23"/>
                </a:cubicBezTo>
                <a:cubicBezTo>
                  <a:pt x="8" y="23"/>
                  <a:pt x="9" y="23"/>
                  <a:pt x="9" y="22"/>
                </a:cubicBezTo>
                <a:cubicBezTo>
                  <a:pt x="9" y="21"/>
                  <a:pt x="9" y="20"/>
                  <a:pt x="9" y="20"/>
                </a:cubicBezTo>
                <a:cubicBezTo>
                  <a:pt x="4" y="16"/>
                  <a:pt x="4" y="16"/>
                  <a:pt x="4" y="16"/>
                </a:cubicBezTo>
                <a:cubicBezTo>
                  <a:pt x="17" y="8"/>
                  <a:pt x="17" y="8"/>
                  <a:pt x="17" y="8"/>
                </a:cubicBezTo>
                <a:cubicBezTo>
                  <a:pt x="18" y="8"/>
                  <a:pt x="18" y="7"/>
                  <a:pt x="18" y="6"/>
                </a:cubicBezTo>
                <a:cubicBezTo>
                  <a:pt x="18" y="5"/>
                  <a:pt x="18" y="5"/>
                  <a:pt x="18" y="5"/>
                </a:cubicBezTo>
                <a:cubicBezTo>
                  <a:pt x="18" y="5"/>
                  <a:pt x="17" y="5"/>
                  <a:pt x="17" y="5"/>
                </a:cubicBezTo>
                <a:cubicBezTo>
                  <a:pt x="4" y="13"/>
                  <a:pt x="4" y="13"/>
                  <a:pt x="4" y="13"/>
                </a:cubicBezTo>
                <a:cubicBezTo>
                  <a:pt x="9" y="3"/>
                  <a:pt x="9" y="3"/>
                  <a:pt x="9" y="3"/>
                </a:cubicBezTo>
                <a:cubicBezTo>
                  <a:pt x="9" y="2"/>
                  <a:pt x="9" y="1"/>
                  <a:pt x="9" y="0"/>
                </a:cubicBezTo>
                <a:cubicBezTo>
                  <a:pt x="9" y="0"/>
                  <a:pt x="9" y="0"/>
                  <a:pt x="9"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任意多边形 100">
            <a:extLst>
              <a:ext uri="{FF2B5EF4-FFF2-40B4-BE49-F238E27FC236}">
                <a16:creationId xmlns:a16="http://schemas.microsoft.com/office/drawing/2014/main" id="{84863204-A92E-412A-9FF7-3EB15FA08071}"/>
              </a:ext>
            </a:extLst>
          </p:cNvPr>
          <p:cNvSpPr/>
          <p:nvPr/>
        </p:nvSpPr>
        <p:spPr bwMode="auto">
          <a:xfrm>
            <a:off x="8593361" y="3545374"/>
            <a:ext cx="40227" cy="50954"/>
          </a:xfrm>
          <a:custGeom>
            <a:avLst/>
            <a:gdLst>
              <a:gd name="T0" fmla="*/ 10 w 18"/>
              <a:gd name="T1" fmla="*/ 0 h 23"/>
              <a:gd name="T2" fmla="*/ 9 w 18"/>
              <a:gd name="T3" fmla="*/ 1 h 23"/>
              <a:gd name="T4" fmla="*/ 9 w 18"/>
              <a:gd name="T5" fmla="*/ 3 h 23"/>
              <a:gd name="T6" fmla="*/ 14 w 18"/>
              <a:gd name="T7" fmla="*/ 7 h 23"/>
              <a:gd name="T8" fmla="*/ 1 w 18"/>
              <a:gd name="T9" fmla="*/ 15 h 23"/>
              <a:gd name="T10" fmla="*/ 0 w 18"/>
              <a:gd name="T11" fmla="*/ 18 h 23"/>
              <a:gd name="T12" fmla="*/ 0 w 18"/>
              <a:gd name="T13" fmla="*/ 19 h 23"/>
              <a:gd name="T14" fmla="*/ 1 w 18"/>
              <a:gd name="T15" fmla="*/ 19 h 23"/>
              <a:gd name="T16" fmla="*/ 14 w 18"/>
              <a:gd name="T17" fmla="*/ 11 h 23"/>
              <a:gd name="T18" fmla="*/ 9 w 18"/>
              <a:gd name="T19" fmla="*/ 21 h 23"/>
              <a:gd name="T20" fmla="*/ 9 w 18"/>
              <a:gd name="T21" fmla="*/ 23 h 23"/>
              <a:gd name="T22" fmla="*/ 10 w 18"/>
              <a:gd name="T23" fmla="*/ 23 h 23"/>
              <a:gd name="T24" fmla="*/ 10 w 18"/>
              <a:gd name="T25" fmla="*/ 22 h 23"/>
              <a:gd name="T26" fmla="*/ 18 w 18"/>
              <a:gd name="T27" fmla="*/ 8 h 23"/>
              <a:gd name="T28" fmla="*/ 18 w 18"/>
              <a:gd name="T29" fmla="*/ 8 h 23"/>
              <a:gd name="T30" fmla="*/ 18 w 18"/>
              <a:gd name="T31" fmla="*/ 8 h 23"/>
              <a:gd name="T32" fmla="*/ 18 w 18"/>
              <a:gd name="T33" fmla="*/ 8 h 23"/>
              <a:gd name="T34" fmla="*/ 18 w 18"/>
              <a:gd name="T35" fmla="*/ 7 h 23"/>
              <a:gd name="T36" fmla="*/ 18 w 18"/>
              <a:gd name="T37" fmla="*/ 6 h 23"/>
              <a:gd name="T38" fmla="*/ 18 w 18"/>
              <a:gd name="T39" fmla="*/ 6 h 23"/>
              <a:gd name="T40" fmla="*/ 18 w 18"/>
              <a:gd name="T41" fmla="*/ 6 h 23"/>
              <a:gd name="T42" fmla="*/ 18 w 18"/>
              <a:gd name="T43" fmla="*/ 6 h 23"/>
              <a:gd name="T44" fmla="*/ 10 w 18"/>
              <a:gd name="T45" fmla="*/ 0 h 23"/>
              <a:gd name="T46" fmla="*/ 10 w 18"/>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23">
                <a:moveTo>
                  <a:pt x="10" y="0"/>
                </a:moveTo>
                <a:cubicBezTo>
                  <a:pt x="10" y="0"/>
                  <a:pt x="9" y="0"/>
                  <a:pt x="9" y="1"/>
                </a:cubicBezTo>
                <a:cubicBezTo>
                  <a:pt x="9" y="2"/>
                  <a:pt x="9" y="3"/>
                  <a:pt x="9" y="3"/>
                </a:cubicBezTo>
                <a:cubicBezTo>
                  <a:pt x="14" y="7"/>
                  <a:pt x="14" y="7"/>
                  <a:pt x="14" y="7"/>
                </a:cubicBezTo>
                <a:cubicBezTo>
                  <a:pt x="1" y="15"/>
                  <a:pt x="1" y="15"/>
                  <a:pt x="1" y="15"/>
                </a:cubicBezTo>
                <a:cubicBezTo>
                  <a:pt x="0" y="16"/>
                  <a:pt x="0" y="17"/>
                  <a:pt x="0" y="18"/>
                </a:cubicBezTo>
                <a:cubicBezTo>
                  <a:pt x="0" y="18"/>
                  <a:pt x="0" y="19"/>
                  <a:pt x="0" y="19"/>
                </a:cubicBezTo>
                <a:cubicBezTo>
                  <a:pt x="0" y="19"/>
                  <a:pt x="0" y="19"/>
                  <a:pt x="1" y="19"/>
                </a:cubicBezTo>
                <a:cubicBezTo>
                  <a:pt x="14" y="11"/>
                  <a:pt x="14" y="11"/>
                  <a:pt x="14" y="11"/>
                </a:cubicBezTo>
                <a:cubicBezTo>
                  <a:pt x="9" y="21"/>
                  <a:pt x="9" y="21"/>
                  <a:pt x="9" y="21"/>
                </a:cubicBezTo>
                <a:cubicBezTo>
                  <a:pt x="9" y="22"/>
                  <a:pt x="9" y="23"/>
                  <a:pt x="9" y="23"/>
                </a:cubicBezTo>
                <a:cubicBezTo>
                  <a:pt x="10" y="23"/>
                  <a:pt x="10" y="23"/>
                  <a:pt x="10" y="23"/>
                </a:cubicBezTo>
                <a:cubicBezTo>
                  <a:pt x="10" y="23"/>
                  <a:pt x="10" y="23"/>
                  <a:pt x="10" y="22"/>
                </a:cubicBezTo>
                <a:cubicBezTo>
                  <a:pt x="18" y="8"/>
                  <a:pt x="18" y="8"/>
                  <a:pt x="18" y="8"/>
                </a:cubicBezTo>
                <a:cubicBezTo>
                  <a:pt x="18" y="8"/>
                  <a:pt x="18" y="8"/>
                  <a:pt x="18" y="8"/>
                </a:cubicBezTo>
                <a:cubicBezTo>
                  <a:pt x="18" y="8"/>
                  <a:pt x="18" y="8"/>
                  <a:pt x="18" y="8"/>
                </a:cubicBezTo>
                <a:cubicBezTo>
                  <a:pt x="18" y="8"/>
                  <a:pt x="18" y="8"/>
                  <a:pt x="18" y="8"/>
                </a:cubicBezTo>
                <a:cubicBezTo>
                  <a:pt x="18" y="7"/>
                  <a:pt x="18" y="7"/>
                  <a:pt x="18" y="7"/>
                </a:cubicBezTo>
                <a:cubicBezTo>
                  <a:pt x="18" y="6"/>
                  <a:pt x="18" y="6"/>
                  <a:pt x="18" y="6"/>
                </a:cubicBezTo>
                <a:cubicBezTo>
                  <a:pt x="18" y="6"/>
                  <a:pt x="18" y="6"/>
                  <a:pt x="18" y="6"/>
                </a:cubicBezTo>
                <a:cubicBezTo>
                  <a:pt x="18" y="6"/>
                  <a:pt x="18" y="6"/>
                  <a:pt x="18" y="6"/>
                </a:cubicBezTo>
                <a:cubicBezTo>
                  <a:pt x="18" y="6"/>
                  <a:pt x="18" y="6"/>
                  <a:pt x="18" y="6"/>
                </a:cubicBezTo>
                <a:cubicBezTo>
                  <a:pt x="10" y="0"/>
                  <a:pt x="10" y="0"/>
                  <a:pt x="10" y="0"/>
                </a:cubicBezTo>
                <a:cubicBezTo>
                  <a:pt x="10" y="0"/>
                  <a:pt x="10" y="0"/>
                  <a:pt x="10"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任意多边形 101">
            <a:extLst>
              <a:ext uri="{FF2B5EF4-FFF2-40B4-BE49-F238E27FC236}">
                <a16:creationId xmlns:a16="http://schemas.microsoft.com/office/drawing/2014/main" id="{71ECB5AA-F061-4FB0-ADD9-FDB056F494DE}"/>
              </a:ext>
            </a:extLst>
          </p:cNvPr>
          <p:cNvSpPr/>
          <p:nvPr/>
        </p:nvSpPr>
        <p:spPr bwMode="auto">
          <a:xfrm>
            <a:off x="8657724" y="3491738"/>
            <a:ext cx="37545" cy="73749"/>
          </a:xfrm>
          <a:custGeom>
            <a:avLst/>
            <a:gdLst>
              <a:gd name="T0" fmla="*/ 16 w 17"/>
              <a:gd name="T1" fmla="*/ 0 h 33"/>
              <a:gd name="T2" fmla="*/ 15 w 17"/>
              <a:gd name="T3" fmla="*/ 0 h 33"/>
              <a:gd name="T4" fmla="*/ 13 w 17"/>
              <a:gd name="T5" fmla="*/ 5 h 33"/>
              <a:gd name="T6" fmla="*/ 13 w 17"/>
              <a:gd name="T7" fmla="*/ 5 h 33"/>
              <a:gd name="T8" fmla="*/ 4 w 17"/>
              <a:gd name="T9" fmla="*/ 13 h 33"/>
              <a:gd name="T10" fmla="*/ 4 w 17"/>
              <a:gd name="T11" fmla="*/ 32 h 33"/>
              <a:gd name="T12" fmla="*/ 7 w 17"/>
              <a:gd name="T13" fmla="*/ 33 h 33"/>
              <a:gd name="T14" fmla="*/ 10 w 17"/>
              <a:gd name="T15" fmla="*/ 32 h 33"/>
              <a:gd name="T16" fmla="*/ 16 w 17"/>
              <a:gd name="T17" fmla="*/ 25 h 33"/>
              <a:gd name="T18" fmla="*/ 16 w 17"/>
              <a:gd name="T19" fmla="*/ 23 h 33"/>
              <a:gd name="T20" fmla="*/ 15 w 17"/>
              <a:gd name="T21" fmla="*/ 22 h 33"/>
              <a:gd name="T22" fmla="*/ 14 w 17"/>
              <a:gd name="T23" fmla="*/ 23 h 33"/>
              <a:gd name="T24" fmla="*/ 7 w 17"/>
              <a:gd name="T25" fmla="*/ 30 h 33"/>
              <a:gd name="T26" fmla="*/ 5 w 17"/>
              <a:gd name="T27" fmla="*/ 29 h 33"/>
              <a:gd name="T28" fmla="*/ 5 w 17"/>
              <a:gd name="T29" fmla="*/ 15 h 33"/>
              <a:gd name="T30" fmla="*/ 12 w 17"/>
              <a:gd name="T31" fmla="*/ 8 h 33"/>
              <a:gd name="T32" fmla="*/ 10 w 17"/>
              <a:gd name="T33" fmla="*/ 12 h 33"/>
              <a:gd name="T34" fmla="*/ 11 w 17"/>
              <a:gd name="T35" fmla="*/ 13 h 33"/>
              <a:gd name="T36" fmla="*/ 11 w 17"/>
              <a:gd name="T37" fmla="*/ 13 h 33"/>
              <a:gd name="T38" fmla="*/ 16 w 17"/>
              <a:gd name="T39" fmla="*/ 10 h 33"/>
              <a:gd name="T40" fmla="*/ 17 w 17"/>
              <a:gd name="T41" fmla="*/ 8 h 33"/>
              <a:gd name="T42" fmla="*/ 16 w 17"/>
              <a:gd name="T43" fmla="*/ 0 h 33"/>
              <a:gd name="T44" fmla="*/ 16 w 17"/>
              <a:gd name="T4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33">
                <a:moveTo>
                  <a:pt x="16" y="0"/>
                </a:moveTo>
                <a:cubicBezTo>
                  <a:pt x="16" y="0"/>
                  <a:pt x="15" y="0"/>
                  <a:pt x="15" y="0"/>
                </a:cubicBezTo>
                <a:cubicBezTo>
                  <a:pt x="13" y="5"/>
                  <a:pt x="13" y="5"/>
                  <a:pt x="13" y="5"/>
                </a:cubicBezTo>
                <a:cubicBezTo>
                  <a:pt x="13" y="5"/>
                  <a:pt x="13" y="5"/>
                  <a:pt x="13" y="5"/>
                </a:cubicBezTo>
                <a:cubicBezTo>
                  <a:pt x="10" y="5"/>
                  <a:pt x="6" y="8"/>
                  <a:pt x="4" y="13"/>
                </a:cubicBezTo>
                <a:cubicBezTo>
                  <a:pt x="0" y="20"/>
                  <a:pt x="0" y="29"/>
                  <a:pt x="4" y="32"/>
                </a:cubicBezTo>
                <a:cubicBezTo>
                  <a:pt x="4" y="33"/>
                  <a:pt x="6" y="33"/>
                  <a:pt x="7" y="33"/>
                </a:cubicBezTo>
                <a:cubicBezTo>
                  <a:pt x="8" y="33"/>
                  <a:pt x="9" y="33"/>
                  <a:pt x="10" y="32"/>
                </a:cubicBezTo>
                <a:cubicBezTo>
                  <a:pt x="12" y="31"/>
                  <a:pt x="14" y="28"/>
                  <a:pt x="16" y="25"/>
                </a:cubicBezTo>
                <a:cubicBezTo>
                  <a:pt x="16" y="24"/>
                  <a:pt x="16" y="23"/>
                  <a:pt x="16" y="23"/>
                </a:cubicBezTo>
                <a:cubicBezTo>
                  <a:pt x="16" y="22"/>
                  <a:pt x="16" y="22"/>
                  <a:pt x="15" y="22"/>
                </a:cubicBezTo>
                <a:cubicBezTo>
                  <a:pt x="15" y="22"/>
                  <a:pt x="15" y="23"/>
                  <a:pt x="14" y="23"/>
                </a:cubicBezTo>
                <a:cubicBezTo>
                  <a:pt x="12" y="27"/>
                  <a:pt x="10" y="30"/>
                  <a:pt x="7" y="30"/>
                </a:cubicBezTo>
                <a:cubicBezTo>
                  <a:pt x="7" y="30"/>
                  <a:pt x="6" y="29"/>
                  <a:pt x="5" y="29"/>
                </a:cubicBezTo>
                <a:cubicBezTo>
                  <a:pt x="3" y="26"/>
                  <a:pt x="3" y="20"/>
                  <a:pt x="5" y="15"/>
                </a:cubicBezTo>
                <a:cubicBezTo>
                  <a:pt x="7" y="11"/>
                  <a:pt x="9" y="9"/>
                  <a:pt x="12" y="8"/>
                </a:cubicBezTo>
                <a:cubicBezTo>
                  <a:pt x="10" y="12"/>
                  <a:pt x="10" y="12"/>
                  <a:pt x="10" y="12"/>
                </a:cubicBezTo>
                <a:cubicBezTo>
                  <a:pt x="10" y="13"/>
                  <a:pt x="10" y="13"/>
                  <a:pt x="11" y="13"/>
                </a:cubicBezTo>
                <a:cubicBezTo>
                  <a:pt x="11" y="13"/>
                  <a:pt x="11" y="13"/>
                  <a:pt x="11" y="13"/>
                </a:cubicBezTo>
                <a:cubicBezTo>
                  <a:pt x="16" y="10"/>
                  <a:pt x="16" y="10"/>
                  <a:pt x="16" y="10"/>
                </a:cubicBezTo>
                <a:cubicBezTo>
                  <a:pt x="17" y="9"/>
                  <a:pt x="17" y="9"/>
                  <a:pt x="17" y="8"/>
                </a:cubicBezTo>
                <a:cubicBezTo>
                  <a:pt x="16" y="0"/>
                  <a:pt x="16" y="0"/>
                  <a:pt x="16" y="0"/>
                </a:cubicBezTo>
                <a:cubicBezTo>
                  <a:pt x="16" y="0"/>
                  <a:pt x="16" y="0"/>
                  <a:pt x="16"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任意多边形 102">
            <a:extLst>
              <a:ext uri="{FF2B5EF4-FFF2-40B4-BE49-F238E27FC236}">
                <a16:creationId xmlns:a16="http://schemas.microsoft.com/office/drawing/2014/main" id="{BA8617AA-084D-4A00-BCAE-C594988AD26A}"/>
              </a:ext>
            </a:extLst>
          </p:cNvPr>
          <p:cNvSpPr/>
          <p:nvPr/>
        </p:nvSpPr>
        <p:spPr bwMode="auto">
          <a:xfrm>
            <a:off x="8996968" y="3211493"/>
            <a:ext cx="32181" cy="67044"/>
          </a:xfrm>
          <a:custGeom>
            <a:avLst/>
            <a:gdLst>
              <a:gd name="T0" fmla="*/ 14 w 15"/>
              <a:gd name="T1" fmla="*/ 0 h 30"/>
              <a:gd name="T2" fmla="*/ 12 w 15"/>
              <a:gd name="T3" fmla="*/ 1 h 30"/>
              <a:gd name="T4" fmla="*/ 7 w 15"/>
              <a:gd name="T5" fmla="*/ 12 h 30"/>
              <a:gd name="T6" fmla="*/ 2 w 15"/>
              <a:gd name="T7" fmla="*/ 7 h 30"/>
              <a:gd name="T8" fmla="*/ 2 w 15"/>
              <a:gd name="T9" fmla="*/ 7 h 30"/>
              <a:gd name="T10" fmla="*/ 0 w 15"/>
              <a:gd name="T11" fmla="*/ 8 h 30"/>
              <a:gd name="T12" fmla="*/ 0 w 15"/>
              <a:gd name="T13" fmla="*/ 12 h 30"/>
              <a:gd name="T14" fmla="*/ 5 w 15"/>
              <a:gd name="T15" fmla="*/ 16 h 30"/>
              <a:gd name="T16" fmla="*/ 0 w 15"/>
              <a:gd name="T17" fmla="*/ 27 h 30"/>
              <a:gd name="T18" fmla="*/ 0 w 15"/>
              <a:gd name="T19" fmla="*/ 30 h 30"/>
              <a:gd name="T20" fmla="*/ 1 w 15"/>
              <a:gd name="T21" fmla="*/ 30 h 30"/>
              <a:gd name="T22" fmla="*/ 1 w 15"/>
              <a:gd name="T23" fmla="*/ 30 h 30"/>
              <a:gd name="T24" fmla="*/ 2 w 15"/>
              <a:gd name="T25" fmla="*/ 29 h 30"/>
              <a:gd name="T26" fmla="*/ 7 w 15"/>
              <a:gd name="T27" fmla="*/ 18 h 30"/>
              <a:gd name="T28" fmla="*/ 12 w 15"/>
              <a:gd name="T29" fmla="*/ 23 h 30"/>
              <a:gd name="T30" fmla="*/ 13 w 15"/>
              <a:gd name="T31" fmla="*/ 23 h 30"/>
              <a:gd name="T32" fmla="*/ 13 w 15"/>
              <a:gd name="T33" fmla="*/ 23 h 30"/>
              <a:gd name="T34" fmla="*/ 14 w 15"/>
              <a:gd name="T35" fmla="*/ 22 h 30"/>
              <a:gd name="T36" fmla="*/ 14 w 15"/>
              <a:gd name="T37" fmla="*/ 19 h 30"/>
              <a:gd name="T38" fmla="*/ 9 w 15"/>
              <a:gd name="T39" fmla="*/ 14 h 30"/>
              <a:gd name="T40" fmla="*/ 14 w 15"/>
              <a:gd name="T41" fmla="*/ 3 h 30"/>
              <a:gd name="T42" fmla="*/ 14 w 15"/>
              <a:gd name="T43" fmla="*/ 0 h 30"/>
              <a:gd name="T44" fmla="*/ 14 w 15"/>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0">
                <a:moveTo>
                  <a:pt x="14" y="0"/>
                </a:moveTo>
                <a:cubicBezTo>
                  <a:pt x="13" y="0"/>
                  <a:pt x="13" y="0"/>
                  <a:pt x="12" y="1"/>
                </a:cubicBezTo>
                <a:cubicBezTo>
                  <a:pt x="7" y="12"/>
                  <a:pt x="7" y="12"/>
                  <a:pt x="7" y="12"/>
                </a:cubicBezTo>
                <a:cubicBezTo>
                  <a:pt x="2" y="7"/>
                  <a:pt x="2" y="7"/>
                  <a:pt x="2" y="7"/>
                </a:cubicBezTo>
                <a:cubicBezTo>
                  <a:pt x="2" y="7"/>
                  <a:pt x="2" y="7"/>
                  <a:pt x="2" y="7"/>
                </a:cubicBezTo>
                <a:cubicBezTo>
                  <a:pt x="1" y="7"/>
                  <a:pt x="1" y="7"/>
                  <a:pt x="0" y="8"/>
                </a:cubicBezTo>
                <a:cubicBezTo>
                  <a:pt x="0" y="10"/>
                  <a:pt x="0" y="11"/>
                  <a:pt x="0" y="12"/>
                </a:cubicBezTo>
                <a:cubicBezTo>
                  <a:pt x="5" y="16"/>
                  <a:pt x="5" y="16"/>
                  <a:pt x="5" y="16"/>
                </a:cubicBezTo>
                <a:cubicBezTo>
                  <a:pt x="0" y="27"/>
                  <a:pt x="0" y="27"/>
                  <a:pt x="0" y="27"/>
                </a:cubicBezTo>
                <a:cubicBezTo>
                  <a:pt x="0" y="28"/>
                  <a:pt x="0" y="30"/>
                  <a:pt x="0" y="30"/>
                </a:cubicBezTo>
                <a:cubicBezTo>
                  <a:pt x="0" y="30"/>
                  <a:pt x="0" y="30"/>
                  <a:pt x="1" y="30"/>
                </a:cubicBezTo>
                <a:cubicBezTo>
                  <a:pt x="1" y="30"/>
                  <a:pt x="1" y="30"/>
                  <a:pt x="1" y="30"/>
                </a:cubicBezTo>
                <a:cubicBezTo>
                  <a:pt x="2" y="30"/>
                  <a:pt x="2" y="30"/>
                  <a:pt x="2" y="29"/>
                </a:cubicBezTo>
                <a:cubicBezTo>
                  <a:pt x="7" y="18"/>
                  <a:pt x="7" y="18"/>
                  <a:pt x="7" y="18"/>
                </a:cubicBezTo>
                <a:cubicBezTo>
                  <a:pt x="12" y="23"/>
                  <a:pt x="12" y="23"/>
                  <a:pt x="12" y="23"/>
                </a:cubicBezTo>
                <a:cubicBezTo>
                  <a:pt x="12" y="23"/>
                  <a:pt x="13" y="23"/>
                  <a:pt x="13" y="23"/>
                </a:cubicBezTo>
                <a:cubicBezTo>
                  <a:pt x="13" y="23"/>
                  <a:pt x="13" y="23"/>
                  <a:pt x="13" y="23"/>
                </a:cubicBezTo>
                <a:cubicBezTo>
                  <a:pt x="14" y="23"/>
                  <a:pt x="14" y="23"/>
                  <a:pt x="14" y="22"/>
                </a:cubicBezTo>
                <a:cubicBezTo>
                  <a:pt x="15" y="21"/>
                  <a:pt x="15" y="19"/>
                  <a:pt x="14" y="19"/>
                </a:cubicBezTo>
                <a:cubicBezTo>
                  <a:pt x="9" y="14"/>
                  <a:pt x="9" y="14"/>
                  <a:pt x="9" y="14"/>
                </a:cubicBezTo>
                <a:cubicBezTo>
                  <a:pt x="14" y="3"/>
                  <a:pt x="14" y="3"/>
                  <a:pt x="14" y="3"/>
                </a:cubicBezTo>
                <a:cubicBezTo>
                  <a:pt x="15" y="2"/>
                  <a:pt x="15" y="1"/>
                  <a:pt x="14" y="0"/>
                </a:cubicBezTo>
                <a:cubicBezTo>
                  <a:pt x="14" y="0"/>
                  <a:pt x="14" y="0"/>
                  <a:pt x="14"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任意多边形 103">
            <a:extLst>
              <a:ext uri="{FF2B5EF4-FFF2-40B4-BE49-F238E27FC236}">
                <a16:creationId xmlns:a16="http://schemas.microsoft.com/office/drawing/2014/main" id="{15A2BDD0-C6A4-4718-9A93-AB259F32D218}"/>
              </a:ext>
            </a:extLst>
          </p:cNvPr>
          <p:cNvSpPr/>
          <p:nvPr/>
        </p:nvSpPr>
        <p:spPr bwMode="auto">
          <a:xfrm>
            <a:off x="8732813" y="2449869"/>
            <a:ext cx="1760585" cy="1088800"/>
          </a:xfrm>
          <a:custGeom>
            <a:avLst/>
            <a:gdLst>
              <a:gd name="T0" fmla="*/ 0 w 796"/>
              <a:gd name="T1" fmla="*/ 485 h 493"/>
              <a:gd name="T2" fmla="*/ 0 w 796"/>
              <a:gd name="T3" fmla="*/ 468 h 493"/>
              <a:gd name="T4" fmla="*/ 9 w 796"/>
              <a:gd name="T5" fmla="*/ 453 h 493"/>
              <a:gd name="T6" fmla="*/ 788 w 796"/>
              <a:gd name="T7" fmla="*/ 3 h 493"/>
              <a:gd name="T8" fmla="*/ 796 w 796"/>
              <a:gd name="T9" fmla="*/ 8 h 493"/>
              <a:gd name="T10" fmla="*/ 796 w 796"/>
              <a:gd name="T11" fmla="*/ 26 h 493"/>
              <a:gd name="T12" fmla="*/ 788 w 796"/>
              <a:gd name="T13" fmla="*/ 41 h 493"/>
              <a:gd name="T14" fmla="*/ 9 w 796"/>
              <a:gd name="T15" fmla="*/ 490 h 493"/>
              <a:gd name="T16" fmla="*/ 0 w 796"/>
              <a:gd name="T17" fmla="*/ 485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6" h="493">
                <a:moveTo>
                  <a:pt x="0" y="485"/>
                </a:moveTo>
                <a:cubicBezTo>
                  <a:pt x="0" y="468"/>
                  <a:pt x="0" y="468"/>
                  <a:pt x="0" y="468"/>
                </a:cubicBezTo>
                <a:cubicBezTo>
                  <a:pt x="0" y="462"/>
                  <a:pt x="4" y="455"/>
                  <a:pt x="9" y="453"/>
                </a:cubicBezTo>
                <a:cubicBezTo>
                  <a:pt x="788" y="3"/>
                  <a:pt x="788" y="3"/>
                  <a:pt x="788" y="3"/>
                </a:cubicBezTo>
                <a:cubicBezTo>
                  <a:pt x="793" y="0"/>
                  <a:pt x="796" y="3"/>
                  <a:pt x="796" y="8"/>
                </a:cubicBezTo>
                <a:cubicBezTo>
                  <a:pt x="796" y="26"/>
                  <a:pt x="796" y="26"/>
                  <a:pt x="796" y="26"/>
                </a:cubicBezTo>
                <a:cubicBezTo>
                  <a:pt x="796" y="31"/>
                  <a:pt x="793" y="38"/>
                  <a:pt x="788" y="41"/>
                </a:cubicBezTo>
                <a:cubicBezTo>
                  <a:pt x="9" y="490"/>
                  <a:pt x="9" y="490"/>
                  <a:pt x="9" y="490"/>
                </a:cubicBezTo>
                <a:cubicBezTo>
                  <a:pt x="4" y="493"/>
                  <a:pt x="0" y="491"/>
                  <a:pt x="0" y="48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任意多边形 104">
            <a:extLst>
              <a:ext uri="{FF2B5EF4-FFF2-40B4-BE49-F238E27FC236}">
                <a16:creationId xmlns:a16="http://schemas.microsoft.com/office/drawing/2014/main" id="{362C7705-8B4A-4747-9496-1579AC16C897}"/>
              </a:ext>
            </a:extLst>
          </p:cNvPr>
          <p:cNvSpPr/>
          <p:nvPr/>
        </p:nvSpPr>
        <p:spPr bwMode="auto">
          <a:xfrm>
            <a:off x="10435740" y="2474005"/>
            <a:ext cx="50954" cy="68386"/>
          </a:xfrm>
          <a:custGeom>
            <a:avLst/>
            <a:gdLst>
              <a:gd name="T0" fmla="*/ 14 w 23"/>
              <a:gd name="T1" fmla="*/ 7 h 31"/>
              <a:gd name="T2" fmla="*/ 21 w 23"/>
              <a:gd name="T3" fmla="*/ 6 h 31"/>
              <a:gd name="T4" fmla="*/ 21 w 23"/>
              <a:gd name="T5" fmla="*/ 6 h 31"/>
              <a:gd name="T6" fmla="*/ 21 w 23"/>
              <a:gd name="T7" fmla="*/ 5 h 31"/>
              <a:gd name="T8" fmla="*/ 21 w 23"/>
              <a:gd name="T9" fmla="*/ 5 h 31"/>
              <a:gd name="T10" fmla="*/ 20 w 23"/>
              <a:gd name="T11" fmla="*/ 5 h 31"/>
              <a:gd name="T12" fmla="*/ 20 w 23"/>
              <a:gd name="T13" fmla="*/ 5 h 31"/>
              <a:gd name="T14" fmla="*/ 20 w 23"/>
              <a:gd name="T15" fmla="*/ 5 h 31"/>
              <a:gd name="T16" fmla="*/ 20 w 23"/>
              <a:gd name="T17" fmla="*/ 5 h 31"/>
              <a:gd name="T18" fmla="*/ 16 w 23"/>
              <a:gd name="T19" fmla="*/ 14 h 31"/>
              <a:gd name="T20" fmla="*/ 16 w 23"/>
              <a:gd name="T21" fmla="*/ 15 h 31"/>
              <a:gd name="T22" fmla="*/ 17 w 23"/>
              <a:gd name="T23" fmla="*/ 22 h 31"/>
              <a:gd name="T24" fmla="*/ 17 w 23"/>
              <a:gd name="T25" fmla="*/ 22 h 31"/>
              <a:gd name="T26" fmla="*/ 17 w 23"/>
              <a:gd name="T27" fmla="*/ 22 h 31"/>
              <a:gd name="T28" fmla="*/ 17 w 23"/>
              <a:gd name="T29" fmla="*/ 22 h 31"/>
              <a:gd name="T30" fmla="*/ 17 w 23"/>
              <a:gd name="T31" fmla="*/ 22 h 31"/>
              <a:gd name="T32" fmla="*/ 10 w 23"/>
              <a:gd name="T33" fmla="*/ 22 h 31"/>
              <a:gd name="T34" fmla="*/ 6 w 23"/>
              <a:gd name="T35" fmla="*/ 28 h 31"/>
              <a:gd name="T36" fmla="*/ 6 w 23"/>
              <a:gd name="T37" fmla="*/ 28 h 31"/>
              <a:gd name="T38" fmla="*/ 6 w 23"/>
              <a:gd name="T39" fmla="*/ 28 h 31"/>
              <a:gd name="T40" fmla="*/ 6 w 23"/>
              <a:gd name="T41" fmla="*/ 28 h 31"/>
              <a:gd name="T42" fmla="*/ 6 w 23"/>
              <a:gd name="T43" fmla="*/ 28 h 31"/>
              <a:gd name="T44" fmla="*/ 6 w 23"/>
              <a:gd name="T45" fmla="*/ 29 h 31"/>
              <a:gd name="T46" fmla="*/ 6 w 23"/>
              <a:gd name="T47" fmla="*/ 29 h 31"/>
              <a:gd name="T48" fmla="*/ 7 w 23"/>
              <a:gd name="T49" fmla="*/ 29 h 31"/>
              <a:gd name="T50" fmla="*/ 7 w 23"/>
              <a:gd name="T51" fmla="*/ 29 h 31"/>
              <a:gd name="T52" fmla="*/ 7 w 23"/>
              <a:gd name="T53" fmla="*/ 29 h 31"/>
              <a:gd name="T54" fmla="*/ 7 w 23"/>
              <a:gd name="T55" fmla="*/ 19 h 31"/>
              <a:gd name="T56" fmla="*/ 3 w 23"/>
              <a:gd name="T57" fmla="*/ 17 h 31"/>
              <a:gd name="T58" fmla="*/ 3 w 23"/>
              <a:gd name="T59" fmla="*/ 17 h 31"/>
              <a:gd name="T60" fmla="*/ 3 w 23"/>
              <a:gd name="T61" fmla="*/ 17 h 31"/>
              <a:gd name="T62" fmla="*/ 3 w 23"/>
              <a:gd name="T63" fmla="*/ 17 h 31"/>
              <a:gd name="T64" fmla="*/ 9 w 23"/>
              <a:gd name="T65" fmla="*/ 12 h 31"/>
              <a:gd name="T66" fmla="*/ 13 w 23"/>
              <a:gd name="T67" fmla="*/ 2 h 31"/>
              <a:gd name="T68" fmla="*/ 12 w 23"/>
              <a:gd name="T69" fmla="*/ 3 h 31"/>
              <a:gd name="T70" fmla="*/ 12 w 23"/>
              <a:gd name="T71" fmla="*/ 3 h 31"/>
              <a:gd name="T72" fmla="*/ 12 w 23"/>
              <a:gd name="T73" fmla="*/ 3 h 31"/>
              <a:gd name="T74" fmla="*/ 12 w 23"/>
              <a:gd name="T75" fmla="*/ 2 h 31"/>
              <a:gd name="T76" fmla="*/ 12 w 23"/>
              <a:gd name="T77" fmla="*/ 2 h 31"/>
              <a:gd name="T78" fmla="*/ 14 w 23"/>
              <a:gd name="T79" fmla="*/ 1 h 31"/>
              <a:gd name="T80" fmla="*/ 10 w 23"/>
              <a:gd name="T81" fmla="*/ 0 h 31"/>
              <a:gd name="T82" fmla="*/ 7 w 23"/>
              <a:gd name="T83" fmla="*/ 10 h 31"/>
              <a:gd name="T84" fmla="*/ 1 w 23"/>
              <a:gd name="T85" fmla="*/ 19 h 31"/>
              <a:gd name="T86" fmla="*/ 5 w 23"/>
              <a:gd name="T87" fmla="*/ 21 h 31"/>
              <a:gd name="T88" fmla="*/ 5 w 23"/>
              <a:gd name="T89" fmla="*/ 21 h 31"/>
              <a:gd name="T90" fmla="*/ 5 w 23"/>
              <a:gd name="T91" fmla="*/ 21 h 31"/>
              <a:gd name="T92" fmla="*/ 5 w 23"/>
              <a:gd name="T93" fmla="*/ 21 h 31"/>
              <a:gd name="T94" fmla="*/ 5 w 23"/>
              <a:gd name="T95" fmla="*/ 28 h 31"/>
              <a:gd name="T96" fmla="*/ 4 w 23"/>
              <a:gd name="T97" fmla="*/ 30 h 31"/>
              <a:gd name="T98" fmla="*/ 13 w 23"/>
              <a:gd name="T99" fmla="*/ 24 h 31"/>
              <a:gd name="T100" fmla="*/ 12 w 23"/>
              <a:gd name="T101" fmla="*/ 23 h 31"/>
              <a:gd name="T102" fmla="*/ 12 w 23"/>
              <a:gd name="T103" fmla="*/ 23 h 31"/>
              <a:gd name="T104" fmla="*/ 12 w 23"/>
              <a:gd name="T105" fmla="*/ 24 h 31"/>
              <a:gd name="T106" fmla="*/ 12 w 23"/>
              <a:gd name="T107" fmla="*/ 24 h 31"/>
              <a:gd name="T108" fmla="*/ 18 w 23"/>
              <a:gd name="T109" fmla="*/ 24 h 31"/>
              <a:gd name="T110" fmla="*/ 19 w 23"/>
              <a:gd name="T111" fmla="*/ 14 h 31"/>
              <a:gd name="T112" fmla="*/ 19 w 23"/>
              <a:gd name="T113" fmla="*/ 14 h 31"/>
              <a:gd name="T114" fmla="*/ 19 w 23"/>
              <a:gd name="T115" fmla="*/ 14 h 31"/>
              <a:gd name="T116" fmla="*/ 23 w 23"/>
              <a:gd name="T117" fmla="*/ 7 h 31"/>
              <a:gd name="T118" fmla="*/ 21 w 23"/>
              <a:gd name="T119" fmla="*/ 3 h 31"/>
              <a:gd name="T120" fmla="*/ 15 w 23"/>
              <a:gd name="T121" fmla="*/ 5 h 31"/>
              <a:gd name="T122" fmla="*/ 14 w 23"/>
              <a:gd name="T123"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31">
                <a:moveTo>
                  <a:pt x="13" y="1"/>
                </a:moveTo>
                <a:cubicBezTo>
                  <a:pt x="11" y="2"/>
                  <a:pt x="11" y="2"/>
                  <a:pt x="11" y="2"/>
                </a:cubicBezTo>
                <a:cubicBezTo>
                  <a:pt x="14" y="7"/>
                  <a:pt x="14" y="7"/>
                  <a:pt x="14" y="7"/>
                </a:cubicBezTo>
                <a:cubicBezTo>
                  <a:pt x="15" y="8"/>
                  <a:pt x="15" y="8"/>
                  <a:pt x="15" y="8"/>
                </a:cubicBezTo>
                <a:cubicBezTo>
                  <a:pt x="16" y="8"/>
                  <a:pt x="16" y="8"/>
                  <a:pt x="16" y="8"/>
                </a:cubicBezTo>
                <a:cubicBezTo>
                  <a:pt x="21" y="6"/>
                  <a:pt x="21" y="6"/>
                  <a:pt x="21" y="6"/>
                </a:cubicBezTo>
                <a:cubicBezTo>
                  <a:pt x="21" y="5"/>
                  <a:pt x="21" y="5"/>
                  <a:pt x="21" y="5"/>
                </a:cubicBezTo>
                <a:cubicBezTo>
                  <a:pt x="21" y="6"/>
                  <a:pt x="21" y="6"/>
                  <a:pt x="21" y="6"/>
                </a:cubicBezTo>
                <a:cubicBezTo>
                  <a:pt x="21" y="6"/>
                  <a:pt x="21" y="6"/>
                  <a:pt x="21" y="6"/>
                </a:cubicBezTo>
                <a:cubicBezTo>
                  <a:pt x="21" y="5"/>
                  <a:pt x="21" y="5"/>
                  <a:pt x="21" y="5"/>
                </a:cubicBezTo>
                <a:cubicBezTo>
                  <a:pt x="21" y="6"/>
                  <a:pt x="21" y="6"/>
                  <a:pt x="21" y="6"/>
                </a:cubicBezTo>
                <a:cubicBezTo>
                  <a:pt x="21" y="5"/>
                  <a:pt x="21" y="5"/>
                  <a:pt x="21" y="5"/>
                </a:cubicBezTo>
                <a:cubicBezTo>
                  <a:pt x="20" y="6"/>
                  <a:pt x="20" y="6"/>
                  <a:pt x="20" y="6"/>
                </a:cubicBezTo>
                <a:cubicBezTo>
                  <a:pt x="21" y="6"/>
                  <a:pt x="21" y="6"/>
                  <a:pt x="21" y="6"/>
                </a:cubicBezTo>
                <a:cubicBezTo>
                  <a:pt x="21" y="5"/>
                  <a:pt x="21" y="5"/>
                  <a:pt x="21" y="5"/>
                </a:cubicBezTo>
                <a:cubicBezTo>
                  <a:pt x="20" y="6"/>
                  <a:pt x="20" y="6"/>
                  <a:pt x="20" y="6"/>
                </a:cubicBezTo>
                <a:cubicBezTo>
                  <a:pt x="21" y="5"/>
                  <a:pt x="21" y="5"/>
                  <a:pt x="21" y="5"/>
                </a:cubicBezTo>
                <a:cubicBezTo>
                  <a:pt x="20" y="5"/>
                  <a:pt x="20" y="5"/>
                  <a:pt x="20" y="5"/>
                </a:cubicBezTo>
                <a:cubicBezTo>
                  <a:pt x="20" y="6"/>
                  <a:pt x="20" y="6"/>
                  <a:pt x="20" y="6"/>
                </a:cubicBezTo>
                <a:cubicBezTo>
                  <a:pt x="21" y="5"/>
                  <a:pt x="21" y="5"/>
                  <a:pt x="21" y="5"/>
                </a:cubicBezTo>
                <a:cubicBezTo>
                  <a:pt x="20" y="5"/>
                  <a:pt x="20" y="5"/>
                  <a:pt x="20" y="5"/>
                </a:cubicBezTo>
                <a:cubicBezTo>
                  <a:pt x="20" y="5"/>
                  <a:pt x="20" y="5"/>
                  <a:pt x="20" y="5"/>
                </a:cubicBezTo>
                <a:cubicBezTo>
                  <a:pt x="20" y="5"/>
                  <a:pt x="20" y="5"/>
                  <a:pt x="20" y="5"/>
                </a:cubicBezTo>
                <a:cubicBezTo>
                  <a:pt x="20" y="5"/>
                  <a:pt x="20" y="5"/>
                  <a:pt x="20" y="5"/>
                </a:cubicBezTo>
                <a:cubicBezTo>
                  <a:pt x="20" y="5"/>
                  <a:pt x="20" y="5"/>
                  <a:pt x="20" y="5"/>
                </a:cubicBezTo>
                <a:cubicBezTo>
                  <a:pt x="20" y="5"/>
                  <a:pt x="20" y="5"/>
                  <a:pt x="20" y="5"/>
                </a:cubicBezTo>
                <a:cubicBezTo>
                  <a:pt x="20" y="5"/>
                  <a:pt x="20" y="5"/>
                  <a:pt x="20" y="5"/>
                </a:cubicBezTo>
                <a:cubicBezTo>
                  <a:pt x="20" y="6"/>
                  <a:pt x="20" y="6"/>
                  <a:pt x="20" y="6"/>
                </a:cubicBezTo>
                <a:cubicBezTo>
                  <a:pt x="16" y="13"/>
                  <a:pt x="16" y="13"/>
                  <a:pt x="16" y="13"/>
                </a:cubicBezTo>
                <a:cubicBezTo>
                  <a:pt x="16" y="13"/>
                  <a:pt x="16" y="14"/>
                  <a:pt x="16" y="14"/>
                </a:cubicBezTo>
                <a:cubicBezTo>
                  <a:pt x="16" y="15"/>
                  <a:pt x="16" y="15"/>
                  <a:pt x="16" y="15"/>
                </a:cubicBezTo>
                <a:cubicBezTo>
                  <a:pt x="17" y="15"/>
                  <a:pt x="17" y="15"/>
                  <a:pt x="17" y="15"/>
                </a:cubicBezTo>
                <a:cubicBezTo>
                  <a:pt x="16" y="15"/>
                  <a:pt x="16" y="15"/>
                  <a:pt x="16" y="15"/>
                </a:cubicBezTo>
                <a:cubicBezTo>
                  <a:pt x="17" y="21"/>
                  <a:pt x="17" y="21"/>
                  <a:pt x="17" y="21"/>
                </a:cubicBezTo>
                <a:cubicBezTo>
                  <a:pt x="17" y="21"/>
                  <a:pt x="17" y="21"/>
                  <a:pt x="17" y="21"/>
                </a:cubicBezTo>
                <a:cubicBezTo>
                  <a:pt x="17" y="22"/>
                  <a:pt x="17" y="22"/>
                  <a:pt x="17" y="22"/>
                </a:cubicBezTo>
                <a:cubicBezTo>
                  <a:pt x="16" y="22"/>
                  <a:pt x="16" y="22"/>
                  <a:pt x="16" y="22"/>
                </a:cubicBezTo>
                <a:cubicBezTo>
                  <a:pt x="16" y="22"/>
                  <a:pt x="16" y="22"/>
                  <a:pt x="16" y="22"/>
                </a:cubicBezTo>
                <a:cubicBezTo>
                  <a:pt x="17" y="22"/>
                  <a:pt x="17" y="22"/>
                  <a:pt x="17" y="22"/>
                </a:cubicBezTo>
                <a:cubicBezTo>
                  <a:pt x="17" y="22"/>
                  <a:pt x="17" y="22"/>
                  <a:pt x="17" y="22"/>
                </a:cubicBezTo>
                <a:cubicBezTo>
                  <a:pt x="16" y="22"/>
                  <a:pt x="16" y="22"/>
                  <a:pt x="16" y="22"/>
                </a:cubicBezTo>
                <a:cubicBezTo>
                  <a:pt x="17" y="22"/>
                  <a:pt x="17" y="22"/>
                  <a:pt x="17" y="22"/>
                </a:cubicBezTo>
                <a:cubicBezTo>
                  <a:pt x="17" y="22"/>
                  <a:pt x="17" y="22"/>
                  <a:pt x="17" y="22"/>
                </a:cubicBezTo>
                <a:cubicBezTo>
                  <a:pt x="17" y="23"/>
                  <a:pt x="17" y="23"/>
                  <a:pt x="17" y="23"/>
                </a:cubicBezTo>
                <a:cubicBezTo>
                  <a:pt x="17" y="22"/>
                  <a:pt x="17" y="22"/>
                  <a:pt x="17" y="22"/>
                </a:cubicBezTo>
                <a:cubicBezTo>
                  <a:pt x="17" y="22"/>
                  <a:pt x="17" y="22"/>
                  <a:pt x="17" y="22"/>
                </a:cubicBezTo>
                <a:cubicBezTo>
                  <a:pt x="17" y="23"/>
                  <a:pt x="17" y="23"/>
                  <a:pt x="17" y="23"/>
                </a:cubicBezTo>
                <a:cubicBezTo>
                  <a:pt x="17" y="22"/>
                  <a:pt x="17" y="22"/>
                  <a:pt x="17" y="22"/>
                </a:cubicBezTo>
                <a:cubicBezTo>
                  <a:pt x="12" y="21"/>
                  <a:pt x="12" y="21"/>
                  <a:pt x="12" y="21"/>
                </a:cubicBezTo>
                <a:cubicBezTo>
                  <a:pt x="12" y="21"/>
                  <a:pt x="12" y="21"/>
                  <a:pt x="12" y="21"/>
                </a:cubicBezTo>
                <a:cubicBezTo>
                  <a:pt x="11" y="21"/>
                  <a:pt x="11" y="22"/>
                  <a:pt x="10" y="22"/>
                </a:cubicBezTo>
                <a:cubicBezTo>
                  <a:pt x="6" y="28"/>
                  <a:pt x="6" y="28"/>
                  <a:pt x="6" y="28"/>
                </a:cubicBezTo>
                <a:cubicBezTo>
                  <a:pt x="6" y="28"/>
                  <a:pt x="6" y="28"/>
                  <a:pt x="6" y="28"/>
                </a:cubicBezTo>
                <a:cubicBezTo>
                  <a:pt x="6" y="28"/>
                  <a:pt x="6" y="28"/>
                  <a:pt x="6" y="28"/>
                </a:cubicBezTo>
                <a:cubicBezTo>
                  <a:pt x="6" y="28"/>
                  <a:pt x="6" y="28"/>
                  <a:pt x="6" y="28"/>
                </a:cubicBezTo>
                <a:cubicBezTo>
                  <a:pt x="6" y="28"/>
                  <a:pt x="6" y="28"/>
                  <a:pt x="6" y="28"/>
                </a:cubicBezTo>
                <a:cubicBezTo>
                  <a:pt x="6" y="28"/>
                  <a:pt x="6" y="28"/>
                  <a:pt x="6" y="28"/>
                </a:cubicBezTo>
                <a:cubicBezTo>
                  <a:pt x="6" y="28"/>
                  <a:pt x="6" y="28"/>
                  <a:pt x="6" y="28"/>
                </a:cubicBezTo>
                <a:cubicBezTo>
                  <a:pt x="6" y="29"/>
                  <a:pt x="6" y="29"/>
                  <a:pt x="6" y="29"/>
                </a:cubicBezTo>
                <a:cubicBezTo>
                  <a:pt x="6" y="28"/>
                  <a:pt x="6" y="28"/>
                  <a:pt x="6" y="28"/>
                </a:cubicBezTo>
                <a:cubicBezTo>
                  <a:pt x="6" y="28"/>
                  <a:pt x="6" y="28"/>
                  <a:pt x="6" y="28"/>
                </a:cubicBezTo>
                <a:cubicBezTo>
                  <a:pt x="6" y="29"/>
                  <a:pt x="6" y="29"/>
                  <a:pt x="6" y="29"/>
                </a:cubicBezTo>
                <a:cubicBezTo>
                  <a:pt x="6" y="28"/>
                  <a:pt x="6" y="28"/>
                  <a:pt x="6" y="28"/>
                </a:cubicBezTo>
                <a:cubicBezTo>
                  <a:pt x="6" y="29"/>
                  <a:pt x="6" y="29"/>
                  <a:pt x="6" y="29"/>
                </a:cubicBezTo>
                <a:cubicBezTo>
                  <a:pt x="7" y="28"/>
                  <a:pt x="7" y="28"/>
                  <a:pt x="7" y="28"/>
                </a:cubicBezTo>
                <a:cubicBezTo>
                  <a:pt x="6" y="28"/>
                  <a:pt x="6" y="28"/>
                  <a:pt x="6" y="28"/>
                </a:cubicBezTo>
                <a:cubicBezTo>
                  <a:pt x="6" y="29"/>
                  <a:pt x="6" y="29"/>
                  <a:pt x="6" y="29"/>
                </a:cubicBezTo>
                <a:cubicBezTo>
                  <a:pt x="7" y="28"/>
                  <a:pt x="7" y="28"/>
                  <a:pt x="7" y="28"/>
                </a:cubicBezTo>
                <a:cubicBezTo>
                  <a:pt x="6" y="29"/>
                  <a:pt x="6" y="29"/>
                  <a:pt x="6" y="29"/>
                </a:cubicBezTo>
                <a:cubicBezTo>
                  <a:pt x="7" y="29"/>
                  <a:pt x="7" y="29"/>
                  <a:pt x="7" y="29"/>
                </a:cubicBezTo>
                <a:cubicBezTo>
                  <a:pt x="7" y="28"/>
                  <a:pt x="7" y="28"/>
                  <a:pt x="7" y="28"/>
                </a:cubicBezTo>
                <a:cubicBezTo>
                  <a:pt x="6" y="29"/>
                  <a:pt x="6" y="29"/>
                  <a:pt x="6" y="29"/>
                </a:cubicBezTo>
                <a:cubicBezTo>
                  <a:pt x="7" y="29"/>
                  <a:pt x="7" y="29"/>
                  <a:pt x="7" y="29"/>
                </a:cubicBezTo>
                <a:cubicBezTo>
                  <a:pt x="7" y="29"/>
                  <a:pt x="7" y="29"/>
                  <a:pt x="7" y="29"/>
                </a:cubicBezTo>
                <a:cubicBezTo>
                  <a:pt x="7" y="29"/>
                  <a:pt x="7" y="29"/>
                  <a:pt x="7" y="29"/>
                </a:cubicBezTo>
                <a:cubicBezTo>
                  <a:pt x="7" y="29"/>
                  <a:pt x="7" y="29"/>
                  <a:pt x="7" y="29"/>
                </a:cubicBezTo>
                <a:cubicBezTo>
                  <a:pt x="7" y="29"/>
                  <a:pt x="7" y="29"/>
                  <a:pt x="7" y="29"/>
                </a:cubicBezTo>
                <a:cubicBezTo>
                  <a:pt x="7" y="29"/>
                  <a:pt x="7" y="29"/>
                  <a:pt x="7" y="29"/>
                </a:cubicBezTo>
                <a:cubicBezTo>
                  <a:pt x="7" y="29"/>
                  <a:pt x="7" y="29"/>
                  <a:pt x="7" y="29"/>
                </a:cubicBezTo>
                <a:cubicBezTo>
                  <a:pt x="7" y="29"/>
                  <a:pt x="7" y="29"/>
                  <a:pt x="7" y="29"/>
                </a:cubicBezTo>
                <a:cubicBezTo>
                  <a:pt x="7" y="29"/>
                  <a:pt x="7" y="29"/>
                  <a:pt x="7" y="29"/>
                </a:cubicBezTo>
                <a:cubicBezTo>
                  <a:pt x="8" y="21"/>
                  <a:pt x="8" y="21"/>
                  <a:pt x="8" y="21"/>
                </a:cubicBezTo>
                <a:cubicBezTo>
                  <a:pt x="8" y="21"/>
                  <a:pt x="8" y="21"/>
                  <a:pt x="8" y="21"/>
                </a:cubicBezTo>
                <a:cubicBezTo>
                  <a:pt x="8" y="20"/>
                  <a:pt x="8" y="20"/>
                  <a:pt x="7" y="19"/>
                </a:cubicBezTo>
                <a:cubicBezTo>
                  <a:pt x="3" y="16"/>
                  <a:pt x="3" y="16"/>
                  <a:pt x="3" y="16"/>
                </a:cubicBezTo>
                <a:cubicBezTo>
                  <a:pt x="3" y="17"/>
                  <a:pt x="3" y="17"/>
                  <a:pt x="3" y="17"/>
                </a:cubicBezTo>
                <a:cubicBezTo>
                  <a:pt x="3" y="17"/>
                  <a:pt x="3" y="17"/>
                  <a:pt x="3" y="17"/>
                </a:cubicBezTo>
                <a:cubicBezTo>
                  <a:pt x="3" y="16"/>
                  <a:pt x="3" y="16"/>
                  <a:pt x="3" y="16"/>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4" y="16"/>
                  <a:pt x="4" y="16"/>
                  <a:pt x="4" y="16"/>
                </a:cubicBezTo>
                <a:cubicBezTo>
                  <a:pt x="4" y="16"/>
                  <a:pt x="4" y="16"/>
                  <a:pt x="4" y="16"/>
                </a:cubicBezTo>
                <a:cubicBezTo>
                  <a:pt x="9" y="12"/>
                  <a:pt x="9" y="12"/>
                  <a:pt x="9" y="12"/>
                </a:cubicBezTo>
                <a:cubicBezTo>
                  <a:pt x="9" y="12"/>
                  <a:pt x="10" y="11"/>
                  <a:pt x="10" y="10"/>
                </a:cubicBezTo>
                <a:cubicBezTo>
                  <a:pt x="12" y="3"/>
                  <a:pt x="12" y="3"/>
                  <a:pt x="12" y="3"/>
                </a:cubicBezTo>
                <a:cubicBezTo>
                  <a:pt x="13" y="2"/>
                  <a:pt x="13" y="2"/>
                  <a:pt x="13" y="2"/>
                </a:cubicBezTo>
                <a:cubicBezTo>
                  <a:pt x="13" y="2"/>
                  <a:pt x="13" y="2"/>
                  <a:pt x="13" y="2"/>
                </a:cubicBezTo>
                <a:cubicBezTo>
                  <a:pt x="12" y="2"/>
                  <a:pt x="12" y="2"/>
                  <a:pt x="12" y="2"/>
                </a:cubicBezTo>
                <a:cubicBezTo>
                  <a:pt x="12" y="3"/>
                  <a:pt x="12" y="3"/>
                  <a:pt x="12" y="3"/>
                </a:cubicBezTo>
                <a:cubicBezTo>
                  <a:pt x="13" y="2"/>
                  <a:pt x="13" y="2"/>
                  <a:pt x="13" y="2"/>
                </a:cubicBezTo>
                <a:cubicBezTo>
                  <a:pt x="12" y="2"/>
                  <a:pt x="12" y="2"/>
                  <a:pt x="12" y="2"/>
                </a:cubicBezTo>
                <a:cubicBezTo>
                  <a:pt x="12" y="3"/>
                  <a:pt x="12" y="3"/>
                  <a:pt x="12" y="3"/>
                </a:cubicBezTo>
                <a:cubicBezTo>
                  <a:pt x="12" y="2"/>
                  <a:pt x="12" y="2"/>
                  <a:pt x="12" y="2"/>
                </a:cubicBezTo>
                <a:cubicBezTo>
                  <a:pt x="12" y="2"/>
                  <a:pt x="12" y="2"/>
                  <a:pt x="12" y="2"/>
                </a:cubicBezTo>
                <a:cubicBezTo>
                  <a:pt x="12" y="3"/>
                  <a:pt x="12" y="3"/>
                  <a:pt x="12" y="3"/>
                </a:cubicBezTo>
                <a:cubicBezTo>
                  <a:pt x="12" y="2"/>
                  <a:pt x="12" y="2"/>
                  <a:pt x="12" y="2"/>
                </a:cubicBezTo>
                <a:cubicBezTo>
                  <a:pt x="12" y="2"/>
                  <a:pt x="12" y="2"/>
                  <a:pt x="12" y="2"/>
                </a:cubicBezTo>
                <a:cubicBezTo>
                  <a:pt x="12" y="2"/>
                  <a:pt x="12" y="2"/>
                  <a:pt x="12" y="2"/>
                </a:cubicBezTo>
                <a:cubicBezTo>
                  <a:pt x="11" y="2"/>
                  <a:pt x="11" y="2"/>
                  <a:pt x="11" y="2"/>
                </a:cubicBezTo>
                <a:cubicBezTo>
                  <a:pt x="12" y="2"/>
                  <a:pt x="12" y="2"/>
                  <a:pt x="12" y="2"/>
                </a:cubicBezTo>
                <a:cubicBezTo>
                  <a:pt x="12" y="2"/>
                  <a:pt x="12" y="2"/>
                  <a:pt x="12" y="2"/>
                </a:cubicBezTo>
                <a:cubicBezTo>
                  <a:pt x="11" y="2"/>
                  <a:pt x="11" y="2"/>
                  <a:pt x="11" y="2"/>
                </a:cubicBezTo>
                <a:cubicBezTo>
                  <a:pt x="13" y="1"/>
                  <a:pt x="13" y="1"/>
                  <a:pt x="13" y="1"/>
                </a:cubicBezTo>
                <a:cubicBezTo>
                  <a:pt x="14" y="1"/>
                  <a:pt x="14" y="1"/>
                  <a:pt x="14" y="1"/>
                </a:cubicBezTo>
                <a:cubicBezTo>
                  <a:pt x="13" y="0"/>
                  <a:pt x="13" y="0"/>
                  <a:pt x="13" y="0"/>
                </a:cubicBezTo>
                <a:cubicBezTo>
                  <a:pt x="13" y="0"/>
                  <a:pt x="13" y="0"/>
                  <a:pt x="12" y="0"/>
                </a:cubicBezTo>
                <a:cubicBezTo>
                  <a:pt x="11" y="0"/>
                  <a:pt x="11" y="0"/>
                  <a:pt x="10" y="0"/>
                </a:cubicBezTo>
                <a:cubicBezTo>
                  <a:pt x="10" y="1"/>
                  <a:pt x="10" y="1"/>
                  <a:pt x="9" y="2"/>
                </a:cubicBezTo>
                <a:cubicBezTo>
                  <a:pt x="7" y="9"/>
                  <a:pt x="7" y="9"/>
                  <a:pt x="7" y="9"/>
                </a:cubicBezTo>
                <a:cubicBezTo>
                  <a:pt x="7" y="10"/>
                  <a:pt x="7" y="10"/>
                  <a:pt x="7" y="10"/>
                </a:cubicBezTo>
                <a:cubicBezTo>
                  <a:pt x="2" y="14"/>
                  <a:pt x="2" y="14"/>
                  <a:pt x="2" y="14"/>
                </a:cubicBezTo>
                <a:cubicBezTo>
                  <a:pt x="1" y="15"/>
                  <a:pt x="0" y="16"/>
                  <a:pt x="0" y="17"/>
                </a:cubicBezTo>
                <a:cubicBezTo>
                  <a:pt x="0" y="17"/>
                  <a:pt x="1" y="18"/>
                  <a:pt x="1" y="19"/>
                </a:cubicBezTo>
                <a:cubicBezTo>
                  <a:pt x="5" y="21"/>
                  <a:pt x="5" y="21"/>
                  <a:pt x="5" y="21"/>
                </a:cubicBezTo>
                <a:cubicBezTo>
                  <a:pt x="6" y="21"/>
                  <a:pt x="6" y="21"/>
                  <a:pt x="6" y="21"/>
                </a:cubicBezTo>
                <a:cubicBezTo>
                  <a:pt x="5" y="21"/>
                  <a:pt x="5" y="21"/>
                  <a:pt x="5" y="21"/>
                </a:cubicBezTo>
                <a:cubicBezTo>
                  <a:pt x="5" y="21"/>
                  <a:pt x="5" y="21"/>
                  <a:pt x="5"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4" y="28"/>
                  <a:pt x="4" y="28"/>
                  <a:pt x="4" y="28"/>
                </a:cubicBezTo>
                <a:cubicBezTo>
                  <a:pt x="5" y="28"/>
                  <a:pt x="5" y="28"/>
                  <a:pt x="5" y="28"/>
                </a:cubicBezTo>
                <a:cubicBezTo>
                  <a:pt x="4" y="28"/>
                  <a:pt x="4" y="28"/>
                  <a:pt x="4" y="28"/>
                </a:cubicBezTo>
                <a:cubicBezTo>
                  <a:pt x="4" y="29"/>
                  <a:pt x="4" y="29"/>
                  <a:pt x="4" y="29"/>
                </a:cubicBezTo>
                <a:cubicBezTo>
                  <a:pt x="4" y="29"/>
                  <a:pt x="4" y="30"/>
                  <a:pt x="4" y="30"/>
                </a:cubicBezTo>
                <a:cubicBezTo>
                  <a:pt x="5" y="31"/>
                  <a:pt x="5" y="31"/>
                  <a:pt x="6" y="31"/>
                </a:cubicBezTo>
                <a:cubicBezTo>
                  <a:pt x="7" y="31"/>
                  <a:pt x="8" y="30"/>
                  <a:pt x="8" y="30"/>
                </a:cubicBezTo>
                <a:cubicBezTo>
                  <a:pt x="13" y="24"/>
                  <a:pt x="13" y="24"/>
                  <a:pt x="13" y="24"/>
                </a:cubicBezTo>
                <a:cubicBezTo>
                  <a:pt x="13" y="24"/>
                  <a:pt x="13" y="24"/>
                  <a:pt x="13" y="24"/>
                </a:cubicBezTo>
                <a:cubicBezTo>
                  <a:pt x="13" y="24"/>
                  <a:pt x="13" y="24"/>
                  <a:pt x="13" y="24"/>
                </a:cubicBezTo>
                <a:cubicBezTo>
                  <a:pt x="12" y="23"/>
                  <a:pt x="12" y="23"/>
                  <a:pt x="12" y="23"/>
                </a:cubicBezTo>
                <a:cubicBezTo>
                  <a:pt x="12" y="24"/>
                  <a:pt x="12" y="24"/>
                  <a:pt x="12" y="24"/>
                </a:cubicBezTo>
                <a:cubicBezTo>
                  <a:pt x="13" y="24"/>
                  <a:pt x="13" y="24"/>
                  <a:pt x="13" y="24"/>
                </a:cubicBezTo>
                <a:cubicBezTo>
                  <a:pt x="12" y="23"/>
                  <a:pt x="12" y="23"/>
                  <a:pt x="12" y="23"/>
                </a:cubicBezTo>
                <a:cubicBezTo>
                  <a:pt x="12" y="24"/>
                  <a:pt x="12" y="24"/>
                  <a:pt x="12" y="24"/>
                </a:cubicBezTo>
                <a:cubicBezTo>
                  <a:pt x="12" y="23"/>
                  <a:pt x="12" y="23"/>
                  <a:pt x="12" y="23"/>
                </a:cubicBezTo>
                <a:cubicBezTo>
                  <a:pt x="12" y="24"/>
                  <a:pt x="12" y="24"/>
                  <a:pt x="12" y="24"/>
                </a:cubicBezTo>
                <a:cubicBezTo>
                  <a:pt x="12" y="24"/>
                  <a:pt x="12" y="24"/>
                  <a:pt x="12" y="24"/>
                </a:cubicBezTo>
                <a:cubicBezTo>
                  <a:pt x="12" y="23"/>
                  <a:pt x="12" y="23"/>
                  <a:pt x="12" y="23"/>
                </a:cubicBezTo>
                <a:cubicBezTo>
                  <a:pt x="12" y="24"/>
                  <a:pt x="12" y="24"/>
                  <a:pt x="12" y="24"/>
                </a:cubicBezTo>
                <a:cubicBezTo>
                  <a:pt x="17" y="25"/>
                  <a:pt x="17" y="25"/>
                  <a:pt x="17" y="25"/>
                </a:cubicBezTo>
                <a:cubicBezTo>
                  <a:pt x="17" y="25"/>
                  <a:pt x="17" y="25"/>
                  <a:pt x="17" y="25"/>
                </a:cubicBezTo>
                <a:cubicBezTo>
                  <a:pt x="17" y="25"/>
                  <a:pt x="18" y="24"/>
                  <a:pt x="18" y="24"/>
                </a:cubicBezTo>
                <a:cubicBezTo>
                  <a:pt x="19" y="23"/>
                  <a:pt x="20" y="22"/>
                  <a:pt x="20" y="21"/>
                </a:cubicBezTo>
                <a:cubicBezTo>
                  <a:pt x="20" y="21"/>
                  <a:pt x="20" y="21"/>
                  <a:pt x="20" y="21"/>
                </a:cubicBezTo>
                <a:cubicBezTo>
                  <a:pt x="19" y="14"/>
                  <a:pt x="19" y="14"/>
                  <a:pt x="19" y="14"/>
                </a:cubicBezTo>
                <a:cubicBezTo>
                  <a:pt x="19" y="14"/>
                  <a:pt x="19" y="14"/>
                  <a:pt x="19" y="14"/>
                </a:cubicBezTo>
                <a:cubicBezTo>
                  <a:pt x="19" y="15"/>
                  <a:pt x="19" y="15"/>
                  <a:pt x="19" y="15"/>
                </a:cubicBezTo>
                <a:cubicBezTo>
                  <a:pt x="19" y="14"/>
                  <a:pt x="19" y="14"/>
                  <a:pt x="19" y="14"/>
                </a:cubicBezTo>
                <a:cubicBezTo>
                  <a:pt x="19" y="14"/>
                  <a:pt x="19" y="14"/>
                  <a:pt x="19" y="14"/>
                </a:cubicBezTo>
                <a:cubicBezTo>
                  <a:pt x="19" y="15"/>
                  <a:pt x="19" y="15"/>
                  <a:pt x="19" y="15"/>
                </a:cubicBezTo>
                <a:cubicBezTo>
                  <a:pt x="19" y="14"/>
                  <a:pt x="19" y="14"/>
                  <a:pt x="19" y="14"/>
                </a:cubicBezTo>
                <a:cubicBezTo>
                  <a:pt x="19" y="14"/>
                  <a:pt x="19" y="14"/>
                  <a:pt x="19" y="14"/>
                </a:cubicBezTo>
                <a:cubicBezTo>
                  <a:pt x="19" y="14"/>
                  <a:pt x="19" y="14"/>
                  <a:pt x="19" y="14"/>
                </a:cubicBezTo>
                <a:cubicBezTo>
                  <a:pt x="23" y="7"/>
                  <a:pt x="23" y="7"/>
                  <a:pt x="23" y="7"/>
                </a:cubicBezTo>
                <a:cubicBezTo>
                  <a:pt x="23" y="7"/>
                  <a:pt x="23" y="6"/>
                  <a:pt x="23" y="5"/>
                </a:cubicBezTo>
                <a:cubicBezTo>
                  <a:pt x="23" y="5"/>
                  <a:pt x="23" y="4"/>
                  <a:pt x="23" y="4"/>
                </a:cubicBezTo>
                <a:cubicBezTo>
                  <a:pt x="22" y="3"/>
                  <a:pt x="22" y="3"/>
                  <a:pt x="21" y="3"/>
                </a:cubicBezTo>
                <a:cubicBezTo>
                  <a:pt x="20" y="3"/>
                  <a:pt x="20" y="3"/>
                  <a:pt x="20" y="3"/>
                </a:cubicBezTo>
                <a:cubicBezTo>
                  <a:pt x="16" y="5"/>
                  <a:pt x="16" y="5"/>
                  <a:pt x="16" y="5"/>
                </a:cubicBezTo>
                <a:cubicBezTo>
                  <a:pt x="15" y="5"/>
                  <a:pt x="15" y="5"/>
                  <a:pt x="15" y="5"/>
                </a:cubicBezTo>
                <a:cubicBezTo>
                  <a:pt x="15" y="6"/>
                  <a:pt x="15" y="6"/>
                  <a:pt x="15" y="6"/>
                </a:cubicBezTo>
                <a:cubicBezTo>
                  <a:pt x="16" y="6"/>
                  <a:pt x="16" y="6"/>
                  <a:pt x="16" y="6"/>
                </a:cubicBezTo>
                <a:cubicBezTo>
                  <a:pt x="14" y="1"/>
                  <a:pt x="14" y="1"/>
                  <a:pt x="14" y="1"/>
                </a:cubicBezTo>
                <a:lnTo>
                  <a:pt x="13" y="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任意多边形 105">
            <a:extLst>
              <a:ext uri="{FF2B5EF4-FFF2-40B4-BE49-F238E27FC236}">
                <a16:creationId xmlns:a16="http://schemas.microsoft.com/office/drawing/2014/main" id="{ED5E1CCF-A30D-4A6B-B9A1-0DD12B33062C}"/>
              </a:ext>
            </a:extLst>
          </p:cNvPr>
          <p:cNvSpPr/>
          <p:nvPr/>
        </p:nvSpPr>
        <p:spPr bwMode="auto">
          <a:xfrm>
            <a:off x="10509488" y="2408302"/>
            <a:ext cx="68386" cy="44250"/>
          </a:xfrm>
          <a:custGeom>
            <a:avLst/>
            <a:gdLst>
              <a:gd name="T0" fmla="*/ 28 w 31"/>
              <a:gd name="T1" fmla="*/ 0 h 20"/>
              <a:gd name="T2" fmla="*/ 26 w 31"/>
              <a:gd name="T3" fmla="*/ 0 h 20"/>
              <a:gd name="T4" fmla="*/ 2 w 31"/>
              <a:gd name="T5" fmla="*/ 14 h 20"/>
              <a:gd name="T6" fmla="*/ 1 w 31"/>
              <a:gd name="T7" fmla="*/ 18 h 20"/>
              <a:gd name="T8" fmla="*/ 4 w 31"/>
              <a:gd name="T9" fmla="*/ 20 h 20"/>
              <a:gd name="T10" fmla="*/ 5 w 31"/>
              <a:gd name="T11" fmla="*/ 20 h 20"/>
              <a:gd name="T12" fmla="*/ 29 w 31"/>
              <a:gd name="T13" fmla="*/ 5 h 20"/>
              <a:gd name="T14" fmla="*/ 31 w 31"/>
              <a:gd name="T15" fmla="*/ 1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0"/>
                </a:cubicBezTo>
                <a:cubicBezTo>
                  <a:pt x="2" y="14"/>
                  <a:pt x="2" y="14"/>
                  <a:pt x="2" y="14"/>
                </a:cubicBezTo>
                <a:cubicBezTo>
                  <a:pt x="1" y="15"/>
                  <a:pt x="0" y="17"/>
                  <a:pt x="1" y="18"/>
                </a:cubicBezTo>
                <a:cubicBezTo>
                  <a:pt x="2" y="19"/>
                  <a:pt x="3" y="20"/>
                  <a:pt x="4" y="20"/>
                </a:cubicBezTo>
                <a:cubicBezTo>
                  <a:pt x="4" y="20"/>
                  <a:pt x="5" y="20"/>
                  <a:pt x="5" y="20"/>
                </a:cubicBezTo>
                <a:cubicBezTo>
                  <a:pt x="29" y="5"/>
                  <a:pt x="29" y="5"/>
                  <a:pt x="29" y="5"/>
                </a:cubicBezTo>
                <a:cubicBezTo>
                  <a:pt x="31" y="5"/>
                  <a:pt x="31" y="3"/>
                  <a:pt x="31" y="1"/>
                </a:cubicBezTo>
                <a:cubicBezTo>
                  <a:pt x="30" y="0"/>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任意多边形 106">
            <a:extLst>
              <a:ext uri="{FF2B5EF4-FFF2-40B4-BE49-F238E27FC236}">
                <a16:creationId xmlns:a16="http://schemas.microsoft.com/office/drawing/2014/main" id="{EC8EBD95-717A-4EBC-BB35-7B75406E84F0}"/>
              </a:ext>
            </a:extLst>
          </p:cNvPr>
          <p:cNvSpPr/>
          <p:nvPr/>
        </p:nvSpPr>
        <p:spPr bwMode="auto">
          <a:xfrm>
            <a:off x="10509488" y="2439142"/>
            <a:ext cx="68386" cy="44250"/>
          </a:xfrm>
          <a:custGeom>
            <a:avLst/>
            <a:gdLst>
              <a:gd name="T0" fmla="*/ 28 w 31"/>
              <a:gd name="T1" fmla="*/ 0 h 20"/>
              <a:gd name="T2" fmla="*/ 26 w 31"/>
              <a:gd name="T3" fmla="*/ 0 h 20"/>
              <a:gd name="T4" fmla="*/ 2 w 31"/>
              <a:gd name="T5" fmla="*/ 14 h 20"/>
              <a:gd name="T6" fmla="*/ 1 w 31"/>
              <a:gd name="T7" fmla="*/ 19 h 20"/>
              <a:gd name="T8" fmla="*/ 4 w 31"/>
              <a:gd name="T9" fmla="*/ 20 h 20"/>
              <a:gd name="T10" fmla="*/ 5 w 31"/>
              <a:gd name="T11" fmla="*/ 20 h 20"/>
              <a:gd name="T12" fmla="*/ 29 w 31"/>
              <a:gd name="T13" fmla="*/ 6 h 20"/>
              <a:gd name="T14" fmla="*/ 31 w 31"/>
              <a:gd name="T15" fmla="*/ 1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0"/>
                </a:cubicBezTo>
                <a:cubicBezTo>
                  <a:pt x="2" y="14"/>
                  <a:pt x="2" y="14"/>
                  <a:pt x="2" y="14"/>
                </a:cubicBezTo>
                <a:cubicBezTo>
                  <a:pt x="1" y="15"/>
                  <a:pt x="0" y="17"/>
                  <a:pt x="1" y="19"/>
                </a:cubicBezTo>
                <a:cubicBezTo>
                  <a:pt x="2" y="20"/>
                  <a:pt x="3" y="20"/>
                  <a:pt x="4" y="20"/>
                </a:cubicBezTo>
                <a:cubicBezTo>
                  <a:pt x="4" y="20"/>
                  <a:pt x="5" y="20"/>
                  <a:pt x="5" y="20"/>
                </a:cubicBezTo>
                <a:cubicBezTo>
                  <a:pt x="29" y="6"/>
                  <a:pt x="29" y="6"/>
                  <a:pt x="29" y="6"/>
                </a:cubicBezTo>
                <a:cubicBezTo>
                  <a:pt x="31" y="5"/>
                  <a:pt x="31" y="3"/>
                  <a:pt x="31" y="1"/>
                </a:cubicBezTo>
                <a:cubicBezTo>
                  <a:pt x="30" y="1"/>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任意多边形 107">
            <a:extLst>
              <a:ext uri="{FF2B5EF4-FFF2-40B4-BE49-F238E27FC236}">
                <a16:creationId xmlns:a16="http://schemas.microsoft.com/office/drawing/2014/main" id="{6CD6CB12-BAAA-48F5-836A-1C41DE28383E}"/>
              </a:ext>
            </a:extLst>
          </p:cNvPr>
          <p:cNvSpPr/>
          <p:nvPr/>
        </p:nvSpPr>
        <p:spPr bwMode="auto">
          <a:xfrm>
            <a:off x="10509488" y="2469983"/>
            <a:ext cx="68386" cy="44250"/>
          </a:xfrm>
          <a:custGeom>
            <a:avLst/>
            <a:gdLst>
              <a:gd name="T0" fmla="*/ 28 w 31"/>
              <a:gd name="T1" fmla="*/ 0 h 20"/>
              <a:gd name="T2" fmla="*/ 26 w 31"/>
              <a:gd name="T3" fmla="*/ 0 h 20"/>
              <a:gd name="T4" fmla="*/ 2 w 31"/>
              <a:gd name="T5" fmla="*/ 15 h 20"/>
              <a:gd name="T6" fmla="*/ 1 w 31"/>
              <a:gd name="T7" fmla="*/ 19 h 20"/>
              <a:gd name="T8" fmla="*/ 4 w 31"/>
              <a:gd name="T9" fmla="*/ 20 h 20"/>
              <a:gd name="T10" fmla="*/ 5 w 31"/>
              <a:gd name="T11" fmla="*/ 20 h 20"/>
              <a:gd name="T12" fmla="*/ 29 w 31"/>
              <a:gd name="T13" fmla="*/ 6 h 20"/>
              <a:gd name="T14" fmla="*/ 31 w 31"/>
              <a:gd name="T15" fmla="*/ 2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0"/>
                </a:cubicBezTo>
                <a:cubicBezTo>
                  <a:pt x="2" y="15"/>
                  <a:pt x="2" y="15"/>
                  <a:pt x="2" y="15"/>
                </a:cubicBezTo>
                <a:cubicBezTo>
                  <a:pt x="1" y="15"/>
                  <a:pt x="0" y="17"/>
                  <a:pt x="1" y="19"/>
                </a:cubicBezTo>
                <a:cubicBezTo>
                  <a:pt x="2" y="20"/>
                  <a:pt x="3" y="20"/>
                  <a:pt x="4" y="20"/>
                </a:cubicBezTo>
                <a:cubicBezTo>
                  <a:pt x="4" y="20"/>
                  <a:pt x="5" y="20"/>
                  <a:pt x="5" y="20"/>
                </a:cubicBezTo>
                <a:cubicBezTo>
                  <a:pt x="29" y="6"/>
                  <a:pt x="29" y="6"/>
                  <a:pt x="29" y="6"/>
                </a:cubicBezTo>
                <a:cubicBezTo>
                  <a:pt x="31" y="5"/>
                  <a:pt x="31" y="3"/>
                  <a:pt x="31" y="2"/>
                </a:cubicBezTo>
                <a:cubicBezTo>
                  <a:pt x="30" y="1"/>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任意多边形 108">
            <a:extLst>
              <a:ext uri="{FF2B5EF4-FFF2-40B4-BE49-F238E27FC236}">
                <a16:creationId xmlns:a16="http://schemas.microsoft.com/office/drawing/2014/main" id="{EDCB150D-F557-4413-86E2-756D221CE960}"/>
              </a:ext>
            </a:extLst>
          </p:cNvPr>
          <p:cNvSpPr/>
          <p:nvPr/>
        </p:nvSpPr>
        <p:spPr bwMode="auto">
          <a:xfrm>
            <a:off x="8445864" y="3562805"/>
            <a:ext cx="37545" cy="146157"/>
          </a:xfrm>
          <a:custGeom>
            <a:avLst/>
            <a:gdLst>
              <a:gd name="T0" fmla="*/ 28 w 28"/>
              <a:gd name="T1" fmla="*/ 16 h 109"/>
              <a:gd name="T2" fmla="*/ 28 w 28"/>
              <a:gd name="T3" fmla="*/ 109 h 109"/>
              <a:gd name="T4" fmla="*/ 0 w 28"/>
              <a:gd name="T5" fmla="*/ 94 h 109"/>
              <a:gd name="T6" fmla="*/ 0 w 28"/>
              <a:gd name="T7" fmla="*/ 0 h 109"/>
              <a:gd name="T8" fmla="*/ 28 w 28"/>
              <a:gd name="T9" fmla="*/ 16 h 109"/>
            </a:gdLst>
            <a:ahLst/>
            <a:cxnLst>
              <a:cxn ang="0">
                <a:pos x="T0" y="T1"/>
              </a:cxn>
              <a:cxn ang="0">
                <a:pos x="T2" y="T3"/>
              </a:cxn>
              <a:cxn ang="0">
                <a:pos x="T4" y="T5"/>
              </a:cxn>
              <a:cxn ang="0">
                <a:pos x="T6" y="T7"/>
              </a:cxn>
              <a:cxn ang="0">
                <a:pos x="T8" y="T9"/>
              </a:cxn>
            </a:cxnLst>
            <a:rect l="0" t="0" r="r" b="b"/>
            <a:pathLst>
              <a:path w="28" h="109">
                <a:moveTo>
                  <a:pt x="28" y="16"/>
                </a:moveTo>
                <a:lnTo>
                  <a:pt x="28" y="109"/>
                </a:lnTo>
                <a:lnTo>
                  <a:pt x="0" y="94"/>
                </a:lnTo>
                <a:lnTo>
                  <a:pt x="0" y="0"/>
                </a:lnTo>
                <a:lnTo>
                  <a:pt x="28" y="1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任意多边形 109">
            <a:extLst>
              <a:ext uri="{FF2B5EF4-FFF2-40B4-BE49-F238E27FC236}">
                <a16:creationId xmlns:a16="http://schemas.microsoft.com/office/drawing/2014/main" id="{546EDFED-903B-486C-8B5A-D29C4D551377}"/>
              </a:ext>
            </a:extLst>
          </p:cNvPr>
          <p:cNvSpPr/>
          <p:nvPr/>
        </p:nvSpPr>
        <p:spPr bwMode="auto">
          <a:xfrm>
            <a:off x="8554475" y="3797461"/>
            <a:ext cx="430425" cy="1397204"/>
          </a:xfrm>
          <a:custGeom>
            <a:avLst/>
            <a:gdLst>
              <a:gd name="T0" fmla="*/ 9 w 195"/>
              <a:gd name="T1" fmla="*/ 105 h 633"/>
              <a:gd name="T2" fmla="*/ 186 w 195"/>
              <a:gd name="T3" fmla="*/ 3 h 633"/>
              <a:gd name="T4" fmla="*/ 195 w 195"/>
              <a:gd name="T5" fmla="*/ 8 h 633"/>
              <a:gd name="T6" fmla="*/ 195 w 195"/>
              <a:gd name="T7" fmla="*/ 513 h 633"/>
              <a:gd name="T8" fmla="*/ 186 w 195"/>
              <a:gd name="T9" fmla="*/ 528 h 633"/>
              <a:gd name="T10" fmla="*/ 9 w 195"/>
              <a:gd name="T11" fmla="*/ 631 h 633"/>
              <a:gd name="T12" fmla="*/ 0 w 195"/>
              <a:gd name="T13" fmla="*/ 626 h 633"/>
              <a:gd name="T14" fmla="*/ 0 w 195"/>
              <a:gd name="T15" fmla="*/ 120 h 633"/>
              <a:gd name="T16" fmla="*/ 9 w 195"/>
              <a:gd name="T17" fmla="*/ 105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633">
                <a:moveTo>
                  <a:pt x="9" y="105"/>
                </a:moveTo>
                <a:cubicBezTo>
                  <a:pt x="186" y="3"/>
                  <a:pt x="186" y="3"/>
                  <a:pt x="186" y="3"/>
                </a:cubicBezTo>
                <a:cubicBezTo>
                  <a:pt x="191" y="0"/>
                  <a:pt x="195" y="2"/>
                  <a:pt x="195" y="8"/>
                </a:cubicBezTo>
                <a:cubicBezTo>
                  <a:pt x="195" y="513"/>
                  <a:pt x="195" y="513"/>
                  <a:pt x="195" y="513"/>
                </a:cubicBezTo>
                <a:cubicBezTo>
                  <a:pt x="195" y="518"/>
                  <a:pt x="191" y="525"/>
                  <a:pt x="186" y="528"/>
                </a:cubicBezTo>
                <a:cubicBezTo>
                  <a:pt x="9" y="631"/>
                  <a:pt x="9" y="631"/>
                  <a:pt x="9" y="631"/>
                </a:cubicBezTo>
                <a:cubicBezTo>
                  <a:pt x="4" y="633"/>
                  <a:pt x="0" y="631"/>
                  <a:pt x="0" y="626"/>
                </a:cubicBezTo>
                <a:cubicBezTo>
                  <a:pt x="0" y="120"/>
                  <a:pt x="0" y="120"/>
                  <a:pt x="0" y="120"/>
                </a:cubicBezTo>
                <a:cubicBezTo>
                  <a:pt x="0" y="115"/>
                  <a:pt x="4" y="108"/>
                  <a:pt x="9" y="105"/>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任意多边形 110">
            <a:extLst>
              <a:ext uri="{FF2B5EF4-FFF2-40B4-BE49-F238E27FC236}">
                <a16:creationId xmlns:a16="http://schemas.microsoft.com/office/drawing/2014/main" id="{39DB0FA6-DB15-4CCB-B56E-16F26D53F809}"/>
              </a:ext>
            </a:extLst>
          </p:cNvPr>
          <p:cNvSpPr/>
          <p:nvPr/>
        </p:nvSpPr>
        <p:spPr bwMode="auto">
          <a:xfrm>
            <a:off x="8624201" y="3920822"/>
            <a:ext cx="288291" cy="195770"/>
          </a:xfrm>
          <a:custGeom>
            <a:avLst/>
            <a:gdLst>
              <a:gd name="T0" fmla="*/ 9 w 130"/>
              <a:gd name="T1" fmla="*/ 68 h 89"/>
              <a:gd name="T2" fmla="*/ 122 w 130"/>
              <a:gd name="T3" fmla="*/ 3 h 89"/>
              <a:gd name="T4" fmla="*/ 130 w 130"/>
              <a:gd name="T5" fmla="*/ 7 h 89"/>
              <a:gd name="T6" fmla="*/ 122 w 130"/>
              <a:gd name="T7" fmla="*/ 22 h 89"/>
              <a:gd name="T8" fmla="*/ 9 w 130"/>
              <a:gd name="T9" fmla="*/ 87 h 89"/>
              <a:gd name="T10" fmla="*/ 0 w 130"/>
              <a:gd name="T11" fmla="*/ 82 h 89"/>
              <a:gd name="T12" fmla="*/ 9 w 130"/>
              <a:gd name="T13" fmla="*/ 68 h 89"/>
            </a:gdLst>
            <a:ahLst/>
            <a:cxnLst>
              <a:cxn ang="0">
                <a:pos x="T0" y="T1"/>
              </a:cxn>
              <a:cxn ang="0">
                <a:pos x="T2" y="T3"/>
              </a:cxn>
              <a:cxn ang="0">
                <a:pos x="T4" y="T5"/>
              </a:cxn>
              <a:cxn ang="0">
                <a:pos x="T6" y="T7"/>
              </a:cxn>
              <a:cxn ang="0">
                <a:pos x="T8" y="T9"/>
              </a:cxn>
              <a:cxn ang="0">
                <a:pos x="T10" y="T11"/>
              </a:cxn>
              <a:cxn ang="0">
                <a:pos x="T12" y="T13"/>
              </a:cxn>
            </a:cxnLst>
            <a:rect l="0" t="0" r="r" b="b"/>
            <a:pathLst>
              <a:path w="130" h="89">
                <a:moveTo>
                  <a:pt x="9" y="68"/>
                </a:moveTo>
                <a:cubicBezTo>
                  <a:pt x="122" y="3"/>
                  <a:pt x="122" y="3"/>
                  <a:pt x="122" y="3"/>
                </a:cubicBezTo>
                <a:cubicBezTo>
                  <a:pt x="127" y="0"/>
                  <a:pt x="130" y="2"/>
                  <a:pt x="130" y="7"/>
                </a:cubicBezTo>
                <a:cubicBezTo>
                  <a:pt x="130" y="12"/>
                  <a:pt x="127" y="19"/>
                  <a:pt x="122" y="22"/>
                </a:cubicBezTo>
                <a:cubicBezTo>
                  <a:pt x="9" y="87"/>
                  <a:pt x="9" y="87"/>
                  <a:pt x="9" y="87"/>
                </a:cubicBezTo>
                <a:cubicBezTo>
                  <a:pt x="4" y="89"/>
                  <a:pt x="0" y="88"/>
                  <a:pt x="0" y="82"/>
                </a:cubicBezTo>
                <a:cubicBezTo>
                  <a:pt x="0" y="77"/>
                  <a:pt x="4" y="71"/>
                  <a:pt x="9" y="6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任意多边形 111">
            <a:extLst>
              <a:ext uri="{FF2B5EF4-FFF2-40B4-BE49-F238E27FC236}">
                <a16:creationId xmlns:a16="http://schemas.microsoft.com/office/drawing/2014/main" id="{15C501AA-3FD0-4762-8776-F65CB5E69D15}"/>
              </a:ext>
            </a:extLst>
          </p:cNvPr>
          <p:cNvSpPr/>
          <p:nvPr/>
        </p:nvSpPr>
        <p:spPr bwMode="auto">
          <a:xfrm>
            <a:off x="8624201" y="4146091"/>
            <a:ext cx="38886" cy="57659"/>
          </a:xfrm>
          <a:custGeom>
            <a:avLst/>
            <a:gdLst>
              <a:gd name="T0" fmla="*/ 0 w 17"/>
              <a:gd name="T1" fmla="*/ 14 h 26"/>
              <a:gd name="T2" fmla="*/ 0 w 17"/>
              <a:gd name="T3" fmla="*/ 21 h 26"/>
              <a:gd name="T4" fmla="*/ 6 w 17"/>
              <a:gd name="T5" fmla="*/ 24 h 26"/>
              <a:gd name="T6" fmla="*/ 12 w 17"/>
              <a:gd name="T7" fmla="*/ 21 h 26"/>
              <a:gd name="T8" fmla="*/ 17 w 17"/>
              <a:gd name="T9" fmla="*/ 12 h 26"/>
              <a:gd name="T10" fmla="*/ 17 w 17"/>
              <a:gd name="T11" fmla="*/ 5 h 26"/>
              <a:gd name="T12" fmla="*/ 12 w 17"/>
              <a:gd name="T13" fmla="*/ 2 h 26"/>
              <a:gd name="T14" fmla="*/ 6 w 17"/>
              <a:gd name="T15" fmla="*/ 5 h 26"/>
              <a:gd name="T16" fmla="*/ 0 w 17"/>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0" y="14"/>
                </a:moveTo>
                <a:cubicBezTo>
                  <a:pt x="0" y="21"/>
                  <a:pt x="0" y="21"/>
                  <a:pt x="0" y="21"/>
                </a:cubicBezTo>
                <a:cubicBezTo>
                  <a:pt x="0" y="25"/>
                  <a:pt x="3" y="26"/>
                  <a:pt x="6" y="24"/>
                </a:cubicBezTo>
                <a:cubicBezTo>
                  <a:pt x="12" y="21"/>
                  <a:pt x="12" y="21"/>
                  <a:pt x="12" y="21"/>
                </a:cubicBezTo>
                <a:cubicBezTo>
                  <a:pt x="14" y="19"/>
                  <a:pt x="17" y="15"/>
                  <a:pt x="17" y="12"/>
                </a:cubicBezTo>
                <a:cubicBezTo>
                  <a:pt x="17" y="5"/>
                  <a:pt x="17" y="5"/>
                  <a:pt x="17" y="5"/>
                </a:cubicBezTo>
                <a:cubicBezTo>
                  <a:pt x="17" y="2"/>
                  <a:pt x="14" y="0"/>
                  <a:pt x="12" y="2"/>
                </a:cubicBezTo>
                <a:cubicBezTo>
                  <a:pt x="6" y="5"/>
                  <a:pt x="6" y="5"/>
                  <a:pt x="6" y="5"/>
                </a:cubicBezTo>
                <a:cubicBezTo>
                  <a:pt x="3" y="7"/>
                  <a:pt x="0" y="11"/>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任意多边形 112">
            <a:extLst>
              <a:ext uri="{FF2B5EF4-FFF2-40B4-BE49-F238E27FC236}">
                <a16:creationId xmlns:a16="http://schemas.microsoft.com/office/drawing/2014/main" id="{802AABFC-39EB-491F-BE55-61A1E5C56DB1}"/>
              </a:ext>
            </a:extLst>
          </p:cNvPr>
          <p:cNvSpPr/>
          <p:nvPr/>
        </p:nvSpPr>
        <p:spPr bwMode="auto">
          <a:xfrm>
            <a:off x="8697950" y="4003957"/>
            <a:ext cx="214542" cy="155543"/>
          </a:xfrm>
          <a:custGeom>
            <a:avLst/>
            <a:gdLst>
              <a:gd name="T0" fmla="*/ 0 w 97"/>
              <a:gd name="T1" fmla="*/ 63 h 70"/>
              <a:gd name="T2" fmla="*/ 9 w 97"/>
              <a:gd name="T3" fmla="*/ 67 h 70"/>
              <a:gd name="T4" fmla="*/ 89 w 97"/>
              <a:gd name="T5" fmla="*/ 21 h 70"/>
              <a:gd name="T6" fmla="*/ 97 w 97"/>
              <a:gd name="T7" fmla="*/ 7 h 70"/>
              <a:gd name="T8" fmla="*/ 89 w 97"/>
              <a:gd name="T9" fmla="*/ 2 h 70"/>
              <a:gd name="T10" fmla="*/ 9 w 97"/>
              <a:gd name="T11" fmla="*/ 49 h 70"/>
              <a:gd name="T12" fmla="*/ 0 w 97"/>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7" h="70">
                <a:moveTo>
                  <a:pt x="0" y="63"/>
                </a:moveTo>
                <a:cubicBezTo>
                  <a:pt x="0" y="68"/>
                  <a:pt x="4" y="70"/>
                  <a:pt x="9" y="67"/>
                </a:cubicBezTo>
                <a:cubicBezTo>
                  <a:pt x="89" y="21"/>
                  <a:pt x="89" y="21"/>
                  <a:pt x="89" y="21"/>
                </a:cubicBezTo>
                <a:cubicBezTo>
                  <a:pt x="94" y="18"/>
                  <a:pt x="97" y="12"/>
                  <a:pt x="97" y="7"/>
                </a:cubicBezTo>
                <a:cubicBezTo>
                  <a:pt x="97" y="2"/>
                  <a:pt x="94" y="0"/>
                  <a:pt x="89" y="2"/>
                </a:cubicBezTo>
                <a:cubicBezTo>
                  <a:pt x="9" y="49"/>
                  <a:pt x="9" y="49"/>
                  <a:pt x="9" y="49"/>
                </a:cubicBezTo>
                <a:cubicBezTo>
                  <a:pt x="4" y="51"/>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任意多边形 113">
            <a:extLst>
              <a:ext uri="{FF2B5EF4-FFF2-40B4-BE49-F238E27FC236}">
                <a16:creationId xmlns:a16="http://schemas.microsoft.com/office/drawing/2014/main" id="{D0C8A109-A5BB-4A3E-BD3F-50E776D7AA29}"/>
              </a:ext>
            </a:extLst>
          </p:cNvPr>
          <p:cNvSpPr/>
          <p:nvPr/>
        </p:nvSpPr>
        <p:spPr bwMode="auto">
          <a:xfrm>
            <a:off x="8624201" y="4229226"/>
            <a:ext cx="38886" cy="54977"/>
          </a:xfrm>
          <a:custGeom>
            <a:avLst/>
            <a:gdLst>
              <a:gd name="T0" fmla="*/ 0 w 17"/>
              <a:gd name="T1" fmla="*/ 14 h 25"/>
              <a:gd name="T2" fmla="*/ 0 w 17"/>
              <a:gd name="T3" fmla="*/ 21 h 25"/>
              <a:gd name="T4" fmla="*/ 6 w 17"/>
              <a:gd name="T5" fmla="*/ 24 h 25"/>
              <a:gd name="T6" fmla="*/ 12 w 17"/>
              <a:gd name="T7" fmla="*/ 20 h 25"/>
              <a:gd name="T8" fmla="*/ 17 w 17"/>
              <a:gd name="T9" fmla="*/ 11 h 25"/>
              <a:gd name="T10" fmla="*/ 17 w 17"/>
              <a:gd name="T11" fmla="*/ 5 h 25"/>
              <a:gd name="T12" fmla="*/ 12 w 17"/>
              <a:gd name="T13" fmla="*/ 2 h 25"/>
              <a:gd name="T14" fmla="*/ 6 w 17"/>
              <a:gd name="T15" fmla="*/ 5 h 25"/>
              <a:gd name="T16" fmla="*/ 0 w 17"/>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5">
                <a:moveTo>
                  <a:pt x="0" y="14"/>
                </a:moveTo>
                <a:cubicBezTo>
                  <a:pt x="0" y="21"/>
                  <a:pt x="0" y="21"/>
                  <a:pt x="0" y="21"/>
                </a:cubicBezTo>
                <a:cubicBezTo>
                  <a:pt x="0" y="24"/>
                  <a:pt x="3" y="25"/>
                  <a:pt x="6" y="24"/>
                </a:cubicBezTo>
                <a:cubicBezTo>
                  <a:pt x="12" y="20"/>
                  <a:pt x="12" y="20"/>
                  <a:pt x="12" y="20"/>
                </a:cubicBezTo>
                <a:cubicBezTo>
                  <a:pt x="14" y="19"/>
                  <a:pt x="17" y="15"/>
                  <a:pt x="17" y="11"/>
                </a:cubicBezTo>
                <a:cubicBezTo>
                  <a:pt x="17" y="5"/>
                  <a:pt x="17" y="5"/>
                  <a:pt x="17" y="5"/>
                </a:cubicBezTo>
                <a:cubicBezTo>
                  <a:pt x="17" y="1"/>
                  <a:pt x="14" y="0"/>
                  <a:pt x="12" y="2"/>
                </a:cubicBezTo>
                <a:cubicBezTo>
                  <a:pt x="6" y="5"/>
                  <a:pt x="6" y="5"/>
                  <a:pt x="6" y="5"/>
                </a:cubicBezTo>
                <a:cubicBezTo>
                  <a:pt x="3" y="7"/>
                  <a:pt x="0" y="11"/>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任意多边形 114">
            <a:extLst>
              <a:ext uri="{FF2B5EF4-FFF2-40B4-BE49-F238E27FC236}">
                <a16:creationId xmlns:a16="http://schemas.microsoft.com/office/drawing/2014/main" id="{EC8AAC07-8F32-4DF5-8EB8-0A1E4F9ADE58}"/>
              </a:ext>
            </a:extLst>
          </p:cNvPr>
          <p:cNvSpPr/>
          <p:nvPr/>
        </p:nvSpPr>
        <p:spPr bwMode="auto">
          <a:xfrm>
            <a:off x="8697950" y="4085751"/>
            <a:ext cx="214542" cy="156884"/>
          </a:xfrm>
          <a:custGeom>
            <a:avLst/>
            <a:gdLst>
              <a:gd name="T0" fmla="*/ 0 w 97"/>
              <a:gd name="T1" fmla="*/ 64 h 71"/>
              <a:gd name="T2" fmla="*/ 9 w 97"/>
              <a:gd name="T3" fmla="*/ 68 h 71"/>
              <a:gd name="T4" fmla="*/ 89 w 97"/>
              <a:gd name="T5" fmla="*/ 22 h 71"/>
              <a:gd name="T6" fmla="*/ 97 w 97"/>
              <a:gd name="T7" fmla="*/ 7 h 71"/>
              <a:gd name="T8" fmla="*/ 89 w 97"/>
              <a:gd name="T9" fmla="*/ 3 h 71"/>
              <a:gd name="T10" fmla="*/ 9 w 97"/>
              <a:gd name="T11" fmla="*/ 49 h 71"/>
              <a:gd name="T12" fmla="*/ 0 w 97"/>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7" h="71">
                <a:moveTo>
                  <a:pt x="0" y="64"/>
                </a:moveTo>
                <a:cubicBezTo>
                  <a:pt x="0" y="69"/>
                  <a:pt x="4" y="71"/>
                  <a:pt x="9" y="68"/>
                </a:cubicBezTo>
                <a:cubicBezTo>
                  <a:pt x="89" y="22"/>
                  <a:pt x="89" y="22"/>
                  <a:pt x="89" y="22"/>
                </a:cubicBezTo>
                <a:cubicBezTo>
                  <a:pt x="94" y="19"/>
                  <a:pt x="97" y="13"/>
                  <a:pt x="97" y="7"/>
                </a:cubicBezTo>
                <a:cubicBezTo>
                  <a:pt x="97" y="2"/>
                  <a:pt x="94" y="0"/>
                  <a:pt x="89" y="3"/>
                </a:cubicBezTo>
                <a:cubicBezTo>
                  <a:pt x="9" y="49"/>
                  <a:pt x="9" y="49"/>
                  <a:pt x="9" y="49"/>
                </a:cubicBezTo>
                <a:cubicBezTo>
                  <a:pt x="4" y="52"/>
                  <a:pt x="0" y="58"/>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任意多边形 115">
            <a:extLst>
              <a:ext uri="{FF2B5EF4-FFF2-40B4-BE49-F238E27FC236}">
                <a16:creationId xmlns:a16="http://schemas.microsoft.com/office/drawing/2014/main" id="{78FD1D80-1110-40FA-870C-1F195B37E18B}"/>
              </a:ext>
            </a:extLst>
          </p:cNvPr>
          <p:cNvSpPr/>
          <p:nvPr/>
        </p:nvSpPr>
        <p:spPr bwMode="auto">
          <a:xfrm>
            <a:off x="8624201" y="4311020"/>
            <a:ext cx="38886" cy="57659"/>
          </a:xfrm>
          <a:custGeom>
            <a:avLst/>
            <a:gdLst>
              <a:gd name="T0" fmla="*/ 0 w 17"/>
              <a:gd name="T1" fmla="*/ 15 h 26"/>
              <a:gd name="T2" fmla="*/ 0 w 17"/>
              <a:gd name="T3" fmla="*/ 21 h 26"/>
              <a:gd name="T4" fmla="*/ 6 w 17"/>
              <a:gd name="T5" fmla="*/ 24 h 26"/>
              <a:gd name="T6" fmla="*/ 12 w 17"/>
              <a:gd name="T7" fmla="*/ 21 h 26"/>
              <a:gd name="T8" fmla="*/ 17 w 17"/>
              <a:gd name="T9" fmla="*/ 12 h 26"/>
              <a:gd name="T10" fmla="*/ 17 w 17"/>
              <a:gd name="T11" fmla="*/ 5 h 26"/>
              <a:gd name="T12" fmla="*/ 12 w 17"/>
              <a:gd name="T13" fmla="*/ 2 h 26"/>
              <a:gd name="T14" fmla="*/ 6 w 17"/>
              <a:gd name="T15" fmla="*/ 6 h 26"/>
              <a:gd name="T16" fmla="*/ 0 w 17"/>
              <a:gd name="T17" fmla="*/ 1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0" y="15"/>
                </a:moveTo>
                <a:cubicBezTo>
                  <a:pt x="0" y="21"/>
                  <a:pt x="0" y="21"/>
                  <a:pt x="0" y="21"/>
                </a:cubicBezTo>
                <a:cubicBezTo>
                  <a:pt x="0" y="25"/>
                  <a:pt x="3" y="26"/>
                  <a:pt x="6" y="24"/>
                </a:cubicBezTo>
                <a:cubicBezTo>
                  <a:pt x="12" y="21"/>
                  <a:pt x="12" y="21"/>
                  <a:pt x="12" y="21"/>
                </a:cubicBezTo>
                <a:cubicBezTo>
                  <a:pt x="14" y="19"/>
                  <a:pt x="17" y="15"/>
                  <a:pt x="17" y="12"/>
                </a:cubicBezTo>
                <a:cubicBezTo>
                  <a:pt x="17" y="5"/>
                  <a:pt x="17" y="5"/>
                  <a:pt x="17" y="5"/>
                </a:cubicBezTo>
                <a:cubicBezTo>
                  <a:pt x="17" y="2"/>
                  <a:pt x="14" y="0"/>
                  <a:pt x="12" y="2"/>
                </a:cubicBezTo>
                <a:cubicBezTo>
                  <a:pt x="6" y="6"/>
                  <a:pt x="6" y="6"/>
                  <a:pt x="6" y="6"/>
                </a:cubicBezTo>
                <a:cubicBezTo>
                  <a:pt x="3" y="7"/>
                  <a:pt x="0" y="11"/>
                  <a:pt x="0" y="1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任意多边形 116">
            <a:extLst>
              <a:ext uri="{FF2B5EF4-FFF2-40B4-BE49-F238E27FC236}">
                <a16:creationId xmlns:a16="http://schemas.microsoft.com/office/drawing/2014/main" id="{1C41E152-17C8-4222-B8DF-AE9E10444433}"/>
              </a:ext>
            </a:extLst>
          </p:cNvPr>
          <p:cNvSpPr/>
          <p:nvPr/>
        </p:nvSpPr>
        <p:spPr bwMode="auto">
          <a:xfrm>
            <a:off x="8697950" y="4170227"/>
            <a:ext cx="214542" cy="154202"/>
          </a:xfrm>
          <a:custGeom>
            <a:avLst/>
            <a:gdLst>
              <a:gd name="T0" fmla="*/ 0 w 97"/>
              <a:gd name="T1" fmla="*/ 63 h 70"/>
              <a:gd name="T2" fmla="*/ 9 w 97"/>
              <a:gd name="T3" fmla="*/ 68 h 70"/>
              <a:gd name="T4" fmla="*/ 89 w 97"/>
              <a:gd name="T5" fmla="*/ 21 h 70"/>
              <a:gd name="T6" fmla="*/ 97 w 97"/>
              <a:gd name="T7" fmla="*/ 7 h 70"/>
              <a:gd name="T8" fmla="*/ 89 w 97"/>
              <a:gd name="T9" fmla="*/ 2 h 70"/>
              <a:gd name="T10" fmla="*/ 9 w 97"/>
              <a:gd name="T11" fmla="*/ 49 h 70"/>
              <a:gd name="T12" fmla="*/ 0 w 97"/>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7" h="70">
                <a:moveTo>
                  <a:pt x="0" y="63"/>
                </a:moveTo>
                <a:cubicBezTo>
                  <a:pt x="0" y="68"/>
                  <a:pt x="4" y="70"/>
                  <a:pt x="9" y="68"/>
                </a:cubicBezTo>
                <a:cubicBezTo>
                  <a:pt x="89" y="21"/>
                  <a:pt x="89" y="21"/>
                  <a:pt x="89" y="21"/>
                </a:cubicBezTo>
                <a:cubicBezTo>
                  <a:pt x="94" y="18"/>
                  <a:pt x="97" y="12"/>
                  <a:pt x="97" y="7"/>
                </a:cubicBezTo>
                <a:cubicBezTo>
                  <a:pt x="97" y="2"/>
                  <a:pt x="94" y="0"/>
                  <a:pt x="89" y="2"/>
                </a:cubicBezTo>
                <a:cubicBezTo>
                  <a:pt x="9" y="49"/>
                  <a:pt x="9" y="49"/>
                  <a:pt x="9" y="49"/>
                </a:cubicBezTo>
                <a:cubicBezTo>
                  <a:pt x="4" y="52"/>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任意多边形 117">
            <a:extLst>
              <a:ext uri="{FF2B5EF4-FFF2-40B4-BE49-F238E27FC236}">
                <a16:creationId xmlns:a16="http://schemas.microsoft.com/office/drawing/2014/main" id="{EEAE830C-3520-4359-90C2-AD93B60D7635}"/>
              </a:ext>
            </a:extLst>
          </p:cNvPr>
          <p:cNvSpPr/>
          <p:nvPr/>
        </p:nvSpPr>
        <p:spPr bwMode="auto">
          <a:xfrm>
            <a:off x="8624201" y="4395496"/>
            <a:ext cx="38886" cy="54977"/>
          </a:xfrm>
          <a:custGeom>
            <a:avLst/>
            <a:gdLst>
              <a:gd name="T0" fmla="*/ 0 w 17"/>
              <a:gd name="T1" fmla="*/ 14 h 25"/>
              <a:gd name="T2" fmla="*/ 0 w 17"/>
              <a:gd name="T3" fmla="*/ 21 h 25"/>
              <a:gd name="T4" fmla="*/ 6 w 17"/>
              <a:gd name="T5" fmla="*/ 24 h 25"/>
              <a:gd name="T6" fmla="*/ 12 w 17"/>
              <a:gd name="T7" fmla="*/ 20 h 25"/>
              <a:gd name="T8" fmla="*/ 17 w 17"/>
              <a:gd name="T9" fmla="*/ 11 h 25"/>
              <a:gd name="T10" fmla="*/ 17 w 17"/>
              <a:gd name="T11" fmla="*/ 5 h 25"/>
              <a:gd name="T12" fmla="*/ 12 w 17"/>
              <a:gd name="T13" fmla="*/ 2 h 25"/>
              <a:gd name="T14" fmla="*/ 6 w 17"/>
              <a:gd name="T15" fmla="*/ 5 h 25"/>
              <a:gd name="T16" fmla="*/ 0 w 17"/>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5">
                <a:moveTo>
                  <a:pt x="0" y="14"/>
                </a:moveTo>
                <a:cubicBezTo>
                  <a:pt x="0" y="21"/>
                  <a:pt x="0" y="21"/>
                  <a:pt x="0" y="21"/>
                </a:cubicBezTo>
                <a:cubicBezTo>
                  <a:pt x="0" y="24"/>
                  <a:pt x="3" y="25"/>
                  <a:pt x="6" y="24"/>
                </a:cubicBezTo>
                <a:cubicBezTo>
                  <a:pt x="12" y="20"/>
                  <a:pt x="12" y="20"/>
                  <a:pt x="12" y="20"/>
                </a:cubicBezTo>
                <a:cubicBezTo>
                  <a:pt x="14" y="19"/>
                  <a:pt x="17" y="15"/>
                  <a:pt x="17" y="11"/>
                </a:cubicBezTo>
                <a:cubicBezTo>
                  <a:pt x="17" y="5"/>
                  <a:pt x="17" y="5"/>
                  <a:pt x="17" y="5"/>
                </a:cubicBezTo>
                <a:cubicBezTo>
                  <a:pt x="17" y="1"/>
                  <a:pt x="14" y="0"/>
                  <a:pt x="12" y="2"/>
                </a:cubicBezTo>
                <a:cubicBezTo>
                  <a:pt x="6" y="5"/>
                  <a:pt x="6" y="5"/>
                  <a:pt x="6" y="5"/>
                </a:cubicBezTo>
                <a:cubicBezTo>
                  <a:pt x="3" y="7"/>
                  <a:pt x="0" y="11"/>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任意多边形 118">
            <a:extLst>
              <a:ext uri="{FF2B5EF4-FFF2-40B4-BE49-F238E27FC236}">
                <a16:creationId xmlns:a16="http://schemas.microsoft.com/office/drawing/2014/main" id="{42D8AD26-67B1-46CC-8083-D5E76EBBBC23}"/>
              </a:ext>
            </a:extLst>
          </p:cNvPr>
          <p:cNvSpPr/>
          <p:nvPr/>
        </p:nvSpPr>
        <p:spPr bwMode="auto">
          <a:xfrm>
            <a:off x="8697950" y="4252021"/>
            <a:ext cx="214542" cy="156884"/>
          </a:xfrm>
          <a:custGeom>
            <a:avLst/>
            <a:gdLst>
              <a:gd name="T0" fmla="*/ 0 w 97"/>
              <a:gd name="T1" fmla="*/ 64 h 71"/>
              <a:gd name="T2" fmla="*/ 9 w 97"/>
              <a:gd name="T3" fmla="*/ 68 h 71"/>
              <a:gd name="T4" fmla="*/ 89 w 97"/>
              <a:gd name="T5" fmla="*/ 22 h 71"/>
              <a:gd name="T6" fmla="*/ 97 w 97"/>
              <a:gd name="T7" fmla="*/ 7 h 71"/>
              <a:gd name="T8" fmla="*/ 89 w 97"/>
              <a:gd name="T9" fmla="*/ 3 h 71"/>
              <a:gd name="T10" fmla="*/ 9 w 97"/>
              <a:gd name="T11" fmla="*/ 49 h 71"/>
              <a:gd name="T12" fmla="*/ 0 w 97"/>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7" h="71">
                <a:moveTo>
                  <a:pt x="0" y="64"/>
                </a:moveTo>
                <a:cubicBezTo>
                  <a:pt x="0" y="69"/>
                  <a:pt x="4" y="71"/>
                  <a:pt x="9" y="68"/>
                </a:cubicBezTo>
                <a:cubicBezTo>
                  <a:pt x="89" y="22"/>
                  <a:pt x="89" y="22"/>
                  <a:pt x="89" y="22"/>
                </a:cubicBezTo>
                <a:cubicBezTo>
                  <a:pt x="94" y="19"/>
                  <a:pt x="97" y="13"/>
                  <a:pt x="97" y="7"/>
                </a:cubicBezTo>
                <a:cubicBezTo>
                  <a:pt x="97" y="2"/>
                  <a:pt x="94" y="0"/>
                  <a:pt x="89" y="3"/>
                </a:cubicBezTo>
                <a:cubicBezTo>
                  <a:pt x="9" y="49"/>
                  <a:pt x="9" y="49"/>
                  <a:pt x="9" y="49"/>
                </a:cubicBezTo>
                <a:cubicBezTo>
                  <a:pt x="4" y="52"/>
                  <a:pt x="0" y="58"/>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任意多边形 119">
            <a:extLst>
              <a:ext uri="{FF2B5EF4-FFF2-40B4-BE49-F238E27FC236}">
                <a16:creationId xmlns:a16="http://schemas.microsoft.com/office/drawing/2014/main" id="{F8778E52-8468-46E8-84D1-11663C43DADB}"/>
              </a:ext>
            </a:extLst>
          </p:cNvPr>
          <p:cNvSpPr/>
          <p:nvPr/>
        </p:nvSpPr>
        <p:spPr bwMode="auto">
          <a:xfrm>
            <a:off x="8624201" y="4378064"/>
            <a:ext cx="288291" cy="195770"/>
          </a:xfrm>
          <a:custGeom>
            <a:avLst/>
            <a:gdLst>
              <a:gd name="T0" fmla="*/ 8 w 130"/>
              <a:gd name="T1" fmla="*/ 68 h 89"/>
              <a:gd name="T2" fmla="*/ 121 w 130"/>
              <a:gd name="T3" fmla="*/ 3 h 89"/>
              <a:gd name="T4" fmla="*/ 130 w 130"/>
              <a:gd name="T5" fmla="*/ 7 h 89"/>
              <a:gd name="T6" fmla="*/ 121 w 130"/>
              <a:gd name="T7" fmla="*/ 21 h 89"/>
              <a:gd name="T8" fmla="*/ 8 w 130"/>
              <a:gd name="T9" fmla="*/ 86 h 89"/>
              <a:gd name="T10" fmla="*/ 0 w 130"/>
              <a:gd name="T11" fmla="*/ 82 h 89"/>
              <a:gd name="T12" fmla="*/ 8 w 130"/>
              <a:gd name="T13" fmla="*/ 68 h 89"/>
            </a:gdLst>
            <a:ahLst/>
            <a:cxnLst>
              <a:cxn ang="0">
                <a:pos x="T0" y="T1"/>
              </a:cxn>
              <a:cxn ang="0">
                <a:pos x="T2" y="T3"/>
              </a:cxn>
              <a:cxn ang="0">
                <a:pos x="T4" y="T5"/>
              </a:cxn>
              <a:cxn ang="0">
                <a:pos x="T6" y="T7"/>
              </a:cxn>
              <a:cxn ang="0">
                <a:pos x="T8" y="T9"/>
              </a:cxn>
              <a:cxn ang="0">
                <a:pos x="T10" y="T11"/>
              </a:cxn>
              <a:cxn ang="0">
                <a:pos x="T12" y="T13"/>
              </a:cxn>
            </a:cxnLst>
            <a:rect l="0" t="0" r="r" b="b"/>
            <a:pathLst>
              <a:path w="130" h="89">
                <a:moveTo>
                  <a:pt x="8" y="68"/>
                </a:moveTo>
                <a:cubicBezTo>
                  <a:pt x="121" y="3"/>
                  <a:pt x="121" y="3"/>
                  <a:pt x="121" y="3"/>
                </a:cubicBezTo>
                <a:cubicBezTo>
                  <a:pt x="126" y="0"/>
                  <a:pt x="130" y="2"/>
                  <a:pt x="130" y="7"/>
                </a:cubicBezTo>
                <a:cubicBezTo>
                  <a:pt x="130" y="12"/>
                  <a:pt x="126" y="19"/>
                  <a:pt x="121" y="21"/>
                </a:cubicBezTo>
                <a:cubicBezTo>
                  <a:pt x="8" y="86"/>
                  <a:pt x="8" y="86"/>
                  <a:pt x="8" y="86"/>
                </a:cubicBezTo>
                <a:cubicBezTo>
                  <a:pt x="4" y="89"/>
                  <a:pt x="0" y="87"/>
                  <a:pt x="0" y="82"/>
                </a:cubicBezTo>
                <a:cubicBezTo>
                  <a:pt x="0" y="77"/>
                  <a:pt x="4" y="70"/>
                  <a:pt x="8" y="68"/>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任意多边形 120">
            <a:extLst>
              <a:ext uri="{FF2B5EF4-FFF2-40B4-BE49-F238E27FC236}">
                <a16:creationId xmlns:a16="http://schemas.microsoft.com/office/drawing/2014/main" id="{967C18A0-7465-4458-AC8D-9FA6686764E1}"/>
              </a:ext>
            </a:extLst>
          </p:cNvPr>
          <p:cNvSpPr/>
          <p:nvPr/>
        </p:nvSpPr>
        <p:spPr bwMode="auto">
          <a:xfrm>
            <a:off x="8624201" y="4603333"/>
            <a:ext cx="36204" cy="56317"/>
          </a:xfrm>
          <a:custGeom>
            <a:avLst/>
            <a:gdLst>
              <a:gd name="T0" fmla="*/ 0 w 16"/>
              <a:gd name="T1" fmla="*/ 14 h 26"/>
              <a:gd name="T2" fmla="*/ 0 w 16"/>
              <a:gd name="T3" fmla="*/ 21 h 26"/>
              <a:gd name="T4" fmla="*/ 5 w 16"/>
              <a:gd name="T5" fmla="*/ 24 h 26"/>
              <a:gd name="T6" fmla="*/ 11 w 16"/>
              <a:gd name="T7" fmla="*/ 21 h 26"/>
              <a:gd name="T8" fmla="*/ 16 w 16"/>
              <a:gd name="T9" fmla="*/ 12 h 26"/>
              <a:gd name="T10" fmla="*/ 16 w 16"/>
              <a:gd name="T11" fmla="*/ 5 h 26"/>
              <a:gd name="T12" fmla="*/ 11 w 16"/>
              <a:gd name="T13" fmla="*/ 2 h 26"/>
              <a:gd name="T14" fmla="*/ 5 w 16"/>
              <a:gd name="T15" fmla="*/ 5 h 26"/>
              <a:gd name="T16" fmla="*/ 0 w 16"/>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
                <a:moveTo>
                  <a:pt x="0" y="14"/>
                </a:moveTo>
                <a:cubicBezTo>
                  <a:pt x="0" y="21"/>
                  <a:pt x="0" y="21"/>
                  <a:pt x="0" y="21"/>
                </a:cubicBezTo>
                <a:cubicBezTo>
                  <a:pt x="0" y="24"/>
                  <a:pt x="2" y="26"/>
                  <a:pt x="5" y="24"/>
                </a:cubicBezTo>
                <a:cubicBezTo>
                  <a:pt x="11" y="21"/>
                  <a:pt x="11" y="21"/>
                  <a:pt x="11" y="21"/>
                </a:cubicBezTo>
                <a:cubicBezTo>
                  <a:pt x="14" y="19"/>
                  <a:pt x="16" y="15"/>
                  <a:pt x="16" y="12"/>
                </a:cubicBezTo>
                <a:cubicBezTo>
                  <a:pt x="16" y="5"/>
                  <a:pt x="16" y="5"/>
                  <a:pt x="16" y="5"/>
                </a:cubicBezTo>
                <a:cubicBezTo>
                  <a:pt x="16" y="2"/>
                  <a:pt x="14" y="0"/>
                  <a:pt x="11" y="2"/>
                </a:cubicBezTo>
                <a:cubicBezTo>
                  <a:pt x="5" y="5"/>
                  <a:pt x="5" y="5"/>
                  <a:pt x="5" y="5"/>
                </a:cubicBezTo>
                <a:cubicBezTo>
                  <a:pt x="2" y="7"/>
                  <a:pt x="0" y="11"/>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任意多边形 121">
            <a:extLst>
              <a:ext uri="{FF2B5EF4-FFF2-40B4-BE49-F238E27FC236}">
                <a16:creationId xmlns:a16="http://schemas.microsoft.com/office/drawing/2014/main" id="{3A5B844F-8FA6-40DB-9F52-1FE193E30D4D}"/>
              </a:ext>
            </a:extLst>
          </p:cNvPr>
          <p:cNvSpPr/>
          <p:nvPr/>
        </p:nvSpPr>
        <p:spPr bwMode="auto">
          <a:xfrm>
            <a:off x="8695269" y="4459859"/>
            <a:ext cx="217224" cy="156884"/>
          </a:xfrm>
          <a:custGeom>
            <a:avLst/>
            <a:gdLst>
              <a:gd name="T0" fmla="*/ 0 w 98"/>
              <a:gd name="T1" fmla="*/ 64 h 71"/>
              <a:gd name="T2" fmla="*/ 9 w 98"/>
              <a:gd name="T3" fmla="*/ 68 h 71"/>
              <a:gd name="T4" fmla="*/ 89 w 98"/>
              <a:gd name="T5" fmla="*/ 22 h 71"/>
              <a:gd name="T6" fmla="*/ 98 w 98"/>
              <a:gd name="T7" fmla="*/ 8 h 71"/>
              <a:gd name="T8" fmla="*/ 89 w 98"/>
              <a:gd name="T9" fmla="*/ 3 h 71"/>
              <a:gd name="T10" fmla="*/ 9 w 98"/>
              <a:gd name="T11" fmla="*/ 49 h 71"/>
              <a:gd name="T12" fmla="*/ 0 w 98"/>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4"/>
                </a:moveTo>
                <a:cubicBezTo>
                  <a:pt x="0" y="69"/>
                  <a:pt x="4" y="71"/>
                  <a:pt x="9" y="68"/>
                </a:cubicBezTo>
                <a:cubicBezTo>
                  <a:pt x="89" y="22"/>
                  <a:pt x="89" y="22"/>
                  <a:pt x="89" y="22"/>
                </a:cubicBezTo>
                <a:cubicBezTo>
                  <a:pt x="94" y="19"/>
                  <a:pt x="98" y="13"/>
                  <a:pt x="98" y="8"/>
                </a:cubicBezTo>
                <a:cubicBezTo>
                  <a:pt x="98" y="2"/>
                  <a:pt x="94" y="0"/>
                  <a:pt x="89" y="3"/>
                </a:cubicBezTo>
                <a:cubicBezTo>
                  <a:pt x="9" y="49"/>
                  <a:pt x="9" y="49"/>
                  <a:pt x="9" y="49"/>
                </a:cubicBezTo>
                <a:cubicBezTo>
                  <a:pt x="4" y="52"/>
                  <a:pt x="0" y="59"/>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任意多边形 122">
            <a:extLst>
              <a:ext uri="{FF2B5EF4-FFF2-40B4-BE49-F238E27FC236}">
                <a16:creationId xmlns:a16="http://schemas.microsoft.com/office/drawing/2014/main" id="{8166B4C1-60DA-4B67-ADCF-7ECC05C7DAEB}"/>
              </a:ext>
            </a:extLst>
          </p:cNvPr>
          <p:cNvSpPr/>
          <p:nvPr/>
        </p:nvSpPr>
        <p:spPr bwMode="auto">
          <a:xfrm>
            <a:off x="8624201" y="4686468"/>
            <a:ext cx="36204" cy="54977"/>
          </a:xfrm>
          <a:custGeom>
            <a:avLst/>
            <a:gdLst>
              <a:gd name="T0" fmla="*/ 0 w 16"/>
              <a:gd name="T1" fmla="*/ 14 h 25"/>
              <a:gd name="T2" fmla="*/ 0 w 16"/>
              <a:gd name="T3" fmla="*/ 21 h 25"/>
              <a:gd name="T4" fmla="*/ 5 w 16"/>
              <a:gd name="T5" fmla="*/ 24 h 25"/>
              <a:gd name="T6" fmla="*/ 11 w 16"/>
              <a:gd name="T7" fmla="*/ 20 h 25"/>
              <a:gd name="T8" fmla="*/ 16 w 16"/>
              <a:gd name="T9" fmla="*/ 11 h 25"/>
              <a:gd name="T10" fmla="*/ 16 w 16"/>
              <a:gd name="T11" fmla="*/ 4 h 25"/>
              <a:gd name="T12" fmla="*/ 11 w 16"/>
              <a:gd name="T13" fmla="*/ 1 h 25"/>
              <a:gd name="T14" fmla="*/ 5 w 16"/>
              <a:gd name="T15" fmla="*/ 5 h 25"/>
              <a:gd name="T16" fmla="*/ 0 w 16"/>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5">
                <a:moveTo>
                  <a:pt x="0" y="14"/>
                </a:moveTo>
                <a:cubicBezTo>
                  <a:pt x="0" y="21"/>
                  <a:pt x="0" y="21"/>
                  <a:pt x="0" y="21"/>
                </a:cubicBezTo>
                <a:cubicBezTo>
                  <a:pt x="0" y="24"/>
                  <a:pt x="2" y="25"/>
                  <a:pt x="5" y="24"/>
                </a:cubicBezTo>
                <a:cubicBezTo>
                  <a:pt x="11" y="20"/>
                  <a:pt x="11" y="20"/>
                  <a:pt x="11" y="20"/>
                </a:cubicBezTo>
                <a:cubicBezTo>
                  <a:pt x="14" y="19"/>
                  <a:pt x="16" y="14"/>
                  <a:pt x="16" y="11"/>
                </a:cubicBezTo>
                <a:cubicBezTo>
                  <a:pt x="16" y="4"/>
                  <a:pt x="16" y="4"/>
                  <a:pt x="16" y="4"/>
                </a:cubicBezTo>
                <a:cubicBezTo>
                  <a:pt x="16" y="1"/>
                  <a:pt x="14" y="0"/>
                  <a:pt x="11" y="1"/>
                </a:cubicBezTo>
                <a:cubicBezTo>
                  <a:pt x="5" y="5"/>
                  <a:pt x="5" y="5"/>
                  <a:pt x="5" y="5"/>
                </a:cubicBezTo>
                <a:cubicBezTo>
                  <a:pt x="2" y="6"/>
                  <a:pt x="0" y="10"/>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任意多边形 123">
            <a:extLst>
              <a:ext uri="{FF2B5EF4-FFF2-40B4-BE49-F238E27FC236}">
                <a16:creationId xmlns:a16="http://schemas.microsoft.com/office/drawing/2014/main" id="{4B0A029A-F7BA-4F41-9502-F517455FBE6A}"/>
              </a:ext>
            </a:extLst>
          </p:cNvPr>
          <p:cNvSpPr/>
          <p:nvPr/>
        </p:nvSpPr>
        <p:spPr bwMode="auto">
          <a:xfrm>
            <a:off x="8695269" y="4542994"/>
            <a:ext cx="217224" cy="156884"/>
          </a:xfrm>
          <a:custGeom>
            <a:avLst/>
            <a:gdLst>
              <a:gd name="T0" fmla="*/ 0 w 98"/>
              <a:gd name="T1" fmla="*/ 63 h 71"/>
              <a:gd name="T2" fmla="*/ 9 w 98"/>
              <a:gd name="T3" fmla="*/ 68 h 71"/>
              <a:gd name="T4" fmla="*/ 89 w 98"/>
              <a:gd name="T5" fmla="*/ 22 h 71"/>
              <a:gd name="T6" fmla="*/ 98 w 98"/>
              <a:gd name="T7" fmla="*/ 7 h 71"/>
              <a:gd name="T8" fmla="*/ 89 w 98"/>
              <a:gd name="T9" fmla="*/ 3 h 71"/>
              <a:gd name="T10" fmla="*/ 9 w 98"/>
              <a:gd name="T11" fmla="*/ 49 h 71"/>
              <a:gd name="T12" fmla="*/ 0 w 98"/>
              <a:gd name="T13" fmla="*/ 63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3"/>
                </a:moveTo>
                <a:cubicBezTo>
                  <a:pt x="0" y="69"/>
                  <a:pt x="4" y="71"/>
                  <a:pt x="9" y="68"/>
                </a:cubicBezTo>
                <a:cubicBezTo>
                  <a:pt x="89" y="22"/>
                  <a:pt x="89" y="22"/>
                  <a:pt x="89" y="22"/>
                </a:cubicBezTo>
                <a:cubicBezTo>
                  <a:pt x="94" y="19"/>
                  <a:pt x="98" y="12"/>
                  <a:pt x="98" y="7"/>
                </a:cubicBezTo>
                <a:cubicBezTo>
                  <a:pt x="98" y="2"/>
                  <a:pt x="94" y="0"/>
                  <a:pt x="89" y="3"/>
                </a:cubicBezTo>
                <a:cubicBezTo>
                  <a:pt x="9" y="49"/>
                  <a:pt x="9" y="49"/>
                  <a:pt x="9" y="49"/>
                </a:cubicBezTo>
                <a:cubicBezTo>
                  <a:pt x="4" y="52"/>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任意多边形 124">
            <a:extLst>
              <a:ext uri="{FF2B5EF4-FFF2-40B4-BE49-F238E27FC236}">
                <a16:creationId xmlns:a16="http://schemas.microsoft.com/office/drawing/2014/main" id="{78704D18-72E4-45B2-851B-6E706AA4FAD1}"/>
              </a:ext>
            </a:extLst>
          </p:cNvPr>
          <p:cNvSpPr/>
          <p:nvPr/>
        </p:nvSpPr>
        <p:spPr bwMode="auto">
          <a:xfrm>
            <a:off x="8624201" y="4768263"/>
            <a:ext cx="36204" cy="57659"/>
          </a:xfrm>
          <a:custGeom>
            <a:avLst/>
            <a:gdLst>
              <a:gd name="T0" fmla="*/ 0 w 16"/>
              <a:gd name="T1" fmla="*/ 14 h 26"/>
              <a:gd name="T2" fmla="*/ 0 w 16"/>
              <a:gd name="T3" fmla="*/ 21 h 26"/>
              <a:gd name="T4" fmla="*/ 5 w 16"/>
              <a:gd name="T5" fmla="*/ 24 h 26"/>
              <a:gd name="T6" fmla="*/ 11 w 16"/>
              <a:gd name="T7" fmla="*/ 21 h 26"/>
              <a:gd name="T8" fmla="*/ 16 w 16"/>
              <a:gd name="T9" fmla="*/ 12 h 26"/>
              <a:gd name="T10" fmla="*/ 16 w 16"/>
              <a:gd name="T11" fmla="*/ 5 h 26"/>
              <a:gd name="T12" fmla="*/ 11 w 16"/>
              <a:gd name="T13" fmla="*/ 2 h 26"/>
              <a:gd name="T14" fmla="*/ 5 w 16"/>
              <a:gd name="T15" fmla="*/ 5 h 26"/>
              <a:gd name="T16" fmla="*/ 0 w 16"/>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
                <a:moveTo>
                  <a:pt x="0" y="14"/>
                </a:moveTo>
                <a:cubicBezTo>
                  <a:pt x="0" y="21"/>
                  <a:pt x="0" y="21"/>
                  <a:pt x="0" y="21"/>
                </a:cubicBezTo>
                <a:cubicBezTo>
                  <a:pt x="0" y="24"/>
                  <a:pt x="2" y="26"/>
                  <a:pt x="5" y="24"/>
                </a:cubicBezTo>
                <a:cubicBezTo>
                  <a:pt x="11" y="21"/>
                  <a:pt x="11" y="21"/>
                  <a:pt x="11" y="21"/>
                </a:cubicBezTo>
                <a:cubicBezTo>
                  <a:pt x="14" y="19"/>
                  <a:pt x="16" y="15"/>
                  <a:pt x="16" y="12"/>
                </a:cubicBezTo>
                <a:cubicBezTo>
                  <a:pt x="16" y="5"/>
                  <a:pt x="16" y="5"/>
                  <a:pt x="16" y="5"/>
                </a:cubicBezTo>
                <a:cubicBezTo>
                  <a:pt x="16" y="2"/>
                  <a:pt x="14" y="0"/>
                  <a:pt x="11" y="2"/>
                </a:cubicBezTo>
                <a:cubicBezTo>
                  <a:pt x="5" y="5"/>
                  <a:pt x="5" y="5"/>
                  <a:pt x="5" y="5"/>
                </a:cubicBezTo>
                <a:cubicBezTo>
                  <a:pt x="2" y="7"/>
                  <a:pt x="0" y="11"/>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任意多边形 125">
            <a:extLst>
              <a:ext uri="{FF2B5EF4-FFF2-40B4-BE49-F238E27FC236}">
                <a16:creationId xmlns:a16="http://schemas.microsoft.com/office/drawing/2014/main" id="{321B70EA-4E5B-46CE-A271-B059A0C65B1E}"/>
              </a:ext>
            </a:extLst>
          </p:cNvPr>
          <p:cNvSpPr/>
          <p:nvPr/>
        </p:nvSpPr>
        <p:spPr bwMode="auto">
          <a:xfrm>
            <a:off x="8695269" y="4624788"/>
            <a:ext cx="217224" cy="156884"/>
          </a:xfrm>
          <a:custGeom>
            <a:avLst/>
            <a:gdLst>
              <a:gd name="T0" fmla="*/ 0 w 98"/>
              <a:gd name="T1" fmla="*/ 64 h 71"/>
              <a:gd name="T2" fmla="*/ 9 w 98"/>
              <a:gd name="T3" fmla="*/ 68 h 71"/>
              <a:gd name="T4" fmla="*/ 89 w 98"/>
              <a:gd name="T5" fmla="*/ 22 h 71"/>
              <a:gd name="T6" fmla="*/ 98 w 98"/>
              <a:gd name="T7" fmla="*/ 8 h 71"/>
              <a:gd name="T8" fmla="*/ 89 w 98"/>
              <a:gd name="T9" fmla="*/ 3 h 71"/>
              <a:gd name="T10" fmla="*/ 9 w 98"/>
              <a:gd name="T11" fmla="*/ 50 h 71"/>
              <a:gd name="T12" fmla="*/ 0 w 98"/>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4"/>
                </a:moveTo>
                <a:cubicBezTo>
                  <a:pt x="0" y="69"/>
                  <a:pt x="4" y="71"/>
                  <a:pt x="9" y="68"/>
                </a:cubicBezTo>
                <a:cubicBezTo>
                  <a:pt x="89" y="22"/>
                  <a:pt x="89" y="22"/>
                  <a:pt x="89" y="22"/>
                </a:cubicBezTo>
                <a:cubicBezTo>
                  <a:pt x="94" y="19"/>
                  <a:pt x="98" y="13"/>
                  <a:pt x="98" y="8"/>
                </a:cubicBezTo>
                <a:cubicBezTo>
                  <a:pt x="98" y="2"/>
                  <a:pt x="94" y="0"/>
                  <a:pt x="89" y="3"/>
                </a:cubicBezTo>
                <a:cubicBezTo>
                  <a:pt x="9" y="50"/>
                  <a:pt x="9" y="50"/>
                  <a:pt x="9" y="50"/>
                </a:cubicBezTo>
                <a:cubicBezTo>
                  <a:pt x="4" y="52"/>
                  <a:pt x="0" y="59"/>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任意多边形 126">
            <a:extLst>
              <a:ext uri="{FF2B5EF4-FFF2-40B4-BE49-F238E27FC236}">
                <a16:creationId xmlns:a16="http://schemas.microsoft.com/office/drawing/2014/main" id="{76A8AD50-FC45-42C2-AEFA-5BAD67FC78D8}"/>
              </a:ext>
            </a:extLst>
          </p:cNvPr>
          <p:cNvSpPr/>
          <p:nvPr/>
        </p:nvSpPr>
        <p:spPr bwMode="auto">
          <a:xfrm>
            <a:off x="8624201" y="4852738"/>
            <a:ext cx="36204" cy="54977"/>
          </a:xfrm>
          <a:custGeom>
            <a:avLst/>
            <a:gdLst>
              <a:gd name="T0" fmla="*/ 0 w 16"/>
              <a:gd name="T1" fmla="*/ 14 h 25"/>
              <a:gd name="T2" fmla="*/ 0 w 16"/>
              <a:gd name="T3" fmla="*/ 21 h 25"/>
              <a:gd name="T4" fmla="*/ 5 w 16"/>
              <a:gd name="T5" fmla="*/ 24 h 25"/>
              <a:gd name="T6" fmla="*/ 11 w 16"/>
              <a:gd name="T7" fmla="*/ 20 h 25"/>
              <a:gd name="T8" fmla="*/ 16 w 16"/>
              <a:gd name="T9" fmla="*/ 11 h 25"/>
              <a:gd name="T10" fmla="*/ 16 w 16"/>
              <a:gd name="T11" fmla="*/ 4 h 25"/>
              <a:gd name="T12" fmla="*/ 11 w 16"/>
              <a:gd name="T13" fmla="*/ 1 h 25"/>
              <a:gd name="T14" fmla="*/ 5 w 16"/>
              <a:gd name="T15" fmla="*/ 5 h 25"/>
              <a:gd name="T16" fmla="*/ 0 w 16"/>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5">
                <a:moveTo>
                  <a:pt x="0" y="14"/>
                </a:moveTo>
                <a:cubicBezTo>
                  <a:pt x="0" y="21"/>
                  <a:pt x="0" y="21"/>
                  <a:pt x="0" y="21"/>
                </a:cubicBezTo>
                <a:cubicBezTo>
                  <a:pt x="0" y="24"/>
                  <a:pt x="2" y="25"/>
                  <a:pt x="5" y="24"/>
                </a:cubicBezTo>
                <a:cubicBezTo>
                  <a:pt x="11" y="20"/>
                  <a:pt x="11" y="20"/>
                  <a:pt x="11" y="20"/>
                </a:cubicBezTo>
                <a:cubicBezTo>
                  <a:pt x="14" y="18"/>
                  <a:pt x="16" y="14"/>
                  <a:pt x="16" y="11"/>
                </a:cubicBezTo>
                <a:cubicBezTo>
                  <a:pt x="16" y="4"/>
                  <a:pt x="16" y="4"/>
                  <a:pt x="16" y="4"/>
                </a:cubicBezTo>
                <a:cubicBezTo>
                  <a:pt x="16" y="1"/>
                  <a:pt x="14" y="0"/>
                  <a:pt x="11" y="1"/>
                </a:cubicBezTo>
                <a:cubicBezTo>
                  <a:pt x="5" y="5"/>
                  <a:pt x="5" y="5"/>
                  <a:pt x="5" y="5"/>
                </a:cubicBezTo>
                <a:cubicBezTo>
                  <a:pt x="2" y="6"/>
                  <a:pt x="0" y="10"/>
                  <a:pt x="0"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任意多边形 127">
            <a:extLst>
              <a:ext uri="{FF2B5EF4-FFF2-40B4-BE49-F238E27FC236}">
                <a16:creationId xmlns:a16="http://schemas.microsoft.com/office/drawing/2014/main" id="{A3673A11-23DF-4138-A6CC-2EA3B41A0D2F}"/>
              </a:ext>
            </a:extLst>
          </p:cNvPr>
          <p:cNvSpPr/>
          <p:nvPr/>
        </p:nvSpPr>
        <p:spPr bwMode="auto">
          <a:xfrm>
            <a:off x="8695269" y="4709264"/>
            <a:ext cx="217224" cy="156884"/>
          </a:xfrm>
          <a:custGeom>
            <a:avLst/>
            <a:gdLst>
              <a:gd name="T0" fmla="*/ 0 w 98"/>
              <a:gd name="T1" fmla="*/ 63 h 71"/>
              <a:gd name="T2" fmla="*/ 9 w 98"/>
              <a:gd name="T3" fmla="*/ 68 h 71"/>
              <a:gd name="T4" fmla="*/ 89 w 98"/>
              <a:gd name="T5" fmla="*/ 21 h 71"/>
              <a:gd name="T6" fmla="*/ 98 w 98"/>
              <a:gd name="T7" fmla="*/ 7 h 71"/>
              <a:gd name="T8" fmla="*/ 89 w 98"/>
              <a:gd name="T9" fmla="*/ 3 h 71"/>
              <a:gd name="T10" fmla="*/ 9 w 98"/>
              <a:gd name="T11" fmla="*/ 49 h 71"/>
              <a:gd name="T12" fmla="*/ 0 w 98"/>
              <a:gd name="T13" fmla="*/ 63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3"/>
                </a:moveTo>
                <a:cubicBezTo>
                  <a:pt x="0" y="69"/>
                  <a:pt x="4" y="71"/>
                  <a:pt x="9" y="68"/>
                </a:cubicBezTo>
                <a:cubicBezTo>
                  <a:pt x="89" y="21"/>
                  <a:pt x="89" y="21"/>
                  <a:pt x="89" y="21"/>
                </a:cubicBezTo>
                <a:cubicBezTo>
                  <a:pt x="94" y="19"/>
                  <a:pt x="98" y="12"/>
                  <a:pt x="98" y="7"/>
                </a:cubicBezTo>
                <a:cubicBezTo>
                  <a:pt x="98" y="2"/>
                  <a:pt x="94" y="0"/>
                  <a:pt x="89" y="3"/>
                </a:cubicBezTo>
                <a:cubicBezTo>
                  <a:pt x="9" y="49"/>
                  <a:pt x="9" y="49"/>
                  <a:pt x="9" y="49"/>
                </a:cubicBezTo>
                <a:cubicBezTo>
                  <a:pt x="4" y="52"/>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任意多边形 128">
            <a:extLst>
              <a:ext uri="{FF2B5EF4-FFF2-40B4-BE49-F238E27FC236}">
                <a16:creationId xmlns:a16="http://schemas.microsoft.com/office/drawing/2014/main" id="{DA01B98E-EA20-4A45-A1F3-EC7E0CBC3B9A}"/>
              </a:ext>
            </a:extLst>
          </p:cNvPr>
          <p:cNvSpPr/>
          <p:nvPr/>
        </p:nvSpPr>
        <p:spPr bwMode="auto">
          <a:xfrm>
            <a:off x="9918158" y="3320105"/>
            <a:ext cx="540378" cy="366063"/>
          </a:xfrm>
          <a:custGeom>
            <a:avLst/>
            <a:gdLst>
              <a:gd name="T0" fmla="*/ 0 w 244"/>
              <a:gd name="T1" fmla="*/ 149 h 166"/>
              <a:gd name="T2" fmla="*/ 0 w 244"/>
              <a:gd name="T3" fmla="*/ 158 h 166"/>
              <a:gd name="T4" fmla="*/ 9 w 244"/>
              <a:gd name="T5" fmla="*/ 163 h 166"/>
              <a:gd name="T6" fmla="*/ 236 w 244"/>
              <a:gd name="T7" fmla="*/ 31 h 166"/>
              <a:gd name="T8" fmla="*/ 244 w 244"/>
              <a:gd name="T9" fmla="*/ 16 h 166"/>
              <a:gd name="T10" fmla="*/ 244 w 244"/>
              <a:gd name="T11" fmla="*/ 8 h 166"/>
              <a:gd name="T12" fmla="*/ 235 w 244"/>
              <a:gd name="T13" fmla="*/ 3 h 166"/>
              <a:gd name="T14" fmla="*/ 9 w 244"/>
              <a:gd name="T15" fmla="*/ 134 h 166"/>
              <a:gd name="T16" fmla="*/ 0 w 244"/>
              <a:gd name="T17" fmla="*/ 14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66">
                <a:moveTo>
                  <a:pt x="0" y="149"/>
                </a:moveTo>
                <a:cubicBezTo>
                  <a:pt x="0" y="158"/>
                  <a:pt x="0" y="158"/>
                  <a:pt x="0" y="158"/>
                </a:cubicBezTo>
                <a:cubicBezTo>
                  <a:pt x="0" y="163"/>
                  <a:pt x="4" y="166"/>
                  <a:pt x="9" y="163"/>
                </a:cubicBezTo>
                <a:cubicBezTo>
                  <a:pt x="236" y="31"/>
                  <a:pt x="236" y="31"/>
                  <a:pt x="236" y="31"/>
                </a:cubicBezTo>
                <a:cubicBezTo>
                  <a:pt x="240" y="28"/>
                  <a:pt x="244" y="22"/>
                  <a:pt x="244" y="16"/>
                </a:cubicBezTo>
                <a:cubicBezTo>
                  <a:pt x="244" y="8"/>
                  <a:pt x="244" y="8"/>
                  <a:pt x="244" y="8"/>
                </a:cubicBezTo>
                <a:cubicBezTo>
                  <a:pt x="244" y="2"/>
                  <a:pt x="240" y="0"/>
                  <a:pt x="235" y="3"/>
                </a:cubicBezTo>
                <a:cubicBezTo>
                  <a:pt x="9" y="134"/>
                  <a:pt x="9" y="134"/>
                  <a:pt x="9" y="134"/>
                </a:cubicBezTo>
                <a:cubicBezTo>
                  <a:pt x="4" y="136"/>
                  <a:pt x="0" y="143"/>
                  <a:pt x="0" y="149"/>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任意多边形 129">
            <a:extLst>
              <a:ext uri="{FF2B5EF4-FFF2-40B4-BE49-F238E27FC236}">
                <a16:creationId xmlns:a16="http://schemas.microsoft.com/office/drawing/2014/main" id="{25641B6B-70F9-4032-8F9F-234083F0E4D6}"/>
              </a:ext>
            </a:extLst>
          </p:cNvPr>
          <p:cNvSpPr/>
          <p:nvPr/>
        </p:nvSpPr>
        <p:spPr bwMode="auto">
          <a:xfrm>
            <a:off x="9918158" y="3403240"/>
            <a:ext cx="612786" cy="382153"/>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任意多边形 130">
            <a:extLst>
              <a:ext uri="{FF2B5EF4-FFF2-40B4-BE49-F238E27FC236}">
                <a16:creationId xmlns:a16="http://schemas.microsoft.com/office/drawing/2014/main" id="{C1536231-F4D2-4E1B-B12C-81CFC509E745}"/>
              </a:ext>
            </a:extLst>
          </p:cNvPr>
          <p:cNvSpPr/>
          <p:nvPr/>
        </p:nvSpPr>
        <p:spPr bwMode="auto">
          <a:xfrm>
            <a:off x="9918158" y="3485034"/>
            <a:ext cx="612786" cy="384835"/>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任意多边形 131">
            <a:extLst>
              <a:ext uri="{FF2B5EF4-FFF2-40B4-BE49-F238E27FC236}">
                <a16:creationId xmlns:a16="http://schemas.microsoft.com/office/drawing/2014/main" id="{8139DC61-9C6C-4676-BF9E-93318B6A7850}"/>
              </a:ext>
            </a:extLst>
          </p:cNvPr>
          <p:cNvSpPr/>
          <p:nvPr/>
        </p:nvSpPr>
        <p:spPr bwMode="auto">
          <a:xfrm>
            <a:off x="9918158" y="3569510"/>
            <a:ext cx="612786" cy="382153"/>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任意多边形 132">
            <a:extLst>
              <a:ext uri="{FF2B5EF4-FFF2-40B4-BE49-F238E27FC236}">
                <a16:creationId xmlns:a16="http://schemas.microsoft.com/office/drawing/2014/main" id="{BFD8ACA5-6EEC-4CF9-A0A4-CA403D8DA3C1}"/>
              </a:ext>
            </a:extLst>
          </p:cNvPr>
          <p:cNvSpPr/>
          <p:nvPr/>
        </p:nvSpPr>
        <p:spPr bwMode="auto">
          <a:xfrm>
            <a:off x="9918158" y="3651304"/>
            <a:ext cx="612786" cy="383494"/>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任意多边形 133">
            <a:extLst>
              <a:ext uri="{FF2B5EF4-FFF2-40B4-BE49-F238E27FC236}">
                <a16:creationId xmlns:a16="http://schemas.microsoft.com/office/drawing/2014/main" id="{2E6EDB5E-27B2-4DF9-9CE3-83744319923C}"/>
              </a:ext>
            </a:extLst>
          </p:cNvPr>
          <p:cNvSpPr/>
          <p:nvPr/>
        </p:nvSpPr>
        <p:spPr bwMode="auto">
          <a:xfrm>
            <a:off x="9918158" y="3734439"/>
            <a:ext cx="612786" cy="382153"/>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任意多边形 134">
            <a:extLst>
              <a:ext uri="{FF2B5EF4-FFF2-40B4-BE49-F238E27FC236}">
                <a16:creationId xmlns:a16="http://schemas.microsoft.com/office/drawing/2014/main" id="{D17D2560-AFFD-4C73-8CAB-EF3E8D86AF9F}"/>
              </a:ext>
            </a:extLst>
          </p:cNvPr>
          <p:cNvSpPr/>
          <p:nvPr/>
        </p:nvSpPr>
        <p:spPr bwMode="auto">
          <a:xfrm>
            <a:off x="9918158" y="3816233"/>
            <a:ext cx="612786" cy="384835"/>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任意多边形 135">
            <a:extLst>
              <a:ext uri="{FF2B5EF4-FFF2-40B4-BE49-F238E27FC236}">
                <a16:creationId xmlns:a16="http://schemas.microsoft.com/office/drawing/2014/main" id="{8758ACC1-E26B-40F4-BBF1-BE0356924B39}"/>
              </a:ext>
            </a:extLst>
          </p:cNvPr>
          <p:cNvSpPr/>
          <p:nvPr/>
        </p:nvSpPr>
        <p:spPr bwMode="auto">
          <a:xfrm>
            <a:off x="9918158" y="3900709"/>
            <a:ext cx="612786" cy="382153"/>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任意多边形 136">
            <a:extLst>
              <a:ext uri="{FF2B5EF4-FFF2-40B4-BE49-F238E27FC236}">
                <a16:creationId xmlns:a16="http://schemas.microsoft.com/office/drawing/2014/main" id="{4F85555C-31CF-4BF1-BBB1-B38B1801D565}"/>
              </a:ext>
            </a:extLst>
          </p:cNvPr>
          <p:cNvSpPr/>
          <p:nvPr/>
        </p:nvSpPr>
        <p:spPr bwMode="auto">
          <a:xfrm>
            <a:off x="9918158" y="3982503"/>
            <a:ext cx="612786" cy="383494"/>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任意多边形 137">
            <a:extLst>
              <a:ext uri="{FF2B5EF4-FFF2-40B4-BE49-F238E27FC236}">
                <a16:creationId xmlns:a16="http://schemas.microsoft.com/office/drawing/2014/main" id="{8D76E617-7FF7-41F4-B1D8-79E52E96EB45}"/>
              </a:ext>
            </a:extLst>
          </p:cNvPr>
          <p:cNvSpPr/>
          <p:nvPr/>
        </p:nvSpPr>
        <p:spPr bwMode="auto">
          <a:xfrm>
            <a:off x="9055967" y="3672758"/>
            <a:ext cx="792465" cy="1232276"/>
          </a:xfrm>
          <a:custGeom>
            <a:avLst/>
            <a:gdLst>
              <a:gd name="T0" fmla="*/ 9 w 358"/>
              <a:gd name="T1" fmla="*/ 199 h 558"/>
              <a:gd name="T2" fmla="*/ 349 w 358"/>
              <a:gd name="T3" fmla="*/ 2 h 558"/>
              <a:gd name="T4" fmla="*/ 358 w 358"/>
              <a:gd name="T5" fmla="*/ 7 h 558"/>
              <a:gd name="T6" fmla="*/ 358 w 358"/>
              <a:gd name="T7" fmla="*/ 344 h 558"/>
              <a:gd name="T8" fmla="*/ 349 w 358"/>
              <a:gd name="T9" fmla="*/ 359 h 558"/>
              <a:gd name="T10" fmla="*/ 9 w 358"/>
              <a:gd name="T11" fmla="*/ 555 h 558"/>
              <a:gd name="T12" fmla="*/ 0 w 358"/>
              <a:gd name="T13" fmla="*/ 550 h 558"/>
              <a:gd name="T14" fmla="*/ 0 w 358"/>
              <a:gd name="T15" fmla="*/ 214 h 558"/>
              <a:gd name="T16" fmla="*/ 9 w 358"/>
              <a:gd name="T17" fmla="*/ 199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558">
                <a:moveTo>
                  <a:pt x="9" y="199"/>
                </a:moveTo>
                <a:cubicBezTo>
                  <a:pt x="349" y="2"/>
                  <a:pt x="349" y="2"/>
                  <a:pt x="349" y="2"/>
                </a:cubicBezTo>
                <a:cubicBezTo>
                  <a:pt x="354" y="0"/>
                  <a:pt x="358" y="2"/>
                  <a:pt x="358" y="7"/>
                </a:cubicBezTo>
                <a:cubicBezTo>
                  <a:pt x="358" y="344"/>
                  <a:pt x="358" y="344"/>
                  <a:pt x="358" y="344"/>
                </a:cubicBezTo>
                <a:cubicBezTo>
                  <a:pt x="358" y="349"/>
                  <a:pt x="354" y="356"/>
                  <a:pt x="349" y="359"/>
                </a:cubicBezTo>
                <a:cubicBezTo>
                  <a:pt x="9" y="555"/>
                  <a:pt x="9" y="555"/>
                  <a:pt x="9" y="555"/>
                </a:cubicBezTo>
                <a:cubicBezTo>
                  <a:pt x="4" y="558"/>
                  <a:pt x="0" y="556"/>
                  <a:pt x="0" y="550"/>
                </a:cubicBezTo>
                <a:cubicBezTo>
                  <a:pt x="0" y="214"/>
                  <a:pt x="0" y="214"/>
                  <a:pt x="0" y="214"/>
                </a:cubicBezTo>
                <a:cubicBezTo>
                  <a:pt x="0" y="208"/>
                  <a:pt x="4" y="201"/>
                  <a:pt x="9" y="199"/>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任意多边形 138">
            <a:extLst>
              <a:ext uri="{FF2B5EF4-FFF2-40B4-BE49-F238E27FC236}">
                <a16:creationId xmlns:a16="http://schemas.microsoft.com/office/drawing/2014/main" id="{288E467C-20A2-4210-9A68-021112E8406A}"/>
              </a:ext>
            </a:extLst>
          </p:cNvPr>
          <p:cNvSpPr/>
          <p:nvPr/>
        </p:nvSpPr>
        <p:spPr bwMode="auto">
          <a:xfrm>
            <a:off x="9055967" y="4099160"/>
            <a:ext cx="792465" cy="805874"/>
          </a:xfrm>
          <a:custGeom>
            <a:avLst/>
            <a:gdLst>
              <a:gd name="T0" fmla="*/ 263 w 358"/>
              <a:gd name="T1" fmla="*/ 0 h 365"/>
              <a:gd name="T2" fmla="*/ 206 w 358"/>
              <a:gd name="T3" fmla="*/ 101 h 365"/>
              <a:gd name="T4" fmla="*/ 246 w 358"/>
              <a:gd name="T5" fmla="*/ 153 h 365"/>
              <a:gd name="T6" fmla="*/ 114 w 358"/>
              <a:gd name="T7" fmla="*/ 39 h 365"/>
              <a:gd name="T8" fmla="*/ 0 w 358"/>
              <a:gd name="T9" fmla="*/ 285 h 365"/>
              <a:gd name="T10" fmla="*/ 0 w 358"/>
              <a:gd name="T11" fmla="*/ 357 h 365"/>
              <a:gd name="T12" fmla="*/ 9 w 358"/>
              <a:gd name="T13" fmla="*/ 362 h 365"/>
              <a:gd name="T14" fmla="*/ 349 w 358"/>
              <a:gd name="T15" fmla="*/ 166 h 365"/>
              <a:gd name="T16" fmla="*/ 358 w 358"/>
              <a:gd name="T17" fmla="*/ 151 h 365"/>
              <a:gd name="T18" fmla="*/ 358 w 358"/>
              <a:gd name="T19" fmla="*/ 87 h 365"/>
              <a:gd name="T20" fmla="*/ 263 w 358"/>
              <a:gd name="T2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365">
                <a:moveTo>
                  <a:pt x="263" y="0"/>
                </a:moveTo>
                <a:cubicBezTo>
                  <a:pt x="206" y="101"/>
                  <a:pt x="206" y="101"/>
                  <a:pt x="206" y="101"/>
                </a:cubicBezTo>
                <a:cubicBezTo>
                  <a:pt x="246" y="153"/>
                  <a:pt x="246" y="153"/>
                  <a:pt x="246" y="153"/>
                </a:cubicBezTo>
                <a:cubicBezTo>
                  <a:pt x="114" y="39"/>
                  <a:pt x="114" y="39"/>
                  <a:pt x="114" y="39"/>
                </a:cubicBezTo>
                <a:cubicBezTo>
                  <a:pt x="0" y="285"/>
                  <a:pt x="0" y="285"/>
                  <a:pt x="0" y="285"/>
                </a:cubicBezTo>
                <a:cubicBezTo>
                  <a:pt x="0" y="357"/>
                  <a:pt x="0" y="357"/>
                  <a:pt x="0" y="357"/>
                </a:cubicBezTo>
                <a:cubicBezTo>
                  <a:pt x="0" y="363"/>
                  <a:pt x="4" y="365"/>
                  <a:pt x="9" y="362"/>
                </a:cubicBezTo>
                <a:cubicBezTo>
                  <a:pt x="349" y="166"/>
                  <a:pt x="349" y="166"/>
                  <a:pt x="349" y="166"/>
                </a:cubicBezTo>
                <a:cubicBezTo>
                  <a:pt x="354" y="163"/>
                  <a:pt x="358" y="156"/>
                  <a:pt x="358" y="151"/>
                </a:cubicBezTo>
                <a:cubicBezTo>
                  <a:pt x="358" y="87"/>
                  <a:pt x="358" y="87"/>
                  <a:pt x="358" y="87"/>
                </a:cubicBezTo>
                <a:cubicBezTo>
                  <a:pt x="263" y="0"/>
                  <a:pt x="263" y="0"/>
                  <a:pt x="263"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任意多边形 139">
            <a:extLst>
              <a:ext uri="{FF2B5EF4-FFF2-40B4-BE49-F238E27FC236}">
                <a16:creationId xmlns:a16="http://schemas.microsoft.com/office/drawing/2014/main" id="{D8FA0E8B-7B0C-40E5-8B13-096D7C494E17}"/>
              </a:ext>
            </a:extLst>
          </p:cNvPr>
          <p:cNvSpPr/>
          <p:nvPr/>
        </p:nvSpPr>
        <p:spPr bwMode="auto">
          <a:xfrm>
            <a:off x="9611094" y="3853778"/>
            <a:ext cx="112635" cy="166270"/>
          </a:xfrm>
          <a:custGeom>
            <a:avLst/>
            <a:gdLst>
              <a:gd name="T0" fmla="*/ 26 w 51"/>
              <a:gd name="T1" fmla="*/ 8 h 75"/>
              <a:gd name="T2" fmla="*/ 51 w 51"/>
              <a:gd name="T3" fmla="*/ 22 h 75"/>
              <a:gd name="T4" fmla="*/ 26 w 51"/>
              <a:gd name="T5" fmla="*/ 67 h 75"/>
              <a:gd name="T6" fmla="*/ 0 w 51"/>
              <a:gd name="T7" fmla="*/ 52 h 75"/>
              <a:gd name="T8" fmla="*/ 26 w 51"/>
              <a:gd name="T9" fmla="*/ 8 h 75"/>
            </a:gdLst>
            <a:ahLst/>
            <a:cxnLst>
              <a:cxn ang="0">
                <a:pos x="T0" y="T1"/>
              </a:cxn>
              <a:cxn ang="0">
                <a:pos x="T2" y="T3"/>
              </a:cxn>
              <a:cxn ang="0">
                <a:pos x="T4" y="T5"/>
              </a:cxn>
              <a:cxn ang="0">
                <a:pos x="T6" y="T7"/>
              </a:cxn>
              <a:cxn ang="0">
                <a:pos x="T8" y="T9"/>
              </a:cxn>
            </a:cxnLst>
            <a:rect l="0" t="0" r="r" b="b"/>
            <a:pathLst>
              <a:path w="51" h="75">
                <a:moveTo>
                  <a:pt x="26" y="8"/>
                </a:moveTo>
                <a:cubicBezTo>
                  <a:pt x="40" y="0"/>
                  <a:pt x="51" y="6"/>
                  <a:pt x="51" y="22"/>
                </a:cubicBezTo>
                <a:cubicBezTo>
                  <a:pt x="51" y="39"/>
                  <a:pt x="40" y="59"/>
                  <a:pt x="26" y="67"/>
                </a:cubicBezTo>
                <a:cubicBezTo>
                  <a:pt x="12" y="75"/>
                  <a:pt x="0" y="68"/>
                  <a:pt x="0" y="52"/>
                </a:cubicBezTo>
                <a:cubicBezTo>
                  <a:pt x="0" y="36"/>
                  <a:pt x="12" y="16"/>
                  <a:pt x="26" y="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任意多边形 140">
            <a:extLst>
              <a:ext uri="{FF2B5EF4-FFF2-40B4-BE49-F238E27FC236}">
                <a16:creationId xmlns:a16="http://schemas.microsoft.com/office/drawing/2014/main" id="{47060578-9F13-4FA9-858B-613B8EA3A0B2}"/>
              </a:ext>
            </a:extLst>
          </p:cNvPr>
          <p:cNvSpPr/>
          <p:nvPr/>
        </p:nvSpPr>
        <p:spPr bwMode="auto">
          <a:xfrm>
            <a:off x="8554475" y="2616139"/>
            <a:ext cx="1976468" cy="1377091"/>
          </a:xfrm>
          <a:custGeom>
            <a:avLst/>
            <a:gdLst>
              <a:gd name="T0" fmla="*/ 9 w 894"/>
              <a:gd name="T1" fmla="*/ 509 h 624"/>
              <a:gd name="T2" fmla="*/ 885 w 894"/>
              <a:gd name="T3" fmla="*/ 3 h 624"/>
              <a:gd name="T4" fmla="*/ 894 w 894"/>
              <a:gd name="T5" fmla="*/ 8 h 624"/>
              <a:gd name="T6" fmla="*/ 894 w 894"/>
              <a:gd name="T7" fmla="*/ 100 h 624"/>
              <a:gd name="T8" fmla="*/ 885 w 894"/>
              <a:gd name="T9" fmla="*/ 115 h 624"/>
              <a:gd name="T10" fmla="*/ 9 w 894"/>
              <a:gd name="T11" fmla="*/ 621 h 624"/>
              <a:gd name="T12" fmla="*/ 0 w 894"/>
              <a:gd name="T13" fmla="*/ 616 h 624"/>
              <a:gd name="T14" fmla="*/ 0 w 894"/>
              <a:gd name="T15" fmla="*/ 524 h 624"/>
              <a:gd name="T16" fmla="*/ 9 w 894"/>
              <a:gd name="T17" fmla="*/ 50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4" h="624">
                <a:moveTo>
                  <a:pt x="9" y="509"/>
                </a:moveTo>
                <a:cubicBezTo>
                  <a:pt x="885" y="3"/>
                  <a:pt x="885" y="3"/>
                  <a:pt x="885" y="3"/>
                </a:cubicBezTo>
                <a:cubicBezTo>
                  <a:pt x="890" y="0"/>
                  <a:pt x="894" y="2"/>
                  <a:pt x="894" y="8"/>
                </a:cubicBezTo>
                <a:cubicBezTo>
                  <a:pt x="894" y="100"/>
                  <a:pt x="894" y="100"/>
                  <a:pt x="894" y="100"/>
                </a:cubicBezTo>
                <a:cubicBezTo>
                  <a:pt x="894" y="106"/>
                  <a:pt x="890" y="113"/>
                  <a:pt x="885" y="115"/>
                </a:cubicBezTo>
                <a:cubicBezTo>
                  <a:pt x="9" y="621"/>
                  <a:pt x="9" y="621"/>
                  <a:pt x="9" y="621"/>
                </a:cubicBezTo>
                <a:cubicBezTo>
                  <a:pt x="4" y="624"/>
                  <a:pt x="0" y="622"/>
                  <a:pt x="0" y="616"/>
                </a:cubicBezTo>
                <a:cubicBezTo>
                  <a:pt x="0" y="524"/>
                  <a:pt x="0" y="524"/>
                  <a:pt x="0" y="524"/>
                </a:cubicBezTo>
                <a:cubicBezTo>
                  <a:pt x="0" y="518"/>
                  <a:pt x="4" y="512"/>
                  <a:pt x="9" y="509"/>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任意多边形 141">
            <a:extLst>
              <a:ext uri="{FF2B5EF4-FFF2-40B4-BE49-F238E27FC236}">
                <a16:creationId xmlns:a16="http://schemas.microsoft.com/office/drawing/2014/main" id="{352B7A74-9CCD-47B5-A728-A7AD752922A8}"/>
              </a:ext>
            </a:extLst>
          </p:cNvPr>
          <p:cNvSpPr/>
          <p:nvPr/>
        </p:nvSpPr>
        <p:spPr bwMode="auto">
          <a:xfrm>
            <a:off x="9812227" y="2787772"/>
            <a:ext cx="575241" cy="390199"/>
          </a:xfrm>
          <a:custGeom>
            <a:avLst/>
            <a:gdLst>
              <a:gd name="T0" fmla="*/ 0 w 260"/>
              <a:gd name="T1" fmla="*/ 156 h 177"/>
              <a:gd name="T2" fmla="*/ 0 w 260"/>
              <a:gd name="T3" fmla="*/ 172 h 177"/>
              <a:gd name="T4" fmla="*/ 5 w 260"/>
              <a:gd name="T5" fmla="*/ 175 h 177"/>
              <a:gd name="T6" fmla="*/ 260 w 260"/>
              <a:gd name="T7" fmla="*/ 28 h 177"/>
              <a:gd name="T8" fmla="*/ 260 w 260"/>
              <a:gd name="T9" fmla="*/ 0 h 177"/>
              <a:gd name="T10" fmla="*/ 5 w 260"/>
              <a:gd name="T11" fmla="*/ 147 h 177"/>
              <a:gd name="T12" fmla="*/ 0 w 260"/>
              <a:gd name="T13" fmla="*/ 156 h 177"/>
            </a:gdLst>
            <a:ahLst/>
            <a:cxnLst>
              <a:cxn ang="0">
                <a:pos x="T0" y="T1"/>
              </a:cxn>
              <a:cxn ang="0">
                <a:pos x="T2" y="T3"/>
              </a:cxn>
              <a:cxn ang="0">
                <a:pos x="T4" y="T5"/>
              </a:cxn>
              <a:cxn ang="0">
                <a:pos x="T6" y="T7"/>
              </a:cxn>
              <a:cxn ang="0">
                <a:pos x="T8" y="T9"/>
              </a:cxn>
              <a:cxn ang="0">
                <a:pos x="T10" y="T11"/>
              </a:cxn>
              <a:cxn ang="0">
                <a:pos x="T12" y="T13"/>
              </a:cxn>
            </a:cxnLst>
            <a:rect l="0" t="0" r="r" b="b"/>
            <a:pathLst>
              <a:path w="260" h="177">
                <a:moveTo>
                  <a:pt x="0" y="156"/>
                </a:moveTo>
                <a:cubicBezTo>
                  <a:pt x="0" y="172"/>
                  <a:pt x="0" y="172"/>
                  <a:pt x="0" y="172"/>
                </a:cubicBezTo>
                <a:cubicBezTo>
                  <a:pt x="0" y="175"/>
                  <a:pt x="2" y="177"/>
                  <a:pt x="5" y="175"/>
                </a:cubicBezTo>
                <a:cubicBezTo>
                  <a:pt x="260" y="28"/>
                  <a:pt x="260" y="28"/>
                  <a:pt x="260" y="28"/>
                </a:cubicBezTo>
                <a:cubicBezTo>
                  <a:pt x="260" y="0"/>
                  <a:pt x="260" y="0"/>
                  <a:pt x="260" y="0"/>
                </a:cubicBezTo>
                <a:cubicBezTo>
                  <a:pt x="5" y="147"/>
                  <a:pt x="5" y="147"/>
                  <a:pt x="5" y="147"/>
                </a:cubicBezTo>
                <a:cubicBezTo>
                  <a:pt x="2" y="148"/>
                  <a:pt x="0" y="152"/>
                  <a:pt x="0" y="156"/>
                </a:cubicBezTo>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任意多边形 142">
            <a:extLst>
              <a:ext uri="{FF2B5EF4-FFF2-40B4-BE49-F238E27FC236}">
                <a16:creationId xmlns:a16="http://schemas.microsoft.com/office/drawing/2014/main" id="{8BB910F8-D747-420D-8285-4E393D865CF8}"/>
              </a:ext>
            </a:extLst>
          </p:cNvPr>
          <p:cNvSpPr/>
          <p:nvPr/>
        </p:nvSpPr>
        <p:spPr bwMode="auto">
          <a:xfrm>
            <a:off x="10387468" y="2747546"/>
            <a:ext cx="71067" cy="101907"/>
          </a:xfrm>
          <a:custGeom>
            <a:avLst/>
            <a:gdLst>
              <a:gd name="T0" fmla="*/ 27 w 32"/>
              <a:gd name="T1" fmla="*/ 2 h 46"/>
              <a:gd name="T2" fmla="*/ 32 w 32"/>
              <a:gd name="T3" fmla="*/ 5 h 46"/>
              <a:gd name="T4" fmla="*/ 32 w 32"/>
              <a:gd name="T5" fmla="*/ 21 h 46"/>
              <a:gd name="T6" fmla="*/ 27 w 32"/>
              <a:gd name="T7" fmla="*/ 30 h 46"/>
              <a:gd name="T8" fmla="*/ 0 w 32"/>
              <a:gd name="T9" fmla="*/ 46 h 46"/>
              <a:gd name="T10" fmla="*/ 0 w 32"/>
              <a:gd name="T11" fmla="*/ 18 h 46"/>
              <a:gd name="T12" fmla="*/ 27 w 32"/>
              <a:gd name="T13" fmla="*/ 2 h 46"/>
            </a:gdLst>
            <a:ahLst/>
            <a:cxnLst>
              <a:cxn ang="0">
                <a:pos x="T0" y="T1"/>
              </a:cxn>
              <a:cxn ang="0">
                <a:pos x="T2" y="T3"/>
              </a:cxn>
              <a:cxn ang="0">
                <a:pos x="T4" y="T5"/>
              </a:cxn>
              <a:cxn ang="0">
                <a:pos x="T6" y="T7"/>
              </a:cxn>
              <a:cxn ang="0">
                <a:pos x="T8" y="T9"/>
              </a:cxn>
              <a:cxn ang="0">
                <a:pos x="T10" y="T11"/>
              </a:cxn>
              <a:cxn ang="0">
                <a:pos x="T12" y="T13"/>
              </a:cxn>
            </a:cxnLst>
            <a:rect l="0" t="0" r="r" b="b"/>
            <a:pathLst>
              <a:path w="32" h="46">
                <a:moveTo>
                  <a:pt x="27" y="2"/>
                </a:moveTo>
                <a:cubicBezTo>
                  <a:pt x="30" y="0"/>
                  <a:pt x="32" y="2"/>
                  <a:pt x="32" y="5"/>
                </a:cubicBezTo>
                <a:cubicBezTo>
                  <a:pt x="32" y="21"/>
                  <a:pt x="32" y="21"/>
                  <a:pt x="32" y="21"/>
                </a:cubicBezTo>
                <a:cubicBezTo>
                  <a:pt x="32" y="24"/>
                  <a:pt x="30" y="28"/>
                  <a:pt x="27" y="30"/>
                </a:cubicBezTo>
                <a:cubicBezTo>
                  <a:pt x="0" y="46"/>
                  <a:pt x="0" y="46"/>
                  <a:pt x="0" y="46"/>
                </a:cubicBezTo>
                <a:cubicBezTo>
                  <a:pt x="0" y="18"/>
                  <a:pt x="0" y="18"/>
                  <a:pt x="0" y="18"/>
                </a:cubicBezTo>
                <a:cubicBezTo>
                  <a:pt x="27" y="2"/>
                  <a:pt x="27" y="2"/>
                  <a:pt x="27" y="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任意多边形 143">
            <a:extLst>
              <a:ext uri="{FF2B5EF4-FFF2-40B4-BE49-F238E27FC236}">
                <a16:creationId xmlns:a16="http://schemas.microsoft.com/office/drawing/2014/main" id="{EEA568D6-F130-4CF5-97EC-44E69AA63D7F}"/>
              </a:ext>
            </a:extLst>
          </p:cNvPr>
          <p:cNvSpPr/>
          <p:nvPr/>
        </p:nvSpPr>
        <p:spPr bwMode="auto">
          <a:xfrm>
            <a:off x="10407581" y="2774363"/>
            <a:ext cx="37545" cy="46931"/>
          </a:xfrm>
          <a:custGeom>
            <a:avLst/>
            <a:gdLst>
              <a:gd name="T0" fmla="*/ 16 w 17"/>
              <a:gd name="T1" fmla="*/ 12 h 21"/>
              <a:gd name="T2" fmla="*/ 13 w 17"/>
              <a:gd name="T3" fmla="*/ 11 h 21"/>
              <a:gd name="T4" fmla="*/ 13 w 17"/>
              <a:gd name="T5" fmla="*/ 7 h 21"/>
              <a:gd name="T6" fmla="*/ 11 w 17"/>
              <a:gd name="T7" fmla="*/ 1 h 21"/>
              <a:gd name="T8" fmla="*/ 6 w 17"/>
              <a:gd name="T9" fmla="*/ 1 h 21"/>
              <a:gd name="T10" fmla="*/ 0 w 17"/>
              <a:gd name="T11" fmla="*/ 14 h 21"/>
              <a:gd name="T12" fmla="*/ 3 w 17"/>
              <a:gd name="T13" fmla="*/ 20 h 21"/>
              <a:gd name="T14" fmla="*/ 5 w 17"/>
              <a:gd name="T15" fmla="*/ 21 h 21"/>
              <a:gd name="T16" fmla="*/ 7 w 17"/>
              <a:gd name="T17" fmla="*/ 20 h 21"/>
              <a:gd name="T18" fmla="*/ 12 w 17"/>
              <a:gd name="T19" fmla="*/ 13 h 21"/>
              <a:gd name="T20" fmla="*/ 15 w 17"/>
              <a:gd name="T21" fmla="*/ 14 h 21"/>
              <a:gd name="T22" fmla="*/ 16 w 17"/>
              <a:gd name="T23" fmla="*/ 14 h 21"/>
              <a:gd name="T24" fmla="*/ 17 w 17"/>
              <a:gd name="T25" fmla="*/ 13 h 21"/>
              <a:gd name="T26" fmla="*/ 16 w 17"/>
              <a:gd name="T27" fmla="*/ 12 h 21"/>
              <a:gd name="T28" fmla="*/ 6 w 17"/>
              <a:gd name="T29" fmla="*/ 18 h 21"/>
              <a:gd name="T30" fmla="*/ 4 w 17"/>
              <a:gd name="T31" fmla="*/ 18 h 21"/>
              <a:gd name="T32" fmla="*/ 2 w 17"/>
              <a:gd name="T33" fmla="*/ 14 h 21"/>
              <a:gd name="T34" fmla="*/ 7 w 17"/>
              <a:gd name="T35" fmla="*/ 3 h 21"/>
              <a:gd name="T36" fmla="*/ 9 w 17"/>
              <a:gd name="T37" fmla="*/ 2 h 21"/>
              <a:gd name="T38" fmla="*/ 9 w 17"/>
              <a:gd name="T39" fmla="*/ 3 h 21"/>
              <a:gd name="T40" fmla="*/ 11 w 17"/>
              <a:gd name="T41" fmla="*/ 7 h 21"/>
              <a:gd name="T42" fmla="*/ 6 w 17"/>
              <a:gd name="T4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21">
                <a:moveTo>
                  <a:pt x="16" y="12"/>
                </a:moveTo>
                <a:cubicBezTo>
                  <a:pt x="13" y="11"/>
                  <a:pt x="13" y="11"/>
                  <a:pt x="13" y="11"/>
                </a:cubicBezTo>
                <a:cubicBezTo>
                  <a:pt x="13" y="10"/>
                  <a:pt x="13" y="8"/>
                  <a:pt x="13" y="7"/>
                </a:cubicBezTo>
                <a:cubicBezTo>
                  <a:pt x="13" y="4"/>
                  <a:pt x="12" y="2"/>
                  <a:pt x="11" y="1"/>
                </a:cubicBezTo>
                <a:cubicBezTo>
                  <a:pt x="9" y="0"/>
                  <a:pt x="8" y="0"/>
                  <a:pt x="6" y="1"/>
                </a:cubicBezTo>
                <a:cubicBezTo>
                  <a:pt x="3" y="3"/>
                  <a:pt x="0" y="8"/>
                  <a:pt x="0" y="14"/>
                </a:cubicBezTo>
                <a:cubicBezTo>
                  <a:pt x="0" y="17"/>
                  <a:pt x="1" y="19"/>
                  <a:pt x="3" y="20"/>
                </a:cubicBezTo>
                <a:cubicBezTo>
                  <a:pt x="3" y="20"/>
                  <a:pt x="4" y="21"/>
                  <a:pt x="5" y="21"/>
                </a:cubicBezTo>
                <a:cubicBezTo>
                  <a:pt x="6" y="21"/>
                  <a:pt x="6" y="20"/>
                  <a:pt x="7" y="20"/>
                </a:cubicBezTo>
                <a:cubicBezTo>
                  <a:pt x="9" y="19"/>
                  <a:pt x="11" y="16"/>
                  <a:pt x="12" y="13"/>
                </a:cubicBezTo>
                <a:cubicBezTo>
                  <a:pt x="15" y="14"/>
                  <a:pt x="15" y="14"/>
                  <a:pt x="15" y="14"/>
                </a:cubicBezTo>
                <a:cubicBezTo>
                  <a:pt x="16" y="14"/>
                  <a:pt x="16" y="14"/>
                  <a:pt x="16" y="14"/>
                </a:cubicBezTo>
                <a:cubicBezTo>
                  <a:pt x="16" y="14"/>
                  <a:pt x="17" y="14"/>
                  <a:pt x="17" y="13"/>
                </a:cubicBezTo>
                <a:cubicBezTo>
                  <a:pt x="17" y="13"/>
                  <a:pt x="17" y="12"/>
                  <a:pt x="16" y="12"/>
                </a:cubicBezTo>
                <a:moveTo>
                  <a:pt x="6" y="18"/>
                </a:moveTo>
                <a:cubicBezTo>
                  <a:pt x="5" y="18"/>
                  <a:pt x="5" y="18"/>
                  <a:pt x="4" y="18"/>
                </a:cubicBezTo>
                <a:cubicBezTo>
                  <a:pt x="3" y="17"/>
                  <a:pt x="2" y="16"/>
                  <a:pt x="2" y="14"/>
                </a:cubicBezTo>
                <a:cubicBezTo>
                  <a:pt x="2" y="9"/>
                  <a:pt x="5" y="4"/>
                  <a:pt x="7" y="3"/>
                </a:cubicBezTo>
                <a:cubicBezTo>
                  <a:pt x="8" y="3"/>
                  <a:pt x="8" y="2"/>
                  <a:pt x="9" y="2"/>
                </a:cubicBezTo>
                <a:cubicBezTo>
                  <a:pt x="9" y="3"/>
                  <a:pt x="9" y="3"/>
                  <a:pt x="9" y="3"/>
                </a:cubicBezTo>
                <a:cubicBezTo>
                  <a:pt x="10" y="3"/>
                  <a:pt x="11" y="5"/>
                  <a:pt x="11" y="7"/>
                </a:cubicBezTo>
                <a:cubicBezTo>
                  <a:pt x="11" y="11"/>
                  <a:pt x="9" y="16"/>
                  <a:pt x="6" y="18"/>
                </a:cubicBezTo>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任意多边形 144">
            <a:extLst>
              <a:ext uri="{FF2B5EF4-FFF2-40B4-BE49-F238E27FC236}">
                <a16:creationId xmlns:a16="http://schemas.microsoft.com/office/drawing/2014/main" id="{2F759928-4E49-482A-9FEE-DF266CC50514}"/>
              </a:ext>
            </a:extLst>
          </p:cNvPr>
          <p:cNvSpPr/>
          <p:nvPr/>
        </p:nvSpPr>
        <p:spPr bwMode="auto">
          <a:xfrm>
            <a:off x="9055967" y="2904430"/>
            <a:ext cx="1474976" cy="1130368"/>
          </a:xfrm>
          <a:custGeom>
            <a:avLst/>
            <a:gdLst>
              <a:gd name="T0" fmla="*/ 0 w 667"/>
              <a:gd name="T1" fmla="*/ 393 h 512"/>
              <a:gd name="T2" fmla="*/ 0 w 667"/>
              <a:gd name="T3" fmla="*/ 504 h 512"/>
              <a:gd name="T4" fmla="*/ 9 w 667"/>
              <a:gd name="T5" fmla="*/ 509 h 512"/>
              <a:gd name="T6" fmla="*/ 658 w 667"/>
              <a:gd name="T7" fmla="*/ 135 h 512"/>
              <a:gd name="T8" fmla="*/ 667 w 667"/>
              <a:gd name="T9" fmla="*/ 120 h 512"/>
              <a:gd name="T10" fmla="*/ 667 w 667"/>
              <a:gd name="T11" fmla="*/ 8 h 512"/>
              <a:gd name="T12" fmla="*/ 658 w 667"/>
              <a:gd name="T13" fmla="*/ 3 h 512"/>
              <a:gd name="T14" fmla="*/ 9 w 667"/>
              <a:gd name="T15" fmla="*/ 378 h 512"/>
              <a:gd name="T16" fmla="*/ 0 w 667"/>
              <a:gd name="T17" fmla="*/ 39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7" h="512">
                <a:moveTo>
                  <a:pt x="0" y="393"/>
                </a:moveTo>
                <a:cubicBezTo>
                  <a:pt x="0" y="504"/>
                  <a:pt x="0" y="504"/>
                  <a:pt x="0" y="504"/>
                </a:cubicBezTo>
                <a:cubicBezTo>
                  <a:pt x="0" y="510"/>
                  <a:pt x="4" y="512"/>
                  <a:pt x="9" y="509"/>
                </a:cubicBezTo>
                <a:cubicBezTo>
                  <a:pt x="658" y="135"/>
                  <a:pt x="658" y="135"/>
                  <a:pt x="658" y="135"/>
                </a:cubicBezTo>
                <a:cubicBezTo>
                  <a:pt x="663" y="132"/>
                  <a:pt x="667" y="125"/>
                  <a:pt x="667" y="120"/>
                </a:cubicBezTo>
                <a:cubicBezTo>
                  <a:pt x="667" y="8"/>
                  <a:pt x="667" y="8"/>
                  <a:pt x="667" y="8"/>
                </a:cubicBezTo>
                <a:cubicBezTo>
                  <a:pt x="667" y="3"/>
                  <a:pt x="663" y="0"/>
                  <a:pt x="658" y="3"/>
                </a:cubicBezTo>
                <a:cubicBezTo>
                  <a:pt x="9" y="378"/>
                  <a:pt x="9" y="378"/>
                  <a:pt x="9" y="378"/>
                </a:cubicBezTo>
                <a:cubicBezTo>
                  <a:pt x="4" y="381"/>
                  <a:pt x="0" y="387"/>
                  <a:pt x="0" y="393"/>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任意多边形 145">
            <a:extLst>
              <a:ext uri="{FF2B5EF4-FFF2-40B4-BE49-F238E27FC236}">
                <a16:creationId xmlns:a16="http://schemas.microsoft.com/office/drawing/2014/main" id="{3277B95F-53F4-47BE-B8B7-099D781F45BE}"/>
              </a:ext>
            </a:extLst>
          </p:cNvPr>
          <p:cNvSpPr/>
          <p:nvPr/>
        </p:nvSpPr>
        <p:spPr bwMode="auto">
          <a:xfrm>
            <a:off x="8510226" y="4976100"/>
            <a:ext cx="386176" cy="485401"/>
          </a:xfrm>
          <a:custGeom>
            <a:avLst/>
            <a:gdLst>
              <a:gd name="T0" fmla="*/ 175 w 175"/>
              <a:gd name="T1" fmla="*/ 163 h 220"/>
              <a:gd name="T2" fmla="*/ 126 w 175"/>
              <a:gd name="T3" fmla="*/ 54 h 220"/>
              <a:gd name="T4" fmla="*/ 27 w 175"/>
              <a:gd name="T5" fmla="*/ 11 h 220"/>
              <a:gd name="T6" fmla="*/ 38 w 175"/>
              <a:gd name="T7" fmla="*/ 80 h 220"/>
              <a:gd name="T8" fmla="*/ 140 w 175"/>
              <a:gd name="T9" fmla="*/ 171 h 220"/>
              <a:gd name="T10" fmla="*/ 173 w 175"/>
              <a:gd name="T11" fmla="*/ 220 h 220"/>
              <a:gd name="T12" fmla="*/ 175 w 175"/>
              <a:gd name="T13" fmla="*/ 163 h 220"/>
            </a:gdLst>
            <a:ahLst/>
            <a:cxnLst>
              <a:cxn ang="0">
                <a:pos x="T0" y="T1"/>
              </a:cxn>
              <a:cxn ang="0">
                <a:pos x="T2" y="T3"/>
              </a:cxn>
              <a:cxn ang="0">
                <a:pos x="T4" y="T5"/>
              </a:cxn>
              <a:cxn ang="0">
                <a:pos x="T6" y="T7"/>
              </a:cxn>
              <a:cxn ang="0">
                <a:pos x="T8" y="T9"/>
              </a:cxn>
              <a:cxn ang="0">
                <a:pos x="T10" y="T11"/>
              </a:cxn>
              <a:cxn ang="0">
                <a:pos x="T12" y="T13"/>
              </a:cxn>
            </a:cxnLst>
            <a:rect l="0" t="0" r="r" b="b"/>
            <a:pathLst>
              <a:path w="175" h="220">
                <a:moveTo>
                  <a:pt x="175" y="163"/>
                </a:moveTo>
                <a:cubicBezTo>
                  <a:pt x="174" y="138"/>
                  <a:pt x="153" y="86"/>
                  <a:pt x="126" y="54"/>
                </a:cubicBezTo>
                <a:cubicBezTo>
                  <a:pt x="98" y="23"/>
                  <a:pt x="56" y="0"/>
                  <a:pt x="27" y="11"/>
                </a:cubicBezTo>
                <a:cubicBezTo>
                  <a:pt x="0" y="22"/>
                  <a:pt x="4" y="58"/>
                  <a:pt x="38" y="80"/>
                </a:cubicBezTo>
                <a:cubicBezTo>
                  <a:pt x="73" y="102"/>
                  <a:pt x="124" y="130"/>
                  <a:pt x="140" y="171"/>
                </a:cubicBezTo>
                <a:cubicBezTo>
                  <a:pt x="173" y="220"/>
                  <a:pt x="173" y="220"/>
                  <a:pt x="173" y="220"/>
                </a:cubicBezTo>
                <a:cubicBezTo>
                  <a:pt x="175" y="163"/>
                  <a:pt x="175" y="163"/>
                  <a:pt x="175" y="163"/>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任意多边形 146">
            <a:extLst>
              <a:ext uri="{FF2B5EF4-FFF2-40B4-BE49-F238E27FC236}">
                <a16:creationId xmlns:a16="http://schemas.microsoft.com/office/drawing/2014/main" id="{AB0ED444-AA2A-4255-BC5E-005B68F10FDB}"/>
              </a:ext>
            </a:extLst>
          </p:cNvPr>
          <p:cNvSpPr/>
          <p:nvPr/>
        </p:nvSpPr>
        <p:spPr bwMode="auto">
          <a:xfrm>
            <a:off x="8530339" y="4996214"/>
            <a:ext cx="347290" cy="443834"/>
          </a:xfrm>
          <a:custGeom>
            <a:avLst/>
            <a:gdLst>
              <a:gd name="T0" fmla="*/ 34 w 157"/>
              <a:gd name="T1" fmla="*/ 0 h 201"/>
              <a:gd name="T2" fmla="*/ 18 w 157"/>
              <a:gd name="T3" fmla="*/ 2 h 201"/>
              <a:gd name="T4" fmla="*/ 0 w 157"/>
              <a:gd name="T5" fmla="*/ 27 h 201"/>
              <a:gd name="T6" fmla="*/ 29 w 157"/>
              <a:gd name="T7" fmla="*/ 71 h 201"/>
              <a:gd name="T8" fmla="*/ 131 w 157"/>
              <a:gd name="T9" fmla="*/ 162 h 201"/>
              <a:gd name="T10" fmla="*/ 157 w 157"/>
              <a:gd name="T11" fmla="*/ 201 h 201"/>
              <a:gd name="T12" fmla="*/ 157 w 157"/>
              <a:gd name="T13" fmla="*/ 117 h 201"/>
              <a:gd name="T14" fmla="*/ 117 w 157"/>
              <a:gd name="T15" fmla="*/ 45 h 201"/>
              <a:gd name="T16" fmla="*/ 34 w 157"/>
              <a:gd name="T17"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01">
                <a:moveTo>
                  <a:pt x="34" y="0"/>
                </a:moveTo>
                <a:cubicBezTo>
                  <a:pt x="28" y="0"/>
                  <a:pt x="23" y="0"/>
                  <a:pt x="18" y="2"/>
                </a:cubicBezTo>
                <a:cubicBezTo>
                  <a:pt x="6" y="7"/>
                  <a:pt x="0" y="16"/>
                  <a:pt x="0" y="27"/>
                </a:cubicBezTo>
                <a:cubicBezTo>
                  <a:pt x="0" y="41"/>
                  <a:pt x="10" y="58"/>
                  <a:pt x="29" y="71"/>
                </a:cubicBezTo>
                <a:cubicBezTo>
                  <a:pt x="64" y="93"/>
                  <a:pt x="115" y="121"/>
                  <a:pt x="131" y="162"/>
                </a:cubicBezTo>
                <a:cubicBezTo>
                  <a:pt x="157" y="201"/>
                  <a:pt x="157" y="201"/>
                  <a:pt x="157" y="201"/>
                </a:cubicBezTo>
                <a:cubicBezTo>
                  <a:pt x="157" y="117"/>
                  <a:pt x="157" y="117"/>
                  <a:pt x="157" y="117"/>
                </a:cubicBezTo>
                <a:cubicBezTo>
                  <a:pt x="149" y="93"/>
                  <a:pt x="134" y="65"/>
                  <a:pt x="117" y="45"/>
                </a:cubicBezTo>
                <a:cubicBezTo>
                  <a:pt x="94" y="19"/>
                  <a:pt x="61" y="0"/>
                  <a:pt x="34" y="0"/>
                </a:cubicBezTo>
              </a:path>
            </a:pathLst>
          </a:custGeom>
          <a:solidFill>
            <a:srgbClr val="23C7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任意多边形 147">
            <a:extLst>
              <a:ext uri="{FF2B5EF4-FFF2-40B4-BE49-F238E27FC236}">
                <a16:creationId xmlns:a16="http://schemas.microsoft.com/office/drawing/2014/main" id="{B6A82B93-E519-4A9A-B594-325E542DBF52}"/>
              </a:ext>
            </a:extLst>
          </p:cNvPr>
          <p:cNvSpPr/>
          <p:nvPr/>
        </p:nvSpPr>
        <p:spPr bwMode="auto">
          <a:xfrm>
            <a:off x="8596043" y="5033758"/>
            <a:ext cx="312427" cy="379471"/>
          </a:xfrm>
          <a:custGeom>
            <a:avLst/>
            <a:gdLst>
              <a:gd name="T0" fmla="*/ 139 w 141"/>
              <a:gd name="T1" fmla="*/ 172 h 172"/>
              <a:gd name="T2" fmla="*/ 137 w 141"/>
              <a:gd name="T3" fmla="*/ 170 h 172"/>
              <a:gd name="T4" fmla="*/ 1 w 141"/>
              <a:gd name="T5" fmla="*/ 3 h 172"/>
              <a:gd name="T6" fmla="*/ 0 w 141"/>
              <a:gd name="T7" fmla="*/ 1 h 172"/>
              <a:gd name="T8" fmla="*/ 3 w 141"/>
              <a:gd name="T9" fmla="*/ 0 h 172"/>
              <a:gd name="T10" fmla="*/ 141 w 141"/>
              <a:gd name="T11" fmla="*/ 169 h 172"/>
              <a:gd name="T12" fmla="*/ 140 w 141"/>
              <a:gd name="T13" fmla="*/ 172 h 172"/>
              <a:gd name="T14" fmla="*/ 139 w 141"/>
              <a:gd name="T15" fmla="*/ 172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 h="172">
                <a:moveTo>
                  <a:pt x="139" y="172"/>
                </a:moveTo>
                <a:cubicBezTo>
                  <a:pt x="138" y="172"/>
                  <a:pt x="138" y="171"/>
                  <a:pt x="137" y="170"/>
                </a:cubicBezTo>
                <a:cubicBezTo>
                  <a:pt x="117" y="84"/>
                  <a:pt x="44" y="17"/>
                  <a:pt x="1" y="3"/>
                </a:cubicBezTo>
                <a:cubicBezTo>
                  <a:pt x="0" y="3"/>
                  <a:pt x="0" y="2"/>
                  <a:pt x="0" y="1"/>
                </a:cubicBezTo>
                <a:cubicBezTo>
                  <a:pt x="1" y="0"/>
                  <a:pt x="2" y="0"/>
                  <a:pt x="3" y="0"/>
                </a:cubicBezTo>
                <a:cubicBezTo>
                  <a:pt x="46" y="14"/>
                  <a:pt x="120" y="82"/>
                  <a:pt x="141" y="169"/>
                </a:cubicBezTo>
                <a:cubicBezTo>
                  <a:pt x="141" y="170"/>
                  <a:pt x="141" y="171"/>
                  <a:pt x="140" y="172"/>
                </a:cubicBezTo>
                <a:lnTo>
                  <a:pt x="139"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任意多边形 148">
            <a:extLst>
              <a:ext uri="{FF2B5EF4-FFF2-40B4-BE49-F238E27FC236}">
                <a16:creationId xmlns:a16="http://schemas.microsoft.com/office/drawing/2014/main" id="{ED024782-36FB-46D4-A8AD-28F50E0AE8CF}"/>
              </a:ext>
            </a:extLst>
          </p:cNvPr>
          <p:cNvSpPr/>
          <p:nvPr/>
        </p:nvSpPr>
        <p:spPr bwMode="auto">
          <a:xfrm>
            <a:off x="8558498" y="5228187"/>
            <a:ext cx="331200" cy="307064"/>
          </a:xfrm>
          <a:custGeom>
            <a:avLst/>
            <a:gdLst>
              <a:gd name="T0" fmla="*/ 146 w 150"/>
              <a:gd name="T1" fmla="*/ 139 h 139"/>
              <a:gd name="T2" fmla="*/ 94 w 150"/>
              <a:gd name="T3" fmla="*/ 84 h 139"/>
              <a:gd name="T4" fmla="*/ 12 w 150"/>
              <a:gd name="T5" fmla="*/ 40 h 139"/>
              <a:gd name="T6" fmla="*/ 49 w 150"/>
              <a:gd name="T7" fmla="*/ 3 h 139"/>
              <a:gd name="T8" fmla="*/ 150 w 150"/>
              <a:gd name="T9" fmla="*/ 112 h 139"/>
              <a:gd name="T10" fmla="*/ 146 w 150"/>
              <a:gd name="T11" fmla="*/ 139 h 139"/>
            </a:gdLst>
            <a:ahLst/>
            <a:cxnLst>
              <a:cxn ang="0">
                <a:pos x="T0" y="T1"/>
              </a:cxn>
              <a:cxn ang="0">
                <a:pos x="T2" y="T3"/>
              </a:cxn>
              <a:cxn ang="0">
                <a:pos x="T4" y="T5"/>
              </a:cxn>
              <a:cxn ang="0">
                <a:pos x="T6" y="T7"/>
              </a:cxn>
              <a:cxn ang="0">
                <a:pos x="T8" y="T9"/>
              </a:cxn>
              <a:cxn ang="0">
                <a:pos x="T10" y="T11"/>
              </a:cxn>
            </a:cxnLst>
            <a:rect l="0" t="0" r="r" b="b"/>
            <a:pathLst>
              <a:path w="150" h="139">
                <a:moveTo>
                  <a:pt x="146" y="139"/>
                </a:moveTo>
                <a:cubicBezTo>
                  <a:pt x="141" y="125"/>
                  <a:pt x="122" y="103"/>
                  <a:pt x="94" y="84"/>
                </a:cubicBezTo>
                <a:cubicBezTo>
                  <a:pt x="62" y="64"/>
                  <a:pt x="22" y="56"/>
                  <a:pt x="12" y="40"/>
                </a:cubicBezTo>
                <a:cubicBezTo>
                  <a:pt x="0" y="20"/>
                  <a:pt x="16" y="0"/>
                  <a:pt x="49" y="3"/>
                </a:cubicBezTo>
                <a:cubicBezTo>
                  <a:pt x="81" y="6"/>
                  <a:pt x="139" y="47"/>
                  <a:pt x="150" y="112"/>
                </a:cubicBezTo>
                <a:lnTo>
                  <a:pt x="146" y="139"/>
                </a:ln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任意多边形 149">
            <a:extLst>
              <a:ext uri="{FF2B5EF4-FFF2-40B4-BE49-F238E27FC236}">
                <a16:creationId xmlns:a16="http://schemas.microsoft.com/office/drawing/2014/main" id="{7165775A-E219-4DBF-8E7A-7F0EA0BBAE17}"/>
              </a:ext>
            </a:extLst>
          </p:cNvPr>
          <p:cNvSpPr/>
          <p:nvPr/>
        </p:nvSpPr>
        <p:spPr bwMode="auto">
          <a:xfrm>
            <a:off x="8633588" y="5272436"/>
            <a:ext cx="262814" cy="229292"/>
          </a:xfrm>
          <a:custGeom>
            <a:avLst/>
            <a:gdLst>
              <a:gd name="T0" fmla="*/ 117 w 119"/>
              <a:gd name="T1" fmla="*/ 104 h 104"/>
              <a:gd name="T2" fmla="*/ 115 w 119"/>
              <a:gd name="T3" fmla="*/ 103 h 104"/>
              <a:gd name="T4" fmla="*/ 2 w 119"/>
              <a:gd name="T5" fmla="*/ 4 h 104"/>
              <a:gd name="T6" fmla="*/ 0 w 119"/>
              <a:gd name="T7" fmla="*/ 2 h 104"/>
              <a:gd name="T8" fmla="*/ 2 w 119"/>
              <a:gd name="T9" fmla="*/ 1 h 104"/>
              <a:gd name="T10" fmla="*/ 119 w 119"/>
              <a:gd name="T11" fmla="*/ 102 h 104"/>
              <a:gd name="T12" fmla="*/ 118 w 119"/>
              <a:gd name="T13" fmla="*/ 104 h 104"/>
              <a:gd name="T14" fmla="*/ 117 w 119"/>
              <a:gd name="T15" fmla="*/ 104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04">
                <a:moveTo>
                  <a:pt x="117" y="104"/>
                </a:moveTo>
                <a:cubicBezTo>
                  <a:pt x="116" y="104"/>
                  <a:pt x="116" y="104"/>
                  <a:pt x="115" y="103"/>
                </a:cubicBezTo>
                <a:cubicBezTo>
                  <a:pt x="86" y="30"/>
                  <a:pt x="28" y="7"/>
                  <a:pt x="2" y="4"/>
                </a:cubicBezTo>
                <a:cubicBezTo>
                  <a:pt x="1" y="4"/>
                  <a:pt x="0" y="3"/>
                  <a:pt x="0" y="2"/>
                </a:cubicBezTo>
                <a:cubicBezTo>
                  <a:pt x="0" y="1"/>
                  <a:pt x="1" y="0"/>
                  <a:pt x="2" y="1"/>
                </a:cubicBezTo>
                <a:cubicBezTo>
                  <a:pt x="31" y="3"/>
                  <a:pt x="89" y="27"/>
                  <a:pt x="119" y="102"/>
                </a:cubicBezTo>
                <a:cubicBezTo>
                  <a:pt x="119" y="103"/>
                  <a:pt x="119" y="104"/>
                  <a:pt x="118" y="104"/>
                </a:cubicBezTo>
                <a:lnTo>
                  <a:pt x="117"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任意多边形 150">
            <a:extLst>
              <a:ext uri="{FF2B5EF4-FFF2-40B4-BE49-F238E27FC236}">
                <a16:creationId xmlns:a16="http://schemas.microsoft.com/office/drawing/2014/main" id="{AAA3B6F4-E4CD-464A-8A61-EB94945B9961}"/>
              </a:ext>
            </a:extLst>
          </p:cNvPr>
          <p:cNvSpPr/>
          <p:nvPr/>
        </p:nvSpPr>
        <p:spPr bwMode="auto">
          <a:xfrm>
            <a:off x="10986844" y="3734439"/>
            <a:ext cx="384835" cy="356676"/>
          </a:xfrm>
          <a:custGeom>
            <a:avLst/>
            <a:gdLst>
              <a:gd name="T0" fmla="*/ 0 w 174"/>
              <a:gd name="T1" fmla="*/ 153 h 161"/>
              <a:gd name="T2" fmla="*/ 30 w 174"/>
              <a:gd name="T3" fmla="*/ 66 h 161"/>
              <a:gd name="T4" fmla="*/ 118 w 174"/>
              <a:gd name="T5" fmla="*/ 2 h 161"/>
              <a:gd name="T6" fmla="*/ 141 w 174"/>
              <a:gd name="T7" fmla="*/ 48 h 161"/>
              <a:gd name="T8" fmla="*/ 22 w 174"/>
              <a:gd name="T9" fmla="*/ 161 h 161"/>
              <a:gd name="T10" fmla="*/ 0 w 174"/>
              <a:gd name="T11" fmla="*/ 153 h 161"/>
            </a:gdLst>
            <a:ahLst/>
            <a:cxnLst>
              <a:cxn ang="0">
                <a:pos x="T0" y="T1"/>
              </a:cxn>
              <a:cxn ang="0">
                <a:pos x="T2" y="T3"/>
              </a:cxn>
              <a:cxn ang="0">
                <a:pos x="T4" y="T5"/>
              </a:cxn>
              <a:cxn ang="0">
                <a:pos x="T6" y="T7"/>
              </a:cxn>
              <a:cxn ang="0">
                <a:pos x="T8" y="T9"/>
              </a:cxn>
              <a:cxn ang="0">
                <a:pos x="T10" y="T11"/>
              </a:cxn>
            </a:cxnLst>
            <a:rect l="0" t="0" r="r" b="b"/>
            <a:pathLst>
              <a:path w="174" h="161">
                <a:moveTo>
                  <a:pt x="0" y="153"/>
                </a:moveTo>
                <a:cubicBezTo>
                  <a:pt x="0" y="153"/>
                  <a:pt x="5" y="104"/>
                  <a:pt x="30" y="66"/>
                </a:cubicBezTo>
                <a:cubicBezTo>
                  <a:pt x="54" y="28"/>
                  <a:pt x="87" y="5"/>
                  <a:pt x="118" y="2"/>
                </a:cubicBezTo>
                <a:cubicBezTo>
                  <a:pt x="149" y="0"/>
                  <a:pt x="174" y="28"/>
                  <a:pt x="141" y="48"/>
                </a:cubicBezTo>
                <a:cubicBezTo>
                  <a:pt x="108" y="68"/>
                  <a:pt x="49" y="88"/>
                  <a:pt x="22" y="161"/>
                </a:cubicBezTo>
                <a:cubicBezTo>
                  <a:pt x="0" y="153"/>
                  <a:pt x="0" y="153"/>
                  <a:pt x="0" y="153"/>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任意多边形 151">
            <a:extLst>
              <a:ext uri="{FF2B5EF4-FFF2-40B4-BE49-F238E27FC236}">
                <a16:creationId xmlns:a16="http://schemas.microsoft.com/office/drawing/2014/main" id="{BC1F61B0-ED81-43F2-955F-488A305E28F2}"/>
              </a:ext>
            </a:extLst>
          </p:cNvPr>
          <p:cNvSpPr/>
          <p:nvPr/>
        </p:nvSpPr>
        <p:spPr bwMode="auto">
          <a:xfrm>
            <a:off x="11033776" y="3739802"/>
            <a:ext cx="300359" cy="351312"/>
          </a:xfrm>
          <a:custGeom>
            <a:avLst/>
            <a:gdLst>
              <a:gd name="T0" fmla="*/ 101 w 136"/>
              <a:gd name="T1" fmla="*/ 0 h 159"/>
              <a:gd name="T2" fmla="*/ 97 w 136"/>
              <a:gd name="T3" fmla="*/ 0 h 159"/>
              <a:gd name="T4" fmla="*/ 9 w 136"/>
              <a:gd name="T5" fmla="*/ 64 h 159"/>
              <a:gd name="T6" fmla="*/ 0 w 136"/>
              <a:gd name="T7" fmla="*/ 79 h 159"/>
              <a:gd name="T8" fmla="*/ 0 w 136"/>
              <a:gd name="T9" fmla="*/ 159 h 159"/>
              <a:gd name="T10" fmla="*/ 1 w 136"/>
              <a:gd name="T11" fmla="*/ 159 h 159"/>
              <a:gd name="T12" fmla="*/ 120 w 136"/>
              <a:gd name="T13" fmla="*/ 46 h 159"/>
              <a:gd name="T14" fmla="*/ 136 w 136"/>
              <a:gd name="T15" fmla="*/ 25 h 159"/>
              <a:gd name="T16" fmla="*/ 101 w 136"/>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59">
                <a:moveTo>
                  <a:pt x="101" y="0"/>
                </a:moveTo>
                <a:cubicBezTo>
                  <a:pt x="100" y="0"/>
                  <a:pt x="99" y="0"/>
                  <a:pt x="97" y="0"/>
                </a:cubicBezTo>
                <a:cubicBezTo>
                  <a:pt x="66" y="3"/>
                  <a:pt x="33" y="26"/>
                  <a:pt x="9" y="64"/>
                </a:cubicBezTo>
                <a:cubicBezTo>
                  <a:pt x="5" y="69"/>
                  <a:pt x="3" y="74"/>
                  <a:pt x="0" y="79"/>
                </a:cubicBezTo>
                <a:cubicBezTo>
                  <a:pt x="0" y="159"/>
                  <a:pt x="0" y="159"/>
                  <a:pt x="0" y="159"/>
                </a:cubicBezTo>
                <a:cubicBezTo>
                  <a:pt x="1" y="159"/>
                  <a:pt x="1" y="159"/>
                  <a:pt x="1" y="159"/>
                </a:cubicBezTo>
                <a:cubicBezTo>
                  <a:pt x="28" y="86"/>
                  <a:pt x="87" y="66"/>
                  <a:pt x="120" y="46"/>
                </a:cubicBezTo>
                <a:cubicBezTo>
                  <a:pt x="131" y="39"/>
                  <a:pt x="136" y="32"/>
                  <a:pt x="136" y="25"/>
                </a:cubicBezTo>
                <a:cubicBezTo>
                  <a:pt x="136" y="12"/>
                  <a:pt x="120" y="0"/>
                  <a:pt x="101" y="0"/>
                </a:cubicBezTo>
              </a:path>
            </a:pathLst>
          </a:custGeom>
          <a:solidFill>
            <a:srgbClr val="23C7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任意多边形 152">
            <a:extLst>
              <a:ext uri="{FF2B5EF4-FFF2-40B4-BE49-F238E27FC236}">
                <a16:creationId xmlns:a16="http://schemas.microsoft.com/office/drawing/2014/main" id="{B0D27BBD-256B-46CF-95FB-850A1774B244}"/>
              </a:ext>
            </a:extLst>
          </p:cNvPr>
          <p:cNvSpPr/>
          <p:nvPr/>
        </p:nvSpPr>
        <p:spPr bwMode="auto">
          <a:xfrm>
            <a:off x="11002935" y="3771983"/>
            <a:ext cx="280246" cy="272200"/>
          </a:xfrm>
          <a:custGeom>
            <a:avLst/>
            <a:gdLst>
              <a:gd name="T0" fmla="*/ 2 w 127"/>
              <a:gd name="T1" fmla="*/ 123 h 123"/>
              <a:gd name="T2" fmla="*/ 2 w 127"/>
              <a:gd name="T3" fmla="*/ 123 h 123"/>
              <a:gd name="T4" fmla="*/ 1 w 127"/>
              <a:gd name="T5" fmla="*/ 121 h 123"/>
              <a:gd name="T6" fmla="*/ 124 w 127"/>
              <a:gd name="T7" fmla="*/ 0 h 123"/>
              <a:gd name="T8" fmla="*/ 126 w 127"/>
              <a:gd name="T9" fmla="*/ 1 h 123"/>
              <a:gd name="T10" fmla="*/ 125 w 127"/>
              <a:gd name="T11" fmla="*/ 3 h 123"/>
              <a:gd name="T12" fmla="*/ 4 w 127"/>
              <a:gd name="T13" fmla="*/ 122 h 123"/>
              <a:gd name="T14" fmla="*/ 2 w 127"/>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23">
                <a:moveTo>
                  <a:pt x="2" y="123"/>
                </a:moveTo>
                <a:cubicBezTo>
                  <a:pt x="2" y="123"/>
                  <a:pt x="2" y="123"/>
                  <a:pt x="2" y="123"/>
                </a:cubicBezTo>
                <a:cubicBezTo>
                  <a:pt x="1" y="123"/>
                  <a:pt x="0" y="122"/>
                  <a:pt x="1" y="121"/>
                </a:cubicBezTo>
                <a:cubicBezTo>
                  <a:pt x="34" y="40"/>
                  <a:pt x="96" y="6"/>
                  <a:pt x="124" y="0"/>
                </a:cubicBezTo>
                <a:cubicBezTo>
                  <a:pt x="125" y="0"/>
                  <a:pt x="126" y="0"/>
                  <a:pt x="126" y="1"/>
                </a:cubicBezTo>
                <a:cubicBezTo>
                  <a:pt x="127" y="2"/>
                  <a:pt x="126" y="3"/>
                  <a:pt x="125" y="3"/>
                </a:cubicBezTo>
                <a:cubicBezTo>
                  <a:pt x="97" y="9"/>
                  <a:pt x="36" y="43"/>
                  <a:pt x="4" y="122"/>
                </a:cubicBezTo>
                <a:cubicBezTo>
                  <a:pt x="4" y="123"/>
                  <a:pt x="3" y="123"/>
                  <a:pt x="2" y="1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任意多边形 153">
            <a:extLst>
              <a:ext uri="{FF2B5EF4-FFF2-40B4-BE49-F238E27FC236}">
                <a16:creationId xmlns:a16="http://schemas.microsoft.com/office/drawing/2014/main" id="{C0FA8F59-A20A-4288-BB1F-FFACF3DCBC63}"/>
              </a:ext>
            </a:extLst>
          </p:cNvPr>
          <p:cNvSpPr/>
          <p:nvPr/>
        </p:nvSpPr>
        <p:spPr bwMode="auto">
          <a:xfrm>
            <a:off x="11009640" y="3951662"/>
            <a:ext cx="371426" cy="370085"/>
          </a:xfrm>
          <a:custGeom>
            <a:avLst/>
            <a:gdLst>
              <a:gd name="T0" fmla="*/ 165 w 168"/>
              <a:gd name="T1" fmla="*/ 43 h 168"/>
              <a:gd name="T2" fmla="*/ 149 w 168"/>
              <a:gd name="T3" fmla="*/ 55 h 168"/>
              <a:gd name="T4" fmla="*/ 132 w 168"/>
              <a:gd name="T5" fmla="*/ 67 h 168"/>
              <a:gd name="T6" fmla="*/ 129 w 168"/>
              <a:gd name="T7" fmla="*/ 108 h 168"/>
              <a:gd name="T8" fmla="*/ 114 w 168"/>
              <a:gd name="T9" fmla="*/ 116 h 168"/>
              <a:gd name="T10" fmla="*/ 99 w 168"/>
              <a:gd name="T11" fmla="*/ 117 h 168"/>
              <a:gd name="T12" fmla="*/ 93 w 168"/>
              <a:gd name="T13" fmla="*/ 117 h 168"/>
              <a:gd name="T14" fmla="*/ 73 w 168"/>
              <a:gd name="T15" fmla="*/ 119 h 168"/>
              <a:gd name="T16" fmla="*/ 54 w 168"/>
              <a:gd name="T17" fmla="*/ 146 h 168"/>
              <a:gd name="T18" fmla="*/ 22 w 168"/>
              <a:gd name="T19" fmla="*/ 166 h 168"/>
              <a:gd name="T20" fmla="*/ 5 w 168"/>
              <a:gd name="T21" fmla="*/ 165 h 168"/>
              <a:gd name="T22" fmla="*/ 4 w 168"/>
              <a:gd name="T23" fmla="*/ 165 h 168"/>
              <a:gd name="T24" fmla="*/ 4 w 168"/>
              <a:gd name="T25" fmla="*/ 165 h 168"/>
              <a:gd name="T26" fmla="*/ 2 w 168"/>
              <a:gd name="T27" fmla="*/ 163 h 168"/>
              <a:gd name="T28" fmla="*/ 2 w 168"/>
              <a:gd name="T29" fmla="*/ 162 h 168"/>
              <a:gd name="T30" fmla="*/ 3 w 168"/>
              <a:gd name="T31" fmla="*/ 143 h 168"/>
              <a:gd name="T32" fmla="*/ 3 w 168"/>
              <a:gd name="T33" fmla="*/ 142 h 168"/>
              <a:gd name="T34" fmla="*/ 3 w 168"/>
              <a:gd name="T35" fmla="*/ 119 h 168"/>
              <a:gd name="T36" fmla="*/ 2 w 168"/>
              <a:gd name="T37" fmla="*/ 78 h 168"/>
              <a:gd name="T38" fmla="*/ 5 w 168"/>
              <a:gd name="T39" fmla="*/ 50 h 168"/>
              <a:gd name="T40" fmla="*/ 24 w 168"/>
              <a:gd name="T41" fmla="*/ 32 h 168"/>
              <a:gd name="T42" fmla="*/ 28 w 168"/>
              <a:gd name="T43" fmla="*/ 20 h 168"/>
              <a:gd name="T44" fmla="*/ 55 w 168"/>
              <a:gd name="T45" fmla="*/ 1 h 168"/>
              <a:gd name="T46" fmla="*/ 108 w 168"/>
              <a:gd name="T47" fmla="*/ 14 h 168"/>
              <a:gd name="T48" fmla="*/ 122 w 168"/>
              <a:gd name="T49" fmla="*/ 11 h 168"/>
              <a:gd name="T50" fmla="*/ 162 w 168"/>
              <a:gd name="T51" fmla="*/ 25 h 168"/>
              <a:gd name="T52" fmla="*/ 165 w 168"/>
              <a:gd name="T53" fmla="*/ 4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8" h="168">
                <a:moveTo>
                  <a:pt x="165" y="43"/>
                </a:moveTo>
                <a:cubicBezTo>
                  <a:pt x="162" y="49"/>
                  <a:pt x="155" y="53"/>
                  <a:pt x="149" y="55"/>
                </a:cubicBezTo>
                <a:cubicBezTo>
                  <a:pt x="142" y="58"/>
                  <a:pt x="135" y="61"/>
                  <a:pt x="132" y="67"/>
                </a:cubicBezTo>
                <a:cubicBezTo>
                  <a:pt x="125" y="79"/>
                  <a:pt x="136" y="96"/>
                  <a:pt x="129" y="108"/>
                </a:cubicBezTo>
                <a:cubicBezTo>
                  <a:pt x="126" y="113"/>
                  <a:pt x="120" y="115"/>
                  <a:pt x="114" y="116"/>
                </a:cubicBezTo>
                <a:cubicBezTo>
                  <a:pt x="109" y="117"/>
                  <a:pt x="104" y="117"/>
                  <a:pt x="99" y="117"/>
                </a:cubicBezTo>
                <a:cubicBezTo>
                  <a:pt x="97" y="117"/>
                  <a:pt x="95" y="117"/>
                  <a:pt x="93" y="117"/>
                </a:cubicBezTo>
                <a:cubicBezTo>
                  <a:pt x="86" y="116"/>
                  <a:pt x="79" y="116"/>
                  <a:pt x="73" y="119"/>
                </a:cubicBezTo>
                <a:cubicBezTo>
                  <a:pt x="63" y="124"/>
                  <a:pt x="60" y="137"/>
                  <a:pt x="54" y="146"/>
                </a:cubicBezTo>
                <a:cubicBezTo>
                  <a:pt x="47" y="157"/>
                  <a:pt x="35" y="165"/>
                  <a:pt x="22" y="166"/>
                </a:cubicBezTo>
                <a:cubicBezTo>
                  <a:pt x="17" y="167"/>
                  <a:pt x="9" y="168"/>
                  <a:pt x="5" y="165"/>
                </a:cubicBezTo>
                <a:cubicBezTo>
                  <a:pt x="4" y="165"/>
                  <a:pt x="4" y="165"/>
                  <a:pt x="4" y="165"/>
                </a:cubicBezTo>
                <a:cubicBezTo>
                  <a:pt x="4" y="165"/>
                  <a:pt x="4" y="165"/>
                  <a:pt x="4" y="165"/>
                </a:cubicBezTo>
                <a:cubicBezTo>
                  <a:pt x="3" y="164"/>
                  <a:pt x="3" y="163"/>
                  <a:pt x="2" y="163"/>
                </a:cubicBezTo>
                <a:cubicBezTo>
                  <a:pt x="2" y="162"/>
                  <a:pt x="2" y="162"/>
                  <a:pt x="2" y="162"/>
                </a:cubicBezTo>
                <a:cubicBezTo>
                  <a:pt x="0" y="156"/>
                  <a:pt x="3" y="149"/>
                  <a:pt x="3" y="143"/>
                </a:cubicBezTo>
                <a:cubicBezTo>
                  <a:pt x="3" y="143"/>
                  <a:pt x="3" y="142"/>
                  <a:pt x="3" y="142"/>
                </a:cubicBezTo>
                <a:cubicBezTo>
                  <a:pt x="3" y="134"/>
                  <a:pt x="3" y="127"/>
                  <a:pt x="3" y="119"/>
                </a:cubicBezTo>
                <a:cubicBezTo>
                  <a:pt x="2" y="105"/>
                  <a:pt x="2" y="92"/>
                  <a:pt x="2" y="78"/>
                </a:cubicBezTo>
                <a:cubicBezTo>
                  <a:pt x="2" y="69"/>
                  <a:pt x="1" y="59"/>
                  <a:pt x="5" y="50"/>
                </a:cubicBezTo>
                <a:cubicBezTo>
                  <a:pt x="9" y="41"/>
                  <a:pt x="20" y="41"/>
                  <a:pt x="24" y="32"/>
                </a:cubicBezTo>
                <a:cubicBezTo>
                  <a:pt x="25" y="28"/>
                  <a:pt x="26" y="24"/>
                  <a:pt x="28" y="20"/>
                </a:cubicBezTo>
                <a:cubicBezTo>
                  <a:pt x="32" y="10"/>
                  <a:pt x="43" y="2"/>
                  <a:pt x="55" y="1"/>
                </a:cubicBezTo>
                <a:cubicBezTo>
                  <a:pt x="73" y="0"/>
                  <a:pt x="90" y="15"/>
                  <a:pt x="108" y="14"/>
                </a:cubicBezTo>
                <a:cubicBezTo>
                  <a:pt x="113" y="13"/>
                  <a:pt x="117" y="12"/>
                  <a:pt x="122" y="11"/>
                </a:cubicBezTo>
                <a:cubicBezTo>
                  <a:pt x="137" y="8"/>
                  <a:pt x="154" y="13"/>
                  <a:pt x="162" y="25"/>
                </a:cubicBezTo>
                <a:cubicBezTo>
                  <a:pt x="166" y="30"/>
                  <a:pt x="168" y="37"/>
                  <a:pt x="165" y="43"/>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任意多边形 154">
            <a:extLst>
              <a:ext uri="{FF2B5EF4-FFF2-40B4-BE49-F238E27FC236}">
                <a16:creationId xmlns:a16="http://schemas.microsoft.com/office/drawing/2014/main" id="{E169570D-4B2C-4DBC-9E05-14F23EA41B79}"/>
              </a:ext>
            </a:extLst>
          </p:cNvPr>
          <p:cNvSpPr/>
          <p:nvPr/>
        </p:nvSpPr>
        <p:spPr bwMode="auto">
          <a:xfrm>
            <a:off x="11006958" y="4002616"/>
            <a:ext cx="331200" cy="245383"/>
          </a:xfrm>
          <a:custGeom>
            <a:avLst/>
            <a:gdLst>
              <a:gd name="T0" fmla="*/ 2 w 150"/>
              <a:gd name="T1" fmla="*/ 110 h 111"/>
              <a:gd name="T2" fmla="*/ 1 w 150"/>
              <a:gd name="T3" fmla="*/ 110 h 111"/>
              <a:gd name="T4" fmla="*/ 0 w 150"/>
              <a:gd name="T5" fmla="*/ 109 h 111"/>
              <a:gd name="T6" fmla="*/ 149 w 150"/>
              <a:gd name="T7" fmla="*/ 2 h 111"/>
              <a:gd name="T8" fmla="*/ 150 w 150"/>
              <a:gd name="T9" fmla="*/ 3 h 111"/>
              <a:gd name="T10" fmla="*/ 149 w 150"/>
              <a:gd name="T11" fmla="*/ 5 h 111"/>
              <a:gd name="T12" fmla="*/ 3 w 150"/>
              <a:gd name="T13" fmla="*/ 109 h 111"/>
              <a:gd name="T14" fmla="*/ 2 w 150"/>
              <a:gd name="T15" fmla="*/ 11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11">
                <a:moveTo>
                  <a:pt x="2" y="110"/>
                </a:moveTo>
                <a:cubicBezTo>
                  <a:pt x="1" y="110"/>
                  <a:pt x="1" y="110"/>
                  <a:pt x="1" y="110"/>
                </a:cubicBezTo>
                <a:cubicBezTo>
                  <a:pt x="1" y="110"/>
                  <a:pt x="0" y="109"/>
                  <a:pt x="0" y="109"/>
                </a:cubicBezTo>
                <a:cubicBezTo>
                  <a:pt x="26" y="14"/>
                  <a:pt x="126" y="0"/>
                  <a:pt x="149" y="2"/>
                </a:cubicBezTo>
                <a:cubicBezTo>
                  <a:pt x="150" y="2"/>
                  <a:pt x="150" y="2"/>
                  <a:pt x="150" y="3"/>
                </a:cubicBezTo>
                <a:cubicBezTo>
                  <a:pt x="150" y="4"/>
                  <a:pt x="150" y="5"/>
                  <a:pt x="149" y="5"/>
                </a:cubicBezTo>
                <a:cubicBezTo>
                  <a:pt x="126" y="3"/>
                  <a:pt x="28" y="16"/>
                  <a:pt x="3" y="109"/>
                </a:cubicBezTo>
                <a:cubicBezTo>
                  <a:pt x="3" y="110"/>
                  <a:pt x="2" y="111"/>
                  <a:pt x="2"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任意多边形 155">
            <a:extLst>
              <a:ext uri="{FF2B5EF4-FFF2-40B4-BE49-F238E27FC236}">
                <a16:creationId xmlns:a16="http://schemas.microsoft.com/office/drawing/2014/main" id="{35F9E06C-8E9B-4BEE-A4BC-066863A20F30}"/>
              </a:ext>
            </a:extLst>
          </p:cNvPr>
          <p:cNvSpPr/>
          <p:nvPr/>
        </p:nvSpPr>
        <p:spPr bwMode="auto">
          <a:xfrm>
            <a:off x="11099479" y="4075024"/>
            <a:ext cx="162248" cy="64363"/>
          </a:xfrm>
          <a:custGeom>
            <a:avLst/>
            <a:gdLst>
              <a:gd name="T0" fmla="*/ 71 w 73"/>
              <a:gd name="T1" fmla="*/ 29 h 29"/>
              <a:gd name="T2" fmla="*/ 70 w 73"/>
              <a:gd name="T3" fmla="*/ 29 h 29"/>
              <a:gd name="T4" fmla="*/ 2 w 73"/>
              <a:gd name="T5" fmla="*/ 10 h 29"/>
              <a:gd name="T6" fmla="*/ 0 w 73"/>
              <a:gd name="T7" fmla="*/ 8 h 29"/>
              <a:gd name="T8" fmla="*/ 1 w 73"/>
              <a:gd name="T9" fmla="*/ 7 h 29"/>
              <a:gd name="T10" fmla="*/ 72 w 73"/>
              <a:gd name="T11" fmla="*/ 27 h 29"/>
              <a:gd name="T12" fmla="*/ 72 w 73"/>
              <a:gd name="T13" fmla="*/ 29 h 29"/>
              <a:gd name="T14" fmla="*/ 71 w 73"/>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29">
                <a:moveTo>
                  <a:pt x="71" y="29"/>
                </a:moveTo>
                <a:cubicBezTo>
                  <a:pt x="70" y="29"/>
                  <a:pt x="70" y="29"/>
                  <a:pt x="70" y="29"/>
                </a:cubicBezTo>
                <a:cubicBezTo>
                  <a:pt x="70" y="29"/>
                  <a:pt x="44" y="4"/>
                  <a:pt x="2" y="10"/>
                </a:cubicBezTo>
                <a:cubicBezTo>
                  <a:pt x="1" y="10"/>
                  <a:pt x="0" y="9"/>
                  <a:pt x="0" y="8"/>
                </a:cubicBezTo>
                <a:cubicBezTo>
                  <a:pt x="0" y="8"/>
                  <a:pt x="0" y="7"/>
                  <a:pt x="1" y="7"/>
                </a:cubicBezTo>
                <a:cubicBezTo>
                  <a:pt x="45" y="0"/>
                  <a:pt x="72" y="26"/>
                  <a:pt x="72" y="27"/>
                </a:cubicBezTo>
                <a:cubicBezTo>
                  <a:pt x="73" y="27"/>
                  <a:pt x="73" y="28"/>
                  <a:pt x="72" y="29"/>
                </a:cubicBezTo>
                <a:cubicBezTo>
                  <a:pt x="72" y="29"/>
                  <a:pt x="71" y="29"/>
                  <a:pt x="7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任意多边形 156">
            <a:extLst>
              <a:ext uri="{FF2B5EF4-FFF2-40B4-BE49-F238E27FC236}">
                <a16:creationId xmlns:a16="http://schemas.microsoft.com/office/drawing/2014/main" id="{FC1E0EF1-43A0-43A3-A6CD-7AB7430391C7}"/>
              </a:ext>
            </a:extLst>
          </p:cNvPr>
          <p:cNvSpPr/>
          <p:nvPr/>
        </p:nvSpPr>
        <p:spPr bwMode="auto">
          <a:xfrm>
            <a:off x="8877629" y="2469983"/>
            <a:ext cx="2156147" cy="3097449"/>
          </a:xfrm>
          <a:custGeom>
            <a:avLst/>
            <a:gdLst>
              <a:gd name="T0" fmla="*/ 8 w 975"/>
              <a:gd name="T1" fmla="*/ 1401 h 1403"/>
              <a:gd name="T2" fmla="*/ 0 w 975"/>
              <a:gd name="T3" fmla="*/ 1386 h 1403"/>
              <a:gd name="T4" fmla="*/ 0 w 975"/>
              <a:gd name="T5" fmla="*/ 562 h 1403"/>
              <a:gd name="T6" fmla="*/ 9 w 975"/>
              <a:gd name="T7" fmla="*/ 547 h 1403"/>
              <a:gd name="T8" fmla="*/ 950 w 975"/>
              <a:gd name="T9" fmla="*/ 3 h 1403"/>
              <a:gd name="T10" fmla="*/ 967 w 975"/>
              <a:gd name="T11" fmla="*/ 3 h 1403"/>
              <a:gd name="T12" fmla="*/ 975 w 975"/>
              <a:gd name="T13" fmla="*/ 18 h 1403"/>
              <a:gd name="T14" fmla="*/ 975 w 975"/>
              <a:gd name="T15" fmla="*/ 842 h 1403"/>
              <a:gd name="T16" fmla="*/ 966 w 975"/>
              <a:gd name="T17" fmla="*/ 857 h 1403"/>
              <a:gd name="T18" fmla="*/ 25 w 975"/>
              <a:gd name="T19" fmla="*/ 1400 h 1403"/>
              <a:gd name="T20" fmla="*/ 8 w 975"/>
              <a:gd name="T21" fmla="*/ 1401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5" h="1403">
                <a:moveTo>
                  <a:pt x="8" y="1401"/>
                </a:moveTo>
                <a:cubicBezTo>
                  <a:pt x="4" y="1398"/>
                  <a:pt x="0" y="1391"/>
                  <a:pt x="0" y="1386"/>
                </a:cubicBezTo>
                <a:cubicBezTo>
                  <a:pt x="0" y="562"/>
                  <a:pt x="0" y="562"/>
                  <a:pt x="0" y="562"/>
                </a:cubicBezTo>
                <a:cubicBezTo>
                  <a:pt x="0" y="556"/>
                  <a:pt x="4" y="550"/>
                  <a:pt x="9" y="547"/>
                </a:cubicBezTo>
                <a:cubicBezTo>
                  <a:pt x="950" y="3"/>
                  <a:pt x="950" y="3"/>
                  <a:pt x="950" y="3"/>
                </a:cubicBezTo>
                <a:cubicBezTo>
                  <a:pt x="955" y="1"/>
                  <a:pt x="962" y="0"/>
                  <a:pt x="967" y="3"/>
                </a:cubicBezTo>
                <a:cubicBezTo>
                  <a:pt x="971" y="6"/>
                  <a:pt x="975" y="12"/>
                  <a:pt x="975" y="18"/>
                </a:cubicBezTo>
                <a:cubicBezTo>
                  <a:pt x="975" y="842"/>
                  <a:pt x="975" y="842"/>
                  <a:pt x="975" y="842"/>
                </a:cubicBezTo>
                <a:cubicBezTo>
                  <a:pt x="975" y="847"/>
                  <a:pt x="971" y="854"/>
                  <a:pt x="966" y="857"/>
                </a:cubicBezTo>
                <a:cubicBezTo>
                  <a:pt x="25" y="1400"/>
                  <a:pt x="25" y="1400"/>
                  <a:pt x="25" y="1400"/>
                </a:cubicBezTo>
                <a:cubicBezTo>
                  <a:pt x="20" y="1403"/>
                  <a:pt x="13" y="1403"/>
                  <a:pt x="8" y="1401"/>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任意多边形 157">
            <a:extLst>
              <a:ext uri="{FF2B5EF4-FFF2-40B4-BE49-F238E27FC236}">
                <a16:creationId xmlns:a16="http://schemas.microsoft.com/office/drawing/2014/main" id="{B2A9EAA7-042F-4FDC-918F-7FC4A2A3FF55}"/>
              </a:ext>
            </a:extLst>
          </p:cNvPr>
          <p:cNvSpPr/>
          <p:nvPr/>
        </p:nvSpPr>
        <p:spPr bwMode="auto">
          <a:xfrm>
            <a:off x="10996231" y="2472664"/>
            <a:ext cx="14750" cy="1341"/>
          </a:xfrm>
          <a:custGeom>
            <a:avLst/>
            <a:gdLst>
              <a:gd name="T0" fmla="*/ 1 w 7"/>
              <a:gd name="T1" fmla="*/ 0 h 1"/>
              <a:gd name="T2" fmla="*/ 0 w 7"/>
              <a:gd name="T3" fmla="*/ 0 h 1"/>
              <a:gd name="T4" fmla="*/ 1 w 7"/>
              <a:gd name="T5" fmla="*/ 0 h 1"/>
              <a:gd name="T6" fmla="*/ 7 w 7"/>
              <a:gd name="T7" fmla="*/ 1 h 1"/>
              <a:gd name="T8" fmla="*/ 1 w 7"/>
              <a:gd name="T9" fmla="*/ 0 h 1"/>
            </a:gdLst>
            <a:ahLst/>
            <a:cxnLst>
              <a:cxn ang="0">
                <a:pos x="T0" y="T1"/>
              </a:cxn>
              <a:cxn ang="0">
                <a:pos x="T2" y="T3"/>
              </a:cxn>
              <a:cxn ang="0">
                <a:pos x="T4" y="T5"/>
              </a:cxn>
              <a:cxn ang="0">
                <a:pos x="T6" y="T7"/>
              </a:cxn>
              <a:cxn ang="0">
                <a:pos x="T8" y="T9"/>
              </a:cxn>
            </a:cxnLst>
            <a:rect l="0" t="0" r="r" b="b"/>
            <a:pathLst>
              <a:path w="7" h="1">
                <a:moveTo>
                  <a:pt x="1" y="0"/>
                </a:moveTo>
                <a:cubicBezTo>
                  <a:pt x="1" y="0"/>
                  <a:pt x="0" y="0"/>
                  <a:pt x="0" y="0"/>
                </a:cubicBezTo>
                <a:cubicBezTo>
                  <a:pt x="0" y="0"/>
                  <a:pt x="1" y="0"/>
                  <a:pt x="1" y="0"/>
                </a:cubicBezTo>
                <a:cubicBezTo>
                  <a:pt x="3" y="0"/>
                  <a:pt x="5" y="0"/>
                  <a:pt x="7" y="1"/>
                </a:cubicBezTo>
                <a:cubicBezTo>
                  <a:pt x="5" y="0"/>
                  <a:pt x="3"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任意多边形 158">
            <a:extLst>
              <a:ext uri="{FF2B5EF4-FFF2-40B4-BE49-F238E27FC236}">
                <a16:creationId xmlns:a16="http://schemas.microsoft.com/office/drawing/2014/main" id="{AA059E6A-A286-46E7-BF61-D0573BB5C8C8}"/>
              </a:ext>
            </a:extLst>
          </p:cNvPr>
          <p:cNvSpPr/>
          <p:nvPr/>
        </p:nvSpPr>
        <p:spPr bwMode="auto">
          <a:xfrm>
            <a:off x="8882993" y="2472664"/>
            <a:ext cx="2150783" cy="1240321"/>
          </a:xfrm>
          <a:custGeom>
            <a:avLst/>
            <a:gdLst>
              <a:gd name="T0" fmla="*/ 956 w 972"/>
              <a:gd name="T1" fmla="*/ 0 h 562"/>
              <a:gd name="T2" fmla="*/ 955 w 972"/>
              <a:gd name="T3" fmla="*/ 0 h 562"/>
              <a:gd name="T4" fmla="*/ 947 w 972"/>
              <a:gd name="T5" fmla="*/ 2 h 562"/>
              <a:gd name="T6" fmla="*/ 6 w 972"/>
              <a:gd name="T7" fmla="*/ 546 h 562"/>
              <a:gd name="T8" fmla="*/ 0 w 972"/>
              <a:gd name="T9" fmla="*/ 552 h 562"/>
              <a:gd name="T10" fmla="*/ 16 w 972"/>
              <a:gd name="T11" fmla="*/ 562 h 562"/>
              <a:gd name="T12" fmla="*/ 16 w 972"/>
              <a:gd name="T13" fmla="*/ 562 h 562"/>
              <a:gd name="T14" fmla="*/ 16 w 972"/>
              <a:gd name="T15" fmla="*/ 561 h 562"/>
              <a:gd name="T16" fmla="*/ 22 w 972"/>
              <a:gd name="T17" fmla="*/ 555 h 562"/>
              <a:gd name="T18" fmla="*/ 963 w 972"/>
              <a:gd name="T19" fmla="*/ 12 h 562"/>
              <a:gd name="T20" fmla="*/ 963 w 972"/>
              <a:gd name="T21" fmla="*/ 12 h 562"/>
              <a:gd name="T22" fmla="*/ 967 w 972"/>
              <a:gd name="T23" fmla="*/ 11 h 562"/>
              <a:gd name="T24" fmla="*/ 972 w 972"/>
              <a:gd name="T25" fmla="*/ 15 h 562"/>
              <a:gd name="T26" fmla="*/ 964 w 972"/>
              <a:gd name="T27" fmla="*/ 2 h 562"/>
              <a:gd name="T28" fmla="*/ 962 w 972"/>
              <a:gd name="T29" fmla="*/ 1 h 562"/>
              <a:gd name="T30" fmla="*/ 956 w 972"/>
              <a:gd name="T31"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2" h="562">
                <a:moveTo>
                  <a:pt x="956" y="0"/>
                </a:moveTo>
                <a:cubicBezTo>
                  <a:pt x="956" y="0"/>
                  <a:pt x="955" y="0"/>
                  <a:pt x="955" y="0"/>
                </a:cubicBezTo>
                <a:cubicBezTo>
                  <a:pt x="952" y="0"/>
                  <a:pt x="949" y="1"/>
                  <a:pt x="947" y="2"/>
                </a:cubicBezTo>
                <a:cubicBezTo>
                  <a:pt x="6" y="546"/>
                  <a:pt x="6" y="546"/>
                  <a:pt x="6" y="546"/>
                </a:cubicBezTo>
                <a:cubicBezTo>
                  <a:pt x="3" y="547"/>
                  <a:pt x="1" y="550"/>
                  <a:pt x="0" y="552"/>
                </a:cubicBezTo>
                <a:cubicBezTo>
                  <a:pt x="16" y="562"/>
                  <a:pt x="16" y="562"/>
                  <a:pt x="16" y="562"/>
                </a:cubicBezTo>
                <a:cubicBezTo>
                  <a:pt x="16" y="562"/>
                  <a:pt x="16" y="562"/>
                  <a:pt x="16" y="562"/>
                </a:cubicBezTo>
                <a:cubicBezTo>
                  <a:pt x="16" y="561"/>
                  <a:pt x="16" y="561"/>
                  <a:pt x="16" y="561"/>
                </a:cubicBezTo>
                <a:cubicBezTo>
                  <a:pt x="18" y="559"/>
                  <a:pt x="20" y="556"/>
                  <a:pt x="22" y="555"/>
                </a:cubicBezTo>
                <a:cubicBezTo>
                  <a:pt x="963" y="12"/>
                  <a:pt x="963" y="12"/>
                  <a:pt x="963" y="12"/>
                </a:cubicBezTo>
                <a:cubicBezTo>
                  <a:pt x="963" y="12"/>
                  <a:pt x="963" y="12"/>
                  <a:pt x="963" y="12"/>
                </a:cubicBezTo>
                <a:cubicBezTo>
                  <a:pt x="965" y="11"/>
                  <a:pt x="966" y="11"/>
                  <a:pt x="967" y="11"/>
                </a:cubicBezTo>
                <a:cubicBezTo>
                  <a:pt x="970" y="11"/>
                  <a:pt x="972" y="12"/>
                  <a:pt x="972" y="15"/>
                </a:cubicBezTo>
                <a:cubicBezTo>
                  <a:pt x="971" y="10"/>
                  <a:pt x="968" y="4"/>
                  <a:pt x="964" y="2"/>
                </a:cubicBezTo>
                <a:cubicBezTo>
                  <a:pt x="963" y="2"/>
                  <a:pt x="963" y="1"/>
                  <a:pt x="962" y="1"/>
                </a:cubicBezTo>
                <a:cubicBezTo>
                  <a:pt x="960" y="0"/>
                  <a:pt x="958" y="0"/>
                  <a:pt x="956" y="0"/>
                </a:cubicBezTo>
              </a:path>
            </a:pathLst>
          </a:custGeom>
          <a:solidFill>
            <a:srgbClr val="7DEB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任意多边形 159">
            <a:extLst>
              <a:ext uri="{FF2B5EF4-FFF2-40B4-BE49-F238E27FC236}">
                <a16:creationId xmlns:a16="http://schemas.microsoft.com/office/drawing/2014/main" id="{9C3A18B4-9963-4614-BCE3-FECE9AD56D49}"/>
              </a:ext>
            </a:extLst>
          </p:cNvPr>
          <p:cNvSpPr/>
          <p:nvPr/>
        </p:nvSpPr>
        <p:spPr bwMode="auto">
          <a:xfrm>
            <a:off x="8877629" y="3935572"/>
            <a:ext cx="49613" cy="1631860"/>
          </a:xfrm>
          <a:custGeom>
            <a:avLst/>
            <a:gdLst>
              <a:gd name="T0" fmla="*/ 23 w 23"/>
              <a:gd name="T1" fmla="*/ 737 h 739"/>
              <a:gd name="T2" fmla="*/ 23 w 23"/>
              <a:gd name="T3" fmla="*/ 737 h 739"/>
              <a:gd name="T4" fmla="*/ 22 w 23"/>
              <a:gd name="T5" fmla="*/ 737 h 739"/>
              <a:gd name="T6" fmla="*/ 22 w 23"/>
              <a:gd name="T7" fmla="*/ 738 h 739"/>
              <a:gd name="T8" fmla="*/ 20 w 23"/>
              <a:gd name="T9" fmla="*/ 738 h 739"/>
              <a:gd name="T10" fmla="*/ 20 w 23"/>
              <a:gd name="T11" fmla="*/ 738 h 739"/>
              <a:gd name="T12" fmla="*/ 18 w 23"/>
              <a:gd name="T13" fmla="*/ 738 h 739"/>
              <a:gd name="T14" fmla="*/ 8 w 23"/>
              <a:gd name="T15" fmla="*/ 737 h 739"/>
              <a:gd name="T16" fmla="*/ 0 w 23"/>
              <a:gd name="T17" fmla="*/ 722 h 739"/>
              <a:gd name="T18" fmla="*/ 0 w 23"/>
              <a:gd name="T19" fmla="*/ 0 h 739"/>
              <a:gd name="T20" fmla="*/ 16 w 23"/>
              <a:gd name="T21" fmla="*/ 10 h 739"/>
              <a:gd name="T22" fmla="*/ 16 w 23"/>
              <a:gd name="T23" fmla="*/ 731 h 739"/>
              <a:gd name="T24" fmla="*/ 21 w 23"/>
              <a:gd name="T25" fmla="*/ 737 h 739"/>
              <a:gd name="T26" fmla="*/ 22 w 23"/>
              <a:gd name="T27" fmla="*/ 737 h 739"/>
              <a:gd name="T28" fmla="*/ 23 w 23"/>
              <a:gd name="T29" fmla="*/ 737 h 739"/>
              <a:gd name="T30" fmla="*/ 23 w 23"/>
              <a:gd name="T31" fmla="*/ 73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739">
                <a:moveTo>
                  <a:pt x="23" y="737"/>
                </a:moveTo>
                <a:cubicBezTo>
                  <a:pt x="23" y="737"/>
                  <a:pt x="23" y="737"/>
                  <a:pt x="23" y="737"/>
                </a:cubicBezTo>
                <a:cubicBezTo>
                  <a:pt x="22" y="737"/>
                  <a:pt x="22" y="737"/>
                  <a:pt x="22" y="737"/>
                </a:cubicBezTo>
                <a:cubicBezTo>
                  <a:pt x="22" y="738"/>
                  <a:pt x="22" y="738"/>
                  <a:pt x="22" y="738"/>
                </a:cubicBezTo>
                <a:cubicBezTo>
                  <a:pt x="21" y="738"/>
                  <a:pt x="21" y="738"/>
                  <a:pt x="20" y="738"/>
                </a:cubicBezTo>
                <a:cubicBezTo>
                  <a:pt x="20" y="738"/>
                  <a:pt x="20" y="738"/>
                  <a:pt x="20" y="738"/>
                </a:cubicBezTo>
                <a:cubicBezTo>
                  <a:pt x="19" y="738"/>
                  <a:pt x="19" y="738"/>
                  <a:pt x="18" y="738"/>
                </a:cubicBezTo>
                <a:cubicBezTo>
                  <a:pt x="15" y="739"/>
                  <a:pt x="11" y="738"/>
                  <a:pt x="8" y="737"/>
                </a:cubicBezTo>
                <a:cubicBezTo>
                  <a:pt x="4" y="734"/>
                  <a:pt x="0" y="727"/>
                  <a:pt x="0" y="722"/>
                </a:cubicBezTo>
                <a:cubicBezTo>
                  <a:pt x="0" y="0"/>
                  <a:pt x="0" y="0"/>
                  <a:pt x="0" y="0"/>
                </a:cubicBezTo>
                <a:cubicBezTo>
                  <a:pt x="16" y="10"/>
                  <a:pt x="16" y="10"/>
                  <a:pt x="16" y="10"/>
                </a:cubicBezTo>
                <a:cubicBezTo>
                  <a:pt x="16" y="731"/>
                  <a:pt x="16" y="731"/>
                  <a:pt x="16" y="731"/>
                </a:cubicBezTo>
                <a:cubicBezTo>
                  <a:pt x="16" y="735"/>
                  <a:pt x="18" y="737"/>
                  <a:pt x="21" y="737"/>
                </a:cubicBezTo>
                <a:cubicBezTo>
                  <a:pt x="22" y="737"/>
                  <a:pt x="22" y="737"/>
                  <a:pt x="22" y="737"/>
                </a:cubicBezTo>
                <a:cubicBezTo>
                  <a:pt x="23" y="737"/>
                  <a:pt x="23" y="737"/>
                  <a:pt x="23" y="737"/>
                </a:cubicBezTo>
                <a:cubicBezTo>
                  <a:pt x="23" y="737"/>
                  <a:pt x="23" y="737"/>
                  <a:pt x="23" y="737"/>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任意多边形 160">
            <a:extLst>
              <a:ext uri="{FF2B5EF4-FFF2-40B4-BE49-F238E27FC236}">
                <a16:creationId xmlns:a16="http://schemas.microsoft.com/office/drawing/2014/main" id="{36794B3A-08DF-4F43-9237-1C6E9EF6E80F}"/>
              </a:ext>
            </a:extLst>
          </p:cNvPr>
          <p:cNvSpPr/>
          <p:nvPr/>
        </p:nvSpPr>
        <p:spPr bwMode="auto">
          <a:xfrm>
            <a:off x="8878970" y="3702257"/>
            <a:ext cx="0" cy="134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1"/>
                  <a:pt x="0" y="1"/>
                </a:cubicBezTo>
                <a:cubicBezTo>
                  <a:pt x="0" y="1"/>
                  <a:pt x="0" y="1"/>
                  <a:pt x="0" y="1"/>
                </a:cubicBezTo>
                <a:cubicBezTo>
                  <a:pt x="0" y="1"/>
                  <a:pt x="0" y="1"/>
                  <a:pt x="0" y="0"/>
                </a:cubicBezTo>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矩形 213">
            <a:extLst>
              <a:ext uri="{FF2B5EF4-FFF2-40B4-BE49-F238E27FC236}">
                <a16:creationId xmlns:a16="http://schemas.microsoft.com/office/drawing/2014/main" id="{ED12841A-0D38-44DF-AB5C-5CA7A0D6D2B9}"/>
              </a:ext>
            </a:extLst>
          </p:cNvPr>
          <p:cNvSpPr/>
          <p:nvPr/>
        </p:nvSpPr>
        <p:spPr bwMode="auto">
          <a:xfrm>
            <a:off x="8877629" y="3812210"/>
            <a:ext cx="1341" cy="4156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5" name="矩形 214">
            <a:extLst>
              <a:ext uri="{FF2B5EF4-FFF2-40B4-BE49-F238E27FC236}">
                <a16:creationId xmlns:a16="http://schemas.microsoft.com/office/drawing/2014/main" id="{2C362BE7-B7DD-42A7-8E35-C8F233CF2448}"/>
              </a:ext>
            </a:extLst>
          </p:cNvPr>
          <p:cNvSpPr/>
          <p:nvPr/>
        </p:nvSpPr>
        <p:spPr bwMode="auto">
          <a:xfrm>
            <a:off x="8877629" y="3812210"/>
            <a:ext cx="1341" cy="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6" name="矩形 215">
            <a:extLst>
              <a:ext uri="{FF2B5EF4-FFF2-40B4-BE49-F238E27FC236}">
                <a16:creationId xmlns:a16="http://schemas.microsoft.com/office/drawing/2014/main" id="{AF45DCBF-244F-43A2-B540-6394589159AE}"/>
              </a:ext>
            </a:extLst>
          </p:cNvPr>
          <p:cNvSpPr/>
          <p:nvPr/>
        </p:nvSpPr>
        <p:spPr bwMode="auto">
          <a:xfrm>
            <a:off x="8877629" y="3853778"/>
            <a:ext cx="1341" cy="81795"/>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7" name="矩形 216">
            <a:extLst>
              <a:ext uri="{FF2B5EF4-FFF2-40B4-BE49-F238E27FC236}">
                <a16:creationId xmlns:a16="http://schemas.microsoft.com/office/drawing/2014/main" id="{8DA85883-F518-4CD7-A440-977BE06A39B8}"/>
              </a:ext>
            </a:extLst>
          </p:cNvPr>
          <p:cNvSpPr/>
          <p:nvPr/>
        </p:nvSpPr>
        <p:spPr bwMode="auto">
          <a:xfrm>
            <a:off x="8877629" y="3853778"/>
            <a:ext cx="1341" cy="8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8" name="矩形 217">
            <a:extLst>
              <a:ext uri="{FF2B5EF4-FFF2-40B4-BE49-F238E27FC236}">
                <a16:creationId xmlns:a16="http://schemas.microsoft.com/office/drawing/2014/main" id="{337BABAA-43DB-4A6A-AC18-75BAF6C60F59}"/>
              </a:ext>
            </a:extLst>
          </p:cNvPr>
          <p:cNvSpPr/>
          <p:nvPr/>
        </p:nvSpPr>
        <p:spPr bwMode="auto">
          <a:xfrm>
            <a:off x="8877629" y="3935572"/>
            <a:ext cx="1341" cy="1341"/>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9" name="矩形 218">
            <a:extLst>
              <a:ext uri="{FF2B5EF4-FFF2-40B4-BE49-F238E27FC236}">
                <a16:creationId xmlns:a16="http://schemas.microsoft.com/office/drawing/2014/main" id="{C6F9BEA5-2436-4F4F-8469-A0343F2465B1}"/>
              </a:ext>
            </a:extLst>
          </p:cNvPr>
          <p:cNvSpPr/>
          <p:nvPr/>
        </p:nvSpPr>
        <p:spPr bwMode="auto">
          <a:xfrm>
            <a:off x="8877629" y="3935572"/>
            <a:ext cx="1341" cy="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0" name="任意多边形 167">
            <a:extLst>
              <a:ext uri="{FF2B5EF4-FFF2-40B4-BE49-F238E27FC236}">
                <a16:creationId xmlns:a16="http://schemas.microsoft.com/office/drawing/2014/main" id="{2CCC9872-8FD9-4733-9B1B-8E2AFD282622}"/>
              </a:ext>
            </a:extLst>
          </p:cNvPr>
          <p:cNvSpPr/>
          <p:nvPr/>
        </p:nvSpPr>
        <p:spPr bwMode="auto">
          <a:xfrm>
            <a:off x="8877629" y="3706280"/>
            <a:ext cx="0" cy="105930"/>
          </a:xfrm>
          <a:custGeom>
            <a:avLst/>
            <a:gdLst>
              <a:gd name="T0" fmla="*/ 0 h 48"/>
              <a:gd name="T1" fmla="*/ 1 h 48"/>
              <a:gd name="T2" fmla="*/ 2 h 48"/>
              <a:gd name="T3" fmla="*/ 48 h 48"/>
              <a:gd name="T4" fmla="*/ 48 h 48"/>
              <a:gd name="T5" fmla="*/ 2 h 48"/>
              <a:gd name="T6" fmla="*/ 0 h 48"/>
            </a:gdLst>
            <a:ahLst/>
            <a:cxnLst>
              <a:cxn ang="0">
                <a:pos x="0" y="T0"/>
              </a:cxn>
              <a:cxn ang="0">
                <a:pos x="0" y="T1"/>
              </a:cxn>
              <a:cxn ang="0">
                <a:pos x="0" y="T2"/>
              </a:cxn>
              <a:cxn ang="0">
                <a:pos x="0" y="T3"/>
              </a:cxn>
              <a:cxn ang="0">
                <a:pos x="0" y="T4"/>
              </a:cxn>
              <a:cxn ang="0">
                <a:pos x="0" y="T5"/>
              </a:cxn>
              <a:cxn ang="0">
                <a:pos x="0" y="T6"/>
              </a:cxn>
            </a:cxnLst>
            <a:rect l="0" t="0" r="r" b="b"/>
            <a:pathLst>
              <a:path h="48">
                <a:moveTo>
                  <a:pt x="0" y="0"/>
                </a:moveTo>
                <a:cubicBezTo>
                  <a:pt x="0" y="0"/>
                  <a:pt x="0" y="0"/>
                  <a:pt x="0" y="1"/>
                </a:cubicBezTo>
                <a:cubicBezTo>
                  <a:pt x="0" y="1"/>
                  <a:pt x="0" y="1"/>
                  <a:pt x="0" y="2"/>
                </a:cubicBezTo>
                <a:cubicBezTo>
                  <a:pt x="0" y="48"/>
                  <a:pt x="0" y="48"/>
                  <a:pt x="0" y="48"/>
                </a:cubicBezTo>
                <a:cubicBezTo>
                  <a:pt x="0" y="48"/>
                  <a:pt x="0" y="48"/>
                  <a:pt x="0" y="48"/>
                </a:cubicBezTo>
                <a:cubicBezTo>
                  <a:pt x="0" y="2"/>
                  <a:pt x="0" y="2"/>
                  <a:pt x="0" y="2"/>
                </a:cubicBezTo>
                <a:cubicBezTo>
                  <a:pt x="0" y="1"/>
                  <a:pt x="0" y="0"/>
                  <a:pt x="0" y="0"/>
                </a:cubicBezTo>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任意多边形 168">
            <a:extLst>
              <a:ext uri="{FF2B5EF4-FFF2-40B4-BE49-F238E27FC236}">
                <a16:creationId xmlns:a16="http://schemas.microsoft.com/office/drawing/2014/main" id="{5DC98D3E-AE23-4FE9-9ABA-795C6B589499}"/>
              </a:ext>
            </a:extLst>
          </p:cNvPr>
          <p:cNvSpPr/>
          <p:nvPr/>
        </p:nvSpPr>
        <p:spPr bwMode="auto">
          <a:xfrm>
            <a:off x="8877629" y="3691530"/>
            <a:ext cx="41568" cy="266837"/>
          </a:xfrm>
          <a:custGeom>
            <a:avLst/>
            <a:gdLst>
              <a:gd name="T0" fmla="*/ 3 w 19"/>
              <a:gd name="T1" fmla="*/ 0 h 121"/>
              <a:gd name="T2" fmla="*/ 1 w 19"/>
              <a:gd name="T3" fmla="*/ 5 h 121"/>
              <a:gd name="T4" fmla="*/ 1 w 19"/>
              <a:gd name="T5" fmla="*/ 6 h 121"/>
              <a:gd name="T6" fmla="*/ 0 w 19"/>
              <a:gd name="T7" fmla="*/ 7 h 121"/>
              <a:gd name="T8" fmla="*/ 0 w 19"/>
              <a:gd name="T9" fmla="*/ 9 h 121"/>
              <a:gd name="T10" fmla="*/ 0 w 19"/>
              <a:gd name="T11" fmla="*/ 55 h 121"/>
              <a:gd name="T12" fmla="*/ 0 w 19"/>
              <a:gd name="T13" fmla="*/ 74 h 121"/>
              <a:gd name="T14" fmla="*/ 0 w 19"/>
              <a:gd name="T15" fmla="*/ 111 h 121"/>
              <a:gd name="T16" fmla="*/ 0 w 19"/>
              <a:gd name="T17" fmla="*/ 111 h 121"/>
              <a:gd name="T18" fmla="*/ 16 w 19"/>
              <a:gd name="T19" fmla="*/ 121 h 121"/>
              <a:gd name="T20" fmla="*/ 16 w 19"/>
              <a:gd name="T21" fmla="*/ 18 h 121"/>
              <a:gd name="T22" fmla="*/ 16 w 19"/>
              <a:gd name="T23" fmla="*/ 18 h 121"/>
              <a:gd name="T24" fmla="*/ 16 w 19"/>
              <a:gd name="T25" fmla="*/ 18 h 121"/>
              <a:gd name="T26" fmla="*/ 19 w 19"/>
              <a:gd name="T27" fmla="*/ 10 h 121"/>
              <a:gd name="T28" fmla="*/ 3 w 19"/>
              <a:gd name="T29" fmla="*/ 0 h 121"/>
              <a:gd name="T30" fmla="*/ 3 w 19"/>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121">
                <a:moveTo>
                  <a:pt x="3" y="0"/>
                </a:moveTo>
                <a:cubicBezTo>
                  <a:pt x="2" y="2"/>
                  <a:pt x="1" y="4"/>
                  <a:pt x="1" y="5"/>
                </a:cubicBezTo>
                <a:cubicBezTo>
                  <a:pt x="1" y="6"/>
                  <a:pt x="1" y="6"/>
                  <a:pt x="1" y="6"/>
                </a:cubicBezTo>
                <a:cubicBezTo>
                  <a:pt x="0" y="6"/>
                  <a:pt x="0" y="6"/>
                  <a:pt x="0" y="7"/>
                </a:cubicBezTo>
                <a:cubicBezTo>
                  <a:pt x="0" y="7"/>
                  <a:pt x="0" y="8"/>
                  <a:pt x="0" y="9"/>
                </a:cubicBezTo>
                <a:cubicBezTo>
                  <a:pt x="0" y="55"/>
                  <a:pt x="0" y="55"/>
                  <a:pt x="0" y="55"/>
                </a:cubicBezTo>
                <a:cubicBezTo>
                  <a:pt x="0" y="74"/>
                  <a:pt x="0" y="74"/>
                  <a:pt x="0" y="74"/>
                </a:cubicBezTo>
                <a:cubicBezTo>
                  <a:pt x="0" y="111"/>
                  <a:pt x="0" y="111"/>
                  <a:pt x="0" y="111"/>
                </a:cubicBezTo>
                <a:cubicBezTo>
                  <a:pt x="0" y="111"/>
                  <a:pt x="0" y="111"/>
                  <a:pt x="0" y="111"/>
                </a:cubicBezTo>
                <a:cubicBezTo>
                  <a:pt x="16" y="121"/>
                  <a:pt x="16" y="121"/>
                  <a:pt x="16" y="121"/>
                </a:cubicBezTo>
                <a:cubicBezTo>
                  <a:pt x="16" y="18"/>
                  <a:pt x="16" y="18"/>
                  <a:pt x="16" y="18"/>
                </a:cubicBezTo>
                <a:cubicBezTo>
                  <a:pt x="16" y="18"/>
                  <a:pt x="16" y="18"/>
                  <a:pt x="16" y="18"/>
                </a:cubicBezTo>
                <a:cubicBezTo>
                  <a:pt x="16" y="18"/>
                  <a:pt x="16" y="18"/>
                  <a:pt x="16" y="18"/>
                </a:cubicBezTo>
                <a:cubicBezTo>
                  <a:pt x="16" y="15"/>
                  <a:pt x="17" y="12"/>
                  <a:pt x="19" y="10"/>
                </a:cubicBezTo>
                <a:cubicBezTo>
                  <a:pt x="3" y="0"/>
                  <a:pt x="3" y="0"/>
                  <a:pt x="3" y="0"/>
                </a:cubicBezTo>
                <a:cubicBezTo>
                  <a:pt x="3" y="0"/>
                  <a:pt x="3" y="0"/>
                  <a:pt x="3" y="0"/>
                </a:cubicBezTo>
              </a:path>
            </a:pathLst>
          </a:custGeom>
          <a:solidFill>
            <a:srgbClr val="23C7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任意多边形 169">
            <a:extLst>
              <a:ext uri="{FF2B5EF4-FFF2-40B4-BE49-F238E27FC236}">
                <a16:creationId xmlns:a16="http://schemas.microsoft.com/office/drawing/2014/main" id="{1268CFC4-F349-4F0A-B6D3-1D9B5417BBA4}"/>
              </a:ext>
            </a:extLst>
          </p:cNvPr>
          <p:cNvSpPr/>
          <p:nvPr/>
        </p:nvSpPr>
        <p:spPr bwMode="auto">
          <a:xfrm>
            <a:off x="8912492" y="2491437"/>
            <a:ext cx="2121283" cy="1340887"/>
          </a:xfrm>
          <a:custGeom>
            <a:avLst/>
            <a:gdLst>
              <a:gd name="T0" fmla="*/ 959 w 959"/>
              <a:gd name="T1" fmla="*/ 8 h 607"/>
              <a:gd name="T2" fmla="*/ 959 w 959"/>
              <a:gd name="T3" fmla="*/ 54 h 607"/>
              <a:gd name="T4" fmla="*/ 269 w 959"/>
              <a:gd name="T5" fmla="*/ 452 h 607"/>
              <a:gd name="T6" fmla="*/ 260 w 959"/>
              <a:gd name="T7" fmla="*/ 447 h 607"/>
              <a:gd name="T8" fmla="*/ 260 w 959"/>
              <a:gd name="T9" fmla="*/ 430 h 607"/>
              <a:gd name="T10" fmla="*/ 252 w 959"/>
              <a:gd name="T11" fmla="*/ 425 h 607"/>
              <a:gd name="T12" fmla="*/ 42 w 959"/>
              <a:gd name="T13" fmla="*/ 546 h 607"/>
              <a:gd name="T14" fmla="*/ 33 w 959"/>
              <a:gd name="T15" fmla="*/ 561 h 607"/>
              <a:gd name="T16" fmla="*/ 33 w 959"/>
              <a:gd name="T17" fmla="*/ 579 h 607"/>
              <a:gd name="T18" fmla="*/ 24 w 959"/>
              <a:gd name="T19" fmla="*/ 594 h 607"/>
              <a:gd name="T20" fmla="*/ 0 w 959"/>
              <a:gd name="T21" fmla="*/ 607 h 607"/>
              <a:gd name="T22" fmla="*/ 0 w 959"/>
              <a:gd name="T23" fmla="*/ 561 h 607"/>
              <a:gd name="T24" fmla="*/ 9 w 959"/>
              <a:gd name="T25" fmla="*/ 546 h 607"/>
              <a:gd name="T26" fmla="*/ 950 w 959"/>
              <a:gd name="T27" fmla="*/ 3 h 607"/>
              <a:gd name="T28" fmla="*/ 959 w 959"/>
              <a:gd name="T29" fmla="*/ 8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9" h="607">
                <a:moveTo>
                  <a:pt x="959" y="8"/>
                </a:moveTo>
                <a:cubicBezTo>
                  <a:pt x="959" y="54"/>
                  <a:pt x="959" y="54"/>
                  <a:pt x="959" y="54"/>
                </a:cubicBezTo>
                <a:cubicBezTo>
                  <a:pt x="269" y="452"/>
                  <a:pt x="269" y="452"/>
                  <a:pt x="269" y="452"/>
                </a:cubicBezTo>
                <a:cubicBezTo>
                  <a:pt x="264" y="455"/>
                  <a:pt x="260" y="453"/>
                  <a:pt x="260" y="447"/>
                </a:cubicBezTo>
                <a:cubicBezTo>
                  <a:pt x="260" y="430"/>
                  <a:pt x="260" y="430"/>
                  <a:pt x="260" y="430"/>
                </a:cubicBezTo>
                <a:cubicBezTo>
                  <a:pt x="260" y="424"/>
                  <a:pt x="257" y="422"/>
                  <a:pt x="252" y="425"/>
                </a:cubicBezTo>
                <a:cubicBezTo>
                  <a:pt x="42" y="546"/>
                  <a:pt x="42" y="546"/>
                  <a:pt x="42" y="546"/>
                </a:cubicBezTo>
                <a:cubicBezTo>
                  <a:pt x="37" y="549"/>
                  <a:pt x="33" y="556"/>
                  <a:pt x="33" y="561"/>
                </a:cubicBezTo>
                <a:cubicBezTo>
                  <a:pt x="33" y="579"/>
                  <a:pt x="33" y="579"/>
                  <a:pt x="33" y="579"/>
                </a:cubicBezTo>
                <a:cubicBezTo>
                  <a:pt x="33" y="584"/>
                  <a:pt x="29" y="591"/>
                  <a:pt x="24" y="594"/>
                </a:cubicBezTo>
                <a:cubicBezTo>
                  <a:pt x="0" y="607"/>
                  <a:pt x="0" y="607"/>
                  <a:pt x="0" y="607"/>
                </a:cubicBezTo>
                <a:cubicBezTo>
                  <a:pt x="0" y="561"/>
                  <a:pt x="0" y="561"/>
                  <a:pt x="0" y="561"/>
                </a:cubicBezTo>
                <a:cubicBezTo>
                  <a:pt x="0" y="556"/>
                  <a:pt x="4" y="549"/>
                  <a:pt x="9" y="546"/>
                </a:cubicBezTo>
                <a:cubicBezTo>
                  <a:pt x="950" y="3"/>
                  <a:pt x="950" y="3"/>
                  <a:pt x="950" y="3"/>
                </a:cubicBezTo>
                <a:cubicBezTo>
                  <a:pt x="955" y="0"/>
                  <a:pt x="959" y="2"/>
                  <a:pt x="959" y="8"/>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任意多边形 170">
            <a:extLst>
              <a:ext uri="{FF2B5EF4-FFF2-40B4-BE49-F238E27FC236}">
                <a16:creationId xmlns:a16="http://schemas.microsoft.com/office/drawing/2014/main" id="{8B78CE00-D153-4807-A4A8-232267826A6E}"/>
              </a:ext>
            </a:extLst>
          </p:cNvPr>
          <p:cNvSpPr/>
          <p:nvPr/>
        </p:nvSpPr>
        <p:spPr bwMode="auto">
          <a:xfrm>
            <a:off x="8912492" y="2610775"/>
            <a:ext cx="2121283" cy="2956656"/>
          </a:xfrm>
          <a:custGeom>
            <a:avLst/>
            <a:gdLst>
              <a:gd name="T0" fmla="*/ 959 w 959"/>
              <a:gd name="T1" fmla="*/ 778 h 1339"/>
              <a:gd name="T2" fmla="*/ 950 w 959"/>
              <a:gd name="T3" fmla="*/ 793 h 1339"/>
              <a:gd name="T4" fmla="*/ 9 w 959"/>
              <a:gd name="T5" fmla="*/ 1336 h 1339"/>
              <a:gd name="T6" fmla="*/ 0 w 959"/>
              <a:gd name="T7" fmla="*/ 1331 h 1339"/>
              <a:gd name="T8" fmla="*/ 0 w 959"/>
              <a:gd name="T9" fmla="*/ 553 h 1339"/>
              <a:gd name="T10" fmla="*/ 24 w 959"/>
              <a:gd name="T11" fmla="*/ 540 h 1339"/>
              <a:gd name="T12" fmla="*/ 42 w 959"/>
              <a:gd name="T13" fmla="*/ 492 h 1339"/>
              <a:gd name="T14" fmla="*/ 248 w 959"/>
              <a:gd name="T15" fmla="*/ 373 h 1339"/>
              <a:gd name="T16" fmla="*/ 259 w 959"/>
              <a:gd name="T17" fmla="*/ 386 h 1339"/>
              <a:gd name="T18" fmla="*/ 269 w 959"/>
              <a:gd name="T19" fmla="*/ 398 h 1339"/>
              <a:gd name="T20" fmla="*/ 959 w 959"/>
              <a:gd name="T21" fmla="*/ 0 h 1339"/>
              <a:gd name="T22" fmla="*/ 959 w 959"/>
              <a:gd name="T23" fmla="*/ 56 h 1339"/>
              <a:gd name="T24" fmla="*/ 959 w 959"/>
              <a:gd name="T25" fmla="*/ 778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9" h="1339">
                <a:moveTo>
                  <a:pt x="959" y="778"/>
                </a:moveTo>
                <a:cubicBezTo>
                  <a:pt x="959" y="783"/>
                  <a:pt x="955" y="790"/>
                  <a:pt x="950" y="793"/>
                </a:cubicBezTo>
                <a:cubicBezTo>
                  <a:pt x="9" y="1336"/>
                  <a:pt x="9" y="1336"/>
                  <a:pt x="9" y="1336"/>
                </a:cubicBezTo>
                <a:cubicBezTo>
                  <a:pt x="4" y="1339"/>
                  <a:pt x="0" y="1337"/>
                  <a:pt x="0" y="1331"/>
                </a:cubicBezTo>
                <a:cubicBezTo>
                  <a:pt x="0" y="553"/>
                  <a:pt x="0" y="553"/>
                  <a:pt x="0" y="553"/>
                </a:cubicBezTo>
                <a:cubicBezTo>
                  <a:pt x="24" y="540"/>
                  <a:pt x="24" y="540"/>
                  <a:pt x="24" y="540"/>
                </a:cubicBezTo>
                <a:cubicBezTo>
                  <a:pt x="29" y="537"/>
                  <a:pt x="37" y="495"/>
                  <a:pt x="42" y="492"/>
                </a:cubicBezTo>
                <a:cubicBezTo>
                  <a:pt x="248" y="373"/>
                  <a:pt x="248" y="373"/>
                  <a:pt x="248" y="373"/>
                </a:cubicBezTo>
                <a:cubicBezTo>
                  <a:pt x="251" y="371"/>
                  <a:pt x="255" y="379"/>
                  <a:pt x="259" y="386"/>
                </a:cubicBezTo>
                <a:cubicBezTo>
                  <a:pt x="263" y="393"/>
                  <a:pt x="267" y="400"/>
                  <a:pt x="269" y="398"/>
                </a:cubicBezTo>
                <a:cubicBezTo>
                  <a:pt x="959" y="0"/>
                  <a:pt x="959" y="0"/>
                  <a:pt x="959" y="0"/>
                </a:cubicBezTo>
                <a:cubicBezTo>
                  <a:pt x="959" y="56"/>
                  <a:pt x="959" y="56"/>
                  <a:pt x="959" y="56"/>
                </a:cubicBezTo>
                <a:cubicBezTo>
                  <a:pt x="959" y="778"/>
                  <a:pt x="959" y="778"/>
                  <a:pt x="959" y="778"/>
                </a:cubicBezTo>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任意多边形 171">
            <a:extLst>
              <a:ext uri="{FF2B5EF4-FFF2-40B4-BE49-F238E27FC236}">
                <a16:creationId xmlns:a16="http://schemas.microsoft.com/office/drawing/2014/main" id="{3EBCAB6A-3252-4BC1-93B6-2A364BC3AE50}"/>
              </a:ext>
            </a:extLst>
          </p:cNvPr>
          <p:cNvSpPr/>
          <p:nvPr/>
        </p:nvSpPr>
        <p:spPr bwMode="auto">
          <a:xfrm>
            <a:off x="8984900" y="4044184"/>
            <a:ext cx="431766" cy="1399886"/>
          </a:xfrm>
          <a:custGeom>
            <a:avLst/>
            <a:gdLst>
              <a:gd name="T0" fmla="*/ 9 w 195"/>
              <a:gd name="T1" fmla="*/ 106 h 634"/>
              <a:gd name="T2" fmla="*/ 186 w 195"/>
              <a:gd name="T3" fmla="*/ 3 h 634"/>
              <a:gd name="T4" fmla="*/ 195 w 195"/>
              <a:gd name="T5" fmla="*/ 8 h 634"/>
              <a:gd name="T6" fmla="*/ 195 w 195"/>
              <a:gd name="T7" fmla="*/ 514 h 634"/>
              <a:gd name="T8" fmla="*/ 186 w 195"/>
              <a:gd name="T9" fmla="*/ 529 h 634"/>
              <a:gd name="T10" fmla="*/ 9 w 195"/>
              <a:gd name="T11" fmla="*/ 631 h 634"/>
              <a:gd name="T12" fmla="*/ 0 w 195"/>
              <a:gd name="T13" fmla="*/ 626 h 634"/>
              <a:gd name="T14" fmla="*/ 0 w 195"/>
              <a:gd name="T15" fmla="*/ 121 h 634"/>
              <a:gd name="T16" fmla="*/ 9 w 195"/>
              <a:gd name="T17" fmla="*/ 10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634">
                <a:moveTo>
                  <a:pt x="9" y="106"/>
                </a:moveTo>
                <a:cubicBezTo>
                  <a:pt x="186" y="3"/>
                  <a:pt x="186" y="3"/>
                  <a:pt x="186" y="3"/>
                </a:cubicBezTo>
                <a:cubicBezTo>
                  <a:pt x="191" y="0"/>
                  <a:pt x="195" y="3"/>
                  <a:pt x="195" y="8"/>
                </a:cubicBezTo>
                <a:cubicBezTo>
                  <a:pt x="195" y="514"/>
                  <a:pt x="195" y="514"/>
                  <a:pt x="195" y="514"/>
                </a:cubicBezTo>
                <a:cubicBezTo>
                  <a:pt x="195" y="519"/>
                  <a:pt x="191" y="526"/>
                  <a:pt x="186" y="529"/>
                </a:cubicBezTo>
                <a:cubicBezTo>
                  <a:pt x="9" y="631"/>
                  <a:pt x="9" y="631"/>
                  <a:pt x="9" y="631"/>
                </a:cubicBezTo>
                <a:cubicBezTo>
                  <a:pt x="4" y="634"/>
                  <a:pt x="0" y="632"/>
                  <a:pt x="0" y="626"/>
                </a:cubicBezTo>
                <a:cubicBezTo>
                  <a:pt x="0" y="121"/>
                  <a:pt x="0" y="121"/>
                  <a:pt x="0" y="121"/>
                </a:cubicBezTo>
                <a:cubicBezTo>
                  <a:pt x="0" y="115"/>
                  <a:pt x="4" y="109"/>
                  <a:pt x="9" y="106"/>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任意多边形 172">
            <a:extLst>
              <a:ext uri="{FF2B5EF4-FFF2-40B4-BE49-F238E27FC236}">
                <a16:creationId xmlns:a16="http://schemas.microsoft.com/office/drawing/2014/main" id="{920FB690-5D3B-41FD-A17C-6118EA1E87DF}"/>
              </a:ext>
            </a:extLst>
          </p:cNvPr>
          <p:cNvSpPr/>
          <p:nvPr/>
        </p:nvSpPr>
        <p:spPr bwMode="auto">
          <a:xfrm>
            <a:off x="9055967" y="4170227"/>
            <a:ext cx="288291" cy="195770"/>
          </a:xfrm>
          <a:custGeom>
            <a:avLst/>
            <a:gdLst>
              <a:gd name="T0" fmla="*/ 9 w 130"/>
              <a:gd name="T1" fmla="*/ 68 h 89"/>
              <a:gd name="T2" fmla="*/ 122 w 130"/>
              <a:gd name="T3" fmla="*/ 3 h 89"/>
              <a:gd name="T4" fmla="*/ 130 w 130"/>
              <a:gd name="T5" fmla="*/ 7 h 89"/>
              <a:gd name="T6" fmla="*/ 122 w 130"/>
              <a:gd name="T7" fmla="*/ 21 h 89"/>
              <a:gd name="T8" fmla="*/ 9 w 130"/>
              <a:gd name="T9" fmla="*/ 86 h 89"/>
              <a:gd name="T10" fmla="*/ 0 w 130"/>
              <a:gd name="T11" fmla="*/ 82 h 89"/>
              <a:gd name="T12" fmla="*/ 9 w 130"/>
              <a:gd name="T13" fmla="*/ 68 h 89"/>
            </a:gdLst>
            <a:ahLst/>
            <a:cxnLst>
              <a:cxn ang="0">
                <a:pos x="T0" y="T1"/>
              </a:cxn>
              <a:cxn ang="0">
                <a:pos x="T2" y="T3"/>
              </a:cxn>
              <a:cxn ang="0">
                <a:pos x="T4" y="T5"/>
              </a:cxn>
              <a:cxn ang="0">
                <a:pos x="T6" y="T7"/>
              </a:cxn>
              <a:cxn ang="0">
                <a:pos x="T8" y="T9"/>
              </a:cxn>
              <a:cxn ang="0">
                <a:pos x="T10" y="T11"/>
              </a:cxn>
              <a:cxn ang="0">
                <a:pos x="T12" y="T13"/>
              </a:cxn>
            </a:cxnLst>
            <a:rect l="0" t="0" r="r" b="b"/>
            <a:pathLst>
              <a:path w="130" h="89">
                <a:moveTo>
                  <a:pt x="9" y="68"/>
                </a:moveTo>
                <a:cubicBezTo>
                  <a:pt x="122" y="3"/>
                  <a:pt x="122" y="3"/>
                  <a:pt x="122" y="3"/>
                </a:cubicBezTo>
                <a:cubicBezTo>
                  <a:pt x="127" y="0"/>
                  <a:pt x="130" y="2"/>
                  <a:pt x="130" y="7"/>
                </a:cubicBezTo>
                <a:cubicBezTo>
                  <a:pt x="130" y="12"/>
                  <a:pt x="127" y="19"/>
                  <a:pt x="122" y="21"/>
                </a:cubicBezTo>
                <a:cubicBezTo>
                  <a:pt x="9" y="86"/>
                  <a:pt x="9" y="86"/>
                  <a:pt x="9" y="86"/>
                </a:cubicBezTo>
                <a:cubicBezTo>
                  <a:pt x="4" y="89"/>
                  <a:pt x="0" y="87"/>
                  <a:pt x="0" y="82"/>
                </a:cubicBezTo>
                <a:cubicBezTo>
                  <a:pt x="0" y="77"/>
                  <a:pt x="4" y="70"/>
                  <a:pt x="9" y="68"/>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任意多边形 173">
            <a:extLst>
              <a:ext uri="{FF2B5EF4-FFF2-40B4-BE49-F238E27FC236}">
                <a16:creationId xmlns:a16="http://schemas.microsoft.com/office/drawing/2014/main" id="{883E5247-EDA7-4128-9233-0F34828F38B4}"/>
              </a:ext>
            </a:extLst>
          </p:cNvPr>
          <p:cNvSpPr/>
          <p:nvPr/>
        </p:nvSpPr>
        <p:spPr bwMode="auto">
          <a:xfrm>
            <a:off x="9055967" y="4395496"/>
            <a:ext cx="37545" cy="57659"/>
          </a:xfrm>
          <a:custGeom>
            <a:avLst/>
            <a:gdLst>
              <a:gd name="T0" fmla="*/ 0 w 17"/>
              <a:gd name="T1" fmla="*/ 14 h 26"/>
              <a:gd name="T2" fmla="*/ 0 w 17"/>
              <a:gd name="T3" fmla="*/ 21 h 26"/>
              <a:gd name="T4" fmla="*/ 6 w 17"/>
              <a:gd name="T5" fmla="*/ 24 h 26"/>
              <a:gd name="T6" fmla="*/ 12 w 17"/>
              <a:gd name="T7" fmla="*/ 20 h 26"/>
              <a:gd name="T8" fmla="*/ 17 w 17"/>
              <a:gd name="T9" fmla="*/ 11 h 26"/>
              <a:gd name="T10" fmla="*/ 17 w 17"/>
              <a:gd name="T11" fmla="*/ 5 h 26"/>
              <a:gd name="T12" fmla="*/ 12 w 17"/>
              <a:gd name="T13" fmla="*/ 2 h 26"/>
              <a:gd name="T14" fmla="*/ 6 w 17"/>
              <a:gd name="T15" fmla="*/ 5 h 26"/>
              <a:gd name="T16" fmla="*/ 0 w 17"/>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0" y="14"/>
                </a:moveTo>
                <a:cubicBezTo>
                  <a:pt x="0" y="21"/>
                  <a:pt x="0" y="21"/>
                  <a:pt x="0" y="21"/>
                </a:cubicBezTo>
                <a:cubicBezTo>
                  <a:pt x="0" y="24"/>
                  <a:pt x="3" y="26"/>
                  <a:pt x="6" y="24"/>
                </a:cubicBezTo>
                <a:cubicBezTo>
                  <a:pt x="12" y="20"/>
                  <a:pt x="12" y="20"/>
                  <a:pt x="12" y="20"/>
                </a:cubicBezTo>
                <a:cubicBezTo>
                  <a:pt x="14" y="19"/>
                  <a:pt x="17" y="15"/>
                  <a:pt x="17" y="11"/>
                </a:cubicBezTo>
                <a:cubicBezTo>
                  <a:pt x="17" y="5"/>
                  <a:pt x="17" y="5"/>
                  <a:pt x="17" y="5"/>
                </a:cubicBezTo>
                <a:cubicBezTo>
                  <a:pt x="17" y="1"/>
                  <a:pt x="14" y="0"/>
                  <a:pt x="12" y="2"/>
                </a:cubicBezTo>
                <a:cubicBezTo>
                  <a:pt x="6" y="5"/>
                  <a:pt x="6" y="5"/>
                  <a:pt x="6" y="5"/>
                </a:cubicBezTo>
                <a:cubicBezTo>
                  <a:pt x="3"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任意多边形 174">
            <a:extLst>
              <a:ext uri="{FF2B5EF4-FFF2-40B4-BE49-F238E27FC236}">
                <a16:creationId xmlns:a16="http://schemas.microsoft.com/office/drawing/2014/main" id="{7038584E-F300-4354-80A1-63DA946D0FC0}"/>
              </a:ext>
            </a:extLst>
          </p:cNvPr>
          <p:cNvSpPr/>
          <p:nvPr/>
        </p:nvSpPr>
        <p:spPr bwMode="auto">
          <a:xfrm>
            <a:off x="9129716" y="4252021"/>
            <a:ext cx="214542" cy="156884"/>
          </a:xfrm>
          <a:custGeom>
            <a:avLst/>
            <a:gdLst>
              <a:gd name="T0" fmla="*/ 0 w 97"/>
              <a:gd name="T1" fmla="*/ 64 h 71"/>
              <a:gd name="T2" fmla="*/ 9 w 97"/>
              <a:gd name="T3" fmla="*/ 68 h 71"/>
              <a:gd name="T4" fmla="*/ 89 w 97"/>
              <a:gd name="T5" fmla="*/ 22 h 71"/>
              <a:gd name="T6" fmla="*/ 97 w 97"/>
              <a:gd name="T7" fmla="*/ 7 h 71"/>
              <a:gd name="T8" fmla="*/ 89 w 97"/>
              <a:gd name="T9" fmla="*/ 3 h 71"/>
              <a:gd name="T10" fmla="*/ 9 w 97"/>
              <a:gd name="T11" fmla="*/ 49 h 71"/>
              <a:gd name="T12" fmla="*/ 0 w 97"/>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7" h="71">
                <a:moveTo>
                  <a:pt x="0" y="64"/>
                </a:moveTo>
                <a:cubicBezTo>
                  <a:pt x="0" y="69"/>
                  <a:pt x="4" y="71"/>
                  <a:pt x="9" y="68"/>
                </a:cubicBezTo>
                <a:cubicBezTo>
                  <a:pt x="89" y="22"/>
                  <a:pt x="89" y="22"/>
                  <a:pt x="89" y="22"/>
                </a:cubicBezTo>
                <a:cubicBezTo>
                  <a:pt x="94" y="19"/>
                  <a:pt x="97" y="13"/>
                  <a:pt x="97" y="7"/>
                </a:cubicBezTo>
                <a:cubicBezTo>
                  <a:pt x="97" y="2"/>
                  <a:pt x="94" y="0"/>
                  <a:pt x="89" y="3"/>
                </a:cubicBezTo>
                <a:cubicBezTo>
                  <a:pt x="9" y="49"/>
                  <a:pt x="9" y="49"/>
                  <a:pt x="9" y="49"/>
                </a:cubicBezTo>
                <a:cubicBezTo>
                  <a:pt x="4" y="52"/>
                  <a:pt x="0" y="59"/>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任意多边形 175">
            <a:extLst>
              <a:ext uri="{FF2B5EF4-FFF2-40B4-BE49-F238E27FC236}">
                <a16:creationId xmlns:a16="http://schemas.microsoft.com/office/drawing/2014/main" id="{43FC847F-D28D-492E-B724-1065A032480A}"/>
              </a:ext>
            </a:extLst>
          </p:cNvPr>
          <p:cNvSpPr/>
          <p:nvPr/>
        </p:nvSpPr>
        <p:spPr bwMode="auto">
          <a:xfrm>
            <a:off x="9055967" y="4478631"/>
            <a:ext cx="37545" cy="56317"/>
          </a:xfrm>
          <a:custGeom>
            <a:avLst/>
            <a:gdLst>
              <a:gd name="T0" fmla="*/ 0 w 17"/>
              <a:gd name="T1" fmla="*/ 14 h 25"/>
              <a:gd name="T2" fmla="*/ 0 w 17"/>
              <a:gd name="T3" fmla="*/ 20 h 25"/>
              <a:gd name="T4" fmla="*/ 6 w 17"/>
              <a:gd name="T5" fmla="*/ 23 h 25"/>
              <a:gd name="T6" fmla="*/ 12 w 17"/>
              <a:gd name="T7" fmla="*/ 20 h 25"/>
              <a:gd name="T8" fmla="*/ 17 w 17"/>
              <a:gd name="T9" fmla="*/ 11 h 25"/>
              <a:gd name="T10" fmla="*/ 17 w 17"/>
              <a:gd name="T11" fmla="*/ 4 h 25"/>
              <a:gd name="T12" fmla="*/ 12 w 17"/>
              <a:gd name="T13" fmla="*/ 1 h 25"/>
              <a:gd name="T14" fmla="*/ 6 w 17"/>
              <a:gd name="T15" fmla="*/ 5 h 25"/>
              <a:gd name="T16" fmla="*/ 0 w 17"/>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5">
                <a:moveTo>
                  <a:pt x="0" y="14"/>
                </a:moveTo>
                <a:cubicBezTo>
                  <a:pt x="0" y="20"/>
                  <a:pt x="0" y="20"/>
                  <a:pt x="0" y="20"/>
                </a:cubicBezTo>
                <a:cubicBezTo>
                  <a:pt x="0" y="24"/>
                  <a:pt x="3" y="25"/>
                  <a:pt x="6" y="23"/>
                </a:cubicBezTo>
                <a:cubicBezTo>
                  <a:pt x="12" y="20"/>
                  <a:pt x="12" y="20"/>
                  <a:pt x="12" y="20"/>
                </a:cubicBezTo>
                <a:cubicBezTo>
                  <a:pt x="14" y="18"/>
                  <a:pt x="17" y="14"/>
                  <a:pt x="17" y="11"/>
                </a:cubicBezTo>
                <a:cubicBezTo>
                  <a:pt x="17" y="4"/>
                  <a:pt x="17" y="4"/>
                  <a:pt x="17" y="4"/>
                </a:cubicBezTo>
                <a:cubicBezTo>
                  <a:pt x="17" y="1"/>
                  <a:pt x="14" y="0"/>
                  <a:pt x="12" y="1"/>
                </a:cubicBezTo>
                <a:cubicBezTo>
                  <a:pt x="6" y="5"/>
                  <a:pt x="6" y="5"/>
                  <a:pt x="6" y="5"/>
                </a:cubicBezTo>
                <a:cubicBezTo>
                  <a:pt x="3" y="6"/>
                  <a:pt x="0" y="10"/>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任意多边形 176">
            <a:extLst>
              <a:ext uri="{FF2B5EF4-FFF2-40B4-BE49-F238E27FC236}">
                <a16:creationId xmlns:a16="http://schemas.microsoft.com/office/drawing/2014/main" id="{CB6E8D99-06F8-417C-8B1C-EA1EF227AF6F}"/>
              </a:ext>
            </a:extLst>
          </p:cNvPr>
          <p:cNvSpPr/>
          <p:nvPr/>
        </p:nvSpPr>
        <p:spPr bwMode="auto">
          <a:xfrm>
            <a:off x="9129716" y="4335156"/>
            <a:ext cx="214542" cy="155543"/>
          </a:xfrm>
          <a:custGeom>
            <a:avLst/>
            <a:gdLst>
              <a:gd name="T0" fmla="*/ 0 w 97"/>
              <a:gd name="T1" fmla="*/ 63 h 70"/>
              <a:gd name="T2" fmla="*/ 9 w 97"/>
              <a:gd name="T3" fmla="*/ 68 h 70"/>
              <a:gd name="T4" fmla="*/ 89 w 97"/>
              <a:gd name="T5" fmla="*/ 21 h 70"/>
              <a:gd name="T6" fmla="*/ 97 w 97"/>
              <a:gd name="T7" fmla="*/ 7 h 70"/>
              <a:gd name="T8" fmla="*/ 89 w 97"/>
              <a:gd name="T9" fmla="*/ 3 h 70"/>
              <a:gd name="T10" fmla="*/ 9 w 97"/>
              <a:gd name="T11" fmla="*/ 49 h 70"/>
              <a:gd name="T12" fmla="*/ 0 w 97"/>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7" h="70">
                <a:moveTo>
                  <a:pt x="0" y="63"/>
                </a:moveTo>
                <a:cubicBezTo>
                  <a:pt x="0" y="68"/>
                  <a:pt x="4" y="70"/>
                  <a:pt x="9" y="68"/>
                </a:cubicBezTo>
                <a:cubicBezTo>
                  <a:pt x="89" y="21"/>
                  <a:pt x="89" y="21"/>
                  <a:pt x="89" y="21"/>
                </a:cubicBezTo>
                <a:cubicBezTo>
                  <a:pt x="94" y="19"/>
                  <a:pt x="97" y="12"/>
                  <a:pt x="97" y="7"/>
                </a:cubicBezTo>
                <a:cubicBezTo>
                  <a:pt x="97" y="2"/>
                  <a:pt x="94" y="0"/>
                  <a:pt x="89" y="3"/>
                </a:cubicBezTo>
                <a:cubicBezTo>
                  <a:pt x="9" y="49"/>
                  <a:pt x="9" y="49"/>
                  <a:pt x="9" y="49"/>
                </a:cubicBezTo>
                <a:cubicBezTo>
                  <a:pt x="4" y="52"/>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任意多边形 177">
            <a:extLst>
              <a:ext uri="{FF2B5EF4-FFF2-40B4-BE49-F238E27FC236}">
                <a16:creationId xmlns:a16="http://schemas.microsoft.com/office/drawing/2014/main" id="{E4762A49-1C91-48E5-A36D-C7FE6567075F}"/>
              </a:ext>
            </a:extLst>
          </p:cNvPr>
          <p:cNvSpPr/>
          <p:nvPr/>
        </p:nvSpPr>
        <p:spPr bwMode="auto">
          <a:xfrm>
            <a:off x="9055967" y="4560425"/>
            <a:ext cx="37545" cy="57659"/>
          </a:xfrm>
          <a:custGeom>
            <a:avLst/>
            <a:gdLst>
              <a:gd name="T0" fmla="*/ 0 w 17"/>
              <a:gd name="T1" fmla="*/ 14 h 26"/>
              <a:gd name="T2" fmla="*/ 0 w 17"/>
              <a:gd name="T3" fmla="*/ 21 h 26"/>
              <a:gd name="T4" fmla="*/ 6 w 17"/>
              <a:gd name="T5" fmla="*/ 24 h 26"/>
              <a:gd name="T6" fmla="*/ 12 w 17"/>
              <a:gd name="T7" fmla="*/ 21 h 26"/>
              <a:gd name="T8" fmla="*/ 17 w 17"/>
              <a:gd name="T9" fmla="*/ 12 h 26"/>
              <a:gd name="T10" fmla="*/ 17 w 17"/>
              <a:gd name="T11" fmla="*/ 5 h 26"/>
              <a:gd name="T12" fmla="*/ 12 w 17"/>
              <a:gd name="T13" fmla="*/ 2 h 26"/>
              <a:gd name="T14" fmla="*/ 6 w 17"/>
              <a:gd name="T15" fmla="*/ 5 h 26"/>
              <a:gd name="T16" fmla="*/ 0 w 17"/>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0" y="14"/>
                </a:moveTo>
                <a:cubicBezTo>
                  <a:pt x="0" y="21"/>
                  <a:pt x="0" y="21"/>
                  <a:pt x="0" y="21"/>
                </a:cubicBezTo>
                <a:cubicBezTo>
                  <a:pt x="0" y="24"/>
                  <a:pt x="3" y="26"/>
                  <a:pt x="6" y="24"/>
                </a:cubicBezTo>
                <a:cubicBezTo>
                  <a:pt x="12" y="21"/>
                  <a:pt x="12" y="21"/>
                  <a:pt x="12" y="21"/>
                </a:cubicBezTo>
                <a:cubicBezTo>
                  <a:pt x="14" y="19"/>
                  <a:pt x="17" y="15"/>
                  <a:pt x="17" y="12"/>
                </a:cubicBezTo>
                <a:cubicBezTo>
                  <a:pt x="17" y="5"/>
                  <a:pt x="17" y="5"/>
                  <a:pt x="17" y="5"/>
                </a:cubicBezTo>
                <a:cubicBezTo>
                  <a:pt x="17" y="1"/>
                  <a:pt x="14" y="0"/>
                  <a:pt x="12" y="2"/>
                </a:cubicBezTo>
                <a:cubicBezTo>
                  <a:pt x="6" y="5"/>
                  <a:pt x="6" y="5"/>
                  <a:pt x="6" y="5"/>
                </a:cubicBezTo>
                <a:cubicBezTo>
                  <a:pt x="3"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任意多边形 178">
            <a:extLst>
              <a:ext uri="{FF2B5EF4-FFF2-40B4-BE49-F238E27FC236}">
                <a16:creationId xmlns:a16="http://schemas.microsoft.com/office/drawing/2014/main" id="{E2882350-1FFE-4FC3-BF4F-3F6FDDEB4CA4}"/>
              </a:ext>
            </a:extLst>
          </p:cNvPr>
          <p:cNvSpPr/>
          <p:nvPr/>
        </p:nvSpPr>
        <p:spPr bwMode="auto">
          <a:xfrm>
            <a:off x="9129716" y="4416950"/>
            <a:ext cx="214542" cy="156884"/>
          </a:xfrm>
          <a:custGeom>
            <a:avLst/>
            <a:gdLst>
              <a:gd name="T0" fmla="*/ 0 w 97"/>
              <a:gd name="T1" fmla="*/ 64 h 71"/>
              <a:gd name="T2" fmla="*/ 9 w 97"/>
              <a:gd name="T3" fmla="*/ 68 h 71"/>
              <a:gd name="T4" fmla="*/ 89 w 97"/>
              <a:gd name="T5" fmla="*/ 22 h 71"/>
              <a:gd name="T6" fmla="*/ 97 w 97"/>
              <a:gd name="T7" fmla="*/ 7 h 71"/>
              <a:gd name="T8" fmla="*/ 89 w 97"/>
              <a:gd name="T9" fmla="*/ 3 h 71"/>
              <a:gd name="T10" fmla="*/ 9 w 97"/>
              <a:gd name="T11" fmla="*/ 49 h 71"/>
              <a:gd name="T12" fmla="*/ 0 w 97"/>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7" h="71">
                <a:moveTo>
                  <a:pt x="0" y="64"/>
                </a:moveTo>
                <a:cubicBezTo>
                  <a:pt x="0" y="69"/>
                  <a:pt x="4" y="71"/>
                  <a:pt x="9" y="68"/>
                </a:cubicBezTo>
                <a:cubicBezTo>
                  <a:pt x="89" y="22"/>
                  <a:pt x="89" y="22"/>
                  <a:pt x="89" y="22"/>
                </a:cubicBezTo>
                <a:cubicBezTo>
                  <a:pt x="94" y="19"/>
                  <a:pt x="97" y="13"/>
                  <a:pt x="97" y="7"/>
                </a:cubicBezTo>
                <a:cubicBezTo>
                  <a:pt x="97" y="2"/>
                  <a:pt x="94" y="0"/>
                  <a:pt x="89" y="3"/>
                </a:cubicBezTo>
                <a:cubicBezTo>
                  <a:pt x="9" y="49"/>
                  <a:pt x="9" y="49"/>
                  <a:pt x="9" y="49"/>
                </a:cubicBezTo>
                <a:cubicBezTo>
                  <a:pt x="4" y="52"/>
                  <a:pt x="0" y="59"/>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任意多边形 179">
            <a:extLst>
              <a:ext uri="{FF2B5EF4-FFF2-40B4-BE49-F238E27FC236}">
                <a16:creationId xmlns:a16="http://schemas.microsoft.com/office/drawing/2014/main" id="{699B775C-988F-4CBE-AA3D-21070F8EB789}"/>
              </a:ext>
            </a:extLst>
          </p:cNvPr>
          <p:cNvSpPr/>
          <p:nvPr/>
        </p:nvSpPr>
        <p:spPr bwMode="auto">
          <a:xfrm>
            <a:off x="9055967" y="4644901"/>
            <a:ext cx="37545" cy="54977"/>
          </a:xfrm>
          <a:custGeom>
            <a:avLst/>
            <a:gdLst>
              <a:gd name="T0" fmla="*/ 0 w 17"/>
              <a:gd name="T1" fmla="*/ 14 h 25"/>
              <a:gd name="T2" fmla="*/ 0 w 17"/>
              <a:gd name="T3" fmla="*/ 20 h 25"/>
              <a:gd name="T4" fmla="*/ 6 w 17"/>
              <a:gd name="T5" fmla="*/ 23 h 25"/>
              <a:gd name="T6" fmla="*/ 12 w 17"/>
              <a:gd name="T7" fmla="*/ 20 h 25"/>
              <a:gd name="T8" fmla="*/ 17 w 17"/>
              <a:gd name="T9" fmla="*/ 11 h 25"/>
              <a:gd name="T10" fmla="*/ 17 w 17"/>
              <a:gd name="T11" fmla="*/ 4 h 25"/>
              <a:gd name="T12" fmla="*/ 12 w 17"/>
              <a:gd name="T13" fmla="*/ 1 h 25"/>
              <a:gd name="T14" fmla="*/ 6 w 17"/>
              <a:gd name="T15" fmla="*/ 5 h 25"/>
              <a:gd name="T16" fmla="*/ 0 w 17"/>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5">
                <a:moveTo>
                  <a:pt x="0" y="14"/>
                </a:moveTo>
                <a:cubicBezTo>
                  <a:pt x="0" y="20"/>
                  <a:pt x="0" y="20"/>
                  <a:pt x="0" y="20"/>
                </a:cubicBezTo>
                <a:cubicBezTo>
                  <a:pt x="0" y="24"/>
                  <a:pt x="3" y="25"/>
                  <a:pt x="6" y="23"/>
                </a:cubicBezTo>
                <a:cubicBezTo>
                  <a:pt x="12" y="20"/>
                  <a:pt x="12" y="20"/>
                  <a:pt x="12" y="20"/>
                </a:cubicBezTo>
                <a:cubicBezTo>
                  <a:pt x="14" y="18"/>
                  <a:pt x="17" y="14"/>
                  <a:pt x="17" y="11"/>
                </a:cubicBezTo>
                <a:cubicBezTo>
                  <a:pt x="17" y="4"/>
                  <a:pt x="17" y="4"/>
                  <a:pt x="17" y="4"/>
                </a:cubicBezTo>
                <a:cubicBezTo>
                  <a:pt x="17" y="1"/>
                  <a:pt x="14" y="0"/>
                  <a:pt x="12" y="1"/>
                </a:cubicBezTo>
                <a:cubicBezTo>
                  <a:pt x="6" y="5"/>
                  <a:pt x="6" y="5"/>
                  <a:pt x="6" y="5"/>
                </a:cubicBezTo>
                <a:cubicBezTo>
                  <a:pt x="3" y="6"/>
                  <a:pt x="0" y="10"/>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任意多边形 180">
            <a:extLst>
              <a:ext uri="{FF2B5EF4-FFF2-40B4-BE49-F238E27FC236}">
                <a16:creationId xmlns:a16="http://schemas.microsoft.com/office/drawing/2014/main" id="{CE8DBED0-3E0D-4256-9487-3BBB3B917698}"/>
              </a:ext>
            </a:extLst>
          </p:cNvPr>
          <p:cNvSpPr/>
          <p:nvPr/>
        </p:nvSpPr>
        <p:spPr bwMode="auto">
          <a:xfrm>
            <a:off x="9129716" y="4501426"/>
            <a:ext cx="214542" cy="154202"/>
          </a:xfrm>
          <a:custGeom>
            <a:avLst/>
            <a:gdLst>
              <a:gd name="T0" fmla="*/ 0 w 97"/>
              <a:gd name="T1" fmla="*/ 63 h 70"/>
              <a:gd name="T2" fmla="*/ 9 w 97"/>
              <a:gd name="T3" fmla="*/ 68 h 70"/>
              <a:gd name="T4" fmla="*/ 89 w 97"/>
              <a:gd name="T5" fmla="*/ 21 h 70"/>
              <a:gd name="T6" fmla="*/ 97 w 97"/>
              <a:gd name="T7" fmla="*/ 7 h 70"/>
              <a:gd name="T8" fmla="*/ 89 w 97"/>
              <a:gd name="T9" fmla="*/ 3 h 70"/>
              <a:gd name="T10" fmla="*/ 9 w 97"/>
              <a:gd name="T11" fmla="*/ 49 h 70"/>
              <a:gd name="T12" fmla="*/ 0 w 97"/>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7" h="70">
                <a:moveTo>
                  <a:pt x="0" y="63"/>
                </a:moveTo>
                <a:cubicBezTo>
                  <a:pt x="0" y="68"/>
                  <a:pt x="4" y="70"/>
                  <a:pt x="9" y="68"/>
                </a:cubicBezTo>
                <a:cubicBezTo>
                  <a:pt x="89" y="21"/>
                  <a:pt x="89" y="21"/>
                  <a:pt x="89" y="21"/>
                </a:cubicBezTo>
                <a:cubicBezTo>
                  <a:pt x="94" y="19"/>
                  <a:pt x="97" y="12"/>
                  <a:pt x="97" y="7"/>
                </a:cubicBezTo>
                <a:cubicBezTo>
                  <a:pt x="97" y="2"/>
                  <a:pt x="94" y="0"/>
                  <a:pt x="89" y="3"/>
                </a:cubicBezTo>
                <a:cubicBezTo>
                  <a:pt x="9" y="49"/>
                  <a:pt x="9" y="49"/>
                  <a:pt x="9" y="49"/>
                </a:cubicBezTo>
                <a:cubicBezTo>
                  <a:pt x="4" y="52"/>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任意多边形 181">
            <a:extLst>
              <a:ext uri="{FF2B5EF4-FFF2-40B4-BE49-F238E27FC236}">
                <a16:creationId xmlns:a16="http://schemas.microsoft.com/office/drawing/2014/main" id="{A5C3FA38-F9E8-4C77-8A6A-29703562C45D}"/>
              </a:ext>
            </a:extLst>
          </p:cNvPr>
          <p:cNvSpPr/>
          <p:nvPr/>
        </p:nvSpPr>
        <p:spPr bwMode="auto">
          <a:xfrm>
            <a:off x="9055967" y="4627469"/>
            <a:ext cx="288291" cy="195770"/>
          </a:xfrm>
          <a:custGeom>
            <a:avLst/>
            <a:gdLst>
              <a:gd name="T0" fmla="*/ 8 w 130"/>
              <a:gd name="T1" fmla="*/ 67 h 89"/>
              <a:gd name="T2" fmla="*/ 121 w 130"/>
              <a:gd name="T3" fmla="*/ 2 h 89"/>
              <a:gd name="T4" fmla="*/ 130 w 130"/>
              <a:gd name="T5" fmla="*/ 7 h 89"/>
              <a:gd name="T6" fmla="*/ 121 w 130"/>
              <a:gd name="T7" fmla="*/ 21 h 89"/>
              <a:gd name="T8" fmla="*/ 8 w 130"/>
              <a:gd name="T9" fmla="*/ 86 h 89"/>
              <a:gd name="T10" fmla="*/ 0 w 130"/>
              <a:gd name="T11" fmla="*/ 82 h 89"/>
              <a:gd name="T12" fmla="*/ 8 w 130"/>
              <a:gd name="T13" fmla="*/ 67 h 89"/>
            </a:gdLst>
            <a:ahLst/>
            <a:cxnLst>
              <a:cxn ang="0">
                <a:pos x="T0" y="T1"/>
              </a:cxn>
              <a:cxn ang="0">
                <a:pos x="T2" y="T3"/>
              </a:cxn>
              <a:cxn ang="0">
                <a:pos x="T4" y="T5"/>
              </a:cxn>
              <a:cxn ang="0">
                <a:pos x="T6" y="T7"/>
              </a:cxn>
              <a:cxn ang="0">
                <a:pos x="T8" y="T9"/>
              </a:cxn>
              <a:cxn ang="0">
                <a:pos x="T10" y="T11"/>
              </a:cxn>
              <a:cxn ang="0">
                <a:pos x="T12" y="T13"/>
              </a:cxn>
            </a:cxnLst>
            <a:rect l="0" t="0" r="r" b="b"/>
            <a:pathLst>
              <a:path w="130" h="89">
                <a:moveTo>
                  <a:pt x="8" y="67"/>
                </a:moveTo>
                <a:cubicBezTo>
                  <a:pt x="121" y="2"/>
                  <a:pt x="121" y="2"/>
                  <a:pt x="121" y="2"/>
                </a:cubicBezTo>
                <a:cubicBezTo>
                  <a:pt x="126" y="0"/>
                  <a:pt x="130" y="1"/>
                  <a:pt x="130" y="7"/>
                </a:cubicBezTo>
                <a:cubicBezTo>
                  <a:pt x="130" y="12"/>
                  <a:pt x="126" y="18"/>
                  <a:pt x="121" y="21"/>
                </a:cubicBezTo>
                <a:cubicBezTo>
                  <a:pt x="8" y="86"/>
                  <a:pt x="8" y="86"/>
                  <a:pt x="8" y="86"/>
                </a:cubicBezTo>
                <a:cubicBezTo>
                  <a:pt x="4" y="89"/>
                  <a:pt x="0" y="87"/>
                  <a:pt x="0" y="82"/>
                </a:cubicBezTo>
                <a:cubicBezTo>
                  <a:pt x="0" y="77"/>
                  <a:pt x="4" y="70"/>
                  <a:pt x="8" y="67"/>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任意多边形 182">
            <a:extLst>
              <a:ext uri="{FF2B5EF4-FFF2-40B4-BE49-F238E27FC236}">
                <a16:creationId xmlns:a16="http://schemas.microsoft.com/office/drawing/2014/main" id="{F2B2DA5A-D2F7-4DC1-BEBE-0F0F49413C5C}"/>
              </a:ext>
            </a:extLst>
          </p:cNvPr>
          <p:cNvSpPr/>
          <p:nvPr/>
        </p:nvSpPr>
        <p:spPr bwMode="auto">
          <a:xfrm>
            <a:off x="9055967" y="4852738"/>
            <a:ext cx="36204" cy="54977"/>
          </a:xfrm>
          <a:custGeom>
            <a:avLst/>
            <a:gdLst>
              <a:gd name="T0" fmla="*/ 0 w 16"/>
              <a:gd name="T1" fmla="*/ 14 h 25"/>
              <a:gd name="T2" fmla="*/ 0 w 16"/>
              <a:gd name="T3" fmla="*/ 21 h 25"/>
              <a:gd name="T4" fmla="*/ 5 w 16"/>
              <a:gd name="T5" fmla="*/ 24 h 25"/>
              <a:gd name="T6" fmla="*/ 11 w 16"/>
              <a:gd name="T7" fmla="*/ 20 h 25"/>
              <a:gd name="T8" fmla="*/ 16 w 16"/>
              <a:gd name="T9" fmla="*/ 11 h 25"/>
              <a:gd name="T10" fmla="*/ 16 w 16"/>
              <a:gd name="T11" fmla="*/ 4 h 25"/>
              <a:gd name="T12" fmla="*/ 11 w 16"/>
              <a:gd name="T13" fmla="*/ 1 h 25"/>
              <a:gd name="T14" fmla="*/ 5 w 16"/>
              <a:gd name="T15" fmla="*/ 5 h 25"/>
              <a:gd name="T16" fmla="*/ 0 w 16"/>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5">
                <a:moveTo>
                  <a:pt x="0" y="14"/>
                </a:moveTo>
                <a:cubicBezTo>
                  <a:pt x="0" y="21"/>
                  <a:pt x="0" y="21"/>
                  <a:pt x="0" y="21"/>
                </a:cubicBezTo>
                <a:cubicBezTo>
                  <a:pt x="0" y="24"/>
                  <a:pt x="2" y="25"/>
                  <a:pt x="5" y="24"/>
                </a:cubicBezTo>
                <a:cubicBezTo>
                  <a:pt x="11" y="20"/>
                  <a:pt x="11" y="20"/>
                  <a:pt x="11" y="20"/>
                </a:cubicBezTo>
                <a:cubicBezTo>
                  <a:pt x="14" y="19"/>
                  <a:pt x="16" y="15"/>
                  <a:pt x="16" y="11"/>
                </a:cubicBezTo>
                <a:cubicBezTo>
                  <a:pt x="16" y="4"/>
                  <a:pt x="16" y="4"/>
                  <a:pt x="16" y="4"/>
                </a:cubicBezTo>
                <a:cubicBezTo>
                  <a:pt x="16" y="1"/>
                  <a:pt x="14" y="0"/>
                  <a:pt x="11" y="1"/>
                </a:cubicBezTo>
                <a:cubicBezTo>
                  <a:pt x="5" y="5"/>
                  <a:pt x="5" y="5"/>
                  <a:pt x="5" y="5"/>
                </a:cubicBezTo>
                <a:cubicBezTo>
                  <a:pt x="2"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任意多边形 183">
            <a:extLst>
              <a:ext uri="{FF2B5EF4-FFF2-40B4-BE49-F238E27FC236}">
                <a16:creationId xmlns:a16="http://schemas.microsoft.com/office/drawing/2014/main" id="{D88F80A6-D43A-4C0E-9258-132898AEDEB7}"/>
              </a:ext>
            </a:extLst>
          </p:cNvPr>
          <p:cNvSpPr/>
          <p:nvPr/>
        </p:nvSpPr>
        <p:spPr bwMode="auto">
          <a:xfrm>
            <a:off x="9127034" y="4709264"/>
            <a:ext cx="217224" cy="156884"/>
          </a:xfrm>
          <a:custGeom>
            <a:avLst/>
            <a:gdLst>
              <a:gd name="T0" fmla="*/ 0 w 98"/>
              <a:gd name="T1" fmla="*/ 63 h 71"/>
              <a:gd name="T2" fmla="*/ 9 w 98"/>
              <a:gd name="T3" fmla="*/ 68 h 71"/>
              <a:gd name="T4" fmla="*/ 89 w 98"/>
              <a:gd name="T5" fmla="*/ 22 h 71"/>
              <a:gd name="T6" fmla="*/ 98 w 98"/>
              <a:gd name="T7" fmla="*/ 7 h 71"/>
              <a:gd name="T8" fmla="*/ 89 w 98"/>
              <a:gd name="T9" fmla="*/ 3 h 71"/>
              <a:gd name="T10" fmla="*/ 9 w 98"/>
              <a:gd name="T11" fmla="*/ 49 h 71"/>
              <a:gd name="T12" fmla="*/ 0 w 98"/>
              <a:gd name="T13" fmla="*/ 63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3"/>
                </a:moveTo>
                <a:cubicBezTo>
                  <a:pt x="0" y="69"/>
                  <a:pt x="4" y="71"/>
                  <a:pt x="9" y="68"/>
                </a:cubicBezTo>
                <a:cubicBezTo>
                  <a:pt x="89" y="22"/>
                  <a:pt x="89" y="22"/>
                  <a:pt x="89" y="22"/>
                </a:cubicBezTo>
                <a:cubicBezTo>
                  <a:pt x="94" y="19"/>
                  <a:pt x="98" y="12"/>
                  <a:pt x="98" y="7"/>
                </a:cubicBezTo>
                <a:cubicBezTo>
                  <a:pt x="98" y="2"/>
                  <a:pt x="94" y="0"/>
                  <a:pt x="89" y="3"/>
                </a:cubicBezTo>
                <a:cubicBezTo>
                  <a:pt x="9" y="49"/>
                  <a:pt x="9" y="49"/>
                  <a:pt x="9" y="49"/>
                </a:cubicBezTo>
                <a:cubicBezTo>
                  <a:pt x="4" y="52"/>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任意多边形 184">
            <a:extLst>
              <a:ext uri="{FF2B5EF4-FFF2-40B4-BE49-F238E27FC236}">
                <a16:creationId xmlns:a16="http://schemas.microsoft.com/office/drawing/2014/main" id="{0A8C4E7A-2A5C-4698-8911-D11576FEC3F5}"/>
              </a:ext>
            </a:extLst>
          </p:cNvPr>
          <p:cNvSpPr/>
          <p:nvPr/>
        </p:nvSpPr>
        <p:spPr bwMode="auto">
          <a:xfrm>
            <a:off x="9055967" y="4934533"/>
            <a:ext cx="36204" cy="56317"/>
          </a:xfrm>
          <a:custGeom>
            <a:avLst/>
            <a:gdLst>
              <a:gd name="T0" fmla="*/ 0 w 16"/>
              <a:gd name="T1" fmla="*/ 14 h 26"/>
              <a:gd name="T2" fmla="*/ 0 w 16"/>
              <a:gd name="T3" fmla="*/ 21 h 26"/>
              <a:gd name="T4" fmla="*/ 5 w 16"/>
              <a:gd name="T5" fmla="*/ 24 h 26"/>
              <a:gd name="T6" fmla="*/ 11 w 16"/>
              <a:gd name="T7" fmla="*/ 21 h 26"/>
              <a:gd name="T8" fmla="*/ 16 w 16"/>
              <a:gd name="T9" fmla="*/ 12 h 26"/>
              <a:gd name="T10" fmla="*/ 16 w 16"/>
              <a:gd name="T11" fmla="*/ 5 h 26"/>
              <a:gd name="T12" fmla="*/ 11 w 16"/>
              <a:gd name="T13" fmla="*/ 2 h 26"/>
              <a:gd name="T14" fmla="*/ 5 w 16"/>
              <a:gd name="T15" fmla="*/ 5 h 26"/>
              <a:gd name="T16" fmla="*/ 0 w 16"/>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
                <a:moveTo>
                  <a:pt x="0" y="14"/>
                </a:moveTo>
                <a:cubicBezTo>
                  <a:pt x="0" y="21"/>
                  <a:pt x="0" y="21"/>
                  <a:pt x="0" y="21"/>
                </a:cubicBezTo>
                <a:cubicBezTo>
                  <a:pt x="0" y="24"/>
                  <a:pt x="2" y="26"/>
                  <a:pt x="5" y="24"/>
                </a:cubicBezTo>
                <a:cubicBezTo>
                  <a:pt x="11" y="21"/>
                  <a:pt x="11" y="21"/>
                  <a:pt x="11" y="21"/>
                </a:cubicBezTo>
                <a:cubicBezTo>
                  <a:pt x="14" y="19"/>
                  <a:pt x="16" y="15"/>
                  <a:pt x="16" y="12"/>
                </a:cubicBezTo>
                <a:cubicBezTo>
                  <a:pt x="16" y="5"/>
                  <a:pt x="16" y="5"/>
                  <a:pt x="16" y="5"/>
                </a:cubicBezTo>
                <a:cubicBezTo>
                  <a:pt x="16" y="2"/>
                  <a:pt x="14" y="0"/>
                  <a:pt x="11" y="2"/>
                </a:cubicBezTo>
                <a:cubicBezTo>
                  <a:pt x="5" y="5"/>
                  <a:pt x="5" y="5"/>
                  <a:pt x="5" y="5"/>
                </a:cubicBezTo>
                <a:cubicBezTo>
                  <a:pt x="2"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任意多边形 185">
            <a:extLst>
              <a:ext uri="{FF2B5EF4-FFF2-40B4-BE49-F238E27FC236}">
                <a16:creationId xmlns:a16="http://schemas.microsoft.com/office/drawing/2014/main" id="{5AF398F1-B86F-43B2-851C-C82062F27CCB}"/>
              </a:ext>
            </a:extLst>
          </p:cNvPr>
          <p:cNvSpPr/>
          <p:nvPr/>
        </p:nvSpPr>
        <p:spPr bwMode="auto">
          <a:xfrm>
            <a:off x="9127034" y="4792399"/>
            <a:ext cx="217224" cy="155543"/>
          </a:xfrm>
          <a:custGeom>
            <a:avLst/>
            <a:gdLst>
              <a:gd name="T0" fmla="*/ 0 w 98"/>
              <a:gd name="T1" fmla="*/ 63 h 70"/>
              <a:gd name="T2" fmla="*/ 9 w 98"/>
              <a:gd name="T3" fmla="*/ 67 h 70"/>
              <a:gd name="T4" fmla="*/ 89 w 98"/>
              <a:gd name="T5" fmla="*/ 21 h 70"/>
              <a:gd name="T6" fmla="*/ 98 w 98"/>
              <a:gd name="T7" fmla="*/ 7 h 70"/>
              <a:gd name="T8" fmla="*/ 89 w 98"/>
              <a:gd name="T9" fmla="*/ 2 h 70"/>
              <a:gd name="T10" fmla="*/ 9 w 98"/>
              <a:gd name="T11" fmla="*/ 49 h 70"/>
              <a:gd name="T12" fmla="*/ 0 w 98"/>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8" h="70">
                <a:moveTo>
                  <a:pt x="0" y="63"/>
                </a:moveTo>
                <a:cubicBezTo>
                  <a:pt x="0" y="68"/>
                  <a:pt x="4" y="70"/>
                  <a:pt x="9" y="67"/>
                </a:cubicBezTo>
                <a:cubicBezTo>
                  <a:pt x="89" y="21"/>
                  <a:pt x="89" y="21"/>
                  <a:pt x="89" y="21"/>
                </a:cubicBezTo>
                <a:cubicBezTo>
                  <a:pt x="94" y="18"/>
                  <a:pt x="98" y="12"/>
                  <a:pt x="98" y="7"/>
                </a:cubicBezTo>
                <a:cubicBezTo>
                  <a:pt x="98" y="2"/>
                  <a:pt x="94" y="0"/>
                  <a:pt x="89" y="2"/>
                </a:cubicBezTo>
                <a:cubicBezTo>
                  <a:pt x="9" y="49"/>
                  <a:pt x="9" y="49"/>
                  <a:pt x="9" y="49"/>
                </a:cubicBezTo>
                <a:cubicBezTo>
                  <a:pt x="4" y="51"/>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任意多边形 186">
            <a:extLst>
              <a:ext uri="{FF2B5EF4-FFF2-40B4-BE49-F238E27FC236}">
                <a16:creationId xmlns:a16="http://schemas.microsoft.com/office/drawing/2014/main" id="{07069314-DD82-42B9-8236-8E9B8F7C6E60}"/>
              </a:ext>
            </a:extLst>
          </p:cNvPr>
          <p:cNvSpPr/>
          <p:nvPr/>
        </p:nvSpPr>
        <p:spPr bwMode="auto">
          <a:xfrm>
            <a:off x="9055967" y="5017668"/>
            <a:ext cx="36204" cy="54977"/>
          </a:xfrm>
          <a:custGeom>
            <a:avLst/>
            <a:gdLst>
              <a:gd name="T0" fmla="*/ 0 w 16"/>
              <a:gd name="T1" fmla="*/ 14 h 25"/>
              <a:gd name="T2" fmla="*/ 0 w 16"/>
              <a:gd name="T3" fmla="*/ 21 h 25"/>
              <a:gd name="T4" fmla="*/ 5 w 16"/>
              <a:gd name="T5" fmla="*/ 24 h 25"/>
              <a:gd name="T6" fmla="*/ 11 w 16"/>
              <a:gd name="T7" fmla="*/ 20 h 25"/>
              <a:gd name="T8" fmla="*/ 16 w 16"/>
              <a:gd name="T9" fmla="*/ 11 h 25"/>
              <a:gd name="T10" fmla="*/ 16 w 16"/>
              <a:gd name="T11" fmla="*/ 5 h 25"/>
              <a:gd name="T12" fmla="*/ 11 w 16"/>
              <a:gd name="T13" fmla="*/ 2 h 25"/>
              <a:gd name="T14" fmla="*/ 5 w 16"/>
              <a:gd name="T15" fmla="*/ 5 h 25"/>
              <a:gd name="T16" fmla="*/ 0 w 16"/>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5">
                <a:moveTo>
                  <a:pt x="0" y="14"/>
                </a:moveTo>
                <a:cubicBezTo>
                  <a:pt x="0" y="21"/>
                  <a:pt x="0" y="21"/>
                  <a:pt x="0" y="21"/>
                </a:cubicBezTo>
                <a:cubicBezTo>
                  <a:pt x="0" y="24"/>
                  <a:pt x="2" y="25"/>
                  <a:pt x="5" y="24"/>
                </a:cubicBezTo>
                <a:cubicBezTo>
                  <a:pt x="11" y="20"/>
                  <a:pt x="11" y="20"/>
                  <a:pt x="11" y="20"/>
                </a:cubicBezTo>
                <a:cubicBezTo>
                  <a:pt x="14" y="19"/>
                  <a:pt x="16" y="15"/>
                  <a:pt x="16" y="11"/>
                </a:cubicBezTo>
                <a:cubicBezTo>
                  <a:pt x="16" y="5"/>
                  <a:pt x="16" y="5"/>
                  <a:pt x="16" y="5"/>
                </a:cubicBezTo>
                <a:cubicBezTo>
                  <a:pt x="16" y="1"/>
                  <a:pt x="14" y="0"/>
                  <a:pt x="11" y="2"/>
                </a:cubicBezTo>
                <a:cubicBezTo>
                  <a:pt x="5" y="5"/>
                  <a:pt x="5" y="5"/>
                  <a:pt x="5" y="5"/>
                </a:cubicBezTo>
                <a:cubicBezTo>
                  <a:pt x="2"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任意多边形 187">
            <a:extLst>
              <a:ext uri="{FF2B5EF4-FFF2-40B4-BE49-F238E27FC236}">
                <a16:creationId xmlns:a16="http://schemas.microsoft.com/office/drawing/2014/main" id="{4D761B96-86CE-45B4-91B5-7CAE0CA3E0C0}"/>
              </a:ext>
            </a:extLst>
          </p:cNvPr>
          <p:cNvSpPr/>
          <p:nvPr/>
        </p:nvSpPr>
        <p:spPr bwMode="auto">
          <a:xfrm>
            <a:off x="9127034" y="4874192"/>
            <a:ext cx="217224" cy="156884"/>
          </a:xfrm>
          <a:custGeom>
            <a:avLst/>
            <a:gdLst>
              <a:gd name="T0" fmla="*/ 0 w 98"/>
              <a:gd name="T1" fmla="*/ 64 h 71"/>
              <a:gd name="T2" fmla="*/ 9 w 98"/>
              <a:gd name="T3" fmla="*/ 68 h 71"/>
              <a:gd name="T4" fmla="*/ 89 w 98"/>
              <a:gd name="T5" fmla="*/ 22 h 71"/>
              <a:gd name="T6" fmla="*/ 98 w 98"/>
              <a:gd name="T7" fmla="*/ 7 h 71"/>
              <a:gd name="T8" fmla="*/ 89 w 98"/>
              <a:gd name="T9" fmla="*/ 3 h 71"/>
              <a:gd name="T10" fmla="*/ 9 w 98"/>
              <a:gd name="T11" fmla="*/ 49 h 71"/>
              <a:gd name="T12" fmla="*/ 0 w 98"/>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4"/>
                </a:moveTo>
                <a:cubicBezTo>
                  <a:pt x="0" y="69"/>
                  <a:pt x="4" y="71"/>
                  <a:pt x="9" y="68"/>
                </a:cubicBezTo>
                <a:cubicBezTo>
                  <a:pt x="89" y="22"/>
                  <a:pt x="89" y="22"/>
                  <a:pt x="89" y="22"/>
                </a:cubicBezTo>
                <a:cubicBezTo>
                  <a:pt x="94" y="19"/>
                  <a:pt x="98" y="12"/>
                  <a:pt x="98" y="7"/>
                </a:cubicBezTo>
                <a:cubicBezTo>
                  <a:pt x="98" y="2"/>
                  <a:pt x="94" y="0"/>
                  <a:pt x="89" y="3"/>
                </a:cubicBezTo>
                <a:cubicBezTo>
                  <a:pt x="9" y="49"/>
                  <a:pt x="9" y="49"/>
                  <a:pt x="9" y="49"/>
                </a:cubicBezTo>
                <a:cubicBezTo>
                  <a:pt x="4" y="52"/>
                  <a:pt x="0" y="58"/>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任意多边形 188">
            <a:extLst>
              <a:ext uri="{FF2B5EF4-FFF2-40B4-BE49-F238E27FC236}">
                <a16:creationId xmlns:a16="http://schemas.microsoft.com/office/drawing/2014/main" id="{7ACF4308-C0C6-4F1A-872B-5F57A3C52836}"/>
              </a:ext>
            </a:extLst>
          </p:cNvPr>
          <p:cNvSpPr/>
          <p:nvPr/>
        </p:nvSpPr>
        <p:spPr bwMode="auto">
          <a:xfrm>
            <a:off x="9055967" y="5099462"/>
            <a:ext cx="36204" cy="57659"/>
          </a:xfrm>
          <a:custGeom>
            <a:avLst/>
            <a:gdLst>
              <a:gd name="T0" fmla="*/ 0 w 16"/>
              <a:gd name="T1" fmla="*/ 14 h 26"/>
              <a:gd name="T2" fmla="*/ 0 w 16"/>
              <a:gd name="T3" fmla="*/ 21 h 26"/>
              <a:gd name="T4" fmla="*/ 5 w 16"/>
              <a:gd name="T5" fmla="*/ 24 h 26"/>
              <a:gd name="T6" fmla="*/ 11 w 16"/>
              <a:gd name="T7" fmla="*/ 21 h 26"/>
              <a:gd name="T8" fmla="*/ 16 w 16"/>
              <a:gd name="T9" fmla="*/ 12 h 26"/>
              <a:gd name="T10" fmla="*/ 16 w 16"/>
              <a:gd name="T11" fmla="*/ 5 h 26"/>
              <a:gd name="T12" fmla="*/ 11 w 16"/>
              <a:gd name="T13" fmla="*/ 2 h 26"/>
              <a:gd name="T14" fmla="*/ 5 w 16"/>
              <a:gd name="T15" fmla="*/ 5 h 26"/>
              <a:gd name="T16" fmla="*/ 0 w 16"/>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
                <a:moveTo>
                  <a:pt x="0" y="14"/>
                </a:moveTo>
                <a:cubicBezTo>
                  <a:pt x="0" y="21"/>
                  <a:pt x="0" y="21"/>
                  <a:pt x="0" y="21"/>
                </a:cubicBezTo>
                <a:cubicBezTo>
                  <a:pt x="0" y="24"/>
                  <a:pt x="2" y="26"/>
                  <a:pt x="5" y="24"/>
                </a:cubicBezTo>
                <a:cubicBezTo>
                  <a:pt x="11" y="21"/>
                  <a:pt x="11" y="21"/>
                  <a:pt x="11" y="21"/>
                </a:cubicBezTo>
                <a:cubicBezTo>
                  <a:pt x="14" y="19"/>
                  <a:pt x="16" y="15"/>
                  <a:pt x="16" y="12"/>
                </a:cubicBezTo>
                <a:cubicBezTo>
                  <a:pt x="16" y="5"/>
                  <a:pt x="16" y="5"/>
                  <a:pt x="16" y="5"/>
                </a:cubicBezTo>
                <a:cubicBezTo>
                  <a:pt x="16" y="2"/>
                  <a:pt x="14" y="0"/>
                  <a:pt x="11" y="2"/>
                </a:cubicBezTo>
                <a:cubicBezTo>
                  <a:pt x="5" y="5"/>
                  <a:pt x="5" y="5"/>
                  <a:pt x="5" y="5"/>
                </a:cubicBezTo>
                <a:cubicBezTo>
                  <a:pt x="2"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任意多边形 189">
            <a:extLst>
              <a:ext uri="{FF2B5EF4-FFF2-40B4-BE49-F238E27FC236}">
                <a16:creationId xmlns:a16="http://schemas.microsoft.com/office/drawing/2014/main" id="{DB9C5E73-79E5-40D2-B044-E55BE423F2E8}"/>
              </a:ext>
            </a:extLst>
          </p:cNvPr>
          <p:cNvSpPr/>
          <p:nvPr/>
        </p:nvSpPr>
        <p:spPr bwMode="auto">
          <a:xfrm>
            <a:off x="9127034" y="4958669"/>
            <a:ext cx="217224" cy="154202"/>
          </a:xfrm>
          <a:custGeom>
            <a:avLst/>
            <a:gdLst>
              <a:gd name="T0" fmla="*/ 0 w 98"/>
              <a:gd name="T1" fmla="*/ 63 h 70"/>
              <a:gd name="T2" fmla="*/ 9 w 98"/>
              <a:gd name="T3" fmla="*/ 67 h 70"/>
              <a:gd name="T4" fmla="*/ 89 w 98"/>
              <a:gd name="T5" fmla="*/ 21 h 70"/>
              <a:gd name="T6" fmla="*/ 98 w 98"/>
              <a:gd name="T7" fmla="*/ 7 h 70"/>
              <a:gd name="T8" fmla="*/ 89 w 98"/>
              <a:gd name="T9" fmla="*/ 2 h 70"/>
              <a:gd name="T10" fmla="*/ 9 w 98"/>
              <a:gd name="T11" fmla="*/ 49 h 70"/>
              <a:gd name="T12" fmla="*/ 0 w 98"/>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8" h="70">
                <a:moveTo>
                  <a:pt x="0" y="63"/>
                </a:moveTo>
                <a:cubicBezTo>
                  <a:pt x="0" y="68"/>
                  <a:pt x="4" y="70"/>
                  <a:pt x="9" y="67"/>
                </a:cubicBezTo>
                <a:cubicBezTo>
                  <a:pt x="89" y="21"/>
                  <a:pt x="89" y="21"/>
                  <a:pt x="89" y="21"/>
                </a:cubicBezTo>
                <a:cubicBezTo>
                  <a:pt x="94" y="18"/>
                  <a:pt x="98" y="12"/>
                  <a:pt x="98" y="7"/>
                </a:cubicBezTo>
                <a:cubicBezTo>
                  <a:pt x="98" y="2"/>
                  <a:pt x="94" y="0"/>
                  <a:pt x="89" y="2"/>
                </a:cubicBezTo>
                <a:cubicBezTo>
                  <a:pt x="9" y="49"/>
                  <a:pt x="9" y="49"/>
                  <a:pt x="9" y="49"/>
                </a:cubicBezTo>
                <a:cubicBezTo>
                  <a:pt x="4" y="51"/>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任意多边形 190">
            <a:extLst>
              <a:ext uri="{FF2B5EF4-FFF2-40B4-BE49-F238E27FC236}">
                <a16:creationId xmlns:a16="http://schemas.microsoft.com/office/drawing/2014/main" id="{9C9013FB-9A55-4B59-AECC-EBD06527B36B}"/>
              </a:ext>
            </a:extLst>
          </p:cNvPr>
          <p:cNvSpPr/>
          <p:nvPr/>
        </p:nvSpPr>
        <p:spPr bwMode="auto">
          <a:xfrm>
            <a:off x="10349923" y="3569510"/>
            <a:ext cx="539037" cy="364721"/>
          </a:xfrm>
          <a:custGeom>
            <a:avLst/>
            <a:gdLst>
              <a:gd name="T0" fmla="*/ 0 w 244"/>
              <a:gd name="T1" fmla="*/ 148 h 165"/>
              <a:gd name="T2" fmla="*/ 0 w 244"/>
              <a:gd name="T3" fmla="*/ 157 h 165"/>
              <a:gd name="T4" fmla="*/ 9 w 244"/>
              <a:gd name="T5" fmla="*/ 162 h 165"/>
              <a:gd name="T6" fmla="*/ 235 w 244"/>
              <a:gd name="T7" fmla="*/ 31 h 165"/>
              <a:gd name="T8" fmla="*/ 244 w 244"/>
              <a:gd name="T9" fmla="*/ 16 h 165"/>
              <a:gd name="T10" fmla="*/ 244 w 244"/>
              <a:gd name="T11" fmla="*/ 7 h 165"/>
              <a:gd name="T12" fmla="*/ 235 w 244"/>
              <a:gd name="T13" fmla="*/ 2 h 165"/>
              <a:gd name="T14" fmla="*/ 9 w 244"/>
              <a:gd name="T15" fmla="*/ 133 h 165"/>
              <a:gd name="T16" fmla="*/ 0 w 244"/>
              <a:gd name="T17" fmla="*/ 14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65">
                <a:moveTo>
                  <a:pt x="0" y="148"/>
                </a:moveTo>
                <a:cubicBezTo>
                  <a:pt x="0" y="157"/>
                  <a:pt x="0" y="157"/>
                  <a:pt x="0" y="157"/>
                </a:cubicBezTo>
                <a:cubicBezTo>
                  <a:pt x="0" y="163"/>
                  <a:pt x="4" y="165"/>
                  <a:pt x="9" y="162"/>
                </a:cubicBezTo>
                <a:cubicBezTo>
                  <a:pt x="235" y="31"/>
                  <a:pt x="235" y="31"/>
                  <a:pt x="235" y="31"/>
                </a:cubicBezTo>
                <a:cubicBezTo>
                  <a:pt x="240" y="28"/>
                  <a:pt x="244" y="21"/>
                  <a:pt x="244" y="16"/>
                </a:cubicBezTo>
                <a:cubicBezTo>
                  <a:pt x="244" y="7"/>
                  <a:pt x="244" y="7"/>
                  <a:pt x="244" y="7"/>
                </a:cubicBezTo>
                <a:cubicBezTo>
                  <a:pt x="244" y="2"/>
                  <a:pt x="240" y="0"/>
                  <a:pt x="235" y="2"/>
                </a:cubicBezTo>
                <a:cubicBezTo>
                  <a:pt x="9" y="133"/>
                  <a:pt x="9" y="133"/>
                  <a:pt x="9" y="133"/>
                </a:cubicBezTo>
                <a:cubicBezTo>
                  <a:pt x="4" y="136"/>
                  <a:pt x="0" y="143"/>
                  <a:pt x="0" y="148"/>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任意多边形 191">
            <a:extLst>
              <a:ext uri="{FF2B5EF4-FFF2-40B4-BE49-F238E27FC236}">
                <a16:creationId xmlns:a16="http://schemas.microsoft.com/office/drawing/2014/main" id="{5AD409A2-8AC0-4EA9-BC6E-28410DAFEF37}"/>
              </a:ext>
            </a:extLst>
          </p:cNvPr>
          <p:cNvSpPr/>
          <p:nvPr/>
        </p:nvSpPr>
        <p:spPr bwMode="auto">
          <a:xfrm>
            <a:off x="10349923" y="3651304"/>
            <a:ext cx="612786" cy="383494"/>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3"/>
                  <a:pt x="273" y="19"/>
                  <a:pt x="268" y="22"/>
                </a:cubicBezTo>
                <a:cubicBezTo>
                  <a:pt x="9" y="171"/>
                  <a:pt x="9" y="171"/>
                  <a:pt x="9" y="171"/>
                </a:cubicBezTo>
                <a:cubicBezTo>
                  <a:pt x="4" y="174"/>
                  <a:pt x="0" y="172"/>
                  <a:pt x="0" y="167"/>
                </a:cubicBezTo>
                <a:cubicBezTo>
                  <a:pt x="0" y="162"/>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任意多边形 192">
            <a:extLst>
              <a:ext uri="{FF2B5EF4-FFF2-40B4-BE49-F238E27FC236}">
                <a16:creationId xmlns:a16="http://schemas.microsoft.com/office/drawing/2014/main" id="{0F31DC60-E1C2-4C29-BF81-976E306B9469}"/>
              </a:ext>
            </a:extLst>
          </p:cNvPr>
          <p:cNvSpPr/>
          <p:nvPr/>
        </p:nvSpPr>
        <p:spPr bwMode="auto">
          <a:xfrm>
            <a:off x="10349923" y="3734439"/>
            <a:ext cx="612786" cy="384835"/>
          </a:xfrm>
          <a:custGeom>
            <a:avLst/>
            <a:gdLst>
              <a:gd name="T0" fmla="*/ 9 w 277"/>
              <a:gd name="T1" fmla="*/ 152 h 174"/>
              <a:gd name="T2" fmla="*/ 268 w 277"/>
              <a:gd name="T3" fmla="*/ 3 h 174"/>
              <a:gd name="T4" fmla="*/ 277 w 277"/>
              <a:gd name="T5" fmla="*/ 7 h 174"/>
              <a:gd name="T6" fmla="*/ 268 w 277"/>
              <a:gd name="T7" fmla="*/ 21 h 174"/>
              <a:gd name="T8" fmla="*/ 9 w 277"/>
              <a:gd name="T9" fmla="*/ 171 h 174"/>
              <a:gd name="T10" fmla="*/ 0 w 277"/>
              <a:gd name="T11" fmla="*/ 166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1"/>
                </a:cubicBezTo>
                <a:cubicBezTo>
                  <a:pt x="9" y="171"/>
                  <a:pt x="9" y="171"/>
                  <a:pt x="9" y="171"/>
                </a:cubicBezTo>
                <a:cubicBezTo>
                  <a:pt x="4" y="174"/>
                  <a:pt x="0" y="172"/>
                  <a:pt x="0" y="166"/>
                </a:cubicBezTo>
                <a:cubicBezTo>
                  <a:pt x="0" y="161"/>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任意多边形 193">
            <a:extLst>
              <a:ext uri="{FF2B5EF4-FFF2-40B4-BE49-F238E27FC236}">
                <a16:creationId xmlns:a16="http://schemas.microsoft.com/office/drawing/2014/main" id="{7EBAD9F2-2CA4-4D0E-A0CC-73F9C3B3D0D5}"/>
              </a:ext>
            </a:extLst>
          </p:cNvPr>
          <p:cNvSpPr/>
          <p:nvPr/>
        </p:nvSpPr>
        <p:spPr bwMode="auto">
          <a:xfrm>
            <a:off x="10349923" y="3816233"/>
            <a:ext cx="612786" cy="384835"/>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3"/>
                  <a:pt x="273" y="19"/>
                  <a:pt x="268" y="22"/>
                </a:cubicBezTo>
                <a:cubicBezTo>
                  <a:pt x="9" y="171"/>
                  <a:pt x="9" y="171"/>
                  <a:pt x="9" y="171"/>
                </a:cubicBezTo>
                <a:cubicBezTo>
                  <a:pt x="4" y="174"/>
                  <a:pt x="0" y="172"/>
                  <a:pt x="0" y="167"/>
                </a:cubicBezTo>
                <a:cubicBezTo>
                  <a:pt x="0" y="162"/>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任意多边形 194">
            <a:extLst>
              <a:ext uri="{FF2B5EF4-FFF2-40B4-BE49-F238E27FC236}">
                <a16:creationId xmlns:a16="http://schemas.microsoft.com/office/drawing/2014/main" id="{8FE33AD1-B647-45FD-A178-7BDAEE46D932}"/>
              </a:ext>
            </a:extLst>
          </p:cNvPr>
          <p:cNvSpPr/>
          <p:nvPr/>
        </p:nvSpPr>
        <p:spPr bwMode="auto">
          <a:xfrm>
            <a:off x="10349923" y="3900709"/>
            <a:ext cx="612786" cy="383494"/>
          </a:xfrm>
          <a:custGeom>
            <a:avLst/>
            <a:gdLst>
              <a:gd name="T0" fmla="*/ 9 w 277"/>
              <a:gd name="T1" fmla="*/ 152 h 174"/>
              <a:gd name="T2" fmla="*/ 268 w 277"/>
              <a:gd name="T3" fmla="*/ 3 h 174"/>
              <a:gd name="T4" fmla="*/ 277 w 277"/>
              <a:gd name="T5" fmla="*/ 7 h 174"/>
              <a:gd name="T6" fmla="*/ 268 w 277"/>
              <a:gd name="T7" fmla="*/ 21 h 174"/>
              <a:gd name="T8" fmla="*/ 9 w 277"/>
              <a:gd name="T9" fmla="*/ 171 h 174"/>
              <a:gd name="T10" fmla="*/ 0 w 277"/>
              <a:gd name="T11" fmla="*/ 166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1"/>
                </a:cubicBezTo>
                <a:cubicBezTo>
                  <a:pt x="9" y="171"/>
                  <a:pt x="9" y="171"/>
                  <a:pt x="9" y="171"/>
                </a:cubicBezTo>
                <a:cubicBezTo>
                  <a:pt x="4" y="174"/>
                  <a:pt x="0" y="172"/>
                  <a:pt x="0" y="166"/>
                </a:cubicBezTo>
                <a:cubicBezTo>
                  <a:pt x="0" y="161"/>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任意多边形 195">
            <a:extLst>
              <a:ext uri="{FF2B5EF4-FFF2-40B4-BE49-F238E27FC236}">
                <a16:creationId xmlns:a16="http://schemas.microsoft.com/office/drawing/2014/main" id="{9A0A49A4-41D2-41DC-9EB4-E00F1996F43E}"/>
              </a:ext>
            </a:extLst>
          </p:cNvPr>
          <p:cNvSpPr/>
          <p:nvPr/>
        </p:nvSpPr>
        <p:spPr bwMode="auto">
          <a:xfrm>
            <a:off x="10349923" y="3982503"/>
            <a:ext cx="612786" cy="383494"/>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3"/>
                  <a:pt x="273" y="19"/>
                  <a:pt x="268" y="22"/>
                </a:cubicBezTo>
                <a:cubicBezTo>
                  <a:pt x="9" y="171"/>
                  <a:pt x="9" y="171"/>
                  <a:pt x="9" y="171"/>
                </a:cubicBezTo>
                <a:cubicBezTo>
                  <a:pt x="4" y="174"/>
                  <a:pt x="0" y="172"/>
                  <a:pt x="0" y="167"/>
                </a:cubicBezTo>
                <a:cubicBezTo>
                  <a:pt x="0" y="162"/>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任意多边形 196">
            <a:extLst>
              <a:ext uri="{FF2B5EF4-FFF2-40B4-BE49-F238E27FC236}">
                <a16:creationId xmlns:a16="http://schemas.microsoft.com/office/drawing/2014/main" id="{872EEEBE-C7F0-427B-935D-A0C76B562B8B}"/>
              </a:ext>
            </a:extLst>
          </p:cNvPr>
          <p:cNvSpPr/>
          <p:nvPr/>
        </p:nvSpPr>
        <p:spPr bwMode="auto">
          <a:xfrm>
            <a:off x="10349923" y="4065638"/>
            <a:ext cx="612786" cy="384835"/>
          </a:xfrm>
          <a:custGeom>
            <a:avLst/>
            <a:gdLst>
              <a:gd name="T0" fmla="*/ 9 w 277"/>
              <a:gd name="T1" fmla="*/ 152 h 174"/>
              <a:gd name="T2" fmla="*/ 268 w 277"/>
              <a:gd name="T3" fmla="*/ 3 h 174"/>
              <a:gd name="T4" fmla="*/ 277 w 277"/>
              <a:gd name="T5" fmla="*/ 7 h 174"/>
              <a:gd name="T6" fmla="*/ 268 w 277"/>
              <a:gd name="T7" fmla="*/ 21 h 174"/>
              <a:gd name="T8" fmla="*/ 9 w 277"/>
              <a:gd name="T9" fmla="*/ 171 h 174"/>
              <a:gd name="T10" fmla="*/ 0 w 277"/>
              <a:gd name="T11" fmla="*/ 166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1"/>
                </a:cubicBezTo>
                <a:cubicBezTo>
                  <a:pt x="9" y="171"/>
                  <a:pt x="9" y="171"/>
                  <a:pt x="9" y="171"/>
                </a:cubicBezTo>
                <a:cubicBezTo>
                  <a:pt x="4" y="174"/>
                  <a:pt x="0" y="172"/>
                  <a:pt x="0" y="166"/>
                </a:cubicBezTo>
                <a:cubicBezTo>
                  <a:pt x="0" y="161"/>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任意多边形 197">
            <a:extLst>
              <a:ext uri="{FF2B5EF4-FFF2-40B4-BE49-F238E27FC236}">
                <a16:creationId xmlns:a16="http://schemas.microsoft.com/office/drawing/2014/main" id="{50D72D85-2437-4F54-881F-08E24B00C47F}"/>
              </a:ext>
            </a:extLst>
          </p:cNvPr>
          <p:cNvSpPr/>
          <p:nvPr/>
        </p:nvSpPr>
        <p:spPr bwMode="auto">
          <a:xfrm>
            <a:off x="10349923" y="4147432"/>
            <a:ext cx="612786" cy="384835"/>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3"/>
                  <a:pt x="273" y="19"/>
                  <a:pt x="268" y="22"/>
                </a:cubicBezTo>
                <a:cubicBezTo>
                  <a:pt x="9" y="171"/>
                  <a:pt x="9" y="171"/>
                  <a:pt x="9" y="171"/>
                </a:cubicBezTo>
                <a:cubicBezTo>
                  <a:pt x="4" y="174"/>
                  <a:pt x="0" y="172"/>
                  <a:pt x="0" y="167"/>
                </a:cubicBezTo>
                <a:cubicBezTo>
                  <a:pt x="0" y="162"/>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任意多边形 198">
            <a:extLst>
              <a:ext uri="{FF2B5EF4-FFF2-40B4-BE49-F238E27FC236}">
                <a16:creationId xmlns:a16="http://schemas.microsoft.com/office/drawing/2014/main" id="{27EBF1BE-A4E8-4917-B4DC-2AB5FA2D95C8}"/>
              </a:ext>
            </a:extLst>
          </p:cNvPr>
          <p:cNvSpPr/>
          <p:nvPr/>
        </p:nvSpPr>
        <p:spPr bwMode="auto">
          <a:xfrm>
            <a:off x="10349923" y="4231908"/>
            <a:ext cx="612786" cy="384835"/>
          </a:xfrm>
          <a:custGeom>
            <a:avLst/>
            <a:gdLst>
              <a:gd name="T0" fmla="*/ 9 w 277"/>
              <a:gd name="T1" fmla="*/ 152 h 174"/>
              <a:gd name="T2" fmla="*/ 268 w 277"/>
              <a:gd name="T3" fmla="*/ 3 h 174"/>
              <a:gd name="T4" fmla="*/ 277 w 277"/>
              <a:gd name="T5" fmla="*/ 7 h 174"/>
              <a:gd name="T6" fmla="*/ 268 w 277"/>
              <a:gd name="T7" fmla="*/ 21 h 174"/>
              <a:gd name="T8" fmla="*/ 9 w 277"/>
              <a:gd name="T9" fmla="*/ 171 h 174"/>
              <a:gd name="T10" fmla="*/ 0 w 277"/>
              <a:gd name="T11" fmla="*/ 166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1"/>
                </a:cubicBezTo>
                <a:cubicBezTo>
                  <a:pt x="9" y="171"/>
                  <a:pt x="9" y="171"/>
                  <a:pt x="9" y="171"/>
                </a:cubicBezTo>
                <a:cubicBezTo>
                  <a:pt x="4" y="174"/>
                  <a:pt x="0" y="172"/>
                  <a:pt x="0" y="166"/>
                </a:cubicBezTo>
                <a:cubicBezTo>
                  <a:pt x="0" y="161"/>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任意多边形 199">
            <a:extLst>
              <a:ext uri="{FF2B5EF4-FFF2-40B4-BE49-F238E27FC236}">
                <a16:creationId xmlns:a16="http://schemas.microsoft.com/office/drawing/2014/main" id="{1852B441-53AD-4B28-9210-3FD22C506FD8}"/>
              </a:ext>
            </a:extLst>
          </p:cNvPr>
          <p:cNvSpPr/>
          <p:nvPr/>
        </p:nvSpPr>
        <p:spPr bwMode="auto">
          <a:xfrm>
            <a:off x="9487732" y="3920822"/>
            <a:ext cx="791123" cy="1233616"/>
          </a:xfrm>
          <a:custGeom>
            <a:avLst/>
            <a:gdLst>
              <a:gd name="T0" fmla="*/ 9 w 358"/>
              <a:gd name="T1" fmla="*/ 199 h 559"/>
              <a:gd name="T2" fmla="*/ 349 w 358"/>
              <a:gd name="T3" fmla="*/ 3 h 559"/>
              <a:gd name="T4" fmla="*/ 358 w 358"/>
              <a:gd name="T5" fmla="*/ 8 h 559"/>
              <a:gd name="T6" fmla="*/ 358 w 358"/>
              <a:gd name="T7" fmla="*/ 344 h 559"/>
              <a:gd name="T8" fmla="*/ 349 w 358"/>
              <a:gd name="T9" fmla="*/ 359 h 559"/>
              <a:gd name="T10" fmla="*/ 9 w 358"/>
              <a:gd name="T11" fmla="*/ 556 h 559"/>
              <a:gd name="T12" fmla="*/ 0 w 358"/>
              <a:gd name="T13" fmla="*/ 551 h 559"/>
              <a:gd name="T14" fmla="*/ 0 w 358"/>
              <a:gd name="T15" fmla="*/ 214 h 559"/>
              <a:gd name="T16" fmla="*/ 9 w 358"/>
              <a:gd name="T17" fmla="*/ 19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559">
                <a:moveTo>
                  <a:pt x="9" y="199"/>
                </a:moveTo>
                <a:cubicBezTo>
                  <a:pt x="349" y="3"/>
                  <a:pt x="349" y="3"/>
                  <a:pt x="349" y="3"/>
                </a:cubicBezTo>
                <a:cubicBezTo>
                  <a:pt x="354" y="0"/>
                  <a:pt x="358" y="2"/>
                  <a:pt x="358" y="8"/>
                </a:cubicBezTo>
                <a:cubicBezTo>
                  <a:pt x="358" y="344"/>
                  <a:pt x="358" y="344"/>
                  <a:pt x="358" y="344"/>
                </a:cubicBezTo>
                <a:cubicBezTo>
                  <a:pt x="358" y="350"/>
                  <a:pt x="354" y="357"/>
                  <a:pt x="349" y="359"/>
                </a:cubicBezTo>
                <a:cubicBezTo>
                  <a:pt x="9" y="556"/>
                  <a:pt x="9" y="556"/>
                  <a:pt x="9" y="556"/>
                </a:cubicBezTo>
                <a:cubicBezTo>
                  <a:pt x="4" y="559"/>
                  <a:pt x="0" y="556"/>
                  <a:pt x="0" y="551"/>
                </a:cubicBezTo>
                <a:cubicBezTo>
                  <a:pt x="0" y="214"/>
                  <a:pt x="0" y="214"/>
                  <a:pt x="0" y="214"/>
                </a:cubicBezTo>
                <a:cubicBezTo>
                  <a:pt x="0" y="209"/>
                  <a:pt x="4" y="202"/>
                  <a:pt x="9" y="199"/>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任意多边形 200">
            <a:extLst>
              <a:ext uri="{FF2B5EF4-FFF2-40B4-BE49-F238E27FC236}">
                <a16:creationId xmlns:a16="http://schemas.microsoft.com/office/drawing/2014/main" id="{18EE92E7-0C52-4757-9AEB-F833A5DB3109}"/>
              </a:ext>
            </a:extLst>
          </p:cNvPr>
          <p:cNvSpPr/>
          <p:nvPr/>
        </p:nvSpPr>
        <p:spPr bwMode="auto">
          <a:xfrm>
            <a:off x="9487732" y="3924844"/>
            <a:ext cx="791123" cy="1225571"/>
          </a:xfrm>
          <a:custGeom>
            <a:avLst/>
            <a:gdLst>
              <a:gd name="T0" fmla="*/ 353 w 358"/>
              <a:gd name="T1" fmla="*/ 0 h 555"/>
              <a:gd name="T2" fmla="*/ 349 w 358"/>
              <a:gd name="T3" fmla="*/ 1 h 555"/>
              <a:gd name="T4" fmla="*/ 9 w 358"/>
              <a:gd name="T5" fmla="*/ 197 h 555"/>
              <a:gd name="T6" fmla="*/ 0 w 358"/>
              <a:gd name="T7" fmla="*/ 212 h 555"/>
              <a:gd name="T8" fmla="*/ 0 w 358"/>
              <a:gd name="T9" fmla="*/ 549 h 555"/>
              <a:gd name="T10" fmla="*/ 5 w 358"/>
              <a:gd name="T11" fmla="*/ 555 h 555"/>
              <a:gd name="T12" fmla="*/ 9 w 358"/>
              <a:gd name="T13" fmla="*/ 554 h 555"/>
              <a:gd name="T14" fmla="*/ 349 w 358"/>
              <a:gd name="T15" fmla="*/ 357 h 555"/>
              <a:gd name="T16" fmla="*/ 358 w 358"/>
              <a:gd name="T17" fmla="*/ 342 h 555"/>
              <a:gd name="T18" fmla="*/ 358 w 358"/>
              <a:gd name="T19" fmla="*/ 6 h 555"/>
              <a:gd name="T20" fmla="*/ 353 w 358"/>
              <a:gd name="T2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555">
                <a:moveTo>
                  <a:pt x="353" y="0"/>
                </a:moveTo>
                <a:cubicBezTo>
                  <a:pt x="352" y="0"/>
                  <a:pt x="351" y="0"/>
                  <a:pt x="349" y="1"/>
                </a:cubicBezTo>
                <a:cubicBezTo>
                  <a:pt x="9" y="197"/>
                  <a:pt x="9" y="197"/>
                  <a:pt x="9" y="197"/>
                </a:cubicBezTo>
                <a:cubicBezTo>
                  <a:pt x="4" y="200"/>
                  <a:pt x="0" y="207"/>
                  <a:pt x="0" y="212"/>
                </a:cubicBezTo>
                <a:cubicBezTo>
                  <a:pt x="0" y="549"/>
                  <a:pt x="0" y="549"/>
                  <a:pt x="0" y="549"/>
                </a:cubicBezTo>
                <a:cubicBezTo>
                  <a:pt x="0" y="553"/>
                  <a:pt x="2" y="555"/>
                  <a:pt x="5" y="555"/>
                </a:cubicBezTo>
                <a:cubicBezTo>
                  <a:pt x="6" y="555"/>
                  <a:pt x="8" y="555"/>
                  <a:pt x="9" y="554"/>
                </a:cubicBezTo>
                <a:cubicBezTo>
                  <a:pt x="349" y="357"/>
                  <a:pt x="349" y="357"/>
                  <a:pt x="349" y="357"/>
                </a:cubicBezTo>
                <a:cubicBezTo>
                  <a:pt x="354" y="355"/>
                  <a:pt x="358" y="348"/>
                  <a:pt x="358" y="342"/>
                </a:cubicBezTo>
                <a:cubicBezTo>
                  <a:pt x="358" y="6"/>
                  <a:pt x="358" y="6"/>
                  <a:pt x="358" y="6"/>
                </a:cubicBezTo>
                <a:cubicBezTo>
                  <a:pt x="358" y="2"/>
                  <a:pt x="356" y="0"/>
                  <a:pt x="353" y="0"/>
                </a:cubicBezTo>
              </a:path>
            </a:pathLst>
          </a:custGeom>
          <a:solidFill>
            <a:srgbClr val="D4F8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任意多边形 201">
            <a:extLst>
              <a:ext uri="{FF2B5EF4-FFF2-40B4-BE49-F238E27FC236}">
                <a16:creationId xmlns:a16="http://schemas.microsoft.com/office/drawing/2014/main" id="{D9CE02BB-04C6-4621-872F-17A7EAB044F1}"/>
              </a:ext>
            </a:extLst>
          </p:cNvPr>
          <p:cNvSpPr/>
          <p:nvPr/>
        </p:nvSpPr>
        <p:spPr bwMode="auto">
          <a:xfrm>
            <a:off x="9487732" y="4348565"/>
            <a:ext cx="791123" cy="805874"/>
          </a:xfrm>
          <a:custGeom>
            <a:avLst/>
            <a:gdLst>
              <a:gd name="T0" fmla="*/ 263 w 358"/>
              <a:gd name="T1" fmla="*/ 0 h 365"/>
              <a:gd name="T2" fmla="*/ 206 w 358"/>
              <a:gd name="T3" fmla="*/ 100 h 365"/>
              <a:gd name="T4" fmla="*/ 246 w 358"/>
              <a:gd name="T5" fmla="*/ 152 h 365"/>
              <a:gd name="T6" fmla="*/ 114 w 358"/>
              <a:gd name="T7" fmla="*/ 38 h 365"/>
              <a:gd name="T8" fmla="*/ 0 w 358"/>
              <a:gd name="T9" fmla="*/ 285 h 365"/>
              <a:gd name="T10" fmla="*/ 0 w 358"/>
              <a:gd name="T11" fmla="*/ 357 h 365"/>
              <a:gd name="T12" fmla="*/ 9 w 358"/>
              <a:gd name="T13" fmla="*/ 362 h 365"/>
              <a:gd name="T14" fmla="*/ 349 w 358"/>
              <a:gd name="T15" fmla="*/ 165 h 365"/>
              <a:gd name="T16" fmla="*/ 358 w 358"/>
              <a:gd name="T17" fmla="*/ 150 h 365"/>
              <a:gd name="T18" fmla="*/ 358 w 358"/>
              <a:gd name="T19" fmla="*/ 87 h 365"/>
              <a:gd name="T20" fmla="*/ 263 w 358"/>
              <a:gd name="T2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365">
                <a:moveTo>
                  <a:pt x="263" y="0"/>
                </a:moveTo>
                <a:cubicBezTo>
                  <a:pt x="206" y="100"/>
                  <a:pt x="206" y="100"/>
                  <a:pt x="206" y="100"/>
                </a:cubicBezTo>
                <a:cubicBezTo>
                  <a:pt x="246" y="152"/>
                  <a:pt x="246" y="152"/>
                  <a:pt x="246" y="152"/>
                </a:cubicBezTo>
                <a:cubicBezTo>
                  <a:pt x="114" y="38"/>
                  <a:pt x="114" y="38"/>
                  <a:pt x="114" y="38"/>
                </a:cubicBezTo>
                <a:cubicBezTo>
                  <a:pt x="0" y="285"/>
                  <a:pt x="0" y="285"/>
                  <a:pt x="0" y="285"/>
                </a:cubicBezTo>
                <a:cubicBezTo>
                  <a:pt x="0" y="357"/>
                  <a:pt x="0" y="357"/>
                  <a:pt x="0" y="357"/>
                </a:cubicBezTo>
                <a:cubicBezTo>
                  <a:pt x="0" y="362"/>
                  <a:pt x="4" y="365"/>
                  <a:pt x="9" y="362"/>
                </a:cubicBezTo>
                <a:cubicBezTo>
                  <a:pt x="349" y="165"/>
                  <a:pt x="349" y="165"/>
                  <a:pt x="349" y="165"/>
                </a:cubicBezTo>
                <a:cubicBezTo>
                  <a:pt x="354" y="163"/>
                  <a:pt x="358" y="156"/>
                  <a:pt x="358" y="150"/>
                </a:cubicBezTo>
                <a:cubicBezTo>
                  <a:pt x="358" y="87"/>
                  <a:pt x="358" y="87"/>
                  <a:pt x="358" y="87"/>
                </a:cubicBezTo>
                <a:lnTo>
                  <a:pt x="263" y="0"/>
                </a:ln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任意多边形 202">
            <a:extLst>
              <a:ext uri="{FF2B5EF4-FFF2-40B4-BE49-F238E27FC236}">
                <a16:creationId xmlns:a16="http://schemas.microsoft.com/office/drawing/2014/main" id="{8FBAA117-8A84-437C-8EE0-F5164E80A077}"/>
              </a:ext>
            </a:extLst>
          </p:cNvPr>
          <p:cNvSpPr/>
          <p:nvPr/>
        </p:nvSpPr>
        <p:spPr bwMode="auto">
          <a:xfrm>
            <a:off x="10042860" y="4101842"/>
            <a:ext cx="112635" cy="167611"/>
          </a:xfrm>
          <a:custGeom>
            <a:avLst/>
            <a:gdLst>
              <a:gd name="T0" fmla="*/ 26 w 51"/>
              <a:gd name="T1" fmla="*/ 8 h 76"/>
              <a:gd name="T2" fmla="*/ 51 w 51"/>
              <a:gd name="T3" fmla="*/ 23 h 76"/>
              <a:gd name="T4" fmla="*/ 26 w 51"/>
              <a:gd name="T5" fmla="*/ 67 h 76"/>
              <a:gd name="T6" fmla="*/ 0 w 51"/>
              <a:gd name="T7" fmla="*/ 53 h 76"/>
              <a:gd name="T8" fmla="*/ 26 w 51"/>
              <a:gd name="T9" fmla="*/ 8 h 76"/>
            </a:gdLst>
            <a:ahLst/>
            <a:cxnLst>
              <a:cxn ang="0">
                <a:pos x="T0" y="T1"/>
              </a:cxn>
              <a:cxn ang="0">
                <a:pos x="T2" y="T3"/>
              </a:cxn>
              <a:cxn ang="0">
                <a:pos x="T4" y="T5"/>
              </a:cxn>
              <a:cxn ang="0">
                <a:pos x="T6" y="T7"/>
              </a:cxn>
              <a:cxn ang="0">
                <a:pos x="T8" y="T9"/>
              </a:cxn>
            </a:cxnLst>
            <a:rect l="0" t="0" r="r" b="b"/>
            <a:pathLst>
              <a:path w="51" h="76">
                <a:moveTo>
                  <a:pt x="26" y="8"/>
                </a:moveTo>
                <a:cubicBezTo>
                  <a:pt x="40" y="0"/>
                  <a:pt x="51" y="7"/>
                  <a:pt x="51" y="23"/>
                </a:cubicBezTo>
                <a:cubicBezTo>
                  <a:pt x="51" y="39"/>
                  <a:pt x="40" y="59"/>
                  <a:pt x="26" y="67"/>
                </a:cubicBezTo>
                <a:cubicBezTo>
                  <a:pt x="12" y="76"/>
                  <a:pt x="0" y="69"/>
                  <a:pt x="0" y="53"/>
                </a:cubicBezTo>
                <a:cubicBezTo>
                  <a:pt x="0" y="36"/>
                  <a:pt x="12" y="16"/>
                  <a:pt x="26" y="8"/>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任意多边形 203">
            <a:extLst>
              <a:ext uri="{FF2B5EF4-FFF2-40B4-BE49-F238E27FC236}">
                <a16:creationId xmlns:a16="http://schemas.microsoft.com/office/drawing/2014/main" id="{50EFA6F7-735A-42C9-87B6-2056D933C162}"/>
              </a:ext>
            </a:extLst>
          </p:cNvPr>
          <p:cNvSpPr/>
          <p:nvPr/>
        </p:nvSpPr>
        <p:spPr bwMode="auto">
          <a:xfrm>
            <a:off x="8984900" y="2865544"/>
            <a:ext cx="1977809" cy="1377091"/>
          </a:xfrm>
          <a:custGeom>
            <a:avLst/>
            <a:gdLst>
              <a:gd name="T0" fmla="*/ 9 w 894"/>
              <a:gd name="T1" fmla="*/ 508 h 624"/>
              <a:gd name="T2" fmla="*/ 885 w 894"/>
              <a:gd name="T3" fmla="*/ 3 h 624"/>
              <a:gd name="T4" fmla="*/ 894 w 894"/>
              <a:gd name="T5" fmla="*/ 8 h 624"/>
              <a:gd name="T6" fmla="*/ 894 w 894"/>
              <a:gd name="T7" fmla="*/ 100 h 624"/>
              <a:gd name="T8" fmla="*/ 885 w 894"/>
              <a:gd name="T9" fmla="*/ 115 h 624"/>
              <a:gd name="T10" fmla="*/ 9 w 894"/>
              <a:gd name="T11" fmla="*/ 621 h 624"/>
              <a:gd name="T12" fmla="*/ 0 w 894"/>
              <a:gd name="T13" fmla="*/ 616 h 624"/>
              <a:gd name="T14" fmla="*/ 0 w 894"/>
              <a:gd name="T15" fmla="*/ 523 h 624"/>
              <a:gd name="T16" fmla="*/ 9 w 894"/>
              <a:gd name="T17" fmla="*/ 508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4" h="624">
                <a:moveTo>
                  <a:pt x="9" y="508"/>
                </a:moveTo>
                <a:cubicBezTo>
                  <a:pt x="885" y="3"/>
                  <a:pt x="885" y="3"/>
                  <a:pt x="885" y="3"/>
                </a:cubicBezTo>
                <a:cubicBezTo>
                  <a:pt x="890" y="0"/>
                  <a:pt x="894" y="2"/>
                  <a:pt x="894" y="8"/>
                </a:cubicBezTo>
                <a:cubicBezTo>
                  <a:pt x="894" y="100"/>
                  <a:pt x="894" y="100"/>
                  <a:pt x="894" y="100"/>
                </a:cubicBezTo>
                <a:cubicBezTo>
                  <a:pt x="894" y="106"/>
                  <a:pt x="890" y="112"/>
                  <a:pt x="885" y="115"/>
                </a:cubicBezTo>
                <a:cubicBezTo>
                  <a:pt x="9" y="621"/>
                  <a:pt x="9" y="621"/>
                  <a:pt x="9" y="621"/>
                </a:cubicBezTo>
                <a:cubicBezTo>
                  <a:pt x="4" y="624"/>
                  <a:pt x="0" y="622"/>
                  <a:pt x="0" y="616"/>
                </a:cubicBezTo>
                <a:cubicBezTo>
                  <a:pt x="0" y="523"/>
                  <a:pt x="0" y="523"/>
                  <a:pt x="0" y="523"/>
                </a:cubicBezTo>
                <a:cubicBezTo>
                  <a:pt x="0" y="518"/>
                  <a:pt x="4" y="511"/>
                  <a:pt x="9" y="508"/>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任意多边形 204">
            <a:extLst>
              <a:ext uri="{FF2B5EF4-FFF2-40B4-BE49-F238E27FC236}">
                <a16:creationId xmlns:a16="http://schemas.microsoft.com/office/drawing/2014/main" id="{AFE35DB1-0371-409B-A7F1-A98BE917CEE3}"/>
              </a:ext>
            </a:extLst>
          </p:cNvPr>
          <p:cNvSpPr/>
          <p:nvPr/>
        </p:nvSpPr>
        <p:spPr bwMode="auto">
          <a:xfrm>
            <a:off x="10243993" y="3034496"/>
            <a:ext cx="575241" cy="391539"/>
          </a:xfrm>
          <a:custGeom>
            <a:avLst/>
            <a:gdLst>
              <a:gd name="T0" fmla="*/ 0 w 260"/>
              <a:gd name="T1" fmla="*/ 156 h 177"/>
              <a:gd name="T2" fmla="*/ 0 w 260"/>
              <a:gd name="T3" fmla="*/ 173 h 177"/>
              <a:gd name="T4" fmla="*/ 5 w 260"/>
              <a:gd name="T5" fmla="*/ 176 h 177"/>
              <a:gd name="T6" fmla="*/ 260 w 260"/>
              <a:gd name="T7" fmla="*/ 28 h 177"/>
              <a:gd name="T8" fmla="*/ 260 w 260"/>
              <a:gd name="T9" fmla="*/ 0 h 177"/>
              <a:gd name="T10" fmla="*/ 5 w 260"/>
              <a:gd name="T11" fmla="*/ 147 h 177"/>
              <a:gd name="T12" fmla="*/ 0 w 260"/>
              <a:gd name="T13" fmla="*/ 156 h 177"/>
            </a:gdLst>
            <a:ahLst/>
            <a:cxnLst>
              <a:cxn ang="0">
                <a:pos x="T0" y="T1"/>
              </a:cxn>
              <a:cxn ang="0">
                <a:pos x="T2" y="T3"/>
              </a:cxn>
              <a:cxn ang="0">
                <a:pos x="T4" y="T5"/>
              </a:cxn>
              <a:cxn ang="0">
                <a:pos x="T6" y="T7"/>
              </a:cxn>
              <a:cxn ang="0">
                <a:pos x="T8" y="T9"/>
              </a:cxn>
              <a:cxn ang="0">
                <a:pos x="T10" y="T11"/>
              </a:cxn>
              <a:cxn ang="0">
                <a:pos x="T12" y="T13"/>
              </a:cxn>
            </a:cxnLst>
            <a:rect l="0" t="0" r="r" b="b"/>
            <a:pathLst>
              <a:path w="260" h="177">
                <a:moveTo>
                  <a:pt x="0" y="156"/>
                </a:moveTo>
                <a:cubicBezTo>
                  <a:pt x="0" y="173"/>
                  <a:pt x="0" y="173"/>
                  <a:pt x="0" y="173"/>
                </a:cubicBezTo>
                <a:cubicBezTo>
                  <a:pt x="0" y="176"/>
                  <a:pt x="2" y="177"/>
                  <a:pt x="5" y="176"/>
                </a:cubicBezTo>
                <a:cubicBezTo>
                  <a:pt x="260" y="28"/>
                  <a:pt x="260" y="28"/>
                  <a:pt x="260" y="28"/>
                </a:cubicBezTo>
                <a:cubicBezTo>
                  <a:pt x="260" y="0"/>
                  <a:pt x="260" y="0"/>
                  <a:pt x="260" y="0"/>
                </a:cubicBezTo>
                <a:cubicBezTo>
                  <a:pt x="5" y="147"/>
                  <a:pt x="5" y="147"/>
                  <a:pt x="5" y="147"/>
                </a:cubicBezTo>
                <a:cubicBezTo>
                  <a:pt x="2" y="149"/>
                  <a:pt x="0" y="153"/>
                  <a:pt x="0" y="15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任意多边形 205">
            <a:extLst>
              <a:ext uri="{FF2B5EF4-FFF2-40B4-BE49-F238E27FC236}">
                <a16:creationId xmlns:a16="http://schemas.microsoft.com/office/drawing/2014/main" id="{C80A3BEE-3F65-48FA-9ABF-DA207909614C}"/>
              </a:ext>
            </a:extLst>
          </p:cNvPr>
          <p:cNvSpPr/>
          <p:nvPr/>
        </p:nvSpPr>
        <p:spPr bwMode="auto">
          <a:xfrm>
            <a:off x="10819234" y="2996951"/>
            <a:ext cx="69726" cy="100567"/>
          </a:xfrm>
          <a:custGeom>
            <a:avLst/>
            <a:gdLst>
              <a:gd name="T0" fmla="*/ 27 w 32"/>
              <a:gd name="T1" fmla="*/ 2 h 45"/>
              <a:gd name="T2" fmla="*/ 32 w 32"/>
              <a:gd name="T3" fmla="*/ 5 h 45"/>
              <a:gd name="T4" fmla="*/ 32 w 32"/>
              <a:gd name="T5" fmla="*/ 21 h 45"/>
              <a:gd name="T6" fmla="*/ 27 w 32"/>
              <a:gd name="T7" fmla="*/ 30 h 45"/>
              <a:gd name="T8" fmla="*/ 0 w 32"/>
              <a:gd name="T9" fmla="*/ 45 h 45"/>
              <a:gd name="T10" fmla="*/ 0 w 32"/>
              <a:gd name="T11" fmla="*/ 17 h 45"/>
              <a:gd name="T12" fmla="*/ 27 w 32"/>
              <a:gd name="T13" fmla="*/ 2 h 45"/>
            </a:gdLst>
            <a:ahLst/>
            <a:cxnLst>
              <a:cxn ang="0">
                <a:pos x="T0" y="T1"/>
              </a:cxn>
              <a:cxn ang="0">
                <a:pos x="T2" y="T3"/>
              </a:cxn>
              <a:cxn ang="0">
                <a:pos x="T4" y="T5"/>
              </a:cxn>
              <a:cxn ang="0">
                <a:pos x="T6" y="T7"/>
              </a:cxn>
              <a:cxn ang="0">
                <a:pos x="T8" y="T9"/>
              </a:cxn>
              <a:cxn ang="0">
                <a:pos x="T10" y="T11"/>
              </a:cxn>
              <a:cxn ang="0">
                <a:pos x="T12" y="T13"/>
              </a:cxn>
            </a:cxnLst>
            <a:rect l="0" t="0" r="r" b="b"/>
            <a:pathLst>
              <a:path w="32" h="45">
                <a:moveTo>
                  <a:pt x="27" y="2"/>
                </a:moveTo>
                <a:cubicBezTo>
                  <a:pt x="30" y="0"/>
                  <a:pt x="32" y="1"/>
                  <a:pt x="32" y="5"/>
                </a:cubicBezTo>
                <a:cubicBezTo>
                  <a:pt x="32" y="21"/>
                  <a:pt x="32" y="21"/>
                  <a:pt x="32" y="21"/>
                </a:cubicBezTo>
                <a:cubicBezTo>
                  <a:pt x="32" y="24"/>
                  <a:pt x="30" y="28"/>
                  <a:pt x="27" y="30"/>
                </a:cubicBezTo>
                <a:cubicBezTo>
                  <a:pt x="0" y="45"/>
                  <a:pt x="0" y="45"/>
                  <a:pt x="0" y="45"/>
                </a:cubicBezTo>
                <a:cubicBezTo>
                  <a:pt x="0" y="17"/>
                  <a:pt x="0" y="17"/>
                  <a:pt x="0" y="17"/>
                </a:cubicBezTo>
                <a:lnTo>
                  <a:pt x="27" y="2"/>
                </a:ln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任意多边形 206">
            <a:extLst>
              <a:ext uri="{FF2B5EF4-FFF2-40B4-BE49-F238E27FC236}">
                <a16:creationId xmlns:a16="http://schemas.microsoft.com/office/drawing/2014/main" id="{6F7B71DD-AB5C-4CC2-9772-976475EC4393}"/>
              </a:ext>
            </a:extLst>
          </p:cNvPr>
          <p:cNvSpPr/>
          <p:nvPr/>
        </p:nvSpPr>
        <p:spPr bwMode="auto">
          <a:xfrm>
            <a:off x="10839347" y="3023768"/>
            <a:ext cx="37545" cy="44250"/>
          </a:xfrm>
          <a:custGeom>
            <a:avLst/>
            <a:gdLst>
              <a:gd name="T0" fmla="*/ 16 w 17"/>
              <a:gd name="T1" fmla="*/ 12 h 20"/>
              <a:gd name="T2" fmla="*/ 13 w 17"/>
              <a:gd name="T3" fmla="*/ 11 h 20"/>
              <a:gd name="T4" fmla="*/ 13 w 17"/>
              <a:gd name="T5" fmla="*/ 7 h 20"/>
              <a:gd name="T6" fmla="*/ 11 w 17"/>
              <a:gd name="T7" fmla="*/ 0 h 20"/>
              <a:gd name="T8" fmla="*/ 6 w 17"/>
              <a:gd name="T9" fmla="*/ 0 h 20"/>
              <a:gd name="T10" fmla="*/ 0 w 17"/>
              <a:gd name="T11" fmla="*/ 13 h 20"/>
              <a:gd name="T12" fmla="*/ 3 w 17"/>
              <a:gd name="T13" fmla="*/ 20 h 20"/>
              <a:gd name="T14" fmla="*/ 5 w 17"/>
              <a:gd name="T15" fmla="*/ 20 h 20"/>
              <a:gd name="T16" fmla="*/ 7 w 17"/>
              <a:gd name="T17" fmla="*/ 19 h 20"/>
              <a:gd name="T18" fmla="*/ 12 w 17"/>
              <a:gd name="T19" fmla="*/ 13 h 20"/>
              <a:gd name="T20" fmla="*/ 15 w 17"/>
              <a:gd name="T21" fmla="*/ 14 h 20"/>
              <a:gd name="T22" fmla="*/ 16 w 17"/>
              <a:gd name="T23" fmla="*/ 14 h 20"/>
              <a:gd name="T24" fmla="*/ 17 w 17"/>
              <a:gd name="T25" fmla="*/ 13 h 20"/>
              <a:gd name="T26" fmla="*/ 16 w 17"/>
              <a:gd name="T27" fmla="*/ 12 h 20"/>
              <a:gd name="T28" fmla="*/ 6 w 17"/>
              <a:gd name="T29" fmla="*/ 17 h 20"/>
              <a:gd name="T30" fmla="*/ 4 w 17"/>
              <a:gd name="T31" fmla="*/ 18 h 20"/>
              <a:gd name="T32" fmla="*/ 2 w 17"/>
              <a:gd name="T33" fmla="*/ 13 h 20"/>
              <a:gd name="T34" fmla="*/ 7 w 17"/>
              <a:gd name="T35" fmla="*/ 2 h 20"/>
              <a:gd name="T36" fmla="*/ 9 w 17"/>
              <a:gd name="T37" fmla="*/ 2 h 20"/>
              <a:gd name="T38" fmla="*/ 9 w 17"/>
              <a:gd name="T39" fmla="*/ 2 h 20"/>
              <a:gd name="T40" fmla="*/ 11 w 17"/>
              <a:gd name="T41" fmla="*/ 7 h 20"/>
              <a:gd name="T42" fmla="*/ 6 w 17"/>
              <a:gd name="T43"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20">
                <a:moveTo>
                  <a:pt x="16" y="12"/>
                </a:moveTo>
                <a:cubicBezTo>
                  <a:pt x="13" y="11"/>
                  <a:pt x="13" y="11"/>
                  <a:pt x="13" y="11"/>
                </a:cubicBezTo>
                <a:cubicBezTo>
                  <a:pt x="13" y="9"/>
                  <a:pt x="13" y="8"/>
                  <a:pt x="13" y="7"/>
                </a:cubicBezTo>
                <a:cubicBezTo>
                  <a:pt x="13" y="4"/>
                  <a:pt x="12" y="1"/>
                  <a:pt x="11" y="0"/>
                </a:cubicBezTo>
                <a:cubicBezTo>
                  <a:pt x="9" y="0"/>
                  <a:pt x="8" y="0"/>
                  <a:pt x="6" y="0"/>
                </a:cubicBezTo>
                <a:cubicBezTo>
                  <a:pt x="3" y="2"/>
                  <a:pt x="0" y="8"/>
                  <a:pt x="0" y="13"/>
                </a:cubicBezTo>
                <a:cubicBezTo>
                  <a:pt x="0" y="16"/>
                  <a:pt x="1" y="19"/>
                  <a:pt x="3" y="20"/>
                </a:cubicBezTo>
                <a:cubicBezTo>
                  <a:pt x="3" y="20"/>
                  <a:pt x="4" y="20"/>
                  <a:pt x="5" y="20"/>
                </a:cubicBezTo>
                <a:cubicBezTo>
                  <a:pt x="6" y="20"/>
                  <a:pt x="6" y="20"/>
                  <a:pt x="7" y="19"/>
                </a:cubicBezTo>
                <a:cubicBezTo>
                  <a:pt x="9" y="18"/>
                  <a:pt x="11" y="16"/>
                  <a:pt x="12" y="13"/>
                </a:cubicBezTo>
                <a:cubicBezTo>
                  <a:pt x="15" y="14"/>
                  <a:pt x="15" y="14"/>
                  <a:pt x="15" y="14"/>
                </a:cubicBezTo>
                <a:cubicBezTo>
                  <a:pt x="16" y="14"/>
                  <a:pt x="16" y="14"/>
                  <a:pt x="16" y="14"/>
                </a:cubicBezTo>
                <a:cubicBezTo>
                  <a:pt x="16" y="14"/>
                  <a:pt x="17" y="14"/>
                  <a:pt x="17" y="13"/>
                </a:cubicBezTo>
                <a:cubicBezTo>
                  <a:pt x="17" y="12"/>
                  <a:pt x="17" y="12"/>
                  <a:pt x="16" y="12"/>
                </a:cubicBezTo>
                <a:close/>
                <a:moveTo>
                  <a:pt x="6" y="17"/>
                </a:moveTo>
                <a:cubicBezTo>
                  <a:pt x="5" y="18"/>
                  <a:pt x="5" y="18"/>
                  <a:pt x="4" y="18"/>
                </a:cubicBezTo>
                <a:cubicBezTo>
                  <a:pt x="3" y="17"/>
                  <a:pt x="2" y="15"/>
                  <a:pt x="2" y="13"/>
                </a:cubicBezTo>
                <a:cubicBezTo>
                  <a:pt x="2" y="9"/>
                  <a:pt x="5" y="4"/>
                  <a:pt x="7" y="2"/>
                </a:cubicBezTo>
                <a:cubicBezTo>
                  <a:pt x="8" y="2"/>
                  <a:pt x="8" y="2"/>
                  <a:pt x="9" y="2"/>
                </a:cubicBezTo>
                <a:cubicBezTo>
                  <a:pt x="9" y="2"/>
                  <a:pt x="9" y="2"/>
                  <a:pt x="9" y="2"/>
                </a:cubicBezTo>
                <a:cubicBezTo>
                  <a:pt x="10" y="3"/>
                  <a:pt x="11" y="5"/>
                  <a:pt x="11" y="7"/>
                </a:cubicBezTo>
                <a:cubicBezTo>
                  <a:pt x="11" y="11"/>
                  <a:pt x="9" y="16"/>
                  <a:pt x="6" y="17"/>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任意多边形 207">
            <a:extLst>
              <a:ext uri="{FF2B5EF4-FFF2-40B4-BE49-F238E27FC236}">
                <a16:creationId xmlns:a16="http://schemas.microsoft.com/office/drawing/2014/main" id="{A1387680-8F96-4E5C-B944-B2C121957067}"/>
              </a:ext>
            </a:extLst>
          </p:cNvPr>
          <p:cNvSpPr/>
          <p:nvPr/>
        </p:nvSpPr>
        <p:spPr bwMode="auto">
          <a:xfrm>
            <a:off x="9487732" y="3153835"/>
            <a:ext cx="1474976" cy="1130368"/>
          </a:xfrm>
          <a:custGeom>
            <a:avLst/>
            <a:gdLst>
              <a:gd name="T0" fmla="*/ 0 w 667"/>
              <a:gd name="T1" fmla="*/ 392 h 512"/>
              <a:gd name="T2" fmla="*/ 0 w 667"/>
              <a:gd name="T3" fmla="*/ 504 h 512"/>
              <a:gd name="T4" fmla="*/ 9 w 667"/>
              <a:gd name="T5" fmla="*/ 509 h 512"/>
              <a:gd name="T6" fmla="*/ 658 w 667"/>
              <a:gd name="T7" fmla="*/ 134 h 512"/>
              <a:gd name="T8" fmla="*/ 667 w 667"/>
              <a:gd name="T9" fmla="*/ 119 h 512"/>
              <a:gd name="T10" fmla="*/ 667 w 667"/>
              <a:gd name="T11" fmla="*/ 8 h 512"/>
              <a:gd name="T12" fmla="*/ 658 w 667"/>
              <a:gd name="T13" fmla="*/ 3 h 512"/>
              <a:gd name="T14" fmla="*/ 9 w 667"/>
              <a:gd name="T15" fmla="*/ 377 h 512"/>
              <a:gd name="T16" fmla="*/ 0 w 667"/>
              <a:gd name="T17" fmla="*/ 39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7" h="512">
                <a:moveTo>
                  <a:pt x="0" y="392"/>
                </a:moveTo>
                <a:cubicBezTo>
                  <a:pt x="0" y="504"/>
                  <a:pt x="0" y="504"/>
                  <a:pt x="0" y="504"/>
                </a:cubicBezTo>
                <a:cubicBezTo>
                  <a:pt x="0" y="509"/>
                  <a:pt x="4" y="512"/>
                  <a:pt x="9" y="509"/>
                </a:cubicBezTo>
                <a:cubicBezTo>
                  <a:pt x="658" y="134"/>
                  <a:pt x="658" y="134"/>
                  <a:pt x="658" y="134"/>
                </a:cubicBezTo>
                <a:cubicBezTo>
                  <a:pt x="663" y="131"/>
                  <a:pt x="667" y="125"/>
                  <a:pt x="667" y="119"/>
                </a:cubicBezTo>
                <a:cubicBezTo>
                  <a:pt x="667" y="8"/>
                  <a:pt x="667" y="8"/>
                  <a:pt x="667" y="8"/>
                </a:cubicBezTo>
                <a:cubicBezTo>
                  <a:pt x="667" y="2"/>
                  <a:pt x="663" y="0"/>
                  <a:pt x="658" y="3"/>
                </a:cubicBezTo>
                <a:cubicBezTo>
                  <a:pt x="9" y="377"/>
                  <a:pt x="9" y="377"/>
                  <a:pt x="9" y="377"/>
                </a:cubicBezTo>
                <a:cubicBezTo>
                  <a:pt x="4" y="380"/>
                  <a:pt x="0" y="387"/>
                  <a:pt x="0" y="392"/>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任意多边形 208">
            <a:extLst>
              <a:ext uri="{FF2B5EF4-FFF2-40B4-BE49-F238E27FC236}">
                <a16:creationId xmlns:a16="http://schemas.microsoft.com/office/drawing/2014/main" id="{0CF3531A-5130-45DD-A7FE-AF3836BBED8D}"/>
              </a:ext>
            </a:extLst>
          </p:cNvPr>
          <p:cNvSpPr/>
          <p:nvPr/>
        </p:nvSpPr>
        <p:spPr bwMode="auto">
          <a:xfrm>
            <a:off x="9487732" y="3159198"/>
            <a:ext cx="1474976" cy="1120982"/>
          </a:xfrm>
          <a:custGeom>
            <a:avLst/>
            <a:gdLst>
              <a:gd name="T0" fmla="*/ 662 w 667"/>
              <a:gd name="T1" fmla="*/ 0 h 508"/>
              <a:gd name="T2" fmla="*/ 658 w 667"/>
              <a:gd name="T3" fmla="*/ 1 h 508"/>
              <a:gd name="T4" fmla="*/ 9 w 667"/>
              <a:gd name="T5" fmla="*/ 375 h 508"/>
              <a:gd name="T6" fmla="*/ 0 w 667"/>
              <a:gd name="T7" fmla="*/ 390 h 508"/>
              <a:gd name="T8" fmla="*/ 0 w 667"/>
              <a:gd name="T9" fmla="*/ 502 h 508"/>
              <a:gd name="T10" fmla="*/ 5 w 667"/>
              <a:gd name="T11" fmla="*/ 508 h 508"/>
              <a:gd name="T12" fmla="*/ 9 w 667"/>
              <a:gd name="T13" fmla="*/ 507 h 508"/>
              <a:gd name="T14" fmla="*/ 658 w 667"/>
              <a:gd name="T15" fmla="*/ 132 h 508"/>
              <a:gd name="T16" fmla="*/ 667 w 667"/>
              <a:gd name="T17" fmla="*/ 117 h 508"/>
              <a:gd name="T18" fmla="*/ 667 w 667"/>
              <a:gd name="T19" fmla="*/ 6 h 508"/>
              <a:gd name="T20" fmla="*/ 662 w 667"/>
              <a:gd name="T21"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508">
                <a:moveTo>
                  <a:pt x="662" y="0"/>
                </a:moveTo>
                <a:cubicBezTo>
                  <a:pt x="661" y="0"/>
                  <a:pt x="659" y="0"/>
                  <a:pt x="658" y="1"/>
                </a:cubicBezTo>
                <a:cubicBezTo>
                  <a:pt x="9" y="375"/>
                  <a:pt x="9" y="375"/>
                  <a:pt x="9" y="375"/>
                </a:cubicBezTo>
                <a:cubicBezTo>
                  <a:pt x="4" y="378"/>
                  <a:pt x="0" y="385"/>
                  <a:pt x="0" y="390"/>
                </a:cubicBezTo>
                <a:cubicBezTo>
                  <a:pt x="0" y="502"/>
                  <a:pt x="0" y="502"/>
                  <a:pt x="0" y="502"/>
                </a:cubicBezTo>
                <a:cubicBezTo>
                  <a:pt x="0" y="506"/>
                  <a:pt x="2" y="508"/>
                  <a:pt x="5" y="508"/>
                </a:cubicBezTo>
                <a:cubicBezTo>
                  <a:pt x="6" y="508"/>
                  <a:pt x="8" y="508"/>
                  <a:pt x="9" y="507"/>
                </a:cubicBezTo>
                <a:cubicBezTo>
                  <a:pt x="658" y="132"/>
                  <a:pt x="658" y="132"/>
                  <a:pt x="658" y="132"/>
                </a:cubicBezTo>
                <a:cubicBezTo>
                  <a:pt x="663" y="129"/>
                  <a:pt x="667" y="123"/>
                  <a:pt x="667" y="117"/>
                </a:cubicBezTo>
                <a:cubicBezTo>
                  <a:pt x="667" y="6"/>
                  <a:pt x="667" y="6"/>
                  <a:pt x="667" y="6"/>
                </a:cubicBezTo>
                <a:cubicBezTo>
                  <a:pt x="667" y="2"/>
                  <a:pt x="665" y="0"/>
                  <a:pt x="662" y="0"/>
                </a:cubicBezTo>
              </a:path>
            </a:pathLst>
          </a:custGeom>
          <a:solidFill>
            <a:srgbClr val="BFF5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任意多边形 209">
            <a:extLst>
              <a:ext uri="{FF2B5EF4-FFF2-40B4-BE49-F238E27FC236}">
                <a16:creationId xmlns:a16="http://schemas.microsoft.com/office/drawing/2014/main" id="{5FCBDD04-D4F9-4835-9AC2-C428FF0D9C16}"/>
              </a:ext>
            </a:extLst>
          </p:cNvPr>
          <p:cNvSpPr/>
          <p:nvPr/>
        </p:nvSpPr>
        <p:spPr bwMode="auto">
          <a:xfrm>
            <a:off x="8912492" y="2610775"/>
            <a:ext cx="2121283" cy="1347592"/>
          </a:xfrm>
          <a:custGeom>
            <a:avLst/>
            <a:gdLst>
              <a:gd name="T0" fmla="*/ 959 w 959"/>
              <a:gd name="T1" fmla="*/ 0 h 610"/>
              <a:gd name="T2" fmla="*/ 959 w 959"/>
              <a:gd name="T3" fmla="*/ 56 h 610"/>
              <a:gd name="T4" fmla="*/ 0 w 959"/>
              <a:gd name="T5" fmla="*/ 610 h 610"/>
              <a:gd name="T6" fmla="*/ 0 w 959"/>
              <a:gd name="T7" fmla="*/ 553 h 610"/>
              <a:gd name="T8" fmla="*/ 18 w 959"/>
              <a:gd name="T9" fmla="*/ 543 h 610"/>
              <a:gd name="T10" fmla="*/ 27 w 959"/>
              <a:gd name="T11" fmla="*/ 528 h 610"/>
              <a:gd name="T12" fmla="*/ 33 w 959"/>
              <a:gd name="T13" fmla="*/ 507 h 610"/>
              <a:gd name="T14" fmla="*/ 42 w 959"/>
              <a:gd name="T15" fmla="*/ 492 h 610"/>
              <a:gd name="T16" fmla="*/ 248 w 959"/>
              <a:gd name="T17" fmla="*/ 373 h 610"/>
              <a:gd name="T18" fmla="*/ 260 w 959"/>
              <a:gd name="T19" fmla="*/ 376 h 610"/>
              <a:gd name="T20" fmla="*/ 268 w 959"/>
              <a:gd name="T21" fmla="*/ 389 h 610"/>
              <a:gd name="T22" fmla="*/ 277 w 959"/>
              <a:gd name="T23" fmla="*/ 394 h 610"/>
              <a:gd name="T24" fmla="*/ 959 w 959"/>
              <a:gd name="T25"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9" h="610">
                <a:moveTo>
                  <a:pt x="959" y="0"/>
                </a:moveTo>
                <a:cubicBezTo>
                  <a:pt x="959" y="56"/>
                  <a:pt x="959" y="56"/>
                  <a:pt x="959" y="56"/>
                </a:cubicBezTo>
                <a:cubicBezTo>
                  <a:pt x="0" y="610"/>
                  <a:pt x="0" y="610"/>
                  <a:pt x="0" y="610"/>
                </a:cubicBezTo>
                <a:cubicBezTo>
                  <a:pt x="0" y="553"/>
                  <a:pt x="0" y="553"/>
                  <a:pt x="0" y="553"/>
                </a:cubicBezTo>
                <a:cubicBezTo>
                  <a:pt x="18" y="543"/>
                  <a:pt x="18" y="543"/>
                  <a:pt x="18" y="543"/>
                </a:cubicBezTo>
                <a:cubicBezTo>
                  <a:pt x="23" y="540"/>
                  <a:pt x="25" y="536"/>
                  <a:pt x="27" y="528"/>
                </a:cubicBezTo>
                <a:cubicBezTo>
                  <a:pt x="33" y="507"/>
                  <a:pt x="33" y="507"/>
                  <a:pt x="33" y="507"/>
                </a:cubicBezTo>
                <a:cubicBezTo>
                  <a:pt x="35" y="500"/>
                  <a:pt x="37" y="495"/>
                  <a:pt x="42" y="492"/>
                </a:cubicBezTo>
                <a:cubicBezTo>
                  <a:pt x="248" y="373"/>
                  <a:pt x="248" y="373"/>
                  <a:pt x="248" y="373"/>
                </a:cubicBezTo>
                <a:cubicBezTo>
                  <a:pt x="253" y="370"/>
                  <a:pt x="257" y="370"/>
                  <a:pt x="260" y="376"/>
                </a:cubicBezTo>
                <a:cubicBezTo>
                  <a:pt x="268" y="389"/>
                  <a:pt x="268" y="389"/>
                  <a:pt x="268" y="389"/>
                </a:cubicBezTo>
                <a:cubicBezTo>
                  <a:pt x="271" y="394"/>
                  <a:pt x="272" y="397"/>
                  <a:pt x="277" y="394"/>
                </a:cubicBezTo>
                <a:cubicBezTo>
                  <a:pt x="959" y="0"/>
                  <a:pt x="959" y="0"/>
                  <a:pt x="959"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任意多边形 210">
            <a:extLst>
              <a:ext uri="{FF2B5EF4-FFF2-40B4-BE49-F238E27FC236}">
                <a16:creationId xmlns:a16="http://schemas.microsoft.com/office/drawing/2014/main" id="{622E3F5E-7DF8-449B-9213-B5F70699204E}"/>
              </a:ext>
            </a:extLst>
          </p:cNvPr>
          <p:cNvSpPr/>
          <p:nvPr/>
        </p:nvSpPr>
        <p:spPr bwMode="auto">
          <a:xfrm>
            <a:off x="10921141" y="2565185"/>
            <a:ext cx="45590" cy="69726"/>
          </a:xfrm>
          <a:custGeom>
            <a:avLst/>
            <a:gdLst>
              <a:gd name="T0" fmla="*/ 10 w 21"/>
              <a:gd name="T1" fmla="*/ 4 h 32"/>
              <a:gd name="T2" fmla="*/ 21 w 21"/>
              <a:gd name="T3" fmla="*/ 10 h 32"/>
              <a:gd name="T4" fmla="*/ 10 w 21"/>
              <a:gd name="T5" fmla="*/ 29 h 32"/>
              <a:gd name="T6" fmla="*/ 0 w 21"/>
              <a:gd name="T7" fmla="*/ 23 h 32"/>
              <a:gd name="T8" fmla="*/ 10 w 21"/>
              <a:gd name="T9" fmla="*/ 4 h 32"/>
            </a:gdLst>
            <a:ahLst/>
            <a:cxnLst>
              <a:cxn ang="0">
                <a:pos x="T0" y="T1"/>
              </a:cxn>
              <a:cxn ang="0">
                <a:pos x="T2" y="T3"/>
              </a:cxn>
              <a:cxn ang="0">
                <a:pos x="T4" y="T5"/>
              </a:cxn>
              <a:cxn ang="0">
                <a:pos x="T6" y="T7"/>
              </a:cxn>
              <a:cxn ang="0">
                <a:pos x="T8" y="T9"/>
              </a:cxn>
            </a:cxnLst>
            <a:rect l="0" t="0" r="r" b="b"/>
            <a:pathLst>
              <a:path w="21" h="32">
                <a:moveTo>
                  <a:pt x="10" y="4"/>
                </a:moveTo>
                <a:cubicBezTo>
                  <a:pt x="16" y="0"/>
                  <a:pt x="21" y="3"/>
                  <a:pt x="21" y="10"/>
                </a:cubicBezTo>
                <a:cubicBezTo>
                  <a:pt x="21" y="17"/>
                  <a:pt x="16" y="25"/>
                  <a:pt x="10" y="29"/>
                </a:cubicBezTo>
                <a:cubicBezTo>
                  <a:pt x="4" y="32"/>
                  <a:pt x="0" y="30"/>
                  <a:pt x="0" y="23"/>
                </a:cubicBezTo>
                <a:cubicBezTo>
                  <a:pt x="0" y="16"/>
                  <a:pt x="4" y="7"/>
                  <a:pt x="1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任意多边形 211">
            <a:extLst>
              <a:ext uri="{FF2B5EF4-FFF2-40B4-BE49-F238E27FC236}">
                <a16:creationId xmlns:a16="http://schemas.microsoft.com/office/drawing/2014/main" id="{0A88A14E-50F7-4B96-BDFD-6DF37E430865}"/>
              </a:ext>
            </a:extLst>
          </p:cNvPr>
          <p:cNvSpPr/>
          <p:nvPr/>
        </p:nvSpPr>
        <p:spPr bwMode="auto">
          <a:xfrm>
            <a:off x="10832643" y="2616139"/>
            <a:ext cx="48272" cy="69726"/>
          </a:xfrm>
          <a:custGeom>
            <a:avLst/>
            <a:gdLst>
              <a:gd name="T0" fmla="*/ 11 w 22"/>
              <a:gd name="T1" fmla="*/ 3 h 32"/>
              <a:gd name="T2" fmla="*/ 22 w 22"/>
              <a:gd name="T3" fmla="*/ 10 h 32"/>
              <a:gd name="T4" fmla="*/ 11 w 22"/>
              <a:gd name="T5" fmla="*/ 29 h 32"/>
              <a:gd name="T6" fmla="*/ 0 w 22"/>
              <a:gd name="T7" fmla="*/ 22 h 32"/>
              <a:gd name="T8" fmla="*/ 11 w 22"/>
              <a:gd name="T9" fmla="*/ 3 h 32"/>
            </a:gdLst>
            <a:ahLst/>
            <a:cxnLst>
              <a:cxn ang="0">
                <a:pos x="T0" y="T1"/>
              </a:cxn>
              <a:cxn ang="0">
                <a:pos x="T2" y="T3"/>
              </a:cxn>
              <a:cxn ang="0">
                <a:pos x="T4" y="T5"/>
              </a:cxn>
              <a:cxn ang="0">
                <a:pos x="T6" y="T7"/>
              </a:cxn>
              <a:cxn ang="0">
                <a:pos x="T8" y="T9"/>
              </a:cxn>
            </a:cxnLst>
            <a:rect l="0" t="0" r="r" b="b"/>
            <a:pathLst>
              <a:path w="22" h="32">
                <a:moveTo>
                  <a:pt x="11" y="3"/>
                </a:moveTo>
                <a:cubicBezTo>
                  <a:pt x="17" y="0"/>
                  <a:pt x="22" y="3"/>
                  <a:pt x="22" y="10"/>
                </a:cubicBezTo>
                <a:cubicBezTo>
                  <a:pt x="22" y="17"/>
                  <a:pt x="17" y="25"/>
                  <a:pt x="11" y="29"/>
                </a:cubicBezTo>
                <a:cubicBezTo>
                  <a:pt x="5" y="32"/>
                  <a:pt x="0" y="29"/>
                  <a:pt x="0" y="22"/>
                </a:cubicBezTo>
                <a:cubicBezTo>
                  <a:pt x="0" y="15"/>
                  <a:pt x="5" y="7"/>
                  <a:pt x="1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任意多边形 212">
            <a:extLst>
              <a:ext uri="{FF2B5EF4-FFF2-40B4-BE49-F238E27FC236}">
                <a16:creationId xmlns:a16="http://schemas.microsoft.com/office/drawing/2014/main" id="{FEE6EC30-0138-412F-BCBB-1210BDC31E37}"/>
              </a:ext>
            </a:extLst>
          </p:cNvPr>
          <p:cNvSpPr/>
          <p:nvPr/>
        </p:nvSpPr>
        <p:spPr bwMode="auto">
          <a:xfrm>
            <a:off x="10745485" y="2665752"/>
            <a:ext cx="49613" cy="71067"/>
          </a:xfrm>
          <a:custGeom>
            <a:avLst/>
            <a:gdLst>
              <a:gd name="T0" fmla="*/ 11 w 22"/>
              <a:gd name="T1" fmla="*/ 3 h 32"/>
              <a:gd name="T2" fmla="*/ 22 w 22"/>
              <a:gd name="T3" fmla="*/ 9 h 32"/>
              <a:gd name="T4" fmla="*/ 11 w 22"/>
              <a:gd name="T5" fmla="*/ 28 h 32"/>
              <a:gd name="T6" fmla="*/ 0 w 22"/>
              <a:gd name="T7" fmla="*/ 22 h 32"/>
              <a:gd name="T8" fmla="*/ 11 w 22"/>
              <a:gd name="T9" fmla="*/ 3 h 32"/>
            </a:gdLst>
            <a:ahLst/>
            <a:cxnLst>
              <a:cxn ang="0">
                <a:pos x="T0" y="T1"/>
              </a:cxn>
              <a:cxn ang="0">
                <a:pos x="T2" y="T3"/>
              </a:cxn>
              <a:cxn ang="0">
                <a:pos x="T4" y="T5"/>
              </a:cxn>
              <a:cxn ang="0">
                <a:pos x="T6" y="T7"/>
              </a:cxn>
              <a:cxn ang="0">
                <a:pos x="T8" y="T9"/>
              </a:cxn>
            </a:cxnLst>
            <a:rect l="0" t="0" r="r" b="b"/>
            <a:pathLst>
              <a:path w="22" h="32">
                <a:moveTo>
                  <a:pt x="11" y="3"/>
                </a:moveTo>
                <a:cubicBezTo>
                  <a:pt x="17" y="0"/>
                  <a:pt x="22" y="2"/>
                  <a:pt x="22" y="9"/>
                </a:cubicBezTo>
                <a:cubicBezTo>
                  <a:pt x="22" y="16"/>
                  <a:pt x="17" y="25"/>
                  <a:pt x="11" y="28"/>
                </a:cubicBezTo>
                <a:cubicBezTo>
                  <a:pt x="5" y="32"/>
                  <a:pt x="0" y="29"/>
                  <a:pt x="0" y="22"/>
                </a:cubicBezTo>
                <a:cubicBezTo>
                  <a:pt x="0" y="15"/>
                  <a:pt x="5" y="6"/>
                  <a:pt x="1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任意多边形 213">
            <a:extLst>
              <a:ext uri="{FF2B5EF4-FFF2-40B4-BE49-F238E27FC236}">
                <a16:creationId xmlns:a16="http://schemas.microsoft.com/office/drawing/2014/main" id="{6A940624-9641-41E5-8235-1A40935DF711}"/>
              </a:ext>
            </a:extLst>
          </p:cNvPr>
          <p:cNvSpPr/>
          <p:nvPr/>
        </p:nvSpPr>
        <p:spPr bwMode="auto">
          <a:xfrm>
            <a:off x="8963446" y="3832324"/>
            <a:ext cx="40227" cy="50954"/>
          </a:xfrm>
          <a:custGeom>
            <a:avLst/>
            <a:gdLst>
              <a:gd name="T0" fmla="*/ 8 w 18"/>
              <a:gd name="T1" fmla="*/ 0 h 23"/>
              <a:gd name="T2" fmla="*/ 7 w 18"/>
              <a:gd name="T3" fmla="*/ 1 h 23"/>
              <a:gd name="T4" fmla="*/ 0 w 18"/>
              <a:gd name="T5" fmla="*/ 15 h 23"/>
              <a:gd name="T6" fmla="*/ 0 w 18"/>
              <a:gd name="T7" fmla="*/ 15 h 23"/>
              <a:gd name="T8" fmla="*/ 0 w 18"/>
              <a:gd name="T9" fmla="*/ 15 h 23"/>
              <a:gd name="T10" fmla="*/ 0 w 18"/>
              <a:gd name="T11" fmla="*/ 16 h 23"/>
              <a:gd name="T12" fmla="*/ 0 w 18"/>
              <a:gd name="T13" fmla="*/ 16 h 23"/>
              <a:gd name="T14" fmla="*/ 0 w 18"/>
              <a:gd name="T15" fmla="*/ 17 h 23"/>
              <a:gd name="T16" fmla="*/ 0 w 18"/>
              <a:gd name="T17" fmla="*/ 17 h 23"/>
              <a:gd name="T18" fmla="*/ 0 w 18"/>
              <a:gd name="T19" fmla="*/ 17 h 23"/>
              <a:gd name="T20" fmla="*/ 0 w 18"/>
              <a:gd name="T21" fmla="*/ 17 h 23"/>
              <a:gd name="T22" fmla="*/ 7 w 18"/>
              <a:gd name="T23" fmla="*/ 23 h 23"/>
              <a:gd name="T24" fmla="*/ 8 w 18"/>
              <a:gd name="T25" fmla="*/ 23 h 23"/>
              <a:gd name="T26" fmla="*/ 9 w 18"/>
              <a:gd name="T27" fmla="*/ 22 h 23"/>
              <a:gd name="T28" fmla="*/ 9 w 18"/>
              <a:gd name="T29" fmla="*/ 20 h 23"/>
              <a:gd name="T30" fmla="*/ 4 w 18"/>
              <a:gd name="T31" fmla="*/ 16 h 23"/>
              <a:gd name="T32" fmla="*/ 17 w 18"/>
              <a:gd name="T33" fmla="*/ 8 h 23"/>
              <a:gd name="T34" fmla="*/ 18 w 18"/>
              <a:gd name="T35" fmla="*/ 6 h 23"/>
              <a:gd name="T36" fmla="*/ 18 w 18"/>
              <a:gd name="T37" fmla="*/ 4 h 23"/>
              <a:gd name="T38" fmla="*/ 17 w 18"/>
              <a:gd name="T39" fmla="*/ 4 h 23"/>
              <a:gd name="T40" fmla="*/ 4 w 18"/>
              <a:gd name="T41" fmla="*/ 12 h 23"/>
              <a:gd name="T42" fmla="*/ 9 w 18"/>
              <a:gd name="T43" fmla="*/ 2 h 23"/>
              <a:gd name="T44" fmla="*/ 9 w 18"/>
              <a:gd name="T45" fmla="*/ 0 h 23"/>
              <a:gd name="T46" fmla="*/ 8 w 18"/>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23">
                <a:moveTo>
                  <a:pt x="8" y="0"/>
                </a:moveTo>
                <a:cubicBezTo>
                  <a:pt x="8" y="0"/>
                  <a:pt x="8" y="0"/>
                  <a:pt x="7" y="1"/>
                </a:cubicBezTo>
                <a:cubicBezTo>
                  <a:pt x="0" y="15"/>
                  <a:pt x="0" y="15"/>
                  <a:pt x="0" y="15"/>
                </a:cubicBezTo>
                <a:cubicBezTo>
                  <a:pt x="0" y="15"/>
                  <a:pt x="0" y="15"/>
                  <a:pt x="0" y="15"/>
                </a:cubicBezTo>
                <a:cubicBezTo>
                  <a:pt x="0" y="15"/>
                  <a:pt x="0" y="15"/>
                  <a:pt x="0" y="15"/>
                </a:cubicBezTo>
                <a:cubicBezTo>
                  <a:pt x="0" y="16"/>
                  <a:pt x="0" y="16"/>
                  <a:pt x="0" y="16"/>
                </a:cubicBezTo>
                <a:cubicBezTo>
                  <a:pt x="0" y="16"/>
                  <a:pt x="0" y="16"/>
                  <a:pt x="0" y="16"/>
                </a:cubicBezTo>
                <a:cubicBezTo>
                  <a:pt x="0" y="17"/>
                  <a:pt x="0" y="17"/>
                  <a:pt x="0" y="17"/>
                </a:cubicBezTo>
                <a:cubicBezTo>
                  <a:pt x="0" y="17"/>
                  <a:pt x="0" y="17"/>
                  <a:pt x="0" y="17"/>
                </a:cubicBezTo>
                <a:cubicBezTo>
                  <a:pt x="0" y="17"/>
                  <a:pt x="0" y="17"/>
                  <a:pt x="0" y="17"/>
                </a:cubicBezTo>
                <a:cubicBezTo>
                  <a:pt x="0" y="17"/>
                  <a:pt x="0" y="17"/>
                  <a:pt x="0" y="17"/>
                </a:cubicBezTo>
                <a:cubicBezTo>
                  <a:pt x="7" y="23"/>
                  <a:pt x="7" y="23"/>
                  <a:pt x="7" y="23"/>
                </a:cubicBezTo>
                <a:cubicBezTo>
                  <a:pt x="8" y="23"/>
                  <a:pt x="8" y="23"/>
                  <a:pt x="8" y="23"/>
                </a:cubicBezTo>
                <a:cubicBezTo>
                  <a:pt x="8" y="23"/>
                  <a:pt x="9" y="23"/>
                  <a:pt x="9" y="22"/>
                </a:cubicBezTo>
                <a:cubicBezTo>
                  <a:pt x="9" y="21"/>
                  <a:pt x="9" y="20"/>
                  <a:pt x="9" y="20"/>
                </a:cubicBezTo>
                <a:cubicBezTo>
                  <a:pt x="4" y="16"/>
                  <a:pt x="4" y="16"/>
                  <a:pt x="4" y="16"/>
                </a:cubicBezTo>
                <a:cubicBezTo>
                  <a:pt x="17" y="8"/>
                  <a:pt x="17" y="8"/>
                  <a:pt x="17" y="8"/>
                </a:cubicBezTo>
                <a:cubicBezTo>
                  <a:pt x="18" y="8"/>
                  <a:pt x="18" y="6"/>
                  <a:pt x="18" y="6"/>
                </a:cubicBezTo>
                <a:cubicBezTo>
                  <a:pt x="18" y="5"/>
                  <a:pt x="18" y="4"/>
                  <a:pt x="18" y="4"/>
                </a:cubicBezTo>
                <a:cubicBezTo>
                  <a:pt x="17" y="4"/>
                  <a:pt x="17" y="4"/>
                  <a:pt x="17" y="4"/>
                </a:cubicBezTo>
                <a:cubicBezTo>
                  <a:pt x="4" y="12"/>
                  <a:pt x="4" y="12"/>
                  <a:pt x="4" y="12"/>
                </a:cubicBezTo>
                <a:cubicBezTo>
                  <a:pt x="9" y="2"/>
                  <a:pt x="9" y="2"/>
                  <a:pt x="9" y="2"/>
                </a:cubicBezTo>
                <a:cubicBezTo>
                  <a:pt x="9" y="1"/>
                  <a:pt x="9" y="0"/>
                  <a:pt x="9" y="0"/>
                </a:cubicBezTo>
                <a:cubicBezTo>
                  <a:pt x="9" y="0"/>
                  <a:pt x="9" y="0"/>
                  <a:pt x="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任意多边形 5">
            <a:extLst>
              <a:ext uri="{FF2B5EF4-FFF2-40B4-BE49-F238E27FC236}">
                <a16:creationId xmlns:a16="http://schemas.microsoft.com/office/drawing/2014/main" id="{EBF9AAF8-A709-4A40-9197-F88D698E6D09}"/>
              </a:ext>
            </a:extLst>
          </p:cNvPr>
          <p:cNvSpPr/>
          <p:nvPr/>
        </p:nvSpPr>
        <p:spPr bwMode="auto">
          <a:xfrm>
            <a:off x="9022445" y="3794779"/>
            <a:ext cx="42908" cy="50954"/>
          </a:xfrm>
          <a:custGeom>
            <a:avLst/>
            <a:gdLst>
              <a:gd name="T0" fmla="*/ 11 w 19"/>
              <a:gd name="T1" fmla="*/ 0 h 23"/>
              <a:gd name="T2" fmla="*/ 10 w 19"/>
              <a:gd name="T3" fmla="*/ 1 h 23"/>
              <a:gd name="T4" fmla="*/ 10 w 19"/>
              <a:gd name="T5" fmla="*/ 3 h 23"/>
              <a:gd name="T6" fmla="*/ 15 w 19"/>
              <a:gd name="T7" fmla="*/ 7 h 23"/>
              <a:gd name="T8" fmla="*/ 2 w 19"/>
              <a:gd name="T9" fmla="*/ 15 h 23"/>
              <a:gd name="T10" fmla="*/ 0 w 19"/>
              <a:gd name="T11" fmla="*/ 17 h 23"/>
              <a:gd name="T12" fmla="*/ 1 w 19"/>
              <a:gd name="T13" fmla="*/ 18 h 23"/>
              <a:gd name="T14" fmla="*/ 2 w 19"/>
              <a:gd name="T15" fmla="*/ 18 h 23"/>
              <a:gd name="T16" fmla="*/ 15 w 19"/>
              <a:gd name="T17" fmla="*/ 10 h 23"/>
              <a:gd name="T18" fmla="*/ 10 w 19"/>
              <a:gd name="T19" fmla="*/ 20 h 23"/>
              <a:gd name="T20" fmla="*/ 10 w 19"/>
              <a:gd name="T21" fmla="*/ 23 h 23"/>
              <a:gd name="T22" fmla="*/ 11 w 19"/>
              <a:gd name="T23" fmla="*/ 23 h 23"/>
              <a:gd name="T24" fmla="*/ 11 w 19"/>
              <a:gd name="T25" fmla="*/ 22 h 23"/>
              <a:gd name="T26" fmla="*/ 19 w 19"/>
              <a:gd name="T27" fmla="*/ 8 h 23"/>
              <a:gd name="T28" fmla="*/ 19 w 19"/>
              <a:gd name="T29" fmla="*/ 8 h 23"/>
              <a:gd name="T30" fmla="*/ 19 w 19"/>
              <a:gd name="T31" fmla="*/ 7 h 23"/>
              <a:gd name="T32" fmla="*/ 19 w 19"/>
              <a:gd name="T33" fmla="*/ 7 h 23"/>
              <a:gd name="T34" fmla="*/ 19 w 19"/>
              <a:gd name="T35" fmla="*/ 6 h 23"/>
              <a:gd name="T36" fmla="*/ 19 w 19"/>
              <a:gd name="T37" fmla="*/ 6 h 23"/>
              <a:gd name="T38" fmla="*/ 19 w 19"/>
              <a:gd name="T39" fmla="*/ 6 h 23"/>
              <a:gd name="T40" fmla="*/ 19 w 19"/>
              <a:gd name="T41" fmla="*/ 5 h 23"/>
              <a:gd name="T42" fmla="*/ 19 w 19"/>
              <a:gd name="T43" fmla="*/ 5 h 23"/>
              <a:gd name="T44" fmla="*/ 11 w 19"/>
              <a:gd name="T45" fmla="*/ 0 h 23"/>
              <a:gd name="T46" fmla="*/ 11 w 19"/>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23">
                <a:moveTo>
                  <a:pt x="11" y="0"/>
                </a:moveTo>
                <a:cubicBezTo>
                  <a:pt x="11" y="0"/>
                  <a:pt x="10" y="0"/>
                  <a:pt x="10" y="1"/>
                </a:cubicBezTo>
                <a:cubicBezTo>
                  <a:pt x="9" y="2"/>
                  <a:pt x="10" y="3"/>
                  <a:pt x="10" y="3"/>
                </a:cubicBezTo>
                <a:cubicBezTo>
                  <a:pt x="15" y="7"/>
                  <a:pt x="15" y="7"/>
                  <a:pt x="15" y="7"/>
                </a:cubicBezTo>
                <a:cubicBezTo>
                  <a:pt x="2" y="15"/>
                  <a:pt x="2" y="15"/>
                  <a:pt x="2" y="15"/>
                </a:cubicBezTo>
                <a:cubicBezTo>
                  <a:pt x="1" y="15"/>
                  <a:pt x="0" y="16"/>
                  <a:pt x="0" y="17"/>
                </a:cubicBezTo>
                <a:cubicBezTo>
                  <a:pt x="0" y="18"/>
                  <a:pt x="1" y="18"/>
                  <a:pt x="1" y="18"/>
                </a:cubicBezTo>
                <a:cubicBezTo>
                  <a:pt x="1" y="18"/>
                  <a:pt x="1" y="18"/>
                  <a:pt x="2" y="18"/>
                </a:cubicBezTo>
                <a:cubicBezTo>
                  <a:pt x="15" y="10"/>
                  <a:pt x="15" y="10"/>
                  <a:pt x="15" y="10"/>
                </a:cubicBezTo>
                <a:cubicBezTo>
                  <a:pt x="10" y="20"/>
                  <a:pt x="10" y="20"/>
                  <a:pt x="10" y="20"/>
                </a:cubicBezTo>
                <a:cubicBezTo>
                  <a:pt x="10" y="21"/>
                  <a:pt x="9" y="22"/>
                  <a:pt x="10" y="23"/>
                </a:cubicBezTo>
                <a:cubicBezTo>
                  <a:pt x="11" y="23"/>
                  <a:pt x="11" y="23"/>
                  <a:pt x="11" y="23"/>
                </a:cubicBezTo>
                <a:cubicBezTo>
                  <a:pt x="11" y="23"/>
                  <a:pt x="11" y="23"/>
                  <a:pt x="11" y="22"/>
                </a:cubicBezTo>
                <a:cubicBezTo>
                  <a:pt x="19" y="8"/>
                  <a:pt x="19" y="8"/>
                  <a:pt x="19" y="8"/>
                </a:cubicBezTo>
                <a:cubicBezTo>
                  <a:pt x="19" y="8"/>
                  <a:pt x="19" y="8"/>
                  <a:pt x="19" y="8"/>
                </a:cubicBezTo>
                <a:cubicBezTo>
                  <a:pt x="19" y="7"/>
                  <a:pt x="19" y="7"/>
                  <a:pt x="19" y="7"/>
                </a:cubicBezTo>
                <a:cubicBezTo>
                  <a:pt x="19" y="7"/>
                  <a:pt x="19" y="7"/>
                  <a:pt x="19" y="7"/>
                </a:cubicBezTo>
                <a:cubicBezTo>
                  <a:pt x="19" y="6"/>
                  <a:pt x="19" y="6"/>
                  <a:pt x="19" y="6"/>
                </a:cubicBezTo>
                <a:cubicBezTo>
                  <a:pt x="19" y="6"/>
                  <a:pt x="19" y="6"/>
                  <a:pt x="19" y="6"/>
                </a:cubicBezTo>
                <a:cubicBezTo>
                  <a:pt x="19" y="6"/>
                  <a:pt x="19" y="6"/>
                  <a:pt x="19" y="6"/>
                </a:cubicBezTo>
                <a:cubicBezTo>
                  <a:pt x="19" y="5"/>
                  <a:pt x="19" y="5"/>
                  <a:pt x="19" y="5"/>
                </a:cubicBezTo>
                <a:cubicBezTo>
                  <a:pt x="19" y="5"/>
                  <a:pt x="19" y="5"/>
                  <a:pt x="19" y="5"/>
                </a:cubicBezTo>
                <a:cubicBezTo>
                  <a:pt x="11" y="0"/>
                  <a:pt x="11" y="0"/>
                  <a:pt x="11" y="0"/>
                </a:cubicBezTo>
                <a:cubicBezTo>
                  <a:pt x="11" y="0"/>
                  <a:pt x="11" y="0"/>
                  <a:pt x="11"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任意多边形 6">
            <a:extLst>
              <a:ext uri="{FF2B5EF4-FFF2-40B4-BE49-F238E27FC236}">
                <a16:creationId xmlns:a16="http://schemas.microsoft.com/office/drawing/2014/main" id="{B0BD5BF1-ABFA-401A-9529-2FAA2FF59284}"/>
              </a:ext>
            </a:extLst>
          </p:cNvPr>
          <p:cNvSpPr/>
          <p:nvPr/>
        </p:nvSpPr>
        <p:spPr bwMode="auto">
          <a:xfrm>
            <a:off x="9089489" y="3739802"/>
            <a:ext cx="37545" cy="75090"/>
          </a:xfrm>
          <a:custGeom>
            <a:avLst/>
            <a:gdLst>
              <a:gd name="T0" fmla="*/ 16 w 17"/>
              <a:gd name="T1" fmla="*/ 0 h 34"/>
              <a:gd name="T2" fmla="*/ 15 w 17"/>
              <a:gd name="T3" fmla="*/ 1 h 34"/>
              <a:gd name="T4" fmla="*/ 13 w 17"/>
              <a:gd name="T5" fmla="*/ 6 h 34"/>
              <a:gd name="T6" fmla="*/ 13 w 17"/>
              <a:gd name="T7" fmla="*/ 5 h 34"/>
              <a:gd name="T8" fmla="*/ 4 w 17"/>
              <a:gd name="T9" fmla="*/ 14 h 34"/>
              <a:gd name="T10" fmla="*/ 4 w 17"/>
              <a:gd name="T11" fmla="*/ 33 h 34"/>
              <a:gd name="T12" fmla="*/ 7 w 17"/>
              <a:gd name="T13" fmla="*/ 34 h 34"/>
              <a:gd name="T14" fmla="*/ 10 w 17"/>
              <a:gd name="T15" fmla="*/ 33 h 34"/>
              <a:gd name="T16" fmla="*/ 16 w 17"/>
              <a:gd name="T17" fmla="*/ 26 h 34"/>
              <a:gd name="T18" fmla="*/ 16 w 17"/>
              <a:gd name="T19" fmla="*/ 23 h 34"/>
              <a:gd name="T20" fmla="*/ 15 w 17"/>
              <a:gd name="T21" fmla="*/ 23 h 34"/>
              <a:gd name="T22" fmla="*/ 14 w 17"/>
              <a:gd name="T23" fmla="*/ 24 h 34"/>
              <a:gd name="T24" fmla="*/ 7 w 17"/>
              <a:gd name="T25" fmla="*/ 30 h 34"/>
              <a:gd name="T26" fmla="*/ 5 w 17"/>
              <a:gd name="T27" fmla="*/ 29 h 34"/>
              <a:gd name="T28" fmla="*/ 5 w 17"/>
              <a:gd name="T29" fmla="*/ 15 h 34"/>
              <a:gd name="T30" fmla="*/ 12 w 17"/>
              <a:gd name="T31" fmla="*/ 9 h 34"/>
              <a:gd name="T32" fmla="*/ 10 w 17"/>
              <a:gd name="T33" fmla="*/ 13 h 34"/>
              <a:gd name="T34" fmla="*/ 11 w 17"/>
              <a:gd name="T35" fmla="*/ 14 h 34"/>
              <a:gd name="T36" fmla="*/ 11 w 17"/>
              <a:gd name="T37" fmla="*/ 14 h 34"/>
              <a:gd name="T38" fmla="*/ 16 w 17"/>
              <a:gd name="T39" fmla="*/ 10 h 34"/>
              <a:gd name="T40" fmla="*/ 17 w 17"/>
              <a:gd name="T41" fmla="*/ 9 h 34"/>
              <a:gd name="T42" fmla="*/ 16 w 17"/>
              <a:gd name="T43" fmla="*/ 1 h 34"/>
              <a:gd name="T44" fmla="*/ 16 w 17"/>
              <a:gd name="T4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34">
                <a:moveTo>
                  <a:pt x="16" y="0"/>
                </a:moveTo>
                <a:cubicBezTo>
                  <a:pt x="16" y="0"/>
                  <a:pt x="15" y="0"/>
                  <a:pt x="15" y="1"/>
                </a:cubicBezTo>
                <a:cubicBezTo>
                  <a:pt x="13" y="6"/>
                  <a:pt x="13" y="6"/>
                  <a:pt x="13" y="6"/>
                </a:cubicBezTo>
                <a:cubicBezTo>
                  <a:pt x="13" y="5"/>
                  <a:pt x="13" y="5"/>
                  <a:pt x="13" y="5"/>
                </a:cubicBezTo>
                <a:cubicBezTo>
                  <a:pt x="10" y="5"/>
                  <a:pt x="6" y="9"/>
                  <a:pt x="4" y="14"/>
                </a:cubicBezTo>
                <a:cubicBezTo>
                  <a:pt x="0" y="21"/>
                  <a:pt x="0" y="29"/>
                  <a:pt x="4" y="33"/>
                </a:cubicBezTo>
                <a:cubicBezTo>
                  <a:pt x="4" y="33"/>
                  <a:pt x="5" y="34"/>
                  <a:pt x="7" y="34"/>
                </a:cubicBezTo>
                <a:cubicBezTo>
                  <a:pt x="8" y="34"/>
                  <a:pt x="9" y="34"/>
                  <a:pt x="10" y="33"/>
                </a:cubicBezTo>
                <a:cubicBezTo>
                  <a:pt x="12" y="32"/>
                  <a:pt x="14" y="29"/>
                  <a:pt x="16" y="26"/>
                </a:cubicBezTo>
                <a:cubicBezTo>
                  <a:pt x="16" y="25"/>
                  <a:pt x="16" y="24"/>
                  <a:pt x="16" y="23"/>
                </a:cubicBezTo>
                <a:cubicBezTo>
                  <a:pt x="16" y="23"/>
                  <a:pt x="15" y="23"/>
                  <a:pt x="15" y="23"/>
                </a:cubicBezTo>
                <a:cubicBezTo>
                  <a:pt x="15" y="23"/>
                  <a:pt x="15" y="23"/>
                  <a:pt x="14" y="24"/>
                </a:cubicBezTo>
                <a:cubicBezTo>
                  <a:pt x="12" y="28"/>
                  <a:pt x="10" y="30"/>
                  <a:pt x="7" y="30"/>
                </a:cubicBezTo>
                <a:cubicBezTo>
                  <a:pt x="7" y="30"/>
                  <a:pt x="6" y="30"/>
                  <a:pt x="5" y="29"/>
                </a:cubicBezTo>
                <a:cubicBezTo>
                  <a:pt x="3" y="27"/>
                  <a:pt x="3" y="21"/>
                  <a:pt x="5" y="15"/>
                </a:cubicBezTo>
                <a:cubicBezTo>
                  <a:pt x="7" y="11"/>
                  <a:pt x="9" y="9"/>
                  <a:pt x="12" y="9"/>
                </a:cubicBezTo>
                <a:cubicBezTo>
                  <a:pt x="10" y="13"/>
                  <a:pt x="10" y="13"/>
                  <a:pt x="10" y="13"/>
                </a:cubicBezTo>
                <a:cubicBezTo>
                  <a:pt x="10" y="13"/>
                  <a:pt x="10" y="14"/>
                  <a:pt x="11" y="14"/>
                </a:cubicBezTo>
                <a:cubicBezTo>
                  <a:pt x="11" y="14"/>
                  <a:pt x="11" y="14"/>
                  <a:pt x="11" y="14"/>
                </a:cubicBezTo>
                <a:cubicBezTo>
                  <a:pt x="16" y="10"/>
                  <a:pt x="16" y="10"/>
                  <a:pt x="16" y="10"/>
                </a:cubicBezTo>
                <a:cubicBezTo>
                  <a:pt x="17" y="10"/>
                  <a:pt x="17" y="9"/>
                  <a:pt x="17" y="9"/>
                </a:cubicBezTo>
                <a:cubicBezTo>
                  <a:pt x="16" y="1"/>
                  <a:pt x="16" y="1"/>
                  <a:pt x="16" y="1"/>
                </a:cubicBezTo>
                <a:cubicBezTo>
                  <a:pt x="16" y="0"/>
                  <a:pt x="16" y="0"/>
                  <a:pt x="16"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任意多边形 7">
            <a:extLst>
              <a:ext uri="{FF2B5EF4-FFF2-40B4-BE49-F238E27FC236}">
                <a16:creationId xmlns:a16="http://schemas.microsoft.com/office/drawing/2014/main" id="{32876F13-5974-45FC-BACD-A77A6F9B170F}"/>
              </a:ext>
            </a:extLst>
          </p:cNvPr>
          <p:cNvSpPr/>
          <p:nvPr/>
        </p:nvSpPr>
        <p:spPr bwMode="auto">
          <a:xfrm>
            <a:off x="9427393" y="3460898"/>
            <a:ext cx="33523" cy="67044"/>
          </a:xfrm>
          <a:custGeom>
            <a:avLst/>
            <a:gdLst>
              <a:gd name="T0" fmla="*/ 14 w 15"/>
              <a:gd name="T1" fmla="*/ 0 h 30"/>
              <a:gd name="T2" fmla="*/ 12 w 15"/>
              <a:gd name="T3" fmla="*/ 1 h 30"/>
              <a:gd name="T4" fmla="*/ 7 w 15"/>
              <a:gd name="T5" fmla="*/ 12 h 30"/>
              <a:gd name="T6" fmla="*/ 2 w 15"/>
              <a:gd name="T7" fmla="*/ 7 h 30"/>
              <a:gd name="T8" fmla="*/ 2 w 15"/>
              <a:gd name="T9" fmla="*/ 7 h 30"/>
              <a:gd name="T10" fmla="*/ 0 w 15"/>
              <a:gd name="T11" fmla="*/ 8 h 30"/>
              <a:gd name="T12" fmla="*/ 0 w 15"/>
              <a:gd name="T13" fmla="*/ 11 h 30"/>
              <a:gd name="T14" fmla="*/ 5 w 15"/>
              <a:gd name="T15" fmla="*/ 16 h 30"/>
              <a:gd name="T16" fmla="*/ 0 w 15"/>
              <a:gd name="T17" fmla="*/ 27 h 30"/>
              <a:gd name="T18" fmla="*/ 0 w 15"/>
              <a:gd name="T19" fmla="*/ 30 h 30"/>
              <a:gd name="T20" fmla="*/ 1 w 15"/>
              <a:gd name="T21" fmla="*/ 30 h 30"/>
              <a:gd name="T22" fmla="*/ 1 w 15"/>
              <a:gd name="T23" fmla="*/ 30 h 30"/>
              <a:gd name="T24" fmla="*/ 2 w 15"/>
              <a:gd name="T25" fmla="*/ 29 h 30"/>
              <a:gd name="T26" fmla="*/ 7 w 15"/>
              <a:gd name="T27" fmla="*/ 18 h 30"/>
              <a:gd name="T28" fmla="*/ 12 w 15"/>
              <a:gd name="T29" fmla="*/ 23 h 30"/>
              <a:gd name="T30" fmla="*/ 13 w 15"/>
              <a:gd name="T31" fmla="*/ 23 h 30"/>
              <a:gd name="T32" fmla="*/ 13 w 15"/>
              <a:gd name="T33" fmla="*/ 23 h 30"/>
              <a:gd name="T34" fmla="*/ 14 w 15"/>
              <a:gd name="T35" fmla="*/ 22 h 30"/>
              <a:gd name="T36" fmla="*/ 14 w 15"/>
              <a:gd name="T37" fmla="*/ 18 h 30"/>
              <a:gd name="T38" fmla="*/ 9 w 15"/>
              <a:gd name="T39" fmla="*/ 14 h 30"/>
              <a:gd name="T40" fmla="*/ 14 w 15"/>
              <a:gd name="T41" fmla="*/ 3 h 30"/>
              <a:gd name="T42" fmla="*/ 14 w 15"/>
              <a:gd name="T43" fmla="*/ 0 h 30"/>
              <a:gd name="T44" fmla="*/ 14 w 15"/>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0">
                <a:moveTo>
                  <a:pt x="14" y="0"/>
                </a:moveTo>
                <a:cubicBezTo>
                  <a:pt x="13" y="0"/>
                  <a:pt x="13" y="0"/>
                  <a:pt x="12" y="1"/>
                </a:cubicBezTo>
                <a:cubicBezTo>
                  <a:pt x="7" y="12"/>
                  <a:pt x="7" y="12"/>
                  <a:pt x="7" y="12"/>
                </a:cubicBezTo>
                <a:cubicBezTo>
                  <a:pt x="2" y="7"/>
                  <a:pt x="2" y="7"/>
                  <a:pt x="2" y="7"/>
                </a:cubicBezTo>
                <a:cubicBezTo>
                  <a:pt x="2" y="7"/>
                  <a:pt x="2" y="7"/>
                  <a:pt x="2" y="7"/>
                </a:cubicBezTo>
                <a:cubicBezTo>
                  <a:pt x="1" y="7"/>
                  <a:pt x="1" y="7"/>
                  <a:pt x="0" y="8"/>
                </a:cubicBezTo>
                <a:cubicBezTo>
                  <a:pt x="0" y="9"/>
                  <a:pt x="0" y="11"/>
                  <a:pt x="0" y="11"/>
                </a:cubicBezTo>
                <a:cubicBezTo>
                  <a:pt x="5" y="16"/>
                  <a:pt x="5" y="16"/>
                  <a:pt x="5" y="16"/>
                </a:cubicBezTo>
                <a:cubicBezTo>
                  <a:pt x="0" y="27"/>
                  <a:pt x="0" y="27"/>
                  <a:pt x="0" y="27"/>
                </a:cubicBezTo>
                <a:cubicBezTo>
                  <a:pt x="0" y="28"/>
                  <a:pt x="0" y="29"/>
                  <a:pt x="0" y="30"/>
                </a:cubicBezTo>
                <a:cubicBezTo>
                  <a:pt x="0" y="30"/>
                  <a:pt x="0" y="30"/>
                  <a:pt x="1" y="30"/>
                </a:cubicBezTo>
                <a:cubicBezTo>
                  <a:pt x="1" y="30"/>
                  <a:pt x="1" y="30"/>
                  <a:pt x="1" y="30"/>
                </a:cubicBezTo>
                <a:cubicBezTo>
                  <a:pt x="2" y="30"/>
                  <a:pt x="2" y="29"/>
                  <a:pt x="2" y="29"/>
                </a:cubicBezTo>
                <a:cubicBezTo>
                  <a:pt x="7" y="18"/>
                  <a:pt x="7" y="18"/>
                  <a:pt x="7" y="18"/>
                </a:cubicBezTo>
                <a:cubicBezTo>
                  <a:pt x="12" y="23"/>
                  <a:pt x="12" y="23"/>
                  <a:pt x="12" y="23"/>
                </a:cubicBezTo>
                <a:cubicBezTo>
                  <a:pt x="12" y="23"/>
                  <a:pt x="12" y="23"/>
                  <a:pt x="13" y="23"/>
                </a:cubicBezTo>
                <a:cubicBezTo>
                  <a:pt x="13" y="23"/>
                  <a:pt x="13" y="23"/>
                  <a:pt x="13" y="23"/>
                </a:cubicBezTo>
                <a:cubicBezTo>
                  <a:pt x="14" y="23"/>
                  <a:pt x="14" y="22"/>
                  <a:pt x="14" y="22"/>
                </a:cubicBezTo>
                <a:cubicBezTo>
                  <a:pt x="15" y="20"/>
                  <a:pt x="15" y="19"/>
                  <a:pt x="14" y="18"/>
                </a:cubicBezTo>
                <a:cubicBezTo>
                  <a:pt x="9" y="14"/>
                  <a:pt x="9" y="14"/>
                  <a:pt x="9" y="14"/>
                </a:cubicBezTo>
                <a:cubicBezTo>
                  <a:pt x="14" y="3"/>
                  <a:pt x="14" y="3"/>
                  <a:pt x="14" y="3"/>
                </a:cubicBezTo>
                <a:cubicBezTo>
                  <a:pt x="15" y="2"/>
                  <a:pt x="15" y="0"/>
                  <a:pt x="14" y="0"/>
                </a:cubicBezTo>
                <a:cubicBezTo>
                  <a:pt x="14" y="0"/>
                  <a:pt x="14" y="0"/>
                  <a:pt x="14"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任意多边形 8">
            <a:extLst>
              <a:ext uri="{FF2B5EF4-FFF2-40B4-BE49-F238E27FC236}">
                <a16:creationId xmlns:a16="http://schemas.microsoft.com/office/drawing/2014/main" id="{FFB7836E-0D84-4867-BBC7-98097E73F76C}"/>
              </a:ext>
            </a:extLst>
          </p:cNvPr>
          <p:cNvSpPr/>
          <p:nvPr/>
        </p:nvSpPr>
        <p:spPr bwMode="auto">
          <a:xfrm>
            <a:off x="9164579" y="2699274"/>
            <a:ext cx="1760585" cy="1086118"/>
          </a:xfrm>
          <a:custGeom>
            <a:avLst/>
            <a:gdLst>
              <a:gd name="T0" fmla="*/ 0 w 796"/>
              <a:gd name="T1" fmla="*/ 485 h 492"/>
              <a:gd name="T2" fmla="*/ 0 w 796"/>
              <a:gd name="T3" fmla="*/ 467 h 492"/>
              <a:gd name="T4" fmla="*/ 9 w 796"/>
              <a:gd name="T5" fmla="*/ 452 h 492"/>
              <a:gd name="T6" fmla="*/ 788 w 796"/>
              <a:gd name="T7" fmla="*/ 3 h 492"/>
              <a:gd name="T8" fmla="*/ 796 w 796"/>
              <a:gd name="T9" fmla="*/ 8 h 492"/>
              <a:gd name="T10" fmla="*/ 796 w 796"/>
              <a:gd name="T11" fmla="*/ 25 h 492"/>
              <a:gd name="T12" fmla="*/ 788 w 796"/>
              <a:gd name="T13" fmla="*/ 40 h 492"/>
              <a:gd name="T14" fmla="*/ 9 w 796"/>
              <a:gd name="T15" fmla="*/ 490 h 492"/>
              <a:gd name="T16" fmla="*/ 0 w 796"/>
              <a:gd name="T17" fmla="*/ 48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6" h="492">
                <a:moveTo>
                  <a:pt x="0" y="485"/>
                </a:moveTo>
                <a:cubicBezTo>
                  <a:pt x="0" y="467"/>
                  <a:pt x="0" y="467"/>
                  <a:pt x="0" y="467"/>
                </a:cubicBezTo>
                <a:cubicBezTo>
                  <a:pt x="0" y="462"/>
                  <a:pt x="4" y="455"/>
                  <a:pt x="9" y="452"/>
                </a:cubicBezTo>
                <a:cubicBezTo>
                  <a:pt x="788" y="3"/>
                  <a:pt x="788" y="3"/>
                  <a:pt x="788" y="3"/>
                </a:cubicBezTo>
                <a:cubicBezTo>
                  <a:pt x="792" y="0"/>
                  <a:pt x="796" y="2"/>
                  <a:pt x="796" y="8"/>
                </a:cubicBezTo>
                <a:cubicBezTo>
                  <a:pt x="796" y="25"/>
                  <a:pt x="796" y="25"/>
                  <a:pt x="796" y="25"/>
                </a:cubicBezTo>
                <a:cubicBezTo>
                  <a:pt x="796" y="31"/>
                  <a:pt x="792" y="38"/>
                  <a:pt x="788" y="40"/>
                </a:cubicBezTo>
                <a:cubicBezTo>
                  <a:pt x="9" y="490"/>
                  <a:pt x="9" y="490"/>
                  <a:pt x="9" y="490"/>
                </a:cubicBezTo>
                <a:cubicBezTo>
                  <a:pt x="4" y="492"/>
                  <a:pt x="0" y="490"/>
                  <a:pt x="0" y="48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任意多边形 9">
            <a:extLst>
              <a:ext uri="{FF2B5EF4-FFF2-40B4-BE49-F238E27FC236}">
                <a16:creationId xmlns:a16="http://schemas.microsoft.com/office/drawing/2014/main" id="{11029627-DDAF-4E26-9376-66DE6D906578}"/>
              </a:ext>
            </a:extLst>
          </p:cNvPr>
          <p:cNvSpPr/>
          <p:nvPr/>
        </p:nvSpPr>
        <p:spPr bwMode="auto">
          <a:xfrm>
            <a:off x="10867506" y="2722069"/>
            <a:ext cx="50954" cy="69726"/>
          </a:xfrm>
          <a:custGeom>
            <a:avLst/>
            <a:gdLst>
              <a:gd name="T0" fmla="*/ 15 w 23"/>
              <a:gd name="T1" fmla="*/ 9 h 32"/>
              <a:gd name="T2" fmla="*/ 21 w 23"/>
              <a:gd name="T3" fmla="*/ 7 h 32"/>
              <a:gd name="T4" fmla="*/ 21 w 23"/>
              <a:gd name="T5" fmla="*/ 6 h 32"/>
              <a:gd name="T6" fmla="*/ 20 w 23"/>
              <a:gd name="T7" fmla="*/ 6 h 32"/>
              <a:gd name="T8" fmla="*/ 21 w 23"/>
              <a:gd name="T9" fmla="*/ 6 h 32"/>
              <a:gd name="T10" fmla="*/ 20 w 23"/>
              <a:gd name="T11" fmla="*/ 6 h 32"/>
              <a:gd name="T12" fmla="*/ 20 w 23"/>
              <a:gd name="T13" fmla="*/ 6 h 32"/>
              <a:gd name="T14" fmla="*/ 17 w 23"/>
              <a:gd name="T15" fmla="*/ 15 h 32"/>
              <a:gd name="T16" fmla="*/ 17 w 23"/>
              <a:gd name="T17" fmla="*/ 22 h 32"/>
              <a:gd name="T18" fmla="*/ 17 w 23"/>
              <a:gd name="T19" fmla="*/ 22 h 32"/>
              <a:gd name="T20" fmla="*/ 17 w 23"/>
              <a:gd name="T21" fmla="*/ 23 h 32"/>
              <a:gd name="T22" fmla="*/ 17 w 23"/>
              <a:gd name="T23" fmla="*/ 22 h 32"/>
              <a:gd name="T24" fmla="*/ 12 w 23"/>
              <a:gd name="T25" fmla="*/ 22 h 32"/>
              <a:gd name="T26" fmla="*/ 6 w 23"/>
              <a:gd name="T27" fmla="*/ 29 h 32"/>
              <a:gd name="T28" fmla="*/ 6 w 23"/>
              <a:gd name="T29" fmla="*/ 29 h 32"/>
              <a:gd name="T30" fmla="*/ 6 w 23"/>
              <a:gd name="T31" fmla="*/ 29 h 32"/>
              <a:gd name="T32" fmla="*/ 6 w 23"/>
              <a:gd name="T33" fmla="*/ 30 h 32"/>
              <a:gd name="T34" fmla="*/ 7 w 23"/>
              <a:gd name="T35" fmla="*/ 29 h 32"/>
              <a:gd name="T36" fmla="*/ 6 w 23"/>
              <a:gd name="T37" fmla="*/ 29 h 32"/>
              <a:gd name="T38" fmla="*/ 7 w 23"/>
              <a:gd name="T39" fmla="*/ 29 h 32"/>
              <a:gd name="T40" fmla="*/ 7 w 23"/>
              <a:gd name="T41" fmla="*/ 29 h 32"/>
              <a:gd name="T42" fmla="*/ 7 w 23"/>
              <a:gd name="T43" fmla="*/ 20 h 32"/>
              <a:gd name="T44" fmla="*/ 3 w 23"/>
              <a:gd name="T45" fmla="*/ 17 h 32"/>
              <a:gd name="T46" fmla="*/ 3 w 23"/>
              <a:gd name="T47" fmla="*/ 17 h 32"/>
              <a:gd name="T48" fmla="*/ 3 w 23"/>
              <a:gd name="T49" fmla="*/ 17 h 32"/>
              <a:gd name="T50" fmla="*/ 9 w 23"/>
              <a:gd name="T51" fmla="*/ 13 h 32"/>
              <a:gd name="T52" fmla="*/ 13 w 23"/>
              <a:gd name="T53" fmla="*/ 3 h 32"/>
              <a:gd name="T54" fmla="*/ 12 w 23"/>
              <a:gd name="T55" fmla="*/ 3 h 32"/>
              <a:gd name="T56" fmla="*/ 12 w 23"/>
              <a:gd name="T57" fmla="*/ 3 h 32"/>
              <a:gd name="T58" fmla="*/ 11 w 23"/>
              <a:gd name="T59" fmla="*/ 3 h 32"/>
              <a:gd name="T60" fmla="*/ 13 w 23"/>
              <a:gd name="T61" fmla="*/ 2 h 32"/>
              <a:gd name="T62" fmla="*/ 10 w 23"/>
              <a:gd name="T63" fmla="*/ 1 h 32"/>
              <a:gd name="T64" fmla="*/ 7 w 23"/>
              <a:gd name="T65" fmla="*/ 10 h 32"/>
              <a:gd name="T66" fmla="*/ 5 w 23"/>
              <a:gd name="T67" fmla="*/ 22 h 32"/>
              <a:gd name="T68" fmla="*/ 5 w 23"/>
              <a:gd name="T69" fmla="*/ 22 h 32"/>
              <a:gd name="T70" fmla="*/ 5 w 23"/>
              <a:gd name="T71" fmla="*/ 22 h 32"/>
              <a:gd name="T72" fmla="*/ 5 w 23"/>
              <a:gd name="T73" fmla="*/ 22 h 32"/>
              <a:gd name="T74" fmla="*/ 4 w 23"/>
              <a:gd name="T75" fmla="*/ 29 h 32"/>
              <a:gd name="T76" fmla="*/ 8 w 23"/>
              <a:gd name="T77" fmla="*/ 31 h 32"/>
              <a:gd name="T78" fmla="*/ 12 w 23"/>
              <a:gd name="T79" fmla="*/ 24 h 32"/>
              <a:gd name="T80" fmla="*/ 12 w 23"/>
              <a:gd name="T81" fmla="*/ 25 h 32"/>
              <a:gd name="T82" fmla="*/ 12 w 23"/>
              <a:gd name="T83" fmla="*/ 24 h 32"/>
              <a:gd name="T84" fmla="*/ 12 w 23"/>
              <a:gd name="T85" fmla="*/ 25 h 32"/>
              <a:gd name="T86" fmla="*/ 17 w 23"/>
              <a:gd name="T87" fmla="*/ 25 h 32"/>
              <a:gd name="T88" fmla="*/ 18 w 23"/>
              <a:gd name="T89" fmla="*/ 25 h 32"/>
              <a:gd name="T90" fmla="*/ 19 w 23"/>
              <a:gd name="T91" fmla="*/ 15 h 32"/>
              <a:gd name="T92" fmla="*/ 18 w 23"/>
              <a:gd name="T93" fmla="*/ 15 h 32"/>
              <a:gd name="T94" fmla="*/ 23 w 23"/>
              <a:gd name="T95" fmla="*/ 8 h 32"/>
              <a:gd name="T96" fmla="*/ 20 w 23"/>
              <a:gd name="T97" fmla="*/ 4 h 32"/>
              <a:gd name="T98" fmla="*/ 16 w 23"/>
              <a:gd name="T9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32">
                <a:moveTo>
                  <a:pt x="13" y="2"/>
                </a:moveTo>
                <a:cubicBezTo>
                  <a:pt x="11" y="3"/>
                  <a:pt x="11" y="3"/>
                  <a:pt x="11" y="3"/>
                </a:cubicBezTo>
                <a:cubicBezTo>
                  <a:pt x="14" y="8"/>
                  <a:pt x="14" y="8"/>
                  <a:pt x="14" y="8"/>
                </a:cubicBezTo>
                <a:cubicBezTo>
                  <a:pt x="15" y="9"/>
                  <a:pt x="15" y="9"/>
                  <a:pt x="15" y="9"/>
                </a:cubicBezTo>
                <a:cubicBezTo>
                  <a:pt x="16" y="9"/>
                  <a:pt x="16" y="9"/>
                  <a:pt x="16" y="9"/>
                </a:cubicBezTo>
                <a:cubicBezTo>
                  <a:pt x="21" y="7"/>
                  <a:pt x="21" y="7"/>
                  <a:pt x="21" y="7"/>
                </a:cubicBezTo>
                <a:cubicBezTo>
                  <a:pt x="21" y="6"/>
                  <a:pt x="21" y="6"/>
                  <a:pt x="21" y="6"/>
                </a:cubicBezTo>
                <a:cubicBezTo>
                  <a:pt x="21" y="7"/>
                  <a:pt x="21" y="7"/>
                  <a:pt x="21" y="7"/>
                </a:cubicBezTo>
                <a:cubicBezTo>
                  <a:pt x="21" y="7"/>
                  <a:pt x="21" y="7"/>
                  <a:pt x="21" y="7"/>
                </a:cubicBezTo>
                <a:cubicBezTo>
                  <a:pt x="21" y="6"/>
                  <a:pt x="21" y="6"/>
                  <a:pt x="21" y="6"/>
                </a:cubicBezTo>
                <a:cubicBezTo>
                  <a:pt x="21" y="7"/>
                  <a:pt x="21" y="7"/>
                  <a:pt x="21" y="7"/>
                </a:cubicBezTo>
                <a:cubicBezTo>
                  <a:pt x="21" y="6"/>
                  <a:pt x="21" y="6"/>
                  <a:pt x="21" y="6"/>
                </a:cubicBezTo>
                <a:cubicBezTo>
                  <a:pt x="20" y="6"/>
                  <a:pt x="20" y="6"/>
                  <a:pt x="20" y="6"/>
                </a:cubicBezTo>
                <a:cubicBezTo>
                  <a:pt x="21" y="7"/>
                  <a:pt x="21" y="7"/>
                  <a:pt x="21" y="7"/>
                </a:cubicBezTo>
                <a:cubicBezTo>
                  <a:pt x="21" y="6"/>
                  <a:pt x="21" y="6"/>
                  <a:pt x="21" y="6"/>
                </a:cubicBezTo>
                <a:cubicBezTo>
                  <a:pt x="20" y="6"/>
                  <a:pt x="20" y="6"/>
                  <a:pt x="20" y="6"/>
                </a:cubicBezTo>
                <a:cubicBezTo>
                  <a:pt x="21" y="6"/>
                  <a:pt x="21" y="6"/>
                  <a:pt x="21" y="6"/>
                </a:cubicBezTo>
                <a:cubicBezTo>
                  <a:pt x="20" y="6"/>
                  <a:pt x="20" y="6"/>
                  <a:pt x="20" y="6"/>
                </a:cubicBezTo>
                <a:cubicBezTo>
                  <a:pt x="20" y="6"/>
                  <a:pt x="20" y="6"/>
                  <a:pt x="20" y="6"/>
                </a:cubicBezTo>
                <a:cubicBezTo>
                  <a:pt x="21" y="6"/>
                  <a:pt x="21" y="6"/>
                  <a:pt x="21"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16" y="13"/>
                  <a:pt x="16" y="13"/>
                  <a:pt x="16" y="13"/>
                </a:cubicBezTo>
                <a:cubicBezTo>
                  <a:pt x="16" y="14"/>
                  <a:pt x="16" y="14"/>
                  <a:pt x="16" y="15"/>
                </a:cubicBezTo>
                <a:cubicBezTo>
                  <a:pt x="16" y="16"/>
                  <a:pt x="16" y="16"/>
                  <a:pt x="16" y="16"/>
                </a:cubicBezTo>
                <a:cubicBezTo>
                  <a:pt x="17" y="15"/>
                  <a:pt x="17" y="15"/>
                  <a:pt x="17" y="15"/>
                </a:cubicBezTo>
                <a:cubicBezTo>
                  <a:pt x="16" y="16"/>
                  <a:pt x="16" y="16"/>
                  <a:pt x="16" y="16"/>
                </a:cubicBezTo>
                <a:cubicBezTo>
                  <a:pt x="17" y="22"/>
                  <a:pt x="17" y="22"/>
                  <a:pt x="17" y="22"/>
                </a:cubicBezTo>
                <a:cubicBezTo>
                  <a:pt x="17" y="22"/>
                  <a:pt x="17" y="22"/>
                  <a:pt x="17" y="22"/>
                </a:cubicBezTo>
                <a:cubicBezTo>
                  <a:pt x="17" y="22"/>
                  <a:pt x="17" y="22"/>
                  <a:pt x="17" y="22"/>
                </a:cubicBezTo>
                <a:cubicBezTo>
                  <a:pt x="16" y="22"/>
                  <a:pt x="16" y="22"/>
                  <a:pt x="16" y="22"/>
                </a:cubicBezTo>
                <a:cubicBezTo>
                  <a:pt x="16" y="22"/>
                  <a:pt x="16" y="22"/>
                  <a:pt x="16" y="22"/>
                </a:cubicBezTo>
                <a:cubicBezTo>
                  <a:pt x="17" y="23"/>
                  <a:pt x="17" y="23"/>
                  <a:pt x="17" y="23"/>
                </a:cubicBezTo>
                <a:cubicBezTo>
                  <a:pt x="17" y="22"/>
                  <a:pt x="17" y="22"/>
                  <a:pt x="17" y="22"/>
                </a:cubicBezTo>
                <a:cubicBezTo>
                  <a:pt x="16" y="22"/>
                  <a:pt x="16" y="22"/>
                  <a:pt x="16" y="22"/>
                </a:cubicBezTo>
                <a:cubicBezTo>
                  <a:pt x="17" y="23"/>
                  <a:pt x="17" y="23"/>
                  <a:pt x="17" y="23"/>
                </a:cubicBezTo>
                <a:cubicBezTo>
                  <a:pt x="17" y="22"/>
                  <a:pt x="17" y="22"/>
                  <a:pt x="17" y="22"/>
                </a:cubicBezTo>
                <a:cubicBezTo>
                  <a:pt x="17" y="23"/>
                  <a:pt x="17" y="23"/>
                  <a:pt x="17" y="23"/>
                </a:cubicBezTo>
                <a:cubicBezTo>
                  <a:pt x="17" y="22"/>
                  <a:pt x="17" y="22"/>
                  <a:pt x="17" y="22"/>
                </a:cubicBezTo>
                <a:cubicBezTo>
                  <a:pt x="17" y="22"/>
                  <a:pt x="17" y="22"/>
                  <a:pt x="17" y="22"/>
                </a:cubicBezTo>
                <a:cubicBezTo>
                  <a:pt x="17" y="23"/>
                  <a:pt x="17" y="23"/>
                  <a:pt x="17" y="23"/>
                </a:cubicBezTo>
                <a:cubicBezTo>
                  <a:pt x="17" y="22"/>
                  <a:pt x="17" y="22"/>
                  <a:pt x="17" y="22"/>
                </a:cubicBezTo>
                <a:cubicBezTo>
                  <a:pt x="17" y="24"/>
                  <a:pt x="17" y="24"/>
                  <a:pt x="17" y="24"/>
                </a:cubicBezTo>
                <a:cubicBezTo>
                  <a:pt x="17" y="22"/>
                  <a:pt x="17" y="22"/>
                  <a:pt x="17" y="22"/>
                </a:cubicBezTo>
                <a:cubicBezTo>
                  <a:pt x="12" y="22"/>
                  <a:pt x="12" y="22"/>
                  <a:pt x="12" y="22"/>
                </a:cubicBezTo>
                <a:cubicBezTo>
                  <a:pt x="12" y="22"/>
                  <a:pt x="12" y="22"/>
                  <a:pt x="12" y="22"/>
                </a:cubicBezTo>
                <a:cubicBezTo>
                  <a:pt x="12" y="22"/>
                  <a:pt x="12" y="22"/>
                  <a:pt x="12" y="22"/>
                </a:cubicBezTo>
                <a:cubicBezTo>
                  <a:pt x="11" y="22"/>
                  <a:pt x="11" y="22"/>
                  <a:pt x="10" y="23"/>
                </a:cubicBezTo>
                <a:cubicBezTo>
                  <a:pt x="10" y="23"/>
                  <a:pt x="10" y="23"/>
                  <a:pt x="10" y="23"/>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7" y="29"/>
                  <a:pt x="7" y="29"/>
                  <a:pt x="7" y="29"/>
                </a:cubicBezTo>
                <a:cubicBezTo>
                  <a:pt x="6" y="29"/>
                  <a:pt x="6" y="29"/>
                  <a:pt x="6" y="29"/>
                </a:cubicBezTo>
                <a:cubicBezTo>
                  <a:pt x="6" y="30"/>
                  <a:pt x="6" y="30"/>
                  <a:pt x="6" y="30"/>
                </a:cubicBezTo>
                <a:cubicBezTo>
                  <a:pt x="7" y="29"/>
                  <a:pt x="7" y="29"/>
                  <a:pt x="7" y="29"/>
                </a:cubicBezTo>
                <a:cubicBezTo>
                  <a:pt x="6" y="29"/>
                  <a:pt x="6" y="29"/>
                  <a:pt x="6" y="29"/>
                </a:cubicBezTo>
                <a:cubicBezTo>
                  <a:pt x="7" y="29"/>
                  <a:pt x="7" y="29"/>
                  <a:pt x="7" y="29"/>
                </a:cubicBezTo>
                <a:cubicBezTo>
                  <a:pt x="7" y="29"/>
                  <a:pt x="7" y="29"/>
                  <a:pt x="7" y="29"/>
                </a:cubicBezTo>
                <a:cubicBezTo>
                  <a:pt x="6" y="29"/>
                  <a:pt x="6" y="29"/>
                  <a:pt x="6" y="29"/>
                </a:cubicBezTo>
                <a:cubicBezTo>
                  <a:pt x="7" y="29"/>
                  <a:pt x="7" y="29"/>
                  <a:pt x="7" y="29"/>
                </a:cubicBezTo>
                <a:cubicBezTo>
                  <a:pt x="6" y="29"/>
                  <a:pt x="6" y="29"/>
                  <a:pt x="6" y="29"/>
                </a:cubicBezTo>
                <a:cubicBezTo>
                  <a:pt x="7" y="29"/>
                  <a:pt x="7" y="29"/>
                  <a:pt x="7" y="29"/>
                </a:cubicBezTo>
                <a:cubicBezTo>
                  <a:pt x="7" y="29"/>
                  <a:pt x="7" y="29"/>
                  <a:pt x="7" y="29"/>
                </a:cubicBezTo>
                <a:cubicBezTo>
                  <a:pt x="6" y="29"/>
                  <a:pt x="6" y="29"/>
                  <a:pt x="6" y="29"/>
                </a:cubicBezTo>
                <a:cubicBezTo>
                  <a:pt x="7" y="29"/>
                  <a:pt x="7" y="29"/>
                  <a:pt x="7" y="29"/>
                </a:cubicBezTo>
                <a:cubicBezTo>
                  <a:pt x="7" y="29"/>
                  <a:pt x="7" y="29"/>
                  <a:pt x="7" y="29"/>
                </a:cubicBezTo>
                <a:cubicBezTo>
                  <a:pt x="7" y="29"/>
                  <a:pt x="7" y="29"/>
                  <a:pt x="7" y="29"/>
                </a:cubicBezTo>
                <a:cubicBezTo>
                  <a:pt x="7" y="29"/>
                  <a:pt x="7" y="29"/>
                  <a:pt x="7" y="29"/>
                </a:cubicBezTo>
                <a:cubicBezTo>
                  <a:pt x="8" y="22"/>
                  <a:pt x="8" y="22"/>
                  <a:pt x="8" y="22"/>
                </a:cubicBezTo>
                <a:cubicBezTo>
                  <a:pt x="8" y="22"/>
                  <a:pt x="8" y="22"/>
                  <a:pt x="8" y="22"/>
                </a:cubicBezTo>
                <a:cubicBezTo>
                  <a:pt x="8" y="21"/>
                  <a:pt x="8" y="20"/>
                  <a:pt x="7" y="20"/>
                </a:cubicBezTo>
                <a:cubicBezTo>
                  <a:pt x="7" y="20"/>
                  <a:pt x="7" y="20"/>
                  <a:pt x="7" y="20"/>
                </a:cubicBezTo>
                <a:cubicBezTo>
                  <a:pt x="3" y="17"/>
                  <a:pt x="3" y="17"/>
                  <a:pt x="3" y="17"/>
                </a:cubicBezTo>
                <a:cubicBezTo>
                  <a:pt x="3" y="18"/>
                  <a:pt x="3" y="18"/>
                  <a:pt x="3" y="18"/>
                </a:cubicBezTo>
                <a:cubicBezTo>
                  <a:pt x="3" y="17"/>
                  <a:pt x="3" y="17"/>
                  <a:pt x="3" y="17"/>
                </a:cubicBezTo>
                <a:cubicBezTo>
                  <a:pt x="3" y="17"/>
                  <a:pt x="3" y="17"/>
                  <a:pt x="3" y="17"/>
                </a:cubicBezTo>
                <a:cubicBezTo>
                  <a:pt x="3" y="18"/>
                  <a:pt x="3" y="18"/>
                  <a:pt x="3" y="18"/>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4" y="17"/>
                  <a:pt x="4" y="17"/>
                  <a:pt x="4" y="17"/>
                </a:cubicBezTo>
                <a:cubicBezTo>
                  <a:pt x="4" y="17"/>
                  <a:pt x="4" y="17"/>
                  <a:pt x="4" y="17"/>
                </a:cubicBezTo>
                <a:cubicBezTo>
                  <a:pt x="9" y="13"/>
                  <a:pt x="9" y="13"/>
                  <a:pt x="9" y="13"/>
                </a:cubicBezTo>
                <a:cubicBezTo>
                  <a:pt x="9" y="12"/>
                  <a:pt x="10" y="12"/>
                  <a:pt x="10" y="11"/>
                </a:cubicBezTo>
                <a:cubicBezTo>
                  <a:pt x="12" y="3"/>
                  <a:pt x="12" y="3"/>
                  <a:pt x="12" y="3"/>
                </a:cubicBezTo>
                <a:cubicBezTo>
                  <a:pt x="12" y="3"/>
                  <a:pt x="12" y="3"/>
                  <a:pt x="12" y="3"/>
                </a:cubicBezTo>
                <a:cubicBezTo>
                  <a:pt x="13" y="3"/>
                  <a:pt x="13" y="3"/>
                  <a:pt x="13" y="3"/>
                </a:cubicBezTo>
                <a:cubicBezTo>
                  <a:pt x="12" y="3"/>
                  <a:pt x="12" y="3"/>
                  <a:pt x="12" y="3"/>
                </a:cubicBezTo>
                <a:cubicBezTo>
                  <a:pt x="12" y="3"/>
                  <a:pt x="12" y="3"/>
                  <a:pt x="12" y="3"/>
                </a:cubicBezTo>
                <a:cubicBezTo>
                  <a:pt x="13" y="3"/>
                  <a:pt x="13" y="3"/>
                  <a:pt x="13" y="3"/>
                </a:cubicBezTo>
                <a:cubicBezTo>
                  <a:pt x="12" y="3"/>
                  <a:pt x="12" y="3"/>
                  <a:pt x="12" y="3"/>
                </a:cubicBezTo>
                <a:cubicBezTo>
                  <a:pt x="12" y="3"/>
                  <a:pt x="12" y="3"/>
                  <a:pt x="12" y="3"/>
                </a:cubicBezTo>
                <a:cubicBezTo>
                  <a:pt x="12" y="2"/>
                  <a:pt x="12" y="2"/>
                  <a:pt x="12" y="2"/>
                </a:cubicBezTo>
                <a:cubicBezTo>
                  <a:pt x="12" y="3"/>
                  <a:pt x="12" y="3"/>
                  <a:pt x="12" y="3"/>
                </a:cubicBezTo>
                <a:cubicBezTo>
                  <a:pt x="12" y="3"/>
                  <a:pt x="12" y="3"/>
                  <a:pt x="12" y="3"/>
                </a:cubicBezTo>
                <a:cubicBezTo>
                  <a:pt x="12" y="2"/>
                  <a:pt x="12" y="2"/>
                  <a:pt x="12" y="2"/>
                </a:cubicBezTo>
                <a:cubicBezTo>
                  <a:pt x="12" y="3"/>
                  <a:pt x="12" y="3"/>
                  <a:pt x="12" y="3"/>
                </a:cubicBezTo>
                <a:cubicBezTo>
                  <a:pt x="12" y="2"/>
                  <a:pt x="12" y="2"/>
                  <a:pt x="12" y="2"/>
                </a:cubicBezTo>
                <a:cubicBezTo>
                  <a:pt x="11" y="3"/>
                  <a:pt x="11" y="3"/>
                  <a:pt x="11" y="3"/>
                </a:cubicBezTo>
                <a:cubicBezTo>
                  <a:pt x="12" y="3"/>
                  <a:pt x="12" y="3"/>
                  <a:pt x="12" y="3"/>
                </a:cubicBezTo>
                <a:cubicBezTo>
                  <a:pt x="12" y="2"/>
                  <a:pt x="12" y="2"/>
                  <a:pt x="12" y="2"/>
                </a:cubicBezTo>
                <a:cubicBezTo>
                  <a:pt x="11" y="3"/>
                  <a:pt x="11" y="3"/>
                  <a:pt x="11" y="3"/>
                </a:cubicBezTo>
                <a:cubicBezTo>
                  <a:pt x="13" y="2"/>
                  <a:pt x="13" y="2"/>
                  <a:pt x="13" y="2"/>
                </a:cubicBezTo>
                <a:cubicBezTo>
                  <a:pt x="14" y="1"/>
                  <a:pt x="14" y="1"/>
                  <a:pt x="14" y="1"/>
                </a:cubicBezTo>
                <a:cubicBezTo>
                  <a:pt x="13" y="1"/>
                  <a:pt x="13" y="1"/>
                  <a:pt x="13" y="1"/>
                </a:cubicBezTo>
                <a:cubicBezTo>
                  <a:pt x="13" y="0"/>
                  <a:pt x="12" y="0"/>
                  <a:pt x="12" y="0"/>
                </a:cubicBezTo>
                <a:cubicBezTo>
                  <a:pt x="11" y="0"/>
                  <a:pt x="11" y="1"/>
                  <a:pt x="10" y="1"/>
                </a:cubicBezTo>
                <a:cubicBezTo>
                  <a:pt x="10" y="1"/>
                  <a:pt x="10" y="2"/>
                  <a:pt x="9" y="3"/>
                </a:cubicBezTo>
                <a:cubicBezTo>
                  <a:pt x="7" y="10"/>
                  <a:pt x="7" y="10"/>
                  <a:pt x="7" y="10"/>
                </a:cubicBezTo>
                <a:cubicBezTo>
                  <a:pt x="7" y="10"/>
                  <a:pt x="7" y="10"/>
                  <a:pt x="7" y="10"/>
                </a:cubicBezTo>
                <a:cubicBezTo>
                  <a:pt x="7" y="10"/>
                  <a:pt x="7" y="10"/>
                  <a:pt x="7" y="10"/>
                </a:cubicBezTo>
                <a:cubicBezTo>
                  <a:pt x="2" y="14"/>
                  <a:pt x="2" y="14"/>
                  <a:pt x="2" y="14"/>
                </a:cubicBezTo>
                <a:cubicBezTo>
                  <a:pt x="1" y="15"/>
                  <a:pt x="0" y="16"/>
                  <a:pt x="0" y="17"/>
                </a:cubicBezTo>
                <a:cubicBezTo>
                  <a:pt x="0" y="18"/>
                  <a:pt x="1" y="19"/>
                  <a:pt x="1" y="19"/>
                </a:cubicBezTo>
                <a:cubicBezTo>
                  <a:pt x="5" y="22"/>
                  <a:pt x="5" y="22"/>
                  <a:pt x="5" y="22"/>
                </a:cubicBezTo>
                <a:cubicBezTo>
                  <a:pt x="5" y="22"/>
                  <a:pt x="5" y="22"/>
                  <a:pt x="5" y="22"/>
                </a:cubicBezTo>
                <a:cubicBezTo>
                  <a:pt x="6" y="21"/>
                  <a:pt x="6" y="21"/>
                  <a:pt x="6" y="21"/>
                </a:cubicBezTo>
                <a:cubicBezTo>
                  <a:pt x="5" y="22"/>
                  <a:pt x="5" y="22"/>
                  <a:pt x="5" y="22"/>
                </a:cubicBezTo>
                <a:cubicBezTo>
                  <a:pt x="5" y="22"/>
                  <a:pt x="5" y="22"/>
                  <a:pt x="5" y="22"/>
                </a:cubicBezTo>
                <a:cubicBezTo>
                  <a:pt x="6" y="21"/>
                  <a:pt x="6" y="21"/>
                  <a:pt x="6" y="21"/>
                </a:cubicBezTo>
                <a:cubicBezTo>
                  <a:pt x="5" y="22"/>
                  <a:pt x="5" y="22"/>
                  <a:pt x="5" y="22"/>
                </a:cubicBezTo>
                <a:cubicBezTo>
                  <a:pt x="5" y="21"/>
                  <a:pt x="5" y="21"/>
                  <a:pt x="5" y="21"/>
                </a:cubicBezTo>
                <a:cubicBezTo>
                  <a:pt x="5" y="22"/>
                  <a:pt x="5" y="22"/>
                  <a:pt x="5" y="22"/>
                </a:cubicBezTo>
                <a:cubicBezTo>
                  <a:pt x="5" y="22"/>
                  <a:pt x="5" y="22"/>
                  <a:pt x="5" y="22"/>
                </a:cubicBezTo>
                <a:cubicBezTo>
                  <a:pt x="5" y="21"/>
                  <a:pt x="5" y="21"/>
                  <a:pt x="5" y="21"/>
                </a:cubicBezTo>
                <a:cubicBezTo>
                  <a:pt x="5" y="22"/>
                  <a:pt x="5" y="22"/>
                  <a:pt x="5" y="22"/>
                </a:cubicBezTo>
                <a:cubicBezTo>
                  <a:pt x="5" y="22"/>
                  <a:pt x="5" y="22"/>
                  <a:pt x="5" y="22"/>
                </a:cubicBezTo>
                <a:cubicBezTo>
                  <a:pt x="5" y="22"/>
                  <a:pt x="5" y="22"/>
                  <a:pt x="5" y="22"/>
                </a:cubicBezTo>
                <a:cubicBezTo>
                  <a:pt x="4" y="29"/>
                  <a:pt x="4" y="29"/>
                  <a:pt x="4" y="29"/>
                </a:cubicBezTo>
                <a:cubicBezTo>
                  <a:pt x="5" y="29"/>
                  <a:pt x="5" y="29"/>
                  <a:pt x="5" y="29"/>
                </a:cubicBezTo>
                <a:cubicBezTo>
                  <a:pt x="4" y="29"/>
                  <a:pt x="4" y="29"/>
                  <a:pt x="4" y="29"/>
                </a:cubicBezTo>
                <a:cubicBezTo>
                  <a:pt x="4" y="29"/>
                  <a:pt x="4" y="29"/>
                  <a:pt x="4" y="29"/>
                </a:cubicBezTo>
                <a:cubicBezTo>
                  <a:pt x="4" y="30"/>
                  <a:pt x="4" y="30"/>
                  <a:pt x="4" y="31"/>
                </a:cubicBezTo>
                <a:cubicBezTo>
                  <a:pt x="5" y="31"/>
                  <a:pt x="5" y="32"/>
                  <a:pt x="6" y="32"/>
                </a:cubicBezTo>
                <a:cubicBezTo>
                  <a:pt x="7" y="32"/>
                  <a:pt x="7" y="31"/>
                  <a:pt x="8" y="31"/>
                </a:cubicBezTo>
                <a:cubicBezTo>
                  <a:pt x="12" y="25"/>
                  <a:pt x="12" y="25"/>
                  <a:pt x="12" y="25"/>
                </a:cubicBezTo>
                <a:cubicBezTo>
                  <a:pt x="12" y="25"/>
                  <a:pt x="12" y="25"/>
                  <a:pt x="12" y="25"/>
                </a:cubicBezTo>
                <a:cubicBezTo>
                  <a:pt x="13" y="25"/>
                  <a:pt x="13" y="25"/>
                  <a:pt x="13" y="25"/>
                </a:cubicBezTo>
                <a:cubicBezTo>
                  <a:pt x="12" y="24"/>
                  <a:pt x="12" y="24"/>
                  <a:pt x="12" y="24"/>
                </a:cubicBezTo>
                <a:cubicBezTo>
                  <a:pt x="12" y="25"/>
                  <a:pt x="12" y="25"/>
                  <a:pt x="12" y="25"/>
                </a:cubicBezTo>
                <a:cubicBezTo>
                  <a:pt x="13" y="25"/>
                  <a:pt x="13" y="25"/>
                  <a:pt x="13" y="25"/>
                </a:cubicBezTo>
                <a:cubicBezTo>
                  <a:pt x="12" y="24"/>
                  <a:pt x="12" y="24"/>
                  <a:pt x="12" y="24"/>
                </a:cubicBezTo>
                <a:cubicBezTo>
                  <a:pt x="12" y="25"/>
                  <a:pt x="12" y="25"/>
                  <a:pt x="12" y="25"/>
                </a:cubicBezTo>
                <a:cubicBezTo>
                  <a:pt x="12" y="24"/>
                  <a:pt x="12" y="24"/>
                  <a:pt x="12" y="24"/>
                </a:cubicBezTo>
                <a:cubicBezTo>
                  <a:pt x="12" y="25"/>
                  <a:pt x="12" y="25"/>
                  <a:pt x="12" y="25"/>
                </a:cubicBezTo>
                <a:cubicBezTo>
                  <a:pt x="12" y="25"/>
                  <a:pt x="12" y="25"/>
                  <a:pt x="12" y="25"/>
                </a:cubicBezTo>
                <a:cubicBezTo>
                  <a:pt x="12" y="24"/>
                  <a:pt x="12" y="24"/>
                  <a:pt x="12" y="24"/>
                </a:cubicBezTo>
                <a:cubicBezTo>
                  <a:pt x="12" y="25"/>
                  <a:pt x="12" y="25"/>
                  <a:pt x="12" y="25"/>
                </a:cubicBezTo>
                <a:cubicBezTo>
                  <a:pt x="12" y="24"/>
                  <a:pt x="12" y="24"/>
                  <a:pt x="12" y="24"/>
                </a:cubicBezTo>
                <a:cubicBezTo>
                  <a:pt x="12" y="25"/>
                  <a:pt x="12" y="25"/>
                  <a:pt x="12" y="25"/>
                </a:cubicBezTo>
                <a:cubicBezTo>
                  <a:pt x="12" y="25"/>
                  <a:pt x="12" y="25"/>
                  <a:pt x="12" y="25"/>
                </a:cubicBezTo>
                <a:cubicBezTo>
                  <a:pt x="12" y="24"/>
                  <a:pt x="12" y="24"/>
                  <a:pt x="12" y="24"/>
                </a:cubicBezTo>
                <a:cubicBezTo>
                  <a:pt x="12" y="25"/>
                  <a:pt x="12" y="25"/>
                  <a:pt x="12" y="25"/>
                </a:cubicBezTo>
                <a:cubicBezTo>
                  <a:pt x="12" y="25"/>
                  <a:pt x="12" y="25"/>
                  <a:pt x="12" y="25"/>
                </a:cubicBezTo>
                <a:cubicBezTo>
                  <a:pt x="17" y="25"/>
                  <a:pt x="17" y="25"/>
                  <a:pt x="17" y="25"/>
                </a:cubicBezTo>
                <a:cubicBezTo>
                  <a:pt x="17" y="25"/>
                  <a:pt x="17" y="25"/>
                  <a:pt x="17" y="25"/>
                </a:cubicBezTo>
                <a:cubicBezTo>
                  <a:pt x="17" y="25"/>
                  <a:pt x="17" y="25"/>
                  <a:pt x="17" y="25"/>
                </a:cubicBezTo>
                <a:cubicBezTo>
                  <a:pt x="17" y="25"/>
                  <a:pt x="17" y="25"/>
                  <a:pt x="17" y="25"/>
                </a:cubicBezTo>
                <a:cubicBezTo>
                  <a:pt x="17" y="25"/>
                  <a:pt x="18" y="25"/>
                  <a:pt x="18" y="25"/>
                </a:cubicBezTo>
                <a:cubicBezTo>
                  <a:pt x="19" y="24"/>
                  <a:pt x="20" y="23"/>
                  <a:pt x="20" y="22"/>
                </a:cubicBezTo>
                <a:cubicBezTo>
                  <a:pt x="20" y="21"/>
                  <a:pt x="20" y="21"/>
                  <a:pt x="20" y="21"/>
                </a:cubicBezTo>
                <a:cubicBezTo>
                  <a:pt x="19" y="15"/>
                  <a:pt x="19" y="15"/>
                  <a:pt x="19" y="15"/>
                </a:cubicBezTo>
                <a:cubicBezTo>
                  <a:pt x="19" y="15"/>
                  <a:pt x="19" y="15"/>
                  <a:pt x="19" y="15"/>
                </a:cubicBezTo>
                <a:cubicBezTo>
                  <a:pt x="18" y="15"/>
                  <a:pt x="18" y="15"/>
                  <a:pt x="18" y="15"/>
                </a:cubicBezTo>
                <a:cubicBezTo>
                  <a:pt x="19" y="15"/>
                  <a:pt x="19" y="15"/>
                  <a:pt x="19" y="15"/>
                </a:cubicBezTo>
                <a:cubicBezTo>
                  <a:pt x="19" y="15"/>
                  <a:pt x="19" y="15"/>
                  <a:pt x="19" y="15"/>
                </a:cubicBezTo>
                <a:cubicBezTo>
                  <a:pt x="18" y="15"/>
                  <a:pt x="18" y="15"/>
                  <a:pt x="18" y="15"/>
                </a:cubicBezTo>
                <a:cubicBezTo>
                  <a:pt x="19" y="15"/>
                  <a:pt x="19" y="15"/>
                  <a:pt x="19" y="15"/>
                </a:cubicBezTo>
                <a:cubicBezTo>
                  <a:pt x="19" y="15"/>
                  <a:pt x="19" y="15"/>
                  <a:pt x="19" y="15"/>
                </a:cubicBezTo>
                <a:cubicBezTo>
                  <a:pt x="19" y="15"/>
                  <a:pt x="19" y="15"/>
                  <a:pt x="19" y="15"/>
                </a:cubicBezTo>
                <a:cubicBezTo>
                  <a:pt x="23" y="8"/>
                  <a:pt x="23" y="8"/>
                  <a:pt x="23" y="8"/>
                </a:cubicBezTo>
                <a:cubicBezTo>
                  <a:pt x="23" y="7"/>
                  <a:pt x="23" y="7"/>
                  <a:pt x="23" y="6"/>
                </a:cubicBezTo>
                <a:cubicBezTo>
                  <a:pt x="23" y="6"/>
                  <a:pt x="23" y="5"/>
                  <a:pt x="23" y="5"/>
                </a:cubicBezTo>
                <a:cubicBezTo>
                  <a:pt x="22" y="4"/>
                  <a:pt x="22" y="4"/>
                  <a:pt x="21" y="4"/>
                </a:cubicBezTo>
                <a:cubicBezTo>
                  <a:pt x="20" y="4"/>
                  <a:pt x="20" y="4"/>
                  <a:pt x="20" y="4"/>
                </a:cubicBezTo>
                <a:cubicBezTo>
                  <a:pt x="16" y="6"/>
                  <a:pt x="16" y="6"/>
                  <a:pt x="16" y="6"/>
                </a:cubicBezTo>
                <a:cubicBezTo>
                  <a:pt x="15" y="5"/>
                  <a:pt x="15" y="5"/>
                  <a:pt x="15" y="5"/>
                </a:cubicBezTo>
                <a:cubicBezTo>
                  <a:pt x="15" y="7"/>
                  <a:pt x="15" y="7"/>
                  <a:pt x="15" y="7"/>
                </a:cubicBezTo>
                <a:cubicBezTo>
                  <a:pt x="16" y="6"/>
                  <a:pt x="16" y="6"/>
                  <a:pt x="16" y="6"/>
                </a:cubicBezTo>
                <a:cubicBezTo>
                  <a:pt x="14" y="1"/>
                  <a:pt x="14" y="1"/>
                  <a:pt x="14" y="1"/>
                </a:cubicBezTo>
                <a:lnTo>
                  <a:pt x="13"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任意多边形 10">
            <a:extLst>
              <a:ext uri="{FF2B5EF4-FFF2-40B4-BE49-F238E27FC236}">
                <a16:creationId xmlns:a16="http://schemas.microsoft.com/office/drawing/2014/main" id="{A3D4BE1B-73C4-4F85-BF37-7E8FDB3D9E7A}"/>
              </a:ext>
            </a:extLst>
          </p:cNvPr>
          <p:cNvSpPr/>
          <p:nvPr/>
        </p:nvSpPr>
        <p:spPr bwMode="auto">
          <a:xfrm>
            <a:off x="10939914" y="2657707"/>
            <a:ext cx="69726" cy="44250"/>
          </a:xfrm>
          <a:custGeom>
            <a:avLst/>
            <a:gdLst>
              <a:gd name="T0" fmla="*/ 28 w 31"/>
              <a:gd name="T1" fmla="*/ 0 h 20"/>
              <a:gd name="T2" fmla="*/ 26 w 31"/>
              <a:gd name="T3" fmla="*/ 0 h 20"/>
              <a:gd name="T4" fmla="*/ 2 w 31"/>
              <a:gd name="T5" fmla="*/ 14 h 20"/>
              <a:gd name="T6" fmla="*/ 1 w 31"/>
              <a:gd name="T7" fmla="*/ 18 h 20"/>
              <a:gd name="T8" fmla="*/ 4 w 31"/>
              <a:gd name="T9" fmla="*/ 20 h 20"/>
              <a:gd name="T10" fmla="*/ 5 w 31"/>
              <a:gd name="T11" fmla="*/ 19 h 20"/>
              <a:gd name="T12" fmla="*/ 29 w 31"/>
              <a:gd name="T13" fmla="*/ 5 h 20"/>
              <a:gd name="T14" fmla="*/ 31 w 31"/>
              <a:gd name="T15" fmla="*/ 1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0"/>
                </a:cubicBezTo>
                <a:cubicBezTo>
                  <a:pt x="2" y="14"/>
                  <a:pt x="2" y="14"/>
                  <a:pt x="2" y="14"/>
                </a:cubicBezTo>
                <a:cubicBezTo>
                  <a:pt x="1" y="15"/>
                  <a:pt x="0" y="17"/>
                  <a:pt x="1" y="18"/>
                </a:cubicBezTo>
                <a:cubicBezTo>
                  <a:pt x="2" y="19"/>
                  <a:pt x="3" y="20"/>
                  <a:pt x="4" y="20"/>
                </a:cubicBezTo>
                <a:cubicBezTo>
                  <a:pt x="4" y="20"/>
                  <a:pt x="5" y="19"/>
                  <a:pt x="5" y="19"/>
                </a:cubicBezTo>
                <a:cubicBezTo>
                  <a:pt x="29" y="5"/>
                  <a:pt x="29" y="5"/>
                  <a:pt x="29" y="5"/>
                </a:cubicBezTo>
                <a:cubicBezTo>
                  <a:pt x="31" y="4"/>
                  <a:pt x="31" y="2"/>
                  <a:pt x="31" y="1"/>
                </a:cubicBezTo>
                <a:cubicBezTo>
                  <a:pt x="30" y="0"/>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任意多边形 11">
            <a:extLst>
              <a:ext uri="{FF2B5EF4-FFF2-40B4-BE49-F238E27FC236}">
                <a16:creationId xmlns:a16="http://schemas.microsoft.com/office/drawing/2014/main" id="{11AFC75F-3633-48E3-B6B3-050C79384A90}"/>
              </a:ext>
            </a:extLst>
          </p:cNvPr>
          <p:cNvSpPr/>
          <p:nvPr/>
        </p:nvSpPr>
        <p:spPr bwMode="auto">
          <a:xfrm>
            <a:off x="10939914" y="2688547"/>
            <a:ext cx="69726" cy="44250"/>
          </a:xfrm>
          <a:custGeom>
            <a:avLst/>
            <a:gdLst>
              <a:gd name="T0" fmla="*/ 28 w 31"/>
              <a:gd name="T1" fmla="*/ 0 h 20"/>
              <a:gd name="T2" fmla="*/ 26 w 31"/>
              <a:gd name="T3" fmla="*/ 0 h 20"/>
              <a:gd name="T4" fmla="*/ 2 w 31"/>
              <a:gd name="T5" fmla="*/ 14 h 20"/>
              <a:gd name="T6" fmla="*/ 1 w 31"/>
              <a:gd name="T7" fmla="*/ 18 h 20"/>
              <a:gd name="T8" fmla="*/ 4 w 31"/>
              <a:gd name="T9" fmla="*/ 20 h 20"/>
              <a:gd name="T10" fmla="*/ 5 w 31"/>
              <a:gd name="T11" fmla="*/ 19 h 20"/>
              <a:gd name="T12" fmla="*/ 29 w 31"/>
              <a:gd name="T13" fmla="*/ 5 h 20"/>
              <a:gd name="T14" fmla="*/ 31 w 31"/>
              <a:gd name="T15" fmla="*/ 1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0"/>
                </a:cubicBezTo>
                <a:cubicBezTo>
                  <a:pt x="2" y="14"/>
                  <a:pt x="2" y="14"/>
                  <a:pt x="2" y="14"/>
                </a:cubicBezTo>
                <a:cubicBezTo>
                  <a:pt x="1" y="15"/>
                  <a:pt x="0" y="17"/>
                  <a:pt x="1" y="18"/>
                </a:cubicBezTo>
                <a:cubicBezTo>
                  <a:pt x="2" y="19"/>
                  <a:pt x="3" y="20"/>
                  <a:pt x="4" y="20"/>
                </a:cubicBezTo>
                <a:cubicBezTo>
                  <a:pt x="4" y="20"/>
                  <a:pt x="5" y="20"/>
                  <a:pt x="5" y="19"/>
                </a:cubicBezTo>
                <a:cubicBezTo>
                  <a:pt x="29" y="5"/>
                  <a:pt x="29" y="5"/>
                  <a:pt x="29" y="5"/>
                </a:cubicBezTo>
                <a:cubicBezTo>
                  <a:pt x="31" y="4"/>
                  <a:pt x="31" y="3"/>
                  <a:pt x="31" y="1"/>
                </a:cubicBezTo>
                <a:cubicBezTo>
                  <a:pt x="30" y="0"/>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任意多边形 12">
            <a:extLst>
              <a:ext uri="{FF2B5EF4-FFF2-40B4-BE49-F238E27FC236}">
                <a16:creationId xmlns:a16="http://schemas.microsoft.com/office/drawing/2014/main" id="{4E23A830-E159-4BE3-AF67-6FEAB3DAA57D}"/>
              </a:ext>
            </a:extLst>
          </p:cNvPr>
          <p:cNvSpPr/>
          <p:nvPr/>
        </p:nvSpPr>
        <p:spPr bwMode="auto">
          <a:xfrm>
            <a:off x="10939914" y="2719387"/>
            <a:ext cx="69726" cy="44250"/>
          </a:xfrm>
          <a:custGeom>
            <a:avLst/>
            <a:gdLst>
              <a:gd name="T0" fmla="*/ 28 w 31"/>
              <a:gd name="T1" fmla="*/ 0 h 20"/>
              <a:gd name="T2" fmla="*/ 26 w 31"/>
              <a:gd name="T3" fmla="*/ 0 h 20"/>
              <a:gd name="T4" fmla="*/ 2 w 31"/>
              <a:gd name="T5" fmla="*/ 14 h 20"/>
              <a:gd name="T6" fmla="*/ 1 w 31"/>
              <a:gd name="T7" fmla="*/ 18 h 20"/>
              <a:gd name="T8" fmla="*/ 4 w 31"/>
              <a:gd name="T9" fmla="*/ 20 h 20"/>
              <a:gd name="T10" fmla="*/ 5 w 31"/>
              <a:gd name="T11" fmla="*/ 19 h 20"/>
              <a:gd name="T12" fmla="*/ 29 w 31"/>
              <a:gd name="T13" fmla="*/ 5 h 20"/>
              <a:gd name="T14" fmla="*/ 31 w 31"/>
              <a:gd name="T15" fmla="*/ 1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0"/>
                </a:cubicBezTo>
                <a:cubicBezTo>
                  <a:pt x="2" y="14"/>
                  <a:pt x="2" y="14"/>
                  <a:pt x="2" y="14"/>
                </a:cubicBezTo>
                <a:cubicBezTo>
                  <a:pt x="1" y="15"/>
                  <a:pt x="0" y="17"/>
                  <a:pt x="1" y="18"/>
                </a:cubicBezTo>
                <a:cubicBezTo>
                  <a:pt x="2" y="19"/>
                  <a:pt x="3" y="20"/>
                  <a:pt x="4" y="20"/>
                </a:cubicBezTo>
                <a:cubicBezTo>
                  <a:pt x="4" y="20"/>
                  <a:pt x="5" y="20"/>
                  <a:pt x="5" y="19"/>
                </a:cubicBezTo>
                <a:cubicBezTo>
                  <a:pt x="29" y="5"/>
                  <a:pt x="29" y="5"/>
                  <a:pt x="29" y="5"/>
                </a:cubicBezTo>
                <a:cubicBezTo>
                  <a:pt x="31" y="4"/>
                  <a:pt x="31" y="3"/>
                  <a:pt x="31" y="1"/>
                </a:cubicBezTo>
                <a:cubicBezTo>
                  <a:pt x="30" y="0"/>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任意多边形 13">
            <a:extLst>
              <a:ext uri="{FF2B5EF4-FFF2-40B4-BE49-F238E27FC236}">
                <a16:creationId xmlns:a16="http://schemas.microsoft.com/office/drawing/2014/main" id="{88889112-B93E-4981-9BB0-014B47246EEB}"/>
              </a:ext>
            </a:extLst>
          </p:cNvPr>
          <p:cNvSpPr/>
          <p:nvPr/>
        </p:nvSpPr>
        <p:spPr bwMode="auto">
          <a:xfrm>
            <a:off x="8877629" y="3812210"/>
            <a:ext cx="34863" cy="146157"/>
          </a:xfrm>
          <a:custGeom>
            <a:avLst/>
            <a:gdLst>
              <a:gd name="T0" fmla="*/ 26 w 26"/>
              <a:gd name="T1" fmla="*/ 15 h 109"/>
              <a:gd name="T2" fmla="*/ 26 w 26"/>
              <a:gd name="T3" fmla="*/ 109 h 109"/>
              <a:gd name="T4" fmla="*/ 0 w 26"/>
              <a:gd name="T5" fmla="*/ 92 h 109"/>
              <a:gd name="T6" fmla="*/ 0 w 26"/>
              <a:gd name="T7" fmla="*/ 0 h 109"/>
              <a:gd name="T8" fmla="*/ 26 w 26"/>
              <a:gd name="T9" fmla="*/ 15 h 109"/>
            </a:gdLst>
            <a:ahLst/>
            <a:cxnLst>
              <a:cxn ang="0">
                <a:pos x="T0" y="T1"/>
              </a:cxn>
              <a:cxn ang="0">
                <a:pos x="T2" y="T3"/>
              </a:cxn>
              <a:cxn ang="0">
                <a:pos x="T4" y="T5"/>
              </a:cxn>
              <a:cxn ang="0">
                <a:pos x="T6" y="T7"/>
              </a:cxn>
              <a:cxn ang="0">
                <a:pos x="T8" y="T9"/>
              </a:cxn>
            </a:cxnLst>
            <a:rect l="0" t="0" r="r" b="b"/>
            <a:pathLst>
              <a:path w="26" h="109">
                <a:moveTo>
                  <a:pt x="26" y="15"/>
                </a:moveTo>
                <a:lnTo>
                  <a:pt x="26" y="109"/>
                </a:lnTo>
                <a:lnTo>
                  <a:pt x="0" y="92"/>
                </a:lnTo>
                <a:lnTo>
                  <a:pt x="0" y="0"/>
                </a:lnTo>
                <a:lnTo>
                  <a:pt x="26" y="1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Tree>
    <p:custDataLst>
      <p:tags r:id="rId1"/>
    </p:custDataLst>
    <p:extLst>
      <p:ext uri="{BB962C8B-B14F-4D97-AF65-F5344CB8AC3E}">
        <p14:creationId xmlns:p14="http://schemas.microsoft.com/office/powerpoint/2010/main" val="35921681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zh-CN" altLang="en-US" sz="2400" dirty="0"/>
              <a:t>使用对抗训练增强模型能力</a:t>
            </a:r>
            <a:r>
              <a:rPr lang="en-US" altLang="zh-CN" sz="2400" dirty="0"/>
              <a:t>[2]</a:t>
            </a:r>
          </a:p>
        </p:txBody>
      </p:sp>
      <p:sp>
        <p:nvSpPr>
          <p:cNvPr id="10" name="文本框 9">
            <a:extLst>
              <a:ext uri="{FF2B5EF4-FFF2-40B4-BE49-F238E27FC236}">
                <a16:creationId xmlns:a16="http://schemas.microsoft.com/office/drawing/2014/main" id="{ADC46EF1-87C8-493F-8E36-D871CF76DEAE}"/>
              </a:ext>
            </a:extLst>
          </p:cNvPr>
          <p:cNvSpPr txBox="1"/>
          <p:nvPr/>
        </p:nvSpPr>
        <p:spPr>
          <a:xfrm>
            <a:off x="1055440" y="2544680"/>
            <a:ext cx="4032448" cy="1754326"/>
          </a:xfrm>
          <a:prstGeom prst="rect">
            <a:avLst/>
          </a:prstGeom>
          <a:noFill/>
        </p:spPr>
        <p:txBody>
          <a:bodyPr wrap="square" rtlCol="0">
            <a:spAutoFit/>
          </a:bodyPr>
          <a:lstStyle/>
          <a:p>
            <a:pPr marL="457200" indent="-457200">
              <a:buFont typeface="+mj-lt"/>
              <a:buAutoNum type="arabicPeriod"/>
            </a:pPr>
            <a:r>
              <a:rPr lang="zh-CN" altLang="en-US" dirty="0"/>
              <a:t>在自然语言处理中，意义相反的词可能因为其在语句中的位置、语法规则等反而距离相近</a:t>
            </a:r>
            <a:endParaRPr lang="en-US" altLang="zh-CN" dirty="0"/>
          </a:p>
          <a:p>
            <a:pPr marL="457200" indent="-457200">
              <a:buFont typeface="+mj-lt"/>
              <a:buAutoNum type="arabicPeriod"/>
            </a:pPr>
            <a:r>
              <a:rPr lang="zh-CN" altLang="en-US" dirty="0"/>
              <a:t>在模型上添加对抗训练有助于增强模型在自然语言处理层面上的描述能力</a:t>
            </a:r>
            <a:endParaRPr lang="en-US" altLang="zh-CN" dirty="0"/>
          </a:p>
        </p:txBody>
      </p:sp>
      <p:sp>
        <p:nvSpPr>
          <p:cNvPr id="13" name="文本框 12">
            <a:extLst>
              <a:ext uri="{FF2B5EF4-FFF2-40B4-BE49-F238E27FC236}">
                <a16:creationId xmlns:a16="http://schemas.microsoft.com/office/drawing/2014/main" id="{50E26BAF-420A-4ECC-96B6-DE492D9F441E}"/>
              </a:ext>
            </a:extLst>
          </p:cNvPr>
          <p:cNvSpPr txBox="1"/>
          <p:nvPr/>
        </p:nvSpPr>
        <p:spPr>
          <a:xfrm>
            <a:off x="5591944" y="6591286"/>
            <a:ext cx="7632848" cy="276999"/>
          </a:xfrm>
          <a:prstGeom prst="rect">
            <a:avLst/>
          </a:prstGeom>
          <a:noFill/>
        </p:spPr>
        <p:txBody>
          <a:bodyPr wrap="square" rtlCol="0">
            <a:spAutoFit/>
          </a:bodyPr>
          <a:lstStyle/>
          <a:p>
            <a:r>
              <a:rPr lang="en-US" altLang="zh-CN" sz="1200" b="0" i="0" dirty="0">
                <a:effectLst/>
                <a:latin typeface="Times New Roman" panose="02020603050405020304" pitchFamily="18" charset="0"/>
              </a:rPr>
              <a:t>[2] </a:t>
            </a:r>
            <a:r>
              <a:rPr lang="en-US" altLang="zh-CN" sz="1200" b="0" i="0" dirty="0">
                <a:effectLst/>
                <a:latin typeface="Arial" panose="020B0604020202020204" pitchFamily="34" charset="0"/>
              </a:rPr>
              <a:t>ADVERSARIAL TRAINING METHODS FOR SEMI-SUPERVISED TEXT CLASSIFICATION</a:t>
            </a:r>
            <a:endParaRPr lang="en-US" altLang="zh-CN" sz="1200" dirty="0"/>
          </a:p>
        </p:txBody>
      </p:sp>
      <p:pic>
        <p:nvPicPr>
          <p:cNvPr id="6" name="图片 5">
            <a:extLst>
              <a:ext uri="{FF2B5EF4-FFF2-40B4-BE49-F238E27FC236}">
                <a16:creationId xmlns:a16="http://schemas.microsoft.com/office/drawing/2014/main" id="{88881477-8D64-4DBA-8581-F610583DD70D}"/>
              </a:ext>
            </a:extLst>
          </p:cNvPr>
          <p:cNvPicPr>
            <a:picLocks noChangeAspect="1"/>
          </p:cNvPicPr>
          <p:nvPr/>
        </p:nvPicPr>
        <p:blipFill>
          <a:blip r:embed="rId4"/>
          <a:stretch>
            <a:fillRect/>
          </a:stretch>
        </p:blipFill>
        <p:spPr>
          <a:xfrm>
            <a:off x="5231904" y="2413321"/>
            <a:ext cx="6566237" cy="2413124"/>
          </a:xfrm>
          <a:prstGeom prst="rect">
            <a:avLst/>
          </a:prstGeom>
        </p:spPr>
      </p:pic>
      <p:sp>
        <p:nvSpPr>
          <p:cNvPr id="15" name="文本框 14">
            <a:extLst>
              <a:ext uri="{FF2B5EF4-FFF2-40B4-BE49-F238E27FC236}">
                <a16:creationId xmlns:a16="http://schemas.microsoft.com/office/drawing/2014/main" id="{E7C13509-255E-4101-84AF-020AB4AC0FBE}"/>
              </a:ext>
            </a:extLst>
          </p:cNvPr>
          <p:cNvSpPr txBox="1"/>
          <p:nvPr/>
        </p:nvSpPr>
        <p:spPr>
          <a:xfrm>
            <a:off x="6826211" y="4687945"/>
            <a:ext cx="3377622" cy="276999"/>
          </a:xfrm>
          <a:prstGeom prst="rect">
            <a:avLst/>
          </a:prstGeom>
          <a:noFill/>
        </p:spPr>
        <p:txBody>
          <a:bodyPr wrap="square" rtlCol="0">
            <a:spAutoFit/>
          </a:bodyPr>
          <a:lstStyle/>
          <a:p>
            <a:pPr algn="ctr"/>
            <a:r>
              <a:rPr lang="zh-CN" altLang="en-US" sz="1200" b="0" i="0" dirty="0">
                <a:effectLst/>
                <a:latin typeface="Times New Roman" panose="02020603050405020304" pitchFamily="18" charset="0"/>
              </a:rPr>
              <a:t>在 </a:t>
            </a:r>
            <a:r>
              <a:rPr lang="en-US" altLang="zh-CN" sz="1200" b="0" i="0" dirty="0">
                <a:effectLst/>
                <a:latin typeface="Times New Roman" panose="02020603050405020304" pitchFamily="18" charset="0"/>
              </a:rPr>
              <a:t>LSTM </a:t>
            </a:r>
            <a:r>
              <a:rPr lang="zh-CN" altLang="en-US" sz="1200" b="0" i="0" dirty="0">
                <a:effectLst/>
                <a:latin typeface="Times New Roman" panose="02020603050405020304" pitchFamily="18" charset="0"/>
              </a:rPr>
              <a:t>的 </a:t>
            </a:r>
            <a:r>
              <a:rPr lang="en-US" altLang="zh-CN" sz="1200" b="0" i="0" dirty="0">
                <a:effectLst/>
                <a:latin typeface="Times New Roman" panose="02020603050405020304" pitchFamily="18" charset="0"/>
              </a:rPr>
              <a:t>Embedding </a:t>
            </a:r>
            <a:r>
              <a:rPr lang="zh-CN" altLang="en-US" sz="1200" b="0" i="0" dirty="0">
                <a:effectLst/>
                <a:latin typeface="Times New Roman" panose="02020603050405020304" pitchFamily="18" charset="0"/>
              </a:rPr>
              <a:t>层外添加一个扰动 </a:t>
            </a:r>
            <a:r>
              <a:rPr lang="en-US" altLang="zh-CN" sz="1200" b="0" i="0" dirty="0">
                <a:effectLst/>
                <a:latin typeface="Times New Roman" panose="02020603050405020304" pitchFamily="18" charset="0"/>
              </a:rPr>
              <a:t>r</a:t>
            </a:r>
            <a:endParaRPr lang="en-US" altLang="zh-CN" sz="1200" dirty="0"/>
          </a:p>
        </p:txBody>
      </p:sp>
    </p:spTree>
    <p:custDataLst>
      <p:tags r:id="rId1"/>
    </p:custDataLst>
    <p:extLst>
      <p:ext uri="{BB962C8B-B14F-4D97-AF65-F5344CB8AC3E}">
        <p14:creationId xmlns:p14="http://schemas.microsoft.com/office/powerpoint/2010/main" val="6680692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zh-CN" altLang="en-US" sz="2400" dirty="0"/>
              <a:t>使用对抗训练增强模型能力</a:t>
            </a:r>
            <a:r>
              <a:rPr lang="en-US" altLang="zh-CN" sz="2400" dirty="0"/>
              <a:t>[2]</a:t>
            </a:r>
          </a:p>
        </p:txBody>
      </p:sp>
      <p:sp>
        <p:nvSpPr>
          <p:cNvPr id="10" name="文本框 9">
            <a:extLst>
              <a:ext uri="{FF2B5EF4-FFF2-40B4-BE49-F238E27FC236}">
                <a16:creationId xmlns:a16="http://schemas.microsoft.com/office/drawing/2014/main" id="{ADC46EF1-87C8-493F-8E36-D871CF76DEAE}"/>
              </a:ext>
            </a:extLst>
          </p:cNvPr>
          <p:cNvSpPr txBox="1"/>
          <p:nvPr/>
        </p:nvSpPr>
        <p:spPr>
          <a:xfrm>
            <a:off x="1055440" y="2544680"/>
            <a:ext cx="4032448" cy="2585323"/>
          </a:xfrm>
          <a:prstGeom prst="rect">
            <a:avLst/>
          </a:prstGeom>
          <a:noFill/>
        </p:spPr>
        <p:txBody>
          <a:bodyPr wrap="square" rtlCol="0">
            <a:spAutoFit/>
          </a:bodyPr>
          <a:lstStyle/>
          <a:p>
            <a:pPr marL="457200" indent="-457200">
              <a:buFont typeface="+mj-lt"/>
              <a:buAutoNum type="arabicPeriod"/>
            </a:pPr>
            <a:r>
              <a:rPr lang="zh-CN" altLang="en-US" dirty="0"/>
              <a:t>在自然语言处理中，意义相反的词可能因为其在语句中的位置、语法规则等反而距离相近</a:t>
            </a:r>
            <a:endParaRPr lang="en-US" altLang="zh-CN" dirty="0"/>
          </a:p>
          <a:p>
            <a:pPr marL="457200" indent="-457200">
              <a:buFont typeface="+mj-lt"/>
              <a:buAutoNum type="arabicPeriod"/>
            </a:pPr>
            <a:r>
              <a:rPr lang="zh-CN" altLang="en-US" dirty="0"/>
              <a:t>在模型上添加对抗训练有助于增强模型在自然语言处理层面上的描述能力</a:t>
            </a:r>
            <a:endParaRPr lang="en-US" altLang="zh-CN" dirty="0"/>
          </a:p>
          <a:p>
            <a:pPr marL="457200" indent="-457200">
              <a:buFont typeface="+mj-lt"/>
              <a:buAutoNum type="arabicPeriod"/>
            </a:pPr>
            <a:r>
              <a:rPr lang="zh-CN" altLang="en-US" dirty="0"/>
              <a:t>运用在 </a:t>
            </a:r>
            <a:r>
              <a:rPr lang="en-US" altLang="zh-CN" dirty="0"/>
              <a:t>NLP </a:t>
            </a:r>
            <a:r>
              <a:rPr lang="zh-CN" altLang="en-US" dirty="0"/>
              <a:t>模型上，我们可以对 </a:t>
            </a:r>
            <a:r>
              <a:rPr lang="en-US" altLang="zh-CN" dirty="0"/>
              <a:t>NLP </a:t>
            </a:r>
            <a:r>
              <a:rPr lang="zh-CN" altLang="en-US" dirty="0"/>
              <a:t>模型中的 </a:t>
            </a:r>
            <a:r>
              <a:rPr lang="en-US" altLang="zh-CN" dirty="0"/>
              <a:t>Embedding </a:t>
            </a:r>
            <a:r>
              <a:rPr lang="zh-CN" altLang="en-US" dirty="0"/>
              <a:t>层进行扰动</a:t>
            </a:r>
            <a:endParaRPr lang="en-US" altLang="zh-CN" dirty="0"/>
          </a:p>
        </p:txBody>
      </p:sp>
      <p:sp>
        <p:nvSpPr>
          <p:cNvPr id="13" name="文本框 12">
            <a:extLst>
              <a:ext uri="{FF2B5EF4-FFF2-40B4-BE49-F238E27FC236}">
                <a16:creationId xmlns:a16="http://schemas.microsoft.com/office/drawing/2014/main" id="{50E26BAF-420A-4ECC-96B6-DE492D9F441E}"/>
              </a:ext>
            </a:extLst>
          </p:cNvPr>
          <p:cNvSpPr txBox="1"/>
          <p:nvPr/>
        </p:nvSpPr>
        <p:spPr>
          <a:xfrm>
            <a:off x="5591944" y="6591286"/>
            <a:ext cx="7632848" cy="276999"/>
          </a:xfrm>
          <a:prstGeom prst="rect">
            <a:avLst/>
          </a:prstGeom>
          <a:noFill/>
        </p:spPr>
        <p:txBody>
          <a:bodyPr wrap="square" rtlCol="0">
            <a:spAutoFit/>
          </a:bodyPr>
          <a:lstStyle/>
          <a:p>
            <a:r>
              <a:rPr lang="en-US" altLang="zh-CN" sz="1200" b="0" i="0" dirty="0">
                <a:effectLst/>
                <a:latin typeface="Times New Roman" panose="02020603050405020304" pitchFamily="18" charset="0"/>
              </a:rPr>
              <a:t>[2] </a:t>
            </a:r>
            <a:r>
              <a:rPr lang="en-US" altLang="zh-CN" sz="1200" b="0" i="0" dirty="0">
                <a:effectLst/>
                <a:latin typeface="Arial" panose="020B0604020202020204" pitchFamily="34" charset="0"/>
              </a:rPr>
              <a:t>ADVERSARIAL TRAINING METHODS FOR SEMI-SUPERVISED TEXT CLASSIFICATION</a:t>
            </a:r>
            <a:endParaRPr lang="en-US" altLang="zh-CN" sz="1200" dirty="0"/>
          </a:p>
        </p:txBody>
      </p:sp>
      <p:pic>
        <p:nvPicPr>
          <p:cNvPr id="6" name="图片 5">
            <a:extLst>
              <a:ext uri="{FF2B5EF4-FFF2-40B4-BE49-F238E27FC236}">
                <a16:creationId xmlns:a16="http://schemas.microsoft.com/office/drawing/2014/main" id="{88881477-8D64-4DBA-8581-F610583DD70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31904" y="2518670"/>
            <a:ext cx="6566237" cy="2202425"/>
          </a:xfrm>
          <a:prstGeom prst="rect">
            <a:avLst/>
          </a:prstGeom>
        </p:spPr>
      </p:pic>
      <p:sp>
        <p:nvSpPr>
          <p:cNvPr id="15" name="文本框 14">
            <a:extLst>
              <a:ext uri="{FF2B5EF4-FFF2-40B4-BE49-F238E27FC236}">
                <a16:creationId xmlns:a16="http://schemas.microsoft.com/office/drawing/2014/main" id="{E7C13509-255E-4101-84AF-020AB4AC0FBE}"/>
              </a:ext>
            </a:extLst>
          </p:cNvPr>
          <p:cNvSpPr txBox="1"/>
          <p:nvPr/>
        </p:nvSpPr>
        <p:spPr>
          <a:xfrm>
            <a:off x="6215831" y="4699172"/>
            <a:ext cx="4598382" cy="276999"/>
          </a:xfrm>
          <a:prstGeom prst="rect">
            <a:avLst/>
          </a:prstGeom>
          <a:noFill/>
        </p:spPr>
        <p:txBody>
          <a:bodyPr wrap="square" rtlCol="0">
            <a:spAutoFit/>
          </a:bodyPr>
          <a:lstStyle/>
          <a:p>
            <a:pPr algn="ctr"/>
            <a:r>
              <a:rPr lang="zh-CN" altLang="en-US" sz="1200" b="0" i="0" dirty="0">
                <a:effectLst/>
                <a:latin typeface="Times New Roman" panose="02020603050405020304" pitchFamily="18" charset="0"/>
              </a:rPr>
              <a:t>对抗训练浅谈：意义、方法和思考（附</a:t>
            </a:r>
            <a:r>
              <a:rPr lang="en-US" altLang="zh-CN" sz="1200" b="0" i="0" dirty="0" err="1">
                <a:effectLst/>
                <a:latin typeface="Times New Roman" panose="02020603050405020304" pitchFamily="18" charset="0"/>
              </a:rPr>
              <a:t>Keras</a:t>
            </a:r>
            <a:r>
              <a:rPr lang="zh-CN" altLang="en-US" sz="1200" b="0" i="0" dirty="0">
                <a:effectLst/>
                <a:latin typeface="Times New Roman" panose="02020603050405020304" pitchFamily="18" charset="0"/>
              </a:rPr>
              <a:t>实现）</a:t>
            </a:r>
            <a:r>
              <a:rPr lang="en-US" altLang="zh-CN" sz="1200" b="0" i="0" dirty="0">
                <a:effectLst/>
                <a:latin typeface="Times New Roman" panose="02020603050405020304" pitchFamily="18" charset="0"/>
              </a:rPr>
              <a:t>-- </a:t>
            </a:r>
            <a:r>
              <a:rPr lang="zh-CN" altLang="en-US" sz="1200" b="0" i="0" dirty="0">
                <a:effectLst/>
                <a:latin typeface="Times New Roman" panose="02020603050405020304" pitchFamily="18" charset="0"/>
              </a:rPr>
              <a:t>苏剑林</a:t>
            </a:r>
            <a:endParaRPr lang="en-US" altLang="zh-CN" sz="1200" dirty="0"/>
          </a:p>
        </p:txBody>
      </p:sp>
    </p:spTree>
    <p:custDataLst>
      <p:tags r:id="rId1"/>
    </p:custDataLst>
    <p:extLst>
      <p:ext uri="{BB962C8B-B14F-4D97-AF65-F5344CB8AC3E}">
        <p14:creationId xmlns:p14="http://schemas.microsoft.com/office/powerpoint/2010/main" val="30753238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zh-CN" altLang="en-US" sz="2400" dirty="0"/>
              <a:t>评估模型效果</a:t>
            </a:r>
            <a:endParaRPr lang="en-US" altLang="zh-CN" sz="2400" dirty="0"/>
          </a:p>
        </p:txBody>
      </p:sp>
      <p:sp>
        <p:nvSpPr>
          <p:cNvPr id="10" name="文本框 9">
            <a:extLst>
              <a:ext uri="{FF2B5EF4-FFF2-40B4-BE49-F238E27FC236}">
                <a16:creationId xmlns:a16="http://schemas.microsoft.com/office/drawing/2014/main" id="{ADC46EF1-87C8-493F-8E36-D871CF76DEAE}"/>
              </a:ext>
            </a:extLst>
          </p:cNvPr>
          <p:cNvSpPr txBox="1"/>
          <p:nvPr/>
        </p:nvSpPr>
        <p:spPr>
          <a:xfrm>
            <a:off x="1055440" y="2544680"/>
            <a:ext cx="5040560" cy="923330"/>
          </a:xfrm>
          <a:prstGeom prst="rect">
            <a:avLst/>
          </a:prstGeom>
          <a:noFill/>
        </p:spPr>
        <p:txBody>
          <a:bodyPr wrap="square" rtlCol="0">
            <a:spAutoFit/>
          </a:bodyPr>
          <a:lstStyle/>
          <a:p>
            <a:pPr marL="342900" indent="-342900">
              <a:buFont typeface="+mj-lt"/>
              <a:buAutoNum type="arabicPeriod"/>
            </a:pPr>
            <a:r>
              <a:rPr lang="zh-CN" altLang="en-US" dirty="0"/>
              <a:t>使用 </a:t>
            </a:r>
            <a:r>
              <a:rPr lang="en-US" altLang="zh-CN" dirty="0"/>
              <a:t>Rouge </a:t>
            </a:r>
            <a:r>
              <a:rPr lang="zh-CN" altLang="en-US" dirty="0"/>
              <a:t>摘要参考指标对结果进行评估</a:t>
            </a:r>
            <a:endParaRPr lang="en-US" altLang="zh-CN" dirty="0"/>
          </a:p>
          <a:p>
            <a:pPr marL="800100" lvl="1" indent="-342900">
              <a:buFont typeface="+mj-lt"/>
              <a:buAutoNum type="arabicPeriod"/>
            </a:pPr>
            <a:r>
              <a:rPr lang="zh-CN" altLang="en-US" dirty="0"/>
              <a:t>以中文的字为粒度</a:t>
            </a:r>
            <a:endParaRPr lang="en-US" altLang="zh-CN" dirty="0"/>
          </a:p>
          <a:p>
            <a:pPr marL="800100" lvl="1" indent="-342900">
              <a:buFont typeface="+mj-lt"/>
              <a:buAutoNum type="arabicPeriod"/>
            </a:pPr>
            <a:r>
              <a:rPr lang="zh-CN" altLang="en-US" dirty="0"/>
              <a:t>训练中使用 </a:t>
            </a:r>
            <a:r>
              <a:rPr lang="en-US" altLang="zh-CN" dirty="0"/>
              <a:t>Rouge-l </a:t>
            </a:r>
            <a:r>
              <a:rPr lang="zh-CN" altLang="en-US" dirty="0"/>
              <a:t>的 </a:t>
            </a:r>
            <a:r>
              <a:rPr lang="en-US" altLang="zh-CN" dirty="0"/>
              <a:t>f </a:t>
            </a:r>
            <a:r>
              <a:rPr lang="zh-CN" altLang="en-US" dirty="0"/>
              <a:t>值作为评估值</a:t>
            </a:r>
            <a:endParaRPr lang="en-US" altLang="zh-CN" dirty="0"/>
          </a:p>
        </p:txBody>
      </p:sp>
      <p:pic>
        <p:nvPicPr>
          <p:cNvPr id="2050" name="Picture 2">
            <a:extLst>
              <a:ext uri="{FF2B5EF4-FFF2-40B4-BE49-F238E27FC236}">
                <a16:creationId xmlns:a16="http://schemas.microsoft.com/office/drawing/2014/main" id="{6FF20976-C062-4927-B787-368A5A784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080" y="2306489"/>
            <a:ext cx="4079776" cy="2874967"/>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3CF2D853-D6A2-48D9-BB80-ECE9D429185C}"/>
              </a:ext>
            </a:extLst>
          </p:cNvPr>
          <p:cNvSpPr txBox="1"/>
          <p:nvPr/>
        </p:nvSpPr>
        <p:spPr>
          <a:xfrm>
            <a:off x="6600056" y="5165680"/>
            <a:ext cx="4598382" cy="276999"/>
          </a:xfrm>
          <a:prstGeom prst="rect">
            <a:avLst/>
          </a:prstGeom>
          <a:noFill/>
        </p:spPr>
        <p:txBody>
          <a:bodyPr wrap="square" rtlCol="0">
            <a:spAutoFit/>
          </a:bodyPr>
          <a:lstStyle/>
          <a:p>
            <a:pPr algn="ctr"/>
            <a:r>
              <a:rPr lang="en-US" altLang="zh-CN" sz="1200" b="0" i="0" dirty="0">
                <a:effectLst/>
                <a:latin typeface="Times New Roman" panose="02020603050405020304" pitchFamily="18" charset="0"/>
              </a:rPr>
              <a:t>ROUGE-L</a:t>
            </a:r>
            <a:r>
              <a:rPr lang="zh-CN" altLang="en-US" sz="1200" b="0" i="0" dirty="0">
                <a:effectLst/>
                <a:latin typeface="Times New Roman" panose="02020603050405020304" pitchFamily="18" charset="0"/>
              </a:rPr>
              <a:t>：最长公共子序列的重合率计算</a:t>
            </a:r>
            <a:endParaRPr lang="en-US" altLang="zh-CN" sz="1200" dirty="0"/>
          </a:p>
        </p:txBody>
      </p:sp>
    </p:spTree>
    <p:custDataLst>
      <p:tags r:id="rId1"/>
    </p:custDataLst>
    <p:extLst>
      <p:ext uri="{BB962C8B-B14F-4D97-AF65-F5344CB8AC3E}">
        <p14:creationId xmlns:p14="http://schemas.microsoft.com/office/powerpoint/2010/main" val="36416114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训练评估</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055440" y="1844824"/>
            <a:ext cx="5406290" cy="461665"/>
          </a:xfrm>
          <a:prstGeom prst="rect">
            <a:avLst/>
          </a:prstGeom>
          <a:noFill/>
        </p:spPr>
        <p:txBody>
          <a:bodyPr wrap="square" rtlCol="0">
            <a:spAutoFit/>
          </a:bodyPr>
          <a:lstStyle/>
          <a:p>
            <a:r>
              <a:rPr lang="zh-CN" altLang="en-US" sz="2400" dirty="0"/>
              <a:t>评估模型效果</a:t>
            </a:r>
            <a:endParaRPr lang="en-US" altLang="zh-CN" sz="2400" dirty="0"/>
          </a:p>
        </p:txBody>
      </p:sp>
      <p:sp>
        <p:nvSpPr>
          <p:cNvPr id="10" name="文本框 9">
            <a:extLst>
              <a:ext uri="{FF2B5EF4-FFF2-40B4-BE49-F238E27FC236}">
                <a16:creationId xmlns:a16="http://schemas.microsoft.com/office/drawing/2014/main" id="{ADC46EF1-87C8-493F-8E36-D871CF76DEAE}"/>
              </a:ext>
            </a:extLst>
          </p:cNvPr>
          <p:cNvSpPr txBox="1"/>
          <p:nvPr/>
        </p:nvSpPr>
        <p:spPr>
          <a:xfrm>
            <a:off x="1055440" y="2544680"/>
            <a:ext cx="5040560" cy="1754326"/>
          </a:xfrm>
          <a:prstGeom prst="rect">
            <a:avLst/>
          </a:prstGeom>
          <a:noFill/>
        </p:spPr>
        <p:txBody>
          <a:bodyPr wrap="square" rtlCol="0">
            <a:spAutoFit/>
          </a:bodyPr>
          <a:lstStyle/>
          <a:p>
            <a:pPr marL="342900" indent="-342900">
              <a:buFont typeface="+mj-lt"/>
              <a:buAutoNum type="arabicPeriod"/>
            </a:pPr>
            <a:r>
              <a:rPr lang="zh-CN" altLang="en-US" dirty="0"/>
              <a:t>使用 </a:t>
            </a:r>
            <a:r>
              <a:rPr lang="en-US" altLang="zh-CN" dirty="0"/>
              <a:t>Rouge </a:t>
            </a:r>
            <a:r>
              <a:rPr lang="zh-CN" altLang="en-US" dirty="0"/>
              <a:t>摘要参考指标对结果进行评估</a:t>
            </a:r>
            <a:endParaRPr lang="en-US" altLang="zh-CN" dirty="0"/>
          </a:p>
          <a:p>
            <a:pPr marL="800100" lvl="1" indent="-342900">
              <a:buFont typeface="+mj-lt"/>
              <a:buAutoNum type="arabicPeriod"/>
            </a:pPr>
            <a:r>
              <a:rPr lang="zh-CN" altLang="en-US" dirty="0"/>
              <a:t>以中文的字为粒度</a:t>
            </a:r>
            <a:endParaRPr lang="en-US" altLang="zh-CN" dirty="0"/>
          </a:p>
          <a:p>
            <a:pPr marL="800100" lvl="1" indent="-342900">
              <a:buFont typeface="+mj-lt"/>
              <a:buAutoNum type="arabicPeriod"/>
            </a:pPr>
            <a:r>
              <a:rPr lang="zh-CN" altLang="en-US" dirty="0"/>
              <a:t>训练中使用 </a:t>
            </a:r>
            <a:r>
              <a:rPr lang="en-US" altLang="zh-CN" dirty="0"/>
              <a:t>Rouge-l </a:t>
            </a:r>
            <a:r>
              <a:rPr lang="zh-CN" altLang="en-US" dirty="0"/>
              <a:t>的 </a:t>
            </a:r>
            <a:r>
              <a:rPr lang="en-US" altLang="zh-CN" dirty="0"/>
              <a:t>f </a:t>
            </a:r>
            <a:r>
              <a:rPr lang="zh-CN" altLang="en-US" dirty="0"/>
              <a:t>值作为评估值</a:t>
            </a:r>
            <a:endParaRPr lang="en-US" altLang="zh-CN" dirty="0"/>
          </a:p>
          <a:p>
            <a:pPr marL="342900" indent="-342900">
              <a:buFont typeface="+mj-lt"/>
              <a:buAutoNum type="arabicPeriod"/>
            </a:pPr>
            <a:r>
              <a:rPr lang="zh-CN" altLang="en-US" dirty="0"/>
              <a:t>训练后评估模型效果综合使用 </a:t>
            </a:r>
            <a:r>
              <a:rPr lang="en-US" altLang="zh-CN" dirty="0"/>
              <a:t>Rouge-1</a:t>
            </a:r>
            <a:r>
              <a:rPr lang="zh-CN" altLang="en-US" dirty="0"/>
              <a:t>、</a:t>
            </a:r>
            <a:r>
              <a:rPr lang="en-US" altLang="zh-CN" dirty="0"/>
              <a:t>Rouge-2</a:t>
            </a:r>
            <a:r>
              <a:rPr lang="zh-CN" altLang="en-US" dirty="0"/>
              <a:t>、</a:t>
            </a:r>
            <a:r>
              <a:rPr lang="en-US" altLang="zh-CN" dirty="0"/>
              <a:t>Rouge-l</a:t>
            </a:r>
            <a:r>
              <a:rPr lang="zh-CN" altLang="en-US" dirty="0"/>
              <a:t>、</a:t>
            </a:r>
            <a:r>
              <a:rPr lang="en-US" altLang="zh-CN" dirty="0"/>
              <a:t>BLEU </a:t>
            </a:r>
            <a:r>
              <a:rPr lang="zh-CN" altLang="en-US" dirty="0"/>
              <a:t>方法</a:t>
            </a:r>
            <a:endParaRPr lang="en-US" altLang="zh-CN" dirty="0"/>
          </a:p>
          <a:p>
            <a:pPr marL="342900" indent="-342900">
              <a:buFont typeface="+mj-lt"/>
              <a:buAutoNum type="arabicPeriod"/>
            </a:pPr>
            <a:endParaRPr lang="en-US" altLang="zh-CN" dirty="0"/>
          </a:p>
        </p:txBody>
      </p:sp>
      <p:pic>
        <p:nvPicPr>
          <p:cNvPr id="2050" name="Picture 2">
            <a:extLst>
              <a:ext uri="{FF2B5EF4-FFF2-40B4-BE49-F238E27FC236}">
                <a16:creationId xmlns:a16="http://schemas.microsoft.com/office/drawing/2014/main" id="{6FF20976-C062-4927-B787-368A5A784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080" y="2306489"/>
            <a:ext cx="4079776" cy="2874967"/>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3CF2D853-D6A2-48D9-BB80-ECE9D429185C}"/>
              </a:ext>
            </a:extLst>
          </p:cNvPr>
          <p:cNvSpPr txBox="1"/>
          <p:nvPr/>
        </p:nvSpPr>
        <p:spPr>
          <a:xfrm>
            <a:off x="6600056" y="5165680"/>
            <a:ext cx="4598382" cy="276999"/>
          </a:xfrm>
          <a:prstGeom prst="rect">
            <a:avLst/>
          </a:prstGeom>
          <a:noFill/>
        </p:spPr>
        <p:txBody>
          <a:bodyPr wrap="square" rtlCol="0">
            <a:spAutoFit/>
          </a:bodyPr>
          <a:lstStyle/>
          <a:p>
            <a:pPr algn="ctr"/>
            <a:r>
              <a:rPr lang="en-US" altLang="zh-CN" sz="1200" b="0" i="0" dirty="0">
                <a:effectLst/>
                <a:latin typeface="Times New Roman" panose="02020603050405020304" pitchFamily="18" charset="0"/>
              </a:rPr>
              <a:t>ROUGE-L</a:t>
            </a:r>
            <a:r>
              <a:rPr lang="zh-CN" altLang="en-US" sz="1200" b="0" i="0" dirty="0">
                <a:effectLst/>
                <a:latin typeface="Times New Roman" panose="02020603050405020304" pitchFamily="18" charset="0"/>
              </a:rPr>
              <a:t>：最长公共子序列的重合率计算</a:t>
            </a:r>
            <a:endParaRPr lang="en-US" altLang="zh-CN" sz="1200" dirty="0"/>
          </a:p>
        </p:txBody>
      </p:sp>
    </p:spTree>
    <p:custDataLst>
      <p:tags r:id="rId1"/>
    </p:custDataLst>
    <p:extLst>
      <p:ext uri="{BB962C8B-B14F-4D97-AF65-F5344CB8AC3E}">
        <p14:creationId xmlns:p14="http://schemas.microsoft.com/office/powerpoint/2010/main" val="2148338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模型部署</a:t>
            </a:r>
            <a:endParaRPr lang="en-US" altLang="zh-CN" sz="3200" dirty="0"/>
          </a:p>
        </p:txBody>
      </p:sp>
      <p:sp>
        <p:nvSpPr>
          <p:cNvPr id="13" name="文本框 12">
            <a:extLst>
              <a:ext uri="{FF2B5EF4-FFF2-40B4-BE49-F238E27FC236}">
                <a16:creationId xmlns:a16="http://schemas.microsoft.com/office/drawing/2014/main" id="{4BF97F7C-6E9D-4A96-8137-9ED63B67D768}"/>
              </a:ext>
            </a:extLst>
          </p:cNvPr>
          <p:cNvSpPr txBox="1"/>
          <p:nvPr/>
        </p:nvSpPr>
        <p:spPr>
          <a:xfrm>
            <a:off x="1055440" y="1844824"/>
            <a:ext cx="5406290" cy="461665"/>
          </a:xfrm>
          <a:prstGeom prst="rect">
            <a:avLst/>
          </a:prstGeom>
          <a:noFill/>
        </p:spPr>
        <p:txBody>
          <a:bodyPr wrap="square" rtlCol="0">
            <a:spAutoFit/>
          </a:bodyPr>
          <a:lstStyle/>
          <a:p>
            <a:r>
              <a:rPr lang="zh-CN" altLang="en-US" sz="2400" dirty="0"/>
              <a:t>模型加载</a:t>
            </a:r>
            <a:endParaRPr lang="en-US" altLang="zh-CN" sz="2400" dirty="0"/>
          </a:p>
        </p:txBody>
      </p:sp>
      <p:sp>
        <p:nvSpPr>
          <p:cNvPr id="15" name="文本框 14">
            <a:extLst>
              <a:ext uri="{FF2B5EF4-FFF2-40B4-BE49-F238E27FC236}">
                <a16:creationId xmlns:a16="http://schemas.microsoft.com/office/drawing/2014/main" id="{15693552-1E1D-45FA-A737-F2C0A1975568}"/>
              </a:ext>
            </a:extLst>
          </p:cNvPr>
          <p:cNvSpPr txBox="1"/>
          <p:nvPr/>
        </p:nvSpPr>
        <p:spPr>
          <a:xfrm>
            <a:off x="1055440" y="2882552"/>
            <a:ext cx="5406290" cy="1077218"/>
          </a:xfrm>
          <a:prstGeom prst="rect">
            <a:avLst/>
          </a:prstGeom>
          <a:noFill/>
        </p:spPr>
        <p:txBody>
          <a:bodyPr wrap="square" rtlCol="0">
            <a:spAutoFit/>
          </a:bodyPr>
          <a:lstStyle/>
          <a:p>
            <a:pPr marL="457200" indent="-457200">
              <a:buFont typeface="+mj-lt"/>
              <a:buAutoNum type="arabicPeriod"/>
            </a:pPr>
            <a:r>
              <a:rPr lang="zh-CN" altLang="en-US" sz="1600" dirty="0"/>
              <a:t>使用 </a:t>
            </a:r>
            <a:r>
              <a:rPr lang="en-US" altLang="zh-CN" sz="1600" dirty="0"/>
              <a:t>bert4keras </a:t>
            </a:r>
            <a:r>
              <a:rPr lang="zh-CN" altLang="en-US" sz="1600" dirty="0"/>
              <a:t>模块简化模型加载流程</a:t>
            </a:r>
            <a:endParaRPr lang="en-US" altLang="zh-CN" sz="1600" dirty="0"/>
          </a:p>
          <a:p>
            <a:pPr marL="914400" lvl="1" indent="-457200">
              <a:buFont typeface="+mj-lt"/>
              <a:buAutoNum type="arabicPeriod"/>
            </a:pPr>
            <a:r>
              <a:rPr lang="zh-CN" altLang="en-US" sz="1600" dirty="0"/>
              <a:t>支持多种模型</a:t>
            </a:r>
            <a:endParaRPr lang="en-US" altLang="zh-CN" sz="1600" dirty="0"/>
          </a:p>
          <a:p>
            <a:pPr marL="914400" lvl="1" indent="-457200">
              <a:buFont typeface="+mj-lt"/>
              <a:buAutoNum type="arabicPeriod"/>
            </a:pPr>
            <a:r>
              <a:rPr lang="zh-CN" altLang="en-US" sz="1600" dirty="0"/>
              <a:t>标准化加载结果</a:t>
            </a:r>
            <a:endParaRPr lang="en-US" altLang="zh-CN" sz="1600" dirty="0"/>
          </a:p>
          <a:p>
            <a:pPr marL="914400" lvl="1" indent="-457200">
              <a:buFont typeface="+mj-lt"/>
              <a:buAutoNum type="arabicPeriod"/>
            </a:pPr>
            <a:r>
              <a:rPr lang="zh-CN" altLang="en-US" sz="1600" dirty="0"/>
              <a:t>加载为 </a:t>
            </a:r>
            <a:r>
              <a:rPr lang="en-US" altLang="zh-CN" sz="1600" dirty="0" err="1"/>
              <a:t>Keras</a:t>
            </a:r>
            <a:r>
              <a:rPr lang="en-US" altLang="zh-CN" sz="1600" dirty="0"/>
              <a:t> </a:t>
            </a:r>
            <a:r>
              <a:rPr lang="zh-CN" altLang="en-US" sz="1600" dirty="0"/>
              <a:t>模型便于使用</a:t>
            </a:r>
            <a:endParaRPr lang="en-US" altLang="zh-CN" sz="1600" dirty="0"/>
          </a:p>
        </p:txBody>
      </p:sp>
    </p:spTree>
    <p:custDataLst>
      <p:tags r:id="rId1"/>
    </p:custDataLst>
    <p:extLst>
      <p:ext uri="{BB962C8B-B14F-4D97-AF65-F5344CB8AC3E}">
        <p14:creationId xmlns:p14="http://schemas.microsoft.com/office/powerpoint/2010/main" val="4343985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模型部署</a:t>
            </a:r>
            <a:endParaRPr lang="en-US" altLang="zh-CN" sz="3200" dirty="0"/>
          </a:p>
        </p:txBody>
      </p:sp>
      <p:sp>
        <p:nvSpPr>
          <p:cNvPr id="13" name="文本框 12">
            <a:extLst>
              <a:ext uri="{FF2B5EF4-FFF2-40B4-BE49-F238E27FC236}">
                <a16:creationId xmlns:a16="http://schemas.microsoft.com/office/drawing/2014/main" id="{4BF97F7C-6E9D-4A96-8137-9ED63B67D768}"/>
              </a:ext>
            </a:extLst>
          </p:cNvPr>
          <p:cNvSpPr txBox="1"/>
          <p:nvPr/>
        </p:nvSpPr>
        <p:spPr>
          <a:xfrm>
            <a:off x="1055440" y="1844824"/>
            <a:ext cx="5406290" cy="461665"/>
          </a:xfrm>
          <a:prstGeom prst="rect">
            <a:avLst/>
          </a:prstGeom>
          <a:noFill/>
        </p:spPr>
        <p:txBody>
          <a:bodyPr wrap="square" rtlCol="0">
            <a:spAutoFit/>
          </a:bodyPr>
          <a:lstStyle/>
          <a:p>
            <a:r>
              <a:rPr lang="zh-CN" altLang="en-US" sz="2400" dirty="0"/>
              <a:t>模型加载</a:t>
            </a:r>
            <a:endParaRPr lang="en-US" altLang="zh-CN" sz="2400" dirty="0"/>
          </a:p>
        </p:txBody>
      </p:sp>
      <p:sp>
        <p:nvSpPr>
          <p:cNvPr id="15" name="文本框 14">
            <a:extLst>
              <a:ext uri="{FF2B5EF4-FFF2-40B4-BE49-F238E27FC236}">
                <a16:creationId xmlns:a16="http://schemas.microsoft.com/office/drawing/2014/main" id="{15693552-1E1D-45FA-A737-F2C0A1975568}"/>
              </a:ext>
            </a:extLst>
          </p:cNvPr>
          <p:cNvSpPr txBox="1"/>
          <p:nvPr/>
        </p:nvSpPr>
        <p:spPr>
          <a:xfrm>
            <a:off x="1055440" y="2882552"/>
            <a:ext cx="5406290" cy="1569660"/>
          </a:xfrm>
          <a:prstGeom prst="rect">
            <a:avLst/>
          </a:prstGeom>
          <a:noFill/>
        </p:spPr>
        <p:txBody>
          <a:bodyPr wrap="square" rtlCol="0">
            <a:spAutoFit/>
          </a:bodyPr>
          <a:lstStyle/>
          <a:p>
            <a:pPr marL="457200" indent="-457200">
              <a:buFont typeface="+mj-lt"/>
              <a:buAutoNum type="arabicPeriod"/>
            </a:pPr>
            <a:r>
              <a:rPr lang="zh-CN" altLang="en-US" sz="1600" dirty="0"/>
              <a:t>使用 </a:t>
            </a:r>
            <a:r>
              <a:rPr lang="en-US" altLang="zh-CN" sz="1600" dirty="0"/>
              <a:t>bert4keras </a:t>
            </a:r>
            <a:r>
              <a:rPr lang="zh-CN" altLang="en-US" sz="1600" dirty="0"/>
              <a:t>模块简化模型加载流程</a:t>
            </a:r>
            <a:endParaRPr lang="en-US" altLang="zh-CN" sz="1600" dirty="0"/>
          </a:p>
          <a:p>
            <a:pPr marL="914400" lvl="1" indent="-457200">
              <a:buFont typeface="+mj-lt"/>
              <a:buAutoNum type="arabicPeriod"/>
            </a:pPr>
            <a:r>
              <a:rPr lang="zh-CN" altLang="en-US" sz="1600" dirty="0"/>
              <a:t>支持多种模型</a:t>
            </a:r>
            <a:endParaRPr lang="en-US" altLang="zh-CN" sz="1600" dirty="0"/>
          </a:p>
          <a:p>
            <a:pPr marL="914400" lvl="1" indent="-457200">
              <a:buFont typeface="+mj-lt"/>
              <a:buAutoNum type="arabicPeriod"/>
            </a:pPr>
            <a:r>
              <a:rPr lang="zh-CN" altLang="en-US" sz="1600" dirty="0"/>
              <a:t>标准化加载结果</a:t>
            </a:r>
            <a:endParaRPr lang="en-US" altLang="zh-CN" sz="1600" dirty="0"/>
          </a:p>
          <a:p>
            <a:pPr marL="914400" lvl="1" indent="-457200">
              <a:buFont typeface="+mj-lt"/>
              <a:buAutoNum type="arabicPeriod"/>
            </a:pPr>
            <a:r>
              <a:rPr lang="zh-CN" altLang="en-US" sz="1600" dirty="0"/>
              <a:t>加载为 </a:t>
            </a:r>
            <a:r>
              <a:rPr lang="en-US" altLang="zh-CN" sz="1600" dirty="0" err="1"/>
              <a:t>Keras</a:t>
            </a:r>
            <a:r>
              <a:rPr lang="en-US" altLang="zh-CN" sz="1600" dirty="0"/>
              <a:t> </a:t>
            </a:r>
            <a:r>
              <a:rPr lang="zh-CN" altLang="en-US" sz="1600" dirty="0"/>
              <a:t>模型便于使用</a:t>
            </a:r>
            <a:endParaRPr lang="en-US" altLang="zh-CN" sz="1600" dirty="0"/>
          </a:p>
          <a:p>
            <a:pPr marL="914400" lvl="1" indent="-457200">
              <a:buFont typeface="+mj-lt"/>
              <a:buAutoNum type="arabicPeriod"/>
            </a:pPr>
            <a:r>
              <a:rPr lang="en-US" altLang="zh-CN" sz="1600" dirty="0"/>
              <a:t>Tokenizer</a:t>
            </a:r>
          </a:p>
          <a:p>
            <a:pPr marL="457200" indent="-457200">
              <a:buFont typeface="+mj-lt"/>
              <a:buAutoNum type="arabicPeriod"/>
            </a:pPr>
            <a:r>
              <a:rPr lang="zh-CN" altLang="en-US" sz="1600" dirty="0"/>
              <a:t>使用 </a:t>
            </a:r>
            <a:r>
              <a:rPr lang="en-US" altLang="zh-CN" sz="1600" dirty="0"/>
              <a:t>transformers </a:t>
            </a:r>
            <a:r>
              <a:rPr lang="zh-CN" altLang="en-US" sz="1600" dirty="0"/>
              <a:t>模块加载模型</a:t>
            </a:r>
            <a:endParaRPr lang="en-US" altLang="zh-CN" sz="1600" dirty="0"/>
          </a:p>
        </p:txBody>
      </p:sp>
      <p:pic>
        <p:nvPicPr>
          <p:cNvPr id="9" name="图片 8">
            <a:extLst>
              <a:ext uri="{FF2B5EF4-FFF2-40B4-BE49-F238E27FC236}">
                <a16:creationId xmlns:a16="http://schemas.microsoft.com/office/drawing/2014/main" id="{26FD536A-E83F-45B1-8706-79AA30F05FD8}"/>
              </a:ext>
            </a:extLst>
          </p:cNvPr>
          <p:cNvPicPr>
            <a:picLocks noChangeAspect="1"/>
          </p:cNvPicPr>
          <p:nvPr/>
        </p:nvPicPr>
        <p:blipFill>
          <a:blip r:embed="rId3"/>
          <a:stretch>
            <a:fillRect/>
          </a:stretch>
        </p:blipFill>
        <p:spPr>
          <a:xfrm>
            <a:off x="10049888" y="604909"/>
            <a:ext cx="1080120" cy="1080120"/>
          </a:xfrm>
          <a:prstGeom prst="rect">
            <a:avLst/>
          </a:prstGeom>
        </p:spPr>
      </p:pic>
    </p:spTree>
    <p:custDataLst>
      <p:tags r:id="rId1"/>
    </p:custDataLst>
    <p:extLst>
      <p:ext uri="{BB962C8B-B14F-4D97-AF65-F5344CB8AC3E}">
        <p14:creationId xmlns:p14="http://schemas.microsoft.com/office/powerpoint/2010/main" val="25600706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实验结果</a:t>
            </a:r>
            <a:endParaRPr lang="en-US" altLang="zh-CN" sz="3200" dirty="0"/>
          </a:p>
        </p:txBody>
      </p:sp>
      <p:graphicFrame>
        <p:nvGraphicFramePr>
          <p:cNvPr id="4" name="表格 5">
            <a:extLst>
              <a:ext uri="{FF2B5EF4-FFF2-40B4-BE49-F238E27FC236}">
                <a16:creationId xmlns:a16="http://schemas.microsoft.com/office/drawing/2014/main" id="{4B142547-C06F-41F5-BFD6-436AA064E844}"/>
              </a:ext>
            </a:extLst>
          </p:cNvPr>
          <p:cNvGraphicFramePr>
            <a:graphicFrameLocks noGrp="1"/>
          </p:cNvGraphicFramePr>
          <p:nvPr>
            <p:extLst>
              <p:ext uri="{D42A27DB-BD31-4B8C-83A1-F6EECF244321}">
                <p14:modId xmlns:p14="http://schemas.microsoft.com/office/powerpoint/2010/main" val="1462730401"/>
              </p:ext>
            </p:extLst>
          </p:nvPr>
        </p:nvGraphicFramePr>
        <p:xfrm>
          <a:off x="1615729" y="2687320"/>
          <a:ext cx="8960542" cy="1483360"/>
        </p:xfrm>
        <a:graphic>
          <a:graphicData uri="http://schemas.openxmlformats.org/drawingml/2006/table">
            <a:tbl>
              <a:tblPr firstRow="1" bandRow="1">
                <a:tableStyleId>{5C22544A-7EE6-4342-B048-85BDC9FD1C3A}</a:tableStyleId>
              </a:tblPr>
              <a:tblGrid>
                <a:gridCol w="2011390">
                  <a:extLst>
                    <a:ext uri="{9D8B030D-6E8A-4147-A177-3AD203B41FA5}">
                      <a16:colId xmlns:a16="http://schemas.microsoft.com/office/drawing/2014/main" val="2221483483"/>
                    </a:ext>
                  </a:extLst>
                </a:gridCol>
                <a:gridCol w="1737288">
                  <a:extLst>
                    <a:ext uri="{9D8B030D-6E8A-4147-A177-3AD203B41FA5}">
                      <a16:colId xmlns:a16="http://schemas.microsoft.com/office/drawing/2014/main" val="2954482425"/>
                    </a:ext>
                  </a:extLst>
                </a:gridCol>
                <a:gridCol w="1737288">
                  <a:extLst>
                    <a:ext uri="{9D8B030D-6E8A-4147-A177-3AD203B41FA5}">
                      <a16:colId xmlns:a16="http://schemas.microsoft.com/office/drawing/2014/main" val="2973718388"/>
                    </a:ext>
                  </a:extLst>
                </a:gridCol>
                <a:gridCol w="1737288">
                  <a:extLst>
                    <a:ext uri="{9D8B030D-6E8A-4147-A177-3AD203B41FA5}">
                      <a16:colId xmlns:a16="http://schemas.microsoft.com/office/drawing/2014/main" val="3365781059"/>
                    </a:ext>
                  </a:extLst>
                </a:gridCol>
                <a:gridCol w="1737288">
                  <a:extLst>
                    <a:ext uri="{9D8B030D-6E8A-4147-A177-3AD203B41FA5}">
                      <a16:colId xmlns:a16="http://schemas.microsoft.com/office/drawing/2014/main" val="532224277"/>
                    </a:ext>
                  </a:extLst>
                </a:gridCol>
              </a:tblGrid>
              <a:tr h="370840">
                <a:tc>
                  <a:txBody>
                    <a:bodyPr/>
                    <a:lstStyle/>
                    <a:p>
                      <a:endParaRPr lang="zh-CN" altLang="en-US" dirty="0"/>
                    </a:p>
                  </a:txBody>
                  <a:tcPr/>
                </a:tc>
                <a:tc>
                  <a:txBody>
                    <a:bodyPr/>
                    <a:lstStyle/>
                    <a:p>
                      <a:r>
                        <a:rPr lang="en-US" altLang="zh-CN" dirty="0"/>
                        <a:t>Rouge-1</a:t>
                      </a:r>
                      <a:endParaRPr lang="zh-CN" altLang="en-US" dirty="0"/>
                    </a:p>
                  </a:txBody>
                  <a:tcPr/>
                </a:tc>
                <a:tc>
                  <a:txBody>
                    <a:bodyPr/>
                    <a:lstStyle/>
                    <a:p>
                      <a:r>
                        <a:rPr lang="en-US" altLang="zh-CN" dirty="0"/>
                        <a:t>Rouge-2</a:t>
                      </a:r>
                      <a:endParaRPr lang="zh-CN" altLang="en-US" dirty="0"/>
                    </a:p>
                  </a:txBody>
                  <a:tcPr/>
                </a:tc>
                <a:tc>
                  <a:txBody>
                    <a:bodyPr/>
                    <a:lstStyle/>
                    <a:p>
                      <a:r>
                        <a:rPr lang="en-US" altLang="zh-CN" dirty="0"/>
                        <a:t>Rouge-l</a:t>
                      </a:r>
                      <a:endParaRPr lang="zh-CN" altLang="en-US" dirty="0"/>
                    </a:p>
                  </a:txBody>
                  <a:tcPr/>
                </a:tc>
                <a:tc>
                  <a:txBody>
                    <a:bodyPr/>
                    <a:lstStyle/>
                    <a:p>
                      <a:r>
                        <a:rPr lang="en-US" altLang="zh-CN" dirty="0"/>
                        <a:t>BLEU</a:t>
                      </a:r>
                      <a:endParaRPr lang="zh-CN" altLang="en-US" dirty="0"/>
                    </a:p>
                  </a:txBody>
                  <a:tcPr/>
                </a:tc>
                <a:extLst>
                  <a:ext uri="{0D108BD9-81ED-4DB2-BD59-A6C34878D82A}">
                    <a16:rowId xmlns:a16="http://schemas.microsoft.com/office/drawing/2014/main" val="1626521910"/>
                  </a:ext>
                </a:extLst>
              </a:tr>
              <a:tr h="370840">
                <a:tc>
                  <a:txBody>
                    <a:bodyPr/>
                    <a:lstStyle/>
                    <a:p>
                      <a:r>
                        <a:rPr lang="en-US" altLang="zh-CN" dirty="0"/>
                        <a:t>Simple data</a:t>
                      </a:r>
                      <a:endParaRPr lang="zh-CN" altLang="en-US" dirty="0"/>
                    </a:p>
                  </a:txBody>
                  <a:tcPr/>
                </a:tc>
                <a:tc>
                  <a:txBody>
                    <a:bodyPr/>
                    <a:lstStyle/>
                    <a:p>
                      <a:r>
                        <a:rPr lang="en-US" altLang="zh-CN" dirty="0"/>
                        <a:t>0.64796</a:t>
                      </a:r>
                      <a:endParaRPr lang="zh-CN" altLang="en-US" dirty="0"/>
                    </a:p>
                  </a:txBody>
                  <a:tcPr/>
                </a:tc>
                <a:tc>
                  <a:txBody>
                    <a:bodyPr/>
                    <a:lstStyle/>
                    <a:p>
                      <a:r>
                        <a:rPr lang="en-US" altLang="zh-CN" dirty="0"/>
                        <a:t>0.49737</a:t>
                      </a:r>
                      <a:endParaRPr lang="zh-CN" altLang="en-US" dirty="0"/>
                    </a:p>
                  </a:txBody>
                  <a:tcPr/>
                </a:tc>
                <a:tc>
                  <a:txBody>
                    <a:bodyPr/>
                    <a:lstStyle/>
                    <a:p>
                      <a:r>
                        <a:rPr lang="en-US" altLang="zh-CN" dirty="0"/>
                        <a:t>0.61125</a:t>
                      </a:r>
                      <a:endParaRPr lang="zh-CN" altLang="en-US" dirty="0"/>
                    </a:p>
                  </a:txBody>
                  <a:tcPr/>
                </a:tc>
                <a:tc>
                  <a:txBody>
                    <a:bodyPr/>
                    <a:lstStyle/>
                    <a:p>
                      <a:r>
                        <a:rPr lang="en-US" altLang="zh-CN" dirty="0"/>
                        <a:t>0.39185</a:t>
                      </a:r>
                      <a:endParaRPr lang="zh-CN" altLang="en-US" dirty="0"/>
                    </a:p>
                  </a:txBody>
                  <a:tcPr/>
                </a:tc>
                <a:extLst>
                  <a:ext uri="{0D108BD9-81ED-4DB2-BD59-A6C34878D82A}">
                    <a16:rowId xmlns:a16="http://schemas.microsoft.com/office/drawing/2014/main" val="2612558361"/>
                  </a:ext>
                </a:extLst>
              </a:tr>
              <a:tr h="370840">
                <a:tc>
                  <a:txBody>
                    <a:bodyPr/>
                    <a:lstStyle/>
                    <a:p>
                      <a:r>
                        <a:rPr lang="en-US" altLang="zh-CN" dirty="0"/>
                        <a:t>Add web data</a:t>
                      </a:r>
                      <a:endParaRPr lang="zh-CN" altLang="en-US" dirty="0"/>
                    </a:p>
                  </a:txBody>
                  <a:tcPr/>
                </a:tc>
                <a:tc>
                  <a:txBody>
                    <a:bodyPr/>
                    <a:lstStyle/>
                    <a:p>
                      <a:r>
                        <a:rPr lang="en-US" altLang="zh-CN" dirty="0"/>
                        <a:t>0.61334</a:t>
                      </a:r>
                      <a:endParaRPr lang="zh-CN" altLang="en-US" dirty="0"/>
                    </a:p>
                  </a:txBody>
                  <a:tcPr/>
                </a:tc>
                <a:tc>
                  <a:txBody>
                    <a:bodyPr/>
                    <a:lstStyle/>
                    <a:p>
                      <a:r>
                        <a:rPr lang="en-US" altLang="zh-CN" dirty="0"/>
                        <a:t>0.45273</a:t>
                      </a:r>
                      <a:endParaRPr lang="zh-CN" altLang="en-US" dirty="0"/>
                    </a:p>
                  </a:txBody>
                  <a:tcPr/>
                </a:tc>
                <a:tc>
                  <a:txBody>
                    <a:bodyPr/>
                    <a:lstStyle/>
                    <a:p>
                      <a:r>
                        <a:rPr lang="en-US" altLang="zh-CN" dirty="0"/>
                        <a:t>0.58259</a:t>
                      </a:r>
                      <a:endParaRPr lang="zh-CN" altLang="en-US" dirty="0"/>
                    </a:p>
                  </a:txBody>
                  <a:tcPr/>
                </a:tc>
                <a:tc>
                  <a:txBody>
                    <a:bodyPr/>
                    <a:lstStyle/>
                    <a:p>
                      <a:r>
                        <a:rPr lang="en-US" altLang="zh-CN" dirty="0"/>
                        <a:t>0.35618</a:t>
                      </a:r>
                      <a:endParaRPr lang="zh-CN" altLang="en-US" dirty="0"/>
                    </a:p>
                  </a:txBody>
                  <a:tcPr/>
                </a:tc>
                <a:extLst>
                  <a:ext uri="{0D108BD9-81ED-4DB2-BD59-A6C34878D82A}">
                    <a16:rowId xmlns:a16="http://schemas.microsoft.com/office/drawing/2014/main" val="4229390670"/>
                  </a:ext>
                </a:extLst>
              </a:tr>
              <a:tr h="370840">
                <a:tc>
                  <a:txBody>
                    <a:bodyPr/>
                    <a:lstStyle/>
                    <a:p>
                      <a:r>
                        <a:rPr lang="en-US" altLang="zh-CN" dirty="0"/>
                        <a:t>Test drop web data</a:t>
                      </a:r>
                      <a:endParaRPr lang="zh-CN" altLang="en-US" dirty="0"/>
                    </a:p>
                  </a:txBody>
                  <a:tcPr/>
                </a:tc>
                <a:tc>
                  <a:txBody>
                    <a:bodyPr/>
                    <a:lstStyle/>
                    <a:p>
                      <a:r>
                        <a:rPr lang="en-US" altLang="zh-CN" dirty="0"/>
                        <a:t>0.65169</a:t>
                      </a:r>
                      <a:endParaRPr lang="zh-CN" altLang="en-US" dirty="0"/>
                    </a:p>
                  </a:txBody>
                  <a:tcPr/>
                </a:tc>
                <a:tc>
                  <a:txBody>
                    <a:bodyPr/>
                    <a:lstStyle/>
                    <a:p>
                      <a:r>
                        <a:rPr lang="en-US" altLang="zh-CN" dirty="0"/>
                        <a:t>0.49594</a:t>
                      </a:r>
                      <a:endParaRPr lang="zh-CN" altLang="en-US" dirty="0"/>
                    </a:p>
                  </a:txBody>
                  <a:tcPr/>
                </a:tc>
                <a:tc>
                  <a:txBody>
                    <a:bodyPr/>
                    <a:lstStyle/>
                    <a:p>
                      <a:r>
                        <a:rPr lang="en-US" altLang="zh-CN" dirty="0"/>
                        <a:t>0.62042</a:t>
                      </a:r>
                      <a:endParaRPr lang="zh-CN" altLang="en-US" dirty="0"/>
                    </a:p>
                  </a:txBody>
                  <a:tcPr/>
                </a:tc>
                <a:tc>
                  <a:txBody>
                    <a:bodyPr/>
                    <a:lstStyle/>
                    <a:p>
                      <a:r>
                        <a:rPr lang="en-US" altLang="zh-CN" dirty="0"/>
                        <a:t>0.39175</a:t>
                      </a:r>
                      <a:endParaRPr lang="zh-CN" altLang="en-US" dirty="0"/>
                    </a:p>
                  </a:txBody>
                  <a:tcPr/>
                </a:tc>
                <a:extLst>
                  <a:ext uri="{0D108BD9-81ED-4DB2-BD59-A6C34878D82A}">
                    <a16:rowId xmlns:a16="http://schemas.microsoft.com/office/drawing/2014/main" val="1398847122"/>
                  </a:ext>
                </a:extLst>
              </a:tr>
            </a:tbl>
          </a:graphicData>
        </a:graphic>
      </p:graphicFrame>
      <p:sp>
        <p:nvSpPr>
          <p:cNvPr id="14" name="文本框 13">
            <a:extLst>
              <a:ext uri="{FF2B5EF4-FFF2-40B4-BE49-F238E27FC236}">
                <a16:creationId xmlns:a16="http://schemas.microsoft.com/office/drawing/2014/main" id="{6E811192-8A21-49A0-8111-B0B7D0847501}"/>
              </a:ext>
            </a:extLst>
          </p:cNvPr>
          <p:cNvSpPr txBox="1"/>
          <p:nvPr/>
        </p:nvSpPr>
        <p:spPr>
          <a:xfrm>
            <a:off x="2021300" y="4509120"/>
            <a:ext cx="6018915" cy="830997"/>
          </a:xfrm>
          <a:prstGeom prst="rect">
            <a:avLst/>
          </a:prstGeom>
          <a:noFill/>
        </p:spPr>
        <p:txBody>
          <a:bodyPr wrap="square" rtlCol="0">
            <a:spAutoFit/>
          </a:bodyPr>
          <a:lstStyle/>
          <a:p>
            <a:pPr marL="457200" indent="-457200">
              <a:buFont typeface="+mj-lt"/>
              <a:buAutoNum type="arabicPeriod"/>
            </a:pPr>
            <a:r>
              <a:rPr lang="en-US" altLang="zh-CN" sz="1600" dirty="0"/>
              <a:t>Simple data: </a:t>
            </a:r>
            <a:r>
              <a:rPr lang="zh-CN" altLang="en-US" sz="1600" dirty="0"/>
              <a:t>仅使用北交所手动收集的 </a:t>
            </a:r>
            <a:r>
              <a:rPr lang="en-US" altLang="zh-CN" sz="1600" dirty="0"/>
              <a:t>QA </a:t>
            </a:r>
            <a:r>
              <a:rPr lang="zh-CN" altLang="en-US" sz="1600" dirty="0"/>
              <a:t>文档数据</a:t>
            </a:r>
            <a:endParaRPr lang="en-US" altLang="zh-CN" sz="1600" dirty="0"/>
          </a:p>
          <a:p>
            <a:pPr marL="457200" indent="-457200">
              <a:buFont typeface="+mj-lt"/>
              <a:buAutoNum type="arabicPeriod"/>
            </a:pPr>
            <a:r>
              <a:rPr lang="en-US" altLang="zh-CN" sz="1600" dirty="0"/>
              <a:t>Web data: </a:t>
            </a:r>
            <a:r>
              <a:rPr lang="zh-CN" altLang="en-US" sz="1600" dirty="0"/>
              <a:t>添加更多 </a:t>
            </a:r>
            <a:r>
              <a:rPr lang="en-US" altLang="zh-CN" sz="1600" dirty="0"/>
              <a:t>QA </a:t>
            </a:r>
            <a:r>
              <a:rPr lang="zh-CN" altLang="en-US" sz="1600" dirty="0"/>
              <a:t>文档数据</a:t>
            </a:r>
            <a:endParaRPr lang="en-US" altLang="zh-CN" sz="1600" dirty="0"/>
          </a:p>
          <a:p>
            <a:pPr marL="457200" indent="-457200">
              <a:buFont typeface="+mj-lt"/>
              <a:buAutoNum type="arabicPeriod"/>
            </a:pPr>
            <a:r>
              <a:rPr lang="en-US" altLang="zh-CN" sz="1600" dirty="0"/>
              <a:t>Drop web data:</a:t>
            </a:r>
            <a:r>
              <a:rPr lang="zh-CN" altLang="en-US" sz="1600" dirty="0"/>
              <a:t> 使用 </a:t>
            </a:r>
            <a:r>
              <a:rPr lang="en-US" altLang="zh-CN" sz="1600" dirty="0"/>
              <a:t>web data </a:t>
            </a:r>
            <a:r>
              <a:rPr lang="zh-CN" altLang="en-US" sz="1600" dirty="0"/>
              <a:t>训练之后在 </a:t>
            </a:r>
            <a:r>
              <a:rPr lang="en-US" altLang="zh-CN" sz="1600" dirty="0"/>
              <a:t>Simple data</a:t>
            </a:r>
            <a:r>
              <a:rPr lang="zh-CN" altLang="en-US" sz="1600" dirty="0"/>
              <a:t>的效果</a:t>
            </a:r>
            <a:endParaRPr lang="en-US" altLang="zh-CN" sz="1600" dirty="0"/>
          </a:p>
        </p:txBody>
      </p:sp>
      <p:sp>
        <p:nvSpPr>
          <p:cNvPr id="17" name="文本框 16">
            <a:extLst>
              <a:ext uri="{FF2B5EF4-FFF2-40B4-BE49-F238E27FC236}">
                <a16:creationId xmlns:a16="http://schemas.microsoft.com/office/drawing/2014/main" id="{4E984300-EFF9-4859-A07E-9DA18321F942}"/>
              </a:ext>
            </a:extLst>
          </p:cNvPr>
          <p:cNvSpPr txBox="1"/>
          <p:nvPr/>
        </p:nvSpPr>
        <p:spPr>
          <a:xfrm>
            <a:off x="1615729" y="2056435"/>
            <a:ext cx="5863771" cy="461665"/>
          </a:xfrm>
          <a:prstGeom prst="rect">
            <a:avLst/>
          </a:prstGeom>
          <a:noFill/>
        </p:spPr>
        <p:txBody>
          <a:bodyPr wrap="square" rtlCol="0">
            <a:spAutoFit/>
          </a:bodyPr>
          <a:lstStyle/>
          <a:p>
            <a:r>
              <a:rPr lang="zh-CN" altLang="en-US" sz="2400" dirty="0"/>
              <a:t>问题生成模型</a:t>
            </a:r>
            <a:endParaRPr lang="en-US" altLang="zh-CN" sz="2400" dirty="0"/>
          </a:p>
        </p:txBody>
      </p:sp>
    </p:spTree>
    <p:custDataLst>
      <p:tags r:id="rId1"/>
    </p:custDataLst>
    <p:extLst>
      <p:ext uri="{BB962C8B-B14F-4D97-AF65-F5344CB8AC3E}">
        <p14:creationId xmlns:p14="http://schemas.microsoft.com/office/powerpoint/2010/main" val="7425765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实验结果</a:t>
            </a:r>
            <a:endParaRPr lang="en-US" altLang="zh-CN" sz="3200" dirty="0"/>
          </a:p>
        </p:txBody>
      </p:sp>
      <p:sp>
        <p:nvSpPr>
          <p:cNvPr id="17" name="文本框 16">
            <a:extLst>
              <a:ext uri="{FF2B5EF4-FFF2-40B4-BE49-F238E27FC236}">
                <a16:creationId xmlns:a16="http://schemas.microsoft.com/office/drawing/2014/main" id="{4E984300-EFF9-4859-A07E-9DA18321F942}"/>
              </a:ext>
            </a:extLst>
          </p:cNvPr>
          <p:cNvSpPr txBox="1"/>
          <p:nvPr/>
        </p:nvSpPr>
        <p:spPr>
          <a:xfrm>
            <a:off x="1615729" y="2056435"/>
            <a:ext cx="5863771" cy="461665"/>
          </a:xfrm>
          <a:prstGeom prst="rect">
            <a:avLst/>
          </a:prstGeom>
          <a:noFill/>
        </p:spPr>
        <p:txBody>
          <a:bodyPr wrap="square" rtlCol="0">
            <a:spAutoFit/>
          </a:bodyPr>
          <a:lstStyle/>
          <a:p>
            <a:r>
              <a:rPr lang="zh-CN" altLang="en-US" sz="2400" dirty="0"/>
              <a:t>答案抽取模型</a:t>
            </a:r>
            <a:endParaRPr lang="en-US" altLang="zh-CN" sz="2400" dirty="0"/>
          </a:p>
        </p:txBody>
      </p:sp>
    </p:spTree>
    <p:custDataLst>
      <p:tags r:id="rId1"/>
    </p:custDataLst>
    <p:extLst>
      <p:ext uri="{BB962C8B-B14F-4D97-AF65-F5344CB8AC3E}">
        <p14:creationId xmlns:p14="http://schemas.microsoft.com/office/powerpoint/2010/main" val="9119587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3454398" y="342900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3106493" y="2602321"/>
            <a:ext cx="5863771" cy="584775"/>
          </a:xfrm>
          <a:prstGeom prst="rect">
            <a:avLst/>
          </a:prstGeom>
          <a:noFill/>
        </p:spPr>
        <p:txBody>
          <a:bodyPr wrap="square" rtlCol="0">
            <a:spAutoFit/>
          </a:bodyPr>
          <a:lstStyle/>
          <a:p>
            <a:pPr algn="ctr"/>
            <a:r>
              <a:rPr lang="zh-CN" altLang="en-US" sz="3200" dirty="0"/>
              <a:t>文档知识自动问答对抽取</a:t>
            </a:r>
            <a:endParaRPr lang="en-US" altLang="zh-CN" sz="3200" dirty="0"/>
          </a:p>
        </p:txBody>
      </p:sp>
    </p:spTree>
    <p:extLst>
      <p:ext uri="{BB962C8B-B14F-4D97-AF65-F5344CB8AC3E}">
        <p14:creationId xmlns:p14="http://schemas.microsoft.com/office/powerpoint/2010/main" val="19186002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84105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问题描述</a:t>
            </a:r>
            <a:endParaRPr lang="en-US" altLang="zh-CN" sz="3200" dirty="0"/>
          </a:p>
        </p:txBody>
      </p:sp>
      <p:sp>
        <p:nvSpPr>
          <p:cNvPr id="7" name="文本框 6">
            <a:extLst>
              <a:ext uri="{FF2B5EF4-FFF2-40B4-BE49-F238E27FC236}">
                <a16:creationId xmlns:a16="http://schemas.microsoft.com/office/drawing/2014/main" id="{14823480-B20B-4219-B71C-0951E7E125B9}"/>
              </a:ext>
            </a:extLst>
          </p:cNvPr>
          <p:cNvSpPr txBox="1"/>
          <p:nvPr/>
        </p:nvSpPr>
        <p:spPr>
          <a:xfrm>
            <a:off x="1026512" y="2501964"/>
            <a:ext cx="2304256" cy="461665"/>
          </a:xfrm>
          <a:prstGeom prst="rect">
            <a:avLst/>
          </a:prstGeom>
          <a:noFill/>
        </p:spPr>
        <p:txBody>
          <a:bodyPr wrap="square" rtlCol="0">
            <a:spAutoFit/>
          </a:bodyPr>
          <a:lstStyle/>
          <a:p>
            <a:r>
              <a:rPr lang="zh-CN" altLang="en-US" sz="2400" dirty="0"/>
              <a:t>“问答对抽取”</a:t>
            </a:r>
            <a:endParaRPr lang="en-US" altLang="zh-CN" sz="2400" dirty="0"/>
          </a:p>
        </p:txBody>
      </p:sp>
      <p:sp>
        <p:nvSpPr>
          <p:cNvPr id="68" name="任意多边形 15">
            <a:extLst>
              <a:ext uri="{FF2B5EF4-FFF2-40B4-BE49-F238E27FC236}">
                <a16:creationId xmlns:a16="http://schemas.microsoft.com/office/drawing/2014/main" id="{E46A5684-38DB-4B75-B8DE-CB858D2DA2D8}"/>
              </a:ext>
            </a:extLst>
          </p:cNvPr>
          <p:cNvSpPr/>
          <p:nvPr/>
        </p:nvSpPr>
        <p:spPr bwMode="auto">
          <a:xfrm>
            <a:off x="8328248" y="4739622"/>
            <a:ext cx="2744414" cy="1579817"/>
          </a:xfrm>
          <a:custGeom>
            <a:avLst/>
            <a:gdLst>
              <a:gd name="T0" fmla="*/ 5 w 1006"/>
              <a:gd name="T1" fmla="*/ 569 h 580"/>
              <a:gd name="T2" fmla="*/ 19 w 1006"/>
              <a:gd name="T3" fmla="*/ 577 h 580"/>
              <a:gd name="T4" fmla="*/ 37 w 1006"/>
              <a:gd name="T5" fmla="*/ 577 h 580"/>
              <a:gd name="T6" fmla="*/ 1001 w 1006"/>
              <a:gd name="T7" fmla="*/ 21 h 580"/>
              <a:gd name="T8" fmla="*/ 1001 w 1006"/>
              <a:gd name="T9" fmla="*/ 11 h 580"/>
              <a:gd name="T10" fmla="*/ 986 w 1006"/>
              <a:gd name="T11" fmla="*/ 2 h 580"/>
              <a:gd name="T12" fmla="*/ 969 w 1006"/>
              <a:gd name="T13" fmla="*/ 2 h 580"/>
              <a:gd name="T14" fmla="*/ 5 w 1006"/>
              <a:gd name="T15" fmla="*/ 559 h 580"/>
              <a:gd name="T16" fmla="*/ 5 w 1006"/>
              <a:gd name="T17" fmla="*/ 569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6" h="580">
                <a:moveTo>
                  <a:pt x="5" y="569"/>
                </a:moveTo>
                <a:cubicBezTo>
                  <a:pt x="19" y="577"/>
                  <a:pt x="19" y="577"/>
                  <a:pt x="19" y="577"/>
                </a:cubicBezTo>
                <a:cubicBezTo>
                  <a:pt x="24" y="580"/>
                  <a:pt x="32" y="580"/>
                  <a:pt x="37" y="577"/>
                </a:cubicBezTo>
                <a:cubicBezTo>
                  <a:pt x="1001" y="21"/>
                  <a:pt x="1001" y="21"/>
                  <a:pt x="1001" y="21"/>
                </a:cubicBezTo>
                <a:cubicBezTo>
                  <a:pt x="1006" y="18"/>
                  <a:pt x="1006" y="14"/>
                  <a:pt x="1001" y="11"/>
                </a:cubicBezTo>
                <a:cubicBezTo>
                  <a:pt x="986" y="2"/>
                  <a:pt x="986" y="2"/>
                  <a:pt x="986" y="2"/>
                </a:cubicBezTo>
                <a:cubicBezTo>
                  <a:pt x="981" y="0"/>
                  <a:pt x="973" y="0"/>
                  <a:pt x="969" y="2"/>
                </a:cubicBezTo>
                <a:cubicBezTo>
                  <a:pt x="5" y="559"/>
                  <a:pt x="5" y="559"/>
                  <a:pt x="5" y="559"/>
                </a:cubicBezTo>
                <a:cubicBezTo>
                  <a:pt x="0" y="561"/>
                  <a:pt x="0" y="566"/>
                  <a:pt x="5" y="569"/>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任意多边形 72">
            <a:extLst>
              <a:ext uri="{FF2B5EF4-FFF2-40B4-BE49-F238E27FC236}">
                <a16:creationId xmlns:a16="http://schemas.microsoft.com/office/drawing/2014/main" id="{3551396C-2420-426E-805D-E5357DB6CF56}"/>
              </a:ext>
            </a:extLst>
          </p:cNvPr>
          <p:cNvSpPr/>
          <p:nvPr/>
        </p:nvSpPr>
        <p:spPr bwMode="auto">
          <a:xfrm>
            <a:off x="9117328" y="3212742"/>
            <a:ext cx="665012" cy="449958"/>
          </a:xfrm>
          <a:custGeom>
            <a:avLst/>
            <a:gdLst>
              <a:gd name="T0" fmla="*/ 0 w 244"/>
              <a:gd name="T1" fmla="*/ 148 h 165"/>
              <a:gd name="T2" fmla="*/ 0 w 244"/>
              <a:gd name="T3" fmla="*/ 157 h 165"/>
              <a:gd name="T4" fmla="*/ 9 w 244"/>
              <a:gd name="T5" fmla="*/ 162 h 165"/>
              <a:gd name="T6" fmla="*/ 236 w 244"/>
              <a:gd name="T7" fmla="*/ 31 h 165"/>
              <a:gd name="T8" fmla="*/ 244 w 244"/>
              <a:gd name="T9" fmla="*/ 15 h 165"/>
              <a:gd name="T10" fmla="*/ 244 w 244"/>
              <a:gd name="T11" fmla="*/ 7 h 165"/>
              <a:gd name="T12" fmla="*/ 236 w 244"/>
              <a:gd name="T13" fmla="*/ 2 h 165"/>
              <a:gd name="T14" fmla="*/ 9 w 244"/>
              <a:gd name="T15" fmla="*/ 133 h 165"/>
              <a:gd name="T16" fmla="*/ 0 w 244"/>
              <a:gd name="T17" fmla="*/ 14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65">
                <a:moveTo>
                  <a:pt x="0" y="148"/>
                </a:moveTo>
                <a:cubicBezTo>
                  <a:pt x="0" y="157"/>
                  <a:pt x="0" y="157"/>
                  <a:pt x="0" y="157"/>
                </a:cubicBezTo>
                <a:cubicBezTo>
                  <a:pt x="0" y="163"/>
                  <a:pt x="4" y="165"/>
                  <a:pt x="9" y="162"/>
                </a:cubicBezTo>
                <a:cubicBezTo>
                  <a:pt x="236" y="31"/>
                  <a:pt x="236" y="31"/>
                  <a:pt x="236" y="31"/>
                </a:cubicBezTo>
                <a:cubicBezTo>
                  <a:pt x="240" y="28"/>
                  <a:pt x="244" y="21"/>
                  <a:pt x="244" y="15"/>
                </a:cubicBezTo>
                <a:cubicBezTo>
                  <a:pt x="244" y="7"/>
                  <a:pt x="244" y="7"/>
                  <a:pt x="244" y="7"/>
                </a:cubicBezTo>
                <a:cubicBezTo>
                  <a:pt x="244" y="2"/>
                  <a:pt x="240" y="0"/>
                  <a:pt x="236" y="2"/>
                </a:cubicBezTo>
                <a:cubicBezTo>
                  <a:pt x="9" y="133"/>
                  <a:pt x="9" y="133"/>
                  <a:pt x="9" y="133"/>
                </a:cubicBezTo>
                <a:cubicBezTo>
                  <a:pt x="4" y="136"/>
                  <a:pt x="0" y="143"/>
                  <a:pt x="0" y="14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任意多边形 73">
            <a:extLst>
              <a:ext uri="{FF2B5EF4-FFF2-40B4-BE49-F238E27FC236}">
                <a16:creationId xmlns:a16="http://schemas.microsoft.com/office/drawing/2014/main" id="{48638153-3D0E-4230-8268-A35BFE3F29FB}"/>
              </a:ext>
            </a:extLst>
          </p:cNvPr>
          <p:cNvSpPr/>
          <p:nvPr/>
        </p:nvSpPr>
        <p:spPr bwMode="auto">
          <a:xfrm>
            <a:off x="9117328" y="3313653"/>
            <a:ext cx="755997" cy="474772"/>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任意多边形 74">
            <a:extLst>
              <a:ext uri="{FF2B5EF4-FFF2-40B4-BE49-F238E27FC236}">
                <a16:creationId xmlns:a16="http://schemas.microsoft.com/office/drawing/2014/main" id="{C5040251-9D97-4D3F-BE58-2072D304D40B}"/>
              </a:ext>
            </a:extLst>
          </p:cNvPr>
          <p:cNvSpPr/>
          <p:nvPr/>
        </p:nvSpPr>
        <p:spPr bwMode="auto">
          <a:xfrm>
            <a:off x="9117328" y="3417870"/>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任意多边形 75">
            <a:extLst>
              <a:ext uri="{FF2B5EF4-FFF2-40B4-BE49-F238E27FC236}">
                <a16:creationId xmlns:a16="http://schemas.microsoft.com/office/drawing/2014/main" id="{EF736BDB-A046-4C67-8770-27B061925B40}"/>
              </a:ext>
            </a:extLst>
          </p:cNvPr>
          <p:cNvSpPr/>
          <p:nvPr/>
        </p:nvSpPr>
        <p:spPr bwMode="auto">
          <a:xfrm>
            <a:off x="9117328" y="3518781"/>
            <a:ext cx="755997" cy="473118"/>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任意多边形 76">
            <a:extLst>
              <a:ext uri="{FF2B5EF4-FFF2-40B4-BE49-F238E27FC236}">
                <a16:creationId xmlns:a16="http://schemas.microsoft.com/office/drawing/2014/main" id="{CA6005FB-C16E-4CA3-B673-049AB782C0AF}"/>
              </a:ext>
            </a:extLst>
          </p:cNvPr>
          <p:cNvSpPr/>
          <p:nvPr/>
        </p:nvSpPr>
        <p:spPr bwMode="auto">
          <a:xfrm>
            <a:off x="9117328" y="3621345"/>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任意多边形 77">
            <a:extLst>
              <a:ext uri="{FF2B5EF4-FFF2-40B4-BE49-F238E27FC236}">
                <a16:creationId xmlns:a16="http://schemas.microsoft.com/office/drawing/2014/main" id="{E57A7703-1D7A-43D1-8E40-018A47AC0A40}"/>
              </a:ext>
            </a:extLst>
          </p:cNvPr>
          <p:cNvSpPr/>
          <p:nvPr/>
        </p:nvSpPr>
        <p:spPr bwMode="auto">
          <a:xfrm>
            <a:off x="9117328" y="3722254"/>
            <a:ext cx="755997" cy="474772"/>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任意多边形 78">
            <a:extLst>
              <a:ext uri="{FF2B5EF4-FFF2-40B4-BE49-F238E27FC236}">
                <a16:creationId xmlns:a16="http://schemas.microsoft.com/office/drawing/2014/main" id="{94769CC6-CD7F-4802-9C66-2AF84F0C3218}"/>
              </a:ext>
            </a:extLst>
          </p:cNvPr>
          <p:cNvSpPr/>
          <p:nvPr/>
        </p:nvSpPr>
        <p:spPr bwMode="auto">
          <a:xfrm>
            <a:off x="9117328" y="3826473"/>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任意多边形 79">
            <a:extLst>
              <a:ext uri="{FF2B5EF4-FFF2-40B4-BE49-F238E27FC236}">
                <a16:creationId xmlns:a16="http://schemas.microsoft.com/office/drawing/2014/main" id="{29BC5242-E837-4B1B-A28A-A30A23F382E3}"/>
              </a:ext>
            </a:extLst>
          </p:cNvPr>
          <p:cNvSpPr/>
          <p:nvPr/>
        </p:nvSpPr>
        <p:spPr bwMode="auto">
          <a:xfrm>
            <a:off x="9117328" y="3927382"/>
            <a:ext cx="755997" cy="473118"/>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任意多边形 80">
            <a:extLst>
              <a:ext uri="{FF2B5EF4-FFF2-40B4-BE49-F238E27FC236}">
                <a16:creationId xmlns:a16="http://schemas.microsoft.com/office/drawing/2014/main" id="{5A4D4CE9-2328-4463-9E98-3897B1F97282}"/>
              </a:ext>
            </a:extLst>
          </p:cNvPr>
          <p:cNvSpPr/>
          <p:nvPr/>
        </p:nvSpPr>
        <p:spPr bwMode="auto">
          <a:xfrm>
            <a:off x="9117328" y="4029946"/>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任意多边形 83">
            <a:extLst>
              <a:ext uri="{FF2B5EF4-FFF2-40B4-BE49-F238E27FC236}">
                <a16:creationId xmlns:a16="http://schemas.microsoft.com/office/drawing/2014/main" id="{7AFAC49D-0556-41C8-9093-B64DE41CAB5C}"/>
              </a:ext>
            </a:extLst>
          </p:cNvPr>
          <p:cNvSpPr/>
          <p:nvPr/>
        </p:nvSpPr>
        <p:spPr bwMode="auto">
          <a:xfrm>
            <a:off x="8736848" y="3869483"/>
            <a:ext cx="140613" cy="206782"/>
          </a:xfrm>
          <a:custGeom>
            <a:avLst/>
            <a:gdLst>
              <a:gd name="T0" fmla="*/ 26 w 51"/>
              <a:gd name="T1" fmla="*/ 8 h 76"/>
              <a:gd name="T2" fmla="*/ 51 w 51"/>
              <a:gd name="T3" fmla="*/ 23 h 76"/>
              <a:gd name="T4" fmla="*/ 26 w 51"/>
              <a:gd name="T5" fmla="*/ 67 h 76"/>
              <a:gd name="T6" fmla="*/ 0 w 51"/>
              <a:gd name="T7" fmla="*/ 53 h 76"/>
              <a:gd name="T8" fmla="*/ 26 w 51"/>
              <a:gd name="T9" fmla="*/ 8 h 76"/>
            </a:gdLst>
            <a:ahLst/>
            <a:cxnLst>
              <a:cxn ang="0">
                <a:pos x="T0" y="T1"/>
              </a:cxn>
              <a:cxn ang="0">
                <a:pos x="T2" y="T3"/>
              </a:cxn>
              <a:cxn ang="0">
                <a:pos x="T4" y="T5"/>
              </a:cxn>
              <a:cxn ang="0">
                <a:pos x="T6" y="T7"/>
              </a:cxn>
              <a:cxn ang="0">
                <a:pos x="T8" y="T9"/>
              </a:cxn>
            </a:cxnLst>
            <a:rect l="0" t="0" r="r" b="b"/>
            <a:pathLst>
              <a:path w="51" h="76">
                <a:moveTo>
                  <a:pt x="26" y="8"/>
                </a:moveTo>
                <a:cubicBezTo>
                  <a:pt x="40" y="0"/>
                  <a:pt x="51" y="7"/>
                  <a:pt x="51" y="23"/>
                </a:cubicBezTo>
                <a:cubicBezTo>
                  <a:pt x="51" y="39"/>
                  <a:pt x="40" y="59"/>
                  <a:pt x="26" y="67"/>
                </a:cubicBezTo>
                <a:cubicBezTo>
                  <a:pt x="12" y="76"/>
                  <a:pt x="0" y="69"/>
                  <a:pt x="0" y="53"/>
                </a:cubicBezTo>
                <a:cubicBezTo>
                  <a:pt x="0" y="36"/>
                  <a:pt x="12" y="16"/>
                  <a:pt x="26" y="8"/>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任意多边形 128">
            <a:extLst>
              <a:ext uri="{FF2B5EF4-FFF2-40B4-BE49-F238E27FC236}">
                <a16:creationId xmlns:a16="http://schemas.microsoft.com/office/drawing/2014/main" id="{DA01B98E-EA20-4A45-A1F3-EC7E0CBC3B9A}"/>
              </a:ext>
            </a:extLst>
          </p:cNvPr>
          <p:cNvSpPr/>
          <p:nvPr/>
        </p:nvSpPr>
        <p:spPr bwMode="auto">
          <a:xfrm>
            <a:off x="9648346" y="3518781"/>
            <a:ext cx="666666" cy="451613"/>
          </a:xfrm>
          <a:custGeom>
            <a:avLst/>
            <a:gdLst>
              <a:gd name="T0" fmla="*/ 0 w 244"/>
              <a:gd name="T1" fmla="*/ 149 h 166"/>
              <a:gd name="T2" fmla="*/ 0 w 244"/>
              <a:gd name="T3" fmla="*/ 158 h 166"/>
              <a:gd name="T4" fmla="*/ 9 w 244"/>
              <a:gd name="T5" fmla="*/ 163 h 166"/>
              <a:gd name="T6" fmla="*/ 236 w 244"/>
              <a:gd name="T7" fmla="*/ 31 h 166"/>
              <a:gd name="T8" fmla="*/ 244 w 244"/>
              <a:gd name="T9" fmla="*/ 16 h 166"/>
              <a:gd name="T10" fmla="*/ 244 w 244"/>
              <a:gd name="T11" fmla="*/ 8 h 166"/>
              <a:gd name="T12" fmla="*/ 235 w 244"/>
              <a:gd name="T13" fmla="*/ 3 h 166"/>
              <a:gd name="T14" fmla="*/ 9 w 244"/>
              <a:gd name="T15" fmla="*/ 134 h 166"/>
              <a:gd name="T16" fmla="*/ 0 w 244"/>
              <a:gd name="T17" fmla="*/ 14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66">
                <a:moveTo>
                  <a:pt x="0" y="149"/>
                </a:moveTo>
                <a:cubicBezTo>
                  <a:pt x="0" y="158"/>
                  <a:pt x="0" y="158"/>
                  <a:pt x="0" y="158"/>
                </a:cubicBezTo>
                <a:cubicBezTo>
                  <a:pt x="0" y="163"/>
                  <a:pt x="4" y="166"/>
                  <a:pt x="9" y="163"/>
                </a:cubicBezTo>
                <a:cubicBezTo>
                  <a:pt x="236" y="31"/>
                  <a:pt x="236" y="31"/>
                  <a:pt x="236" y="31"/>
                </a:cubicBezTo>
                <a:cubicBezTo>
                  <a:pt x="240" y="28"/>
                  <a:pt x="244" y="22"/>
                  <a:pt x="244" y="16"/>
                </a:cubicBezTo>
                <a:cubicBezTo>
                  <a:pt x="244" y="8"/>
                  <a:pt x="244" y="8"/>
                  <a:pt x="244" y="8"/>
                </a:cubicBezTo>
                <a:cubicBezTo>
                  <a:pt x="244" y="2"/>
                  <a:pt x="240" y="0"/>
                  <a:pt x="235" y="3"/>
                </a:cubicBezTo>
                <a:cubicBezTo>
                  <a:pt x="9" y="134"/>
                  <a:pt x="9" y="134"/>
                  <a:pt x="9" y="134"/>
                </a:cubicBezTo>
                <a:cubicBezTo>
                  <a:pt x="4" y="136"/>
                  <a:pt x="0" y="143"/>
                  <a:pt x="0" y="149"/>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任意多边形 129">
            <a:extLst>
              <a:ext uri="{FF2B5EF4-FFF2-40B4-BE49-F238E27FC236}">
                <a16:creationId xmlns:a16="http://schemas.microsoft.com/office/drawing/2014/main" id="{25641B6B-70F9-4032-8F9F-234083F0E4D6}"/>
              </a:ext>
            </a:extLst>
          </p:cNvPr>
          <p:cNvSpPr/>
          <p:nvPr/>
        </p:nvSpPr>
        <p:spPr bwMode="auto">
          <a:xfrm>
            <a:off x="9648346" y="3621345"/>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任意多边形 130">
            <a:extLst>
              <a:ext uri="{FF2B5EF4-FFF2-40B4-BE49-F238E27FC236}">
                <a16:creationId xmlns:a16="http://schemas.microsoft.com/office/drawing/2014/main" id="{C1536231-F4D2-4E1B-B12C-81CFC509E745}"/>
              </a:ext>
            </a:extLst>
          </p:cNvPr>
          <p:cNvSpPr/>
          <p:nvPr/>
        </p:nvSpPr>
        <p:spPr bwMode="auto">
          <a:xfrm>
            <a:off x="9648346" y="3722254"/>
            <a:ext cx="755997" cy="474772"/>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任意多边形 131">
            <a:extLst>
              <a:ext uri="{FF2B5EF4-FFF2-40B4-BE49-F238E27FC236}">
                <a16:creationId xmlns:a16="http://schemas.microsoft.com/office/drawing/2014/main" id="{8139DC61-9C6C-4676-BF9E-93318B6A7850}"/>
              </a:ext>
            </a:extLst>
          </p:cNvPr>
          <p:cNvSpPr/>
          <p:nvPr/>
        </p:nvSpPr>
        <p:spPr bwMode="auto">
          <a:xfrm>
            <a:off x="9648346" y="3826473"/>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任意多边形 132">
            <a:extLst>
              <a:ext uri="{FF2B5EF4-FFF2-40B4-BE49-F238E27FC236}">
                <a16:creationId xmlns:a16="http://schemas.microsoft.com/office/drawing/2014/main" id="{BFD8ACA5-6EEC-4CF9-A0A4-CA403D8DA3C1}"/>
              </a:ext>
            </a:extLst>
          </p:cNvPr>
          <p:cNvSpPr/>
          <p:nvPr/>
        </p:nvSpPr>
        <p:spPr bwMode="auto">
          <a:xfrm>
            <a:off x="9648346" y="3927382"/>
            <a:ext cx="755997" cy="473118"/>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任意多边形 133">
            <a:extLst>
              <a:ext uri="{FF2B5EF4-FFF2-40B4-BE49-F238E27FC236}">
                <a16:creationId xmlns:a16="http://schemas.microsoft.com/office/drawing/2014/main" id="{2E6EDB5E-27B2-4DF9-9CE3-83744319923C}"/>
              </a:ext>
            </a:extLst>
          </p:cNvPr>
          <p:cNvSpPr/>
          <p:nvPr/>
        </p:nvSpPr>
        <p:spPr bwMode="auto">
          <a:xfrm>
            <a:off x="9648346" y="4029946"/>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任意多边形 134">
            <a:extLst>
              <a:ext uri="{FF2B5EF4-FFF2-40B4-BE49-F238E27FC236}">
                <a16:creationId xmlns:a16="http://schemas.microsoft.com/office/drawing/2014/main" id="{D17D2560-AFFD-4C73-8CAB-EF3E8D86AF9F}"/>
              </a:ext>
            </a:extLst>
          </p:cNvPr>
          <p:cNvSpPr/>
          <p:nvPr/>
        </p:nvSpPr>
        <p:spPr bwMode="auto">
          <a:xfrm>
            <a:off x="9648346" y="4130856"/>
            <a:ext cx="755997" cy="474772"/>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任意多边形 135">
            <a:extLst>
              <a:ext uri="{FF2B5EF4-FFF2-40B4-BE49-F238E27FC236}">
                <a16:creationId xmlns:a16="http://schemas.microsoft.com/office/drawing/2014/main" id="{8758ACC1-E26B-40F4-BBF1-BE0356924B39}"/>
              </a:ext>
            </a:extLst>
          </p:cNvPr>
          <p:cNvSpPr/>
          <p:nvPr/>
        </p:nvSpPr>
        <p:spPr bwMode="auto">
          <a:xfrm>
            <a:off x="9648346" y="4235074"/>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任意多边形 136">
            <a:extLst>
              <a:ext uri="{FF2B5EF4-FFF2-40B4-BE49-F238E27FC236}">
                <a16:creationId xmlns:a16="http://schemas.microsoft.com/office/drawing/2014/main" id="{4F85555C-31CF-4BF1-BBB1-B38B1801D565}"/>
              </a:ext>
            </a:extLst>
          </p:cNvPr>
          <p:cNvSpPr/>
          <p:nvPr/>
        </p:nvSpPr>
        <p:spPr bwMode="auto">
          <a:xfrm>
            <a:off x="9648346" y="4335984"/>
            <a:ext cx="755997" cy="473118"/>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任意多边形 137">
            <a:extLst>
              <a:ext uri="{FF2B5EF4-FFF2-40B4-BE49-F238E27FC236}">
                <a16:creationId xmlns:a16="http://schemas.microsoft.com/office/drawing/2014/main" id="{8D76E617-7FF7-41F4-B1D8-79E52E96EB45}"/>
              </a:ext>
            </a:extLst>
          </p:cNvPr>
          <p:cNvSpPr/>
          <p:nvPr/>
        </p:nvSpPr>
        <p:spPr bwMode="auto">
          <a:xfrm>
            <a:off x="8584657" y="3953850"/>
            <a:ext cx="977667" cy="1520264"/>
          </a:xfrm>
          <a:custGeom>
            <a:avLst/>
            <a:gdLst>
              <a:gd name="T0" fmla="*/ 9 w 358"/>
              <a:gd name="T1" fmla="*/ 199 h 558"/>
              <a:gd name="T2" fmla="*/ 349 w 358"/>
              <a:gd name="T3" fmla="*/ 2 h 558"/>
              <a:gd name="T4" fmla="*/ 358 w 358"/>
              <a:gd name="T5" fmla="*/ 7 h 558"/>
              <a:gd name="T6" fmla="*/ 358 w 358"/>
              <a:gd name="T7" fmla="*/ 344 h 558"/>
              <a:gd name="T8" fmla="*/ 349 w 358"/>
              <a:gd name="T9" fmla="*/ 359 h 558"/>
              <a:gd name="T10" fmla="*/ 9 w 358"/>
              <a:gd name="T11" fmla="*/ 555 h 558"/>
              <a:gd name="T12" fmla="*/ 0 w 358"/>
              <a:gd name="T13" fmla="*/ 550 h 558"/>
              <a:gd name="T14" fmla="*/ 0 w 358"/>
              <a:gd name="T15" fmla="*/ 214 h 558"/>
              <a:gd name="T16" fmla="*/ 9 w 358"/>
              <a:gd name="T17" fmla="*/ 199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558">
                <a:moveTo>
                  <a:pt x="9" y="199"/>
                </a:moveTo>
                <a:cubicBezTo>
                  <a:pt x="349" y="2"/>
                  <a:pt x="349" y="2"/>
                  <a:pt x="349" y="2"/>
                </a:cubicBezTo>
                <a:cubicBezTo>
                  <a:pt x="354" y="0"/>
                  <a:pt x="358" y="2"/>
                  <a:pt x="358" y="7"/>
                </a:cubicBezTo>
                <a:cubicBezTo>
                  <a:pt x="358" y="344"/>
                  <a:pt x="358" y="344"/>
                  <a:pt x="358" y="344"/>
                </a:cubicBezTo>
                <a:cubicBezTo>
                  <a:pt x="358" y="349"/>
                  <a:pt x="354" y="356"/>
                  <a:pt x="349" y="359"/>
                </a:cubicBezTo>
                <a:cubicBezTo>
                  <a:pt x="9" y="555"/>
                  <a:pt x="9" y="555"/>
                  <a:pt x="9" y="555"/>
                </a:cubicBezTo>
                <a:cubicBezTo>
                  <a:pt x="4" y="558"/>
                  <a:pt x="0" y="556"/>
                  <a:pt x="0" y="550"/>
                </a:cubicBezTo>
                <a:cubicBezTo>
                  <a:pt x="0" y="214"/>
                  <a:pt x="0" y="214"/>
                  <a:pt x="0" y="214"/>
                </a:cubicBezTo>
                <a:cubicBezTo>
                  <a:pt x="0" y="208"/>
                  <a:pt x="4" y="201"/>
                  <a:pt x="9" y="199"/>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任意多边形 138">
            <a:extLst>
              <a:ext uri="{FF2B5EF4-FFF2-40B4-BE49-F238E27FC236}">
                <a16:creationId xmlns:a16="http://schemas.microsoft.com/office/drawing/2014/main" id="{288E467C-20A2-4210-9A68-021112E8406A}"/>
              </a:ext>
            </a:extLst>
          </p:cNvPr>
          <p:cNvSpPr/>
          <p:nvPr/>
        </p:nvSpPr>
        <p:spPr bwMode="auto">
          <a:xfrm>
            <a:off x="8584657" y="4479904"/>
            <a:ext cx="977667" cy="994210"/>
          </a:xfrm>
          <a:custGeom>
            <a:avLst/>
            <a:gdLst>
              <a:gd name="T0" fmla="*/ 263 w 358"/>
              <a:gd name="T1" fmla="*/ 0 h 365"/>
              <a:gd name="T2" fmla="*/ 206 w 358"/>
              <a:gd name="T3" fmla="*/ 101 h 365"/>
              <a:gd name="T4" fmla="*/ 246 w 358"/>
              <a:gd name="T5" fmla="*/ 153 h 365"/>
              <a:gd name="T6" fmla="*/ 114 w 358"/>
              <a:gd name="T7" fmla="*/ 39 h 365"/>
              <a:gd name="T8" fmla="*/ 0 w 358"/>
              <a:gd name="T9" fmla="*/ 285 h 365"/>
              <a:gd name="T10" fmla="*/ 0 w 358"/>
              <a:gd name="T11" fmla="*/ 357 h 365"/>
              <a:gd name="T12" fmla="*/ 9 w 358"/>
              <a:gd name="T13" fmla="*/ 362 h 365"/>
              <a:gd name="T14" fmla="*/ 349 w 358"/>
              <a:gd name="T15" fmla="*/ 166 h 365"/>
              <a:gd name="T16" fmla="*/ 358 w 358"/>
              <a:gd name="T17" fmla="*/ 151 h 365"/>
              <a:gd name="T18" fmla="*/ 358 w 358"/>
              <a:gd name="T19" fmla="*/ 87 h 365"/>
              <a:gd name="T20" fmla="*/ 263 w 358"/>
              <a:gd name="T2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365">
                <a:moveTo>
                  <a:pt x="263" y="0"/>
                </a:moveTo>
                <a:cubicBezTo>
                  <a:pt x="206" y="101"/>
                  <a:pt x="206" y="101"/>
                  <a:pt x="206" y="101"/>
                </a:cubicBezTo>
                <a:cubicBezTo>
                  <a:pt x="246" y="153"/>
                  <a:pt x="246" y="153"/>
                  <a:pt x="246" y="153"/>
                </a:cubicBezTo>
                <a:cubicBezTo>
                  <a:pt x="114" y="39"/>
                  <a:pt x="114" y="39"/>
                  <a:pt x="114" y="39"/>
                </a:cubicBezTo>
                <a:cubicBezTo>
                  <a:pt x="0" y="285"/>
                  <a:pt x="0" y="285"/>
                  <a:pt x="0" y="285"/>
                </a:cubicBezTo>
                <a:cubicBezTo>
                  <a:pt x="0" y="357"/>
                  <a:pt x="0" y="357"/>
                  <a:pt x="0" y="357"/>
                </a:cubicBezTo>
                <a:cubicBezTo>
                  <a:pt x="0" y="363"/>
                  <a:pt x="4" y="365"/>
                  <a:pt x="9" y="362"/>
                </a:cubicBezTo>
                <a:cubicBezTo>
                  <a:pt x="349" y="166"/>
                  <a:pt x="349" y="166"/>
                  <a:pt x="349" y="166"/>
                </a:cubicBezTo>
                <a:cubicBezTo>
                  <a:pt x="354" y="163"/>
                  <a:pt x="358" y="156"/>
                  <a:pt x="358" y="151"/>
                </a:cubicBezTo>
                <a:cubicBezTo>
                  <a:pt x="358" y="87"/>
                  <a:pt x="358" y="87"/>
                  <a:pt x="358" y="87"/>
                </a:cubicBezTo>
                <a:cubicBezTo>
                  <a:pt x="263" y="0"/>
                  <a:pt x="263" y="0"/>
                  <a:pt x="263"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任意多边形 139">
            <a:extLst>
              <a:ext uri="{FF2B5EF4-FFF2-40B4-BE49-F238E27FC236}">
                <a16:creationId xmlns:a16="http://schemas.microsoft.com/office/drawing/2014/main" id="{D8FA0E8B-7B0C-40E5-8B13-096D7C494E17}"/>
              </a:ext>
            </a:extLst>
          </p:cNvPr>
          <p:cNvSpPr/>
          <p:nvPr/>
        </p:nvSpPr>
        <p:spPr bwMode="auto">
          <a:xfrm>
            <a:off x="9269520" y="4177175"/>
            <a:ext cx="138958" cy="205128"/>
          </a:xfrm>
          <a:custGeom>
            <a:avLst/>
            <a:gdLst>
              <a:gd name="T0" fmla="*/ 26 w 51"/>
              <a:gd name="T1" fmla="*/ 8 h 75"/>
              <a:gd name="T2" fmla="*/ 51 w 51"/>
              <a:gd name="T3" fmla="*/ 22 h 75"/>
              <a:gd name="T4" fmla="*/ 26 w 51"/>
              <a:gd name="T5" fmla="*/ 67 h 75"/>
              <a:gd name="T6" fmla="*/ 0 w 51"/>
              <a:gd name="T7" fmla="*/ 52 h 75"/>
              <a:gd name="T8" fmla="*/ 26 w 51"/>
              <a:gd name="T9" fmla="*/ 8 h 75"/>
            </a:gdLst>
            <a:ahLst/>
            <a:cxnLst>
              <a:cxn ang="0">
                <a:pos x="T0" y="T1"/>
              </a:cxn>
              <a:cxn ang="0">
                <a:pos x="T2" y="T3"/>
              </a:cxn>
              <a:cxn ang="0">
                <a:pos x="T4" y="T5"/>
              </a:cxn>
              <a:cxn ang="0">
                <a:pos x="T6" y="T7"/>
              </a:cxn>
              <a:cxn ang="0">
                <a:pos x="T8" y="T9"/>
              </a:cxn>
            </a:cxnLst>
            <a:rect l="0" t="0" r="r" b="b"/>
            <a:pathLst>
              <a:path w="51" h="75">
                <a:moveTo>
                  <a:pt x="26" y="8"/>
                </a:moveTo>
                <a:cubicBezTo>
                  <a:pt x="40" y="0"/>
                  <a:pt x="51" y="6"/>
                  <a:pt x="51" y="22"/>
                </a:cubicBezTo>
                <a:cubicBezTo>
                  <a:pt x="51" y="39"/>
                  <a:pt x="40" y="59"/>
                  <a:pt x="26" y="67"/>
                </a:cubicBezTo>
                <a:cubicBezTo>
                  <a:pt x="12" y="75"/>
                  <a:pt x="0" y="68"/>
                  <a:pt x="0" y="52"/>
                </a:cubicBezTo>
                <a:cubicBezTo>
                  <a:pt x="0" y="36"/>
                  <a:pt x="12" y="16"/>
                  <a:pt x="26" y="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任意多边形 144">
            <a:extLst>
              <a:ext uri="{FF2B5EF4-FFF2-40B4-BE49-F238E27FC236}">
                <a16:creationId xmlns:a16="http://schemas.microsoft.com/office/drawing/2014/main" id="{2F759928-4E49-482A-9FEE-DF266CC50514}"/>
              </a:ext>
            </a:extLst>
          </p:cNvPr>
          <p:cNvSpPr/>
          <p:nvPr/>
        </p:nvSpPr>
        <p:spPr bwMode="auto">
          <a:xfrm>
            <a:off x="8584657" y="3005961"/>
            <a:ext cx="1819684" cy="1394539"/>
          </a:xfrm>
          <a:custGeom>
            <a:avLst/>
            <a:gdLst>
              <a:gd name="T0" fmla="*/ 0 w 667"/>
              <a:gd name="T1" fmla="*/ 393 h 512"/>
              <a:gd name="T2" fmla="*/ 0 w 667"/>
              <a:gd name="T3" fmla="*/ 504 h 512"/>
              <a:gd name="T4" fmla="*/ 9 w 667"/>
              <a:gd name="T5" fmla="*/ 509 h 512"/>
              <a:gd name="T6" fmla="*/ 658 w 667"/>
              <a:gd name="T7" fmla="*/ 135 h 512"/>
              <a:gd name="T8" fmla="*/ 667 w 667"/>
              <a:gd name="T9" fmla="*/ 120 h 512"/>
              <a:gd name="T10" fmla="*/ 667 w 667"/>
              <a:gd name="T11" fmla="*/ 8 h 512"/>
              <a:gd name="T12" fmla="*/ 658 w 667"/>
              <a:gd name="T13" fmla="*/ 3 h 512"/>
              <a:gd name="T14" fmla="*/ 9 w 667"/>
              <a:gd name="T15" fmla="*/ 378 h 512"/>
              <a:gd name="T16" fmla="*/ 0 w 667"/>
              <a:gd name="T17" fmla="*/ 39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7" h="512">
                <a:moveTo>
                  <a:pt x="0" y="393"/>
                </a:moveTo>
                <a:cubicBezTo>
                  <a:pt x="0" y="504"/>
                  <a:pt x="0" y="504"/>
                  <a:pt x="0" y="504"/>
                </a:cubicBezTo>
                <a:cubicBezTo>
                  <a:pt x="0" y="510"/>
                  <a:pt x="4" y="512"/>
                  <a:pt x="9" y="509"/>
                </a:cubicBezTo>
                <a:cubicBezTo>
                  <a:pt x="658" y="135"/>
                  <a:pt x="658" y="135"/>
                  <a:pt x="658" y="135"/>
                </a:cubicBezTo>
                <a:cubicBezTo>
                  <a:pt x="663" y="132"/>
                  <a:pt x="667" y="125"/>
                  <a:pt x="667" y="120"/>
                </a:cubicBezTo>
                <a:cubicBezTo>
                  <a:pt x="667" y="8"/>
                  <a:pt x="667" y="8"/>
                  <a:pt x="667" y="8"/>
                </a:cubicBezTo>
                <a:cubicBezTo>
                  <a:pt x="667" y="3"/>
                  <a:pt x="663" y="0"/>
                  <a:pt x="658" y="3"/>
                </a:cubicBezTo>
                <a:cubicBezTo>
                  <a:pt x="9" y="378"/>
                  <a:pt x="9" y="378"/>
                  <a:pt x="9" y="378"/>
                </a:cubicBezTo>
                <a:cubicBezTo>
                  <a:pt x="4" y="381"/>
                  <a:pt x="0" y="387"/>
                  <a:pt x="0" y="393"/>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任意多边形 156">
            <a:extLst>
              <a:ext uri="{FF2B5EF4-FFF2-40B4-BE49-F238E27FC236}">
                <a16:creationId xmlns:a16="http://schemas.microsoft.com/office/drawing/2014/main" id="{FC1E0EF1-43A0-43A3-A6CD-7AB7430391C7}"/>
              </a:ext>
            </a:extLst>
          </p:cNvPr>
          <p:cNvSpPr/>
          <p:nvPr/>
        </p:nvSpPr>
        <p:spPr bwMode="auto">
          <a:xfrm>
            <a:off x="8364641" y="2469982"/>
            <a:ext cx="2660047" cy="3821335"/>
          </a:xfrm>
          <a:custGeom>
            <a:avLst/>
            <a:gdLst>
              <a:gd name="T0" fmla="*/ 8 w 975"/>
              <a:gd name="T1" fmla="*/ 1401 h 1403"/>
              <a:gd name="T2" fmla="*/ 0 w 975"/>
              <a:gd name="T3" fmla="*/ 1386 h 1403"/>
              <a:gd name="T4" fmla="*/ 0 w 975"/>
              <a:gd name="T5" fmla="*/ 562 h 1403"/>
              <a:gd name="T6" fmla="*/ 9 w 975"/>
              <a:gd name="T7" fmla="*/ 547 h 1403"/>
              <a:gd name="T8" fmla="*/ 950 w 975"/>
              <a:gd name="T9" fmla="*/ 3 h 1403"/>
              <a:gd name="T10" fmla="*/ 967 w 975"/>
              <a:gd name="T11" fmla="*/ 3 h 1403"/>
              <a:gd name="T12" fmla="*/ 975 w 975"/>
              <a:gd name="T13" fmla="*/ 18 h 1403"/>
              <a:gd name="T14" fmla="*/ 975 w 975"/>
              <a:gd name="T15" fmla="*/ 842 h 1403"/>
              <a:gd name="T16" fmla="*/ 966 w 975"/>
              <a:gd name="T17" fmla="*/ 857 h 1403"/>
              <a:gd name="T18" fmla="*/ 25 w 975"/>
              <a:gd name="T19" fmla="*/ 1400 h 1403"/>
              <a:gd name="T20" fmla="*/ 8 w 975"/>
              <a:gd name="T21" fmla="*/ 1401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5" h="1403">
                <a:moveTo>
                  <a:pt x="8" y="1401"/>
                </a:moveTo>
                <a:cubicBezTo>
                  <a:pt x="4" y="1398"/>
                  <a:pt x="0" y="1391"/>
                  <a:pt x="0" y="1386"/>
                </a:cubicBezTo>
                <a:cubicBezTo>
                  <a:pt x="0" y="562"/>
                  <a:pt x="0" y="562"/>
                  <a:pt x="0" y="562"/>
                </a:cubicBezTo>
                <a:cubicBezTo>
                  <a:pt x="0" y="556"/>
                  <a:pt x="4" y="550"/>
                  <a:pt x="9" y="547"/>
                </a:cubicBezTo>
                <a:cubicBezTo>
                  <a:pt x="950" y="3"/>
                  <a:pt x="950" y="3"/>
                  <a:pt x="950" y="3"/>
                </a:cubicBezTo>
                <a:cubicBezTo>
                  <a:pt x="955" y="1"/>
                  <a:pt x="962" y="0"/>
                  <a:pt x="967" y="3"/>
                </a:cubicBezTo>
                <a:cubicBezTo>
                  <a:pt x="971" y="6"/>
                  <a:pt x="975" y="12"/>
                  <a:pt x="975" y="18"/>
                </a:cubicBezTo>
                <a:cubicBezTo>
                  <a:pt x="975" y="842"/>
                  <a:pt x="975" y="842"/>
                  <a:pt x="975" y="842"/>
                </a:cubicBezTo>
                <a:cubicBezTo>
                  <a:pt x="975" y="847"/>
                  <a:pt x="971" y="854"/>
                  <a:pt x="966" y="857"/>
                </a:cubicBezTo>
                <a:cubicBezTo>
                  <a:pt x="25" y="1400"/>
                  <a:pt x="25" y="1400"/>
                  <a:pt x="25" y="1400"/>
                </a:cubicBezTo>
                <a:cubicBezTo>
                  <a:pt x="20" y="1403"/>
                  <a:pt x="13" y="1403"/>
                  <a:pt x="8" y="1401"/>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任意多边形 157">
            <a:extLst>
              <a:ext uri="{FF2B5EF4-FFF2-40B4-BE49-F238E27FC236}">
                <a16:creationId xmlns:a16="http://schemas.microsoft.com/office/drawing/2014/main" id="{B2A9EAA7-042F-4FDC-918F-7FC4A2A3FF55}"/>
              </a:ext>
            </a:extLst>
          </p:cNvPr>
          <p:cNvSpPr/>
          <p:nvPr/>
        </p:nvSpPr>
        <p:spPr bwMode="auto">
          <a:xfrm>
            <a:off x="10978369" y="2473290"/>
            <a:ext cx="18197" cy="1654"/>
          </a:xfrm>
          <a:custGeom>
            <a:avLst/>
            <a:gdLst>
              <a:gd name="T0" fmla="*/ 1 w 7"/>
              <a:gd name="T1" fmla="*/ 0 h 1"/>
              <a:gd name="T2" fmla="*/ 0 w 7"/>
              <a:gd name="T3" fmla="*/ 0 h 1"/>
              <a:gd name="T4" fmla="*/ 1 w 7"/>
              <a:gd name="T5" fmla="*/ 0 h 1"/>
              <a:gd name="T6" fmla="*/ 7 w 7"/>
              <a:gd name="T7" fmla="*/ 1 h 1"/>
              <a:gd name="T8" fmla="*/ 1 w 7"/>
              <a:gd name="T9" fmla="*/ 0 h 1"/>
            </a:gdLst>
            <a:ahLst/>
            <a:cxnLst>
              <a:cxn ang="0">
                <a:pos x="T0" y="T1"/>
              </a:cxn>
              <a:cxn ang="0">
                <a:pos x="T2" y="T3"/>
              </a:cxn>
              <a:cxn ang="0">
                <a:pos x="T4" y="T5"/>
              </a:cxn>
              <a:cxn ang="0">
                <a:pos x="T6" y="T7"/>
              </a:cxn>
              <a:cxn ang="0">
                <a:pos x="T8" y="T9"/>
              </a:cxn>
            </a:cxnLst>
            <a:rect l="0" t="0" r="r" b="b"/>
            <a:pathLst>
              <a:path w="7" h="1">
                <a:moveTo>
                  <a:pt x="1" y="0"/>
                </a:moveTo>
                <a:cubicBezTo>
                  <a:pt x="1" y="0"/>
                  <a:pt x="0" y="0"/>
                  <a:pt x="0" y="0"/>
                </a:cubicBezTo>
                <a:cubicBezTo>
                  <a:pt x="0" y="0"/>
                  <a:pt x="1" y="0"/>
                  <a:pt x="1" y="0"/>
                </a:cubicBezTo>
                <a:cubicBezTo>
                  <a:pt x="3" y="0"/>
                  <a:pt x="5" y="0"/>
                  <a:pt x="7" y="1"/>
                </a:cubicBezTo>
                <a:cubicBezTo>
                  <a:pt x="5" y="0"/>
                  <a:pt x="3"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任意多边形 158">
            <a:extLst>
              <a:ext uri="{FF2B5EF4-FFF2-40B4-BE49-F238E27FC236}">
                <a16:creationId xmlns:a16="http://schemas.microsoft.com/office/drawing/2014/main" id="{AA059E6A-A286-46E7-BF61-D0573BB5C8C8}"/>
              </a:ext>
            </a:extLst>
          </p:cNvPr>
          <p:cNvSpPr/>
          <p:nvPr/>
        </p:nvSpPr>
        <p:spPr bwMode="auto">
          <a:xfrm>
            <a:off x="8371259" y="2473290"/>
            <a:ext cx="2653430" cy="1530189"/>
          </a:xfrm>
          <a:custGeom>
            <a:avLst/>
            <a:gdLst>
              <a:gd name="T0" fmla="*/ 956 w 972"/>
              <a:gd name="T1" fmla="*/ 0 h 562"/>
              <a:gd name="T2" fmla="*/ 955 w 972"/>
              <a:gd name="T3" fmla="*/ 0 h 562"/>
              <a:gd name="T4" fmla="*/ 947 w 972"/>
              <a:gd name="T5" fmla="*/ 2 h 562"/>
              <a:gd name="T6" fmla="*/ 6 w 972"/>
              <a:gd name="T7" fmla="*/ 546 h 562"/>
              <a:gd name="T8" fmla="*/ 0 w 972"/>
              <a:gd name="T9" fmla="*/ 552 h 562"/>
              <a:gd name="T10" fmla="*/ 16 w 972"/>
              <a:gd name="T11" fmla="*/ 562 h 562"/>
              <a:gd name="T12" fmla="*/ 16 w 972"/>
              <a:gd name="T13" fmla="*/ 562 h 562"/>
              <a:gd name="T14" fmla="*/ 16 w 972"/>
              <a:gd name="T15" fmla="*/ 561 h 562"/>
              <a:gd name="T16" fmla="*/ 22 w 972"/>
              <a:gd name="T17" fmla="*/ 555 h 562"/>
              <a:gd name="T18" fmla="*/ 963 w 972"/>
              <a:gd name="T19" fmla="*/ 12 h 562"/>
              <a:gd name="T20" fmla="*/ 963 w 972"/>
              <a:gd name="T21" fmla="*/ 12 h 562"/>
              <a:gd name="T22" fmla="*/ 967 w 972"/>
              <a:gd name="T23" fmla="*/ 11 h 562"/>
              <a:gd name="T24" fmla="*/ 972 w 972"/>
              <a:gd name="T25" fmla="*/ 15 h 562"/>
              <a:gd name="T26" fmla="*/ 964 w 972"/>
              <a:gd name="T27" fmla="*/ 2 h 562"/>
              <a:gd name="T28" fmla="*/ 962 w 972"/>
              <a:gd name="T29" fmla="*/ 1 h 562"/>
              <a:gd name="T30" fmla="*/ 956 w 972"/>
              <a:gd name="T31"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2" h="562">
                <a:moveTo>
                  <a:pt x="956" y="0"/>
                </a:moveTo>
                <a:cubicBezTo>
                  <a:pt x="956" y="0"/>
                  <a:pt x="955" y="0"/>
                  <a:pt x="955" y="0"/>
                </a:cubicBezTo>
                <a:cubicBezTo>
                  <a:pt x="952" y="0"/>
                  <a:pt x="949" y="1"/>
                  <a:pt x="947" y="2"/>
                </a:cubicBezTo>
                <a:cubicBezTo>
                  <a:pt x="6" y="546"/>
                  <a:pt x="6" y="546"/>
                  <a:pt x="6" y="546"/>
                </a:cubicBezTo>
                <a:cubicBezTo>
                  <a:pt x="3" y="547"/>
                  <a:pt x="1" y="550"/>
                  <a:pt x="0" y="552"/>
                </a:cubicBezTo>
                <a:cubicBezTo>
                  <a:pt x="16" y="562"/>
                  <a:pt x="16" y="562"/>
                  <a:pt x="16" y="562"/>
                </a:cubicBezTo>
                <a:cubicBezTo>
                  <a:pt x="16" y="562"/>
                  <a:pt x="16" y="562"/>
                  <a:pt x="16" y="562"/>
                </a:cubicBezTo>
                <a:cubicBezTo>
                  <a:pt x="16" y="561"/>
                  <a:pt x="16" y="561"/>
                  <a:pt x="16" y="561"/>
                </a:cubicBezTo>
                <a:cubicBezTo>
                  <a:pt x="18" y="559"/>
                  <a:pt x="20" y="556"/>
                  <a:pt x="22" y="555"/>
                </a:cubicBezTo>
                <a:cubicBezTo>
                  <a:pt x="963" y="12"/>
                  <a:pt x="963" y="12"/>
                  <a:pt x="963" y="12"/>
                </a:cubicBezTo>
                <a:cubicBezTo>
                  <a:pt x="963" y="12"/>
                  <a:pt x="963" y="12"/>
                  <a:pt x="963" y="12"/>
                </a:cubicBezTo>
                <a:cubicBezTo>
                  <a:pt x="965" y="11"/>
                  <a:pt x="966" y="11"/>
                  <a:pt x="967" y="11"/>
                </a:cubicBezTo>
                <a:cubicBezTo>
                  <a:pt x="970" y="11"/>
                  <a:pt x="972" y="12"/>
                  <a:pt x="972" y="15"/>
                </a:cubicBezTo>
                <a:cubicBezTo>
                  <a:pt x="971" y="10"/>
                  <a:pt x="968" y="4"/>
                  <a:pt x="964" y="2"/>
                </a:cubicBezTo>
                <a:cubicBezTo>
                  <a:pt x="963" y="2"/>
                  <a:pt x="963" y="1"/>
                  <a:pt x="962" y="1"/>
                </a:cubicBezTo>
                <a:cubicBezTo>
                  <a:pt x="960" y="0"/>
                  <a:pt x="958" y="0"/>
                  <a:pt x="956" y="0"/>
                </a:cubicBezTo>
              </a:path>
            </a:pathLst>
          </a:custGeom>
          <a:solidFill>
            <a:srgbClr val="7DEB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任意多边形 159">
            <a:extLst>
              <a:ext uri="{FF2B5EF4-FFF2-40B4-BE49-F238E27FC236}">
                <a16:creationId xmlns:a16="http://schemas.microsoft.com/office/drawing/2014/main" id="{9C3A18B4-9963-4614-BCE3-FECE9AD56D49}"/>
              </a:ext>
            </a:extLst>
          </p:cNvPr>
          <p:cNvSpPr/>
          <p:nvPr/>
        </p:nvSpPr>
        <p:spPr bwMode="auto">
          <a:xfrm>
            <a:off x="8364641" y="4278085"/>
            <a:ext cx="61208" cy="2013232"/>
          </a:xfrm>
          <a:custGeom>
            <a:avLst/>
            <a:gdLst>
              <a:gd name="T0" fmla="*/ 23 w 23"/>
              <a:gd name="T1" fmla="*/ 737 h 739"/>
              <a:gd name="T2" fmla="*/ 23 w 23"/>
              <a:gd name="T3" fmla="*/ 737 h 739"/>
              <a:gd name="T4" fmla="*/ 22 w 23"/>
              <a:gd name="T5" fmla="*/ 737 h 739"/>
              <a:gd name="T6" fmla="*/ 22 w 23"/>
              <a:gd name="T7" fmla="*/ 738 h 739"/>
              <a:gd name="T8" fmla="*/ 20 w 23"/>
              <a:gd name="T9" fmla="*/ 738 h 739"/>
              <a:gd name="T10" fmla="*/ 20 w 23"/>
              <a:gd name="T11" fmla="*/ 738 h 739"/>
              <a:gd name="T12" fmla="*/ 18 w 23"/>
              <a:gd name="T13" fmla="*/ 738 h 739"/>
              <a:gd name="T14" fmla="*/ 8 w 23"/>
              <a:gd name="T15" fmla="*/ 737 h 739"/>
              <a:gd name="T16" fmla="*/ 0 w 23"/>
              <a:gd name="T17" fmla="*/ 722 h 739"/>
              <a:gd name="T18" fmla="*/ 0 w 23"/>
              <a:gd name="T19" fmla="*/ 0 h 739"/>
              <a:gd name="T20" fmla="*/ 16 w 23"/>
              <a:gd name="T21" fmla="*/ 10 h 739"/>
              <a:gd name="T22" fmla="*/ 16 w 23"/>
              <a:gd name="T23" fmla="*/ 731 h 739"/>
              <a:gd name="T24" fmla="*/ 21 w 23"/>
              <a:gd name="T25" fmla="*/ 737 h 739"/>
              <a:gd name="T26" fmla="*/ 22 w 23"/>
              <a:gd name="T27" fmla="*/ 737 h 739"/>
              <a:gd name="T28" fmla="*/ 23 w 23"/>
              <a:gd name="T29" fmla="*/ 737 h 739"/>
              <a:gd name="T30" fmla="*/ 23 w 23"/>
              <a:gd name="T31" fmla="*/ 73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739">
                <a:moveTo>
                  <a:pt x="23" y="737"/>
                </a:moveTo>
                <a:cubicBezTo>
                  <a:pt x="23" y="737"/>
                  <a:pt x="23" y="737"/>
                  <a:pt x="23" y="737"/>
                </a:cubicBezTo>
                <a:cubicBezTo>
                  <a:pt x="22" y="737"/>
                  <a:pt x="22" y="737"/>
                  <a:pt x="22" y="737"/>
                </a:cubicBezTo>
                <a:cubicBezTo>
                  <a:pt x="22" y="738"/>
                  <a:pt x="22" y="738"/>
                  <a:pt x="22" y="738"/>
                </a:cubicBezTo>
                <a:cubicBezTo>
                  <a:pt x="21" y="738"/>
                  <a:pt x="21" y="738"/>
                  <a:pt x="20" y="738"/>
                </a:cubicBezTo>
                <a:cubicBezTo>
                  <a:pt x="20" y="738"/>
                  <a:pt x="20" y="738"/>
                  <a:pt x="20" y="738"/>
                </a:cubicBezTo>
                <a:cubicBezTo>
                  <a:pt x="19" y="738"/>
                  <a:pt x="19" y="738"/>
                  <a:pt x="18" y="738"/>
                </a:cubicBezTo>
                <a:cubicBezTo>
                  <a:pt x="15" y="739"/>
                  <a:pt x="11" y="738"/>
                  <a:pt x="8" y="737"/>
                </a:cubicBezTo>
                <a:cubicBezTo>
                  <a:pt x="4" y="734"/>
                  <a:pt x="0" y="727"/>
                  <a:pt x="0" y="722"/>
                </a:cubicBezTo>
                <a:cubicBezTo>
                  <a:pt x="0" y="0"/>
                  <a:pt x="0" y="0"/>
                  <a:pt x="0" y="0"/>
                </a:cubicBezTo>
                <a:cubicBezTo>
                  <a:pt x="16" y="10"/>
                  <a:pt x="16" y="10"/>
                  <a:pt x="16" y="10"/>
                </a:cubicBezTo>
                <a:cubicBezTo>
                  <a:pt x="16" y="731"/>
                  <a:pt x="16" y="731"/>
                  <a:pt x="16" y="731"/>
                </a:cubicBezTo>
                <a:cubicBezTo>
                  <a:pt x="16" y="735"/>
                  <a:pt x="18" y="737"/>
                  <a:pt x="21" y="737"/>
                </a:cubicBezTo>
                <a:cubicBezTo>
                  <a:pt x="22" y="737"/>
                  <a:pt x="22" y="737"/>
                  <a:pt x="22" y="737"/>
                </a:cubicBezTo>
                <a:cubicBezTo>
                  <a:pt x="23" y="737"/>
                  <a:pt x="23" y="737"/>
                  <a:pt x="23" y="737"/>
                </a:cubicBezTo>
                <a:cubicBezTo>
                  <a:pt x="23" y="737"/>
                  <a:pt x="23" y="737"/>
                  <a:pt x="23" y="737"/>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任意多边形 168">
            <a:extLst>
              <a:ext uri="{FF2B5EF4-FFF2-40B4-BE49-F238E27FC236}">
                <a16:creationId xmlns:a16="http://schemas.microsoft.com/office/drawing/2014/main" id="{5DC98D3E-AE23-4FE9-9ABA-795C6B589499}"/>
              </a:ext>
            </a:extLst>
          </p:cNvPr>
          <p:cNvSpPr/>
          <p:nvPr/>
        </p:nvSpPr>
        <p:spPr bwMode="auto">
          <a:xfrm>
            <a:off x="8364641" y="3977009"/>
            <a:ext cx="51283" cy="329198"/>
          </a:xfrm>
          <a:custGeom>
            <a:avLst/>
            <a:gdLst>
              <a:gd name="T0" fmla="*/ 3 w 19"/>
              <a:gd name="T1" fmla="*/ 0 h 121"/>
              <a:gd name="T2" fmla="*/ 1 w 19"/>
              <a:gd name="T3" fmla="*/ 5 h 121"/>
              <a:gd name="T4" fmla="*/ 1 w 19"/>
              <a:gd name="T5" fmla="*/ 6 h 121"/>
              <a:gd name="T6" fmla="*/ 0 w 19"/>
              <a:gd name="T7" fmla="*/ 7 h 121"/>
              <a:gd name="T8" fmla="*/ 0 w 19"/>
              <a:gd name="T9" fmla="*/ 9 h 121"/>
              <a:gd name="T10" fmla="*/ 0 w 19"/>
              <a:gd name="T11" fmla="*/ 55 h 121"/>
              <a:gd name="T12" fmla="*/ 0 w 19"/>
              <a:gd name="T13" fmla="*/ 74 h 121"/>
              <a:gd name="T14" fmla="*/ 0 w 19"/>
              <a:gd name="T15" fmla="*/ 111 h 121"/>
              <a:gd name="T16" fmla="*/ 0 w 19"/>
              <a:gd name="T17" fmla="*/ 111 h 121"/>
              <a:gd name="T18" fmla="*/ 16 w 19"/>
              <a:gd name="T19" fmla="*/ 121 h 121"/>
              <a:gd name="T20" fmla="*/ 16 w 19"/>
              <a:gd name="T21" fmla="*/ 18 h 121"/>
              <a:gd name="T22" fmla="*/ 16 w 19"/>
              <a:gd name="T23" fmla="*/ 18 h 121"/>
              <a:gd name="T24" fmla="*/ 16 w 19"/>
              <a:gd name="T25" fmla="*/ 18 h 121"/>
              <a:gd name="T26" fmla="*/ 19 w 19"/>
              <a:gd name="T27" fmla="*/ 10 h 121"/>
              <a:gd name="T28" fmla="*/ 3 w 19"/>
              <a:gd name="T29" fmla="*/ 0 h 121"/>
              <a:gd name="T30" fmla="*/ 3 w 19"/>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121">
                <a:moveTo>
                  <a:pt x="3" y="0"/>
                </a:moveTo>
                <a:cubicBezTo>
                  <a:pt x="2" y="2"/>
                  <a:pt x="1" y="4"/>
                  <a:pt x="1" y="5"/>
                </a:cubicBezTo>
                <a:cubicBezTo>
                  <a:pt x="1" y="6"/>
                  <a:pt x="1" y="6"/>
                  <a:pt x="1" y="6"/>
                </a:cubicBezTo>
                <a:cubicBezTo>
                  <a:pt x="0" y="6"/>
                  <a:pt x="0" y="6"/>
                  <a:pt x="0" y="7"/>
                </a:cubicBezTo>
                <a:cubicBezTo>
                  <a:pt x="0" y="7"/>
                  <a:pt x="0" y="8"/>
                  <a:pt x="0" y="9"/>
                </a:cubicBezTo>
                <a:cubicBezTo>
                  <a:pt x="0" y="55"/>
                  <a:pt x="0" y="55"/>
                  <a:pt x="0" y="55"/>
                </a:cubicBezTo>
                <a:cubicBezTo>
                  <a:pt x="0" y="74"/>
                  <a:pt x="0" y="74"/>
                  <a:pt x="0" y="74"/>
                </a:cubicBezTo>
                <a:cubicBezTo>
                  <a:pt x="0" y="111"/>
                  <a:pt x="0" y="111"/>
                  <a:pt x="0" y="111"/>
                </a:cubicBezTo>
                <a:cubicBezTo>
                  <a:pt x="0" y="111"/>
                  <a:pt x="0" y="111"/>
                  <a:pt x="0" y="111"/>
                </a:cubicBezTo>
                <a:cubicBezTo>
                  <a:pt x="16" y="121"/>
                  <a:pt x="16" y="121"/>
                  <a:pt x="16" y="121"/>
                </a:cubicBezTo>
                <a:cubicBezTo>
                  <a:pt x="16" y="18"/>
                  <a:pt x="16" y="18"/>
                  <a:pt x="16" y="18"/>
                </a:cubicBezTo>
                <a:cubicBezTo>
                  <a:pt x="16" y="18"/>
                  <a:pt x="16" y="18"/>
                  <a:pt x="16" y="18"/>
                </a:cubicBezTo>
                <a:cubicBezTo>
                  <a:pt x="16" y="18"/>
                  <a:pt x="16" y="18"/>
                  <a:pt x="16" y="18"/>
                </a:cubicBezTo>
                <a:cubicBezTo>
                  <a:pt x="16" y="15"/>
                  <a:pt x="17" y="12"/>
                  <a:pt x="19" y="10"/>
                </a:cubicBezTo>
                <a:cubicBezTo>
                  <a:pt x="3" y="0"/>
                  <a:pt x="3" y="0"/>
                  <a:pt x="3" y="0"/>
                </a:cubicBezTo>
                <a:cubicBezTo>
                  <a:pt x="3" y="0"/>
                  <a:pt x="3" y="0"/>
                  <a:pt x="3" y="0"/>
                </a:cubicBezTo>
              </a:path>
            </a:pathLst>
          </a:custGeom>
          <a:solidFill>
            <a:srgbClr val="23C7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任意多边形 169">
            <a:extLst>
              <a:ext uri="{FF2B5EF4-FFF2-40B4-BE49-F238E27FC236}">
                <a16:creationId xmlns:a16="http://schemas.microsoft.com/office/drawing/2014/main" id="{1268CFC4-F349-4F0A-B6D3-1D9B5417BBA4}"/>
              </a:ext>
            </a:extLst>
          </p:cNvPr>
          <p:cNvSpPr/>
          <p:nvPr/>
        </p:nvSpPr>
        <p:spPr bwMode="auto">
          <a:xfrm>
            <a:off x="8407652" y="2496450"/>
            <a:ext cx="2617035" cy="1654257"/>
          </a:xfrm>
          <a:custGeom>
            <a:avLst/>
            <a:gdLst>
              <a:gd name="T0" fmla="*/ 959 w 959"/>
              <a:gd name="T1" fmla="*/ 8 h 607"/>
              <a:gd name="T2" fmla="*/ 959 w 959"/>
              <a:gd name="T3" fmla="*/ 54 h 607"/>
              <a:gd name="T4" fmla="*/ 269 w 959"/>
              <a:gd name="T5" fmla="*/ 452 h 607"/>
              <a:gd name="T6" fmla="*/ 260 w 959"/>
              <a:gd name="T7" fmla="*/ 447 h 607"/>
              <a:gd name="T8" fmla="*/ 260 w 959"/>
              <a:gd name="T9" fmla="*/ 430 h 607"/>
              <a:gd name="T10" fmla="*/ 252 w 959"/>
              <a:gd name="T11" fmla="*/ 425 h 607"/>
              <a:gd name="T12" fmla="*/ 42 w 959"/>
              <a:gd name="T13" fmla="*/ 546 h 607"/>
              <a:gd name="T14" fmla="*/ 33 w 959"/>
              <a:gd name="T15" fmla="*/ 561 h 607"/>
              <a:gd name="T16" fmla="*/ 33 w 959"/>
              <a:gd name="T17" fmla="*/ 579 h 607"/>
              <a:gd name="T18" fmla="*/ 24 w 959"/>
              <a:gd name="T19" fmla="*/ 594 h 607"/>
              <a:gd name="T20" fmla="*/ 0 w 959"/>
              <a:gd name="T21" fmla="*/ 607 h 607"/>
              <a:gd name="T22" fmla="*/ 0 w 959"/>
              <a:gd name="T23" fmla="*/ 561 h 607"/>
              <a:gd name="T24" fmla="*/ 9 w 959"/>
              <a:gd name="T25" fmla="*/ 546 h 607"/>
              <a:gd name="T26" fmla="*/ 950 w 959"/>
              <a:gd name="T27" fmla="*/ 3 h 607"/>
              <a:gd name="T28" fmla="*/ 959 w 959"/>
              <a:gd name="T29" fmla="*/ 8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9" h="607">
                <a:moveTo>
                  <a:pt x="959" y="8"/>
                </a:moveTo>
                <a:cubicBezTo>
                  <a:pt x="959" y="54"/>
                  <a:pt x="959" y="54"/>
                  <a:pt x="959" y="54"/>
                </a:cubicBezTo>
                <a:cubicBezTo>
                  <a:pt x="269" y="452"/>
                  <a:pt x="269" y="452"/>
                  <a:pt x="269" y="452"/>
                </a:cubicBezTo>
                <a:cubicBezTo>
                  <a:pt x="264" y="455"/>
                  <a:pt x="260" y="453"/>
                  <a:pt x="260" y="447"/>
                </a:cubicBezTo>
                <a:cubicBezTo>
                  <a:pt x="260" y="430"/>
                  <a:pt x="260" y="430"/>
                  <a:pt x="260" y="430"/>
                </a:cubicBezTo>
                <a:cubicBezTo>
                  <a:pt x="260" y="424"/>
                  <a:pt x="257" y="422"/>
                  <a:pt x="252" y="425"/>
                </a:cubicBezTo>
                <a:cubicBezTo>
                  <a:pt x="42" y="546"/>
                  <a:pt x="42" y="546"/>
                  <a:pt x="42" y="546"/>
                </a:cubicBezTo>
                <a:cubicBezTo>
                  <a:pt x="37" y="549"/>
                  <a:pt x="33" y="556"/>
                  <a:pt x="33" y="561"/>
                </a:cubicBezTo>
                <a:cubicBezTo>
                  <a:pt x="33" y="579"/>
                  <a:pt x="33" y="579"/>
                  <a:pt x="33" y="579"/>
                </a:cubicBezTo>
                <a:cubicBezTo>
                  <a:pt x="33" y="584"/>
                  <a:pt x="29" y="591"/>
                  <a:pt x="24" y="594"/>
                </a:cubicBezTo>
                <a:cubicBezTo>
                  <a:pt x="0" y="607"/>
                  <a:pt x="0" y="607"/>
                  <a:pt x="0" y="607"/>
                </a:cubicBezTo>
                <a:cubicBezTo>
                  <a:pt x="0" y="561"/>
                  <a:pt x="0" y="561"/>
                  <a:pt x="0" y="561"/>
                </a:cubicBezTo>
                <a:cubicBezTo>
                  <a:pt x="0" y="556"/>
                  <a:pt x="4" y="549"/>
                  <a:pt x="9" y="546"/>
                </a:cubicBezTo>
                <a:cubicBezTo>
                  <a:pt x="950" y="3"/>
                  <a:pt x="950" y="3"/>
                  <a:pt x="950" y="3"/>
                </a:cubicBezTo>
                <a:cubicBezTo>
                  <a:pt x="955" y="0"/>
                  <a:pt x="959" y="2"/>
                  <a:pt x="959" y="8"/>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任意多边形 170">
            <a:extLst>
              <a:ext uri="{FF2B5EF4-FFF2-40B4-BE49-F238E27FC236}">
                <a16:creationId xmlns:a16="http://schemas.microsoft.com/office/drawing/2014/main" id="{8B78CE00-D153-4807-A4A8-232267826A6E}"/>
              </a:ext>
            </a:extLst>
          </p:cNvPr>
          <p:cNvSpPr/>
          <p:nvPr/>
        </p:nvSpPr>
        <p:spPr bwMode="auto">
          <a:xfrm>
            <a:off x="8407652" y="2643678"/>
            <a:ext cx="2617035" cy="3647638"/>
          </a:xfrm>
          <a:custGeom>
            <a:avLst/>
            <a:gdLst>
              <a:gd name="T0" fmla="*/ 959 w 959"/>
              <a:gd name="T1" fmla="*/ 778 h 1339"/>
              <a:gd name="T2" fmla="*/ 950 w 959"/>
              <a:gd name="T3" fmla="*/ 793 h 1339"/>
              <a:gd name="T4" fmla="*/ 9 w 959"/>
              <a:gd name="T5" fmla="*/ 1336 h 1339"/>
              <a:gd name="T6" fmla="*/ 0 w 959"/>
              <a:gd name="T7" fmla="*/ 1331 h 1339"/>
              <a:gd name="T8" fmla="*/ 0 w 959"/>
              <a:gd name="T9" fmla="*/ 553 h 1339"/>
              <a:gd name="T10" fmla="*/ 24 w 959"/>
              <a:gd name="T11" fmla="*/ 540 h 1339"/>
              <a:gd name="T12" fmla="*/ 42 w 959"/>
              <a:gd name="T13" fmla="*/ 492 h 1339"/>
              <a:gd name="T14" fmla="*/ 248 w 959"/>
              <a:gd name="T15" fmla="*/ 373 h 1339"/>
              <a:gd name="T16" fmla="*/ 259 w 959"/>
              <a:gd name="T17" fmla="*/ 386 h 1339"/>
              <a:gd name="T18" fmla="*/ 269 w 959"/>
              <a:gd name="T19" fmla="*/ 398 h 1339"/>
              <a:gd name="T20" fmla="*/ 959 w 959"/>
              <a:gd name="T21" fmla="*/ 0 h 1339"/>
              <a:gd name="T22" fmla="*/ 959 w 959"/>
              <a:gd name="T23" fmla="*/ 56 h 1339"/>
              <a:gd name="T24" fmla="*/ 959 w 959"/>
              <a:gd name="T25" fmla="*/ 778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9" h="1339">
                <a:moveTo>
                  <a:pt x="959" y="778"/>
                </a:moveTo>
                <a:cubicBezTo>
                  <a:pt x="959" y="783"/>
                  <a:pt x="955" y="790"/>
                  <a:pt x="950" y="793"/>
                </a:cubicBezTo>
                <a:cubicBezTo>
                  <a:pt x="9" y="1336"/>
                  <a:pt x="9" y="1336"/>
                  <a:pt x="9" y="1336"/>
                </a:cubicBezTo>
                <a:cubicBezTo>
                  <a:pt x="4" y="1339"/>
                  <a:pt x="0" y="1337"/>
                  <a:pt x="0" y="1331"/>
                </a:cubicBezTo>
                <a:cubicBezTo>
                  <a:pt x="0" y="553"/>
                  <a:pt x="0" y="553"/>
                  <a:pt x="0" y="553"/>
                </a:cubicBezTo>
                <a:cubicBezTo>
                  <a:pt x="24" y="540"/>
                  <a:pt x="24" y="540"/>
                  <a:pt x="24" y="540"/>
                </a:cubicBezTo>
                <a:cubicBezTo>
                  <a:pt x="29" y="537"/>
                  <a:pt x="37" y="495"/>
                  <a:pt x="42" y="492"/>
                </a:cubicBezTo>
                <a:cubicBezTo>
                  <a:pt x="248" y="373"/>
                  <a:pt x="248" y="373"/>
                  <a:pt x="248" y="373"/>
                </a:cubicBezTo>
                <a:cubicBezTo>
                  <a:pt x="251" y="371"/>
                  <a:pt x="255" y="379"/>
                  <a:pt x="259" y="386"/>
                </a:cubicBezTo>
                <a:cubicBezTo>
                  <a:pt x="263" y="393"/>
                  <a:pt x="267" y="400"/>
                  <a:pt x="269" y="398"/>
                </a:cubicBezTo>
                <a:cubicBezTo>
                  <a:pt x="959" y="0"/>
                  <a:pt x="959" y="0"/>
                  <a:pt x="959" y="0"/>
                </a:cubicBezTo>
                <a:cubicBezTo>
                  <a:pt x="959" y="56"/>
                  <a:pt x="959" y="56"/>
                  <a:pt x="959" y="56"/>
                </a:cubicBezTo>
                <a:cubicBezTo>
                  <a:pt x="959" y="778"/>
                  <a:pt x="959" y="778"/>
                  <a:pt x="959" y="778"/>
                </a:cubicBezTo>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任意多边形 171">
            <a:extLst>
              <a:ext uri="{FF2B5EF4-FFF2-40B4-BE49-F238E27FC236}">
                <a16:creationId xmlns:a16="http://schemas.microsoft.com/office/drawing/2014/main" id="{3EBCAB6A-3252-4BC1-93B6-2A364BC3AE50}"/>
              </a:ext>
            </a:extLst>
          </p:cNvPr>
          <p:cNvSpPr/>
          <p:nvPr/>
        </p:nvSpPr>
        <p:spPr bwMode="auto">
          <a:xfrm>
            <a:off x="8496982" y="4412080"/>
            <a:ext cx="532671" cy="1727045"/>
          </a:xfrm>
          <a:custGeom>
            <a:avLst/>
            <a:gdLst>
              <a:gd name="T0" fmla="*/ 9 w 195"/>
              <a:gd name="T1" fmla="*/ 106 h 634"/>
              <a:gd name="T2" fmla="*/ 186 w 195"/>
              <a:gd name="T3" fmla="*/ 3 h 634"/>
              <a:gd name="T4" fmla="*/ 195 w 195"/>
              <a:gd name="T5" fmla="*/ 8 h 634"/>
              <a:gd name="T6" fmla="*/ 195 w 195"/>
              <a:gd name="T7" fmla="*/ 514 h 634"/>
              <a:gd name="T8" fmla="*/ 186 w 195"/>
              <a:gd name="T9" fmla="*/ 529 h 634"/>
              <a:gd name="T10" fmla="*/ 9 w 195"/>
              <a:gd name="T11" fmla="*/ 631 h 634"/>
              <a:gd name="T12" fmla="*/ 0 w 195"/>
              <a:gd name="T13" fmla="*/ 626 h 634"/>
              <a:gd name="T14" fmla="*/ 0 w 195"/>
              <a:gd name="T15" fmla="*/ 121 h 634"/>
              <a:gd name="T16" fmla="*/ 9 w 195"/>
              <a:gd name="T17" fmla="*/ 10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634">
                <a:moveTo>
                  <a:pt x="9" y="106"/>
                </a:moveTo>
                <a:cubicBezTo>
                  <a:pt x="186" y="3"/>
                  <a:pt x="186" y="3"/>
                  <a:pt x="186" y="3"/>
                </a:cubicBezTo>
                <a:cubicBezTo>
                  <a:pt x="191" y="0"/>
                  <a:pt x="195" y="3"/>
                  <a:pt x="195" y="8"/>
                </a:cubicBezTo>
                <a:cubicBezTo>
                  <a:pt x="195" y="514"/>
                  <a:pt x="195" y="514"/>
                  <a:pt x="195" y="514"/>
                </a:cubicBezTo>
                <a:cubicBezTo>
                  <a:pt x="195" y="519"/>
                  <a:pt x="191" y="526"/>
                  <a:pt x="186" y="529"/>
                </a:cubicBezTo>
                <a:cubicBezTo>
                  <a:pt x="9" y="631"/>
                  <a:pt x="9" y="631"/>
                  <a:pt x="9" y="631"/>
                </a:cubicBezTo>
                <a:cubicBezTo>
                  <a:pt x="4" y="634"/>
                  <a:pt x="0" y="632"/>
                  <a:pt x="0" y="626"/>
                </a:cubicBezTo>
                <a:cubicBezTo>
                  <a:pt x="0" y="121"/>
                  <a:pt x="0" y="121"/>
                  <a:pt x="0" y="121"/>
                </a:cubicBezTo>
                <a:cubicBezTo>
                  <a:pt x="0" y="115"/>
                  <a:pt x="4" y="109"/>
                  <a:pt x="9" y="106"/>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任意多边形 172">
            <a:extLst>
              <a:ext uri="{FF2B5EF4-FFF2-40B4-BE49-F238E27FC236}">
                <a16:creationId xmlns:a16="http://schemas.microsoft.com/office/drawing/2014/main" id="{920FB690-5D3B-41FD-A17C-6118EA1E87DF}"/>
              </a:ext>
            </a:extLst>
          </p:cNvPr>
          <p:cNvSpPr/>
          <p:nvPr/>
        </p:nvSpPr>
        <p:spPr bwMode="auto">
          <a:xfrm>
            <a:off x="8584657" y="4567580"/>
            <a:ext cx="355666" cy="241522"/>
          </a:xfrm>
          <a:custGeom>
            <a:avLst/>
            <a:gdLst>
              <a:gd name="T0" fmla="*/ 9 w 130"/>
              <a:gd name="T1" fmla="*/ 68 h 89"/>
              <a:gd name="T2" fmla="*/ 122 w 130"/>
              <a:gd name="T3" fmla="*/ 3 h 89"/>
              <a:gd name="T4" fmla="*/ 130 w 130"/>
              <a:gd name="T5" fmla="*/ 7 h 89"/>
              <a:gd name="T6" fmla="*/ 122 w 130"/>
              <a:gd name="T7" fmla="*/ 21 h 89"/>
              <a:gd name="T8" fmla="*/ 9 w 130"/>
              <a:gd name="T9" fmla="*/ 86 h 89"/>
              <a:gd name="T10" fmla="*/ 0 w 130"/>
              <a:gd name="T11" fmla="*/ 82 h 89"/>
              <a:gd name="T12" fmla="*/ 9 w 130"/>
              <a:gd name="T13" fmla="*/ 68 h 89"/>
            </a:gdLst>
            <a:ahLst/>
            <a:cxnLst>
              <a:cxn ang="0">
                <a:pos x="T0" y="T1"/>
              </a:cxn>
              <a:cxn ang="0">
                <a:pos x="T2" y="T3"/>
              </a:cxn>
              <a:cxn ang="0">
                <a:pos x="T4" y="T5"/>
              </a:cxn>
              <a:cxn ang="0">
                <a:pos x="T6" y="T7"/>
              </a:cxn>
              <a:cxn ang="0">
                <a:pos x="T8" y="T9"/>
              </a:cxn>
              <a:cxn ang="0">
                <a:pos x="T10" y="T11"/>
              </a:cxn>
              <a:cxn ang="0">
                <a:pos x="T12" y="T13"/>
              </a:cxn>
            </a:cxnLst>
            <a:rect l="0" t="0" r="r" b="b"/>
            <a:pathLst>
              <a:path w="130" h="89">
                <a:moveTo>
                  <a:pt x="9" y="68"/>
                </a:moveTo>
                <a:cubicBezTo>
                  <a:pt x="122" y="3"/>
                  <a:pt x="122" y="3"/>
                  <a:pt x="122" y="3"/>
                </a:cubicBezTo>
                <a:cubicBezTo>
                  <a:pt x="127" y="0"/>
                  <a:pt x="130" y="2"/>
                  <a:pt x="130" y="7"/>
                </a:cubicBezTo>
                <a:cubicBezTo>
                  <a:pt x="130" y="12"/>
                  <a:pt x="127" y="19"/>
                  <a:pt x="122" y="21"/>
                </a:cubicBezTo>
                <a:cubicBezTo>
                  <a:pt x="9" y="86"/>
                  <a:pt x="9" y="86"/>
                  <a:pt x="9" y="86"/>
                </a:cubicBezTo>
                <a:cubicBezTo>
                  <a:pt x="4" y="89"/>
                  <a:pt x="0" y="87"/>
                  <a:pt x="0" y="82"/>
                </a:cubicBezTo>
                <a:cubicBezTo>
                  <a:pt x="0" y="77"/>
                  <a:pt x="4" y="70"/>
                  <a:pt x="9" y="68"/>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任意多边形 173">
            <a:extLst>
              <a:ext uri="{FF2B5EF4-FFF2-40B4-BE49-F238E27FC236}">
                <a16:creationId xmlns:a16="http://schemas.microsoft.com/office/drawing/2014/main" id="{883E5247-EDA7-4128-9233-0F34828F38B4}"/>
              </a:ext>
            </a:extLst>
          </p:cNvPr>
          <p:cNvSpPr/>
          <p:nvPr/>
        </p:nvSpPr>
        <p:spPr bwMode="auto">
          <a:xfrm>
            <a:off x="8584657" y="4845495"/>
            <a:ext cx="46319" cy="71134"/>
          </a:xfrm>
          <a:custGeom>
            <a:avLst/>
            <a:gdLst>
              <a:gd name="T0" fmla="*/ 0 w 17"/>
              <a:gd name="T1" fmla="*/ 14 h 26"/>
              <a:gd name="T2" fmla="*/ 0 w 17"/>
              <a:gd name="T3" fmla="*/ 21 h 26"/>
              <a:gd name="T4" fmla="*/ 6 w 17"/>
              <a:gd name="T5" fmla="*/ 24 h 26"/>
              <a:gd name="T6" fmla="*/ 12 w 17"/>
              <a:gd name="T7" fmla="*/ 20 h 26"/>
              <a:gd name="T8" fmla="*/ 17 w 17"/>
              <a:gd name="T9" fmla="*/ 11 h 26"/>
              <a:gd name="T10" fmla="*/ 17 w 17"/>
              <a:gd name="T11" fmla="*/ 5 h 26"/>
              <a:gd name="T12" fmla="*/ 12 w 17"/>
              <a:gd name="T13" fmla="*/ 2 h 26"/>
              <a:gd name="T14" fmla="*/ 6 w 17"/>
              <a:gd name="T15" fmla="*/ 5 h 26"/>
              <a:gd name="T16" fmla="*/ 0 w 17"/>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0" y="14"/>
                </a:moveTo>
                <a:cubicBezTo>
                  <a:pt x="0" y="21"/>
                  <a:pt x="0" y="21"/>
                  <a:pt x="0" y="21"/>
                </a:cubicBezTo>
                <a:cubicBezTo>
                  <a:pt x="0" y="24"/>
                  <a:pt x="3" y="26"/>
                  <a:pt x="6" y="24"/>
                </a:cubicBezTo>
                <a:cubicBezTo>
                  <a:pt x="12" y="20"/>
                  <a:pt x="12" y="20"/>
                  <a:pt x="12" y="20"/>
                </a:cubicBezTo>
                <a:cubicBezTo>
                  <a:pt x="14" y="19"/>
                  <a:pt x="17" y="15"/>
                  <a:pt x="17" y="11"/>
                </a:cubicBezTo>
                <a:cubicBezTo>
                  <a:pt x="17" y="5"/>
                  <a:pt x="17" y="5"/>
                  <a:pt x="17" y="5"/>
                </a:cubicBezTo>
                <a:cubicBezTo>
                  <a:pt x="17" y="1"/>
                  <a:pt x="14" y="0"/>
                  <a:pt x="12" y="2"/>
                </a:cubicBezTo>
                <a:cubicBezTo>
                  <a:pt x="6" y="5"/>
                  <a:pt x="6" y="5"/>
                  <a:pt x="6" y="5"/>
                </a:cubicBezTo>
                <a:cubicBezTo>
                  <a:pt x="3"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任意多边形 174">
            <a:extLst>
              <a:ext uri="{FF2B5EF4-FFF2-40B4-BE49-F238E27FC236}">
                <a16:creationId xmlns:a16="http://schemas.microsoft.com/office/drawing/2014/main" id="{7038584E-F300-4354-80A1-63DA946D0FC0}"/>
              </a:ext>
            </a:extLst>
          </p:cNvPr>
          <p:cNvSpPr/>
          <p:nvPr/>
        </p:nvSpPr>
        <p:spPr bwMode="auto">
          <a:xfrm>
            <a:off x="8675642" y="4668489"/>
            <a:ext cx="264681" cy="193548"/>
          </a:xfrm>
          <a:custGeom>
            <a:avLst/>
            <a:gdLst>
              <a:gd name="T0" fmla="*/ 0 w 97"/>
              <a:gd name="T1" fmla="*/ 64 h 71"/>
              <a:gd name="T2" fmla="*/ 9 w 97"/>
              <a:gd name="T3" fmla="*/ 68 h 71"/>
              <a:gd name="T4" fmla="*/ 89 w 97"/>
              <a:gd name="T5" fmla="*/ 22 h 71"/>
              <a:gd name="T6" fmla="*/ 97 w 97"/>
              <a:gd name="T7" fmla="*/ 7 h 71"/>
              <a:gd name="T8" fmla="*/ 89 w 97"/>
              <a:gd name="T9" fmla="*/ 3 h 71"/>
              <a:gd name="T10" fmla="*/ 9 w 97"/>
              <a:gd name="T11" fmla="*/ 49 h 71"/>
              <a:gd name="T12" fmla="*/ 0 w 97"/>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7" h="71">
                <a:moveTo>
                  <a:pt x="0" y="64"/>
                </a:moveTo>
                <a:cubicBezTo>
                  <a:pt x="0" y="69"/>
                  <a:pt x="4" y="71"/>
                  <a:pt x="9" y="68"/>
                </a:cubicBezTo>
                <a:cubicBezTo>
                  <a:pt x="89" y="22"/>
                  <a:pt x="89" y="22"/>
                  <a:pt x="89" y="22"/>
                </a:cubicBezTo>
                <a:cubicBezTo>
                  <a:pt x="94" y="19"/>
                  <a:pt x="97" y="13"/>
                  <a:pt x="97" y="7"/>
                </a:cubicBezTo>
                <a:cubicBezTo>
                  <a:pt x="97" y="2"/>
                  <a:pt x="94" y="0"/>
                  <a:pt x="89" y="3"/>
                </a:cubicBezTo>
                <a:cubicBezTo>
                  <a:pt x="9" y="49"/>
                  <a:pt x="9" y="49"/>
                  <a:pt x="9" y="49"/>
                </a:cubicBezTo>
                <a:cubicBezTo>
                  <a:pt x="4" y="52"/>
                  <a:pt x="0" y="59"/>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任意多边形 175">
            <a:extLst>
              <a:ext uri="{FF2B5EF4-FFF2-40B4-BE49-F238E27FC236}">
                <a16:creationId xmlns:a16="http://schemas.microsoft.com/office/drawing/2014/main" id="{43FC847F-D28D-492E-B724-1065A032480A}"/>
              </a:ext>
            </a:extLst>
          </p:cNvPr>
          <p:cNvSpPr/>
          <p:nvPr/>
        </p:nvSpPr>
        <p:spPr bwMode="auto">
          <a:xfrm>
            <a:off x="8584657" y="4948059"/>
            <a:ext cx="46319" cy="69478"/>
          </a:xfrm>
          <a:custGeom>
            <a:avLst/>
            <a:gdLst>
              <a:gd name="T0" fmla="*/ 0 w 17"/>
              <a:gd name="T1" fmla="*/ 14 h 25"/>
              <a:gd name="T2" fmla="*/ 0 w 17"/>
              <a:gd name="T3" fmla="*/ 20 h 25"/>
              <a:gd name="T4" fmla="*/ 6 w 17"/>
              <a:gd name="T5" fmla="*/ 23 h 25"/>
              <a:gd name="T6" fmla="*/ 12 w 17"/>
              <a:gd name="T7" fmla="*/ 20 h 25"/>
              <a:gd name="T8" fmla="*/ 17 w 17"/>
              <a:gd name="T9" fmla="*/ 11 h 25"/>
              <a:gd name="T10" fmla="*/ 17 w 17"/>
              <a:gd name="T11" fmla="*/ 4 h 25"/>
              <a:gd name="T12" fmla="*/ 12 w 17"/>
              <a:gd name="T13" fmla="*/ 1 h 25"/>
              <a:gd name="T14" fmla="*/ 6 w 17"/>
              <a:gd name="T15" fmla="*/ 5 h 25"/>
              <a:gd name="T16" fmla="*/ 0 w 17"/>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5">
                <a:moveTo>
                  <a:pt x="0" y="14"/>
                </a:moveTo>
                <a:cubicBezTo>
                  <a:pt x="0" y="20"/>
                  <a:pt x="0" y="20"/>
                  <a:pt x="0" y="20"/>
                </a:cubicBezTo>
                <a:cubicBezTo>
                  <a:pt x="0" y="24"/>
                  <a:pt x="3" y="25"/>
                  <a:pt x="6" y="23"/>
                </a:cubicBezTo>
                <a:cubicBezTo>
                  <a:pt x="12" y="20"/>
                  <a:pt x="12" y="20"/>
                  <a:pt x="12" y="20"/>
                </a:cubicBezTo>
                <a:cubicBezTo>
                  <a:pt x="14" y="18"/>
                  <a:pt x="17" y="14"/>
                  <a:pt x="17" y="11"/>
                </a:cubicBezTo>
                <a:cubicBezTo>
                  <a:pt x="17" y="4"/>
                  <a:pt x="17" y="4"/>
                  <a:pt x="17" y="4"/>
                </a:cubicBezTo>
                <a:cubicBezTo>
                  <a:pt x="17" y="1"/>
                  <a:pt x="14" y="0"/>
                  <a:pt x="12" y="1"/>
                </a:cubicBezTo>
                <a:cubicBezTo>
                  <a:pt x="6" y="5"/>
                  <a:pt x="6" y="5"/>
                  <a:pt x="6" y="5"/>
                </a:cubicBezTo>
                <a:cubicBezTo>
                  <a:pt x="3" y="6"/>
                  <a:pt x="0" y="10"/>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任意多边形 176">
            <a:extLst>
              <a:ext uri="{FF2B5EF4-FFF2-40B4-BE49-F238E27FC236}">
                <a16:creationId xmlns:a16="http://schemas.microsoft.com/office/drawing/2014/main" id="{CB6E8D99-06F8-417C-8B1C-EA1EF227AF6F}"/>
              </a:ext>
            </a:extLst>
          </p:cNvPr>
          <p:cNvSpPr/>
          <p:nvPr/>
        </p:nvSpPr>
        <p:spPr bwMode="auto">
          <a:xfrm>
            <a:off x="8675642" y="4771053"/>
            <a:ext cx="264681" cy="191894"/>
          </a:xfrm>
          <a:custGeom>
            <a:avLst/>
            <a:gdLst>
              <a:gd name="T0" fmla="*/ 0 w 97"/>
              <a:gd name="T1" fmla="*/ 63 h 70"/>
              <a:gd name="T2" fmla="*/ 9 w 97"/>
              <a:gd name="T3" fmla="*/ 68 h 70"/>
              <a:gd name="T4" fmla="*/ 89 w 97"/>
              <a:gd name="T5" fmla="*/ 21 h 70"/>
              <a:gd name="T6" fmla="*/ 97 w 97"/>
              <a:gd name="T7" fmla="*/ 7 h 70"/>
              <a:gd name="T8" fmla="*/ 89 w 97"/>
              <a:gd name="T9" fmla="*/ 3 h 70"/>
              <a:gd name="T10" fmla="*/ 9 w 97"/>
              <a:gd name="T11" fmla="*/ 49 h 70"/>
              <a:gd name="T12" fmla="*/ 0 w 97"/>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7" h="70">
                <a:moveTo>
                  <a:pt x="0" y="63"/>
                </a:moveTo>
                <a:cubicBezTo>
                  <a:pt x="0" y="68"/>
                  <a:pt x="4" y="70"/>
                  <a:pt x="9" y="68"/>
                </a:cubicBezTo>
                <a:cubicBezTo>
                  <a:pt x="89" y="21"/>
                  <a:pt x="89" y="21"/>
                  <a:pt x="89" y="21"/>
                </a:cubicBezTo>
                <a:cubicBezTo>
                  <a:pt x="94" y="19"/>
                  <a:pt x="97" y="12"/>
                  <a:pt x="97" y="7"/>
                </a:cubicBezTo>
                <a:cubicBezTo>
                  <a:pt x="97" y="2"/>
                  <a:pt x="94" y="0"/>
                  <a:pt x="89" y="3"/>
                </a:cubicBezTo>
                <a:cubicBezTo>
                  <a:pt x="9" y="49"/>
                  <a:pt x="9" y="49"/>
                  <a:pt x="9" y="49"/>
                </a:cubicBezTo>
                <a:cubicBezTo>
                  <a:pt x="4" y="52"/>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任意多边形 177">
            <a:extLst>
              <a:ext uri="{FF2B5EF4-FFF2-40B4-BE49-F238E27FC236}">
                <a16:creationId xmlns:a16="http://schemas.microsoft.com/office/drawing/2014/main" id="{E4762A49-1C91-48E5-A36D-C7FE6567075F}"/>
              </a:ext>
            </a:extLst>
          </p:cNvPr>
          <p:cNvSpPr/>
          <p:nvPr/>
        </p:nvSpPr>
        <p:spPr bwMode="auto">
          <a:xfrm>
            <a:off x="8584657" y="5048968"/>
            <a:ext cx="46319" cy="71134"/>
          </a:xfrm>
          <a:custGeom>
            <a:avLst/>
            <a:gdLst>
              <a:gd name="T0" fmla="*/ 0 w 17"/>
              <a:gd name="T1" fmla="*/ 14 h 26"/>
              <a:gd name="T2" fmla="*/ 0 w 17"/>
              <a:gd name="T3" fmla="*/ 21 h 26"/>
              <a:gd name="T4" fmla="*/ 6 w 17"/>
              <a:gd name="T5" fmla="*/ 24 h 26"/>
              <a:gd name="T6" fmla="*/ 12 w 17"/>
              <a:gd name="T7" fmla="*/ 21 h 26"/>
              <a:gd name="T8" fmla="*/ 17 w 17"/>
              <a:gd name="T9" fmla="*/ 12 h 26"/>
              <a:gd name="T10" fmla="*/ 17 w 17"/>
              <a:gd name="T11" fmla="*/ 5 h 26"/>
              <a:gd name="T12" fmla="*/ 12 w 17"/>
              <a:gd name="T13" fmla="*/ 2 h 26"/>
              <a:gd name="T14" fmla="*/ 6 w 17"/>
              <a:gd name="T15" fmla="*/ 5 h 26"/>
              <a:gd name="T16" fmla="*/ 0 w 17"/>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0" y="14"/>
                </a:moveTo>
                <a:cubicBezTo>
                  <a:pt x="0" y="21"/>
                  <a:pt x="0" y="21"/>
                  <a:pt x="0" y="21"/>
                </a:cubicBezTo>
                <a:cubicBezTo>
                  <a:pt x="0" y="24"/>
                  <a:pt x="3" y="26"/>
                  <a:pt x="6" y="24"/>
                </a:cubicBezTo>
                <a:cubicBezTo>
                  <a:pt x="12" y="21"/>
                  <a:pt x="12" y="21"/>
                  <a:pt x="12" y="21"/>
                </a:cubicBezTo>
                <a:cubicBezTo>
                  <a:pt x="14" y="19"/>
                  <a:pt x="17" y="15"/>
                  <a:pt x="17" y="12"/>
                </a:cubicBezTo>
                <a:cubicBezTo>
                  <a:pt x="17" y="5"/>
                  <a:pt x="17" y="5"/>
                  <a:pt x="17" y="5"/>
                </a:cubicBezTo>
                <a:cubicBezTo>
                  <a:pt x="17" y="1"/>
                  <a:pt x="14" y="0"/>
                  <a:pt x="12" y="2"/>
                </a:cubicBezTo>
                <a:cubicBezTo>
                  <a:pt x="6" y="5"/>
                  <a:pt x="6" y="5"/>
                  <a:pt x="6" y="5"/>
                </a:cubicBezTo>
                <a:cubicBezTo>
                  <a:pt x="3"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任意多边形 178">
            <a:extLst>
              <a:ext uri="{FF2B5EF4-FFF2-40B4-BE49-F238E27FC236}">
                <a16:creationId xmlns:a16="http://schemas.microsoft.com/office/drawing/2014/main" id="{E2882350-1FFE-4FC3-BF4F-3F6FDDEB4CA4}"/>
              </a:ext>
            </a:extLst>
          </p:cNvPr>
          <p:cNvSpPr/>
          <p:nvPr/>
        </p:nvSpPr>
        <p:spPr bwMode="auto">
          <a:xfrm>
            <a:off x="8675642" y="4871963"/>
            <a:ext cx="264681" cy="193548"/>
          </a:xfrm>
          <a:custGeom>
            <a:avLst/>
            <a:gdLst>
              <a:gd name="T0" fmla="*/ 0 w 97"/>
              <a:gd name="T1" fmla="*/ 64 h 71"/>
              <a:gd name="T2" fmla="*/ 9 w 97"/>
              <a:gd name="T3" fmla="*/ 68 h 71"/>
              <a:gd name="T4" fmla="*/ 89 w 97"/>
              <a:gd name="T5" fmla="*/ 22 h 71"/>
              <a:gd name="T6" fmla="*/ 97 w 97"/>
              <a:gd name="T7" fmla="*/ 7 h 71"/>
              <a:gd name="T8" fmla="*/ 89 w 97"/>
              <a:gd name="T9" fmla="*/ 3 h 71"/>
              <a:gd name="T10" fmla="*/ 9 w 97"/>
              <a:gd name="T11" fmla="*/ 49 h 71"/>
              <a:gd name="T12" fmla="*/ 0 w 97"/>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7" h="71">
                <a:moveTo>
                  <a:pt x="0" y="64"/>
                </a:moveTo>
                <a:cubicBezTo>
                  <a:pt x="0" y="69"/>
                  <a:pt x="4" y="71"/>
                  <a:pt x="9" y="68"/>
                </a:cubicBezTo>
                <a:cubicBezTo>
                  <a:pt x="89" y="22"/>
                  <a:pt x="89" y="22"/>
                  <a:pt x="89" y="22"/>
                </a:cubicBezTo>
                <a:cubicBezTo>
                  <a:pt x="94" y="19"/>
                  <a:pt x="97" y="13"/>
                  <a:pt x="97" y="7"/>
                </a:cubicBezTo>
                <a:cubicBezTo>
                  <a:pt x="97" y="2"/>
                  <a:pt x="94" y="0"/>
                  <a:pt x="89" y="3"/>
                </a:cubicBezTo>
                <a:cubicBezTo>
                  <a:pt x="9" y="49"/>
                  <a:pt x="9" y="49"/>
                  <a:pt x="9" y="49"/>
                </a:cubicBezTo>
                <a:cubicBezTo>
                  <a:pt x="4" y="52"/>
                  <a:pt x="0" y="59"/>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任意多边形 179">
            <a:extLst>
              <a:ext uri="{FF2B5EF4-FFF2-40B4-BE49-F238E27FC236}">
                <a16:creationId xmlns:a16="http://schemas.microsoft.com/office/drawing/2014/main" id="{699B775C-988F-4CBE-AA3D-21070F8EB789}"/>
              </a:ext>
            </a:extLst>
          </p:cNvPr>
          <p:cNvSpPr/>
          <p:nvPr/>
        </p:nvSpPr>
        <p:spPr bwMode="auto">
          <a:xfrm>
            <a:off x="8584657" y="5153187"/>
            <a:ext cx="46319" cy="67825"/>
          </a:xfrm>
          <a:custGeom>
            <a:avLst/>
            <a:gdLst>
              <a:gd name="T0" fmla="*/ 0 w 17"/>
              <a:gd name="T1" fmla="*/ 14 h 25"/>
              <a:gd name="T2" fmla="*/ 0 w 17"/>
              <a:gd name="T3" fmla="*/ 20 h 25"/>
              <a:gd name="T4" fmla="*/ 6 w 17"/>
              <a:gd name="T5" fmla="*/ 23 h 25"/>
              <a:gd name="T6" fmla="*/ 12 w 17"/>
              <a:gd name="T7" fmla="*/ 20 h 25"/>
              <a:gd name="T8" fmla="*/ 17 w 17"/>
              <a:gd name="T9" fmla="*/ 11 h 25"/>
              <a:gd name="T10" fmla="*/ 17 w 17"/>
              <a:gd name="T11" fmla="*/ 4 h 25"/>
              <a:gd name="T12" fmla="*/ 12 w 17"/>
              <a:gd name="T13" fmla="*/ 1 h 25"/>
              <a:gd name="T14" fmla="*/ 6 w 17"/>
              <a:gd name="T15" fmla="*/ 5 h 25"/>
              <a:gd name="T16" fmla="*/ 0 w 17"/>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5">
                <a:moveTo>
                  <a:pt x="0" y="14"/>
                </a:moveTo>
                <a:cubicBezTo>
                  <a:pt x="0" y="20"/>
                  <a:pt x="0" y="20"/>
                  <a:pt x="0" y="20"/>
                </a:cubicBezTo>
                <a:cubicBezTo>
                  <a:pt x="0" y="24"/>
                  <a:pt x="3" y="25"/>
                  <a:pt x="6" y="23"/>
                </a:cubicBezTo>
                <a:cubicBezTo>
                  <a:pt x="12" y="20"/>
                  <a:pt x="12" y="20"/>
                  <a:pt x="12" y="20"/>
                </a:cubicBezTo>
                <a:cubicBezTo>
                  <a:pt x="14" y="18"/>
                  <a:pt x="17" y="14"/>
                  <a:pt x="17" y="11"/>
                </a:cubicBezTo>
                <a:cubicBezTo>
                  <a:pt x="17" y="4"/>
                  <a:pt x="17" y="4"/>
                  <a:pt x="17" y="4"/>
                </a:cubicBezTo>
                <a:cubicBezTo>
                  <a:pt x="17" y="1"/>
                  <a:pt x="14" y="0"/>
                  <a:pt x="12" y="1"/>
                </a:cubicBezTo>
                <a:cubicBezTo>
                  <a:pt x="6" y="5"/>
                  <a:pt x="6" y="5"/>
                  <a:pt x="6" y="5"/>
                </a:cubicBezTo>
                <a:cubicBezTo>
                  <a:pt x="3" y="6"/>
                  <a:pt x="0" y="10"/>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任意多边形 180">
            <a:extLst>
              <a:ext uri="{FF2B5EF4-FFF2-40B4-BE49-F238E27FC236}">
                <a16:creationId xmlns:a16="http://schemas.microsoft.com/office/drawing/2014/main" id="{CE8DBED0-3E0D-4256-9487-3BBB3B917698}"/>
              </a:ext>
            </a:extLst>
          </p:cNvPr>
          <p:cNvSpPr/>
          <p:nvPr/>
        </p:nvSpPr>
        <p:spPr bwMode="auto">
          <a:xfrm>
            <a:off x="8675642" y="4976181"/>
            <a:ext cx="264681" cy="190240"/>
          </a:xfrm>
          <a:custGeom>
            <a:avLst/>
            <a:gdLst>
              <a:gd name="T0" fmla="*/ 0 w 97"/>
              <a:gd name="T1" fmla="*/ 63 h 70"/>
              <a:gd name="T2" fmla="*/ 9 w 97"/>
              <a:gd name="T3" fmla="*/ 68 h 70"/>
              <a:gd name="T4" fmla="*/ 89 w 97"/>
              <a:gd name="T5" fmla="*/ 21 h 70"/>
              <a:gd name="T6" fmla="*/ 97 w 97"/>
              <a:gd name="T7" fmla="*/ 7 h 70"/>
              <a:gd name="T8" fmla="*/ 89 w 97"/>
              <a:gd name="T9" fmla="*/ 3 h 70"/>
              <a:gd name="T10" fmla="*/ 9 w 97"/>
              <a:gd name="T11" fmla="*/ 49 h 70"/>
              <a:gd name="T12" fmla="*/ 0 w 97"/>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7" h="70">
                <a:moveTo>
                  <a:pt x="0" y="63"/>
                </a:moveTo>
                <a:cubicBezTo>
                  <a:pt x="0" y="68"/>
                  <a:pt x="4" y="70"/>
                  <a:pt x="9" y="68"/>
                </a:cubicBezTo>
                <a:cubicBezTo>
                  <a:pt x="89" y="21"/>
                  <a:pt x="89" y="21"/>
                  <a:pt x="89" y="21"/>
                </a:cubicBezTo>
                <a:cubicBezTo>
                  <a:pt x="94" y="19"/>
                  <a:pt x="97" y="12"/>
                  <a:pt x="97" y="7"/>
                </a:cubicBezTo>
                <a:cubicBezTo>
                  <a:pt x="97" y="2"/>
                  <a:pt x="94" y="0"/>
                  <a:pt x="89" y="3"/>
                </a:cubicBezTo>
                <a:cubicBezTo>
                  <a:pt x="9" y="49"/>
                  <a:pt x="9" y="49"/>
                  <a:pt x="9" y="49"/>
                </a:cubicBezTo>
                <a:cubicBezTo>
                  <a:pt x="4" y="52"/>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任意多边形 181">
            <a:extLst>
              <a:ext uri="{FF2B5EF4-FFF2-40B4-BE49-F238E27FC236}">
                <a16:creationId xmlns:a16="http://schemas.microsoft.com/office/drawing/2014/main" id="{A5C3FA38-F9E8-4C77-8A6A-29703562C45D}"/>
              </a:ext>
            </a:extLst>
          </p:cNvPr>
          <p:cNvSpPr/>
          <p:nvPr/>
        </p:nvSpPr>
        <p:spPr bwMode="auto">
          <a:xfrm>
            <a:off x="8584657" y="5131681"/>
            <a:ext cx="355666" cy="241522"/>
          </a:xfrm>
          <a:custGeom>
            <a:avLst/>
            <a:gdLst>
              <a:gd name="T0" fmla="*/ 8 w 130"/>
              <a:gd name="T1" fmla="*/ 67 h 89"/>
              <a:gd name="T2" fmla="*/ 121 w 130"/>
              <a:gd name="T3" fmla="*/ 2 h 89"/>
              <a:gd name="T4" fmla="*/ 130 w 130"/>
              <a:gd name="T5" fmla="*/ 7 h 89"/>
              <a:gd name="T6" fmla="*/ 121 w 130"/>
              <a:gd name="T7" fmla="*/ 21 h 89"/>
              <a:gd name="T8" fmla="*/ 8 w 130"/>
              <a:gd name="T9" fmla="*/ 86 h 89"/>
              <a:gd name="T10" fmla="*/ 0 w 130"/>
              <a:gd name="T11" fmla="*/ 82 h 89"/>
              <a:gd name="T12" fmla="*/ 8 w 130"/>
              <a:gd name="T13" fmla="*/ 67 h 89"/>
            </a:gdLst>
            <a:ahLst/>
            <a:cxnLst>
              <a:cxn ang="0">
                <a:pos x="T0" y="T1"/>
              </a:cxn>
              <a:cxn ang="0">
                <a:pos x="T2" y="T3"/>
              </a:cxn>
              <a:cxn ang="0">
                <a:pos x="T4" y="T5"/>
              </a:cxn>
              <a:cxn ang="0">
                <a:pos x="T6" y="T7"/>
              </a:cxn>
              <a:cxn ang="0">
                <a:pos x="T8" y="T9"/>
              </a:cxn>
              <a:cxn ang="0">
                <a:pos x="T10" y="T11"/>
              </a:cxn>
              <a:cxn ang="0">
                <a:pos x="T12" y="T13"/>
              </a:cxn>
            </a:cxnLst>
            <a:rect l="0" t="0" r="r" b="b"/>
            <a:pathLst>
              <a:path w="130" h="89">
                <a:moveTo>
                  <a:pt x="8" y="67"/>
                </a:moveTo>
                <a:cubicBezTo>
                  <a:pt x="121" y="2"/>
                  <a:pt x="121" y="2"/>
                  <a:pt x="121" y="2"/>
                </a:cubicBezTo>
                <a:cubicBezTo>
                  <a:pt x="126" y="0"/>
                  <a:pt x="130" y="1"/>
                  <a:pt x="130" y="7"/>
                </a:cubicBezTo>
                <a:cubicBezTo>
                  <a:pt x="130" y="12"/>
                  <a:pt x="126" y="18"/>
                  <a:pt x="121" y="21"/>
                </a:cubicBezTo>
                <a:cubicBezTo>
                  <a:pt x="8" y="86"/>
                  <a:pt x="8" y="86"/>
                  <a:pt x="8" y="86"/>
                </a:cubicBezTo>
                <a:cubicBezTo>
                  <a:pt x="4" y="89"/>
                  <a:pt x="0" y="87"/>
                  <a:pt x="0" y="82"/>
                </a:cubicBezTo>
                <a:cubicBezTo>
                  <a:pt x="0" y="77"/>
                  <a:pt x="4" y="70"/>
                  <a:pt x="8" y="67"/>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任意多边形 182">
            <a:extLst>
              <a:ext uri="{FF2B5EF4-FFF2-40B4-BE49-F238E27FC236}">
                <a16:creationId xmlns:a16="http://schemas.microsoft.com/office/drawing/2014/main" id="{F2B2DA5A-D2F7-4DC1-BEBE-0F0F49413C5C}"/>
              </a:ext>
            </a:extLst>
          </p:cNvPr>
          <p:cNvSpPr/>
          <p:nvPr/>
        </p:nvSpPr>
        <p:spPr bwMode="auto">
          <a:xfrm>
            <a:off x="8584657" y="5409596"/>
            <a:ext cx="44665" cy="67825"/>
          </a:xfrm>
          <a:custGeom>
            <a:avLst/>
            <a:gdLst>
              <a:gd name="T0" fmla="*/ 0 w 16"/>
              <a:gd name="T1" fmla="*/ 14 h 25"/>
              <a:gd name="T2" fmla="*/ 0 w 16"/>
              <a:gd name="T3" fmla="*/ 21 h 25"/>
              <a:gd name="T4" fmla="*/ 5 w 16"/>
              <a:gd name="T5" fmla="*/ 24 h 25"/>
              <a:gd name="T6" fmla="*/ 11 w 16"/>
              <a:gd name="T7" fmla="*/ 20 h 25"/>
              <a:gd name="T8" fmla="*/ 16 w 16"/>
              <a:gd name="T9" fmla="*/ 11 h 25"/>
              <a:gd name="T10" fmla="*/ 16 w 16"/>
              <a:gd name="T11" fmla="*/ 4 h 25"/>
              <a:gd name="T12" fmla="*/ 11 w 16"/>
              <a:gd name="T13" fmla="*/ 1 h 25"/>
              <a:gd name="T14" fmla="*/ 5 w 16"/>
              <a:gd name="T15" fmla="*/ 5 h 25"/>
              <a:gd name="T16" fmla="*/ 0 w 16"/>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5">
                <a:moveTo>
                  <a:pt x="0" y="14"/>
                </a:moveTo>
                <a:cubicBezTo>
                  <a:pt x="0" y="21"/>
                  <a:pt x="0" y="21"/>
                  <a:pt x="0" y="21"/>
                </a:cubicBezTo>
                <a:cubicBezTo>
                  <a:pt x="0" y="24"/>
                  <a:pt x="2" y="25"/>
                  <a:pt x="5" y="24"/>
                </a:cubicBezTo>
                <a:cubicBezTo>
                  <a:pt x="11" y="20"/>
                  <a:pt x="11" y="20"/>
                  <a:pt x="11" y="20"/>
                </a:cubicBezTo>
                <a:cubicBezTo>
                  <a:pt x="14" y="19"/>
                  <a:pt x="16" y="15"/>
                  <a:pt x="16" y="11"/>
                </a:cubicBezTo>
                <a:cubicBezTo>
                  <a:pt x="16" y="4"/>
                  <a:pt x="16" y="4"/>
                  <a:pt x="16" y="4"/>
                </a:cubicBezTo>
                <a:cubicBezTo>
                  <a:pt x="16" y="1"/>
                  <a:pt x="14" y="0"/>
                  <a:pt x="11" y="1"/>
                </a:cubicBezTo>
                <a:cubicBezTo>
                  <a:pt x="5" y="5"/>
                  <a:pt x="5" y="5"/>
                  <a:pt x="5" y="5"/>
                </a:cubicBezTo>
                <a:cubicBezTo>
                  <a:pt x="2"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任意多边形 183">
            <a:extLst>
              <a:ext uri="{FF2B5EF4-FFF2-40B4-BE49-F238E27FC236}">
                <a16:creationId xmlns:a16="http://schemas.microsoft.com/office/drawing/2014/main" id="{D88F80A6-D43A-4C0E-9258-132898AEDEB7}"/>
              </a:ext>
            </a:extLst>
          </p:cNvPr>
          <p:cNvSpPr/>
          <p:nvPr/>
        </p:nvSpPr>
        <p:spPr bwMode="auto">
          <a:xfrm>
            <a:off x="8672333" y="5232592"/>
            <a:ext cx="267990" cy="193548"/>
          </a:xfrm>
          <a:custGeom>
            <a:avLst/>
            <a:gdLst>
              <a:gd name="T0" fmla="*/ 0 w 98"/>
              <a:gd name="T1" fmla="*/ 63 h 71"/>
              <a:gd name="T2" fmla="*/ 9 w 98"/>
              <a:gd name="T3" fmla="*/ 68 h 71"/>
              <a:gd name="T4" fmla="*/ 89 w 98"/>
              <a:gd name="T5" fmla="*/ 22 h 71"/>
              <a:gd name="T6" fmla="*/ 98 w 98"/>
              <a:gd name="T7" fmla="*/ 7 h 71"/>
              <a:gd name="T8" fmla="*/ 89 w 98"/>
              <a:gd name="T9" fmla="*/ 3 h 71"/>
              <a:gd name="T10" fmla="*/ 9 w 98"/>
              <a:gd name="T11" fmla="*/ 49 h 71"/>
              <a:gd name="T12" fmla="*/ 0 w 98"/>
              <a:gd name="T13" fmla="*/ 63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3"/>
                </a:moveTo>
                <a:cubicBezTo>
                  <a:pt x="0" y="69"/>
                  <a:pt x="4" y="71"/>
                  <a:pt x="9" y="68"/>
                </a:cubicBezTo>
                <a:cubicBezTo>
                  <a:pt x="89" y="22"/>
                  <a:pt x="89" y="22"/>
                  <a:pt x="89" y="22"/>
                </a:cubicBezTo>
                <a:cubicBezTo>
                  <a:pt x="94" y="19"/>
                  <a:pt x="98" y="12"/>
                  <a:pt x="98" y="7"/>
                </a:cubicBezTo>
                <a:cubicBezTo>
                  <a:pt x="98" y="2"/>
                  <a:pt x="94" y="0"/>
                  <a:pt x="89" y="3"/>
                </a:cubicBezTo>
                <a:cubicBezTo>
                  <a:pt x="9" y="49"/>
                  <a:pt x="9" y="49"/>
                  <a:pt x="9" y="49"/>
                </a:cubicBezTo>
                <a:cubicBezTo>
                  <a:pt x="4" y="52"/>
                  <a:pt x="0" y="58"/>
                  <a:pt x="0" y="63"/>
                </a:cubicBezTo>
                <a:close/>
              </a:path>
            </a:pathLst>
          </a:custGeom>
          <a:solidFill>
            <a:srgbClr val="FFC000"/>
          </a:solidFill>
          <a:ln>
            <a:noFill/>
          </a:ln>
        </p:spPr>
        <p:txBody>
          <a:bodyPr anchor="ctr"/>
          <a:lstStyle/>
          <a:p>
            <a:pPr algn="ctr"/>
            <a:endParaRPr/>
          </a:p>
        </p:txBody>
      </p:sp>
      <p:sp>
        <p:nvSpPr>
          <p:cNvPr id="237" name="任意多边形 184">
            <a:extLst>
              <a:ext uri="{FF2B5EF4-FFF2-40B4-BE49-F238E27FC236}">
                <a16:creationId xmlns:a16="http://schemas.microsoft.com/office/drawing/2014/main" id="{0A8C4E7A-2A5C-4698-8911-D11576FEC3F5}"/>
              </a:ext>
            </a:extLst>
          </p:cNvPr>
          <p:cNvSpPr/>
          <p:nvPr/>
        </p:nvSpPr>
        <p:spPr bwMode="auto">
          <a:xfrm>
            <a:off x="8584657" y="5510507"/>
            <a:ext cx="44665" cy="69478"/>
          </a:xfrm>
          <a:custGeom>
            <a:avLst/>
            <a:gdLst>
              <a:gd name="T0" fmla="*/ 0 w 16"/>
              <a:gd name="T1" fmla="*/ 14 h 26"/>
              <a:gd name="T2" fmla="*/ 0 w 16"/>
              <a:gd name="T3" fmla="*/ 21 h 26"/>
              <a:gd name="T4" fmla="*/ 5 w 16"/>
              <a:gd name="T5" fmla="*/ 24 h 26"/>
              <a:gd name="T6" fmla="*/ 11 w 16"/>
              <a:gd name="T7" fmla="*/ 21 h 26"/>
              <a:gd name="T8" fmla="*/ 16 w 16"/>
              <a:gd name="T9" fmla="*/ 12 h 26"/>
              <a:gd name="T10" fmla="*/ 16 w 16"/>
              <a:gd name="T11" fmla="*/ 5 h 26"/>
              <a:gd name="T12" fmla="*/ 11 w 16"/>
              <a:gd name="T13" fmla="*/ 2 h 26"/>
              <a:gd name="T14" fmla="*/ 5 w 16"/>
              <a:gd name="T15" fmla="*/ 5 h 26"/>
              <a:gd name="T16" fmla="*/ 0 w 16"/>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
                <a:moveTo>
                  <a:pt x="0" y="14"/>
                </a:moveTo>
                <a:cubicBezTo>
                  <a:pt x="0" y="21"/>
                  <a:pt x="0" y="21"/>
                  <a:pt x="0" y="21"/>
                </a:cubicBezTo>
                <a:cubicBezTo>
                  <a:pt x="0" y="24"/>
                  <a:pt x="2" y="26"/>
                  <a:pt x="5" y="24"/>
                </a:cubicBezTo>
                <a:cubicBezTo>
                  <a:pt x="11" y="21"/>
                  <a:pt x="11" y="21"/>
                  <a:pt x="11" y="21"/>
                </a:cubicBezTo>
                <a:cubicBezTo>
                  <a:pt x="14" y="19"/>
                  <a:pt x="16" y="15"/>
                  <a:pt x="16" y="12"/>
                </a:cubicBezTo>
                <a:cubicBezTo>
                  <a:pt x="16" y="5"/>
                  <a:pt x="16" y="5"/>
                  <a:pt x="16" y="5"/>
                </a:cubicBezTo>
                <a:cubicBezTo>
                  <a:pt x="16" y="2"/>
                  <a:pt x="14" y="0"/>
                  <a:pt x="11" y="2"/>
                </a:cubicBezTo>
                <a:cubicBezTo>
                  <a:pt x="5" y="5"/>
                  <a:pt x="5" y="5"/>
                  <a:pt x="5" y="5"/>
                </a:cubicBezTo>
                <a:cubicBezTo>
                  <a:pt x="2"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任意多边形 185">
            <a:extLst>
              <a:ext uri="{FF2B5EF4-FFF2-40B4-BE49-F238E27FC236}">
                <a16:creationId xmlns:a16="http://schemas.microsoft.com/office/drawing/2014/main" id="{5AF398F1-B86F-43B2-851C-C82062F27CCB}"/>
              </a:ext>
            </a:extLst>
          </p:cNvPr>
          <p:cNvSpPr/>
          <p:nvPr/>
        </p:nvSpPr>
        <p:spPr bwMode="auto">
          <a:xfrm>
            <a:off x="8672333" y="5335156"/>
            <a:ext cx="267990" cy="191894"/>
          </a:xfrm>
          <a:custGeom>
            <a:avLst/>
            <a:gdLst>
              <a:gd name="T0" fmla="*/ 0 w 98"/>
              <a:gd name="T1" fmla="*/ 63 h 70"/>
              <a:gd name="T2" fmla="*/ 9 w 98"/>
              <a:gd name="T3" fmla="*/ 67 h 70"/>
              <a:gd name="T4" fmla="*/ 89 w 98"/>
              <a:gd name="T5" fmla="*/ 21 h 70"/>
              <a:gd name="T6" fmla="*/ 98 w 98"/>
              <a:gd name="T7" fmla="*/ 7 h 70"/>
              <a:gd name="T8" fmla="*/ 89 w 98"/>
              <a:gd name="T9" fmla="*/ 2 h 70"/>
              <a:gd name="T10" fmla="*/ 9 w 98"/>
              <a:gd name="T11" fmla="*/ 49 h 70"/>
              <a:gd name="T12" fmla="*/ 0 w 98"/>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8" h="70">
                <a:moveTo>
                  <a:pt x="0" y="63"/>
                </a:moveTo>
                <a:cubicBezTo>
                  <a:pt x="0" y="68"/>
                  <a:pt x="4" y="70"/>
                  <a:pt x="9" y="67"/>
                </a:cubicBezTo>
                <a:cubicBezTo>
                  <a:pt x="89" y="21"/>
                  <a:pt x="89" y="21"/>
                  <a:pt x="89" y="21"/>
                </a:cubicBezTo>
                <a:cubicBezTo>
                  <a:pt x="94" y="18"/>
                  <a:pt x="98" y="12"/>
                  <a:pt x="98" y="7"/>
                </a:cubicBezTo>
                <a:cubicBezTo>
                  <a:pt x="98" y="2"/>
                  <a:pt x="94" y="0"/>
                  <a:pt x="89" y="2"/>
                </a:cubicBezTo>
                <a:cubicBezTo>
                  <a:pt x="9" y="49"/>
                  <a:pt x="9" y="49"/>
                  <a:pt x="9" y="49"/>
                </a:cubicBezTo>
                <a:cubicBezTo>
                  <a:pt x="4" y="51"/>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任意多边形 186">
            <a:extLst>
              <a:ext uri="{FF2B5EF4-FFF2-40B4-BE49-F238E27FC236}">
                <a16:creationId xmlns:a16="http://schemas.microsoft.com/office/drawing/2014/main" id="{07069314-DD82-42B9-8236-8E9B8F7C6E60}"/>
              </a:ext>
            </a:extLst>
          </p:cNvPr>
          <p:cNvSpPr/>
          <p:nvPr/>
        </p:nvSpPr>
        <p:spPr bwMode="auto">
          <a:xfrm>
            <a:off x="8584657" y="5613071"/>
            <a:ext cx="44665" cy="67825"/>
          </a:xfrm>
          <a:custGeom>
            <a:avLst/>
            <a:gdLst>
              <a:gd name="T0" fmla="*/ 0 w 16"/>
              <a:gd name="T1" fmla="*/ 14 h 25"/>
              <a:gd name="T2" fmla="*/ 0 w 16"/>
              <a:gd name="T3" fmla="*/ 21 h 25"/>
              <a:gd name="T4" fmla="*/ 5 w 16"/>
              <a:gd name="T5" fmla="*/ 24 h 25"/>
              <a:gd name="T6" fmla="*/ 11 w 16"/>
              <a:gd name="T7" fmla="*/ 20 h 25"/>
              <a:gd name="T8" fmla="*/ 16 w 16"/>
              <a:gd name="T9" fmla="*/ 11 h 25"/>
              <a:gd name="T10" fmla="*/ 16 w 16"/>
              <a:gd name="T11" fmla="*/ 5 h 25"/>
              <a:gd name="T12" fmla="*/ 11 w 16"/>
              <a:gd name="T13" fmla="*/ 2 h 25"/>
              <a:gd name="T14" fmla="*/ 5 w 16"/>
              <a:gd name="T15" fmla="*/ 5 h 25"/>
              <a:gd name="T16" fmla="*/ 0 w 16"/>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5">
                <a:moveTo>
                  <a:pt x="0" y="14"/>
                </a:moveTo>
                <a:cubicBezTo>
                  <a:pt x="0" y="21"/>
                  <a:pt x="0" y="21"/>
                  <a:pt x="0" y="21"/>
                </a:cubicBezTo>
                <a:cubicBezTo>
                  <a:pt x="0" y="24"/>
                  <a:pt x="2" y="25"/>
                  <a:pt x="5" y="24"/>
                </a:cubicBezTo>
                <a:cubicBezTo>
                  <a:pt x="11" y="20"/>
                  <a:pt x="11" y="20"/>
                  <a:pt x="11" y="20"/>
                </a:cubicBezTo>
                <a:cubicBezTo>
                  <a:pt x="14" y="19"/>
                  <a:pt x="16" y="15"/>
                  <a:pt x="16" y="11"/>
                </a:cubicBezTo>
                <a:cubicBezTo>
                  <a:pt x="16" y="5"/>
                  <a:pt x="16" y="5"/>
                  <a:pt x="16" y="5"/>
                </a:cubicBezTo>
                <a:cubicBezTo>
                  <a:pt x="16" y="1"/>
                  <a:pt x="14" y="0"/>
                  <a:pt x="11" y="2"/>
                </a:cubicBezTo>
                <a:cubicBezTo>
                  <a:pt x="5" y="5"/>
                  <a:pt x="5" y="5"/>
                  <a:pt x="5" y="5"/>
                </a:cubicBezTo>
                <a:cubicBezTo>
                  <a:pt x="2"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任意多边形 187">
            <a:extLst>
              <a:ext uri="{FF2B5EF4-FFF2-40B4-BE49-F238E27FC236}">
                <a16:creationId xmlns:a16="http://schemas.microsoft.com/office/drawing/2014/main" id="{4D761B96-86CE-45B4-91B5-7CAE0CA3E0C0}"/>
              </a:ext>
            </a:extLst>
          </p:cNvPr>
          <p:cNvSpPr/>
          <p:nvPr/>
        </p:nvSpPr>
        <p:spPr bwMode="auto">
          <a:xfrm>
            <a:off x="8672333" y="5436064"/>
            <a:ext cx="267990" cy="193548"/>
          </a:xfrm>
          <a:custGeom>
            <a:avLst/>
            <a:gdLst>
              <a:gd name="T0" fmla="*/ 0 w 98"/>
              <a:gd name="T1" fmla="*/ 64 h 71"/>
              <a:gd name="T2" fmla="*/ 9 w 98"/>
              <a:gd name="T3" fmla="*/ 68 h 71"/>
              <a:gd name="T4" fmla="*/ 89 w 98"/>
              <a:gd name="T5" fmla="*/ 22 h 71"/>
              <a:gd name="T6" fmla="*/ 98 w 98"/>
              <a:gd name="T7" fmla="*/ 7 h 71"/>
              <a:gd name="T8" fmla="*/ 89 w 98"/>
              <a:gd name="T9" fmla="*/ 3 h 71"/>
              <a:gd name="T10" fmla="*/ 9 w 98"/>
              <a:gd name="T11" fmla="*/ 49 h 71"/>
              <a:gd name="T12" fmla="*/ 0 w 98"/>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4"/>
                </a:moveTo>
                <a:cubicBezTo>
                  <a:pt x="0" y="69"/>
                  <a:pt x="4" y="71"/>
                  <a:pt x="9" y="68"/>
                </a:cubicBezTo>
                <a:cubicBezTo>
                  <a:pt x="89" y="22"/>
                  <a:pt x="89" y="22"/>
                  <a:pt x="89" y="22"/>
                </a:cubicBezTo>
                <a:cubicBezTo>
                  <a:pt x="94" y="19"/>
                  <a:pt x="98" y="12"/>
                  <a:pt x="98" y="7"/>
                </a:cubicBezTo>
                <a:cubicBezTo>
                  <a:pt x="98" y="2"/>
                  <a:pt x="94" y="0"/>
                  <a:pt x="89" y="3"/>
                </a:cubicBezTo>
                <a:cubicBezTo>
                  <a:pt x="9" y="49"/>
                  <a:pt x="9" y="49"/>
                  <a:pt x="9" y="49"/>
                </a:cubicBezTo>
                <a:cubicBezTo>
                  <a:pt x="4" y="52"/>
                  <a:pt x="0" y="58"/>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任意多边形 188">
            <a:extLst>
              <a:ext uri="{FF2B5EF4-FFF2-40B4-BE49-F238E27FC236}">
                <a16:creationId xmlns:a16="http://schemas.microsoft.com/office/drawing/2014/main" id="{7ACF4308-C0C6-4F1A-872B-5F57A3C52836}"/>
              </a:ext>
            </a:extLst>
          </p:cNvPr>
          <p:cNvSpPr/>
          <p:nvPr/>
        </p:nvSpPr>
        <p:spPr bwMode="auto">
          <a:xfrm>
            <a:off x="8584657" y="5713980"/>
            <a:ext cx="44665" cy="71134"/>
          </a:xfrm>
          <a:custGeom>
            <a:avLst/>
            <a:gdLst>
              <a:gd name="T0" fmla="*/ 0 w 16"/>
              <a:gd name="T1" fmla="*/ 14 h 26"/>
              <a:gd name="T2" fmla="*/ 0 w 16"/>
              <a:gd name="T3" fmla="*/ 21 h 26"/>
              <a:gd name="T4" fmla="*/ 5 w 16"/>
              <a:gd name="T5" fmla="*/ 24 h 26"/>
              <a:gd name="T6" fmla="*/ 11 w 16"/>
              <a:gd name="T7" fmla="*/ 21 h 26"/>
              <a:gd name="T8" fmla="*/ 16 w 16"/>
              <a:gd name="T9" fmla="*/ 12 h 26"/>
              <a:gd name="T10" fmla="*/ 16 w 16"/>
              <a:gd name="T11" fmla="*/ 5 h 26"/>
              <a:gd name="T12" fmla="*/ 11 w 16"/>
              <a:gd name="T13" fmla="*/ 2 h 26"/>
              <a:gd name="T14" fmla="*/ 5 w 16"/>
              <a:gd name="T15" fmla="*/ 5 h 26"/>
              <a:gd name="T16" fmla="*/ 0 w 16"/>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
                <a:moveTo>
                  <a:pt x="0" y="14"/>
                </a:moveTo>
                <a:cubicBezTo>
                  <a:pt x="0" y="21"/>
                  <a:pt x="0" y="21"/>
                  <a:pt x="0" y="21"/>
                </a:cubicBezTo>
                <a:cubicBezTo>
                  <a:pt x="0" y="24"/>
                  <a:pt x="2" y="26"/>
                  <a:pt x="5" y="24"/>
                </a:cubicBezTo>
                <a:cubicBezTo>
                  <a:pt x="11" y="21"/>
                  <a:pt x="11" y="21"/>
                  <a:pt x="11" y="21"/>
                </a:cubicBezTo>
                <a:cubicBezTo>
                  <a:pt x="14" y="19"/>
                  <a:pt x="16" y="15"/>
                  <a:pt x="16" y="12"/>
                </a:cubicBezTo>
                <a:cubicBezTo>
                  <a:pt x="16" y="5"/>
                  <a:pt x="16" y="5"/>
                  <a:pt x="16" y="5"/>
                </a:cubicBezTo>
                <a:cubicBezTo>
                  <a:pt x="16" y="2"/>
                  <a:pt x="14" y="0"/>
                  <a:pt x="11" y="2"/>
                </a:cubicBezTo>
                <a:cubicBezTo>
                  <a:pt x="5" y="5"/>
                  <a:pt x="5" y="5"/>
                  <a:pt x="5" y="5"/>
                </a:cubicBezTo>
                <a:cubicBezTo>
                  <a:pt x="2"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任意多边形 189">
            <a:extLst>
              <a:ext uri="{FF2B5EF4-FFF2-40B4-BE49-F238E27FC236}">
                <a16:creationId xmlns:a16="http://schemas.microsoft.com/office/drawing/2014/main" id="{DB9C5E73-79E5-40D2-B044-E55BE423F2E8}"/>
              </a:ext>
            </a:extLst>
          </p:cNvPr>
          <p:cNvSpPr/>
          <p:nvPr/>
        </p:nvSpPr>
        <p:spPr bwMode="auto">
          <a:xfrm>
            <a:off x="8672333" y="5540283"/>
            <a:ext cx="267990" cy="190240"/>
          </a:xfrm>
          <a:custGeom>
            <a:avLst/>
            <a:gdLst>
              <a:gd name="T0" fmla="*/ 0 w 98"/>
              <a:gd name="T1" fmla="*/ 63 h 70"/>
              <a:gd name="T2" fmla="*/ 9 w 98"/>
              <a:gd name="T3" fmla="*/ 67 h 70"/>
              <a:gd name="T4" fmla="*/ 89 w 98"/>
              <a:gd name="T5" fmla="*/ 21 h 70"/>
              <a:gd name="T6" fmla="*/ 98 w 98"/>
              <a:gd name="T7" fmla="*/ 7 h 70"/>
              <a:gd name="T8" fmla="*/ 89 w 98"/>
              <a:gd name="T9" fmla="*/ 2 h 70"/>
              <a:gd name="T10" fmla="*/ 9 w 98"/>
              <a:gd name="T11" fmla="*/ 49 h 70"/>
              <a:gd name="T12" fmla="*/ 0 w 98"/>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8" h="70">
                <a:moveTo>
                  <a:pt x="0" y="63"/>
                </a:moveTo>
                <a:cubicBezTo>
                  <a:pt x="0" y="68"/>
                  <a:pt x="4" y="70"/>
                  <a:pt x="9" y="67"/>
                </a:cubicBezTo>
                <a:cubicBezTo>
                  <a:pt x="89" y="21"/>
                  <a:pt x="89" y="21"/>
                  <a:pt x="89" y="21"/>
                </a:cubicBezTo>
                <a:cubicBezTo>
                  <a:pt x="94" y="18"/>
                  <a:pt x="98" y="12"/>
                  <a:pt x="98" y="7"/>
                </a:cubicBezTo>
                <a:cubicBezTo>
                  <a:pt x="98" y="2"/>
                  <a:pt x="94" y="0"/>
                  <a:pt x="89" y="2"/>
                </a:cubicBezTo>
                <a:cubicBezTo>
                  <a:pt x="9" y="49"/>
                  <a:pt x="9" y="49"/>
                  <a:pt x="9" y="49"/>
                </a:cubicBezTo>
                <a:cubicBezTo>
                  <a:pt x="4" y="51"/>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任意多边形 190">
            <a:extLst>
              <a:ext uri="{FF2B5EF4-FFF2-40B4-BE49-F238E27FC236}">
                <a16:creationId xmlns:a16="http://schemas.microsoft.com/office/drawing/2014/main" id="{9C9013FB-9A55-4B59-AECC-EBD06527B36B}"/>
              </a:ext>
            </a:extLst>
          </p:cNvPr>
          <p:cNvSpPr/>
          <p:nvPr/>
        </p:nvSpPr>
        <p:spPr bwMode="auto">
          <a:xfrm>
            <a:off x="10181016" y="3826473"/>
            <a:ext cx="665012" cy="449958"/>
          </a:xfrm>
          <a:custGeom>
            <a:avLst/>
            <a:gdLst>
              <a:gd name="T0" fmla="*/ 0 w 244"/>
              <a:gd name="T1" fmla="*/ 148 h 165"/>
              <a:gd name="T2" fmla="*/ 0 w 244"/>
              <a:gd name="T3" fmla="*/ 157 h 165"/>
              <a:gd name="T4" fmla="*/ 9 w 244"/>
              <a:gd name="T5" fmla="*/ 162 h 165"/>
              <a:gd name="T6" fmla="*/ 235 w 244"/>
              <a:gd name="T7" fmla="*/ 31 h 165"/>
              <a:gd name="T8" fmla="*/ 244 w 244"/>
              <a:gd name="T9" fmla="*/ 16 h 165"/>
              <a:gd name="T10" fmla="*/ 244 w 244"/>
              <a:gd name="T11" fmla="*/ 7 h 165"/>
              <a:gd name="T12" fmla="*/ 235 w 244"/>
              <a:gd name="T13" fmla="*/ 2 h 165"/>
              <a:gd name="T14" fmla="*/ 9 w 244"/>
              <a:gd name="T15" fmla="*/ 133 h 165"/>
              <a:gd name="T16" fmla="*/ 0 w 244"/>
              <a:gd name="T17" fmla="*/ 14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65">
                <a:moveTo>
                  <a:pt x="0" y="148"/>
                </a:moveTo>
                <a:cubicBezTo>
                  <a:pt x="0" y="157"/>
                  <a:pt x="0" y="157"/>
                  <a:pt x="0" y="157"/>
                </a:cubicBezTo>
                <a:cubicBezTo>
                  <a:pt x="0" y="163"/>
                  <a:pt x="4" y="165"/>
                  <a:pt x="9" y="162"/>
                </a:cubicBezTo>
                <a:cubicBezTo>
                  <a:pt x="235" y="31"/>
                  <a:pt x="235" y="31"/>
                  <a:pt x="235" y="31"/>
                </a:cubicBezTo>
                <a:cubicBezTo>
                  <a:pt x="240" y="28"/>
                  <a:pt x="244" y="21"/>
                  <a:pt x="244" y="16"/>
                </a:cubicBezTo>
                <a:cubicBezTo>
                  <a:pt x="244" y="7"/>
                  <a:pt x="244" y="7"/>
                  <a:pt x="244" y="7"/>
                </a:cubicBezTo>
                <a:cubicBezTo>
                  <a:pt x="244" y="2"/>
                  <a:pt x="240" y="0"/>
                  <a:pt x="235" y="2"/>
                </a:cubicBezTo>
                <a:cubicBezTo>
                  <a:pt x="9" y="133"/>
                  <a:pt x="9" y="133"/>
                  <a:pt x="9" y="133"/>
                </a:cubicBezTo>
                <a:cubicBezTo>
                  <a:pt x="4" y="136"/>
                  <a:pt x="0" y="143"/>
                  <a:pt x="0" y="148"/>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任意多边形 191">
            <a:extLst>
              <a:ext uri="{FF2B5EF4-FFF2-40B4-BE49-F238E27FC236}">
                <a16:creationId xmlns:a16="http://schemas.microsoft.com/office/drawing/2014/main" id="{5AD409A2-8AC0-4EA9-BC6E-28410DAFEF37}"/>
              </a:ext>
            </a:extLst>
          </p:cNvPr>
          <p:cNvSpPr/>
          <p:nvPr/>
        </p:nvSpPr>
        <p:spPr bwMode="auto">
          <a:xfrm>
            <a:off x="10181016" y="3927382"/>
            <a:ext cx="755997" cy="473118"/>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3"/>
                  <a:pt x="273" y="19"/>
                  <a:pt x="268" y="22"/>
                </a:cubicBezTo>
                <a:cubicBezTo>
                  <a:pt x="9" y="171"/>
                  <a:pt x="9" y="171"/>
                  <a:pt x="9" y="171"/>
                </a:cubicBezTo>
                <a:cubicBezTo>
                  <a:pt x="4" y="174"/>
                  <a:pt x="0" y="172"/>
                  <a:pt x="0" y="167"/>
                </a:cubicBezTo>
                <a:cubicBezTo>
                  <a:pt x="0" y="162"/>
                  <a:pt x="4" y="155"/>
                  <a:pt x="9" y="152"/>
                </a:cubicBezTo>
                <a:close/>
              </a:path>
            </a:pathLst>
          </a:custGeom>
          <a:solidFill>
            <a:srgbClr val="FFC000"/>
          </a:solidFill>
          <a:ln>
            <a:noFill/>
          </a:ln>
        </p:spPr>
        <p:txBody>
          <a:bodyPr anchor="ctr"/>
          <a:lstStyle/>
          <a:p>
            <a:pPr algn="ctr"/>
            <a:endParaRPr/>
          </a:p>
        </p:txBody>
      </p:sp>
      <p:sp>
        <p:nvSpPr>
          <p:cNvPr id="245" name="任意多边形 192">
            <a:extLst>
              <a:ext uri="{FF2B5EF4-FFF2-40B4-BE49-F238E27FC236}">
                <a16:creationId xmlns:a16="http://schemas.microsoft.com/office/drawing/2014/main" id="{0F31DC60-E1C2-4C29-BF81-976E306B9469}"/>
              </a:ext>
            </a:extLst>
          </p:cNvPr>
          <p:cNvSpPr/>
          <p:nvPr/>
        </p:nvSpPr>
        <p:spPr bwMode="auto">
          <a:xfrm>
            <a:off x="10181016" y="4029946"/>
            <a:ext cx="755997" cy="474772"/>
          </a:xfrm>
          <a:custGeom>
            <a:avLst/>
            <a:gdLst>
              <a:gd name="T0" fmla="*/ 9 w 277"/>
              <a:gd name="T1" fmla="*/ 152 h 174"/>
              <a:gd name="T2" fmla="*/ 268 w 277"/>
              <a:gd name="T3" fmla="*/ 3 h 174"/>
              <a:gd name="T4" fmla="*/ 277 w 277"/>
              <a:gd name="T5" fmla="*/ 7 h 174"/>
              <a:gd name="T6" fmla="*/ 268 w 277"/>
              <a:gd name="T7" fmla="*/ 21 h 174"/>
              <a:gd name="T8" fmla="*/ 9 w 277"/>
              <a:gd name="T9" fmla="*/ 171 h 174"/>
              <a:gd name="T10" fmla="*/ 0 w 277"/>
              <a:gd name="T11" fmla="*/ 166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1"/>
                </a:cubicBezTo>
                <a:cubicBezTo>
                  <a:pt x="9" y="171"/>
                  <a:pt x="9" y="171"/>
                  <a:pt x="9" y="171"/>
                </a:cubicBezTo>
                <a:cubicBezTo>
                  <a:pt x="4" y="174"/>
                  <a:pt x="0" y="172"/>
                  <a:pt x="0" y="166"/>
                </a:cubicBezTo>
                <a:cubicBezTo>
                  <a:pt x="0" y="161"/>
                  <a:pt x="4" y="155"/>
                  <a:pt x="9" y="152"/>
                </a:cubicBezTo>
                <a:close/>
              </a:path>
            </a:pathLst>
          </a:custGeom>
          <a:solidFill>
            <a:srgbClr val="FFC000"/>
          </a:solidFill>
          <a:ln>
            <a:noFill/>
          </a:ln>
        </p:spPr>
        <p:txBody>
          <a:bodyPr anchor="ctr"/>
          <a:lstStyle/>
          <a:p>
            <a:pPr algn="ctr"/>
            <a:endParaRPr/>
          </a:p>
        </p:txBody>
      </p:sp>
      <p:sp>
        <p:nvSpPr>
          <p:cNvPr id="246" name="任意多边形 193">
            <a:extLst>
              <a:ext uri="{FF2B5EF4-FFF2-40B4-BE49-F238E27FC236}">
                <a16:creationId xmlns:a16="http://schemas.microsoft.com/office/drawing/2014/main" id="{7EBAD9F2-2CA4-4D0E-A0CC-73F9C3B3D0D5}"/>
              </a:ext>
            </a:extLst>
          </p:cNvPr>
          <p:cNvSpPr/>
          <p:nvPr/>
        </p:nvSpPr>
        <p:spPr bwMode="auto">
          <a:xfrm>
            <a:off x="10181016" y="4130856"/>
            <a:ext cx="755997" cy="474772"/>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3"/>
                  <a:pt x="273" y="19"/>
                  <a:pt x="268" y="22"/>
                </a:cubicBezTo>
                <a:cubicBezTo>
                  <a:pt x="9" y="171"/>
                  <a:pt x="9" y="171"/>
                  <a:pt x="9" y="171"/>
                </a:cubicBezTo>
                <a:cubicBezTo>
                  <a:pt x="4" y="174"/>
                  <a:pt x="0" y="172"/>
                  <a:pt x="0" y="167"/>
                </a:cubicBezTo>
                <a:cubicBezTo>
                  <a:pt x="0" y="162"/>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任意多边形 194">
            <a:extLst>
              <a:ext uri="{FF2B5EF4-FFF2-40B4-BE49-F238E27FC236}">
                <a16:creationId xmlns:a16="http://schemas.microsoft.com/office/drawing/2014/main" id="{8FE33AD1-B647-45FD-A178-7BDAEE46D932}"/>
              </a:ext>
            </a:extLst>
          </p:cNvPr>
          <p:cNvSpPr/>
          <p:nvPr/>
        </p:nvSpPr>
        <p:spPr bwMode="auto">
          <a:xfrm>
            <a:off x="10181016" y="4235074"/>
            <a:ext cx="755997" cy="473118"/>
          </a:xfrm>
          <a:custGeom>
            <a:avLst/>
            <a:gdLst>
              <a:gd name="T0" fmla="*/ 9 w 277"/>
              <a:gd name="T1" fmla="*/ 152 h 174"/>
              <a:gd name="T2" fmla="*/ 268 w 277"/>
              <a:gd name="T3" fmla="*/ 3 h 174"/>
              <a:gd name="T4" fmla="*/ 277 w 277"/>
              <a:gd name="T5" fmla="*/ 7 h 174"/>
              <a:gd name="T6" fmla="*/ 268 w 277"/>
              <a:gd name="T7" fmla="*/ 21 h 174"/>
              <a:gd name="T8" fmla="*/ 9 w 277"/>
              <a:gd name="T9" fmla="*/ 171 h 174"/>
              <a:gd name="T10" fmla="*/ 0 w 277"/>
              <a:gd name="T11" fmla="*/ 166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1"/>
                </a:cubicBezTo>
                <a:cubicBezTo>
                  <a:pt x="9" y="171"/>
                  <a:pt x="9" y="171"/>
                  <a:pt x="9" y="171"/>
                </a:cubicBezTo>
                <a:cubicBezTo>
                  <a:pt x="4" y="174"/>
                  <a:pt x="0" y="172"/>
                  <a:pt x="0" y="166"/>
                </a:cubicBezTo>
                <a:cubicBezTo>
                  <a:pt x="0" y="161"/>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任意多边形 195">
            <a:extLst>
              <a:ext uri="{FF2B5EF4-FFF2-40B4-BE49-F238E27FC236}">
                <a16:creationId xmlns:a16="http://schemas.microsoft.com/office/drawing/2014/main" id="{9A0A49A4-41D2-41DC-9EB4-E00F1996F43E}"/>
              </a:ext>
            </a:extLst>
          </p:cNvPr>
          <p:cNvSpPr/>
          <p:nvPr/>
        </p:nvSpPr>
        <p:spPr bwMode="auto">
          <a:xfrm>
            <a:off x="10181016" y="4335984"/>
            <a:ext cx="755997" cy="473118"/>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3"/>
                  <a:pt x="273" y="19"/>
                  <a:pt x="268" y="22"/>
                </a:cubicBezTo>
                <a:cubicBezTo>
                  <a:pt x="9" y="171"/>
                  <a:pt x="9" y="171"/>
                  <a:pt x="9" y="171"/>
                </a:cubicBezTo>
                <a:cubicBezTo>
                  <a:pt x="4" y="174"/>
                  <a:pt x="0" y="172"/>
                  <a:pt x="0" y="167"/>
                </a:cubicBezTo>
                <a:cubicBezTo>
                  <a:pt x="0" y="162"/>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任意多边形 196">
            <a:extLst>
              <a:ext uri="{FF2B5EF4-FFF2-40B4-BE49-F238E27FC236}">
                <a16:creationId xmlns:a16="http://schemas.microsoft.com/office/drawing/2014/main" id="{872EEEBE-C7F0-427B-935D-A0C76B562B8B}"/>
              </a:ext>
            </a:extLst>
          </p:cNvPr>
          <p:cNvSpPr/>
          <p:nvPr/>
        </p:nvSpPr>
        <p:spPr bwMode="auto">
          <a:xfrm>
            <a:off x="10181016" y="4438548"/>
            <a:ext cx="755997" cy="474772"/>
          </a:xfrm>
          <a:custGeom>
            <a:avLst/>
            <a:gdLst>
              <a:gd name="T0" fmla="*/ 9 w 277"/>
              <a:gd name="T1" fmla="*/ 152 h 174"/>
              <a:gd name="T2" fmla="*/ 268 w 277"/>
              <a:gd name="T3" fmla="*/ 3 h 174"/>
              <a:gd name="T4" fmla="*/ 277 w 277"/>
              <a:gd name="T5" fmla="*/ 7 h 174"/>
              <a:gd name="T6" fmla="*/ 268 w 277"/>
              <a:gd name="T7" fmla="*/ 21 h 174"/>
              <a:gd name="T8" fmla="*/ 9 w 277"/>
              <a:gd name="T9" fmla="*/ 171 h 174"/>
              <a:gd name="T10" fmla="*/ 0 w 277"/>
              <a:gd name="T11" fmla="*/ 166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1"/>
                </a:cubicBezTo>
                <a:cubicBezTo>
                  <a:pt x="9" y="171"/>
                  <a:pt x="9" y="171"/>
                  <a:pt x="9" y="171"/>
                </a:cubicBezTo>
                <a:cubicBezTo>
                  <a:pt x="4" y="174"/>
                  <a:pt x="0" y="172"/>
                  <a:pt x="0" y="166"/>
                </a:cubicBezTo>
                <a:cubicBezTo>
                  <a:pt x="0" y="161"/>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任意多边形 197">
            <a:extLst>
              <a:ext uri="{FF2B5EF4-FFF2-40B4-BE49-F238E27FC236}">
                <a16:creationId xmlns:a16="http://schemas.microsoft.com/office/drawing/2014/main" id="{50D72D85-2437-4F54-881F-08E24B00C47F}"/>
              </a:ext>
            </a:extLst>
          </p:cNvPr>
          <p:cNvSpPr/>
          <p:nvPr/>
        </p:nvSpPr>
        <p:spPr bwMode="auto">
          <a:xfrm>
            <a:off x="10181016" y="4539457"/>
            <a:ext cx="755997" cy="474772"/>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3"/>
                  <a:pt x="273" y="19"/>
                  <a:pt x="268" y="22"/>
                </a:cubicBezTo>
                <a:cubicBezTo>
                  <a:pt x="9" y="171"/>
                  <a:pt x="9" y="171"/>
                  <a:pt x="9" y="171"/>
                </a:cubicBezTo>
                <a:cubicBezTo>
                  <a:pt x="4" y="174"/>
                  <a:pt x="0" y="172"/>
                  <a:pt x="0" y="167"/>
                </a:cubicBezTo>
                <a:cubicBezTo>
                  <a:pt x="0" y="162"/>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任意多边形 198">
            <a:extLst>
              <a:ext uri="{FF2B5EF4-FFF2-40B4-BE49-F238E27FC236}">
                <a16:creationId xmlns:a16="http://schemas.microsoft.com/office/drawing/2014/main" id="{27EBF1BE-A4E8-4917-B4DC-2AB5FA2D95C8}"/>
              </a:ext>
            </a:extLst>
          </p:cNvPr>
          <p:cNvSpPr/>
          <p:nvPr/>
        </p:nvSpPr>
        <p:spPr bwMode="auto">
          <a:xfrm>
            <a:off x="10181016" y="4643676"/>
            <a:ext cx="755997" cy="474772"/>
          </a:xfrm>
          <a:custGeom>
            <a:avLst/>
            <a:gdLst>
              <a:gd name="T0" fmla="*/ 9 w 277"/>
              <a:gd name="T1" fmla="*/ 152 h 174"/>
              <a:gd name="T2" fmla="*/ 268 w 277"/>
              <a:gd name="T3" fmla="*/ 3 h 174"/>
              <a:gd name="T4" fmla="*/ 277 w 277"/>
              <a:gd name="T5" fmla="*/ 7 h 174"/>
              <a:gd name="T6" fmla="*/ 268 w 277"/>
              <a:gd name="T7" fmla="*/ 21 h 174"/>
              <a:gd name="T8" fmla="*/ 9 w 277"/>
              <a:gd name="T9" fmla="*/ 171 h 174"/>
              <a:gd name="T10" fmla="*/ 0 w 277"/>
              <a:gd name="T11" fmla="*/ 166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1"/>
                </a:cubicBezTo>
                <a:cubicBezTo>
                  <a:pt x="9" y="171"/>
                  <a:pt x="9" y="171"/>
                  <a:pt x="9" y="171"/>
                </a:cubicBezTo>
                <a:cubicBezTo>
                  <a:pt x="4" y="174"/>
                  <a:pt x="0" y="172"/>
                  <a:pt x="0" y="166"/>
                </a:cubicBezTo>
                <a:cubicBezTo>
                  <a:pt x="0" y="161"/>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任意多边形 199">
            <a:extLst>
              <a:ext uri="{FF2B5EF4-FFF2-40B4-BE49-F238E27FC236}">
                <a16:creationId xmlns:a16="http://schemas.microsoft.com/office/drawing/2014/main" id="{1852B441-53AD-4B28-9210-3FD22C506FD8}"/>
              </a:ext>
            </a:extLst>
          </p:cNvPr>
          <p:cNvSpPr/>
          <p:nvPr/>
        </p:nvSpPr>
        <p:spPr bwMode="auto">
          <a:xfrm>
            <a:off x="9117328" y="4259888"/>
            <a:ext cx="976012" cy="1521917"/>
          </a:xfrm>
          <a:custGeom>
            <a:avLst/>
            <a:gdLst>
              <a:gd name="T0" fmla="*/ 9 w 358"/>
              <a:gd name="T1" fmla="*/ 199 h 559"/>
              <a:gd name="T2" fmla="*/ 349 w 358"/>
              <a:gd name="T3" fmla="*/ 3 h 559"/>
              <a:gd name="T4" fmla="*/ 358 w 358"/>
              <a:gd name="T5" fmla="*/ 8 h 559"/>
              <a:gd name="T6" fmla="*/ 358 w 358"/>
              <a:gd name="T7" fmla="*/ 344 h 559"/>
              <a:gd name="T8" fmla="*/ 349 w 358"/>
              <a:gd name="T9" fmla="*/ 359 h 559"/>
              <a:gd name="T10" fmla="*/ 9 w 358"/>
              <a:gd name="T11" fmla="*/ 556 h 559"/>
              <a:gd name="T12" fmla="*/ 0 w 358"/>
              <a:gd name="T13" fmla="*/ 551 h 559"/>
              <a:gd name="T14" fmla="*/ 0 w 358"/>
              <a:gd name="T15" fmla="*/ 214 h 559"/>
              <a:gd name="T16" fmla="*/ 9 w 358"/>
              <a:gd name="T17" fmla="*/ 19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559">
                <a:moveTo>
                  <a:pt x="9" y="199"/>
                </a:moveTo>
                <a:cubicBezTo>
                  <a:pt x="349" y="3"/>
                  <a:pt x="349" y="3"/>
                  <a:pt x="349" y="3"/>
                </a:cubicBezTo>
                <a:cubicBezTo>
                  <a:pt x="354" y="0"/>
                  <a:pt x="358" y="2"/>
                  <a:pt x="358" y="8"/>
                </a:cubicBezTo>
                <a:cubicBezTo>
                  <a:pt x="358" y="344"/>
                  <a:pt x="358" y="344"/>
                  <a:pt x="358" y="344"/>
                </a:cubicBezTo>
                <a:cubicBezTo>
                  <a:pt x="358" y="350"/>
                  <a:pt x="354" y="357"/>
                  <a:pt x="349" y="359"/>
                </a:cubicBezTo>
                <a:cubicBezTo>
                  <a:pt x="9" y="556"/>
                  <a:pt x="9" y="556"/>
                  <a:pt x="9" y="556"/>
                </a:cubicBezTo>
                <a:cubicBezTo>
                  <a:pt x="4" y="559"/>
                  <a:pt x="0" y="556"/>
                  <a:pt x="0" y="551"/>
                </a:cubicBezTo>
                <a:cubicBezTo>
                  <a:pt x="0" y="214"/>
                  <a:pt x="0" y="214"/>
                  <a:pt x="0" y="214"/>
                </a:cubicBezTo>
                <a:cubicBezTo>
                  <a:pt x="0" y="209"/>
                  <a:pt x="4" y="202"/>
                  <a:pt x="9" y="199"/>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任意多边形 200">
            <a:extLst>
              <a:ext uri="{FF2B5EF4-FFF2-40B4-BE49-F238E27FC236}">
                <a16:creationId xmlns:a16="http://schemas.microsoft.com/office/drawing/2014/main" id="{18EE92E7-0C52-4757-9AEB-F833A5DB3109}"/>
              </a:ext>
            </a:extLst>
          </p:cNvPr>
          <p:cNvSpPr/>
          <p:nvPr/>
        </p:nvSpPr>
        <p:spPr bwMode="auto">
          <a:xfrm>
            <a:off x="9117328" y="4264850"/>
            <a:ext cx="976012" cy="1511992"/>
          </a:xfrm>
          <a:custGeom>
            <a:avLst/>
            <a:gdLst>
              <a:gd name="T0" fmla="*/ 353 w 358"/>
              <a:gd name="T1" fmla="*/ 0 h 555"/>
              <a:gd name="T2" fmla="*/ 349 w 358"/>
              <a:gd name="T3" fmla="*/ 1 h 555"/>
              <a:gd name="T4" fmla="*/ 9 w 358"/>
              <a:gd name="T5" fmla="*/ 197 h 555"/>
              <a:gd name="T6" fmla="*/ 0 w 358"/>
              <a:gd name="T7" fmla="*/ 212 h 555"/>
              <a:gd name="T8" fmla="*/ 0 w 358"/>
              <a:gd name="T9" fmla="*/ 549 h 555"/>
              <a:gd name="T10" fmla="*/ 5 w 358"/>
              <a:gd name="T11" fmla="*/ 555 h 555"/>
              <a:gd name="T12" fmla="*/ 9 w 358"/>
              <a:gd name="T13" fmla="*/ 554 h 555"/>
              <a:gd name="T14" fmla="*/ 349 w 358"/>
              <a:gd name="T15" fmla="*/ 357 h 555"/>
              <a:gd name="T16" fmla="*/ 358 w 358"/>
              <a:gd name="T17" fmla="*/ 342 h 555"/>
              <a:gd name="T18" fmla="*/ 358 w 358"/>
              <a:gd name="T19" fmla="*/ 6 h 555"/>
              <a:gd name="T20" fmla="*/ 353 w 358"/>
              <a:gd name="T2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555">
                <a:moveTo>
                  <a:pt x="353" y="0"/>
                </a:moveTo>
                <a:cubicBezTo>
                  <a:pt x="352" y="0"/>
                  <a:pt x="351" y="0"/>
                  <a:pt x="349" y="1"/>
                </a:cubicBezTo>
                <a:cubicBezTo>
                  <a:pt x="9" y="197"/>
                  <a:pt x="9" y="197"/>
                  <a:pt x="9" y="197"/>
                </a:cubicBezTo>
                <a:cubicBezTo>
                  <a:pt x="4" y="200"/>
                  <a:pt x="0" y="207"/>
                  <a:pt x="0" y="212"/>
                </a:cubicBezTo>
                <a:cubicBezTo>
                  <a:pt x="0" y="549"/>
                  <a:pt x="0" y="549"/>
                  <a:pt x="0" y="549"/>
                </a:cubicBezTo>
                <a:cubicBezTo>
                  <a:pt x="0" y="553"/>
                  <a:pt x="2" y="555"/>
                  <a:pt x="5" y="555"/>
                </a:cubicBezTo>
                <a:cubicBezTo>
                  <a:pt x="6" y="555"/>
                  <a:pt x="8" y="555"/>
                  <a:pt x="9" y="554"/>
                </a:cubicBezTo>
                <a:cubicBezTo>
                  <a:pt x="349" y="357"/>
                  <a:pt x="349" y="357"/>
                  <a:pt x="349" y="357"/>
                </a:cubicBezTo>
                <a:cubicBezTo>
                  <a:pt x="354" y="355"/>
                  <a:pt x="358" y="348"/>
                  <a:pt x="358" y="342"/>
                </a:cubicBezTo>
                <a:cubicBezTo>
                  <a:pt x="358" y="6"/>
                  <a:pt x="358" y="6"/>
                  <a:pt x="358" y="6"/>
                </a:cubicBezTo>
                <a:cubicBezTo>
                  <a:pt x="358" y="2"/>
                  <a:pt x="356" y="0"/>
                  <a:pt x="353" y="0"/>
                </a:cubicBezTo>
              </a:path>
            </a:pathLst>
          </a:custGeom>
          <a:solidFill>
            <a:srgbClr val="D4F8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任意多边形 201">
            <a:extLst>
              <a:ext uri="{FF2B5EF4-FFF2-40B4-BE49-F238E27FC236}">
                <a16:creationId xmlns:a16="http://schemas.microsoft.com/office/drawing/2014/main" id="{D9CE02BB-04C6-4621-872F-17A7EAB044F1}"/>
              </a:ext>
            </a:extLst>
          </p:cNvPr>
          <p:cNvSpPr/>
          <p:nvPr/>
        </p:nvSpPr>
        <p:spPr bwMode="auto">
          <a:xfrm>
            <a:off x="9117328" y="4787596"/>
            <a:ext cx="976012" cy="994210"/>
          </a:xfrm>
          <a:custGeom>
            <a:avLst/>
            <a:gdLst>
              <a:gd name="T0" fmla="*/ 263 w 358"/>
              <a:gd name="T1" fmla="*/ 0 h 365"/>
              <a:gd name="T2" fmla="*/ 206 w 358"/>
              <a:gd name="T3" fmla="*/ 100 h 365"/>
              <a:gd name="T4" fmla="*/ 246 w 358"/>
              <a:gd name="T5" fmla="*/ 152 h 365"/>
              <a:gd name="T6" fmla="*/ 114 w 358"/>
              <a:gd name="T7" fmla="*/ 38 h 365"/>
              <a:gd name="T8" fmla="*/ 0 w 358"/>
              <a:gd name="T9" fmla="*/ 285 h 365"/>
              <a:gd name="T10" fmla="*/ 0 w 358"/>
              <a:gd name="T11" fmla="*/ 357 h 365"/>
              <a:gd name="T12" fmla="*/ 9 w 358"/>
              <a:gd name="T13" fmla="*/ 362 h 365"/>
              <a:gd name="T14" fmla="*/ 349 w 358"/>
              <a:gd name="T15" fmla="*/ 165 h 365"/>
              <a:gd name="T16" fmla="*/ 358 w 358"/>
              <a:gd name="T17" fmla="*/ 150 h 365"/>
              <a:gd name="T18" fmla="*/ 358 w 358"/>
              <a:gd name="T19" fmla="*/ 87 h 365"/>
              <a:gd name="T20" fmla="*/ 263 w 358"/>
              <a:gd name="T2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365">
                <a:moveTo>
                  <a:pt x="263" y="0"/>
                </a:moveTo>
                <a:cubicBezTo>
                  <a:pt x="206" y="100"/>
                  <a:pt x="206" y="100"/>
                  <a:pt x="206" y="100"/>
                </a:cubicBezTo>
                <a:cubicBezTo>
                  <a:pt x="246" y="152"/>
                  <a:pt x="246" y="152"/>
                  <a:pt x="246" y="152"/>
                </a:cubicBezTo>
                <a:cubicBezTo>
                  <a:pt x="114" y="38"/>
                  <a:pt x="114" y="38"/>
                  <a:pt x="114" y="38"/>
                </a:cubicBezTo>
                <a:cubicBezTo>
                  <a:pt x="0" y="285"/>
                  <a:pt x="0" y="285"/>
                  <a:pt x="0" y="285"/>
                </a:cubicBezTo>
                <a:cubicBezTo>
                  <a:pt x="0" y="357"/>
                  <a:pt x="0" y="357"/>
                  <a:pt x="0" y="357"/>
                </a:cubicBezTo>
                <a:cubicBezTo>
                  <a:pt x="0" y="362"/>
                  <a:pt x="4" y="365"/>
                  <a:pt x="9" y="362"/>
                </a:cubicBezTo>
                <a:cubicBezTo>
                  <a:pt x="349" y="165"/>
                  <a:pt x="349" y="165"/>
                  <a:pt x="349" y="165"/>
                </a:cubicBezTo>
                <a:cubicBezTo>
                  <a:pt x="354" y="163"/>
                  <a:pt x="358" y="156"/>
                  <a:pt x="358" y="150"/>
                </a:cubicBezTo>
                <a:cubicBezTo>
                  <a:pt x="358" y="87"/>
                  <a:pt x="358" y="87"/>
                  <a:pt x="358" y="87"/>
                </a:cubicBezTo>
                <a:lnTo>
                  <a:pt x="263" y="0"/>
                </a:ln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255" name="任意多边形 202">
            <a:extLst>
              <a:ext uri="{FF2B5EF4-FFF2-40B4-BE49-F238E27FC236}">
                <a16:creationId xmlns:a16="http://schemas.microsoft.com/office/drawing/2014/main" id="{8FBAA117-8A84-437C-8EE0-F5164E80A077}"/>
              </a:ext>
            </a:extLst>
          </p:cNvPr>
          <p:cNvSpPr/>
          <p:nvPr/>
        </p:nvSpPr>
        <p:spPr bwMode="auto">
          <a:xfrm>
            <a:off x="9802191" y="4483213"/>
            <a:ext cx="138958" cy="206782"/>
          </a:xfrm>
          <a:custGeom>
            <a:avLst/>
            <a:gdLst>
              <a:gd name="T0" fmla="*/ 26 w 51"/>
              <a:gd name="T1" fmla="*/ 8 h 76"/>
              <a:gd name="T2" fmla="*/ 51 w 51"/>
              <a:gd name="T3" fmla="*/ 23 h 76"/>
              <a:gd name="T4" fmla="*/ 26 w 51"/>
              <a:gd name="T5" fmla="*/ 67 h 76"/>
              <a:gd name="T6" fmla="*/ 0 w 51"/>
              <a:gd name="T7" fmla="*/ 53 h 76"/>
              <a:gd name="T8" fmla="*/ 26 w 51"/>
              <a:gd name="T9" fmla="*/ 8 h 76"/>
            </a:gdLst>
            <a:ahLst/>
            <a:cxnLst>
              <a:cxn ang="0">
                <a:pos x="T0" y="T1"/>
              </a:cxn>
              <a:cxn ang="0">
                <a:pos x="T2" y="T3"/>
              </a:cxn>
              <a:cxn ang="0">
                <a:pos x="T4" y="T5"/>
              </a:cxn>
              <a:cxn ang="0">
                <a:pos x="T6" y="T7"/>
              </a:cxn>
              <a:cxn ang="0">
                <a:pos x="T8" y="T9"/>
              </a:cxn>
            </a:cxnLst>
            <a:rect l="0" t="0" r="r" b="b"/>
            <a:pathLst>
              <a:path w="51" h="76">
                <a:moveTo>
                  <a:pt x="26" y="8"/>
                </a:moveTo>
                <a:cubicBezTo>
                  <a:pt x="40" y="0"/>
                  <a:pt x="51" y="7"/>
                  <a:pt x="51" y="23"/>
                </a:cubicBezTo>
                <a:cubicBezTo>
                  <a:pt x="51" y="39"/>
                  <a:pt x="40" y="59"/>
                  <a:pt x="26" y="67"/>
                </a:cubicBezTo>
                <a:cubicBezTo>
                  <a:pt x="12" y="76"/>
                  <a:pt x="0" y="69"/>
                  <a:pt x="0" y="53"/>
                </a:cubicBezTo>
                <a:cubicBezTo>
                  <a:pt x="0" y="36"/>
                  <a:pt x="12" y="16"/>
                  <a:pt x="26" y="8"/>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任意多边形 203">
            <a:extLst>
              <a:ext uri="{FF2B5EF4-FFF2-40B4-BE49-F238E27FC236}">
                <a16:creationId xmlns:a16="http://schemas.microsoft.com/office/drawing/2014/main" id="{50EFA6F7-735A-42C9-87B6-2056D933C162}"/>
              </a:ext>
            </a:extLst>
          </p:cNvPr>
          <p:cNvSpPr/>
          <p:nvPr/>
        </p:nvSpPr>
        <p:spPr bwMode="auto">
          <a:xfrm>
            <a:off x="8496982" y="2957987"/>
            <a:ext cx="2440031" cy="1698922"/>
          </a:xfrm>
          <a:custGeom>
            <a:avLst/>
            <a:gdLst>
              <a:gd name="T0" fmla="*/ 9 w 894"/>
              <a:gd name="T1" fmla="*/ 508 h 624"/>
              <a:gd name="T2" fmla="*/ 885 w 894"/>
              <a:gd name="T3" fmla="*/ 3 h 624"/>
              <a:gd name="T4" fmla="*/ 894 w 894"/>
              <a:gd name="T5" fmla="*/ 8 h 624"/>
              <a:gd name="T6" fmla="*/ 894 w 894"/>
              <a:gd name="T7" fmla="*/ 100 h 624"/>
              <a:gd name="T8" fmla="*/ 885 w 894"/>
              <a:gd name="T9" fmla="*/ 115 h 624"/>
              <a:gd name="T10" fmla="*/ 9 w 894"/>
              <a:gd name="T11" fmla="*/ 621 h 624"/>
              <a:gd name="T12" fmla="*/ 0 w 894"/>
              <a:gd name="T13" fmla="*/ 616 h 624"/>
              <a:gd name="T14" fmla="*/ 0 w 894"/>
              <a:gd name="T15" fmla="*/ 523 h 624"/>
              <a:gd name="T16" fmla="*/ 9 w 894"/>
              <a:gd name="T17" fmla="*/ 508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4" h="624">
                <a:moveTo>
                  <a:pt x="9" y="508"/>
                </a:moveTo>
                <a:cubicBezTo>
                  <a:pt x="885" y="3"/>
                  <a:pt x="885" y="3"/>
                  <a:pt x="885" y="3"/>
                </a:cubicBezTo>
                <a:cubicBezTo>
                  <a:pt x="890" y="0"/>
                  <a:pt x="894" y="2"/>
                  <a:pt x="894" y="8"/>
                </a:cubicBezTo>
                <a:cubicBezTo>
                  <a:pt x="894" y="100"/>
                  <a:pt x="894" y="100"/>
                  <a:pt x="894" y="100"/>
                </a:cubicBezTo>
                <a:cubicBezTo>
                  <a:pt x="894" y="106"/>
                  <a:pt x="890" y="112"/>
                  <a:pt x="885" y="115"/>
                </a:cubicBezTo>
                <a:cubicBezTo>
                  <a:pt x="9" y="621"/>
                  <a:pt x="9" y="621"/>
                  <a:pt x="9" y="621"/>
                </a:cubicBezTo>
                <a:cubicBezTo>
                  <a:pt x="4" y="624"/>
                  <a:pt x="0" y="622"/>
                  <a:pt x="0" y="616"/>
                </a:cubicBezTo>
                <a:cubicBezTo>
                  <a:pt x="0" y="523"/>
                  <a:pt x="0" y="523"/>
                  <a:pt x="0" y="523"/>
                </a:cubicBezTo>
                <a:cubicBezTo>
                  <a:pt x="0" y="518"/>
                  <a:pt x="4" y="511"/>
                  <a:pt x="9" y="508"/>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任意多边形 204">
            <a:extLst>
              <a:ext uri="{FF2B5EF4-FFF2-40B4-BE49-F238E27FC236}">
                <a16:creationId xmlns:a16="http://schemas.microsoft.com/office/drawing/2014/main" id="{AFE35DB1-0371-409B-A7F1-A98BE917CEE3}"/>
              </a:ext>
            </a:extLst>
          </p:cNvPr>
          <p:cNvSpPr/>
          <p:nvPr/>
        </p:nvSpPr>
        <p:spPr bwMode="auto">
          <a:xfrm>
            <a:off x="10050330" y="3166424"/>
            <a:ext cx="709677" cy="483043"/>
          </a:xfrm>
          <a:custGeom>
            <a:avLst/>
            <a:gdLst>
              <a:gd name="T0" fmla="*/ 0 w 260"/>
              <a:gd name="T1" fmla="*/ 156 h 177"/>
              <a:gd name="T2" fmla="*/ 0 w 260"/>
              <a:gd name="T3" fmla="*/ 173 h 177"/>
              <a:gd name="T4" fmla="*/ 5 w 260"/>
              <a:gd name="T5" fmla="*/ 176 h 177"/>
              <a:gd name="T6" fmla="*/ 260 w 260"/>
              <a:gd name="T7" fmla="*/ 28 h 177"/>
              <a:gd name="T8" fmla="*/ 260 w 260"/>
              <a:gd name="T9" fmla="*/ 0 h 177"/>
              <a:gd name="T10" fmla="*/ 5 w 260"/>
              <a:gd name="T11" fmla="*/ 147 h 177"/>
              <a:gd name="T12" fmla="*/ 0 w 260"/>
              <a:gd name="T13" fmla="*/ 156 h 177"/>
            </a:gdLst>
            <a:ahLst/>
            <a:cxnLst>
              <a:cxn ang="0">
                <a:pos x="T0" y="T1"/>
              </a:cxn>
              <a:cxn ang="0">
                <a:pos x="T2" y="T3"/>
              </a:cxn>
              <a:cxn ang="0">
                <a:pos x="T4" y="T5"/>
              </a:cxn>
              <a:cxn ang="0">
                <a:pos x="T6" y="T7"/>
              </a:cxn>
              <a:cxn ang="0">
                <a:pos x="T8" y="T9"/>
              </a:cxn>
              <a:cxn ang="0">
                <a:pos x="T10" y="T11"/>
              </a:cxn>
              <a:cxn ang="0">
                <a:pos x="T12" y="T13"/>
              </a:cxn>
            </a:cxnLst>
            <a:rect l="0" t="0" r="r" b="b"/>
            <a:pathLst>
              <a:path w="260" h="177">
                <a:moveTo>
                  <a:pt x="0" y="156"/>
                </a:moveTo>
                <a:cubicBezTo>
                  <a:pt x="0" y="173"/>
                  <a:pt x="0" y="173"/>
                  <a:pt x="0" y="173"/>
                </a:cubicBezTo>
                <a:cubicBezTo>
                  <a:pt x="0" y="176"/>
                  <a:pt x="2" y="177"/>
                  <a:pt x="5" y="176"/>
                </a:cubicBezTo>
                <a:cubicBezTo>
                  <a:pt x="260" y="28"/>
                  <a:pt x="260" y="28"/>
                  <a:pt x="260" y="28"/>
                </a:cubicBezTo>
                <a:cubicBezTo>
                  <a:pt x="260" y="0"/>
                  <a:pt x="260" y="0"/>
                  <a:pt x="260" y="0"/>
                </a:cubicBezTo>
                <a:cubicBezTo>
                  <a:pt x="5" y="147"/>
                  <a:pt x="5" y="147"/>
                  <a:pt x="5" y="147"/>
                </a:cubicBezTo>
                <a:cubicBezTo>
                  <a:pt x="2" y="149"/>
                  <a:pt x="0" y="153"/>
                  <a:pt x="0" y="15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任意多边形 205">
            <a:extLst>
              <a:ext uri="{FF2B5EF4-FFF2-40B4-BE49-F238E27FC236}">
                <a16:creationId xmlns:a16="http://schemas.microsoft.com/office/drawing/2014/main" id="{C80A3BEE-3F65-48FA-9ABF-DA207909614C}"/>
              </a:ext>
            </a:extLst>
          </p:cNvPr>
          <p:cNvSpPr/>
          <p:nvPr/>
        </p:nvSpPr>
        <p:spPr bwMode="auto">
          <a:xfrm>
            <a:off x="10760007" y="3120104"/>
            <a:ext cx="86021" cy="124070"/>
          </a:xfrm>
          <a:custGeom>
            <a:avLst/>
            <a:gdLst>
              <a:gd name="T0" fmla="*/ 27 w 32"/>
              <a:gd name="T1" fmla="*/ 2 h 45"/>
              <a:gd name="T2" fmla="*/ 32 w 32"/>
              <a:gd name="T3" fmla="*/ 5 h 45"/>
              <a:gd name="T4" fmla="*/ 32 w 32"/>
              <a:gd name="T5" fmla="*/ 21 h 45"/>
              <a:gd name="T6" fmla="*/ 27 w 32"/>
              <a:gd name="T7" fmla="*/ 30 h 45"/>
              <a:gd name="T8" fmla="*/ 0 w 32"/>
              <a:gd name="T9" fmla="*/ 45 h 45"/>
              <a:gd name="T10" fmla="*/ 0 w 32"/>
              <a:gd name="T11" fmla="*/ 17 h 45"/>
              <a:gd name="T12" fmla="*/ 27 w 32"/>
              <a:gd name="T13" fmla="*/ 2 h 45"/>
            </a:gdLst>
            <a:ahLst/>
            <a:cxnLst>
              <a:cxn ang="0">
                <a:pos x="T0" y="T1"/>
              </a:cxn>
              <a:cxn ang="0">
                <a:pos x="T2" y="T3"/>
              </a:cxn>
              <a:cxn ang="0">
                <a:pos x="T4" y="T5"/>
              </a:cxn>
              <a:cxn ang="0">
                <a:pos x="T6" y="T7"/>
              </a:cxn>
              <a:cxn ang="0">
                <a:pos x="T8" y="T9"/>
              </a:cxn>
              <a:cxn ang="0">
                <a:pos x="T10" y="T11"/>
              </a:cxn>
              <a:cxn ang="0">
                <a:pos x="T12" y="T13"/>
              </a:cxn>
            </a:cxnLst>
            <a:rect l="0" t="0" r="r" b="b"/>
            <a:pathLst>
              <a:path w="32" h="45">
                <a:moveTo>
                  <a:pt x="27" y="2"/>
                </a:moveTo>
                <a:cubicBezTo>
                  <a:pt x="30" y="0"/>
                  <a:pt x="32" y="1"/>
                  <a:pt x="32" y="5"/>
                </a:cubicBezTo>
                <a:cubicBezTo>
                  <a:pt x="32" y="21"/>
                  <a:pt x="32" y="21"/>
                  <a:pt x="32" y="21"/>
                </a:cubicBezTo>
                <a:cubicBezTo>
                  <a:pt x="32" y="24"/>
                  <a:pt x="30" y="28"/>
                  <a:pt x="27" y="30"/>
                </a:cubicBezTo>
                <a:cubicBezTo>
                  <a:pt x="0" y="45"/>
                  <a:pt x="0" y="45"/>
                  <a:pt x="0" y="45"/>
                </a:cubicBezTo>
                <a:cubicBezTo>
                  <a:pt x="0" y="17"/>
                  <a:pt x="0" y="17"/>
                  <a:pt x="0" y="17"/>
                </a:cubicBezTo>
                <a:lnTo>
                  <a:pt x="27" y="2"/>
                </a:ln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任意多边形 206">
            <a:extLst>
              <a:ext uri="{FF2B5EF4-FFF2-40B4-BE49-F238E27FC236}">
                <a16:creationId xmlns:a16="http://schemas.microsoft.com/office/drawing/2014/main" id="{6F7B71DD-AB5C-4CC2-9772-976475EC4393}"/>
              </a:ext>
            </a:extLst>
          </p:cNvPr>
          <p:cNvSpPr/>
          <p:nvPr/>
        </p:nvSpPr>
        <p:spPr bwMode="auto">
          <a:xfrm>
            <a:off x="10784820" y="3153189"/>
            <a:ext cx="46319" cy="54591"/>
          </a:xfrm>
          <a:custGeom>
            <a:avLst/>
            <a:gdLst>
              <a:gd name="T0" fmla="*/ 16 w 17"/>
              <a:gd name="T1" fmla="*/ 12 h 20"/>
              <a:gd name="T2" fmla="*/ 13 w 17"/>
              <a:gd name="T3" fmla="*/ 11 h 20"/>
              <a:gd name="T4" fmla="*/ 13 w 17"/>
              <a:gd name="T5" fmla="*/ 7 h 20"/>
              <a:gd name="T6" fmla="*/ 11 w 17"/>
              <a:gd name="T7" fmla="*/ 0 h 20"/>
              <a:gd name="T8" fmla="*/ 6 w 17"/>
              <a:gd name="T9" fmla="*/ 0 h 20"/>
              <a:gd name="T10" fmla="*/ 0 w 17"/>
              <a:gd name="T11" fmla="*/ 13 h 20"/>
              <a:gd name="T12" fmla="*/ 3 w 17"/>
              <a:gd name="T13" fmla="*/ 20 h 20"/>
              <a:gd name="T14" fmla="*/ 5 w 17"/>
              <a:gd name="T15" fmla="*/ 20 h 20"/>
              <a:gd name="T16" fmla="*/ 7 w 17"/>
              <a:gd name="T17" fmla="*/ 19 h 20"/>
              <a:gd name="T18" fmla="*/ 12 w 17"/>
              <a:gd name="T19" fmla="*/ 13 h 20"/>
              <a:gd name="T20" fmla="*/ 15 w 17"/>
              <a:gd name="T21" fmla="*/ 14 h 20"/>
              <a:gd name="T22" fmla="*/ 16 w 17"/>
              <a:gd name="T23" fmla="*/ 14 h 20"/>
              <a:gd name="T24" fmla="*/ 17 w 17"/>
              <a:gd name="T25" fmla="*/ 13 h 20"/>
              <a:gd name="T26" fmla="*/ 16 w 17"/>
              <a:gd name="T27" fmla="*/ 12 h 20"/>
              <a:gd name="T28" fmla="*/ 6 w 17"/>
              <a:gd name="T29" fmla="*/ 17 h 20"/>
              <a:gd name="T30" fmla="*/ 4 w 17"/>
              <a:gd name="T31" fmla="*/ 18 h 20"/>
              <a:gd name="T32" fmla="*/ 2 w 17"/>
              <a:gd name="T33" fmla="*/ 13 h 20"/>
              <a:gd name="T34" fmla="*/ 7 w 17"/>
              <a:gd name="T35" fmla="*/ 2 h 20"/>
              <a:gd name="T36" fmla="*/ 9 w 17"/>
              <a:gd name="T37" fmla="*/ 2 h 20"/>
              <a:gd name="T38" fmla="*/ 9 w 17"/>
              <a:gd name="T39" fmla="*/ 2 h 20"/>
              <a:gd name="T40" fmla="*/ 11 w 17"/>
              <a:gd name="T41" fmla="*/ 7 h 20"/>
              <a:gd name="T42" fmla="*/ 6 w 17"/>
              <a:gd name="T43"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20">
                <a:moveTo>
                  <a:pt x="16" y="12"/>
                </a:moveTo>
                <a:cubicBezTo>
                  <a:pt x="13" y="11"/>
                  <a:pt x="13" y="11"/>
                  <a:pt x="13" y="11"/>
                </a:cubicBezTo>
                <a:cubicBezTo>
                  <a:pt x="13" y="9"/>
                  <a:pt x="13" y="8"/>
                  <a:pt x="13" y="7"/>
                </a:cubicBezTo>
                <a:cubicBezTo>
                  <a:pt x="13" y="4"/>
                  <a:pt x="12" y="1"/>
                  <a:pt x="11" y="0"/>
                </a:cubicBezTo>
                <a:cubicBezTo>
                  <a:pt x="9" y="0"/>
                  <a:pt x="8" y="0"/>
                  <a:pt x="6" y="0"/>
                </a:cubicBezTo>
                <a:cubicBezTo>
                  <a:pt x="3" y="2"/>
                  <a:pt x="0" y="8"/>
                  <a:pt x="0" y="13"/>
                </a:cubicBezTo>
                <a:cubicBezTo>
                  <a:pt x="0" y="16"/>
                  <a:pt x="1" y="19"/>
                  <a:pt x="3" y="20"/>
                </a:cubicBezTo>
                <a:cubicBezTo>
                  <a:pt x="3" y="20"/>
                  <a:pt x="4" y="20"/>
                  <a:pt x="5" y="20"/>
                </a:cubicBezTo>
                <a:cubicBezTo>
                  <a:pt x="6" y="20"/>
                  <a:pt x="6" y="20"/>
                  <a:pt x="7" y="19"/>
                </a:cubicBezTo>
                <a:cubicBezTo>
                  <a:pt x="9" y="18"/>
                  <a:pt x="11" y="16"/>
                  <a:pt x="12" y="13"/>
                </a:cubicBezTo>
                <a:cubicBezTo>
                  <a:pt x="15" y="14"/>
                  <a:pt x="15" y="14"/>
                  <a:pt x="15" y="14"/>
                </a:cubicBezTo>
                <a:cubicBezTo>
                  <a:pt x="16" y="14"/>
                  <a:pt x="16" y="14"/>
                  <a:pt x="16" y="14"/>
                </a:cubicBezTo>
                <a:cubicBezTo>
                  <a:pt x="16" y="14"/>
                  <a:pt x="17" y="14"/>
                  <a:pt x="17" y="13"/>
                </a:cubicBezTo>
                <a:cubicBezTo>
                  <a:pt x="17" y="12"/>
                  <a:pt x="17" y="12"/>
                  <a:pt x="16" y="12"/>
                </a:cubicBezTo>
                <a:close/>
                <a:moveTo>
                  <a:pt x="6" y="17"/>
                </a:moveTo>
                <a:cubicBezTo>
                  <a:pt x="5" y="18"/>
                  <a:pt x="5" y="18"/>
                  <a:pt x="4" y="18"/>
                </a:cubicBezTo>
                <a:cubicBezTo>
                  <a:pt x="3" y="17"/>
                  <a:pt x="2" y="15"/>
                  <a:pt x="2" y="13"/>
                </a:cubicBezTo>
                <a:cubicBezTo>
                  <a:pt x="2" y="9"/>
                  <a:pt x="5" y="4"/>
                  <a:pt x="7" y="2"/>
                </a:cubicBezTo>
                <a:cubicBezTo>
                  <a:pt x="8" y="2"/>
                  <a:pt x="8" y="2"/>
                  <a:pt x="9" y="2"/>
                </a:cubicBezTo>
                <a:cubicBezTo>
                  <a:pt x="9" y="2"/>
                  <a:pt x="9" y="2"/>
                  <a:pt x="9" y="2"/>
                </a:cubicBezTo>
                <a:cubicBezTo>
                  <a:pt x="10" y="3"/>
                  <a:pt x="11" y="5"/>
                  <a:pt x="11" y="7"/>
                </a:cubicBezTo>
                <a:cubicBezTo>
                  <a:pt x="11" y="11"/>
                  <a:pt x="9" y="16"/>
                  <a:pt x="6" y="17"/>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任意多边形 207">
            <a:extLst>
              <a:ext uri="{FF2B5EF4-FFF2-40B4-BE49-F238E27FC236}">
                <a16:creationId xmlns:a16="http://schemas.microsoft.com/office/drawing/2014/main" id="{A1387680-8F96-4E5C-B944-B2C121957067}"/>
              </a:ext>
            </a:extLst>
          </p:cNvPr>
          <p:cNvSpPr/>
          <p:nvPr/>
        </p:nvSpPr>
        <p:spPr bwMode="auto">
          <a:xfrm>
            <a:off x="9117328" y="3313653"/>
            <a:ext cx="1819684" cy="1394539"/>
          </a:xfrm>
          <a:custGeom>
            <a:avLst/>
            <a:gdLst>
              <a:gd name="T0" fmla="*/ 0 w 667"/>
              <a:gd name="T1" fmla="*/ 392 h 512"/>
              <a:gd name="T2" fmla="*/ 0 w 667"/>
              <a:gd name="T3" fmla="*/ 504 h 512"/>
              <a:gd name="T4" fmla="*/ 9 w 667"/>
              <a:gd name="T5" fmla="*/ 509 h 512"/>
              <a:gd name="T6" fmla="*/ 658 w 667"/>
              <a:gd name="T7" fmla="*/ 134 h 512"/>
              <a:gd name="T8" fmla="*/ 667 w 667"/>
              <a:gd name="T9" fmla="*/ 119 h 512"/>
              <a:gd name="T10" fmla="*/ 667 w 667"/>
              <a:gd name="T11" fmla="*/ 8 h 512"/>
              <a:gd name="T12" fmla="*/ 658 w 667"/>
              <a:gd name="T13" fmla="*/ 3 h 512"/>
              <a:gd name="T14" fmla="*/ 9 w 667"/>
              <a:gd name="T15" fmla="*/ 377 h 512"/>
              <a:gd name="T16" fmla="*/ 0 w 667"/>
              <a:gd name="T17" fmla="*/ 39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7" h="512">
                <a:moveTo>
                  <a:pt x="0" y="392"/>
                </a:moveTo>
                <a:cubicBezTo>
                  <a:pt x="0" y="504"/>
                  <a:pt x="0" y="504"/>
                  <a:pt x="0" y="504"/>
                </a:cubicBezTo>
                <a:cubicBezTo>
                  <a:pt x="0" y="509"/>
                  <a:pt x="4" y="512"/>
                  <a:pt x="9" y="509"/>
                </a:cubicBezTo>
                <a:cubicBezTo>
                  <a:pt x="658" y="134"/>
                  <a:pt x="658" y="134"/>
                  <a:pt x="658" y="134"/>
                </a:cubicBezTo>
                <a:cubicBezTo>
                  <a:pt x="663" y="131"/>
                  <a:pt x="667" y="125"/>
                  <a:pt x="667" y="119"/>
                </a:cubicBezTo>
                <a:cubicBezTo>
                  <a:pt x="667" y="8"/>
                  <a:pt x="667" y="8"/>
                  <a:pt x="667" y="8"/>
                </a:cubicBezTo>
                <a:cubicBezTo>
                  <a:pt x="667" y="2"/>
                  <a:pt x="663" y="0"/>
                  <a:pt x="658" y="3"/>
                </a:cubicBezTo>
                <a:cubicBezTo>
                  <a:pt x="9" y="377"/>
                  <a:pt x="9" y="377"/>
                  <a:pt x="9" y="377"/>
                </a:cubicBezTo>
                <a:cubicBezTo>
                  <a:pt x="4" y="380"/>
                  <a:pt x="0" y="387"/>
                  <a:pt x="0" y="392"/>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任意多边形 208">
            <a:extLst>
              <a:ext uri="{FF2B5EF4-FFF2-40B4-BE49-F238E27FC236}">
                <a16:creationId xmlns:a16="http://schemas.microsoft.com/office/drawing/2014/main" id="{0CF3531A-5130-45DD-A7FE-AF3836BBED8D}"/>
              </a:ext>
            </a:extLst>
          </p:cNvPr>
          <p:cNvSpPr/>
          <p:nvPr/>
        </p:nvSpPr>
        <p:spPr bwMode="auto">
          <a:xfrm>
            <a:off x="9117328" y="3320269"/>
            <a:ext cx="1819684" cy="1382960"/>
          </a:xfrm>
          <a:custGeom>
            <a:avLst/>
            <a:gdLst>
              <a:gd name="T0" fmla="*/ 662 w 667"/>
              <a:gd name="T1" fmla="*/ 0 h 508"/>
              <a:gd name="T2" fmla="*/ 658 w 667"/>
              <a:gd name="T3" fmla="*/ 1 h 508"/>
              <a:gd name="T4" fmla="*/ 9 w 667"/>
              <a:gd name="T5" fmla="*/ 375 h 508"/>
              <a:gd name="T6" fmla="*/ 0 w 667"/>
              <a:gd name="T7" fmla="*/ 390 h 508"/>
              <a:gd name="T8" fmla="*/ 0 w 667"/>
              <a:gd name="T9" fmla="*/ 502 h 508"/>
              <a:gd name="T10" fmla="*/ 5 w 667"/>
              <a:gd name="T11" fmla="*/ 508 h 508"/>
              <a:gd name="T12" fmla="*/ 9 w 667"/>
              <a:gd name="T13" fmla="*/ 507 h 508"/>
              <a:gd name="T14" fmla="*/ 658 w 667"/>
              <a:gd name="T15" fmla="*/ 132 h 508"/>
              <a:gd name="T16" fmla="*/ 667 w 667"/>
              <a:gd name="T17" fmla="*/ 117 h 508"/>
              <a:gd name="T18" fmla="*/ 667 w 667"/>
              <a:gd name="T19" fmla="*/ 6 h 508"/>
              <a:gd name="T20" fmla="*/ 662 w 667"/>
              <a:gd name="T21"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508">
                <a:moveTo>
                  <a:pt x="662" y="0"/>
                </a:moveTo>
                <a:cubicBezTo>
                  <a:pt x="661" y="0"/>
                  <a:pt x="659" y="0"/>
                  <a:pt x="658" y="1"/>
                </a:cubicBezTo>
                <a:cubicBezTo>
                  <a:pt x="9" y="375"/>
                  <a:pt x="9" y="375"/>
                  <a:pt x="9" y="375"/>
                </a:cubicBezTo>
                <a:cubicBezTo>
                  <a:pt x="4" y="378"/>
                  <a:pt x="0" y="385"/>
                  <a:pt x="0" y="390"/>
                </a:cubicBezTo>
                <a:cubicBezTo>
                  <a:pt x="0" y="502"/>
                  <a:pt x="0" y="502"/>
                  <a:pt x="0" y="502"/>
                </a:cubicBezTo>
                <a:cubicBezTo>
                  <a:pt x="0" y="506"/>
                  <a:pt x="2" y="508"/>
                  <a:pt x="5" y="508"/>
                </a:cubicBezTo>
                <a:cubicBezTo>
                  <a:pt x="6" y="508"/>
                  <a:pt x="8" y="508"/>
                  <a:pt x="9" y="507"/>
                </a:cubicBezTo>
                <a:cubicBezTo>
                  <a:pt x="658" y="132"/>
                  <a:pt x="658" y="132"/>
                  <a:pt x="658" y="132"/>
                </a:cubicBezTo>
                <a:cubicBezTo>
                  <a:pt x="663" y="129"/>
                  <a:pt x="667" y="123"/>
                  <a:pt x="667" y="117"/>
                </a:cubicBezTo>
                <a:cubicBezTo>
                  <a:pt x="667" y="6"/>
                  <a:pt x="667" y="6"/>
                  <a:pt x="667" y="6"/>
                </a:cubicBezTo>
                <a:cubicBezTo>
                  <a:pt x="667" y="2"/>
                  <a:pt x="665" y="0"/>
                  <a:pt x="662" y="0"/>
                </a:cubicBezTo>
              </a:path>
            </a:pathLst>
          </a:custGeom>
          <a:solidFill>
            <a:srgbClr val="BFF5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任意多边形 209">
            <a:extLst>
              <a:ext uri="{FF2B5EF4-FFF2-40B4-BE49-F238E27FC236}">
                <a16:creationId xmlns:a16="http://schemas.microsoft.com/office/drawing/2014/main" id="{5FCBDD04-D4F9-4835-9AC2-C428FF0D9C16}"/>
              </a:ext>
            </a:extLst>
          </p:cNvPr>
          <p:cNvSpPr/>
          <p:nvPr/>
        </p:nvSpPr>
        <p:spPr bwMode="auto">
          <a:xfrm>
            <a:off x="8407652" y="2643678"/>
            <a:ext cx="2617035" cy="1662529"/>
          </a:xfrm>
          <a:custGeom>
            <a:avLst/>
            <a:gdLst>
              <a:gd name="T0" fmla="*/ 959 w 959"/>
              <a:gd name="T1" fmla="*/ 0 h 610"/>
              <a:gd name="T2" fmla="*/ 959 w 959"/>
              <a:gd name="T3" fmla="*/ 56 h 610"/>
              <a:gd name="T4" fmla="*/ 0 w 959"/>
              <a:gd name="T5" fmla="*/ 610 h 610"/>
              <a:gd name="T6" fmla="*/ 0 w 959"/>
              <a:gd name="T7" fmla="*/ 553 h 610"/>
              <a:gd name="T8" fmla="*/ 18 w 959"/>
              <a:gd name="T9" fmla="*/ 543 h 610"/>
              <a:gd name="T10" fmla="*/ 27 w 959"/>
              <a:gd name="T11" fmla="*/ 528 h 610"/>
              <a:gd name="T12" fmla="*/ 33 w 959"/>
              <a:gd name="T13" fmla="*/ 507 h 610"/>
              <a:gd name="T14" fmla="*/ 42 w 959"/>
              <a:gd name="T15" fmla="*/ 492 h 610"/>
              <a:gd name="T16" fmla="*/ 248 w 959"/>
              <a:gd name="T17" fmla="*/ 373 h 610"/>
              <a:gd name="T18" fmla="*/ 260 w 959"/>
              <a:gd name="T19" fmla="*/ 376 h 610"/>
              <a:gd name="T20" fmla="*/ 268 w 959"/>
              <a:gd name="T21" fmla="*/ 389 h 610"/>
              <a:gd name="T22" fmla="*/ 277 w 959"/>
              <a:gd name="T23" fmla="*/ 394 h 610"/>
              <a:gd name="T24" fmla="*/ 959 w 959"/>
              <a:gd name="T25"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9" h="610">
                <a:moveTo>
                  <a:pt x="959" y="0"/>
                </a:moveTo>
                <a:cubicBezTo>
                  <a:pt x="959" y="56"/>
                  <a:pt x="959" y="56"/>
                  <a:pt x="959" y="56"/>
                </a:cubicBezTo>
                <a:cubicBezTo>
                  <a:pt x="0" y="610"/>
                  <a:pt x="0" y="610"/>
                  <a:pt x="0" y="610"/>
                </a:cubicBezTo>
                <a:cubicBezTo>
                  <a:pt x="0" y="553"/>
                  <a:pt x="0" y="553"/>
                  <a:pt x="0" y="553"/>
                </a:cubicBezTo>
                <a:cubicBezTo>
                  <a:pt x="18" y="543"/>
                  <a:pt x="18" y="543"/>
                  <a:pt x="18" y="543"/>
                </a:cubicBezTo>
                <a:cubicBezTo>
                  <a:pt x="23" y="540"/>
                  <a:pt x="25" y="536"/>
                  <a:pt x="27" y="528"/>
                </a:cubicBezTo>
                <a:cubicBezTo>
                  <a:pt x="33" y="507"/>
                  <a:pt x="33" y="507"/>
                  <a:pt x="33" y="507"/>
                </a:cubicBezTo>
                <a:cubicBezTo>
                  <a:pt x="35" y="500"/>
                  <a:pt x="37" y="495"/>
                  <a:pt x="42" y="492"/>
                </a:cubicBezTo>
                <a:cubicBezTo>
                  <a:pt x="248" y="373"/>
                  <a:pt x="248" y="373"/>
                  <a:pt x="248" y="373"/>
                </a:cubicBezTo>
                <a:cubicBezTo>
                  <a:pt x="253" y="370"/>
                  <a:pt x="257" y="370"/>
                  <a:pt x="260" y="376"/>
                </a:cubicBezTo>
                <a:cubicBezTo>
                  <a:pt x="268" y="389"/>
                  <a:pt x="268" y="389"/>
                  <a:pt x="268" y="389"/>
                </a:cubicBezTo>
                <a:cubicBezTo>
                  <a:pt x="271" y="394"/>
                  <a:pt x="272" y="397"/>
                  <a:pt x="277" y="394"/>
                </a:cubicBezTo>
                <a:cubicBezTo>
                  <a:pt x="959" y="0"/>
                  <a:pt x="959" y="0"/>
                  <a:pt x="959"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任意多边形 210">
            <a:extLst>
              <a:ext uri="{FF2B5EF4-FFF2-40B4-BE49-F238E27FC236}">
                <a16:creationId xmlns:a16="http://schemas.microsoft.com/office/drawing/2014/main" id="{622E3F5E-7DF8-449B-9213-B5F70699204E}"/>
              </a:ext>
            </a:extLst>
          </p:cNvPr>
          <p:cNvSpPr/>
          <p:nvPr/>
        </p:nvSpPr>
        <p:spPr bwMode="auto">
          <a:xfrm>
            <a:off x="10885730" y="2587433"/>
            <a:ext cx="56245" cy="86021"/>
          </a:xfrm>
          <a:custGeom>
            <a:avLst/>
            <a:gdLst>
              <a:gd name="T0" fmla="*/ 10 w 21"/>
              <a:gd name="T1" fmla="*/ 4 h 32"/>
              <a:gd name="T2" fmla="*/ 21 w 21"/>
              <a:gd name="T3" fmla="*/ 10 h 32"/>
              <a:gd name="T4" fmla="*/ 10 w 21"/>
              <a:gd name="T5" fmla="*/ 29 h 32"/>
              <a:gd name="T6" fmla="*/ 0 w 21"/>
              <a:gd name="T7" fmla="*/ 23 h 32"/>
              <a:gd name="T8" fmla="*/ 10 w 21"/>
              <a:gd name="T9" fmla="*/ 4 h 32"/>
            </a:gdLst>
            <a:ahLst/>
            <a:cxnLst>
              <a:cxn ang="0">
                <a:pos x="T0" y="T1"/>
              </a:cxn>
              <a:cxn ang="0">
                <a:pos x="T2" y="T3"/>
              </a:cxn>
              <a:cxn ang="0">
                <a:pos x="T4" y="T5"/>
              </a:cxn>
              <a:cxn ang="0">
                <a:pos x="T6" y="T7"/>
              </a:cxn>
              <a:cxn ang="0">
                <a:pos x="T8" y="T9"/>
              </a:cxn>
            </a:cxnLst>
            <a:rect l="0" t="0" r="r" b="b"/>
            <a:pathLst>
              <a:path w="21" h="32">
                <a:moveTo>
                  <a:pt x="10" y="4"/>
                </a:moveTo>
                <a:cubicBezTo>
                  <a:pt x="16" y="0"/>
                  <a:pt x="21" y="3"/>
                  <a:pt x="21" y="10"/>
                </a:cubicBezTo>
                <a:cubicBezTo>
                  <a:pt x="21" y="17"/>
                  <a:pt x="16" y="25"/>
                  <a:pt x="10" y="29"/>
                </a:cubicBezTo>
                <a:cubicBezTo>
                  <a:pt x="4" y="32"/>
                  <a:pt x="0" y="30"/>
                  <a:pt x="0" y="23"/>
                </a:cubicBezTo>
                <a:cubicBezTo>
                  <a:pt x="0" y="16"/>
                  <a:pt x="4" y="7"/>
                  <a:pt x="1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任意多边形 211">
            <a:extLst>
              <a:ext uri="{FF2B5EF4-FFF2-40B4-BE49-F238E27FC236}">
                <a16:creationId xmlns:a16="http://schemas.microsoft.com/office/drawing/2014/main" id="{0A88A14E-50F7-4B96-BDFD-6DF37E430865}"/>
              </a:ext>
            </a:extLst>
          </p:cNvPr>
          <p:cNvSpPr/>
          <p:nvPr/>
        </p:nvSpPr>
        <p:spPr bwMode="auto">
          <a:xfrm>
            <a:off x="10776550" y="2650295"/>
            <a:ext cx="59553" cy="86021"/>
          </a:xfrm>
          <a:custGeom>
            <a:avLst/>
            <a:gdLst>
              <a:gd name="T0" fmla="*/ 11 w 22"/>
              <a:gd name="T1" fmla="*/ 3 h 32"/>
              <a:gd name="T2" fmla="*/ 22 w 22"/>
              <a:gd name="T3" fmla="*/ 10 h 32"/>
              <a:gd name="T4" fmla="*/ 11 w 22"/>
              <a:gd name="T5" fmla="*/ 29 h 32"/>
              <a:gd name="T6" fmla="*/ 0 w 22"/>
              <a:gd name="T7" fmla="*/ 22 h 32"/>
              <a:gd name="T8" fmla="*/ 11 w 22"/>
              <a:gd name="T9" fmla="*/ 3 h 32"/>
            </a:gdLst>
            <a:ahLst/>
            <a:cxnLst>
              <a:cxn ang="0">
                <a:pos x="T0" y="T1"/>
              </a:cxn>
              <a:cxn ang="0">
                <a:pos x="T2" y="T3"/>
              </a:cxn>
              <a:cxn ang="0">
                <a:pos x="T4" y="T5"/>
              </a:cxn>
              <a:cxn ang="0">
                <a:pos x="T6" y="T7"/>
              </a:cxn>
              <a:cxn ang="0">
                <a:pos x="T8" y="T9"/>
              </a:cxn>
            </a:cxnLst>
            <a:rect l="0" t="0" r="r" b="b"/>
            <a:pathLst>
              <a:path w="22" h="32">
                <a:moveTo>
                  <a:pt x="11" y="3"/>
                </a:moveTo>
                <a:cubicBezTo>
                  <a:pt x="17" y="0"/>
                  <a:pt x="22" y="3"/>
                  <a:pt x="22" y="10"/>
                </a:cubicBezTo>
                <a:cubicBezTo>
                  <a:pt x="22" y="17"/>
                  <a:pt x="17" y="25"/>
                  <a:pt x="11" y="29"/>
                </a:cubicBezTo>
                <a:cubicBezTo>
                  <a:pt x="5" y="32"/>
                  <a:pt x="0" y="29"/>
                  <a:pt x="0" y="22"/>
                </a:cubicBezTo>
                <a:cubicBezTo>
                  <a:pt x="0" y="15"/>
                  <a:pt x="5" y="7"/>
                  <a:pt x="1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任意多边形 212">
            <a:extLst>
              <a:ext uri="{FF2B5EF4-FFF2-40B4-BE49-F238E27FC236}">
                <a16:creationId xmlns:a16="http://schemas.microsoft.com/office/drawing/2014/main" id="{FEE6EC30-0138-412F-BCBB-1210BDC31E37}"/>
              </a:ext>
            </a:extLst>
          </p:cNvPr>
          <p:cNvSpPr/>
          <p:nvPr/>
        </p:nvSpPr>
        <p:spPr bwMode="auto">
          <a:xfrm>
            <a:off x="10669022" y="2711503"/>
            <a:ext cx="61208" cy="87676"/>
          </a:xfrm>
          <a:custGeom>
            <a:avLst/>
            <a:gdLst>
              <a:gd name="T0" fmla="*/ 11 w 22"/>
              <a:gd name="T1" fmla="*/ 3 h 32"/>
              <a:gd name="T2" fmla="*/ 22 w 22"/>
              <a:gd name="T3" fmla="*/ 9 h 32"/>
              <a:gd name="T4" fmla="*/ 11 w 22"/>
              <a:gd name="T5" fmla="*/ 28 h 32"/>
              <a:gd name="T6" fmla="*/ 0 w 22"/>
              <a:gd name="T7" fmla="*/ 22 h 32"/>
              <a:gd name="T8" fmla="*/ 11 w 22"/>
              <a:gd name="T9" fmla="*/ 3 h 32"/>
            </a:gdLst>
            <a:ahLst/>
            <a:cxnLst>
              <a:cxn ang="0">
                <a:pos x="T0" y="T1"/>
              </a:cxn>
              <a:cxn ang="0">
                <a:pos x="T2" y="T3"/>
              </a:cxn>
              <a:cxn ang="0">
                <a:pos x="T4" y="T5"/>
              </a:cxn>
              <a:cxn ang="0">
                <a:pos x="T6" y="T7"/>
              </a:cxn>
              <a:cxn ang="0">
                <a:pos x="T8" y="T9"/>
              </a:cxn>
            </a:cxnLst>
            <a:rect l="0" t="0" r="r" b="b"/>
            <a:pathLst>
              <a:path w="22" h="32">
                <a:moveTo>
                  <a:pt x="11" y="3"/>
                </a:moveTo>
                <a:cubicBezTo>
                  <a:pt x="17" y="0"/>
                  <a:pt x="22" y="2"/>
                  <a:pt x="22" y="9"/>
                </a:cubicBezTo>
                <a:cubicBezTo>
                  <a:pt x="22" y="16"/>
                  <a:pt x="17" y="25"/>
                  <a:pt x="11" y="28"/>
                </a:cubicBezTo>
                <a:cubicBezTo>
                  <a:pt x="5" y="32"/>
                  <a:pt x="0" y="29"/>
                  <a:pt x="0" y="22"/>
                </a:cubicBezTo>
                <a:cubicBezTo>
                  <a:pt x="0" y="15"/>
                  <a:pt x="5" y="6"/>
                  <a:pt x="1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任意多边形 213">
            <a:extLst>
              <a:ext uri="{FF2B5EF4-FFF2-40B4-BE49-F238E27FC236}">
                <a16:creationId xmlns:a16="http://schemas.microsoft.com/office/drawing/2014/main" id="{6A940624-9641-41E5-8235-1A40935DF711}"/>
              </a:ext>
            </a:extLst>
          </p:cNvPr>
          <p:cNvSpPr/>
          <p:nvPr/>
        </p:nvSpPr>
        <p:spPr bwMode="auto">
          <a:xfrm>
            <a:off x="8470514" y="4150707"/>
            <a:ext cx="49628" cy="62862"/>
          </a:xfrm>
          <a:custGeom>
            <a:avLst/>
            <a:gdLst>
              <a:gd name="T0" fmla="*/ 8 w 18"/>
              <a:gd name="T1" fmla="*/ 0 h 23"/>
              <a:gd name="T2" fmla="*/ 7 w 18"/>
              <a:gd name="T3" fmla="*/ 1 h 23"/>
              <a:gd name="T4" fmla="*/ 0 w 18"/>
              <a:gd name="T5" fmla="*/ 15 h 23"/>
              <a:gd name="T6" fmla="*/ 0 w 18"/>
              <a:gd name="T7" fmla="*/ 15 h 23"/>
              <a:gd name="T8" fmla="*/ 0 w 18"/>
              <a:gd name="T9" fmla="*/ 15 h 23"/>
              <a:gd name="T10" fmla="*/ 0 w 18"/>
              <a:gd name="T11" fmla="*/ 16 h 23"/>
              <a:gd name="T12" fmla="*/ 0 w 18"/>
              <a:gd name="T13" fmla="*/ 16 h 23"/>
              <a:gd name="T14" fmla="*/ 0 w 18"/>
              <a:gd name="T15" fmla="*/ 17 h 23"/>
              <a:gd name="T16" fmla="*/ 0 w 18"/>
              <a:gd name="T17" fmla="*/ 17 h 23"/>
              <a:gd name="T18" fmla="*/ 0 w 18"/>
              <a:gd name="T19" fmla="*/ 17 h 23"/>
              <a:gd name="T20" fmla="*/ 0 w 18"/>
              <a:gd name="T21" fmla="*/ 17 h 23"/>
              <a:gd name="T22" fmla="*/ 7 w 18"/>
              <a:gd name="T23" fmla="*/ 23 h 23"/>
              <a:gd name="T24" fmla="*/ 8 w 18"/>
              <a:gd name="T25" fmla="*/ 23 h 23"/>
              <a:gd name="T26" fmla="*/ 9 w 18"/>
              <a:gd name="T27" fmla="*/ 22 h 23"/>
              <a:gd name="T28" fmla="*/ 9 w 18"/>
              <a:gd name="T29" fmla="*/ 20 h 23"/>
              <a:gd name="T30" fmla="*/ 4 w 18"/>
              <a:gd name="T31" fmla="*/ 16 h 23"/>
              <a:gd name="T32" fmla="*/ 17 w 18"/>
              <a:gd name="T33" fmla="*/ 8 h 23"/>
              <a:gd name="T34" fmla="*/ 18 w 18"/>
              <a:gd name="T35" fmla="*/ 6 h 23"/>
              <a:gd name="T36" fmla="*/ 18 w 18"/>
              <a:gd name="T37" fmla="*/ 4 h 23"/>
              <a:gd name="T38" fmla="*/ 17 w 18"/>
              <a:gd name="T39" fmla="*/ 4 h 23"/>
              <a:gd name="T40" fmla="*/ 4 w 18"/>
              <a:gd name="T41" fmla="*/ 12 h 23"/>
              <a:gd name="T42" fmla="*/ 9 w 18"/>
              <a:gd name="T43" fmla="*/ 2 h 23"/>
              <a:gd name="T44" fmla="*/ 9 w 18"/>
              <a:gd name="T45" fmla="*/ 0 h 23"/>
              <a:gd name="T46" fmla="*/ 8 w 18"/>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23">
                <a:moveTo>
                  <a:pt x="8" y="0"/>
                </a:moveTo>
                <a:cubicBezTo>
                  <a:pt x="8" y="0"/>
                  <a:pt x="8" y="0"/>
                  <a:pt x="7" y="1"/>
                </a:cubicBezTo>
                <a:cubicBezTo>
                  <a:pt x="0" y="15"/>
                  <a:pt x="0" y="15"/>
                  <a:pt x="0" y="15"/>
                </a:cubicBezTo>
                <a:cubicBezTo>
                  <a:pt x="0" y="15"/>
                  <a:pt x="0" y="15"/>
                  <a:pt x="0" y="15"/>
                </a:cubicBezTo>
                <a:cubicBezTo>
                  <a:pt x="0" y="15"/>
                  <a:pt x="0" y="15"/>
                  <a:pt x="0" y="15"/>
                </a:cubicBezTo>
                <a:cubicBezTo>
                  <a:pt x="0" y="16"/>
                  <a:pt x="0" y="16"/>
                  <a:pt x="0" y="16"/>
                </a:cubicBezTo>
                <a:cubicBezTo>
                  <a:pt x="0" y="16"/>
                  <a:pt x="0" y="16"/>
                  <a:pt x="0" y="16"/>
                </a:cubicBezTo>
                <a:cubicBezTo>
                  <a:pt x="0" y="17"/>
                  <a:pt x="0" y="17"/>
                  <a:pt x="0" y="17"/>
                </a:cubicBezTo>
                <a:cubicBezTo>
                  <a:pt x="0" y="17"/>
                  <a:pt x="0" y="17"/>
                  <a:pt x="0" y="17"/>
                </a:cubicBezTo>
                <a:cubicBezTo>
                  <a:pt x="0" y="17"/>
                  <a:pt x="0" y="17"/>
                  <a:pt x="0" y="17"/>
                </a:cubicBezTo>
                <a:cubicBezTo>
                  <a:pt x="0" y="17"/>
                  <a:pt x="0" y="17"/>
                  <a:pt x="0" y="17"/>
                </a:cubicBezTo>
                <a:cubicBezTo>
                  <a:pt x="7" y="23"/>
                  <a:pt x="7" y="23"/>
                  <a:pt x="7" y="23"/>
                </a:cubicBezTo>
                <a:cubicBezTo>
                  <a:pt x="8" y="23"/>
                  <a:pt x="8" y="23"/>
                  <a:pt x="8" y="23"/>
                </a:cubicBezTo>
                <a:cubicBezTo>
                  <a:pt x="8" y="23"/>
                  <a:pt x="9" y="23"/>
                  <a:pt x="9" y="22"/>
                </a:cubicBezTo>
                <a:cubicBezTo>
                  <a:pt x="9" y="21"/>
                  <a:pt x="9" y="20"/>
                  <a:pt x="9" y="20"/>
                </a:cubicBezTo>
                <a:cubicBezTo>
                  <a:pt x="4" y="16"/>
                  <a:pt x="4" y="16"/>
                  <a:pt x="4" y="16"/>
                </a:cubicBezTo>
                <a:cubicBezTo>
                  <a:pt x="17" y="8"/>
                  <a:pt x="17" y="8"/>
                  <a:pt x="17" y="8"/>
                </a:cubicBezTo>
                <a:cubicBezTo>
                  <a:pt x="18" y="8"/>
                  <a:pt x="18" y="6"/>
                  <a:pt x="18" y="6"/>
                </a:cubicBezTo>
                <a:cubicBezTo>
                  <a:pt x="18" y="5"/>
                  <a:pt x="18" y="4"/>
                  <a:pt x="18" y="4"/>
                </a:cubicBezTo>
                <a:cubicBezTo>
                  <a:pt x="17" y="4"/>
                  <a:pt x="17" y="4"/>
                  <a:pt x="17" y="4"/>
                </a:cubicBezTo>
                <a:cubicBezTo>
                  <a:pt x="4" y="12"/>
                  <a:pt x="4" y="12"/>
                  <a:pt x="4" y="12"/>
                </a:cubicBezTo>
                <a:cubicBezTo>
                  <a:pt x="9" y="2"/>
                  <a:pt x="9" y="2"/>
                  <a:pt x="9" y="2"/>
                </a:cubicBezTo>
                <a:cubicBezTo>
                  <a:pt x="9" y="1"/>
                  <a:pt x="9" y="0"/>
                  <a:pt x="9" y="0"/>
                </a:cubicBezTo>
                <a:cubicBezTo>
                  <a:pt x="9" y="0"/>
                  <a:pt x="9" y="0"/>
                  <a:pt x="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任意多边形 5">
            <a:extLst>
              <a:ext uri="{FF2B5EF4-FFF2-40B4-BE49-F238E27FC236}">
                <a16:creationId xmlns:a16="http://schemas.microsoft.com/office/drawing/2014/main" id="{EBF9AAF8-A709-4A40-9197-F88D698E6D09}"/>
              </a:ext>
            </a:extLst>
          </p:cNvPr>
          <p:cNvSpPr/>
          <p:nvPr/>
        </p:nvSpPr>
        <p:spPr bwMode="auto">
          <a:xfrm>
            <a:off x="8543301" y="4104388"/>
            <a:ext cx="52936" cy="62862"/>
          </a:xfrm>
          <a:custGeom>
            <a:avLst/>
            <a:gdLst>
              <a:gd name="T0" fmla="*/ 11 w 19"/>
              <a:gd name="T1" fmla="*/ 0 h 23"/>
              <a:gd name="T2" fmla="*/ 10 w 19"/>
              <a:gd name="T3" fmla="*/ 1 h 23"/>
              <a:gd name="T4" fmla="*/ 10 w 19"/>
              <a:gd name="T5" fmla="*/ 3 h 23"/>
              <a:gd name="T6" fmla="*/ 15 w 19"/>
              <a:gd name="T7" fmla="*/ 7 h 23"/>
              <a:gd name="T8" fmla="*/ 2 w 19"/>
              <a:gd name="T9" fmla="*/ 15 h 23"/>
              <a:gd name="T10" fmla="*/ 0 w 19"/>
              <a:gd name="T11" fmla="*/ 17 h 23"/>
              <a:gd name="T12" fmla="*/ 1 w 19"/>
              <a:gd name="T13" fmla="*/ 18 h 23"/>
              <a:gd name="T14" fmla="*/ 2 w 19"/>
              <a:gd name="T15" fmla="*/ 18 h 23"/>
              <a:gd name="T16" fmla="*/ 15 w 19"/>
              <a:gd name="T17" fmla="*/ 10 h 23"/>
              <a:gd name="T18" fmla="*/ 10 w 19"/>
              <a:gd name="T19" fmla="*/ 20 h 23"/>
              <a:gd name="T20" fmla="*/ 10 w 19"/>
              <a:gd name="T21" fmla="*/ 23 h 23"/>
              <a:gd name="T22" fmla="*/ 11 w 19"/>
              <a:gd name="T23" fmla="*/ 23 h 23"/>
              <a:gd name="T24" fmla="*/ 11 w 19"/>
              <a:gd name="T25" fmla="*/ 22 h 23"/>
              <a:gd name="T26" fmla="*/ 19 w 19"/>
              <a:gd name="T27" fmla="*/ 8 h 23"/>
              <a:gd name="T28" fmla="*/ 19 w 19"/>
              <a:gd name="T29" fmla="*/ 8 h 23"/>
              <a:gd name="T30" fmla="*/ 19 w 19"/>
              <a:gd name="T31" fmla="*/ 7 h 23"/>
              <a:gd name="T32" fmla="*/ 19 w 19"/>
              <a:gd name="T33" fmla="*/ 7 h 23"/>
              <a:gd name="T34" fmla="*/ 19 w 19"/>
              <a:gd name="T35" fmla="*/ 6 h 23"/>
              <a:gd name="T36" fmla="*/ 19 w 19"/>
              <a:gd name="T37" fmla="*/ 6 h 23"/>
              <a:gd name="T38" fmla="*/ 19 w 19"/>
              <a:gd name="T39" fmla="*/ 6 h 23"/>
              <a:gd name="T40" fmla="*/ 19 w 19"/>
              <a:gd name="T41" fmla="*/ 5 h 23"/>
              <a:gd name="T42" fmla="*/ 19 w 19"/>
              <a:gd name="T43" fmla="*/ 5 h 23"/>
              <a:gd name="T44" fmla="*/ 11 w 19"/>
              <a:gd name="T45" fmla="*/ 0 h 23"/>
              <a:gd name="T46" fmla="*/ 11 w 19"/>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23">
                <a:moveTo>
                  <a:pt x="11" y="0"/>
                </a:moveTo>
                <a:cubicBezTo>
                  <a:pt x="11" y="0"/>
                  <a:pt x="10" y="0"/>
                  <a:pt x="10" y="1"/>
                </a:cubicBezTo>
                <a:cubicBezTo>
                  <a:pt x="9" y="2"/>
                  <a:pt x="10" y="3"/>
                  <a:pt x="10" y="3"/>
                </a:cubicBezTo>
                <a:cubicBezTo>
                  <a:pt x="15" y="7"/>
                  <a:pt x="15" y="7"/>
                  <a:pt x="15" y="7"/>
                </a:cubicBezTo>
                <a:cubicBezTo>
                  <a:pt x="2" y="15"/>
                  <a:pt x="2" y="15"/>
                  <a:pt x="2" y="15"/>
                </a:cubicBezTo>
                <a:cubicBezTo>
                  <a:pt x="1" y="15"/>
                  <a:pt x="0" y="16"/>
                  <a:pt x="0" y="17"/>
                </a:cubicBezTo>
                <a:cubicBezTo>
                  <a:pt x="0" y="18"/>
                  <a:pt x="1" y="18"/>
                  <a:pt x="1" y="18"/>
                </a:cubicBezTo>
                <a:cubicBezTo>
                  <a:pt x="1" y="18"/>
                  <a:pt x="1" y="18"/>
                  <a:pt x="2" y="18"/>
                </a:cubicBezTo>
                <a:cubicBezTo>
                  <a:pt x="15" y="10"/>
                  <a:pt x="15" y="10"/>
                  <a:pt x="15" y="10"/>
                </a:cubicBezTo>
                <a:cubicBezTo>
                  <a:pt x="10" y="20"/>
                  <a:pt x="10" y="20"/>
                  <a:pt x="10" y="20"/>
                </a:cubicBezTo>
                <a:cubicBezTo>
                  <a:pt x="10" y="21"/>
                  <a:pt x="9" y="22"/>
                  <a:pt x="10" y="23"/>
                </a:cubicBezTo>
                <a:cubicBezTo>
                  <a:pt x="11" y="23"/>
                  <a:pt x="11" y="23"/>
                  <a:pt x="11" y="23"/>
                </a:cubicBezTo>
                <a:cubicBezTo>
                  <a:pt x="11" y="23"/>
                  <a:pt x="11" y="23"/>
                  <a:pt x="11" y="22"/>
                </a:cubicBezTo>
                <a:cubicBezTo>
                  <a:pt x="19" y="8"/>
                  <a:pt x="19" y="8"/>
                  <a:pt x="19" y="8"/>
                </a:cubicBezTo>
                <a:cubicBezTo>
                  <a:pt x="19" y="8"/>
                  <a:pt x="19" y="8"/>
                  <a:pt x="19" y="8"/>
                </a:cubicBezTo>
                <a:cubicBezTo>
                  <a:pt x="19" y="7"/>
                  <a:pt x="19" y="7"/>
                  <a:pt x="19" y="7"/>
                </a:cubicBezTo>
                <a:cubicBezTo>
                  <a:pt x="19" y="7"/>
                  <a:pt x="19" y="7"/>
                  <a:pt x="19" y="7"/>
                </a:cubicBezTo>
                <a:cubicBezTo>
                  <a:pt x="19" y="6"/>
                  <a:pt x="19" y="6"/>
                  <a:pt x="19" y="6"/>
                </a:cubicBezTo>
                <a:cubicBezTo>
                  <a:pt x="19" y="6"/>
                  <a:pt x="19" y="6"/>
                  <a:pt x="19" y="6"/>
                </a:cubicBezTo>
                <a:cubicBezTo>
                  <a:pt x="19" y="6"/>
                  <a:pt x="19" y="6"/>
                  <a:pt x="19" y="6"/>
                </a:cubicBezTo>
                <a:cubicBezTo>
                  <a:pt x="19" y="5"/>
                  <a:pt x="19" y="5"/>
                  <a:pt x="19" y="5"/>
                </a:cubicBezTo>
                <a:cubicBezTo>
                  <a:pt x="19" y="5"/>
                  <a:pt x="19" y="5"/>
                  <a:pt x="19" y="5"/>
                </a:cubicBezTo>
                <a:cubicBezTo>
                  <a:pt x="11" y="0"/>
                  <a:pt x="11" y="0"/>
                  <a:pt x="11" y="0"/>
                </a:cubicBezTo>
                <a:cubicBezTo>
                  <a:pt x="11" y="0"/>
                  <a:pt x="11" y="0"/>
                  <a:pt x="11"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任意多边形 6">
            <a:extLst>
              <a:ext uri="{FF2B5EF4-FFF2-40B4-BE49-F238E27FC236}">
                <a16:creationId xmlns:a16="http://schemas.microsoft.com/office/drawing/2014/main" id="{B0BD5BF1-ABFA-401A-9529-2FAA2FF59284}"/>
              </a:ext>
            </a:extLst>
          </p:cNvPr>
          <p:cNvSpPr/>
          <p:nvPr/>
        </p:nvSpPr>
        <p:spPr bwMode="auto">
          <a:xfrm>
            <a:off x="8626014" y="4036563"/>
            <a:ext cx="46319" cy="92639"/>
          </a:xfrm>
          <a:custGeom>
            <a:avLst/>
            <a:gdLst>
              <a:gd name="T0" fmla="*/ 16 w 17"/>
              <a:gd name="T1" fmla="*/ 0 h 34"/>
              <a:gd name="T2" fmla="*/ 15 w 17"/>
              <a:gd name="T3" fmla="*/ 1 h 34"/>
              <a:gd name="T4" fmla="*/ 13 w 17"/>
              <a:gd name="T5" fmla="*/ 6 h 34"/>
              <a:gd name="T6" fmla="*/ 13 w 17"/>
              <a:gd name="T7" fmla="*/ 5 h 34"/>
              <a:gd name="T8" fmla="*/ 4 w 17"/>
              <a:gd name="T9" fmla="*/ 14 h 34"/>
              <a:gd name="T10" fmla="*/ 4 w 17"/>
              <a:gd name="T11" fmla="*/ 33 h 34"/>
              <a:gd name="T12" fmla="*/ 7 w 17"/>
              <a:gd name="T13" fmla="*/ 34 h 34"/>
              <a:gd name="T14" fmla="*/ 10 w 17"/>
              <a:gd name="T15" fmla="*/ 33 h 34"/>
              <a:gd name="T16" fmla="*/ 16 w 17"/>
              <a:gd name="T17" fmla="*/ 26 h 34"/>
              <a:gd name="T18" fmla="*/ 16 w 17"/>
              <a:gd name="T19" fmla="*/ 23 h 34"/>
              <a:gd name="T20" fmla="*/ 15 w 17"/>
              <a:gd name="T21" fmla="*/ 23 h 34"/>
              <a:gd name="T22" fmla="*/ 14 w 17"/>
              <a:gd name="T23" fmla="*/ 24 h 34"/>
              <a:gd name="T24" fmla="*/ 7 w 17"/>
              <a:gd name="T25" fmla="*/ 30 h 34"/>
              <a:gd name="T26" fmla="*/ 5 w 17"/>
              <a:gd name="T27" fmla="*/ 29 h 34"/>
              <a:gd name="T28" fmla="*/ 5 w 17"/>
              <a:gd name="T29" fmla="*/ 15 h 34"/>
              <a:gd name="T30" fmla="*/ 12 w 17"/>
              <a:gd name="T31" fmla="*/ 9 h 34"/>
              <a:gd name="T32" fmla="*/ 10 w 17"/>
              <a:gd name="T33" fmla="*/ 13 h 34"/>
              <a:gd name="T34" fmla="*/ 11 w 17"/>
              <a:gd name="T35" fmla="*/ 14 h 34"/>
              <a:gd name="T36" fmla="*/ 11 w 17"/>
              <a:gd name="T37" fmla="*/ 14 h 34"/>
              <a:gd name="T38" fmla="*/ 16 w 17"/>
              <a:gd name="T39" fmla="*/ 10 h 34"/>
              <a:gd name="T40" fmla="*/ 17 w 17"/>
              <a:gd name="T41" fmla="*/ 9 h 34"/>
              <a:gd name="T42" fmla="*/ 16 w 17"/>
              <a:gd name="T43" fmla="*/ 1 h 34"/>
              <a:gd name="T44" fmla="*/ 16 w 17"/>
              <a:gd name="T4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34">
                <a:moveTo>
                  <a:pt x="16" y="0"/>
                </a:moveTo>
                <a:cubicBezTo>
                  <a:pt x="16" y="0"/>
                  <a:pt x="15" y="0"/>
                  <a:pt x="15" y="1"/>
                </a:cubicBezTo>
                <a:cubicBezTo>
                  <a:pt x="13" y="6"/>
                  <a:pt x="13" y="6"/>
                  <a:pt x="13" y="6"/>
                </a:cubicBezTo>
                <a:cubicBezTo>
                  <a:pt x="13" y="5"/>
                  <a:pt x="13" y="5"/>
                  <a:pt x="13" y="5"/>
                </a:cubicBezTo>
                <a:cubicBezTo>
                  <a:pt x="10" y="5"/>
                  <a:pt x="6" y="9"/>
                  <a:pt x="4" y="14"/>
                </a:cubicBezTo>
                <a:cubicBezTo>
                  <a:pt x="0" y="21"/>
                  <a:pt x="0" y="29"/>
                  <a:pt x="4" y="33"/>
                </a:cubicBezTo>
                <a:cubicBezTo>
                  <a:pt x="4" y="33"/>
                  <a:pt x="5" y="34"/>
                  <a:pt x="7" y="34"/>
                </a:cubicBezTo>
                <a:cubicBezTo>
                  <a:pt x="8" y="34"/>
                  <a:pt x="9" y="34"/>
                  <a:pt x="10" y="33"/>
                </a:cubicBezTo>
                <a:cubicBezTo>
                  <a:pt x="12" y="32"/>
                  <a:pt x="14" y="29"/>
                  <a:pt x="16" y="26"/>
                </a:cubicBezTo>
                <a:cubicBezTo>
                  <a:pt x="16" y="25"/>
                  <a:pt x="16" y="24"/>
                  <a:pt x="16" y="23"/>
                </a:cubicBezTo>
                <a:cubicBezTo>
                  <a:pt x="16" y="23"/>
                  <a:pt x="15" y="23"/>
                  <a:pt x="15" y="23"/>
                </a:cubicBezTo>
                <a:cubicBezTo>
                  <a:pt x="15" y="23"/>
                  <a:pt x="15" y="23"/>
                  <a:pt x="14" y="24"/>
                </a:cubicBezTo>
                <a:cubicBezTo>
                  <a:pt x="12" y="28"/>
                  <a:pt x="10" y="30"/>
                  <a:pt x="7" y="30"/>
                </a:cubicBezTo>
                <a:cubicBezTo>
                  <a:pt x="7" y="30"/>
                  <a:pt x="6" y="30"/>
                  <a:pt x="5" y="29"/>
                </a:cubicBezTo>
                <a:cubicBezTo>
                  <a:pt x="3" y="27"/>
                  <a:pt x="3" y="21"/>
                  <a:pt x="5" y="15"/>
                </a:cubicBezTo>
                <a:cubicBezTo>
                  <a:pt x="7" y="11"/>
                  <a:pt x="9" y="9"/>
                  <a:pt x="12" y="9"/>
                </a:cubicBezTo>
                <a:cubicBezTo>
                  <a:pt x="10" y="13"/>
                  <a:pt x="10" y="13"/>
                  <a:pt x="10" y="13"/>
                </a:cubicBezTo>
                <a:cubicBezTo>
                  <a:pt x="10" y="13"/>
                  <a:pt x="10" y="14"/>
                  <a:pt x="11" y="14"/>
                </a:cubicBezTo>
                <a:cubicBezTo>
                  <a:pt x="11" y="14"/>
                  <a:pt x="11" y="14"/>
                  <a:pt x="11" y="14"/>
                </a:cubicBezTo>
                <a:cubicBezTo>
                  <a:pt x="16" y="10"/>
                  <a:pt x="16" y="10"/>
                  <a:pt x="16" y="10"/>
                </a:cubicBezTo>
                <a:cubicBezTo>
                  <a:pt x="17" y="10"/>
                  <a:pt x="17" y="9"/>
                  <a:pt x="17" y="9"/>
                </a:cubicBezTo>
                <a:cubicBezTo>
                  <a:pt x="16" y="1"/>
                  <a:pt x="16" y="1"/>
                  <a:pt x="16" y="1"/>
                </a:cubicBezTo>
                <a:cubicBezTo>
                  <a:pt x="16" y="0"/>
                  <a:pt x="16" y="0"/>
                  <a:pt x="16"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任意多边形 7">
            <a:extLst>
              <a:ext uri="{FF2B5EF4-FFF2-40B4-BE49-F238E27FC236}">
                <a16:creationId xmlns:a16="http://schemas.microsoft.com/office/drawing/2014/main" id="{32876F13-5974-45FC-BACD-A77A6F9B170F}"/>
              </a:ext>
            </a:extLst>
          </p:cNvPr>
          <p:cNvSpPr/>
          <p:nvPr/>
        </p:nvSpPr>
        <p:spPr bwMode="auto">
          <a:xfrm>
            <a:off x="9042887" y="3692478"/>
            <a:ext cx="41357" cy="82712"/>
          </a:xfrm>
          <a:custGeom>
            <a:avLst/>
            <a:gdLst>
              <a:gd name="T0" fmla="*/ 14 w 15"/>
              <a:gd name="T1" fmla="*/ 0 h 30"/>
              <a:gd name="T2" fmla="*/ 12 w 15"/>
              <a:gd name="T3" fmla="*/ 1 h 30"/>
              <a:gd name="T4" fmla="*/ 7 w 15"/>
              <a:gd name="T5" fmla="*/ 12 h 30"/>
              <a:gd name="T6" fmla="*/ 2 w 15"/>
              <a:gd name="T7" fmla="*/ 7 h 30"/>
              <a:gd name="T8" fmla="*/ 2 w 15"/>
              <a:gd name="T9" fmla="*/ 7 h 30"/>
              <a:gd name="T10" fmla="*/ 0 w 15"/>
              <a:gd name="T11" fmla="*/ 8 h 30"/>
              <a:gd name="T12" fmla="*/ 0 w 15"/>
              <a:gd name="T13" fmla="*/ 11 h 30"/>
              <a:gd name="T14" fmla="*/ 5 w 15"/>
              <a:gd name="T15" fmla="*/ 16 h 30"/>
              <a:gd name="T16" fmla="*/ 0 w 15"/>
              <a:gd name="T17" fmla="*/ 27 h 30"/>
              <a:gd name="T18" fmla="*/ 0 w 15"/>
              <a:gd name="T19" fmla="*/ 30 h 30"/>
              <a:gd name="T20" fmla="*/ 1 w 15"/>
              <a:gd name="T21" fmla="*/ 30 h 30"/>
              <a:gd name="T22" fmla="*/ 1 w 15"/>
              <a:gd name="T23" fmla="*/ 30 h 30"/>
              <a:gd name="T24" fmla="*/ 2 w 15"/>
              <a:gd name="T25" fmla="*/ 29 h 30"/>
              <a:gd name="T26" fmla="*/ 7 w 15"/>
              <a:gd name="T27" fmla="*/ 18 h 30"/>
              <a:gd name="T28" fmla="*/ 12 w 15"/>
              <a:gd name="T29" fmla="*/ 23 h 30"/>
              <a:gd name="T30" fmla="*/ 13 w 15"/>
              <a:gd name="T31" fmla="*/ 23 h 30"/>
              <a:gd name="T32" fmla="*/ 13 w 15"/>
              <a:gd name="T33" fmla="*/ 23 h 30"/>
              <a:gd name="T34" fmla="*/ 14 w 15"/>
              <a:gd name="T35" fmla="*/ 22 h 30"/>
              <a:gd name="T36" fmla="*/ 14 w 15"/>
              <a:gd name="T37" fmla="*/ 18 h 30"/>
              <a:gd name="T38" fmla="*/ 9 w 15"/>
              <a:gd name="T39" fmla="*/ 14 h 30"/>
              <a:gd name="T40" fmla="*/ 14 w 15"/>
              <a:gd name="T41" fmla="*/ 3 h 30"/>
              <a:gd name="T42" fmla="*/ 14 w 15"/>
              <a:gd name="T43" fmla="*/ 0 h 30"/>
              <a:gd name="T44" fmla="*/ 14 w 15"/>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0">
                <a:moveTo>
                  <a:pt x="14" y="0"/>
                </a:moveTo>
                <a:cubicBezTo>
                  <a:pt x="13" y="0"/>
                  <a:pt x="13" y="0"/>
                  <a:pt x="12" y="1"/>
                </a:cubicBezTo>
                <a:cubicBezTo>
                  <a:pt x="7" y="12"/>
                  <a:pt x="7" y="12"/>
                  <a:pt x="7" y="12"/>
                </a:cubicBezTo>
                <a:cubicBezTo>
                  <a:pt x="2" y="7"/>
                  <a:pt x="2" y="7"/>
                  <a:pt x="2" y="7"/>
                </a:cubicBezTo>
                <a:cubicBezTo>
                  <a:pt x="2" y="7"/>
                  <a:pt x="2" y="7"/>
                  <a:pt x="2" y="7"/>
                </a:cubicBezTo>
                <a:cubicBezTo>
                  <a:pt x="1" y="7"/>
                  <a:pt x="1" y="7"/>
                  <a:pt x="0" y="8"/>
                </a:cubicBezTo>
                <a:cubicBezTo>
                  <a:pt x="0" y="9"/>
                  <a:pt x="0" y="11"/>
                  <a:pt x="0" y="11"/>
                </a:cubicBezTo>
                <a:cubicBezTo>
                  <a:pt x="5" y="16"/>
                  <a:pt x="5" y="16"/>
                  <a:pt x="5" y="16"/>
                </a:cubicBezTo>
                <a:cubicBezTo>
                  <a:pt x="0" y="27"/>
                  <a:pt x="0" y="27"/>
                  <a:pt x="0" y="27"/>
                </a:cubicBezTo>
                <a:cubicBezTo>
                  <a:pt x="0" y="28"/>
                  <a:pt x="0" y="29"/>
                  <a:pt x="0" y="30"/>
                </a:cubicBezTo>
                <a:cubicBezTo>
                  <a:pt x="0" y="30"/>
                  <a:pt x="0" y="30"/>
                  <a:pt x="1" y="30"/>
                </a:cubicBezTo>
                <a:cubicBezTo>
                  <a:pt x="1" y="30"/>
                  <a:pt x="1" y="30"/>
                  <a:pt x="1" y="30"/>
                </a:cubicBezTo>
                <a:cubicBezTo>
                  <a:pt x="2" y="30"/>
                  <a:pt x="2" y="29"/>
                  <a:pt x="2" y="29"/>
                </a:cubicBezTo>
                <a:cubicBezTo>
                  <a:pt x="7" y="18"/>
                  <a:pt x="7" y="18"/>
                  <a:pt x="7" y="18"/>
                </a:cubicBezTo>
                <a:cubicBezTo>
                  <a:pt x="12" y="23"/>
                  <a:pt x="12" y="23"/>
                  <a:pt x="12" y="23"/>
                </a:cubicBezTo>
                <a:cubicBezTo>
                  <a:pt x="12" y="23"/>
                  <a:pt x="12" y="23"/>
                  <a:pt x="13" y="23"/>
                </a:cubicBezTo>
                <a:cubicBezTo>
                  <a:pt x="13" y="23"/>
                  <a:pt x="13" y="23"/>
                  <a:pt x="13" y="23"/>
                </a:cubicBezTo>
                <a:cubicBezTo>
                  <a:pt x="14" y="23"/>
                  <a:pt x="14" y="22"/>
                  <a:pt x="14" y="22"/>
                </a:cubicBezTo>
                <a:cubicBezTo>
                  <a:pt x="15" y="20"/>
                  <a:pt x="15" y="19"/>
                  <a:pt x="14" y="18"/>
                </a:cubicBezTo>
                <a:cubicBezTo>
                  <a:pt x="9" y="14"/>
                  <a:pt x="9" y="14"/>
                  <a:pt x="9" y="14"/>
                </a:cubicBezTo>
                <a:cubicBezTo>
                  <a:pt x="14" y="3"/>
                  <a:pt x="14" y="3"/>
                  <a:pt x="14" y="3"/>
                </a:cubicBezTo>
                <a:cubicBezTo>
                  <a:pt x="15" y="2"/>
                  <a:pt x="15" y="0"/>
                  <a:pt x="14" y="0"/>
                </a:cubicBezTo>
                <a:cubicBezTo>
                  <a:pt x="14" y="0"/>
                  <a:pt x="14" y="0"/>
                  <a:pt x="14"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任意多边形 8">
            <a:extLst>
              <a:ext uri="{FF2B5EF4-FFF2-40B4-BE49-F238E27FC236}">
                <a16:creationId xmlns:a16="http://schemas.microsoft.com/office/drawing/2014/main" id="{FFB7836E-0D84-4867-BBC7-98097E73F76C}"/>
              </a:ext>
            </a:extLst>
          </p:cNvPr>
          <p:cNvSpPr/>
          <p:nvPr/>
        </p:nvSpPr>
        <p:spPr bwMode="auto">
          <a:xfrm>
            <a:off x="8718652" y="2752859"/>
            <a:ext cx="2172041" cy="1339948"/>
          </a:xfrm>
          <a:custGeom>
            <a:avLst/>
            <a:gdLst>
              <a:gd name="T0" fmla="*/ 0 w 796"/>
              <a:gd name="T1" fmla="*/ 485 h 492"/>
              <a:gd name="T2" fmla="*/ 0 w 796"/>
              <a:gd name="T3" fmla="*/ 467 h 492"/>
              <a:gd name="T4" fmla="*/ 9 w 796"/>
              <a:gd name="T5" fmla="*/ 452 h 492"/>
              <a:gd name="T6" fmla="*/ 788 w 796"/>
              <a:gd name="T7" fmla="*/ 3 h 492"/>
              <a:gd name="T8" fmla="*/ 796 w 796"/>
              <a:gd name="T9" fmla="*/ 8 h 492"/>
              <a:gd name="T10" fmla="*/ 796 w 796"/>
              <a:gd name="T11" fmla="*/ 25 h 492"/>
              <a:gd name="T12" fmla="*/ 788 w 796"/>
              <a:gd name="T13" fmla="*/ 40 h 492"/>
              <a:gd name="T14" fmla="*/ 9 w 796"/>
              <a:gd name="T15" fmla="*/ 490 h 492"/>
              <a:gd name="T16" fmla="*/ 0 w 796"/>
              <a:gd name="T17" fmla="*/ 48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6" h="492">
                <a:moveTo>
                  <a:pt x="0" y="485"/>
                </a:moveTo>
                <a:cubicBezTo>
                  <a:pt x="0" y="467"/>
                  <a:pt x="0" y="467"/>
                  <a:pt x="0" y="467"/>
                </a:cubicBezTo>
                <a:cubicBezTo>
                  <a:pt x="0" y="462"/>
                  <a:pt x="4" y="455"/>
                  <a:pt x="9" y="452"/>
                </a:cubicBezTo>
                <a:cubicBezTo>
                  <a:pt x="788" y="3"/>
                  <a:pt x="788" y="3"/>
                  <a:pt x="788" y="3"/>
                </a:cubicBezTo>
                <a:cubicBezTo>
                  <a:pt x="792" y="0"/>
                  <a:pt x="796" y="2"/>
                  <a:pt x="796" y="8"/>
                </a:cubicBezTo>
                <a:cubicBezTo>
                  <a:pt x="796" y="25"/>
                  <a:pt x="796" y="25"/>
                  <a:pt x="796" y="25"/>
                </a:cubicBezTo>
                <a:cubicBezTo>
                  <a:pt x="796" y="31"/>
                  <a:pt x="792" y="38"/>
                  <a:pt x="788" y="40"/>
                </a:cubicBezTo>
                <a:cubicBezTo>
                  <a:pt x="9" y="490"/>
                  <a:pt x="9" y="490"/>
                  <a:pt x="9" y="490"/>
                </a:cubicBezTo>
                <a:cubicBezTo>
                  <a:pt x="4" y="492"/>
                  <a:pt x="0" y="490"/>
                  <a:pt x="0" y="48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任意多边形 9">
            <a:extLst>
              <a:ext uri="{FF2B5EF4-FFF2-40B4-BE49-F238E27FC236}">
                <a16:creationId xmlns:a16="http://schemas.microsoft.com/office/drawing/2014/main" id="{11029627-DDAF-4E26-9376-66DE6D906578}"/>
              </a:ext>
            </a:extLst>
          </p:cNvPr>
          <p:cNvSpPr/>
          <p:nvPr/>
        </p:nvSpPr>
        <p:spPr bwMode="auto">
          <a:xfrm>
            <a:off x="10819560" y="2780981"/>
            <a:ext cx="62862" cy="86021"/>
          </a:xfrm>
          <a:custGeom>
            <a:avLst/>
            <a:gdLst>
              <a:gd name="T0" fmla="*/ 15 w 23"/>
              <a:gd name="T1" fmla="*/ 9 h 32"/>
              <a:gd name="T2" fmla="*/ 21 w 23"/>
              <a:gd name="T3" fmla="*/ 7 h 32"/>
              <a:gd name="T4" fmla="*/ 21 w 23"/>
              <a:gd name="T5" fmla="*/ 6 h 32"/>
              <a:gd name="T6" fmla="*/ 20 w 23"/>
              <a:gd name="T7" fmla="*/ 6 h 32"/>
              <a:gd name="T8" fmla="*/ 21 w 23"/>
              <a:gd name="T9" fmla="*/ 6 h 32"/>
              <a:gd name="T10" fmla="*/ 20 w 23"/>
              <a:gd name="T11" fmla="*/ 6 h 32"/>
              <a:gd name="T12" fmla="*/ 20 w 23"/>
              <a:gd name="T13" fmla="*/ 6 h 32"/>
              <a:gd name="T14" fmla="*/ 17 w 23"/>
              <a:gd name="T15" fmla="*/ 15 h 32"/>
              <a:gd name="T16" fmla="*/ 17 w 23"/>
              <a:gd name="T17" fmla="*/ 22 h 32"/>
              <a:gd name="T18" fmla="*/ 17 w 23"/>
              <a:gd name="T19" fmla="*/ 22 h 32"/>
              <a:gd name="T20" fmla="*/ 17 w 23"/>
              <a:gd name="T21" fmla="*/ 23 h 32"/>
              <a:gd name="T22" fmla="*/ 17 w 23"/>
              <a:gd name="T23" fmla="*/ 22 h 32"/>
              <a:gd name="T24" fmla="*/ 12 w 23"/>
              <a:gd name="T25" fmla="*/ 22 h 32"/>
              <a:gd name="T26" fmla="*/ 6 w 23"/>
              <a:gd name="T27" fmla="*/ 29 h 32"/>
              <a:gd name="T28" fmla="*/ 6 w 23"/>
              <a:gd name="T29" fmla="*/ 29 h 32"/>
              <a:gd name="T30" fmla="*/ 6 w 23"/>
              <a:gd name="T31" fmla="*/ 29 h 32"/>
              <a:gd name="T32" fmla="*/ 6 w 23"/>
              <a:gd name="T33" fmla="*/ 30 h 32"/>
              <a:gd name="T34" fmla="*/ 7 w 23"/>
              <a:gd name="T35" fmla="*/ 29 h 32"/>
              <a:gd name="T36" fmla="*/ 6 w 23"/>
              <a:gd name="T37" fmla="*/ 29 h 32"/>
              <a:gd name="T38" fmla="*/ 7 w 23"/>
              <a:gd name="T39" fmla="*/ 29 h 32"/>
              <a:gd name="T40" fmla="*/ 7 w 23"/>
              <a:gd name="T41" fmla="*/ 29 h 32"/>
              <a:gd name="T42" fmla="*/ 7 w 23"/>
              <a:gd name="T43" fmla="*/ 20 h 32"/>
              <a:gd name="T44" fmla="*/ 3 w 23"/>
              <a:gd name="T45" fmla="*/ 17 h 32"/>
              <a:gd name="T46" fmla="*/ 3 w 23"/>
              <a:gd name="T47" fmla="*/ 17 h 32"/>
              <a:gd name="T48" fmla="*/ 3 w 23"/>
              <a:gd name="T49" fmla="*/ 17 h 32"/>
              <a:gd name="T50" fmla="*/ 9 w 23"/>
              <a:gd name="T51" fmla="*/ 13 h 32"/>
              <a:gd name="T52" fmla="*/ 13 w 23"/>
              <a:gd name="T53" fmla="*/ 3 h 32"/>
              <a:gd name="T54" fmla="*/ 12 w 23"/>
              <a:gd name="T55" fmla="*/ 3 h 32"/>
              <a:gd name="T56" fmla="*/ 12 w 23"/>
              <a:gd name="T57" fmla="*/ 3 h 32"/>
              <a:gd name="T58" fmla="*/ 11 w 23"/>
              <a:gd name="T59" fmla="*/ 3 h 32"/>
              <a:gd name="T60" fmla="*/ 13 w 23"/>
              <a:gd name="T61" fmla="*/ 2 h 32"/>
              <a:gd name="T62" fmla="*/ 10 w 23"/>
              <a:gd name="T63" fmla="*/ 1 h 32"/>
              <a:gd name="T64" fmla="*/ 7 w 23"/>
              <a:gd name="T65" fmla="*/ 10 h 32"/>
              <a:gd name="T66" fmla="*/ 5 w 23"/>
              <a:gd name="T67" fmla="*/ 22 h 32"/>
              <a:gd name="T68" fmla="*/ 5 w 23"/>
              <a:gd name="T69" fmla="*/ 22 h 32"/>
              <a:gd name="T70" fmla="*/ 5 w 23"/>
              <a:gd name="T71" fmla="*/ 22 h 32"/>
              <a:gd name="T72" fmla="*/ 5 w 23"/>
              <a:gd name="T73" fmla="*/ 22 h 32"/>
              <a:gd name="T74" fmla="*/ 4 w 23"/>
              <a:gd name="T75" fmla="*/ 29 h 32"/>
              <a:gd name="T76" fmla="*/ 8 w 23"/>
              <a:gd name="T77" fmla="*/ 31 h 32"/>
              <a:gd name="T78" fmla="*/ 12 w 23"/>
              <a:gd name="T79" fmla="*/ 24 h 32"/>
              <a:gd name="T80" fmla="*/ 12 w 23"/>
              <a:gd name="T81" fmla="*/ 25 h 32"/>
              <a:gd name="T82" fmla="*/ 12 w 23"/>
              <a:gd name="T83" fmla="*/ 24 h 32"/>
              <a:gd name="T84" fmla="*/ 12 w 23"/>
              <a:gd name="T85" fmla="*/ 25 h 32"/>
              <a:gd name="T86" fmla="*/ 17 w 23"/>
              <a:gd name="T87" fmla="*/ 25 h 32"/>
              <a:gd name="T88" fmla="*/ 18 w 23"/>
              <a:gd name="T89" fmla="*/ 25 h 32"/>
              <a:gd name="T90" fmla="*/ 19 w 23"/>
              <a:gd name="T91" fmla="*/ 15 h 32"/>
              <a:gd name="T92" fmla="*/ 18 w 23"/>
              <a:gd name="T93" fmla="*/ 15 h 32"/>
              <a:gd name="T94" fmla="*/ 23 w 23"/>
              <a:gd name="T95" fmla="*/ 8 h 32"/>
              <a:gd name="T96" fmla="*/ 20 w 23"/>
              <a:gd name="T97" fmla="*/ 4 h 32"/>
              <a:gd name="T98" fmla="*/ 16 w 23"/>
              <a:gd name="T9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32">
                <a:moveTo>
                  <a:pt x="13" y="2"/>
                </a:moveTo>
                <a:cubicBezTo>
                  <a:pt x="11" y="3"/>
                  <a:pt x="11" y="3"/>
                  <a:pt x="11" y="3"/>
                </a:cubicBezTo>
                <a:cubicBezTo>
                  <a:pt x="14" y="8"/>
                  <a:pt x="14" y="8"/>
                  <a:pt x="14" y="8"/>
                </a:cubicBezTo>
                <a:cubicBezTo>
                  <a:pt x="15" y="9"/>
                  <a:pt x="15" y="9"/>
                  <a:pt x="15" y="9"/>
                </a:cubicBezTo>
                <a:cubicBezTo>
                  <a:pt x="16" y="9"/>
                  <a:pt x="16" y="9"/>
                  <a:pt x="16" y="9"/>
                </a:cubicBezTo>
                <a:cubicBezTo>
                  <a:pt x="21" y="7"/>
                  <a:pt x="21" y="7"/>
                  <a:pt x="21" y="7"/>
                </a:cubicBezTo>
                <a:cubicBezTo>
                  <a:pt x="21" y="6"/>
                  <a:pt x="21" y="6"/>
                  <a:pt x="21" y="6"/>
                </a:cubicBezTo>
                <a:cubicBezTo>
                  <a:pt x="21" y="7"/>
                  <a:pt x="21" y="7"/>
                  <a:pt x="21" y="7"/>
                </a:cubicBezTo>
                <a:cubicBezTo>
                  <a:pt x="21" y="7"/>
                  <a:pt x="21" y="7"/>
                  <a:pt x="21" y="7"/>
                </a:cubicBezTo>
                <a:cubicBezTo>
                  <a:pt x="21" y="6"/>
                  <a:pt x="21" y="6"/>
                  <a:pt x="21" y="6"/>
                </a:cubicBezTo>
                <a:cubicBezTo>
                  <a:pt x="21" y="7"/>
                  <a:pt x="21" y="7"/>
                  <a:pt x="21" y="7"/>
                </a:cubicBezTo>
                <a:cubicBezTo>
                  <a:pt x="21" y="6"/>
                  <a:pt x="21" y="6"/>
                  <a:pt x="21" y="6"/>
                </a:cubicBezTo>
                <a:cubicBezTo>
                  <a:pt x="20" y="6"/>
                  <a:pt x="20" y="6"/>
                  <a:pt x="20" y="6"/>
                </a:cubicBezTo>
                <a:cubicBezTo>
                  <a:pt x="21" y="7"/>
                  <a:pt x="21" y="7"/>
                  <a:pt x="21" y="7"/>
                </a:cubicBezTo>
                <a:cubicBezTo>
                  <a:pt x="21" y="6"/>
                  <a:pt x="21" y="6"/>
                  <a:pt x="21" y="6"/>
                </a:cubicBezTo>
                <a:cubicBezTo>
                  <a:pt x="20" y="6"/>
                  <a:pt x="20" y="6"/>
                  <a:pt x="20" y="6"/>
                </a:cubicBezTo>
                <a:cubicBezTo>
                  <a:pt x="21" y="6"/>
                  <a:pt x="21" y="6"/>
                  <a:pt x="21" y="6"/>
                </a:cubicBezTo>
                <a:cubicBezTo>
                  <a:pt x="20" y="6"/>
                  <a:pt x="20" y="6"/>
                  <a:pt x="20" y="6"/>
                </a:cubicBezTo>
                <a:cubicBezTo>
                  <a:pt x="20" y="6"/>
                  <a:pt x="20" y="6"/>
                  <a:pt x="20" y="6"/>
                </a:cubicBezTo>
                <a:cubicBezTo>
                  <a:pt x="21" y="6"/>
                  <a:pt x="21" y="6"/>
                  <a:pt x="21"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16" y="13"/>
                  <a:pt x="16" y="13"/>
                  <a:pt x="16" y="13"/>
                </a:cubicBezTo>
                <a:cubicBezTo>
                  <a:pt x="16" y="14"/>
                  <a:pt x="16" y="14"/>
                  <a:pt x="16" y="15"/>
                </a:cubicBezTo>
                <a:cubicBezTo>
                  <a:pt x="16" y="16"/>
                  <a:pt x="16" y="16"/>
                  <a:pt x="16" y="16"/>
                </a:cubicBezTo>
                <a:cubicBezTo>
                  <a:pt x="17" y="15"/>
                  <a:pt x="17" y="15"/>
                  <a:pt x="17" y="15"/>
                </a:cubicBezTo>
                <a:cubicBezTo>
                  <a:pt x="16" y="16"/>
                  <a:pt x="16" y="16"/>
                  <a:pt x="16" y="16"/>
                </a:cubicBezTo>
                <a:cubicBezTo>
                  <a:pt x="17" y="22"/>
                  <a:pt x="17" y="22"/>
                  <a:pt x="17" y="22"/>
                </a:cubicBezTo>
                <a:cubicBezTo>
                  <a:pt x="17" y="22"/>
                  <a:pt x="17" y="22"/>
                  <a:pt x="17" y="22"/>
                </a:cubicBezTo>
                <a:cubicBezTo>
                  <a:pt x="17" y="22"/>
                  <a:pt x="17" y="22"/>
                  <a:pt x="17" y="22"/>
                </a:cubicBezTo>
                <a:cubicBezTo>
                  <a:pt x="16" y="22"/>
                  <a:pt x="16" y="22"/>
                  <a:pt x="16" y="22"/>
                </a:cubicBezTo>
                <a:cubicBezTo>
                  <a:pt x="16" y="22"/>
                  <a:pt x="16" y="22"/>
                  <a:pt x="16" y="22"/>
                </a:cubicBezTo>
                <a:cubicBezTo>
                  <a:pt x="17" y="23"/>
                  <a:pt x="17" y="23"/>
                  <a:pt x="17" y="23"/>
                </a:cubicBezTo>
                <a:cubicBezTo>
                  <a:pt x="17" y="22"/>
                  <a:pt x="17" y="22"/>
                  <a:pt x="17" y="22"/>
                </a:cubicBezTo>
                <a:cubicBezTo>
                  <a:pt x="16" y="22"/>
                  <a:pt x="16" y="22"/>
                  <a:pt x="16" y="22"/>
                </a:cubicBezTo>
                <a:cubicBezTo>
                  <a:pt x="17" y="23"/>
                  <a:pt x="17" y="23"/>
                  <a:pt x="17" y="23"/>
                </a:cubicBezTo>
                <a:cubicBezTo>
                  <a:pt x="17" y="22"/>
                  <a:pt x="17" y="22"/>
                  <a:pt x="17" y="22"/>
                </a:cubicBezTo>
                <a:cubicBezTo>
                  <a:pt x="17" y="23"/>
                  <a:pt x="17" y="23"/>
                  <a:pt x="17" y="23"/>
                </a:cubicBezTo>
                <a:cubicBezTo>
                  <a:pt x="17" y="22"/>
                  <a:pt x="17" y="22"/>
                  <a:pt x="17" y="22"/>
                </a:cubicBezTo>
                <a:cubicBezTo>
                  <a:pt x="17" y="22"/>
                  <a:pt x="17" y="22"/>
                  <a:pt x="17" y="22"/>
                </a:cubicBezTo>
                <a:cubicBezTo>
                  <a:pt x="17" y="23"/>
                  <a:pt x="17" y="23"/>
                  <a:pt x="17" y="23"/>
                </a:cubicBezTo>
                <a:cubicBezTo>
                  <a:pt x="17" y="22"/>
                  <a:pt x="17" y="22"/>
                  <a:pt x="17" y="22"/>
                </a:cubicBezTo>
                <a:cubicBezTo>
                  <a:pt x="17" y="24"/>
                  <a:pt x="17" y="24"/>
                  <a:pt x="17" y="24"/>
                </a:cubicBezTo>
                <a:cubicBezTo>
                  <a:pt x="17" y="22"/>
                  <a:pt x="17" y="22"/>
                  <a:pt x="17" y="22"/>
                </a:cubicBezTo>
                <a:cubicBezTo>
                  <a:pt x="12" y="22"/>
                  <a:pt x="12" y="22"/>
                  <a:pt x="12" y="22"/>
                </a:cubicBezTo>
                <a:cubicBezTo>
                  <a:pt x="12" y="22"/>
                  <a:pt x="12" y="22"/>
                  <a:pt x="12" y="22"/>
                </a:cubicBezTo>
                <a:cubicBezTo>
                  <a:pt x="12" y="22"/>
                  <a:pt x="12" y="22"/>
                  <a:pt x="12" y="22"/>
                </a:cubicBezTo>
                <a:cubicBezTo>
                  <a:pt x="11" y="22"/>
                  <a:pt x="11" y="22"/>
                  <a:pt x="10" y="23"/>
                </a:cubicBezTo>
                <a:cubicBezTo>
                  <a:pt x="10" y="23"/>
                  <a:pt x="10" y="23"/>
                  <a:pt x="10" y="23"/>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7" y="29"/>
                  <a:pt x="7" y="29"/>
                  <a:pt x="7" y="29"/>
                </a:cubicBezTo>
                <a:cubicBezTo>
                  <a:pt x="6" y="29"/>
                  <a:pt x="6" y="29"/>
                  <a:pt x="6" y="29"/>
                </a:cubicBezTo>
                <a:cubicBezTo>
                  <a:pt x="6" y="30"/>
                  <a:pt x="6" y="30"/>
                  <a:pt x="6" y="30"/>
                </a:cubicBezTo>
                <a:cubicBezTo>
                  <a:pt x="7" y="29"/>
                  <a:pt x="7" y="29"/>
                  <a:pt x="7" y="29"/>
                </a:cubicBezTo>
                <a:cubicBezTo>
                  <a:pt x="6" y="29"/>
                  <a:pt x="6" y="29"/>
                  <a:pt x="6" y="29"/>
                </a:cubicBezTo>
                <a:cubicBezTo>
                  <a:pt x="7" y="29"/>
                  <a:pt x="7" y="29"/>
                  <a:pt x="7" y="29"/>
                </a:cubicBezTo>
                <a:cubicBezTo>
                  <a:pt x="7" y="29"/>
                  <a:pt x="7" y="29"/>
                  <a:pt x="7" y="29"/>
                </a:cubicBezTo>
                <a:cubicBezTo>
                  <a:pt x="6" y="29"/>
                  <a:pt x="6" y="29"/>
                  <a:pt x="6" y="29"/>
                </a:cubicBezTo>
                <a:cubicBezTo>
                  <a:pt x="7" y="29"/>
                  <a:pt x="7" y="29"/>
                  <a:pt x="7" y="29"/>
                </a:cubicBezTo>
                <a:cubicBezTo>
                  <a:pt x="6" y="29"/>
                  <a:pt x="6" y="29"/>
                  <a:pt x="6" y="29"/>
                </a:cubicBezTo>
                <a:cubicBezTo>
                  <a:pt x="7" y="29"/>
                  <a:pt x="7" y="29"/>
                  <a:pt x="7" y="29"/>
                </a:cubicBezTo>
                <a:cubicBezTo>
                  <a:pt x="7" y="29"/>
                  <a:pt x="7" y="29"/>
                  <a:pt x="7" y="29"/>
                </a:cubicBezTo>
                <a:cubicBezTo>
                  <a:pt x="6" y="29"/>
                  <a:pt x="6" y="29"/>
                  <a:pt x="6" y="29"/>
                </a:cubicBezTo>
                <a:cubicBezTo>
                  <a:pt x="7" y="29"/>
                  <a:pt x="7" y="29"/>
                  <a:pt x="7" y="29"/>
                </a:cubicBezTo>
                <a:cubicBezTo>
                  <a:pt x="7" y="29"/>
                  <a:pt x="7" y="29"/>
                  <a:pt x="7" y="29"/>
                </a:cubicBezTo>
                <a:cubicBezTo>
                  <a:pt x="7" y="29"/>
                  <a:pt x="7" y="29"/>
                  <a:pt x="7" y="29"/>
                </a:cubicBezTo>
                <a:cubicBezTo>
                  <a:pt x="7" y="29"/>
                  <a:pt x="7" y="29"/>
                  <a:pt x="7" y="29"/>
                </a:cubicBezTo>
                <a:cubicBezTo>
                  <a:pt x="8" y="22"/>
                  <a:pt x="8" y="22"/>
                  <a:pt x="8" y="22"/>
                </a:cubicBezTo>
                <a:cubicBezTo>
                  <a:pt x="8" y="22"/>
                  <a:pt x="8" y="22"/>
                  <a:pt x="8" y="22"/>
                </a:cubicBezTo>
                <a:cubicBezTo>
                  <a:pt x="8" y="21"/>
                  <a:pt x="8" y="20"/>
                  <a:pt x="7" y="20"/>
                </a:cubicBezTo>
                <a:cubicBezTo>
                  <a:pt x="7" y="20"/>
                  <a:pt x="7" y="20"/>
                  <a:pt x="7" y="20"/>
                </a:cubicBezTo>
                <a:cubicBezTo>
                  <a:pt x="3" y="17"/>
                  <a:pt x="3" y="17"/>
                  <a:pt x="3" y="17"/>
                </a:cubicBezTo>
                <a:cubicBezTo>
                  <a:pt x="3" y="18"/>
                  <a:pt x="3" y="18"/>
                  <a:pt x="3" y="18"/>
                </a:cubicBezTo>
                <a:cubicBezTo>
                  <a:pt x="3" y="17"/>
                  <a:pt x="3" y="17"/>
                  <a:pt x="3" y="17"/>
                </a:cubicBezTo>
                <a:cubicBezTo>
                  <a:pt x="3" y="17"/>
                  <a:pt x="3" y="17"/>
                  <a:pt x="3" y="17"/>
                </a:cubicBezTo>
                <a:cubicBezTo>
                  <a:pt x="3" y="18"/>
                  <a:pt x="3" y="18"/>
                  <a:pt x="3" y="18"/>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4" y="17"/>
                  <a:pt x="4" y="17"/>
                  <a:pt x="4" y="17"/>
                </a:cubicBezTo>
                <a:cubicBezTo>
                  <a:pt x="4" y="17"/>
                  <a:pt x="4" y="17"/>
                  <a:pt x="4" y="17"/>
                </a:cubicBezTo>
                <a:cubicBezTo>
                  <a:pt x="9" y="13"/>
                  <a:pt x="9" y="13"/>
                  <a:pt x="9" y="13"/>
                </a:cubicBezTo>
                <a:cubicBezTo>
                  <a:pt x="9" y="12"/>
                  <a:pt x="10" y="12"/>
                  <a:pt x="10" y="11"/>
                </a:cubicBezTo>
                <a:cubicBezTo>
                  <a:pt x="12" y="3"/>
                  <a:pt x="12" y="3"/>
                  <a:pt x="12" y="3"/>
                </a:cubicBezTo>
                <a:cubicBezTo>
                  <a:pt x="12" y="3"/>
                  <a:pt x="12" y="3"/>
                  <a:pt x="12" y="3"/>
                </a:cubicBezTo>
                <a:cubicBezTo>
                  <a:pt x="13" y="3"/>
                  <a:pt x="13" y="3"/>
                  <a:pt x="13" y="3"/>
                </a:cubicBezTo>
                <a:cubicBezTo>
                  <a:pt x="12" y="3"/>
                  <a:pt x="12" y="3"/>
                  <a:pt x="12" y="3"/>
                </a:cubicBezTo>
                <a:cubicBezTo>
                  <a:pt x="12" y="3"/>
                  <a:pt x="12" y="3"/>
                  <a:pt x="12" y="3"/>
                </a:cubicBezTo>
                <a:cubicBezTo>
                  <a:pt x="13" y="3"/>
                  <a:pt x="13" y="3"/>
                  <a:pt x="13" y="3"/>
                </a:cubicBezTo>
                <a:cubicBezTo>
                  <a:pt x="12" y="3"/>
                  <a:pt x="12" y="3"/>
                  <a:pt x="12" y="3"/>
                </a:cubicBezTo>
                <a:cubicBezTo>
                  <a:pt x="12" y="3"/>
                  <a:pt x="12" y="3"/>
                  <a:pt x="12" y="3"/>
                </a:cubicBezTo>
                <a:cubicBezTo>
                  <a:pt x="12" y="2"/>
                  <a:pt x="12" y="2"/>
                  <a:pt x="12" y="2"/>
                </a:cubicBezTo>
                <a:cubicBezTo>
                  <a:pt x="12" y="3"/>
                  <a:pt x="12" y="3"/>
                  <a:pt x="12" y="3"/>
                </a:cubicBezTo>
                <a:cubicBezTo>
                  <a:pt x="12" y="3"/>
                  <a:pt x="12" y="3"/>
                  <a:pt x="12" y="3"/>
                </a:cubicBezTo>
                <a:cubicBezTo>
                  <a:pt x="12" y="2"/>
                  <a:pt x="12" y="2"/>
                  <a:pt x="12" y="2"/>
                </a:cubicBezTo>
                <a:cubicBezTo>
                  <a:pt x="12" y="3"/>
                  <a:pt x="12" y="3"/>
                  <a:pt x="12" y="3"/>
                </a:cubicBezTo>
                <a:cubicBezTo>
                  <a:pt x="12" y="2"/>
                  <a:pt x="12" y="2"/>
                  <a:pt x="12" y="2"/>
                </a:cubicBezTo>
                <a:cubicBezTo>
                  <a:pt x="11" y="3"/>
                  <a:pt x="11" y="3"/>
                  <a:pt x="11" y="3"/>
                </a:cubicBezTo>
                <a:cubicBezTo>
                  <a:pt x="12" y="3"/>
                  <a:pt x="12" y="3"/>
                  <a:pt x="12" y="3"/>
                </a:cubicBezTo>
                <a:cubicBezTo>
                  <a:pt x="12" y="2"/>
                  <a:pt x="12" y="2"/>
                  <a:pt x="12" y="2"/>
                </a:cubicBezTo>
                <a:cubicBezTo>
                  <a:pt x="11" y="3"/>
                  <a:pt x="11" y="3"/>
                  <a:pt x="11" y="3"/>
                </a:cubicBezTo>
                <a:cubicBezTo>
                  <a:pt x="13" y="2"/>
                  <a:pt x="13" y="2"/>
                  <a:pt x="13" y="2"/>
                </a:cubicBezTo>
                <a:cubicBezTo>
                  <a:pt x="14" y="1"/>
                  <a:pt x="14" y="1"/>
                  <a:pt x="14" y="1"/>
                </a:cubicBezTo>
                <a:cubicBezTo>
                  <a:pt x="13" y="1"/>
                  <a:pt x="13" y="1"/>
                  <a:pt x="13" y="1"/>
                </a:cubicBezTo>
                <a:cubicBezTo>
                  <a:pt x="13" y="0"/>
                  <a:pt x="12" y="0"/>
                  <a:pt x="12" y="0"/>
                </a:cubicBezTo>
                <a:cubicBezTo>
                  <a:pt x="11" y="0"/>
                  <a:pt x="11" y="1"/>
                  <a:pt x="10" y="1"/>
                </a:cubicBezTo>
                <a:cubicBezTo>
                  <a:pt x="10" y="1"/>
                  <a:pt x="10" y="2"/>
                  <a:pt x="9" y="3"/>
                </a:cubicBezTo>
                <a:cubicBezTo>
                  <a:pt x="7" y="10"/>
                  <a:pt x="7" y="10"/>
                  <a:pt x="7" y="10"/>
                </a:cubicBezTo>
                <a:cubicBezTo>
                  <a:pt x="7" y="10"/>
                  <a:pt x="7" y="10"/>
                  <a:pt x="7" y="10"/>
                </a:cubicBezTo>
                <a:cubicBezTo>
                  <a:pt x="7" y="10"/>
                  <a:pt x="7" y="10"/>
                  <a:pt x="7" y="10"/>
                </a:cubicBezTo>
                <a:cubicBezTo>
                  <a:pt x="2" y="14"/>
                  <a:pt x="2" y="14"/>
                  <a:pt x="2" y="14"/>
                </a:cubicBezTo>
                <a:cubicBezTo>
                  <a:pt x="1" y="15"/>
                  <a:pt x="0" y="16"/>
                  <a:pt x="0" y="17"/>
                </a:cubicBezTo>
                <a:cubicBezTo>
                  <a:pt x="0" y="18"/>
                  <a:pt x="1" y="19"/>
                  <a:pt x="1" y="19"/>
                </a:cubicBezTo>
                <a:cubicBezTo>
                  <a:pt x="5" y="22"/>
                  <a:pt x="5" y="22"/>
                  <a:pt x="5" y="22"/>
                </a:cubicBezTo>
                <a:cubicBezTo>
                  <a:pt x="5" y="22"/>
                  <a:pt x="5" y="22"/>
                  <a:pt x="5" y="22"/>
                </a:cubicBezTo>
                <a:cubicBezTo>
                  <a:pt x="6" y="21"/>
                  <a:pt x="6" y="21"/>
                  <a:pt x="6" y="21"/>
                </a:cubicBezTo>
                <a:cubicBezTo>
                  <a:pt x="5" y="22"/>
                  <a:pt x="5" y="22"/>
                  <a:pt x="5" y="22"/>
                </a:cubicBezTo>
                <a:cubicBezTo>
                  <a:pt x="5" y="22"/>
                  <a:pt x="5" y="22"/>
                  <a:pt x="5" y="22"/>
                </a:cubicBezTo>
                <a:cubicBezTo>
                  <a:pt x="6" y="21"/>
                  <a:pt x="6" y="21"/>
                  <a:pt x="6" y="21"/>
                </a:cubicBezTo>
                <a:cubicBezTo>
                  <a:pt x="5" y="22"/>
                  <a:pt x="5" y="22"/>
                  <a:pt x="5" y="22"/>
                </a:cubicBezTo>
                <a:cubicBezTo>
                  <a:pt x="5" y="21"/>
                  <a:pt x="5" y="21"/>
                  <a:pt x="5" y="21"/>
                </a:cubicBezTo>
                <a:cubicBezTo>
                  <a:pt x="5" y="22"/>
                  <a:pt x="5" y="22"/>
                  <a:pt x="5" y="22"/>
                </a:cubicBezTo>
                <a:cubicBezTo>
                  <a:pt x="5" y="22"/>
                  <a:pt x="5" y="22"/>
                  <a:pt x="5" y="22"/>
                </a:cubicBezTo>
                <a:cubicBezTo>
                  <a:pt x="5" y="21"/>
                  <a:pt x="5" y="21"/>
                  <a:pt x="5" y="21"/>
                </a:cubicBezTo>
                <a:cubicBezTo>
                  <a:pt x="5" y="22"/>
                  <a:pt x="5" y="22"/>
                  <a:pt x="5" y="22"/>
                </a:cubicBezTo>
                <a:cubicBezTo>
                  <a:pt x="5" y="22"/>
                  <a:pt x="5" y="22"/>
                  <a:pt x="5" y="22"/>
                </a:cubicBezTo>
                <a:cubicBezTo>
                  <a:pt x="5" y="22"/>
                  <a:pt x="5" y="22"/>
                  <a:pt x="5" y="22"/>
                </a:cubicBezTo>
                <a:cubicBezTo>
                  <a:pt x="4" y="29"/>
                  <a:pt x="4" y="29"/>
                  <a:pt x="4" y="29"/>
                </a:cubicBezTo>
                <a:cubicBezTo>
                  <a:pt x="5" y="29"/>
                  <a:pt x="5" y="29"/>
                  <a:pt x="5" y="29"/>
                </a:cubicBezTo>
                <a:cubicBezTo>
                  <a:pt x="4" y="29"/>
                  <a:pt x="4" y="29"/>
                  <a:pt x="4" y="29"/>
                </a:cubicBezTo>
                <a:cubicBezTo>
                  <a:pt x="4" y="29"/>
                  <a:pt x="4" y="29"/>
                  <a:pt x="4" y="29"/>
                </a:cubicBezTo>
                <a:cubicBezTo>
                  <a:pt x="4" y="30"/>
                  <a:pt x="4" y="30"/>
                  <a:pt x="4" y="31"/>
                </a:cubicBezTo>
                <a:cubicBezTo>
                  <a:pt x="5" y="31"/>
                  <a:pt x="5" y="32"/>
                  <a:pt x="6" y="32"/>
                </a:cubicBezTo>
                <a:cubicBezTo>
                  <a:pt x="7" y="32"/>
                  <a:pt x="7" y="31"/>
                  <a:pt x="8" y="31"/>
                </a:cubicBezTo>
                <a:cubicBezTo>
                  <a:pt x="12" y="25"/>
                  <a:pt x="12" y="25"/>
                  <a:pt x="12" y="25"/>
                </a:cubicBezTo>
                <a:cubicBezTo>
                  <a:pt x="12" y="25"/>
                  <a:pt x="12" y="25"/>
                  <a:pt x="12" y="25"/>
                </a:cubicBezTo>
                <a:cubicBezTo>
                  <a:pt x="13" y="25"/>
                  <a:pt x="13" y="25"/>
                  <a:pt x="13" y="25"/>
                </a:cubicBezTo>
                <a:cubicBezTo>
                  <a:pt x="12" y="24"/>
                  <a:pt x="12" y="24"/>
                  <a:pt x="12" y="24"/>
                </a:cubicBezTo>
                <a:cubicBezTo>
                  <a:pt x="12" y="25"/>
                  <a:pt x="12" y="25"/>
                  <a:pt x="12" y="25"/>
                </a:cubicBezTo>
                <a:cubicBezTo>
                  <a:pt x="13" y="25"/>
                  <a:pt x="13" y="25"/>
                  <a:pt x="13" y="25"/>
                </a:cubicBezTo>
                <a:cubicBezTo>
                  <a:pt x="12" y="24"/>
                  <a:pt x="12" y="24"/>
                  <a:pt x="12" y="24"/>
                </a:cubicBezTo>
                <a:cubicBezTo>
                  <a:pt x="12" y="25"/>
                  <a:pt x="12" y="25"/>
                  <a:pt x="12" y="25"/>
                </a:cubicBezTo>
                <a:cubicBezTo>
                  <a:pt x="12" y="24"/>
                  <a:pt x="12" y="24"/>
                  <a:pt x="12" y="24"/>
                </a:cubicBezTo>
                <a:cubicBezTo>
                  <a:pt x="12" y="25"/>
                  <a:pt x="12" y="25"/>
                  <a:pt x="12" y="25"/>
                </a:cubicBezTo>
                <a:cubicBezTo>
                  <a:pt x="12" y="25"/>
                  <a:pt x="12" y="25"/>
                  <a:pt x="12" y="25"/>
                </a:cubicBezTo>
                <a:cubicBezTo>
                  <a:pt x="12" y="24"/>
                  <a:pt x="12" y="24"/>
                  <a:pt x="12" y="24"/>
                </a:cubicBezTo>
                <a:cubicBezTo>
                  <a:pt x="12" y="25"/>
                  <a:pt x="12" y="25"/>
                  <a:pt x="12" y="25"/>
                </a:cubicBezTo>
                <a:cubicBezTo>
                  <a:pt x="12" y="24"/>
                  <a:pt x="12" y="24"/>
                  <a:pt x="12" y="24"/>
                </a:cubicBezTo>
                <a:cubicBezTo>
                  <a:pt x="12" y="25"/>
                  <a:pt x="12" y="25"/>
                  <a:pt x="12" y="25"/>
                </a:cubicBezTo>
                <a:cubicBezTo>
                  <a:pt x="12" y="25"/>
                  <a:pt x="12" y="25"/>
                  <a:pt x="12" y="25"/>
                </a:cubicBezTo>
                <a:cubicBezTo>
                  <a:pt x="12" y="24"/>
                  <a:pt x="12" y="24"/>
                  <a:pt x="12" y="24"/>
                </a:cubicBezTo>
                <a:cubicBezTo>
                  <a:pt x="12" y="25"/>
                  <a:pt x="12" y="25"/>
                  <a:pt x="12" y="25"/>
                </a:cubicBezTo>
                <a:cubicBezTo>
                  <a:pt x="12" y="25"/>
                  <a:pt x="12" y="25"/>
                  <a:pt x="12" y="25"/>
                </a:cubicBezTo>
                <a:cubicBezTo>
                  <a:pt x="17" y="25"/>
                  <a:pt x="17" y="25"/>
                  <a:pt x="17" y="25"/>
                </a:cubicBezTo>
                <a:cubicBezTo>
                  <a:pt x="17" y="25"/>
                  <a:pt x="17" y="25"/>
                  <a:pt x="17" y="25"/>
                </a:cubicBezTo>
                <a:cubicBezTo>
                  <a:pt x="17" y="25"/>
                  <a:pt x="17" y="25"/>
                  <a:pt x="17" y="25"/>
                </a:cubicBezTo>
                <a:cubicBezTo>
                  <a:pt x="17" y="25"/>
                  <a:pt x="17" y="25"/>
                  <a:pt x="17" y="25"/>
                </a:cubicBezTo>
                <a:cubicBezTo>
                  <a:pt x="17" y="25"/>
                  <a:pt x="18" y="25"/>
                  <a:pt x="18" y="25"/>
                </a:cubicBezTo>
                <a:cubicBezTo>
                  <a:pt x="19" y="24"/>
                  <a:pt x="20" y="23"/>
                  <a:pt x="20" y="22"/>
                </a:cubicBezTo>
                <a:cubicBezTo>
                  <a:pt x="20" y="21"/>
                  <a:pt x="20" y="21"/>
                  <a:pt x="20" y="21"/>
                </a:cubicBezTo>
                <a:cubicBezTo>
                  <a:pt x="19" y="15"/>
                  <a:pt x="19" y="15"/>
                  <a:pt x="19" y="15"/>
                </a:cubicBezTo>
                <a:cubicBezTo>
                  <a:pt x="19" y="15"/>
                  <a:pt x="19" y="15"/>
                  <a:pt x="19" y="15"/>
                </a:cubicBezTo>
                <a:cubicBezTo>
                  <a:pt x="18" y="15"/>
                  <a:pt x="18" y="15"/>
                  <a:pt x="18" y="15"/>
                </a:cubicBezTo>
                <a:cubicBezTo>
                  <a:pt x="19" y="15"/>
                  <a:pt x="19" y="15"/>
                  <a:pt x="19" y="15"/>
                </a:cubicBezTo>
                <a:cubicBezTo>
                  <a:pt x="19" y="15"/>
                  <a:pt x="19" y="15"/>
                  <a:pt x="19" y="15"/>
                </a:cubicBezTo>
                <a:cubicBezTo>
                  <a:pt x="18" y="15"/>
                  <a:pt x="18" y="15"/>
                  <a:pt x="18" y="15"/>
                </a:cubicBezTo>
                <a:cubicBezTo>
                  <a:pt x="19" y="15"/>
                  <a:pt x="19" y="15"/>
                  <a:pt x="19" y="15"/>
                </a:cubicBezTo>
                <a:cubicBezTo>
                  <a:pt x="19" y="15"/>
                  <a:pt x="19" y="15"/>
                  <a:pt x="19" y="15"/>
                </a:cubicBezTo>
                <a:cubicBezTo>
                  <a:pt x="19" y="15"/>
                  <a:pt x="19" y="15"/>
                  <a:pt x="19" y="15"/>
                </a:cubicBezTo>
                <a:cubicBezTo>
                  <a:pt x="23" y="8"/>
                  <a:pt x="23" y="8"/>
                  <a:pt x="23" y="8"/>
                </a:cubicBezTo>
                <a:cubicBezTo>
                  <a:pt x="23" y="7"/>
                  <a:pt x="23" y="7"/>
                  <a:pt x="23" y="6"/>
                </a:cubicBezTo>
                <a:cubicBezTo>
                  <a:pt x="23" y="6"/>
                  <a:pt x="23" y="5"/>
                  <a:pt x="23" y="5"/>
                </a:cubicBezTo>
                <a:cubicBezTo>
                  <a:pt x="22" y="4"/>
                  <a:pt x="22" y="4"/>
                  <a:pt x="21" y="4"/>
                </a:cubicBezTo>
                <a:cubicBezTo>
                  <a:pt x="20" y="4"/>
                  <a:pt x="20" y="4"/>
                  <a:pt x="20" y="4"/>
                </a:cubicBezTo>
                <a:cubicBezTo>
                  <a:pt x="16" y="6"/>
                  <a:pt x="16" y="6"/>
                  <a:pt x="16" y="6"/>
                </a:cubicBezTo>
                <a:cubicBezTo>
                  <a:pt x="15" y="5"/>
                  <a:pt x="15" y="5"/>
                  <a:pt x="15" y="5"/>
                </a:cubicBezTo>
                <a:cubicBezTo>
                  <a:pt x="15" y="7"/>
                  <a:pt x="15" y="7"/>
                  <a:pt x="15" y="7"/>
                </a:cubicBezTo>
                <a:cubicBezTo>
                  <a:pt x="16" y="6"/>
                  <a:pt x="16" y="6"/>
                  <a:pt x="16" y="6"/>
                </a:cubicBezTo>
                <a:cubicBezTo>
                  <a:pt x="14" y="1"/>
                  <a:pt x="14" y="1"/>
                  <a:pt x="14" y="1"/>
                </a:cubicBezTo>
                <a:lnTo>
                  <a:pt x="13"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任意多边形 10">
            <a:extLst>
              <a:ext uri="{FF2B5EF4-FFF2-40B4-BE49-F238E27FC236}">
                <a16:creationId xmlns:a16="http://schemas.microsoft.com/office/drawing/2014/main" id="{A3D4BE1B-73C4-4F85-BF37-7E8FDB3D9E7A}"/>
              </a:ext>
            </a:extLst>
          </p:cNvPr>
          <p:cNvSpPr/>
          <p:nvPr/>
        </p:nvSpPr>
        <p:spPr bwMode="auto">
          <a:xfrm>
            <a:off x="10908890" y="2701578"/>
            <a:ext cx="86021" cy="54591"/>
          </a:xfrm>
          <a:custGeom>
            <a:avLst/>
            <a:gdLst>
              <a:gd name="T0" fmla="*/ 28 w 31"/>
              <a:gd name="T1" fmla="*/ 0 h 20"/>
              <a:gd name="T2" fmla="*/ 26 w 31"/>
              <a:gd name="T3" fmla="*/ 0 h 20"/>
              <a:gd name="T4" fmla="*/ 2 w 31"/>
              <a:gd name="T5" fmla="*/ 14 h 20"/>
              <a:gd name="T6" fmla="*/ 1 w 31"/>
              <a:gd name="T7" fmla="*/ 18 h 20"/>
              <a:gd name="T8" fmla="*/ 4 w 31"/>
              <a:gd name="T9" fmla="*/ 20 h 20"/>
              <a:gd name="T10" fmla="*/ 5 w 31"/>
              <a:gd name="T11" fmla="*/ 19 h 20"/>
              <a:gd name="T12" fmla="*/ 29 w 31"/>
              <a:gd name="T13" fmla="*/ 5 h 20"/>
              <a:gd name="T14" fmla="*/ 31 w 31"/>
              <a:gd name="T15" fmla="*/ 1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0"/>
                </a:cubicBezTo>
                <a:cubicBezTo>
                  <a:pt x="2" y="14"/>
                  <a:pt x="2" y="14"/>
                  <a:pt x="2" y="14"/>
                </a:cubicBezTo>
                <a:cubicBezTo>
                  <a:pt x="1" y="15"/>
                  <a:pt x="0" y="17"/>
                  <a:pt x="1" y="18"/>
                </a:cubicBezTo>
                <a:cubicBezTo>
                  <a:pt x="2" y="19"/>
                  <a:pt x="3" y="20"/>
                  <a:pt x="4" y="20"/>
                </a:cubicBezTo>
                <a:cubicBezTo>
                  <a:pt x="4" y="20"/>
                  <a:pt x="5" y="19"/>
                  <a:pt x="5" y="19"/>
                </a:cubicBezTo>
                <a:cubicBezTo>
                  <a:pt x="29" y="5"/>
                  <a:pt x="29" y="5"/>
                  <a:pt x="29" y="5"/>
                </a:cubicBezTo>
                <a:cubicBezTo>
                  <a:pt x="31" y="4"/>
                  <a:pt x="31" y="2"/>
                  <a:pt x="31" y="1"/>
                </a:cubicBezTo>
                <a:cubicBezTo>
                  <a:pt x="30" y="0"/>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任意多边形 11">
            <a:extLst>
              <a:ext uri="{FF2B5EF4-FFF2-40B4-BE49-F238E27FC236}">
                <a16:creationId xmlns:a16="http://schemas.microsoft.com/office/drawing/2014/main" id="{11AFC75F-3633-48E3-B6B3-050C79384A90}"/>
              </a:ext>
            </a:extLst>
          </p:cNvPr>
          <p:cNvSpPr/>
          <p:nvPr/>
        </p:nvSpPr>
        <p:spPr bwMode="auto">
          <a:xfrm>
            <a:off x="10908890" y="2739625"/>
            <a:ext cx="86021" cy="54591"/>
          </a:xfrm>
          <a:custGeom>
            <a:avLst/>
            <a:gdLst>
              <a:gd name="T0" fmla="*/ 28 w 31"/>
              <a:gd name="T1" fmla="*/ 0 h 20"/>
              <a:gd name="T2" fmla="*/ 26 w 31"/>
              <a:gd name="T3" fmla="*/ 0 h 20"/>
              <a:gd name="T4" fmla="*/ 2 w 31"/>
              <a:gd name="T5" fmla="*/ 14 h 20"/>
              <a:gd name="T6" fmla="*/ 1 w 31"/>
              <a:gd name="T7" fmla="*/ 18 h 20"/>
              <a:gd name="T8" fmla="*/ 4 w 31"/>
              <a:gd name="T9" fmla="*/ 20 h 20"/>
              <a:gd name="T10" fmla="*/ 5 w 31"/>
              <a:gd name="T11" fmla="*/ 19 h 20"/>
              <a:gd name="T12" fmla="*/ 29 w 31"/>
              <a:gd name="T13" fmla="*/ 5 h 20"/>
              <a:gd name="T14" fmla="*/ 31 w 31"/>
              <a:gd name="T15" fmla="*/ 1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0"/>
                </a:cubicBezTo>
                <a:cubicBezTo>
                  <a:pt x="2" y="14"/>
                  <a:pt x="2" y="14"/>
                  <a:pt x="2" y="14"/>
                </a:cubicBezTo>
                <a:cubicBezTo>
                  <a:pt x="1" y="15"/>
                  <a:pt x="0" y="17"/>
                  <a:pt x="1" y="18"/>
                </a:cubicBezTo>
                <a:cubicBezTo>
                  <a:pt x="2" y="19"/>
                  <a:pt x="3" y="20"/>
                  <a:pt x="4" y="20"/>
                </a:cubicBezTo>
                <a:cubicBezTo>
                  <a:pt x="4" y="20"/>
                  <a:pt x="5" y="20"/>
                  <a:pt x="5" y="19"/>
                </a:cubicBezTo>
                <a:cubicBezTo>
                  <a:pt x="29" y="5"/>
                  <a:pt x="29" y="5"/>
                  <a:pt x="29" y="5"/>
                </a:cubicBezTo>
                <a:cubicBezTo>
                  <a:pt x="31" y="4"/>
                  <a:pt x="31" y="3"/>
                  <a:pt x="31" y="1"/>
                </a:cubicBezTo>
                <a:cubicBezTo>
                  <a:pt x="30" y="0"/>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任意多边形 12">
            <a:extLst>
              <a:ext uri="{FF2B5EF4-FFF2-40B4-BE49-F238E27FC236}">
                <a16:creationId xmlns:a16="http://schemas.microsoft.com/office/drawing/2014/main" id="{4E23A830-E159-4BE3-AF67-6FEAB3DAA57D}"/>
              </a:ext>
            </a:extLst>
          </p:cNvPr>
          <p:cNvSpPr/>
          <p:nvPr/>
        </p:nvSpPr>
        <p:spPr bwMode="auto">
          <a:xfrm>
            <a:off x="10908890" y="2777673"/>
            <a:ext cx="86021" cy="54591"/>
          </a:xfrm>
          <a:custGeom>
            <a:avLst/>
            <a:gdLst>
              <a:gd name="T0" fmla="*/ 28 w 31"/>
              <a:gd name="T1" fmla="*/ 0 h 20"/>
              <a:gd name="T2" fmla="*/ 26 w 31"/>
              <a:gd name="T3" fmla="*/ 0 h 20"/>
              <a:gd name="T4" fmla="*/ 2 w 31"/>
              <a:gd name="T5" fmla="*/ 14 h 20"/>
              <a:gd name="T6" fmla="*/ 1 w 31"/>
              <a:gd name="T7" fmla="*/ 18 h 20"/>
              <a:gd name="T8" fmla="*/ 4 w 31"/>
              <a:gd name="T9" fmla="*/ 20 h 20"/>
              <a:gd name="T10" fmla="*/ 5 w 31"/>
              <a:gd name="T11" fmla="*/ 19 h 20"/>
              <a:gd name="T12" fmla="*/ 29 w 31"/>
              <a:gd name="T13" fmla="*/ 5 h 20"/>
              <a:gd name="T14" fmla="*/ 31 w 31"/>
              <a:gd name="T15" fmla="*/ 1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0"/>
                </a:cubicBezTo>
                <a:cubicBezTo>
                  <a:pt x="2" y="14"/>
                  <a:pt x="2" y="14"/>
                  <a:pt x="2" y="14"/>
                </a:cubicBezTo>
                <a:cubicBezTo>
                  <a:pt x="1" y="15"/>
                  <a:pt x="0" y="17"/>
                  <a:pt x="1" y="18"/>
                </a:cubicBezTo>
                <a:cubicBezTo>
                  <a:pt x="2" y="19"/>
                  <a:pt x="3" y="20"/>
                  <a:pt x="4" y="20"/>
                </a:cubicBezTo>
                <a:cubicBezTo>
                  <a:pt x="4" y="20"/>
                  <a:pt x="5" y="20"/>
                  <a:pt x="5" y="19"/>
                </a:cubicBezTo>
                <a:cubicBezTo>
                  <a:pt x="29" y="5"/>
                  <a:pt x="29" y="5"/>
                  <a:pt x="29" y="5"/>
                </a:cubicBezTo>
                <a:cubicBezTo>
                  <a:pt x="31" y="4"/>
                  <a:pt x="31" y="3"/>
                  <a:pt x="31" y="1"/>
                </a:cubicBezTo>
                <a:cubicBezTo>
                  <a:pt x="30" y="0"/>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任意多边形 13">
            <a:extLst>
              <a:ext uri="{FF2B5EF4-FFF2-40B4-BE49-F238E27FC236}">
                <a16:creationId xmlns:a16="http://schemas.microsoft.com/office/drawing/2014/main" id="{88889112-B93E-4981-9BB0-014B47246EEB}"/>
              </a:ext>
            </a:extLst>
          </p:cNvPr>
          <p:cNvSpPr/>
          <p:nvPr/>
        </p:nvSpPr>
        <p:spPr bwMode="auto">
          <a:xfrm>
            <a:off x="8364641" y="4125893"/>
            <a:ext cx="43011" cy="180314"/>
          </a:xfrm>
          <a:custGeom>
            <a:avLst/>
            <a:gdLst>
              <a:gd name="T0" fmla="*/ 26 w 26"/>
              <a:gd name="T1" fmla="*/ 15 h 109"/>
              <a:gd name="T2" fmla="*/ 26 w 26"/>
              <a:gd name="T3" fmla="*/ 109 h 109"/>
              <a:gd name="T4" fmla="*/ 0 w 26"/>
              <a:gd name="T5" fmla="*/ 92 h 109"/>
              <a:gd name="T6" fmla="*/ 0 w 26"/>
              <a:gd name="T7" fmla="*/ 0 h 109"/>
              <a:gd name="T8" fmla="*/ 26 w 26"/>
              <a:gd name="T9" fmla="*/ 15 h 109"/>
            </a:gdLst>
            <a:ahLst/>
            <a:cxnLst>
              <a:cxn ang="0">
                <a:pos x="T0" y="T1"/>
              </a:cxn>
              <a:cxn ang="0">
                <a:pos x="T2" y="T3"/>
              </a:cxn>
              <a:cxn ang="0">
                <a:pos x="T4" y="T5"/>
              </a:cxn>
              <a:cxn ang="0">
                <a:pos x="T6" y="T7"/>
              </a:cxn>
              <a:cxn ang="0">
                <a:pos x="T8" y="T9"/>
              </a:cxn>
            </a:cxnLst>
            <a:rect l="0" t="0" r="r" b="b"/>
            <a:pathLst>
              <a:path w="26" h="109">
                <a:moveTo>
                  <a:pt x="26" y="15"/>
                </a:moveTo>
                <a:lnTo>
                  <a:pt x="26" y="109"/>
                </a:lnTo>
                <a:lnTo>
                  <a:pt x="0" y="92"/>
                </a:lnTo>
                <a:lnTo>
                  <a:pt x="0" y="0"/>
                </a:lnTo>
                <a:lnTo>
                  <a:pt x="26" y="1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文本框 275">
            <a:extLst>
              <a:ext uri="{FF2B5EF4-FFF2-40B4-BE49-F238E27FC236}">
                <a16:creationId xmlns:a16="http://schemas.microsoft.com/office/drawing/2014/main" id="{4594D841-3F1C-42F1-BB40-1AFC1F3626BC}"/>
              </a:ext>
            </a:extLst>
          </p:cNvPr>
          <p:cNvSpPr txBox="1"/>
          <p:nvPr/>
        </p:nvSpPr>
        <p:spPr>
          <a:xfrm>
            <a:off x="3800078" y="2508198"/>
            <a:ext cx="3443009" cy="830997"/>
          </a:xfrm>
          <a:prstGeom prst="rect">
            <a:avLst/>
          </a:prstGeom>
          <a:noFill/>
        </p:spPr>
        <p:txBody>
          <a:bodyPr wrap="square" rtlCol="0">
            <a:spAutoFit/>
          </a:bodyPr>
          <a:lstStyle/>
          <a:p>
            <a:r>
              <a:rPr lang="zh-CN" altLang="en-US" sz="2400" dirty="0"/>
              <a:t>找到与文档相关的问题、答案的对应关系</a:t>
            </a:r>
            <a:endParaRPr lang="en-US" altLang="zh-CN" sz="2400" dirty="0"/>
          </a:p>
        </p:txBody>
      </p:sp>
      <p:sp>
        <p:nvSpPr>
          <p:cNvPr id="277" name="文本框 276">
            <a:extLst>
              <a:ext uri="{FF2B5EF4-FFF2-40B4-BE49-F238E27FC236}">
                <a16:creationId xmlns:a16="http://schemas.microsoft.com/office/drawing/2014/main" id="{B156E8B2-9FF2-4671-9D25-96B956910111}"/>
              </a:ext>
            </a:extLst>
          </p:cNvPr>
          <p:cNvSpPr txBox="1"/>
          <p:nvPr/>
        </p:nvSpPr>
        <p:spPr>
          <a:xfrm>
            <a:off x="3311752" y="2516553"/>
            <a:ext cx="617296" cy="461665"/>
          </a:xfrm>
          <a:prstGeom prst="rect">
            <a:avLst/>
          </a:prstGeom>
          <a:noFill/>
        </p:spPr>
        <p:txBody>
          <a:bodyPr wrap="square" rtlCol="0">
            <a:spAutoFit/>
          </a:bodyPr>
          <a:lstStyle/>
          <a:p>
            <a:r>
              <a:rPr lang="zh-CN" altLang="en-US" sz="2400" dirty="0"/>
              <a:t>→</a:t>
            </a:r>
            <a:endParaRPr lang="en-US" altLang="zh-CN" sz="2400" dirty="0"/>
          </a:p>
        </p:txBody>
      </p:sp>
    </p:spTree>
    <p:custDataLst>
      <p:tags r:id="rId1"/>
    </p:custDataLst>
    <p:extLst>
      <p:ext uri="{BB962C8B-B14F-4D97-AF65-F5344CB8AC3E}">
        <p14:creationId xmlns:p14="http://schemas.microsoft.com/office/powerpoint/2010/main" val="36252125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背景</a:t>
            </a:r>
            <a:endParaRPr lang="en-US" altLang="zh-CN" sz="3200" dirty="0"/>
          </a:p>
        </p:txBody>
      </p:sp>
      <p:sp>
        <p:nvSpPr>
          <p:cNvPr id="7" name="文本框 6">
            <a:extLst>
              <a:ext uri="{FF2B5EF4-FFF2-40B4-BE49-F238E27FC236}">
                <a16:creationId xmlns:a16="http://schemas.microsoft.com/office/drawing/2014/main" id="{14823480-B20B-4219-B71C-0951E7E125B9}"/>
              </a:ext>
            </a:extLst>
          </p:cNvPr>
          <p:cNvSpPr txBox="1"/>
          <p:nvPr/>
        </p:nvSpPr>
        <p:spPr>
          <a:xfrm>
            <a:off x="1055440" y="2844225"/>
            <a:ext cx="5283200" cy="1569660"/>
          </a:xfrm>
          <a:prstGeom prst="rect">
            <a:avLst/>
          </a:prstGeom>
          <a:noFill/>
        </p:spPr>
        <p:txBody>
          <a:bodyPr wrap="square" rtlCol="0">
            <a:spAutoFit/>
          </a:bodyPr>
          <a:lstStyle/>
          <a:p>
            <a:r>
              <a:rPr lang="zh-CN" altLang="en-US" sz="2400" dirty="0"/>
              <a:t>知识库中已经有许多完善的文档知识，如软件操作指南、注意事项，行业、公司规章制度，理财产品介绍，法律法规等等</a:t>
            </a:r>
            <a:endParaRPr lang="en-US" altLang="zh-CN" sz="2400" dirty="0"/>
          </a:p>
        </p:txBody>
      </p:sp>
      <p:sp>
        <p:nvSpPr>
          <p:cNvPr id="9" name="文本框 8">
            <a:extLst>
              <a:ext uri="{FF2B5EF4-FFF2-40B4-BE49-F238E27FC236}">
                <a16:creationId xmlns:a16="http://schemas.microsoft.com/office/drawing/2014/main" id="{B08EC5C3-25DC-4ACF-95BA-1E674162EAC1}"/>
              </a:ext>
            </a:extLst>
          </p:cNvPr>
          <p:cNvSpPr txBox="1"/>
          <p:nvPr/>
        </p:nvSpPr>
        <p:spPr>
          <a:xfrm>
            <a:off x="9242782" y="2551837"/>
            <a:ext cx="1051251" cy="584775"/>
          </a:xfrm>
          <a:prstGeom prst="rect">
            <a:avLst/>
          </a:prstGeom>
          <a:noFill/>
        </p:spPr>
        <p:txBody>
          <a:bodyPr wrap="square" rtlCol="0">
            <a:spAutoFit/>
          </a:bodyPr>
          <a:lstStyle/>
          <a:p>
            <a:pPr algn="ctr"/>
            <a:r>
              <a:rPr lang="en-US" altLang="zh-CN" sz="3200" dirty="0"/>
              <a:t>TEXT </a:t>
            </a:r>
          </a:p>
        </p:txBody>
      </p:sp>
      <p:sp>
        <p:nvSpPr>
          <p:cNvPr id="14" name="矩形 13">
            <a:extLst>
              <a:ext uri="{FF2B5EF4-FFF2-40B4-BE49-F238E27FC236}">
                <a16:creationId xmlns:a16="http://schemas.microsoft.com/office/drawing/2014/main" id="{777C0AF1-9E75-4D2D-82A5-4484D560B77D}"/>
              </a:ext>
            </a:extLst>
          </p:cNvPr>
          <p:cNvSpPr/>
          <p:nvPr/>
        </p:nvSpPr>
        <p:spPr>
          <a:xfrm>
            <a:off x="8832303" y="3593812"/>
            <a:ext cx="1872208" cy="584775"/>
          </a:xfrm>
          <a:prstGeom prst="rect">
            <a:avLst/>
          </a:prstGeom>
          <a:noFill/>
          <a:ln>
            <a:solidFill>
              <a:schemeClr val="tx1"/>
            </a:solidFill>
          </a:ln>
        </p:spPr>
        <p:txBody>
          <a:bodyPr wrap="square" rtlCol="0">
            <a:spAutoFit/>
          </a:bodyPr>
          <a:lstStyle/>
          <a:p>
            <a:pPr algn="ctr"/>
            <a:r>
              <a:rPr lang="en-US" altLang="zh-CN" sz="3200" dirty="0">
                <a:solidFill>
                  <a:schemeClr val="tx1"/>
                </a:solidFill>
              </a:rPr>
              <a:t>Encoder</a:t>
            </a:r>
            <a:endParaRPr lang="zh-CN" altLang="en-US" sz="3200" dirty="0">
              <a:solidFill>
                <a:schemeClr val="tx1"/>
              </a:solidFill>
            </a:endParaRPr>
          </a:p>
        </p:txBody>
      </p:sp>
      <p:sp>
        <p:nvSpPr>
          <p:cNvPr id="16" name="矩形 15">
            <a:extLst>
              <a:ext uri="{FF2B5EF4-FFF2-40B4-BE49-F238E27FC236}">
                <a16:creationId xmlns:a16="http://schemas.microsoft.com/office/drawing/2014/main" id="{BA4DA15B-5066-4E7F-80D5-C4EB9DE338EB}"/>
              </a:ext>
            </a:extLst>
          </p:cNvPr>
          <p:cNvSpPr/>
          <p:nvPr/>
        </p:nvSpPr>
        <p:spPr>
          <a:xfrm>
            <a:off x="8832303" y="4632347"/>
            <a:ext cx="1872208" cy="584775"/>
          </a:xfrm>
          <a:prstGeom prst="rect">
            <a:avLst/>
          </a:prstGeom>
          <a:noFill/>
          <a:ln>
            <a:solidFill>
              <a:schemeClr val="tx1"/>
            </a:solidFill>
          </a:ln>
        </p:spPr>
        <p:txBody>
          <a:bodyPr wrap="square" rtlCol="0">
            <a:spAutoFit/>
          </a:bodyPr>
          <a:lstStyle/>
          <a:p>
            <a:pPr algn="ctr"/>
            <a:r>
              <a:rPr lang="en-US" altLang="zh-CN" sz="3200" dirty="0">
                <a:solidFill>
                  <a:schemeClr val="tx1"/>
                </a:solidFill>
              </a:rPr>
              <a:t>Decoder</a:t>
            </a:r>
            <a:endParaRPr lang="zh-CN" altLang="en-US" sz="3200" dirty="0">
              <a:solidFill>
                <a:schemeClr val="tx1"/>
              </a:solidFill>
            </a:endParaRPr>
          </a:p>
        </p:txBody>
      </p:sp>
      <p:sp>
        <p:nvSpPr>
          <p:cNvPr id="17" name="文本框 16">
            <a:extLst>
              <a:ext uri="{FF2B5EF4-FFF2-40B4-BE49-F238E27FC236}">
                <a16:creationId xmlns:a16="http://schemas.microsoft.com/office/drawing/2014/main" id="{DAD624AD-5E97-4A76-9578-C5E3DC18EAE3}"/>
              </a:ext>
            </a:extLst>
          </p:cNvPr>
          <p:cNvSpPr txBox="1"/>
          <p:nvPr/>
        </p:nvSpPr>
        <p:spPr>
          <a:xfrm>
            <a:off x="9242781" y="5668316"/>
            <a:ext cx="1051251" cy="584775"/>
          </a:xfrm>
          <a:prstGeom prst="rect">
            <a:avLst/>
          </a:prstGeom>
          <a:noFill/>
        </p:spPr>
        <p:txBody>
          <a:bodyPr wrap="square" rtlCol="0">
            <a:spAutoFit/>
          </a:bodyPr>
          <a:lstStyle/>
          <a:p>
            <a:pPr algn="ctr"/>
            <a:r>
              <a:rPr lang="zh-CN" altLang="en-US" sz="3200" dirty="0"/>
              <a:t>文本</a:t>
            </a:r>
            <a:endParaRPr lang="en-US" altLang="zh-CN" sz="3200" dirty="0"/>
          </a:p>
        </p:txBody>
      </p:sp>
      <p:cxnSp>
        <p:nvCxnSpPr>
          <p:cNvPr id="18" name="直接箭头连接符 17">
            <a:extLst>
              <a:ext uri="{FF2B5EF4-FFF2-40B4-BE49-F238E27FC236}">
                <a16:creationId xmlns:a16="http://schemas.microsoft.com/office/drawing/2014/main" id="{87716447-1850-4BA5-8329-D8863BF02AFB}"/>
              </a:ext>
            </a:extLst>
          </p:cNvPr>
          <p:cNvCxnSpPr>
            <a:stCxn id="9" idx="2"/>
            <a:endCxn id="14" idx="0"/>
          </p:cNvCxnSpPr>
          <p:nvPr/>
        </p:nvCxnSpPr>
        <p:spPr>
          <a:xfrm flipH="1">
            <a:off x="9768407" y="3136612"/>
            <a:ext cx="1" cy="457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EEE7851F-F916-4BFA-BBF5-F2322C5855BF}"/>
              </a:ext>
            </a:extLst>
          </p:cNvPr>
          <p:cNvCxnSpPr/>
          <p:nvPr/>
        </p:nvCxnSpPr>
        <p:spPr>
          <a:xfrm flipH="1">
            <a:off x="9768406" y="4175584"/>
            <a:ext cx="1" cy="457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6966FCE-DA58-4103-BC97-30F2B5D146F9}"/>
              </a:ext>
            </a:extLst>
          </p:cNvPr>
          <p:cNvCxnSpPr/>
          <p:nvPr/>
        </p:nvCxnSpPr>
        <p:spPr>
          <a:xfrm flipH="1">
            <a:off x="9768406" y="5211116"/>
            <a:ext cx="1" cy="457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4696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intro</a:t>
            </a:r>
          </a:p>
        </p:txBody>
      </p:sp>
      <p:sp>
        <p:nvSpPr>
          <p:cNvPr id="7" name="文本框 6">
            <a:extLst>
              <a:ext uri="{FF2B5EF4-FFF2-40B4-BE49-F238E27FC236}">
                <a16:creationId xmlns:a16="http://schemas.microsoft.com/office/drawing/2014/main" id="{14823480-B20B-4219-B71C-0951E7E125B9}"/>
              </a:ext>
            </a:extLst>
          </p:cNvPr>
          <p:cNvSpPr txBox="1"/>
          <p:nvPr/>
        </p:nvSpPr>
        <p:spPr>
          <a:xfrm>
            <a:off x="1055440" y="2844225"/>
            <a:ext cx="5283200" cy="1077218"/>
          </a:xfrm>
          <a:prstGeom prst="rect">
            <a:avLst/>
          </a:prstGeom>
          <a:noFill/>
        </p:spPr>
        <p:txBody>
          <a:bodyPr wrap="square" rtlCol="0">
            <a:spAutoFit/>
          </a:bodyPr>
          <a:lstStyle/>
          <a:p>
            <a:r>
              <a:rPr lang="en-US" altLang="zh-CN" sz="3200" dirty="0"/>
              <a:t>From CNN/RNN to</a:t>
            </a:r>
            <a:r>
              <a:rPr lang="zh-CN" altLang="en-US" sz="3200" dirty="0"/>
              <a:t> </a:t>
            </a:r>
            <a:r>
              <a:rPr lang="en-US" altLang="zh-CN" sz="3200" dirty="0"/>
              <a:t>Transformer</a:t>
            </a:r>
          </a:p>
        </p:txBody>
      </p:sp>
      <p:pic>
        <p:nvPicPr>
          <p:cNvPr id="22" name="Picture 2">
            <a:extLst>
              <a:ext uri="{FF2B5EF4-FFF2-40B4-BE49-F238E27FC236}">
                <a16:creationId xmlns:a16="http://schemas.microsoft.com/office/drawing/2014/main" id="{4DAF6C55-5AE0-4C8F-B159-9F15E3801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936" y="2721008"/>
            <a:ext cx="5302535" cy="2400870"/>
          </a:xfrm>
          <a:prstGeom prst="rect">
            <a:avLst/>
          </a:prstGeom>
          <a:noFill/>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FE1B6360-9915-43F3-B83F-34ACE8C8C474}"/>
              </a:ext>
            </a:extLst>
          </p:cNvPr>
          <p:cNvPicPr>
            <a:picLocks noChangeAspect="1"/>
          </p:cNvPicPr>
          <p:nvPr/>
        </p:nvPicPr>
        <p:blipFill>
          <a:blip r:embed="rId4"/>
          <a:stretch>
            <a:fillRect/>
          </a:stretch>
        </p:blipFill>
        <p:spPr>
          <a:xfrm>
            <a:off x="4954744" y="7245424"/>
            <a:ext cx="7214744" cy="6858000"/>
          </a:xfrm>
          <a:prstGeom prst="rect">
            <a:avLst/>
          </a:prstGeom>
        </p:spPr>
      </p:pic>
    </p:spTree>
    <p:extLst>
      <p:ext uri="{BB962C8B-B14F-4D97-AF65-F5344CB8AC3E}">
        <p14:creationId xmlns:p14="http://schemas.microsoft.com/office/powerpoint/2010/main" val="11093162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intro</a:t>
            </a:r>
          </a:p>
        </p:txBody>
      </p:sp>
      <p:sp>
        <p:nvSpPr>
          <p:cNvPr id="7" name="文本框 6">
            <a:extLst>
              <a:ext uri="{FF2B5EF4-FFF2-40B4-BE49-F238E27FC236}">
                <a16:creationId xmlns:a16="http://schemas.microsoft.com/office/drawing/2014/main" id="{14823480-B20B-4219-B71C-0951E7E125B9}"/>
              </a:ext>
            </a:extLst>
          </p:cNvPr>
          <p:cNvSpPr txBox="1"/>
          <p:nvPr/>
        </p:nvSpPr>
        <p:spPr>
          <a:xfrm>
            <a:off x="1055440" y="2844225"/>
            <a:ext cx="5283200" cy="1077218"/>
          </a:xfrm>
          <a:prstGeom prst="rect">
            <a:avLst/>
          </a:prstGeom>
          <a:noFill/>
        </p:spPr>
        <p:txBody>
          <a:bodyPr wrap="square" rtlCol="0">
            <a:spAutoFit/>
          </a:bodyPr>
          <a:lstStyle/>
          <a:p>
            <a:r>
              <a:rPr lang="en-US" altLang="zh-CN" sz="3200" dirty="0"/>
              <a:t>From CNN/RNN to</a:t>
            </a:r>
            <a:r>
              <a:rPr lang="zh-CN" altLang="en-US" sz="3200" dirty="0"/>
              <a:t> </a:t>
            </a:r>
            <a:r>
              <a:rPr lang="en-US" altLang="zh-CN" sz="3200" dirty="0"/>
              <a:t>Transformer</a:t>
            </a:r>
          </a:p>
        </p:txBody>
      </p:sp>
      <p:pic>
        <p:nvPicPr>
          <p:cNvPr id="3" name="图片 2">
            <a:extLst>
              <a:ext uri="{FF2B5EF4-FFF2-40B4-BE49-F238E27FC236}">
                <a16:creationId xmlns:a16="http://schemas.microsoft.com/office/drawing/2014/main" id="{4611A327-C40E-4F57-B1E8-F66F2DD1026C}"/>
              </a:ext>
            </a:extLst>
          </p:cNvPr>
          <p:cNvPicPr>
            <a:picLocks noChangeAspect="1"/>
          </p:cNvPicPr>
          <p:nvPr/>
        </p:nvPicPr>
        <p:blipFill>
          <a:blip r:embed="rId3"/>
          <a:stretch>
            <a:fillRect/>
          </a:stretch>
        </p:blipFill>
        <p:spPr>
          <a:xfrm>
            <a:off x="4655840" y="1916832"/>
            <a:ext cx="7214744" cy="6858000"/>
          </a:xfrm>
          <a:prstGeom prst="rect">
            <a:avLst/>
          </a:prstGeom>
        </p:spPr>
      </p:pic>
      <p:pic>
        <p:nvPicPr>
          <p:cNvPr id="4" name="图片 3">
            <a:extLst>
              <a:ext uri="{FF2B5EF4-FFF2-40B4-BE49-F238E27FC236}">
                <a16:creationId xmlns:a16="http://schemas.microsoft.com/office/drawing/2014/main" id="{ACDD24EF-DF63-46A9-847F-C39B335B9E80}"/>
              </a:ext>
            </a:extLst>
          </p:cNvPr>
          <p:cNvPicPr>
            <a:picLocks noChangeAspect="1"/>
          </p:cNvPicPr>
          <p:nvPr/>
        </p:nvPicPr>
        <p:blipFill>
          <a:blip r:embed="rId4"/>
          <a:stretch>
            <a:fillRect/>
          </a:stretch>
        </p:blipFill>
        <p:spPr>
          <a:xfrm>
            <a:off x="5591944" y="7965504"/>
            <a:ext cx="5757929" cy="6858000"/>
          </a:xfrm>
          <a:prstGeom prst="rect">
            <a:avLst/>
          </a:prstGeom>
        </p:spPr>
      </p:pic>
    </p:spTree>
    <p:extLst>
      <p:ext uri="{BB962C8B-B14F-4D97-AF65-F5344CB8AC3E}">
        <p14:creationId xmlns:p14="http://schemas.microsoft.com/office/powerpoint/2010/main" val="276439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intro</a:t>
            </a:r>
          </a:p>
        </p:txBody>
      </p:sp>
      <p:sp>
        <p:nvSpPr>
          <p:cNvPr id="7" name="文本框 6">
            <a:extLst>
              <a:ext uri="{FF2B5EF4-FFF2-40B4-BE49-F238E27FC236}">
                <a16:creationId xmlns:a16="http://schemas.microsoft.com/office/drawing/2014/main" id="{14823480-B20B-4219-B71C-0951E7E125B9}"/>
              </a:ext>
            </a:extLst>
          </p:cNvPr>
          <p:cNvSpPr txBox="1"/>
          <p:nvPr/>
        </p:nvSpPr>
        <p:spPr>
          <a:xfrm>
            <a:off x="1055440" y="2844225"/>
            <a:ext cx="5283200" cy="2062103"/>
          </a:xfrm>
          <a:prstGeom prst="rect">
            <a:avLst/>
          </a:prstGeom>
          <a:noFill/>
        </p:spPr>
        <p:txBody>
          <a:bodyPr wrap="square" rtlCol="0">
            <a:spAutoFit/>
          </a:bodyPr>
          <a:lstStyle/>
          <a:p>
            <a:r>
              <a:rPr lang="en-US" altLang="zh-CN" sz="3200" dirty="0"/>
              <a:t>BERT: Pretrained model can be used to fine-tuning specific model to apply NLP tech to smaller application scenario</a:t>
            </a:r>
          </a:p>
        </p:txBody>
      </p:sp>
      <p:pic>
        <p:nvPicPr>
          <p:cNvPr id="6" name="图片 5">
            <a:extLst>
              <a:ext uri="{FF2B5EF4-FFF2-40B4-BE49-F238E27FC236}">
                <a16:creationId xmlns:a16="http://schemas.microsoft.com/office/drawing/2014/main" id="{B30B0219-B4E2-4D3F-9F5B-7EE575A7F3D1}"/>
              </a:ext>
            </a:extLst>
          </p:cNvPr>
          <p:cNvPicPr>
            <a:picLocks noChangeAspect="1"/>
          </p:cNvPicPr>
          <p:nvPr/>
        </p:nvPicPr>
        <p:blipFill>
          <a:blip r:embed="rId3"/>
          <a:stretch>
            <a:fillRect/>
          </a:stretch>
        </p:blipFill>
        <p:spPr>
          <a:xfrm>
            <a:off x="6240016" y="2160240"/>
            <a:ext cx="5757929" cy="6858000"/>
          </a:xfrm>
          <a:prstGeom prst="rect">
            <a:avLst/>
          </a:prstGeom>
        </p:spPr>
      </p:pic>
    </p:spTree>
    <p:extLst>
      <p:ext uri="{BB962C8B-B14F-4D97-AF65-F5344CB8AC3E}">
        <p14:creationId xmlns:p14="http://schemas.microsoft.com/office/powerpoint/2010/main" val="20974844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details</a:t>
            </a:r>
          </a:p>
        </p:txBody>
      </p:sp>
      <p:sp>
        <p:nvSpPr>
          <p:cNvPr id="7" name="文本框 6">
            <a:extLst>
              <a:ext uri="{FF2B5EF4-FFF2-40B4-BE49-F238E27FC236}">
                <a16:creationId xmlns:a16="http://schemas.microsoft.com/office/drawing/2014/main" id="{14823480-B20B-4219-B71C-0951E7E125B9}"/>
              </a:ext>
            </a:extLst>
          </p:cNvPr>
          <p:cNvSpPr txBox="1"/>
          <p:nvPr/>
        </p:nvSpPr>
        <p:spPr>
          <a:xfrm>
            <a:off x="1055440" y="2844225"/>
            <a:ext cx="5283200" cy="1077218"/>
          </a:xfrm>
          <a:prstGeom prst="rect">
            <a:avLst/>
          </a:prstGeom>
          <a:noFill/>
        </p:spPr>
        <p:txBody>
          <a:bodyPr wrap="square" rtlCol="0">
            <a:spAutoFit/>
          </a:bodyPr>
          <a:lstStyle/>
          <a:p>
            <a:r>
              <a:rPr lang="en-US" altLang="zh-CN" sz="3200" dirty="0"/>
              <a:t>Transformer principle: Attention is all you need</a:t>
            </a:r>
          </a:p>
        </p:txBody>
      </p:sp>
      <p:pic>
        <p:nvPicPr>
          <p:cNvPr id="13" name="Picture 2">
            <a:extLst>
              <a:ext uri="{FF2B5EF4-FFF2-40B4-BE49-F238E27FC236}">
                <a16:creationId xmlns:a16="http://schemas.microsoft.com/office/drawing/2014/main" id="{CDDFB1AF-7C09-43DC-B962-D33899D9A5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503" t="3069" r="30428"/>
          <a:stretch/>
        </p:blipFill>
        <p:spPr bwMode="auto">
          <a:xfrm>
            <a:off x="7197830" y="1877245"/>
            <a:ext cx="2852058" cy="408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8513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details</a:t>
            </a:r>
          </a:p>
        </p:txBody>
      </p:sp>
      <p:sp>
        <p:nvSpPr>
          <p:cNvPr id="7" name="文本框 6">
            <a:extLst>
              <a:ext uri="{FF2B5EF4-FFF2-40B4-BE49-F238E27FC236}">
                <a16:creationId xmlns:a16="http://schemas.microsoft.com/office/drawing/2014/main" id="{14823480-B20B-4219-B71C-0951E7E125B9}"/>
              </a:ext>
            </a:extLst>
          </p:cNvPr>
          <p:cNvSpPr txBox="1"/>
          <p:nvPr/>
        </p:nvSpPr>
        <p:spPr>
          <a:xfrm>
            <a:off x="1055440" y="2844225"/>
            <a:ext cx="5283200" cy="1077218"/>
          </a:xfrm>
          <a:prstGeom prst="rect">
            <a:avLst/>
          </a:prstGeom>
          <a:noFill/>
        </p:spPr>
        <p:txBody>
          <a:bodyPr wrap="square" rtlCol="0">
            <a:spAutoFit/>
          </a:bodyPr>
          <a:lstStyle/>
          <a:p>
            <a:r>
              <a:rPr lang="en-US" altLang="zh-CN" sz="3200" dirty="0"/>
              <a:t>Transformer principle: Attention is all you need</a:t>
            </a:r>
          </a:p>
        </p:txBody>
      </p:sp>
      <p:pic>
        <p:nvPicPr>
          <p:cNvPr id="13" name="Picture 2">
            <a:extLst>
              <a:ext uri="{FF2B5EF4-FFF2-40B4-BE49-F238E27FC236}">
                <a16:creationId xmlns:a16="http://schemas.microsoft.com/office/drawing/2014/main" id="{CDDFB1AF-7C09-43DC-B962-D33899D9A5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097" t="59440" r="51931" b="30783"/>
          <a:stretch/>
        </p:blipFill>
        <p:spPr bwMode="auto">
          <a:xfrm>
            <a:off x="6338640" y="2564911"/>
            <a:ext cx="2061616" cy="1167902"/>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01B20A3E-1ECD-494D-962E-58DE7593CA84}"/>
              </a:ext>
            </a:extLst>
          </p:cNvPr>
          <p:cNvPicPr>
            <a:picLocks noChangeAspect="1"/>
          </p:cNvPicPr>
          <p:nvPr/>
        </p:nvPicPr>
        <p:blipFill>
          <a:blip r:embed="rId4"/>
          <a:stretch>
            <a:fillRect/>
          </a:stretch>
        </p:blipFill>
        <p:spPr>
          <a:xfrm>
            <a:off x="1208771" y="4149080"/>
            <a:ext cx="10224025" cy="2241665"/>
          </a:xfrm>
          <a:prstGeom prst="rect">
            <a:avLst/>
          </a:prstGeom>
        </p:spPr>
      </p:pic>
      <p:pic>
        <p:nvPicPr>
          <p:cNvPr id="15" name="图片 14">
            <a:extLst>
              <a:ext uri="{FF2B5EF4-FFF2-40B4-BE49-F238E27FC236}">
                <a16:creationId xmlns:a16="http://schemas.microsoft.com/office/drawing/2014/main" id="{30C8C50F-22BF-4FA3-A951-0B450E88AE85}"/>
              </a:ext>
            </a:extLst>
          </p:cNvPr>
          <p:cNvPicPr>
            <a:picLocks noChangeAspect="1"/>
          </p:cNvPicPr>
          <p:nvPr/>
        </p:nvPicPr>
        <p:blipFill rotWithShape="1">
          <a:blip r:embed="rId4"/>
          <a:srcRect l="28255" t="39400" r="54842" b="31030"/>
          <a:stretch/>
        </p:blipFill>
        <p:spPr>
          <a:xfrm>
            <a:off x="6505352" y="3732813"/>
            <a:ext cx="1728192" cy="662864"/>
          </a:xfrm>
          <a:prstGeom prst="rect">
            <a:avLst/>
          </a:prstGeom>
        </p:spPr>
      </p:pic>
    </p:spTree>
    <p:extLst>
      <p:ext uri="{BB962C8B-B14F-4D97-AF65-F5344CB8AC3E}">
        <p14:creationId xmlns:p14="http://schemas.microsoft.com/office/powerpoint/2010/main" val="18809236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details</a:t>
            </a:r>
          </a:p>
        </p:txBody>
      </p:sp>
      <p:sp>
        <p:nvSpPr>
          <p:cNvPr id="7" name="文本框 6">
            <a:extLst>
              <a:ext uri="{FF2B5EF4-FFF2-40B4-BE49-F238E27FC236}">
                <a16:creationId xmlns:a16="http://schemas.microsoft.com/office/drawing/2014/main" id="{14823480-B20B-4219-B71C-0951E7E125B9}"/>
              </a:ext>
            </a:extLst>
          </p:cNvPr>
          <p:cNvSpPr txBox="1"/>
          <p:nvPr/>
        </p:nvSpPr>
        <p:spPr>
          <a:xfrm>
            <a:off x="1055440" y="2844225"/>
            <a:ext cx="5283200" cy="584775"/>
          </a:xfrm>
          <a:prstGeom prst="rect">
            <a:avLst/>
          </a:prstGeom>
          <a:noFill/>
        </p:spPr>
        <p:txBody>
          <a:bodyPr wrap="square" rtlCol="0">
            <a:spAutoFit/>
          </a:bodyPr>
          <a:lstStyle/>
          <a:p>
            <a:r>
              <a:rPr lang="en-US" altLang="zh-CN" sz="3200" dirty="0"/>
              <a:t>module </a:t>
            </a:r>
            <a:r>
              <a:rPr lang="en-US" altLang="zh-CN" sz="3200" dirty="0">
                <a:latin typeface="Cascadia Mono" panose="020B0609020000020004" pitchFamily="49" charset="0"/>
                <a:cs typeface="Cascadia Mono" panose="020B0609020000020004" pitchFamily="49" charset="0"/>
              </a:rPr>
              <a:t>transformers</a:t>
            </a:r>
          </a:p>
        </p:txBody>
      </p:sp>
      <p:sp>
        <p:nvSpPr>
          <p:cNvPr id="14" name="Rectangle 1">
            <a:extLst>
              <a:ext uri="{FF2B5EF4-FFF2-40B4-BE49-F238E27FC236}">
                <a16:creationId xmlns:a16="http://schemas.microsoft.com/office/drawing/2014/main" id="{359DC93E-BE0A-42AB-9580-D285D292833F}"/>
              </a:ext>
            </a:extLst>
          </p:cNvPr>
          <p:cNvSpPr>
            <a:spLocks noChangeArrowheads="1"/>
          </p:cNvSpPr>
          <p:nvPr/>
        </p:nvSpPr>
        <p:spPr bwMode="auto">
          <a:xfrm>
            <a:off x="6091792" y="2672044"/>
            <a:ext cx="5454480" cy="2739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rPr>
              <a:t>python run_qa.py \ </a:t>
            </a:r>
            <a:endParaRPr kumimoji="0" lang="en-US"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rPr>
              <a:t>    </a:t>
            </a:r>
            <a:r>
              <a:rPr kumimoji="0" lang="zh-CN"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rPr>
              <a:t>--model_name_or_path bert-base-uncased \</a:t>
            </a:r>
            <a:endParaRPr kumimoji="0" lang="en-US"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24292F"/>
                </a:solidFill>
                <a:latin typeface="Cascadia Mono" panose="020B0609020000020004" pitchFamily="49" charset="0"/>
                <a:ea typeface="ui-monospace"/>
                <a:cs typeface="Cascadia Mono" panose="020B0609020000020004" pitchFamily="49" charset="0"/>
              </a:rPr>
              <a:t>   </a:t>
            </a:r>
            <a:r>
              <a:rPr kumimoji="0" lang="zh-CN"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rPr>
              <a:t> --dataset_name squad \ </a:t>
            </a:r>
            <a:endParaRPr kumimoji="0" lang="en-US"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24292F"/>
                </a:solidFill>
                <a:latin typeface="Cascadia Mono" panose="020B0609020000020004" pitchFamily="49" charset="0"/>
                <a:ea typeface="ui-monospace"/>
                <a:cs typeface="Cascadia Mono" panose="020B0609020000020004" pitchFamily="49" charset="0"/>
              </a:rPr>
              <a:t>    </a:t>
            </a:r>
            <a:r>
              <a:rPr kumimoji="0" lang="zh-CN"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rPr>
              <a:t>--do_train \ </a:t>
            </a:r>
            <a:endParaRPr kumimoji="0" lang="en-US"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24292F"/>
                </a:solidFill>
                <a:latin typeface="Cascadia Mono" panose="020B0609020000020004" pitchFamily="49" charset="0"/>
                <a:ea typeface="ui-monospace"/>
                <a:cs typeface="Cascadia Mono" panose="020B0609020000020004" pitchFamily="49" charset="0"/>
              </a:rPr>
              <a:t>    </a:t>
            </a:r>
            <a:r>
              <a:rPr kumimoji="0" lang="zh-CN"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rPr>
              <a:t>--do_eval \ </a:t>
            </a:r>
            <a:endParaRPr kumimoji="0" lang="en-US"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24292F"/>
                </a:solidFill>
                <a:latin typeface="Cascadia Mono" panose="020B0609020000020004" pitchFamily="49" charset="0"/>
                <a:ea typeface="ui-monospace"/>
                <a:cs typeface="Cascadia Mono" panose="020B0609020000020004" pitchFamily="49" charset="0"/>
              </a:rPr>
              <a:t>    </a:t>
            </a:r>
            <a:r>
              <a:rPr kumimoji="0" lang="zh-CN"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rPr>
              <a:t>--per_device_train_batch_size 12 \ </a:t>
            </a:r>
            <a:endParaRPr kumimoji="0" lang="en-US"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24292F"/>
                </a:solidFill>
                <a:latin typeface="Cascadia Mono" panose="020B0609020000020004" pitchFamily="49" charset="0"/>
                <a:ea typeface="ui-monospace"/>
                <a:cs typeface="Cascadia Mono" panose="020B0609020000020004" pitchFamily="49" charset="0"/>
              </a:rPr>
              <a:t>    </a:t>
            </a:r>
            <a:r>
              <a:rPr kumimoji="0" lang="zh-CN"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rPr>
              <a:t>--learning_rate 3e-5 \ </a:t>
            </a:r>
            <a:endParaRPr kumimoji="0" lang="en-US"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24292F"/>
                </a:solidFill>
                <a:latin typeface="Cascadia Mono" panose="020B0609020000020004" pitchFamily="49" charset="0"/>
                <a:ea typeface="ui-monospace"/>
                <a:cs typeface="Cascadia Mono" panose="020B0609020000020004" pitchFamily="49" charset="0"/>
              </a:rPr>
              <a:t>    </a:t>
            </a:r>
            <a:r>
              <a:rPr kumimoji="0" lang="zh-CN"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rPr>
              <a:t>--num_train_epochs 2 \ </a:t>
            </a:r>
            <a:endParaRPr kumimoji="0" lang="en-US"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24292F"/>
                </a:solidFill>
                <a:latin typeface="Cascadia Mono" panose="020B0609020000020004" pitchFamily="49" charset="0"/>
                <a:ea typeface="ui-monospace"/>
                <a:cs typeface="Cascadia Mono" panose="020B0609020000020004" pitchFamily="49" charset="0"/>
              </a:rPr>
              <a:t>    </a:t>
            </a:r>
            <a:r>
              <a:rPr kumimoji="0" lang="zh-CN"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rPr>
              <a:t>--max_seq_length 384 \ </a:t>
            </a:r>
            <a:endParaRPr kumimoji="0" lang="en-US"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24292F"/>
                </a:solidFill>
                <a:latin typeface="Cascadia Mono" panose="020B0609020000020004" pitchFamily="49" charset="0"/>
                <a:ea typeface="ui-monospace"/>
                <a:cs typeface="Cascadia Mono" panose="020B0609020000020004" pitchFamily="49" charset="0"/>
              </a:rPr>
              <a:t>    </a:t>
            </a:r>
            <a:r>
              <a:rPr kumimoji="0" lang="zh-CN"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rPr>
              <a:t>--doc_stride 128 \ </a:t>
            </a:r>
            <a:endParaRPr kumimoji="0" lang="en-US"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24292F"/>
                </a:solidFill>
                <a:latin typeface="Cascadia Mono" panose="020B0609020000020004" pitchFamily="49" charset="0"/>
                <a:ea typeface="ui-monospace"/>
                <a:cs typeface="Cascadia Mono" panose="020B0609020000020004" pitchFamily="49" charset="0"/>
              </a:rPr>
              <a:t>    </a:t>
            </a:r>
            <a:r>
              <a:rPr kumimoji="0" lang="zh-CN" altLang="zh-CN" sz="1600" b="0" i="0" u="none" strike="noStrike" cap="none" normalizeH="0" baseline="0" dirty="0">
                <a:ln>
                  <a:noFill/>
                </a:ln>
                <a:solidFill>
                  <a:srgbClr val="24292F"/>
                </a:solidFill>
                <a:effectLst/>
                <a:latin typeface="Cascadia Mono" panose="020B0609020000020004" pitchFamily="49" charset="0"/>
                <a:ea typeface="ui-monospace"/>
                <a:cs typeface="Cascadia Mono" panose="020B0609020000020004" pitchFamily="49" charset="0"/>
              </a:rPr>
              <a:t>--output_dir /tmp/debug_squad/</a:t>
            </a:r>
            <a:r>
              <a:rPr kumimoji="0" lang="zh-CN" altLang="zh-CN" sz="1100" b="0" i="0" u="none" strike="noStrike" cap="none" normalizeH="0" baseline="0" dirty="0">
                <a:ln>
                  <a:noFill/>
                </a:ln>
                <a:solidFill>
                  <a:schemeClr val="tx1"/>
                </a:solidFill>
                <a:effectLst/>
                <a:latin typeface="Cascadia Mono" panose="020B0609020000020004" pitchFamily="49" charset="0"/>
                <a:cs typeface="Cascadia Mono" panose="020B0609020000020004" pitchFamily="49" charset="0"/>
              </a:rPr>
              <a:t> </a:t>
            </a:r>
            <a:endParaRPr kumimoji="0" lang="zh-CN" altLang="zh-CN" sz="4000" b="0" i="0" u="none" strike="noStrike" cap="none" normalizeH="0" baseline="0" dirty="0">
              <a:ln>
                <a:noFill/>
              </a:ln>
              <a:solidFill>
                <a:schemeClr val="tx1"/>
              </a:solidFill>
              <a:effectLst/>
              <a:latin typeface="Cascadia Mono" panose="020B0609020000020004" pitchFamily="49" charset="0"/>
              <a:cs typeface="Cascadia Mono" panose="020B0609020000020004" pitchFamily="49" charset="0"/>
            </a:endParaRPr>
          </a:p>
        </p:txBody>
      </p:sp>
      <p:sp>
        <p:nvSpPr>
          <p:cNvPr id="17" name="文本框 16">
            <a:extLst>
              <a:ext uri="{FF2B5EF4-FFF2-40B4-BE49-F238E27FC236}">
                <a16:creationId xmlns:a16="http://schemas.microsoft.com/office/drawing/2014/main" id="{26C949FD-C1F1-4F56-976D-8D1053401823}"/>
              </a:ext>
            </a:extLst>
          </p:cNvPr>
          <p:cNvSpPr txBox="1"/>
          <p:nvPr/>
        </p:nvSpPr>
        <p:spPr>
          <a:xfrm>
            <a:off x="1055440" y="3749263"/>
            <a:ext cx="5283200" cy="1077218"/>
          </a:xfrm>
          <a:prstGeom prst="rect">
            <a:avLst/>
          </a:prstGeom>
          <a:noFill/>
        </p:spPr>
        <p:txBody>
          <a:bodyPr wrap="square" rtlCol="0">
            <a:spAutoFit/>
          </a:bodyPr>
          <a:lstStyle/>
          <a:p>
            <a:r>
              <a:rPr lang="en-US" altLang="zh-CN" sz="3200" dirty="0">
                <a:cs typeface="Cascadia Mono" panose="020B0609020000020004" pitchFamily="49" charset="0"/>
              </a:rPr>
              <a:t>easy to use in production environment</a:t>
            </a:r>
          </a:p>
        </p:txBody>
      </p:sp>
    </p:spTree>
    <p:extLst>
      <p:ext uri="{BB962C8B-B14F-4D97-AF65-F5344CB8AC3E}">
        <p14:creationId xmlns:p14="http://schemas.microsoft.com/office/powerpoint/2010/main" val="22867355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details</a:t>
            </a:r>
          </a:p>
        </p:txBody>
      </p:sp>
      <p:sp>
        <p:nvSpPr>
          <p:cNvPr id="7" name="文本框 6">
            <a:extLst>
              <a:ext uri="{FF2B5EF4-FFF2-40B4-BE49-F238E27FC236}">
                <a16:creationId xmlns:a16="http://schemas.microsoft.com/office/drawing/2014/main" id="{14823480-B20B-4219-B71C-0951E7E125B9}"/>
              </a:ext>
            </a:extLst>
          </p:cNvPr>
          <p:cNvSpPr txBox="1"/>
          <p:nvPr/>
        </p:nvSpPr>
        <p:spPr>
          <a:xfrm>
            <a:off x="1055440" y="2844225"/>
            <a:ext cx="5283200" cy="523220"/>
          </a:xfrm>
          <a:prstGeom prst="rect">
            <a:avLst/>
          </a:prstGeom>
          <a:noFill/>
        </p:spPr>
        <p:txBody>
          <a:bodyPr wrap="square" rtlCol="0">
            <a:spAutoFit/>
          </a:bodyPr>
          <a:lstStyle/>
          <a:p>
            <a:r>
              <a:rPr lang="en-US" altLang="zh-CN" sz="2800" dirty="0" err="1">
                <a:latin typeface="Cascadia Mono" panose="020B0609020000020004" pitchFamily="49" charset="0"/>
                <a:cs typeface="Cascadia Mono" panose="020B0609020000020004" pitchFamily="49" charset="0"/>
              </a:rPr>
              <a:t>chinese-roberta-wwm</a:t>
            </a:r>
            <a:endParaRPr lang="en-US" altLang="zh-CN" sz="2800" dirty="0">
              <a:latin typeface="Cascadia Mono" panose="020B0609020000020004" pitchFamily="49" charset="0"/>
              <a:cs typeface="Cascadia Mono" panose="020B0609020000020004" pitchFamily="49" charset="0"/>
            </a:endParaRPr>
          </a:p>
        </p:txBody>
      </p:sp>
      <p:sp>
        <p:nvSpPr>
          <p:cNvPr id="17" name="文本框 16">
            <a:extLst>
              <a:ext uri="{FF2B5EF4-FFF2-40B4-BE49-F238E27FC236}">
                <a16:creationId xmlns:a16="http://schemas.microsoft.com/office/drawing/2014/main" id="{26C949FD-C1F1-4F56-976D-8D1053401823}"/>
              </a:ext>
            </a:extLst>
          </p:cNvPr>
          <p:cNvSpPr txBox="1"/>
          <p:nvPr/>
        </p:nvSpPr>
        <p:spPr>
          <a:xfrm>
            <a:off x="1055440" y="3749263"/>
            <a:ext cx="5283200" cy="1077218"/>
          </a:xfrm>
          <a:prstGeom prst="rect">
            <a:avLst/>
          </a:prstGeom>
          <a:noFill/>
        </p:spPr>
        <p:txBody>
          <a:bodyPr wrap="square" rtlCol="0">
            <a:spAutoFit/>
          </a:bodyPr>
          <a:lstStyle/>
          <a:p>
            <a:pPr marL="457200" indent="-457200">
              <a:buFontTx/>
              <a:buChar char="-"/>
            </a:pPr>
            <a:r>
              <a:rPr lang="zh-CN" altLang="en-US" sz="3200" dirty="0">
                <a:cs typeface="Cascadia Mono" panose="020B0609020000020004" pitchFamily="49" charset="0"/>
              </a:rPr>
              <a:t>中文预训练模型</a:t>
            </a:r>
            <a:endParaRPr lang="en-US" altLang="zh-CN" sz="3200" dirty="0">
              <a:cs typeface="Cascadia Mono" panose="020B0609020000020004" pitchFamily="49" charset="0"/>
            </a:endParaRPr>
          </a:p>
          <a:p>
            <a:pPr marL="457200" indent="-457200">
              <a:buFontTx/>
              <a:buChar char="-"/>
            </a:pPr>
            <a:r>
              <a:rPr lang="en-US" altLang="zh-CN" sz="3200" dirty="0">
                <a:cs typeface="Cascadia Mono" panose="020B0609020000020004" pitchFamily="49" charset="0"/>
              </a:rPr>
              <a:t>Whole word masking</a:t>
            </a:r>
          </a:p>
        </p:txBody>
      </p:sp>
    </p:spTree>
    <p:extLst>
      <p:ext uri="{BB962C8B-B14F-4D97-AF65-F5344CB8AC3E}">
        <p14:creationId xmlns:p14="http://schemas.microsoft.com/office/powerpoint/2010/main" val="18017160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details</a:t>
            </a:r>
          </a:p>
        </p:txBody>
      </p:sp>
      <p:sp>
        <p:nvSpPr>
          <p:cNvPr id="17" name="文本框 16">
            <a:extLst>
              <a:ext uri="{FF2B5EF4-FFF2-40B4-BE49-F238E27FC236}">
                <a16:creationId xmlns:a16="http://schemas.microsoft.com/office/drawing/2014/main" id="{26C949FD-C1F1-4F56-976D-8D1053401823}"/>
              </a:ext>
            </a:extLst>
          </p:cNvPr>
          <p:cNvSpPr txBox="1"/>
          <p:nvPr/>
        </p:nvSpPr>
        <p:spPr>
          <a:xfrm>
            <a:off x="1055440" y="2890391"/>
            <a:ext cx="5283200" cy="1077218"/>
          </a:xfrm>
          <a:prstGeom prst="rect">
            <a:avLst/>
          </a:prstGeom>
          <a:noFill/>
        </p:spPr>
        <p:txBody>
          <a:bodyPr wrap="square" rtlCol="0">
            <a:spAutoFit/>
          </a:bodyPr>
          <a:lstStyle/>
          <a:p>
            <a:pPr marL="457200" indent="-457200">
              <a:buFontTx/>
              <a:buChar char="-"/>
            </a:pPr>
            <a:r>
              <a:rPr lang="en-US" altLang="zh-CN" sz="3200" dirty="0">
                <a:cs typeface="Cascadia Mono" panose="020B0609020000020004" pitchFamily="49" charset="0"/>
              </a:rPr>
              <a:t>Question generation</a:t>
            </a:r>
          </a:p>
          <a:p>
            <a:pPr marL="457200" indent="-457200">
              <a:buFontTx/>
              <a:buChar char="-"/>
            </a:pPr>
            <a:r>
              <a:rPr lang="en-US" altLang="zh-CN" sz="3200" dirty="0">
                <a:cs typeface="Cascadia Mono" panose="020B0609020000020004" pitchFamily="49" charset="0"/>
              </a:rPr>
              <a:t>Answer extraction</a:t>
            </a:r>
          </a:p>
        </p:txBody>
      </p:sp>
      <p:sp>
        <p:nvSpPr>
          <p:cNvPr id="9" name="文本框 8">
            <a:extLst>
              <a:ext uri="{FF2B5EF4-FFF2-40B4-BE49-F238E27FC236}">
                <a16:creationId xmlns:a16="http://schemas.microsoft.com/office/drawing/2014/main" id="{18AF4895-407D-4A34-958A-4C48D1DFE33F}"/>
              </a:ext>
            </a:extLst>
          </p:cNvPr>
          <p:cNvSpPr txBox="1"/>
          <p:nvPr/>
        </p:nvSpPr>
        <p:spPr>
          <a:xfrm>
            <a:off x="1055440" y="1813173"/>
            <a:ext cx="5283200" cy="584775"/>
          </a:xfrm>
          <a:prstGeom prst="rect">
            <a:avLst/>
          </a:prstGeom>
          <a:noFill/>
        </p:spPr>
        <p:txBody>
          <a:bodyPr wrap="square" rtlCol="0">
            <a:spAutoFit/>
          </a:bodyPr>
          <a:lstStyle/>
          <a:p>
            <a:r>
              <a:rPr lang="en-US" altLang="zh-CN" sz="3200" dirty="0">
                <a:cs typeface="Cascadia Mono" panose="020B0609020000020004" pitchFamily="49" charset="0"/>
              </a:rPr>
              <a:t>Structure</a:t>
            </a:r>
          </a:p>
        </p:txBody>
      </p:sp>
    </p:spTree>
    <p:extLst>
      <p:ext uri="{BB962C8B-B14F-4D97-AF65-F5344CB8AC3E}">
        <p14:creationId xmlns:p14="http://schemas.microsoft.com/office/powerpoint/2010/main" val="15038000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details</a:t>
            </a:r>
          </a:p>
        </p:txBody>
      </p:sp>
      <p:sp>
        <p:nvSpPr>
          <p:cNvPr id="17" name="文本框 16">
            <a:extLst>
              <a:ext uri="{FF2B5EF4-FFF2-40B4-BE49-F238E27FC236}">
                <a16:creationId xmlns:a16="http://schemas.microsoft.com/office/drawing/2014/main" id="{26C949FD-C1F1-4F56-976D-8D1053401823}"/>
              </a:ext>
            </a:extLst>
          </p:cNvPr>
          <p:cNvSpPr txBox="1"/>
          <p:nvPr/>
        </p:nvSpPr>
        <p:spPr>
          <a:xfrm>
            <a:off x="1055440" y="2151728"/>
            <a:ext cx="10074568" cy="2554545"/>
          </a:xfrm>
          <a:prstGeom prst="rect">
            <a:avLst/>
          </a:prstGeom>
          <a:noFill/>
        </p:spPr>
        <p:txBody>
          <a:bodyPr wrap="square" rtlCol="0">
            <a:spAutoFit/>
          </a:bodyPr>
          <a:lstStyle/>
          <a:p>
            <a:pPr marL="457200" indent="-457200">
              <a:buFontTx/>
              <a:buChar char="-"/>
            </a:pPr>
            <a:r>
              <a:rPr lang="en-US" altLang="zh-CN" sz="3200" dirty="0">
                <a:cs typeface="Cascadia Mono" panose="020B0609020000020004" pitchFamily="49" charset="0"/>
              </a:rPr>
              <a:t>Question generation</a:t>
            </a:r>
          </a:p>
          <a:p>
            <a:pPr marL="914400" lvl="1" indent="-457200">
              <a:buFontTx/>
              <a:buChar char="-"/>
            </a:pPr>
            <a:r>
              <a:rPr lang="en-US" altLang="zh-CN" sz="3200" dirty="0">
                <a:cs typeface="Cascadia Mono" panose="020B0609020000020004" pitchFamily="49" charset="0"/>
              </a:rPr>
              <a:t>Pre-trained model: NEZHA-base-</a:t>
            </a:r>
            <a:r>
              <a:rPr lang="en-US" altLang="zh-CN" sz="3200" dirty="0" err="1">
                <a:cs typeface="Cascadia Mono" panose="020B0609020000020004" pitchFamily="49" charset="0"/>
              </a:rPr>
              <a:t>wwm</a:t>
            </a:r>
            <a:endParaRPr lang="en-US" altLang="zh-CN" sz="3200" dirty="0">
              <a:cs typeface="Cascadia Mono" panose="020B0609020000020004" pitchFamily="49" charset="0"/>
            </a:endParaRPr>
          </a:p>
          <a:p>
            <a:pPr marL="914400" lvl="1" indent="-457200">
              <a:buFontTx/>
              <a:buChar char="-"/>
            </a:pPr>
            <a:r>
              <a:rPr lang="en-US" altLang="zh-CN" sz="3200" dirty="0">
                <a:cs typeface="Cascadia Mono" panose="020B0609020000020004" pitchFamily="49" charset="0"/>
              </a:rPr>
              <a:t>Pre-train data: </a:t>
            </a:r>
            <a:r>
              <a:rPr lang="en-US" altLang="zh-CN" sz="3200" dirty="0" err="1">
                <a:cs typeface="Cascadia Mono" panose="020B0609020000020004" pitchFamily="49" charset="0"/>
              </a:rPr>
              <a:t>Sogou</a:t>
            </a:r>
            <a:r>
              <a:rPr lang="en-US" altLang="zh-CN" sz="3200" dirty="0">
                <a:cs typeface="Cascadia Mono" panose="020B0609020000020004" pitchFamily="49" charset="0"/>
              </a:rPr>
              <a:t> QA Single question</a:t>
            </a:r>
          </a:p>
          <a:p>
            <a:pPr marL="457200" indent="-457200">
              <a:buFontTx/>
              <a:buChar char="-"/>
            </a:pPr>
            <a:r>
              <a:rPr lang="en-US" altLang="zh-CN" sz="3200" dirty="0">
                <a:cs typeface="Cascadia Mono" panose="020B0609020000020004" pitchFamily="49" charset="0"/>
              </a:rPr>
              <a:t>Answer extraction</a:t>
            </a:r>
          </a:p>
          <a:p>
            <a:pPr marL="914400" lvl="1" indent="-457200">
              <a:buFontTx/>
              <a:buChar char="-"/>
            </a:pPr>
            <a:r>
              <a:rPr lang="en-US" altLang="zh-CN" sz="3200" dirty="0">
                <a:cs typeface="Cascadia Mono" panose="020B0609020000020004" pitchFamily="49" charset="0"/>
              </a:rPr>
              <a:t>Pre-trained model: </a:t>
            </a:r>
            <a:r>
              <a:rPr lang="en-US" altLang="zh-CN" sz="3200" dirty="0" err="1">
                <a:cs typeface="Cascadia Mono" panose="020B0609020000020004" pitchFamily="49" charset="0"/>
              </a:rPr>
              <a:t>chinese-roberta-wwm</a:t>
            </a:r>
            <a:endParaRPr lang="en-US" altLang="zh-CN" sz="3200" dirty="0">
              <a:cs typeface="Cascadia Mono" panose="020B0609020000020004" pitchFamily="49" charset="0"/>
            </a:endParaRPr>
          </a:p>
        </p:txBody>
      </p:sp>
      <p:sp>
        <p:nvSpPr>
          <p:cNvPr id="7" name="文本框 6">
            <a:extLst>
              <a:ext uri="{FF2B5EF4-FFF2-40B4-BE49-F238E27FC236}">
                <a16:creationId xmlns:a16="http://schemas.microsoft.com/office/drawing/2014/main" id="{737E34DE-057A-4786-911E-F06AA2CF6ABD}"/>
              </a:ext>
            </a:extLst>
          </p:cNvPr>
          <p:cNvSpPr txBox="1"/>
          <p:nvPr/>
        </p:nvSpPr>
        <p:spPr>
          <a:xfrm>
            <a:off x="1055232" y="1562657"/>
            <a:ext cx="5283200" cy="584775"/>
          </a:xfrm>
          <a:prstGeom prst="rect">
            <a:avLst/>
          </a:prstGeom>
          <a:noFill/>
        </p:spPr>
        <p:txBody>
          <a:bodyPr wrap="square" rtlCol="0">
            <a:spAutoFit/>
          </a:bodyPr>
          <a:lstStyle/>
          <a:p>
            <a:r>
              <a:rPr lang="en-US" altLang="zh-CN" sz="3200" dirty="0">
                <a:cs typeface="Cascadia Mono" panose="020B0609020000020004" pitchFamily="49" charset="0"/>
              </a:rPr>
              <a:t>Structure</a:t>
            </a:r>
          </a:p>
        </p:txBody>
      </p:sp>
    </p:spTree>
    <p:extLst>
      <p:ext uri="{BB962C8B-B14F-4D97-AF65-F5344CB8AC3E}">
        <p14:creationId xmlns:p14="http://schemas.microsoft.com/office/powerpoint/2010/main" val="1369549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问题描述</a:t>
            </a:r>
            <a:endParaRPr lang="en-US" altLang="zh-CN" sz="3200" dirty="0"/>
          </a:p>
        </p:txBody>
      </p:sp>
      <p:sp>
        <p:nvSpPr>
          <p:cNvPr id="7" name="文本框 6">
            <a:extLst>
              <a:ext uri="{FF2B5EF4-FFF2-40B4-BE49-F238E27FC236}">
                <a16:creationId xmlns:a16="http://schemas.microsoft.com/office/drawing/2014/main" id="{14823480-B20B-4219-B71C-0951E7E125B9}"/>
              </a:ext>
            </a:extLst>
          </p:cNvPr>
          <p:cNvSpPr txBox="1"/>
          <p:nvPr/>
        </p:nvSpPr>
        <p:spPr>
          <a:xfrm>
            <a:off x="1026512" y="2501964"/>
            <a:ext cx="2304256" cy="461665"/>
          </a:xfrm>
          <a:prstGeom prst="rect">
            <a:avLst/>
          </a:prstGeom>
          <a:noFill/>
        </p:spPr>
        <p:txBody>
          <a:bodyPr wrap="square" rtlCol="0">
            <a:spAutoFit/>
          </a:bodyPr>
          <a:lstStyle/>
          <a:p>
            <a:r>
              <a:rPr lang="zh-CN" altLang="en-US" sz="2400" dirty="0"/>
              <a:t>“问答对抽取”</a:t>
            </a:r>
            <a:endParaRPr lang="en-US" altLang="zh-CN" sz="2400" dirty="0"/>
          </a:p>
        </p:txBody>
      </p:sp>
      <p:sp>
        <p:nvSpPr>
          <p:cNvPr id="68" name="任意多边形 15">
            <a:extLst>
              <a:ext uri="{FF2B5EF4-FFF2-40B4-BE49-F238E27FC236}">
                <a16:creationId xmlns:a16="http://schemas.microsoft.com/office/drawing/2014/main" id="{E46A5684-38DB-4B75-B8DE-CB858D2DA2D8}"/>
              </a:ext>
            </a:extLst>
          </p:cNvPr>
          <p:cNvSpPr/>
          <p:nvPr/>
        </p:nvSpPr>
        <p:spPr bwMode="auto">
          <a:xfrm>
            <a:off x="8328248" y="4739622"/>
            <a:ext cx="2744414" cy="1579817"/>
          </a:xfrm>
          <a:custGeom>
            <a:avLst/>
            <a:gdLst>
              <a:gd name="T0" fmla="*/ 5 w 1006"/>
              <a:gd name="T1" fmla="*/ 569 h 580"/>
              <a:gd name="T2" fmla="*/ 19 w 1006"/>
              <a:gd name="T3" fmla="*/ 577 h 580"/>
              <a:gd name="T4" fmla="*/ 37 w 1006"/>
              <a:gd name="T5" fmla="*/ 577 h 580"/>
              <a:gd name="T6" fmla="*/ 1001 w 1006"/>
              <a:gd name="T7" fmla="*/ 21 h 580"/>
              <a:gd name="T8" fmla="*/ 1001 w 1006"/>
              <a:gd name="T9" fmla="*/ 11 h 580"/>
              <a:gd name="T10" fmla="*/ 986 w 1006"/>
              <a:gd name="T11" fmla="*/ 2 h 580"/>
              <a:gd name="T12" fmla="*/ 969 w 1006"/>
              <a:gd name="T13" fmla="*/ 2 h 580"/>
              <a:gd name="T14" fmla="*/ 5 w 1006"/>
              <a:gd name="T15" fmla="*/ 559 h 580"/>
              <a:gd name="T16" fmla="*/ 5 w 1006"/>
              <a:gd name="T17" fmla="*/ 569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6" h="580">
                <a:moveTo>
                  <a:pt x="5" y="569"/>
                </a:moveTo>
                <a:cubicBezTo>
                  <a:pt x="19" y="577"/>
                  <a:pt x="19" y="577"/>
                  <a:pt x="19" y="577"/>
                </a:cubicBezTo>
                <a:cubicBezTo>
                  <a:pt x="24" y="580"/>
                  <a:pt x="32" y="580"/>
                  <a:pt x="37" y="577"/>
                </a:cubicBezTo>
                <a:cubicBezTo>
                  <a:pt x="1001" y="21"/>
                  <a:pt x="1001" y="21"/>
                  <a:pt x="1001" y="21"/>
                </a:cubicBezTo>
                <a:cubicBezTo>
                  <a:pt x="1006" y="18"/>
                  <a:pt x="1006" y="14"/>
                  <a:pt x="1001" y="11"/>
                </a:cubicBezTo>
                <a:cubicBezTo>
                  <a:pt x="986" y="2"/>
                  <a:pt x="986" y="2"/>
                  <a:pt x="986" y="2"/>
                </a:cubicBezTo>
                <a:cubicBezTo>
                  <a:pt x="981" y="0"/>
                  <a:pt x="973" y="0"/>
                  <a:pt x="969" y="2"/>
                </a:cubicBezTo>
                <a:cubicBezTo>
                  <a:pt x="5" y="559"/>
                  <a:pt x="5" y="559"/>
                  <a:pt x="5" y="559"/>
                </a:cubicBezTo>
                <a:cubicBezTo>
                  <a:pt x="0" y="561"/>
                  <a:pt x="0" y="566"/>
                  <a:pt x="5" y="569"/>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任意多边形 72">
            <a:extLst>
              <a:ext uri="{FF2B5EF4-FFF2-40B4-BE49-F238E27FC236}">
                <a16:creationId xmlns:a16="http://schemas.microsoft.com/office/drawing/2014/main" id="{3551396C-2420-426E-805D-E5357DB6CF56}"/>
              </a:ext>
            </a:extLst>
          </p:cNvPr>
          <p:cNvSpPr/>
          <p:nvPr/>
        </p:nvSpPr>
        <p:spPr bwMode="auto">
          <a:xfrm>
            <a:off x="9117328" y="3212742"/>
            <a:ext cx="665012" cy="449958"/>
          </a:xfrm>
          <a:custGeom>
            <a:avLst/>
            <a:gdLst>
              <a:gd name="T0" fmla="*/ 0 w 244"/>
              <a:gd name="T1" fmla="*/ 148 h 165"/>
              <a:gd name="T2" fmla="*/ 0 w 244"/>
              <a:gd name="T3" fmla="*/ 157 h 165"/>
              <a:gd name="T4" fmla="*/ 9 w 244"/>
              <a:gd name="T5" fmla="*/ 162 h 165"/>
              <a:gd name="T6" fmla="*/ 236 w 244"/>
              <a:gd name="T7" fmla="*/ 31 h 165"/>
              <a:gd name="T8" fmla="*/ 244 w 244"/>
              <a:gd name="T9" fmla="*/ 15 h 165"/>
              <a:gd name="T10" fmla="*/ 244 w 244"/>
              <a:gd name="T11" fmla="*/ 7 h 165"/>
              <a:gd name="T12" fmla="*/ 236 w 244"/>
              <a:gd name="T13" fmla="*/ 2 h 165"/>
              <a:gd name="T14" fmla="*/ 9 w 244"/>
              <a:gd name="T15" fmla="*/ 133 h 165"/>
              <a:gd name="T16" fmla="*/ 0 w 244"/>
              <a:gd name="T17" fmla="*/ 14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65">
                <a:moveTo>
                  <a:pt x="0" y="148"/>
                </a:moveTo>
                <a:cubicBezTo>
                  <a:pt x="0" y="157"/>
                  <a:pt x="0" y="157"/>
                  <a:pt x="0" y="157"/>
                </a:cubicBezTo>
                <a:cubicBezTo>
                  <a:pt x="0" y="163"/>
                  <a:pt x="4" y="165"/>
                  <a:pt x="9" y="162"/>
                </a:cubicBezTo>
                <a:cubicBezTo>
                  <a:pt x="236" y="31"/>
                  <a:pt x="236" y="31"/>
                  <a:pt x="236" y="31"/>
                </a:cubicBezTo>
                <a:cubicBezTo>
                  <a:pt x="240" y="28"/>
                  <a:pt x="244" y="21"/>
                  <a:pt x="244" y="15"/>
                </a:cubicBezTo>
                <a:cubicBezTo>
                  <a:pt x="244" y="7"/>
                  <a:pt x="244" y="7"/>
                  <a:pt x="244" y="7"/>
                </a:cubicBezTo>
                <a:cubicBezTo>
                  <a:pt x="244" y="2"/>
                  <a:pt x="240" y="0"/>
                  <a:pt x="236" y="2"/>
                </a:cubicBezTo>
                <a:cubicBezTo>
                  <a:pt x="9" y="133"/>
                  <a:pt x="9" y="133"/>
                  <a:pt x="9" y="133"/>
                </a:cubicBezTo>
                <a:cubicBezTo>
                  <a:pt x="4" y="136"/>
                  <a:pt x="0" y="143"/>
                  <a:pt x="0" y="14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任意多边形 73">
            <a:extLst>
              <a:ext uri="{FF2B5EF4-FFF2-40B4-BE49-F238E27FC236}">
                <a16:creationId xmlns:a16="http://schemas.microsoft.com/office/drawing/2014/main" id="{48638153-3D0E-4230-8268-A35BFE3F29FB}"/>
              </a:ext>
            </a:extLst>
          </p:cNvPr>
          <p:cNvSpPr/>
          <p:nvPr/>
        </p:nvSpPr>
        <p:spPr bwMode="auto">
          <a:xfrm>
            <a:off x="9117328" y="3313653"/>
            <a:ext cx="755997" cy="474772"/>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任意多边形 74">
            <a:extLst>
              <a:ext uri="{FF2B5EF4-FFF2-40B4-BE49-F238E27FC236}">
                <a16:creationId xmlns:a16="http://schemas.microsoft.com/office/drawing/2014/main" id="{C5040251-9D97-4D3F-BE58-2072D304D40B}"/>
              </a:ext>
            </a:extLst>
          </p:cNvPr>
          <p:cNvSpPr/>
          <p:nvPr/>
        </p:nvSpPr>
        <p:spPr bwMode="auto">
          <a:xfrm>
            <a:off x="9117328" y="3417870"/>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任意多边形 75">
            <a:extLst>
              <a:ext uri="{FF2B5EF4-FFF2-40B4-BE49-F238E27FC236}">
                <a16:creationId xmlns:a16="http://schemas.microsoft.com/office/drawing/2014/main" id="{EF736BDB-A046-4C67-8770-27B061925B40}"/>
              </a:ext>
            </a:extLst>
          </p:cNvPr>
          <p:cNvSpPr/>
          <p:nvPr/>
        </p:nvSpPr>
        <p:spPr bwMode="auto">
          <a:xfrm>
            <a:off x="9117328" y="3518781"/>
            <a:ext cx="755997" cy="473118"/>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任意多边形 76">
            <a:extLst>
              <a:ext uri="{FF2B5EF4-FFF2-40B4-BE49-F238E27FC236}">
                <a16:creationId xmlns:a16="http://schemas.microsoft.com/office/drawing/2014/main" id="{CA6005FB-C16E-4CA3-B673-049AB782C0AF}"/>
              </a:ext>
            </a:extLst>
          </p:cNvPr>
          <p:cNvSpPr/>
          <p:nvPr/>
        </p:nvSpPr>
        <p:spPr bwMode="auto">
          <a:xfrm>
            <a:off x="9117328" y="3621345"/>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任意多边形 77">
            <a:extLst>
              <a:ext uri="{FF2B5EF4-FFF2-40B4-BE49-F238E27FC236}">
                <a16:creationId xmlns:a16="http://schemas.microsoft.com/office/drawing/2014/main" id="{E57A7703-1D7A-43D1-8E40-018A47AC0A40}"/>
              </a:ext>
            </a:extLst>
          </p:cNvPr>
          <p:cNvSpPr/>
          <p:nvPr/>
        </p:nvSpPr>
        <p:spPr bwMode="auto">
          <a:xfrm>
            <a:off x="9117328" y="3722254"/>
            <a:ext cx="755997" cy="474772"/>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任意多边形 78">
            <a:extLst>
              <a:ext uri="{FF2B5EF4-FFF2-40B4-BE49-F238E27FC236}">
                <a16:creationId xmlns:a16="http://schemas.microsoft.com/office/drawing/2014/main" id="{94769CC6-CD7F-4802-9C66-2AF84F0C3218}"/>
              </a:ext>
            </a:extLst>
          </p:cNvPr>
          <p:cNvSpPr/>
          <p:nvPr/>
        </p:nvSpPr>
        <p:spPr bwMode="auto">
          <a:xfrm>
            <a:off x="9117328" y="3826473"/>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任意多边形 79">
            <a:extLst>
              <a:ext uri="{FF2B5EF4-FFF2-40B4-BE49-F238E27FC236}">
                <a16:creationId xmlns:a16="http://schemas.microsoft.com/office/drawing/2014/main" id="{29BC5242-E837-4B1B-A28A-A30A23F382E3}"/>
              </a:ext>
            </a:extLst>
          </p:cNvPr>
          <p:cNvSpPr/>
          <p:nvPr/>
        </p:nvSpPr>
        <p:spPr bwMode="auto">
          <a:xfrm>
            <a:off x="9117328" y="3927382"/>
            <a:ext cx="755997" cy="473118"/>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任意多边形 80">
            <a:extLst>
              <a:ext uri="{FF2B5EF4-FFF2-40B4-BE49-F238E27FC236}">
                <a16:creationId xmlns:a16="http://schemas.microsoft.com/office/drawing/2014/main" id="{5A4D4CE9-2328-4463-9E98-3897B1F97282}"/>
              </a:ext>
            </a:extLst>
          </p:cNvPr>
          <p:cNvSpPr/>
          <p:nvPr/>
        </p:nvSpPr>
        <p:spPr bwMode="auto">
          <a:xfrm>
            <a:off x="9117328" y="4029946"/>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任意多边形 83">
            <a:extLst>
              <a:ext uri="{FF2B5EF4-FFF2-40B4-BE49-F238E27FC236}">
                <a16:creationId xmlns:a16="http://schemas.microsoft.com/office/drawing/2014/main" id="{7AFAC49D-0556-41C8-9093-B64DE41CAB5C}"/>
              </a:ext>
            </a:extLst>
          </p:cNvPr>
          <p:cNvSpPr/>
          <p:nvPr/>
        </p:nvSpPr>
        <p:spPr bwMode="auto">
          <a:xfrm>
            <a:off x="8736848" y="3869483"/>
            <a:ext cx="140613" cy="206782"/>
          </a:xfrm>
          <a:custGeom>
            <a:avLst/>
            <a:gdLst>
              <a:gd name="T0" fmla="*/ 26 w 51"/>
              <a:gd name="T1" fmla="*/ 8 h 76"/>
              <a:gd name="T2" fmla="*/ 51 w 51"/>
              <a:gd name="T3" fmla="*/ 23 h 76"/>
              <a:gd name="T4" fmla="*/ 26 w 51"/>
              <a:gd name="T5" fmla="*/ 67 h 76"/>
              <a:gd name="T6" fmla="*/ 0 w 51"/>
              <a:gd name="T7" fmla="*/ 53 h 76"/>
              <a:gd name="T8" fmla="*/ 26 w 51"/>
              <a:gd name="T9" fmla="*/ 8 h 76"/>
            </a:gdLst>
            <a:ahLst/>
            <a:cxnLst>
              <a:cxn ang="0">
                <a:pos x="T0" y="T1"/>
              </a:cxn>
              <a:cxn ang="0">
                <a:pos x="T2" y="T3"/>
              </a:cxn>
              <a:cxn ang="0">
                <a:pos x="T4" y="T5"/>
              </a:cxn>
              <a:cxn ang="0">
                <a:pos x="T6" y="T7"/>
              </a:cxn>
              <a:cxn ang="0">
                <a:pos x="T8" y="T9"/>
              </a:cxn>
            </a:cxnLst>
            <a:rect l="0" t="0" r="r" b="b"/>
            <a:pathLst>
              <a:path w="51" h="76">
                <a:moveTo>
                  <a:pt x="26" y="8"/>
                </a:moveTo>
                <a:cubicBezTo>
                  <a:pt x="40" y="0"/>
                  <a:pt x="51" y="7"/>
                  <a:pt x="51" y="23"/>
                </a:cubicBezTo>
                <a:cubicBezTo>
                  <a:pt x="51" y="39"/>
                  <a:pt x="40" y="59"/>
                  <a:pt x="26" y="67"/>
                </a:cubicBezTo>
                <a:cubicBezTo>
                  <a:pt x="12" y="76"/>
                  <a:pt x="0" y="69"/>
                  <a:pt x="0" y="53"/>
                </a:cubicBezTo>
                <a:cubicBezTo>
                  <a:pt x="0" y="36"/>
                  <a:pt x="12" y="16"/>
                  <a:pt x="26" y="8"/>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任意多边形 128">
            <a:extLst>
              <a:ext uri="{FF2B5EF4-FFF2-40B4-BE49-F238E27FC236}">
                <a16:creationId xmlns:a16="http://schemas.microsoft.com/office/drawing/2014/main" id="{DA01B98E-EA20-4A45-A1F3-EC7E0CBC3B9A}"/>
              </a:ext>
            </a:extLst>
          </p:cNvPr>
          <p:cNvSpPr/>
          <p:nvPr/>
        </p:nvSpPr>
        <p:spPr bwMode="auto">
          <a:xfrm>
            <a:off x="9648346" y="3518781"/>
            <a:ext cx="666666" cy="451613"/>
          </a:xfrm>
          <a:custGeom>
            <a:avLst/>
            <a:gdLst>
              <a:gd name="T0" fmla="*/ 0 w 244"/>
              <a:gd name="T1" fmla="*/ 149 h 166"/>
              <a:gd name="T2" fmla="*/ 0 w 244"/>
              <a:gd name="T3" fmla="*/ 158 h 166"/>
              <a:gd name="T4" fmla="*/ 9 w 244"/>
              <a:gd name="T5" fmla="*/ 163 h 166"/>
              <a:gd name="T6" fmla="*/ 236 w 244"/>
              <a:gd name="T7" fmla="*/ 31 h 166"/>
              <a:gd name="T8" fmla="*/ 244 w 244"/>
              <a:gd name="T9" fmla="*/ 16 h 166"/>
              <a:gd name="T10" fmla="*/ 244 w 244"/>
              <a:gd name="T11" fmla="*/ 8 h 166"/>
              <a:gd name="T12" fmla="*/ 235 w 244"/>
              <a:gd name="T13" fmla="*/ 3 h 166"/>
              <a:gd name="T14" fmla="*/ 9 w 244"/>
              <a:gd name="T15" fmla="*/ 134 h 166"/>
              <a:gd name="T16" fmla="*/ 0 w 244"/>
              <a:gd name="T17" fmla="*/ 14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66">
                <a:moveTo>
                  <a:pt x="0" y="149"/>
                </a:moveTo>
                <a:cubicBezTo>
                  <a:pt x="0" y="158"/>
                  <a:pt x="0" y="158"/>
                  <a:pt x="0" y="158"/>
                </a:cubicBezTo>
                <a:cubicBezTo>
                  <a:pt x="0" y="163"/>
                  <a:pt x="4" y="166"/>
                  <a:pt x="9" y="163"/>
                </a:cubicBezTo>
                <a:cubicBezTo>
                  <a:pt x="236" y="31"/>
                  <a:pt x="236" y="31"/>
                  <a:pt x="236" y="31"/>
                </a:cubicBezTo>
                <a:cubicBezTo>
                  <a:pt x="240" y="28"/>
                  <a:pt x="244" y="22"/>
                  <a:pt x="244" y="16"/>
                </a:cubicBezTo>
                <a:cubicBezTo>
                  <a:pt x="244" y="8"/>
                  <a:pt x="244" y="8"/>
                  <a:pt x="244" y="8"/>
                </a:cubicBezTo>
                <a:cubicBezTo>
                  <a:pt x="244" y="2"/>
                  <a:pt x="240" y="0"/>
                  <a:pt x="235" y="3"/>
                </a:cubicBezTo>
                <a:cubicBezTo>
                  <a:pt x="9" y="134"/>
                  <a:pt x="9" y="134"/>
                  <a:pt x="9" y="134"/>
                </a:cubicBezTo>
                <a:cubicBezTo>
                  <a:pt x="4" y="136"/>
                  <a:pt x="0" y="143"/>
                  <a:pt x="0" y="149"/>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任意多边形 129">
            <a:extLst>
              <a:ext uri="{FF2B5EF4-FFF2-40B4-BE49-F238E27FC236}">
                <a16:creationId xmlns:a16="http://schemas.microsoft.com/office/drawing/2014/main" id="{25641B6B-70F9-4032-8F9F-234083F0E4D6}"/>
              </a:ext>
            </a:extLst>
          </p:cNvPr>
          <p:cNvSpPr/>
          <p:nvPr/>
        </p:nvSpPr>
        <p:spPr bwMode="auto">
          <a:xfrm>
            <a:off x="9648346" y="3621345"/>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任意多边形 130">
            <a:extLst>
              <a:ext uri="{FF2B5EF4-FFF2-40B4-BE49-F238E27FC236}">
                <a16:creationId xmlns:a16="http://schemas.microsoft.com/office/drawing/2014/main" id="{C1536231-F4D2-4E1B-B12C-81CFC509E745}"/>
              </a:ext>
            </a:extLst>
          </p:cNvPr>
          <p:cNvSpPr/>
          <p:nvPr/>
        </p:nvSpPr>
        <p:spPr bwMode="auto">
          <a:xfrm>
            <a:off x="9648346" y="3722254"/>
            <a:ext cx="755997" cy="474772"/>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任意多边形 131">
            <a:extLst>
              <a:ext uri="{FF2B5EF4-FFF2-40B4-BE49-F238E27FC236}">
                <a16:creationId xmlns:a16="http://schemas.microsoft.com/office/drawing/2014/main" id="{8139DC61-9C6C-4676-BF9E-93318B6A7850}"/>
              </a:ext>
            </a:extLst>
          </p:cNvPr>
          <p:cNvSpPr/>
          <p:nvPr/>
        </p:nvSpPr>
        <p:spPr bwMode="auto">
          <a:xfrm>
            <a:off x="9648346" y="3826473"/>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任意多边形 132">
            <a:extLst>
              <a:ext uri="{FF2B5EF4-FFF2-40B4-BE49-F238E27FC236}">
                <a16:creationId xmlns:a16="http://schemas.microsoft.com/office/drawing/2014/main" id="{BFD8ACA5-6EEC-4CF9-A0A4-CA403D8DA3C1}"/>
              </a:ext>
            </a:extLst>
          </p:cNvPr>
          <p:cNvSpPr/>
          <p:nvPr/>
        </p:nvSpPr>
        <p:spPr bwMode="auto">
          <a:xfrm>
            <a:off x="9648346" y="3927382"/>
            <a:ext cx="755997" cy="473118"/>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任意多边形 133">
            <a:extLst>
              <a:ext uri="{FF2B5EF4-FFF2-40B4-BE49-F238E27FC236}">
                <a16:creationId xmlns:a16="http://schemas.microsoft.com/office/drawing/2014/main" id="{2E6EDB5E-27B2-4DF9-9CE3-83744319923C}"/>
              </a:ext>
            </a:extLst>
          </p:cNvPr>
          <p:cNvSpPr/>
          <p:nvPr/>
        </p:nvSpPr>
        <p:spPr bwMode="auto">
          <a:xfrm>
            <a:off x="9648346" y="4029946"/>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任意多边形 134">
            <a:extLst>
              <a:ext uri="{FF2B5EF4-FFF2-40B4-BE49-F238E27FC236}">
                <a16:creationId xmlns:a16="http://schemas.microsoft.com/office/drawing/2014/main" id="{D17D2560-AFFD-4C73-8CAB-EF3E8D86AF9F}"/>
              </a:ext>
            </a:extLst>
          </p:cNvPr>
          <p:cNvSpPr/>
          <p:nvPr/>
        </p:nvSpPr>
        <p:spPr bwMode="auto">
          <a:xfrm>
            <a:off x="9648346" y="4130856"/>
            <a:ext cx="755997" cy="474772"/>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任意多边形 135">
            <a:extLst>
              <a:ext uri="{FF2B5EF4-FFF2-40B4-BE49-F238E27FC236}">
                <a16:creationId xmlns:a16="http://schemas.microsoft.com/office/drawing/2014/main" id="{8758ACC1-E26B-40F4-BBF1-BE0356924B39}"/>
              </a:ext>
            </a:extLst>
          </p:cNvPr>
          <p:cNvSpPr/>
          <p:nvPr/>
        </p:nvSpPr>
        <p:spPr bwMode="auto">
          <a:xfrm>
            <a:off x="9648346" y="4235074"/>
            <a:ext cx="755997" cy="471464"/>
          </a:xfrm>
          <a:custGeom>
            <a:avLst/>
            <a:gdLst>
              <a:gd name="T0" fmla="*/ 9 w 277"/>
              <a:gd name="T1" fmla="*/ 152 h 173"/>
              <a:gd name="T2" fmla="*/ 268 w 277"/>
              <a:gd name="T3" fmla="*/ 2 h 173"/>
              <a:gd name="T4" fmla="*/ 277 w 277"/>
              <a:gd name="T5" fmla="*/ 7 h 173"/>
              <a:gd name="T6" fmla="*/ 268 w 277"/>
              <a:gd name="T7" fmla="*/ 21 h 173"/>
              <a:gd name="T8" fmla="*/ 9 w 277"/>
              <a:gd name="T9" fmla="*/ 171 h 173"/>
              <a:gd name="T10" fmla="*/ 0 w 277"/>
              <a:gd name="T11" fmla="*/ 166 h 173"/>
              <a:gd name="T12" fmla="*/ 9 w 277"/>
              <a:gd name="T13" fmla="*/ 152 h 173"/>
            </a:gdLst>
            <a:ahLst/>
            <a:cxnLst>
              <a:cxn ang="0">
                <a:pos x="T0" y="T1"/>
              </a:cxn>
              <a:cxn ang="0">
                <a:pos x="T2" y="T3"/>
              </a:cxn>
              <a:cxn ang="0">
                <a:pos x="T4" y="T5"/>
              </a:cxn>
              <a:cxn ang="0">
                <a:pos x="T6" y="T7"/>
              </a:cxn>
              <a:cxn ang="0">
                <a:pos x="T8" y="T9"/>
              </a:cxn>
              <a:cxn ang="0">
                <a:pos x="T10" y="T11"/>
              </a:cxn>
              <a:cxn ang="0">
                <a:pos x="T12" y="T13"/>
              </a:cxn>
            </a:cxnLst>
            <a:rect l="0" t="0" r="r" b="b"/>
            <a:pathLst>
              <a:path w="277" h="173">
                <a:moveTo>
                  <a:pt x="9" y="152"/>
                </a:moveTo>
                <a:cubicBezTo>
                  <a:pt x="268" y="2"/>
                  <a:pt x="268" y="2"/>
                  <a:pt x="268" y="2"/>
                </a:cubicBezTo>
                <a:cubicBezTo>
                  <a:pt x="273" y="0"/>
                  <a:pt x="277" y="2"/>
                  <a:pt x="277" y="7"/>
                </a:cubicBezTo>
                <a:cubicBezTo>
                  <a:pt x="277" y="12"/>
                  <a:pt x="273" y="18"/>
                  <a:pt x="268" y="21"/>
                </a:cubicBezTo>
                <a:cubicBezTo>
                  <a:pt x="9" y="171"/>
                  <a:pt x="9" y="171"/>
                  <a:pt x="9" y="171"/>
                </a:cubicBezTo>
                <a:cubicBezTo>
                  <a:pt x="4" y="173"/>
                  <a:pt x="0" y="171"/>
                  <a:pt x="0" y="166"/>
                </a:cubicBezTo>
                <a:cubicBezTo>
                  <a:pt x="0" y="161"/>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任意多边形 136">
            <a:extLst>
              <a:ext uri="{FF2B5EF4-FFF2-40B4-BE49-F238E27FC236}">
                <a16:creationId xmlns:a16="http://schemas.microsoft.com/office/drawing/2014/main" id="{4F85555C-31CF-4BF1-BBB1-B38B1801D565}"/>
              </a:ext>
            </a:extLst>
          </p:cNvPr>
          <p:cNvSpPr/>
          <p:nvPr/>
        </p:nvSpPr>
        <p:spPr bwMode="auto">
          <a:xfrm>
            <a:off x="9648346" y="4335984"/>
            <a:ext cx="755997" cy="473118"/>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2"/>
                </a:cubicBezTo>
                <a:cubicBezTo>
                  <a:pt x="9" y="171"/>
                  <a:pt x="9" y="171"/>
                  <a:pt x="9" y="171"/>
                </a:cubicBezTo>
                <a:cubicBezTo>
                  <a:pt x="4" y="174"/>
                  <a:pt x="0" y="172"/>
                  <a:pt x="0" y="167"/>
                </a:cubicBezTo>
                <a:cubicBezTo>
                  <a:pt x="0" y="162"/>
                  <a:pt x="4" y="155"/>
                  <a:pt x="9" y="15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任意多边形 137">
            <a:extLst>
              <a:ext uri="{FF2B5EF4-FFF2-40B4-BE49-F238E27FC236}">
                <a16:creationId xmlns:a16="http://schemas.microsoft.com/office/drawing/2014/main" id="{8D76E617-7FF7-41F4-B1D8-79E52E96EB45}"/>
              </a:ext>
            </a:extLst>
          </p:cNvPr>
          <p:cNvSpPr/>
          <p:nvPr/>
        </p:nvSpPr>
        <p:spPr bwMode="auto">
          <a:xfrm>
            <a:off x="8584657" y="3953850"/>
            <a:ext cx="977667" cy="1520264"/>
          </a:xfrm>
          <a:custGeom>
            <a:avLst/>
            <a:gdLst>
              <a:gd name="T0" fmla="*/ 9 w 358"/>
              <a:gd name="T1" fmla="*/ 199 h 558"/>
              <a:gd name="T2" fmla="*/ 349 w 358"/>
              <a:gd name="T3" fmla="*/ 2 h 558"/>
              <a:gd name="T4" fmla="*/ 358 w 358"/>
              <a:gd name="T5" fmla="*/ 7 h 558"/>
              <a:gd name="T6" fmla="*/ 358 w 358"/>
              <a:gd name="T7" fmla="*/ 344 h 558"/>
              <a:gd name="T8" fmla="*/ 349 w 358"/>
              <a:gd name="T9" fmla="*/ 359 h 558"/>
              <a:gd name="T10" fmla="*/ 9 w 358"/>
              <a:gd name="T11" fmla="*/ 555 h 558"/>
              <a:gd name="T12" fmla="*/ 0 w 358"/>
              <a:gd name="T13" fmla="*/ 550 h 558"/>
              <a:gd name="T14" fmla="*/ 0 w 358"/>
              <a:gd name="T15" fmla="*/ 214 h 558"/>
              <a:gd name="T16" fmla="*/ 9 w 358"/>
              <a:gd name="T17" fmla="*/ 199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558">
                <a:moveTo>
                  <a:pt x="9" y="199"/>
                </a:moveTo>
                <a:cubicBezTo>
                  <a:pt x="349" y="2"/>
                  <a:pt x="349" y="2"/>
                  <a:pt x="349" y="2"/>
                </a:cubicBezTo>
                <a:cubicBezTo>
                  <a:pt x="354" y="0"/>
                  <a:pt x="358" y="2"/>
                  <a:pt x="358" y="7"/>
                </a:cubicBezTo>
                <a:cubicBezTo>
                  <a:pt x="358" y="344"/>
                  <a:pt x="358" y="344"/>
                  <a:pt x="358" y="344"/>
                </a:cubicBezTo>
                <a:cubicBezTo>
                  <a:pt x="358" y="349"/>
                  <a:pt x="354" y="356"/>
                  <a:pt x="349" y="359"/>
                </a:cubicBezTo>
                <a:cubicBezTo>
                  <a:pt x="9" y="555"/>
                  <a:pt x="9" y="555"/>
                  <a:pt x="9" y="555"/>
                </a:cubicBezTo>
                <a:cubicBezTo>
                  <a:pt x="4" y="558"/>
                  <a:pt x="0" y="556"/>
                  <a:pt x="0" y="550"/>
                </a:cubicBezTo>
                <a:cubicBezTo>
                  <a:pt x="0" y="214"/>
                  <a:pt x="0" y="214"/>
                  <a:pt x="0" y="214"/>
                </a:cubicBezTo>
                <a:cubicBezTo>
                  <a:pt x="0" y="208"/>
                  <a:pt x="4" y="201"/>
                  <a:pt x="9" y="199"/>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任意多边形 138">
            <a:extLst>
              <a:ext uri="{FF2B5EF4-FFF2-40B4-BE49-F238E27FC236}">
                <a16:creationId xmlns:a16="http://schemas.microsoft.com/office/drawing/2014/main" id="{288E467C-20A2-4210-9A68-021112E8406A}"/>
              </a:ext>
            </a:extLst>
          </p:cNvPr>
          <p:cNvSpPr/>
          <p:nvPr/>
        </p:nvSpPr>
        <p:spPr bwMode="auto">
          <a:xfrm>
            <a:off x="8584657" y="4479904"/>
            <a:ext cx="977667" cy="994210"/>
          </a:xfrm>
          <a:custGeom>
            <a:avLst/>
            <a:gdLst>
              <a:gd name="T0" fmla="*/ 263 w 358"/>
              <a:gd name="T1" fmla="*/ 0 h 365"/>
              <a:gd name="T2" fmla="*/ 206 w 358"/>
              <a:gd name="T3" fmla="*/ 101 h 365"/>
              <a:gd name="T4" fmla="*/ 246 w 358"/>
              <a:gd name="T5" fmla="*/ 153 h 365"/>
              <a:gd name="T6" fmla="*/ 114 w 358"/>
              <a:gd name="T7" fmla="*/ 39 h 365"/>
              <a:gd name="T8" fmla="*/ 0 w 358"/>
              <a:gd name="T9" fmla="*/ 285 h 365"/>
              <a:gd name="T10" fmla="*/ 0 w 358"/>
              <a:gd name="T11" fmla="*/ 357 h 365"/>
              <a:gd name="T12" fmla="*/ 9 w 358"/>
              <a:gd name="T13" fmla="*/ 362 h 365"/>
              <a:gd name="T14" fmla="*/ 349 w 358"/>
              <a:gd name="T15" fmla="*/ 166 h 365"/>
              <a:gd name="T16" fmla="*/ 358 w 358"/>
              <a:gd name="T17" fmla="*/ 151 h 365"/>
              <a:gd name="T18" fmla="*/ 358 w 358"/>
              <a:gd name="T19" fmla="*/ 87 h 365"/>
              <a:gd name="T20" fmla="*/ 263 w 358"/>
              <a:gd name="T2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365">
                <a:moveTo>
                  <a:pt x="263" y="0"/>
                </a:moveTo>
                <a:cubicBezTo>
                  <a:pt x="206" y="101"/>
                  <a:pt x="206" y="101"/>
                  <a:pt x="206" y="101"/>
                </a:cubicBezTo>
                <a:cubicBezTo>
                  <a:pt x="246" y="153"/>
                  <a:pt x="246" y="153"/>
                  <a:pt x="246" y="153"/>
                </a:cubicBezTo>
                <a:cubicBezTo>
                  <a:pt x="114" y="39"/>
                  <a:pt x="114" y="39"/>
                  <a:pt x="114" y="39"/>
                </a:cubicBezTo>
                <a:cubicBezTo>
                  <a:pt x="0" y="285"/>
                  <a:pt x="0" y="285"/>
                  <a:pt x="0" y="285"/>
                </a:cubicBezTo>
                <a:cubicBezTo>
                  <a:pt x="0" y="357"/>
                  <a:pt x="0" y="357"/>
                  <a:pt x="0" y="357"/>
                </a:cubicBezTo>
                <a:cubicBezTo>
                  <a:pt x="0" y="363"/>
                  <a:pt x="4" y="365"/>
                  <a:pt x="9" y="362"/>
                </a:cubicBezTo>
                <a:cubicBezTo>
                  <a:pt x="349" y="166"/>
                  <a:pt x="349" y="166"/>
                  <a:pt x="349" y="166"/>
                </a:cubicBezTo>
                <a:cubicBezTo>
                  <a:pt x="354" y="163"/>
                  <a:pt x="358" y="156"/>
                  <a:pt x="358" y="151"/>
                </a:cubicBezTo>
                <a:cubicBezTo>
                  <a:pt x="358" y="87"/>
                  <a:pt x="358" y="87"/>
                  <a:pt x="358" y="87"/>
                </a:cubicBezTo>
                <a:cubicBezTo>
                  <a:pt x="263" y="0"/>
                  <a:pt x="263" y="0"/>
                  <a:pt x="263" y="0"/>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任意多边形 139">
            <a:extLst>
              <a:ext uri="{FF2B5EF4-FFF2-40B4-BE49-F238E27FC236}">
                <a16:creationId xmlns:a16="http://schemas.microsoft.com/office/drawing/2014/main" id="{D8FA0E8B-7B0C-40E5-8B13-096D7C494E17}"/>
              </a:ext>
            </a:extLst>
          </p:cNvPr>
          <p:cNvSpPr/>
          <p:nvPr/>
        </p:nvSpPr>
        <p:spPr bwMode="auto">
          <a:xfrm>
            <a:off x="9269520" y="4177175"/>
            <a:ext cx="138958" cy="205128"/>
          </a:xfrm>
          <a:custGeom>
            <a:avLst/>
            <a:gdLst>
              <a:gd name="T0" fmla="*/ 26 w 51"/>
              <a:gd name="T1" fmla="*/ 8 h 75"/>
              <a:gd name="T2" fmla="*/ 51 w 51"/>
              <a:gd name="T3" fmla="*/ 22 h 75"/>
              <a:gd name="T4" fmla="*/ 26 w 51"/>
              <a:gd name="T5" fmla="*/ 67 h 75"/>
              <a:gd name="T6" fmla="*/ 0 w 51"/>
              <a:gd name="T7" fmla="*/ 52 h 75"/>
              <a:gd name="T8" fmla="*/ 26 w 51"/>
              <a:gd name="T9" fmla="*/ 8 h 75"/>
            </a:gdLst>
            <a:ahLst/>
            <a:cxnLst>
              <a:cxn ang="0">
                <a:pos x="T0" y="T1"/>
              </a:cxn>
              <a:cxn ang="0">
                <a:pos x="T2" y="T3"/>
              </a:cxn>
              <a:cxn ang="0">
                <a:pos x="T4" y="T5"/>
              </a:cxn>
              <a:cxn ang="0">
                <a:pos x="T6" y="T7"/>
              </a:cxn>
              <a:cxn ang="0">
                <a:pos x="T8" y="T9"/>
              </a:cxn>
            </a:cxnLst>
            <a:rect l="0" t="0" r="r" b="b"/>
            <a:pathLst>
              <a:path w="51" h="75">
                <a:moveTo>
                  <a:pt x="26" y="8"/>
                </a:moveTo>
                <a:cubicBezTo>
                  <a:pt x="40" y="0"/>
                  <a:pt x="51" y="6"/>
                  <a:pt x="51" y="22"/>
                </a:cubicBezTo>
                <a:cubicBezTo>
                  <a:pt x="51" y="39"/>
                  <a:pt x="40" y="59"/>
                  <a:pt x="26" y="67"/>
                </a:cubicBezTo>
                <a:cubicBezTo>
                  <a:pt x="12" y="75"/>
                  <a:pt x="0" y="68"/>
                  <a:pt x="0" y="52"/>
                </a:cubicBezTo>
                <a:cubicBezTo>
                  <a:pt x="0" y="36"/>
                  <a:pt x="12" y="16"/>
                  <a:pt x="26" y="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任意多边形 144">
            <a:extLst>
              <a:ext uri="{FF2B5EF4-FFF2-40B4-BE49-F238E27FC236}">
                <a16:creationId xmlns:a16="http://schemas.microsoft.com/office/drawing/2014/main" id="{2F759928-4E49-482A-9FEE-DF266CC50514}"/>
              </a:ext>
            </a:extLst>
          </p:cNvPr>
          <p:cNvSpPr/>
          <p:nvPr/>
        </p:nvSpPr>
        <p:spPr bwMode="auto">
          <a:xfrm>
            <a:off x="8584657" y="3005961"/>
            <a:ext cx="1819684" cy="1394539"/>
          </a:xfrm>
          <a:custGeom>
            <a:avLst/>
            <a:gdLst>
              <a:gd name="T0" fmla="*/ 0 w 667"/>
              <a:gd name="T1" fmla="*/ 393 h 512"/>
              <a:gd name="T2" fmla="*/ 0 w 667"/>
              <a:gd name="T3" fmla="*/ 504 h 512"/>
              <a:gd name="T4" fmla="*/ 9 w 667"/>
              <a:gd name="T5" fmla="*/ 509 h 512"/>
              <a:gd name="T6" fmla="*/ 658 w 667"/>
              <a:gd name="T7" fmla="*/ 135 h 512"/>
              <a:gd name="T8" fmla="*/ 667 w 667"/>
              <a:gd name="T9" fmla="*/ 120 h 512"/>
              <a:gd name="T10" fmla="*/ 667 w 667"/>
              <a:gd name="T11" fmla="*/ 8 h 512"/>
              <a:gd name="T12" fmla="*/ 658 w 667"/>
              <a:gd name="T13" fmla="*/ 3 h 512"/>
              <a:gd name="T14" fmla="*/ 9 w 667"/>
              <a:gd name="T15" fmla="*/ 378 h 512"/>
              <a:gd name="T16" fmla="*/ 0 w 667"/>
              <a:gd name="T17" fmla="*/ 39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7" h="512">
                <a:moveTo>
                  <a:pt x="0" y="393"/>
                </a:moveTo>
                <a:cubicBezTo>
                  <a:pt x="0" y="504"/>
                  <a:pt x="0" y="504"/>
                  <a:pt x="0" y="504"/>
                </a:cubicBezTo>
                <a:cubicBezTo>
                  <a:pt x="0" y="510"/>
                  <a:pt x="4" y="512"/>
                  <a:pt x="9" y="509"/>
                </a:cubicBezTo>
                <a:cubicBezTo>
                  <a:pt x="658" y="135"/>
                  <a:pt x="658" y="135"/>
                  <a:pt x="658" y="135"/>
                </a:cubicBezTo>
                <a:cubicBezTo>
                  <a:pt x="663" y="132"/>
                  <a:pt x="667" y="125"/>
                  <a:pt x="667" y="120"/>
                </a:cubicBezTo>
                <a:cubicBezTo>
                  <a:pt x="667" y="8"/>
                  <a:pt x="667" y="8"/>
                  <a:pt x="667" y="8"/>
                </a:cubicBezTo>
                <a:cubicBezTo>
                  <a:pt x="667" y="3"/>
                  <a:pt x="663" y="0"/>
                  <a:pt x="658" y="3"/>
                </a:cubicBezTo>
                <a:cubicBezTo>
                  <a:pt x="9" y="378"/>
                  <a:pt x="9" y="378"/>
                  <a:pt x="9" y="378"/>
                </a:cubicBezTo>
                <a:cubicBezTo>
                  <a:pt x="4" y="381"/>
                  <a:pt x="0" y="387"/>
                  <a:pt x="0" y="393"/>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任意多边形 156">
            <a:extLst>
              <a:ext uri="{FF2B5EF4-FFF2-40B4-BE49-F238E27FC236}">
                <a16:creationId xmlns:a16="http://schemas.microsoft.com/office/drawing/2014/main" id="{FC1E0EF1-43A0-43A3-A6CD-7AB7430391C7}"/>
              </a:ext>
            </a:extLst>
          </p:cNvPr>
          <p:cNvSpPr/>
          <p:nvPr/>
        </p:nvSpPr>
        <p:spPr bwMode="auto">
          <a:xfrm>
            <a:off x="8364641" y="2469982"/>
            <a:ext cx="2660047" cy="3821335"/>
          </a:xfrm>
          <a:custGeom>
            <a:avLst/>
            <a:gdLst>
              <a:gd name="T0" fmla="*/ 8 w 975"/>
              <a:gd name="T1" fmla="*/ 1401 h 1403"/>
              <a:gd name="T2" fmla="*/ 0 w 975"/>
              <a:gd name="T3" fmla="*/ 1386 h 1403"/>
              <a:gd name="T4" fmla="*/ 0 w 975"/>
              <a:gd name="T5" fmla="*/ 562 h 1403"/>
              <a:gd name="T6" fmla="*/ 9 w 975"/>
              <a:gd name="T7" fmla="*/ 547 h 1403"/>
              <a:gd name="T8" fmla="*/ 950 w 975"/>
              <a:gd name="T9" fmla="*/ 3 h 1403"/>
              <a:gd name="T10" fmla="*/ 967 w 975"/>
              <a:gd name="T11" fmla="*/ 3 h 1403"/>
              <a:gd name="T12" fmla="*/ 975 w 975"/>
              <a:gd name="T13" fmla="*/ 18 h 1403"/>
              <a:gd name="T14" fmla="*/ 975 w 975"/>
              <a:gd name="T15" fmla="*/ 842 h 1403"/>
              <a:gd name="T16" fmla="*/ 966 w 975"/>
              <a:gd name="T17" fmla="*/ 857 h 1403"/>
              <a:gd name="T18" fmla="*/ 25 w 975"/>
              <a:gd name="T19" fmla="*/ 1400 h 1403"/>
              <a:gd name="T20" fmla="*/ 8 w 975"/>
              <a:gd name="T21" fmla="*/ 1401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5" h="1403">
                <a:moveTo>
                  <a:pt x="8" y="1401"/>
                </a:moveTo>
                <a:cubicBezTo>
                  <a:pt x="4" y="1398"/>
                  <a:pt x="0" y="1391"/>
                  <a:pt x="0" y="1386"/>
                </a:cubicBezTo>
                <a:cubicBezTo>
                  <a:pt x="0" y="562"/>
                  <a:pt x="0" y="562"/>
                  <a:pt x="0" y="562"/>
                </a:cubicBezTo>
                <a:cubicBezTo>
                  <a:pt x="0" y="556"/>
                  <a:pt x="4" y="550"/>
                  <a:pt x="9" y="547"/>
                </a:cubicBezTo>
                <a:cubicBezTo>
                  <a:pt x="950" y="3"/>
                  <a:pt x="950" y="3"/>
                  <a:pt x="950" y="3"/>
                </a:cubicBezTo>
                <a:cubicBezTo>
                  <a:pt x="955" y="1"/>
                  <a:pt x="962" y="0"/>
                  <a:pt x="967" y="3"/>
                </a:cubicBezTo>
                <a:cubicBezTo>
                  <a:pt x="971" y="6"/>
                  <a:pt x="975" y="12"/>
                  <a:pt x="975" y="18"/>
                </a:cubicBezTo>
                <a:cubicBezTo>
                  <a:pt x="975" y="842"/>
                  <a:pt x="975" y="842"/>
                  <a:pt x="975" y="842"/>
                </a:cubicBezTo>
                <a:cubicBezTo>
                  <a:pt x="975" y="847"/>
                  <a:pt x="971" y="854"/>
                  <a:pt x="966" y="857"/>
                </a:cubicBezTo>
                <a:cubicBezTo>
                  <a:pt x="25" y="1400"/>
                  <a:pt x="25" y="1400"/>
                  <a:pt x="25" y="1400"/>
                </a:cubicBezTo>
                <a:cubicBezTo>
                  <a:pt x="20" y="1403"/>
                  <a:pt x="13" y="1403"/>
                  <a:pt x="8" y="1401"/>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任意多边形 157">
            <a:extLst>
              <a:ext uri="{FF2B5EF4-FFF2-40B4-BE49-F238E27FC236}">
                <a16:creationId xmlns:a16="http://schemas.microsoft.com/office/drawing/2014/main" id="{B2A9EAA7-042F-4FDC-918F-7FC4A2A3FF55}"/>
              </a:ext>
            </a:extLst>
          </p:cNvPr>
          <p:cNvSpPr/>
          <p:nvPr/>
        </p:nvSpPr>
        <p:spPr bwMode="auto">
          <a:xfrm>
            <a:off x="10978369" y="2473290"/>
            <a:ext cx="18197" cy="1654"/>
          </a:xfrm>
          <a:custGeom>
            <a:avLst/>
            <a:gdLst>
              <a:gd name="T0" fmla="*/ 1 w 7"/>
              <a:gd name="T1" fmla="*/ 0 h 1"/>
              <a:gd name="T2" fmla="*/ 0 w 7"/>
              <a:gd name="T3" fmla="*/ 0 h 1"/>
              <a:gd name="T4" fmla="*/ 1 w 7"/>
              <a:gd name="T5" fmla="*/ 0 h 1"/>
              <a:gd name="T6" fmla="*/ 7 w 7"/>
              <a:gd name="T7" fmla="*/ 1 h 1"/>
              <a:gd name="T8" fmla="*/ 1 w 7"/>
              <a:gd name="T9" fmla="*/ 0 h 1"/>
            </a:gdLst>
            <a:ahLst/>
            <a:cxnLst>
              <a:cxn ang="0">
                <a:pos x="T0" y="T1"/>
              </a:cxn>
              <a:cxn ang="0">
                <a:pos x="T2" y="T3"/>
              </a:cxn>
              <a:cxn ang="0">
                <a:pos x="T4" y="T5"/>
              </a:cxn>
              <a:cxn ang="0">
                <a:pos x="T6" y="T7"/>
              </a:cxn>
              <a:cxn ang="0">
                <a:pos x="T8" y="T9"/>
              </a:cxn>
            </a:cxnLst>
            <a:rect l="0" t="0" r="r" b="b"/>
            <a:pathLst>
              <a:path w="7" h="1">
                <a:moveTo>
                  <a:pt x="1" y="0"/>
                </a:moveTo>
                <a:cubicBezTo>
                  <a:pt x="1" y="0"/>
                  <a:pt x="0" y="0"/>
                  <a:pt x="0" y="0"/>
                </a:cubicBezTo>
                <a:cubicBezTo>
                  <a:pt x="0" y="0"/>
                  <a:pt x="1" y="0"/>
                  <a:pt x="1" y="0"/>
                </a:cubicBezTo>
                <a:cubicBezTo>
                  <a:pt x="3" y="0"/>
                  <a:pt x="5" y="0"/>
                  <a:pt x="7" y="1"/>
                </a:cubicBezTo>
                <a:cubicBezTo>
                  <a:pt x="5" y="0"/>
                  <a:pt x="3"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任意多边形 158">
            <a:extLst>
              <a:ext uri="{FF2B5EF4-FFF2-40B4-BE49-F238E27FC236}">
                <a16:creationId xmlns:a16="http://schemas.microsoft.com/office/drawing/2014/main" id="{AA059E6A-A286-46E7-BF61-D0573BB5C8C8}"/>
              </a:ext>
            </a:extLst>
          </p:cNvPr>
          <p:cNvSpPr/>
          <p:nvPr/>
        </p:nvSpPr>
        <p:spPr bwMode="auto">
          <a:xfrm>
            <a:off x="8371259" y="2473290"/>
            <a:ext cx="2653430" cy="1530189"/>
          </a:xfrm>
          <a:custGeom>
            <a:avLst/>
            <a:gdLst>
              <a:gd name="T0" fmla="*/ 956 w 972"/>
              <a:gd name="T1" fmla="*/ 0 h 562"/>
              <a:gd name="T2" fmla="*/ 955 w 972"/>
              <a:gd name="T3" fmla="*/ 0 h 562"/>
              <a:gd name="T4" fmla="*/ 947 w 972"/>
              <a:gd name="T5" fmla="*/ 2 h 562"/>
              <a:gd name="T6" fmla="*/ 6 w 972"/>
              <a:gd name="T7" fmla="*/ 546 h 562"/>
              <a:gd name="T8" fmla="*/ 0 w 972"/>
              <a:gd name="T9" fmla="*/ 552 h 562"/>
              <a:gd name="T10" fmla="*/ 16 w 972"/>
              <a:gd name="T11" fmla="*/ 562 h 562"/>
              <a:gd name="T12" fmla="*/ 16 w 972"/>
              <a:gd name="T13" fmla="*/ 562 h 562"/>
              <a:gd name="T14" fmla="*/ 16 w 972"/>
              <a:gd name="T15" fmla="*/ 561 h 562"/>
              <a:gd name="T16" fmla="*/ 22 w 972"/>
              <a:gd name="T17" fmla="*/ 555 h 562"/>
              <a:gd name="T18" fmla="*/ 963 w 972"/>
              <a:gd name="T19" fmla="*/ 12 h 562"/>
              <a:gd name="T20" fmla="*/ 963 w 972"/>
              <a:gd name="T21" fmla="*/ 12 h 562"/>
              <a:gd name="T22" fmla="*/ 967 w 972"/>
              <a:gd name="T23" fmla="*/ 11 h 562"/>
              <a:gd name="T24" fmla="*/ 972 w 972"/>
              <a:gd name="T25" fmla="*/ 15 h 562"/>
              <a:gd name="T26" fmla="*/ 964 w 972"/>
              <a:gd name="T27" fmla="*/ 2 h 562"/>
              <a:gd name="T28" fmla="*/ 962 w 972"/>
              <a:gd name="T29" fmla="*/ 1 h 562"/>
              <a:gd name="T30" fmla="*/ 956 w 972"/>
              <a:gd name="T31"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2" h="562">
                <a:moveTo>
                  <a:pt x="956" y="0"/>
                </a:moveTo>
                <a:cubicBezTo>
                  <a:pt x="956" y="0"/>
                  <a:pt x="955" y="0"/>
                  <a:pt x="955" y="0"/>
                </a:cubicBezTo>
                <a:cubicBezTo>
                  <a:pt x="952" y="0"/>
                  <a:pt x="949" y="1"/>
                  <a:pt x="947" y="2"/>
                </a:cubicBezTo>
                <a:cubicBezTo>
                  <a:pt x="6" y="546"/>
                  <a:pt x="6" y="546"/>
                  <a:pt x="6" y="546"/>
                </a:cubicBezTo>
                <a:cubicBezTo>
                  <a:pt x="3" y="547"/>
                  <a:pt x="1" y="550"/>
                  <a:pt x="0" y="552"/>
                </a:cubicBezTo>
                <a:cubicBezTo>
                  <a:pt x="16" y="562"/>
                  <a:pt x="16" y="562"/>
                  <a:pt x="16" y="562"/>
                </a:cubicBezTo>
                <a:cubicBezTo>
                  <a:pt x="16" y="562"/>
                  <a:pt x="16" y="562"/>
                  <a:pt x="16" y="562"/>
                </a:cubicBezTo>
                <a:cubicBezTo>
                  <a:pt x="16" y="561"/>
                  <a:pt x="16" y="561"/>
                  <a:pt x="16" y="561"/>
                </a:cubicBezTo>
                <a:cubicBezTo>
                  <a:pt x="18" y="559"/>
                  <a:pt x="20" y="556"/>
                  <a:pt x="22" y="555"/>
                </a:cubicBezTo>
                <a:cubicBezTo>
                  <a:pt x="963" y="12"/>
                  <a:pt x="963" y="12"/>
                  <a:pt x="963" y="12"/>
                </a:cubicBezTo>
                <a:cubicBezTo>
                  <a:pt x="963" y="12"/>
                  <a:pt x="963" y="12"/>
                  <a:pt x="963" y="12"/>
                </a:cubicBezTo>
                <a:cubicBezTo>
                  <a:pt x="965" y="11"/>
                  <a:pt x="966" y="11"/>
                  <a:pt x="967" y="11"/>
                </a:cubicBezTo>
                <a:cubicBezTo>
                  <a:pt x="970" y="11"/>
                  <a:pt x="972" y="12"/>
                  <a:pt x="972" y="15"/>
                </a:cubicBezTo>
                <a:cubicBezTo>
                  <a:pt x="971" y="10"/>
                  <a:pt x="968" y="4"/>
                  <a:pt x="964" y="2"/>
                </a:cubicBezTo>
                <a:cubicBezTo>
                  <a:pt x="963" y="2"/>
                  <a:pt x="963" y="1"/>
                  <a:pt x="962" y="1"/>
                </a:cubicBezTo>
                <a:cubicBezTo>
                  <a:pt x="960" y="0"/>
                  <a:pt x="958" y="0"/>
                  <a:pt x="956" y="0"/>
                </a:cubicBezTo>
              </a:path>
            </a:pathLst>
          </a:custGeom>
          <a:solidFill>
            <a:srgbClr val="7DEB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任意多边形 159">
            <a:extLst>
              <a:ext uri="{FF2B5EF4-FFF2-40B4-BE49-F238E27FC236}">
                <a16:creationId xmlns:a16="http://schemas.microsoft.com/office/drawing/2014/main" id="{9C3A18B4-9963-4614-BCE3-FECE9AD56D49}"/>
              </a:ext>
            </a:extLst>
          </p:cNvPr>
          <p:cNvSpPr/>
          <p:nvPr/>
        </p:nvSpPr>
        <p:spPr bwMode="auto">
          <a:xfrm>
            <a:off x="8364641" y="4278085"/>
            <a:ext cx="61208" cy="2013232"/>
          </a:xfrm>
          <a:custGeom>
            <a:avLst/>
            <a:gdLst>
              <a:gd name="T0" fmla="*/ 23 w 23"/>
              <a:gd name="T1" fmla="*/ 737 h 739"/>
              <a:gd name="T2" fmla="*/ 23 w 23"/>
              <a:gd name="T3" fmla="*/ 737 h 739"/>
              <a:gd name="T4" fmla="*/ 22 w 23"/>
              <a:gd name="T5" fmla="*/ 737 h 739"/>
              <a:gd name="T6" fmla="*/ 22 w 23"/>
              <a:gd name="T7" fmla="*/ 738 h 739"/>
              <a:gd name="T8" fmla="*/ 20 w 23"/>
              <a:gd name="T9" fmla="*/ 738 h 739"/>
              <a:gd name="T10" fmla="*/ 20 w 23"/>
              <a:gd name="T11" fmla="*/ 738 h 739"/>
              <a:gd name="T12" fmla="*/ 18 w 23"/>
              <a:gd name="T13" fmla="*/ 738 h 739"/>
              <a:gd name="T14" fmla="*/ 8 w 23"/>
              <a:gd name="T15" fmla="*/ 737 h 739"/>
              <a:gd name="T16" fmla="*/ 0 w 23"/>
              <a:gd name="T17" fmla="*/ 722 h 739"/>
              <a:gd name="T18" fmla="*/ 0 w 23"/>
              <a:gd name="T19" fmla="*/ 0 h 739"/>
              <a:gd name="T20" fmla="*/ 16 w 23"/>
              <a:gd name="T21" fmla="*/ 10 h 739"/>
              <a:gd name="T22" fmla="*/ 16 w 23"/>
              <a:gd name="T23" fmla="*/ 731 h 739"/>
              <a:gd name="T24" fmla="*/ 21 w 23"/>
              <a:gd name="T25" fmla="*/ 737 h 739"/>
              <a:gd name="T26" fmla="*/ 22 w 23"/>
              <a:gd name="T27" fmla="*/ 737 h 739"/>
              <a:gd name="T28" fmla="*/ 23 w 23"/>
              <a:gd name="T29" fmla="*/ 737 h 739"/>
              <a:gd name="T30" fmla="*/ 23 w 23"/>
              <a:gd name="T31" fmla="*/ 73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739">
                <a:moveTo>
                  <a:pt x="23" y="737"/>
                </a:moveTo>
                <a:cubicBezTo>
                  <a:pt x="23" y="737"/>
                  <a:pt x="23" y="737"/>
                  <a:pt x="23" y="737"/>
                </a:cubicBezTo>
                <a:cubicBezTo>
                  <a:pt x="22" y="737"/>
                  <a:pt x="22" y="737"/>
                  <a:pt x="22" y="737"/>
                </a:cubicBezTo>
                <a:cubicBezTo>
                  <a:pt x="22" y="738"/>
                  <a:pt x="22" y="738"/>
                  <a:pt x="22" y="738"/>
                </a:cubicBezTo>
                <a:cubicBezTo>
                  <a:pt x="21" y="738"/>
                  <a:pt x="21" y="738"/>
                  <a:pt x="20" y="738"/>
                </a:cubicBezTo>
                <a:cubicBezTo>
                  <a:pt x="20" y="738"/>
                  <a:pt x="20" y="738"/>
                  <a:pt x="20" y="738"/>
                </a:cubicBezTo>
                <a:cubicBezTo>
                  <a:pt x="19" y="738"/>
                  <a:pt x="19" y="738"/>
                  <a:pt x="18" y="738"/>
                </a:cubicBezTo>
                <a:cubicBezTo>
                  <a:pt x="15" y="739"/>
                  <a:pt x="11" y="738"/>
                  <a:pt x="8" y="737"/>
                </a:cubicBezTo>
                <a:cubicBezTo>
                  <a:pt x="4" y="734"/>
                  <a:pt x="0" y="727"/>
                  <a:pt x="0" y="722"/>
                </a:cubicBezTo>
                <a:cubicBezTo>
                  <a:pt x="0" y="0"/>
                  <a:pt x="0" y="0"/>
                  <a:pt x="0" y="0"/>
                </a:cubicBezTo>
                <a:cubicBezTo>
                  <a:pt x="16" y="10"/>
                  <a:pt x="16" y="10"/>
                  <a:pt x="16" y="10"/>
                </a:cubicBezTo>
                <a:cubicBezTo>
                  <a:pt x="16" y="731"/>
                  <a:pt x="16" y="731"/>
                  <a:pt x="16" y="731"/>
                </a:cubicBezTo>
                <a:cubicBezTo>
                  <a:pt x="16" y="735"/>
                  <a:pt x="18" y="737"/>
                  <a:pt x="21" y="737"/>
                </a:cubicBezTo>
                <a:cubicBezTo>
                  <a:pt x="22" y="737"/>
                  <a:pt x="22" y="737"/>
                  <a:pt x="22" y="737"/>
                </a:cubicBezTo>
                <a:cubicBezTo>
                  <a:pt x="23" y="737"/>
                  <a:pt x="23" y="737"/>
                  <a:pt x="23" y="737"/>
                </a:cubicBezTo>
                <a:cubicBezTo>
                  <a:pt x="23" y="737"/>
                  <a:pt x="23" y="737"/>
                  <a:pt x="23" y="737"/>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任意多边形 168">
            <a:extLst>
              <a:ext uri="{FF2B5EF4-FFF2-40B4-BE49-F238E27FC236}">
                <a16:creationId xmlns:a16="http://schemas.microsoft.com/office/drawing/2014/main" id="{5DC98D3E-AE23-4FE9-9ABA-795C6B589499}"/>
              </a:ext>
            </a:extLst>
          </p:cNvPr>
          <p:cNvSpPr/>
          <p:nvPr/>
        </p:nvSpPr>
        <p:spPr bwMode="auto">
          <a:xfrm>
            <a:off x="8364641" y="3977009"/>
            <a:ext cx="51283" cy="329198"/>
          </a:xfrm>
          <a:custGeom>
            <a:avLst/>
            <a:gdLst>
              <a:gd name="T0" fmla="*/ 3 w 19"/>
              <a:gd name="T1" fmla="*/ 0 h 121"/>
              <a:gd name="T2" fmla="*/ 1 w 19"/>
              <a:gd name="T3" fmla="*/ 5 h 121"/>
              <a:gd name="T4" fmla="*/ 1 w 19"/>
              <a:gd name="T5" fmla="*/ 6 h 121"/>
              <a:gd name="T6" fmla="*/ 0 w 19"/>
              <a:gd name="T7" fmla="*/ 7 h 121"/>
              <a:gd name="T8" fmla="*/ 0 w 19"/>
              <a:gd name="T9" fmla="*/ 9 h 121"/>
              <a:gd name="T10" fmla="*/ 0 w 19"/>
              <a:gd name="T11" fmla="*/ 55 h 121"/>
              <a:gd name="T12" fmla="*/ 0 w 19"/>
              <a:gd name="T13" fmla="*/ 74 h 121"/>
              <a:gd name="T14" fmla="*/ 0 w 19"/>
              <a:gd name="T15" fmla="*/ 111 h 121"/>
              <a:gd name="T16" fmla="*/ 0 w 19"/>
              <a:gd name="T17" fmla="*/ 111 h 121"/>
              <a:gd name="T18" fmla="*/ 16 w 19"/>
              <a:gd name="T19" fmla="*/ 121 h 121"/>
              <a:gd name="T20" fmla="*/ 16 w 19"/>
              <a:gd name="T21" fmla="*/ 18 h 121"/>
              <a:gd name="T22" fmla="*/ 16 w 19"/>
              <a:gd name="T23" fmla="*/ 18 h 121"/>
              <a:gd name="T24" fmla="*/ 16 w 19"/>
              <a:gd name="T25" fmla="*/ 18 h 121"/>
              <a:gd name="T26" fmla="*/ 19 w 19"/>
              <a:gd name="T27" fmla="*/ 10 h 121"/>
              <a:gd name="T28" fmla="*/ 3 w 19"/>
              <a:gd name="T29" fmla="*/ 0 h 121"/>
              <a:gd name="T30" fmla="*/ 3 w 19"/>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121">
                <a:moveTo>
                  <a:pt x="3" y="0"/>
                </a:moveTo>
                <a:cubicBezTo>
                  <a:pt x="2" y="2"/>
                  <a:pt x="1" y="4"/>
                  <a:pt x="1" y="5"/>
                </a:cubicBezTo>
                <a:cubicBezTo>
                  <a:pt x="1" y="6"/>
                  <a:pt x="1" y="6"/>
                  <a:pt x="1" y="6"/>
                </a:cubicBezTo>
                <a:cubicBezTo>
                  <a:pt x="0" y="6"/>
                  <a:pt x="0" y="6"/>
                  <a:pt x="0" y="7"/>
                </a:cubicBezTo>
                <a:cubicBezTo>
                  <a:pt x="0" y="7"/>
                  <a:pt x="0" y="8"/>
                  <a:pt x="0" y="9"/>
                </a:cubicBezTo>
                <a:cubicBezTo>
                  <a:pt x="0" y="55"/>
                  <a:pt x="0" y="55"/>
                  <a:pt x="0" y="55"/>
                </a:cubicBezTo>
                <a:cubicBezTo>
                  <a:pt x="0" y="74"/>
                  <a:pt x="0" y="74"/>
                  <a:pt x="0" y="74"/>
                </a:cubicBezTo>
                <a:cubicBezTo>
                  <a:pt x="0" y="111"/>
                  <a:pt x="0" y="111"/>
                  <a:pt x="0" y="111"/>
                </a:cubicBezTo>
                <a:cubicBezTo>
                  <a:pt x="0" y="111"/>
                  <a:pt x="0" y="111"/>
                  <a:pt x="0" y="111"/>
                </a:cubicBezTo>
                <a:cubicBezTo>
                  <a:pt x="16" y="121"/>
                  <a:pt x="16" y="121"/>
                  <a:pt x="16" y="121"/>
                </a:cubicBezTo>
                <a:cubicBezTo>
                  <a:pt x="16" y="18"/>
                  <a:pt x="16" y="18"/>
                  <a:pt x="16" y="18"/>
                </a:cubicBezTo>
                <a:cubicBezTo>
                  <a:pt x="16" y="18"/>
                  <a:pt x="16" y="18"/>
                  <a:pt x="16" y="18"/>
                </a:cubicBezTo>
                <a:cubicBezTo>
                  <a:pt x="16" y="18"/>
                  <a:pt x="16" y="18"/>
                  <a:pt x="16" y="18"/>
                </a:cubicBezTo>
                <a:cubicBezTo>
                  <a:pt x="16" y="15"/>
                  <a:pt x="17" y="12"/>
                  <a:pt x="19" y="10"/>
                </a:cubicBezTo>
                <a:cubicBezTo>
                  <a:pt x="3" y="0"/>
                  <a:pt x="3" y="0"/>
                  <a:pt x="3" y="0"/>
                </a:cubicBezTo>
                <a:cubicBezTo>
                  <a:pt x="3" y="0"/>
                  <a:pt x="3" y="0"/>
                  <a:pt x="3" y="0"/>
                </a:cubicBezTo>
              </a:path>
            </a:pathLst>
          </a:custGeom>
          <a:solidFill>
            <a:srgbClr val="23C7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任意多边形 169">
            <a:extLst>
              <a:ext uri="{FF2B5EF4-FFF2-40B4-BE49-F238E27FC236}">
                <a16:creationId xmlns:a16="http://schemas.microsoft.com/office/drawing/2014/main" id="{1268CFC4-F349-4F0A-B6D3-1D9B5417BBA4}"/>
              </a:ext>
            </a:extLst>
          </p:cNvPr>
          <p:cNvSpPr/>
          <p:nvPr/>
        </p:nvSpPr>
        <p:spPr bwMode="auto">
          <a:xfrm>
            <a:off x="8407652" y="2496450"/>
            <a:ext cx="2617035" cy="1654257"/>
          </a:xfrm>
          <a:custGeom>
            <a:avLst/>
            <a:gdLst>
              <a:gd name="T0" fmla="*/ 959 w 959"/>
              <a:gd name="T1" fmla="*/ 8 h 607"/>
              <a:gd name="T2" fmla="*/ 959 w 959"/>
              <a:gd name="T3" fmla="*/ 54 h 607"/>
              <a:gd name="T4" fmla="*/ 269 w 959"/>
              <a:gd name="T5" fmla="*/ 452 h 607"/>
              <a:gd name="T6" fmla="*/ 260 w 959"/>
              <a:gd name="T7" fmla="*/ 447 h 607"/>
              <a:gd name="T8" fmla="*/ 260 w 959"/>
              <a:gd name="T9" fmla="*/ 430 h 607"/>
              <a:gd name="T10" fmla="*/ 252 w 959"/>
              <a:gd name="T11" fmla="*/ 425 h 607"/>
              <a:gd name="T12" fmla="*/ 42 w 959"/>
              <a:gd name="T13" fmla="*/ 546 h 607"/>
              <a:gd name="T14" fmla="*/ 33 w 959"/>
              <a:gd name="T15" fmla="*/ 561 h 607"/>
              <a:gd name="T16" fmla="*/ 33 w 959"/>
              <a:gd name="T17" fmla="*/ 579 h 607"/>
              <a:gd name="T18" fmla="*/ 24 w 959"/>
              <a:gd name="T19" fmla="*/ 594 h 607"/>
              <a:gd name="T20" fmla="*/ 0 w 959"/>
              <a:gd name="T21" fmla="*/ 607 h 607"/>
              <a:gd name="T22" fmla="*/ 0 w 959"/>
              <a:gd name="T23" fmla="*/ 561 h 607"/>
              <a:gd name="T24" fmla="*/ 9 w 959"/>
              <a:gd name="T25" fmla="*/ 546 h 607"/>
              <a:gd name="T26" fmla="*/ 950 w 959"/>
              <a:gd name="T27" fmla="*/ 3 h 607"/>
              <a:gd name="T28" fmla="*/ 959 w 959"/>
              <a:gd name="T29" fmla="*/ 8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9" h="607">
                <a:moveTo>
                  <a:pt x="959" y="8"/>
                </a:moveTo>
                <a:cubicBezTo>
                  <a:pt x="959" y="54"/>
                  <a:pt x="959" y="54"/>
                  <a:pt x="959" y="54"/>
                </a:cubicBezTo>
                <a:cubicBezTo>
                  <a:pt x="269" y="452"/>
                  <a:pt x="269" y="452"/>
                  <a:pt x="269" y="452"/>
                </a:cubicBezTo>
                <a:cubicBezTo>
                  <a:pt x="264" y="455"/>
                  <a:pt x="260" y="453"/>
                  <a:pt x="260" y="447"/>
                </a:cubicBezTo>
                <a:cubicBezTo>
                  <a:pt x="260" y="430"/>
                  <a:pt x="260" y="430"/>
                  <a:pt x="260" y="430"/>
                </a:cubicBezTo>
                <a:cubicBezTo>
                  <a:pt x="260" y="424"/>
                  <a:pt x="257" y="422"/>
                  <a:pt x="252" y="425"/>
                </a:cubicBezTo>
                <a:cubicBezTo>
                  <a:pt x="42" y="546"/>
                  <a:pt x="42" y="546"/>
                  <a:pt x="42" y="546"/>
                </a:cubicBezTo>
                <a:cubicBezTo>
                  <a:pt x="37" y="549"/>
                  <a:pt x="33" y="556"/>
                  <a:pt x="33" y="561"/>
                </a:cubicBezTo>
                <a:cubicBezTo>
                  <a:pt x="33" y="579"/>
                  <a:pt x="33" y="579"/>
                  <a:pt x="33" y="579"/>
                </a:cubicBezTo>
                <a:cubicBezTo>
                  <a:pt x="33" y="584"/>
                  <a:pt x="29" y="591"/>
                  <a:pt x="24" y="594"/>
                </a:cubicBezTo>
                <a:cubicBezTo>
                  <a:pt x="0" y="607"/>
                  <a:pt x="0" y="607"/>
                  <a:pt x="0" y="607"/>
                </a:cubicBezTo>
                <a:cubicBezTo>
                  <a:pt x="0" y="561"/>
                  <a:pt x="0" y="561"/>
                  <a:pt x="0" y="561"/>
                </a:cubicBezTo>
                <a:cubicBezTo>
                  <a:pt x="0" y="556"/>
                  <a:pt x="4" y="549"/>
                  <a:pt x="9" y="546"/>
                </a:cubicBezTo>
                <a:cubicBezTo>
                  <a:pt x="950" y="3"/>
                  <a:pt x="950" y="3"/>
                  <a:pt x="950" y="3"/>
                </a:cubicBezTo>
                <a:cubicBezTo>
                  <a:pt x="955" y="0"/>
                  <a:pt x="959" y="2"/>
                  <a:pt x="959" y="8"/>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任意多边形 170">
            <a:extLst>
              <a:ext uri="{FF2B5EF4-FFF2-40B4-BE49-F238E27FC236}">
                <a16:creationId xmlns:a16="http://schemas.microsoft.com/office/drawing/2014/main" id="{8B78CE00-D153-4807-A4A8-232267826A6E}"/>
              </a:ext>
            </a:extLst>
          </p:cNvPr>
          <p:cNvSpPr/>
          <p:nvPr/>
        </p:nvSpPr>
        <p:spPr bwMode="auto">
          <a:xfrm>
            <a:off x="8407652" y="2643678"/>
            <a:ext cx="2617035" cy="3647638"/>
          </a:xfrm>
          <a:custGeom>
            <a:avLst/>
            <a:gdLst>
              <a:gd name="T0" fmla="*/ 959 w 959"/>
              <a:gd name="T1" fmla="*/ 778 h 1339"/>
              <a:gd name="T2" fmla="*/ 950 w 959"/>
              <a:gd name="T3" fmla="*/ 793 h 1339"/>
              <a:gd name="T4" fmla="*/ 9 w 959"/>
              <a:gd name="T5" fmla="*/ 1336 h 1339"/>
              <a:gd name="T6" fmla="*/ 0 w 959"/>
              <a:gd name="T7" fmla="*/ 1331 h 1339"/>
              <a:gd name="T8" fmla="*/ 0 w 959"/>
              <a:gd name="T9" fmla="*/ 553 h 1339"/>
              <a:gd name="T10" fmla="*/ 24 w 959"/>
              <a:gd name="T11" fmla="*/ 540 h 1339"/>
              <a:gd name="T12" fmla="*/ 42 w 959"/>
              <a:gd name="T13" fmla="*/ 492 h 1339"/>
              <a:gd name="T14" fmla="*/ 248 w 959"/>
              <a:gd name="T15" fmla="*/ 373 h 1339"/>
              <a:gd name="T16" fmla="*/ 259 w 959"/>
              <a:gd name="T17" fmla="*/ 386 h 1339"/>
              <a:gd name="T18" fmla="*/ 269 w 959"/>
              <a:gd name="T19" fmla="*/ 398 h 1339"/>
              <a:gd name="T20" fmla="*/ 959 w 959"/>
              <a:gd name="T21" fmla="*/ 0 h 1339"/>
              <a:gd name="T22" fmla="*/ 959 w 959"/>
              <a:gd name="T23" fmla="*/ 56 h 1339"/>
              <a:gd name="T24" fmla="*/ 959 w 959"/>
              <a:gd name="T25" fmla="*/ 778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9" h="1339">
                <a:moveTo>
                  <a:pt x="959" y="778"/>
                </a:moveTo>
                <a:cubicBezTo>
                  <a:pt x="959" y="783"/>
                  <a:pt x="955" y="790"/>
                  <a:pt x="950" y="793"/>
                </a:cubicBezTo>
                <a:cubicBezTo>
                  <a:pt x="9" y="1336"/>
                  <a:pt x="9" y="1336"/>
                  <a:pt x="9" y="1336"/>
                </a:cubicBezTo>
                <a:cubicBezTo>
                  <a:pt x="4" y="1339"/>
                  <a:pt x="0" y="1337"/>
                  <a:pt x="0" y="1331"/>
                </a:cubicBezTo>
                <a:cubicBezTo>
                  <a:pt x="0" y="553"/>
                  <a:pt x="0" y="553"/>
                  <a:pt x="0" y="553"/>
                </a:cubicBezTo>
                <a:cubicBezTo>
                  <a:pt x="24" y="540"/>
                  <a:pt x="24" y="540"/>
                  <a:pt x="24" y="540"/>
                </a:cubicBezTo>
                <a:cubicBezTo>
                  <a:pt x="29" y="537"/>
                  <a:pt x="37" y="495"/>
                  <a:pt x="42" y="492"/>
                </a:cubicBezTo>
                <a:cubicBezTo>
                  <a:pt x="248" y="373"/>
                  <a:pt x="248" y="373"/>
                  <a:pt x="248" y="373"/>
                </a:cubicBezTo>
                <a:cubicBezTo>
                  <a:pt x="251" y="371"/>
                  <a:pt x="255" y="379"/>
                  <a:pt x="259" y="386"/>
                </a:cubicBezTo>
                <a:cubicBezTo>
                  <a:pt x="263" y="393"/>
                  <a:pt x="267" y="400"/>
                  <a:pt x="269" y="398"/>
                </a:cubicBezTo>
                <a:cubicBezTo>
                  <a:pt x="959" y="0"/>
                  <a:pt x="959" y="0"/>
                  <a:pt x="959" y="0"/>
                </a:cubicBezTo>
                <a:cubicBezTo>
                  <a:pt x="959" y="56"/>
                  <a:pt x="959" y="56"/>
                  <a:pt x="959" y="56"/>
                </a:cubicBezTo>
                <a:cubicBezTo>
                  <a:pt x="959" y="778"/>
                  <a:pt x="959" y="778"/>
                  <a:pt x="959" y="778"/>
                </a:cubicBezTo>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任意多边形 171">
            <a:extLst>
              <a:ext uri="{FF2B5EF4-FFF2-40B4-BE49-F238E27FC236}">
                <a16:creationId xmlns:a16="http://schemas.microsoft.com/office/drawing/2014/main" id="{3EBCAB6A-3252-4BC1-93B6-2A364BC3AE50}"/>
              </a:ext>
            </a:extLst>
          </p:cNvPr>
          <p:cNvSpPr/>
          <p:nvPr/>
        </p:nvSpPr>
        <p:spPr bwMode="auto">
          <a:xfrm>
            <a:off x="8496982" y="4412080"/>
            <a:ext cx="532671" cy="1727045"/>
          </a:xfrm>
          <a:custGeom>
            <a:avLst/>
            <a:gdLst>
              <a:gd name="T0" fmla="*/ 9 w 195"/>
              <a:gd name="T1" fmla="*/ 106 h 634"/>
              <a:gd name="T2" fmla="*/ 186 w 195"/>
              <a:gd name="T3" fmla="*/ 3 h 634"/>
              <a:gd name="T4" fmla="*/ 195 w 195"/>
              <a:gd name="T5" fmla="*/ 8 h 634"/>
              <a:gd name="T6" fmla="*/ 195 w 195"/>
              <a:gd name="T7" fmla="*/ 514 h 634"/>
              <a:gd name="T8" fmla="*/ 186 w 195"/>
              <a:gd name="T9" fmla="*/ 529 h 634"/>
              <a:gd name="T10" fmla="*/ 9 w 195"/>
              <a:gd name="T11" fmla="*/ 631 h 634"/>
              <a:gd name="T12" fmla="*/ 0 w 195"/>
              <a:gd name="T13" fmla="*/ 626 h 634"/>
              <a:gd name="T14" fmla="*/ 0 w 195"/>
              <a:gd name="T15" fmla="*/ 121 h 634"/>
              <a:gd name="T16" fmla="*/ 9 w 195"/>
              <a:gd name="T17" fmla="*/ 10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634">
                <a:moveTo>
                  <a:pt x="9" y="106"/>
                </a:moveTo>
                <a:cubicBezTo>
                  <a:pt x="186" y="3"/>
                  <a:pt x="186" y="3"/>
                  <a:pt x="186" y="3"/>
                </a:cubicBezTo>
                <a:cubicBezTo>
                  <a:pt x="191" y="0"/>
                  <a:pt x="195" y="3"/>
                  <a:pt x="195" y="8"/>
                </a:cubicBezTo>
                <a:cubicBezTo>
                  <a:pt x="195" y="514"/>
                  <a:pt x="195" y="514"/>
                  <a:pt x="195" y="514"/>
                </a:cubicBezTo>
                <a:cubicBezTo>
                  <a:pt x="195" y="519"/>
                  <a:pt x="191" y="526"/>
                  <a:pt x="186" y="529"/>
                </a:cubicBezTo>
                <a:cubicBezTo>
                  <a:pt x="9" y="631"/>
                  <a:pt x="9" y="631"/>
                  <a:pt x="9" y="631"/>
                </a:cubicBezTo>
                <a:cubicBezTo>
                  <a:pt x="4" y="634"/>
                  <a:pt x="0" y="632"/>
                  <a:pt x="0" y="626"/>
                </a:cubicBezTo>
                <a:cubicBezTo>
                  <a:pt x="0" y="121"/>
                  <a:pt x="0" y="121"/>
                  <a:pt x="0" y="121"/>
                </a:cubicBezTo>
                <a:cubicBezTo>
                  <a:pt x="0" y="115"/>
                  <a:pt x="4" y="109"/>
                  <a:pt x="9" y="106"/>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任意多边形 172">
            <a:extLst>
              <a:ext uri="{FF2B5EF4-FFF2-40B4-BE49-F238E27FC236}">
                <a16:creationId xmlns:a16="http://schemas.microsoft.com/office/drawing/2014/main" id="{920FB690-5D3B-41FD-A17C-6118EA1E87DF}"/>
              </a:ext>
            </a:extLst>
          </p:cNvPr>
          <p:cNvSpPr/>
          <p:nvPr/>
        </p:nvSpPr>
        <p:spPr bwMode="auto">
          <a:xfrm>
            <a:off x="8584657" y="4567580"/>
            <a:ext cx="355666" cy="241522"/>
          </a:xfrm>
          <a:custGeom>
            <a:avLst/>
            <a:gdLst>
              <a:gd name="T0" fmla="*/ 9 w 130"/>
              <a:gd name="T1" fmla="*/ 68 h 89"/>
              <a:gd name="T2" fmla="*/ 122 w 130"/>
              <a:gd name="T3" fmla="*/ 3 h 89"/>
              <a:gd name="T4" fmla="*/ 130 w 130"/>
              <a:gd name="T5" fmla="*/ 7 h 89"/>
              <a:gd name="T6" fmla="*/ 122 w 130"/>
              <a:gd name="T7" fmla="*/ 21 h 89"/>
              <a:gd name="T8" fmla="*/ 9 w 130"/>
              <a:gd name="T9" fmla="*/ 86 h 89"/>
              <a:gd name="T10" fmla="*/ 0 w 130"/>
              <a:gd name="T11" fmla="*/ 82 h 89"/>
              <a:gd name="T12" fmla="*/ 9 w 130"/>
              <a:gd name="T13" fmla="*/ 68 h 89"/>
            </a:gdLst>
            <a:ahLst/>
            <a:cxnLst>
              <a:cxn ang="0">
                <a:pos x="T0" y="T1"/>
              </a:cxn>
              <a:cxn ang="0">
                <a:pos x="T2" y="T3"/>
              </a:cxn>
              <a:cxn ang="0">
                <a:pos x="T4" y="T5"/>
              </a:cxn>
              <a:cxn ang="0">
                <a:pos x="T6" y="T7"/>
              </a:cxn>
              <a:cxn ang="0">
                <a:pos x="T8" y="T9"/>
              </a:cxn>
              <a:cxn ang="0">
                <a:pos x="T10" y="T11"/>
              </a:cxn>
              <a:cxn ang="0">
                <a:pos x="T12" y="T13"/>
              </a:cxn>
            </a:cxnLst>
            <a:rect l="0" t="0" r="r" b="b"/>
            <a:pathLst>
              <a:path w="130" h="89">
                <a:moveTo>
                  <a:pt x="9" y="68"/>
                </a:moveTo>
                <a:cubicBezTo>
                  <a:pt x="122" y="3"/>
                  <a:pt x="122" y="3"/>
                  <a:pt x="122" y="3"/>
                </a:cubicBezTo>
                <a:cubicBezTo>
                  <a:pt x="127" y="0"/>
                  <a:pt x="130" y="2"/>
                  <a:pt x="130" y="7"/>
                </a:cubicBezTo>
                <a:cubicBezTo>
                  <a:pt x="130" y="12"/>
                  <a:pt x="127" y="19"/>
                  <a:pt x="122" y="21"/>
                </a:cubicBezTo>
                <a:cubicBezTo>
                  <a:pt x="9" y="86"/>
                  <a:pt x="9" y="86"/>
                  <a:pt x="9" y="86"/>
                </a:cubicBezTo>
                <a:cubicBezTo>
                  <a:pt x="4" y="89"/>
                  <a:pt x="0" y="87"/>
                  <a:pt x="0" y="82"/>
                </a:cubicBezTo>
                <a:cubicBezTo>
                  <a:pt x="0" y="77"/>
                  <a:pt x="4" y="70"/>
                  <a:pt x="9" y="68"/>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任意多边形 173">
            <a:extLst>
              <a:ext uri="{FF2B5EF4-FFF2-40B4-BE49-F238E27FC236}">
                <a16:creationId xmlns:a16="http://schemas.microsoft.com/office/drawing/2014/main" id="{883E5247-EDA7-4128-9233-0F34828F38B4}"/>
              </a:ext>
            </a:extLst>
          </p:cNvPr>
          <p:cNvSpPr/>
          <p:nvPr/>
        </p:nvSpPr>
        <p:spPr bwMode="auto">
          <a:xfrm>
            <a:off x="8584657" y="4845495"/>
            <a:ext cx="46319" cy="71134"/>
          </a:xfrm>
          <a:custGeom>
            <a:avLst/>
            <a:gdLst>
              <a:gd name="T0" fmla="*/ 0 w 17"/>
              <a:gd name="T1" fmla="*/ 14 h 26"/>
              <a:gd name="T2" fmla="*/ 0 w 17"/>
              <a:gd name="T3" fmla="*/ 21 h 26"/>
              <a:gd name="T4" fmla="*/ 6 w 17"/>
              <a:gd name="T5" fmla="*/ 24 h 26"/>
              <a:gd name="T6" fmla="*/ 12 w 17"/>
              <a:gd name="T7" fmla="*/ 20 h 26"/>
              <a:gd name="T8" fmla="*/ 17 w 17"/>
              <a:gd name="T9" fmla="*/ 11 h 26"/>
              <a:gd name="T10" fmla="*/ 17 w 17"/>
              <a:gd name="T11" fmla="*/ 5 h 26"/>
              <a:gd name="T12" fmla="*/ 12 w 17"/>
              <a:gd name="T13" fmla="*/ 2 h 26"/>
              <a:gd name="T14" fmla="*/ 6 w 17"/>
              <a:gd name="T15" fmla="*/ 5 h 26"/>
              <a:gd name="T16" fmla="*/ 0 w 17"/>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0" y="14"/>
                </a:moveTo>
                <a:cubicBezTo>
                  <a:pt x="0" y="21"/>
                  <a:pt x="0" y="21"/>
                  <a:pt x="0" y="21"/>
                </a:cubicBezTo>
                <a:cubicBezTo>
                  <a:pt x="0" y="24"/>
                  <a:pt x="3" y="26"/>
                  <a:pt x="6" y="24"/>
                </a:cubicBezTo>
                <a:cubicBezTo>
                  <a:pt x="12" y="20"/>
                  <a:pt x="12" y="20"/>
                  <a:pt x="12" y="20"/>
                </a:cubicBezTo>
                <a:cubicBezTo>
                  <a:pt x="14" y="19"/>
                  <a:pt x="17" y="15"/>
                  <a:pt x="17" y="11"/>
                </a:cubicBezTo>
                <a:cubicBezTo>
                  <a:pt x="17" y="5"/>
                  <a:pt x="17" y="5"/>
                  <a:pt x="17" y="5"/>
                </a:cubicBezTo>
                <a:cubicBezTo>
                  <a:pt x="17" y="1"/>
                  <a:pt x="14" y="0"/>
                  <a:pt x="12" y="2"/>
                </a:cubicBezTo>
                <a:cubicBezTo>
                  <a:pt x="6" y="5"/>
                  <a:pt x="6" y="5"/>
                  <a:pt x="6" y="5"/>
                </a:cubicBezTo>
                <a:cubicBezTo>
                  <a:pt x="3"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任意多边形 174">
            <a:extLst>
              <a:ext uri="{FF2B5EF4-FFF2-40B4-BE49-F238E27FC236}">
                <a16:creationId xmlns:a16="http://schemas.microsoft.com/office/drawing/2014/main" id="{7038584E-F300-4354-80A1-63DA946D0FC0}"/>
              </a:ext>
            </a:extLst>
          </p:cNvPr>
          <p:cNvSpPr/>
          <p:nvPr/>
        </p:nvSpPr>
        <p:spPr bwMode="auto">
          <a:xfrm>
            <a:off x="8675642" y="4668489"/>
            <a:ext cx="264681" cy="193548"/>
          </a:xfrm>
          <a:custGeom>
            <a:avLst/>
            <a:gdLst>
              <a:gd name="T0" fmla="*/ 0 w 97"/>
              <a:gd name="T1" fmla="*/ 64 h 71"/>
              <a:gd name="T2" fmla="*/ 9 w 97"/>
              <a:gd name="T3" fmla="*/ 68 h 71"/>
              <a:gd name="T4" fmla="*/ 89 w 97"/>
              <a:gd name="T5" fmla="*/ 22 h 71"/>
              <a:gd name="T6" fmla="*/ 97 w 97"/>
              <a:gd name="T7" fmla="*/ 7 h 71"/>
              <a:gd name="T8" fmla="*/ 89 w 97"/>
              <a:gd name="T9" fmla="*/ 3 h 71"/>
              <a:gd name="T10" fmla="*/ 9 w 97"/>
              <a:gd name="T11" fmla="*/ 49 h 71"/>
              <a:gd name="T12" fmla="*/ 0 w 97"/>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7" h="71">
                <a:moveTo>
                  <a:pt x="0" y="64"/>
                </a:moveTo>
                <a:cubicBezTo>
                  <a:pt x="0" y="69"/>
                  <a:pt x="4" y="71"/>
                  <a:pt x="9" y="68"/>
                </a:cubicBezTo>
                <a:cubicBezTo>
                  <a:pt x="89" y="22"/>
                  <a:pt x="89" y="22"/>
                  <a:pt x="89" y="22"/>
                </a:cubicBezTo>
                <a:cubicBezTo>
                  <a:pt x="94" y="19"/>
                  <a:pt x="97" y="13"/>
                  <a:pt x="97" y="7"/>
                </a:cubicBezTo>
                <a:cubicBezTo>
                  <a:pt x="97" y="2"/>
                  <a:pt x="94" y="0"/>
                  <a:pt x="89" y="3"/>
                </a:cubicBezTo>
                <a:cubicBezTo>
                  <a:pt x="9" y="49"/>
                  <a:pt x="9" y="49"/>
                  <a:pt x="9" y="49"/>
                </a:cubicBezTo>
                <a:cubicBezTo>
                  <a:pt x="4" y="52"/>
                  <a:pt x="0" y="59"/>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任意多边形 175">
            <a:extLst>
              <a:ext uri="{FF2B5EF4-FFF2-40B4-BE49-F238E27FC236}">
                <a16:creationId xmlns:a16="http://schemas.microsoft.com/office/drawing/2014/main" id="{43FC847F-D28D-492E-B724-1065A032480A}"/>
              </a:ext>
            </a:extLst>
          </p:cNvPr>
          <p:cNvSpPr/>
          <p:nvPr/>
        </p:nvSpPr>
        <p:spPr bwMode="auto">
          <a:xfrm>
            <a:off x="8584657" y="4948059"/>
            <a:ext cx="46319" cy="69478"/>
          </a:xfrm>
          <a:custGeom>
            <a:avLst/>
            <a:gdLst>
              <a:gd name="T0" fmla="*/ 0 w 17"/>
              <a:gd name="T1" fmla="*/ 14 h 25"/>
              <a:gd name="T2" fmla="*/ 0 w 17"/>
              <a:gd name="T3" fmla="*/ 20 h 25"/>
              <a:gd name="T4" fmla="*/ 6 w 17"/>
              <a:gd name="T5" fmla="*/ 23 h 25"/>
              <a:gd name="T6" fmla="*/ 12 w 17"/>
              <a:gd name="T7" fmla="*/ 20 h 25"/>
              <a:gd name="T8" fmla="*/ 17 w 17"/>
              <a:gd name="T9" fmla="*/ 11 h 25"/>
              <a:gd name="T10" fmla="*/ 17 w 17"/>
              <a:gd name="T11" fmla="*/ 4 h 25"/>
              <a:gd name="T12" fmla="*/ 12 w 17"/>
              <a:gd name="T13" fmla="*/ 1 h 25"/>
              <a:gd name="T14" fmla="*/ 6 w 17"/>
              <a:gd name="T15" fmla="*/ 5 h 25"/>
              <a:gd name="T16" fmla="*/ 0 w 17"/>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5">
                <a:moveTo>
                  <a:pt x="0" y="14"/>
                </a:moveTo>
                <a:cubicBezTo>
                  <a:pt x="0" y="20"/>
                  <a:pt x="0" y="20"/>
                  <a:pt x="0" y="20"/>
                </a:cubicBezTo>
                <a:cubicBezTo>
                  <a:pt x="0" y="24"/>
                  <a:pt x="3" y="25"/>
                  <a:pt x="6" y="23"/>
                </a:cubicBezTo>
                <a:cubicBezTo>
                  <a:pt x="12" y="20"/>
                  <a:pt x="12" y="20"/>
                  <a:pt x="12" y="20"/>
                </a:cubicBezTo>
                <a:cubicBezTo>
                  <a:pt x="14" y="18"/>
                  <a:pt x="17" y="14"/>
                  <a:pt x="17" y="11"/>
                </a:cubicBezTo>
                <a:cubicBezTo>
                  <a:pt x="17" y="4"/>
                  <a:pt x="17" y="4"/>
                  <a:pt x="17" y="4"/>
                </a:cubicBezTo>
                <a:cubicBezTo>
                  <a:pt x="17" y="1"/>
                  <a:pt x="14" y="0"/>
                  <a:pt x="12" y="1"/>
                </a:cubicBezTo>
                <a:cubicBezTo>
                  <a:pt x="6" y="5"/>
                  <a:pt x="6" y="5"/>
                  <a:pt x="6" y="5"/>
                </a:cubicBezTo>
                <a:cubicBezTo>
                  <a:pt x="3" y="6"/>
                  <a:pt x="0" y="10"/>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任意多边形 176">
            <a:extLst>
              <a:ext uri="{FF2B5EF4-FFF2-40B4-BE49-F238E27FC236}">
                <a16:creationId xmlns:a16="http://schemas.microsoft.com/office/drawing/2014/main" id="{CB6E8D99-06F8-417C-8B1C-EA1EF227AF6F}"/>
              </a:ext>
            </a:extLst>
          </p:cNvPr>
          <p:cNvSpPr/>
          <p:nvPr/>
        </p:nvSpPr>
        <p:spPr bwMode="auto">
          <a:xfrm>
            <a:off x="8675642" y="4771053"/>
            <a:ext cx="264681" cy="191894"/>
          </a:xfrm>
          <a:custGeom>
            <a:avLst/>
            <a:gdLst>
              <a:gd name="T0" fmla="*/ 0 w 97"/>
              <a:gd name="T1" fmla="*/ 63 h 70"/>
              <a:gd name="T2" fmla="*/ 9 w 97"/>
              <a:gd name="T3" fmla="*/ 68 h 70"/>
              <a:gd name="T4" fmla="*/ 89 w 97"/>
              <a:gd name="T5" fmla="*/ 21 h 70"/>
              <a:gd name="T6" fmla="*/ 97 w 97"/>
              <a:gd name="T7" fmla="*/ 7 h 70"/>
              <a:gd name="T8" fmla="*/ 89 w 97"/>
              <a:gd name="T9" fmla="*/ 3 h 70"/>
              <a:gd name="T10" fmla="*/ 9 w 97"/>
              <a:gd name="T11" fmla="*/ 49 h 70"/>
              <a:gd name="T12" fmla="*/ 0 w 97"/>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7" h="70">
                <a:moveTo>
                  <a:pt x="0" y="63"/>
                </a:moveTo>
                <a:cubicBezTo>
                  <a:pt x="0" y="68"/>
                  <a:pt x="4" y="70"/>
                  <a:pt x="9" y="68"/>
                </a:cubicBezTo>
                <a:cubicBezTo>
                  <a:pt x="89" y="21"/>
                  <a:pt x="89" y="21"/>
                  <a:pt x="89" y="21"/>
                </a:cubicBezTo>
                <a:cubicBezTo>
                  <a:pt x="94" y="19"/>
                  <a:pt x="97" y="12"/>
                  <a:pt x="97" y="7"/>
                </a:cubicBezTo>
                <a:cubicBezTo>
                  <a:pt x="97" y="2"/>
                  <a:pt x="94" y="0"/>
                  <a:pt x="89" y="3"/>
                </a:cubicBezTo>
                <a:cubicBezTo>
                  <a:pt x="9" y="49"/>
                  <a:pt x="9" y="49"/>
                  <a:pt x="9" y="49"/>
                </a:cubicBezTo>
                <a:cubicBezTo>
                  <a:pt x="4" y="52"/>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任意多边形 177">
            <a:extLst>
              <a:ext uri="{FF2B5EF4-FFF2-40B4-BE49-F238E27FC236}">
                <a16:creationId xmlns:a16="http://schemas.microsoft.com/office/drawing/2014/main" id="{E4762A49-1C91-48E5-A36D-C7FE6567075F}"/>
              </a:ext>
            </a:extLst>
          </p:cNvPr>
          <p:cNvSpPr/>
          <p:nvPr/>
        </p:nvSpPr>
        <p:spPr bwMode="auto">
          <a:xfrm>
            <a:off x="8584657" y="5048968"/>
            <a:ext cx="46319" cy="71134"/>
          </a:xfrm>
          <a:custGeom>
            <a:avLst/>
            <a:gdLst>
              <a:gd name="T0" fmla="*/ 0 w 17"/>
              <a:gd name="T1" fmla="*/ 14 h 26"/>
              <a:gd name="T2" fmla="*/ 0 w 17"/>
              <a:gd name="T3" fmla="*/ 21 h 26"/>
              <a:gd name="T4" fmla="*/ 6 w 17"/>
              <a:gd name="T5" fmla="*/ 24 h 26"/>
              <a:gd name="T6" fmla="*/ 12 w 17"/>
              <a:gd name="T7" fmla="*/ 21 h 26"/>
              <a:gd name="T8" fmla="*/ 17 w 17"/>
              <a:gd name="T9" fmla="*/ 12 h 26"/>
              <a:gd name="T10" fmla="*/ 17 w 17"/>
              <a:gd name="T11" fmla="*/ 5 h 26"/>
              <a:gd name="T12" fmla="*/ 12 w 17"/>
              <a:gd name="T13" fmla="*/ 2 h 26"/>
              <a:gd name="T14" fmla="*/ 6 w 17"/>
              <a:gd name="T15" fmla="*/ 5 h 26"/>
              <a:gd name="T16" fmla="*/ 0 w 17"/>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0" y="14"/>
                </a:moveTo>
                <a:cubicBezTo>
                  <a:pt x="0" y="21"/>
                  <a:pt x="0" y="21"/>
                  <a:pt x="0" y="21"/>
                </a:cubicBezTo>
                <a:cubicBezTo>
                  <a:pt x="0" y="24"/>
                  <a:pt x="3" y="26"/>
                  <a:pt x="6" y="24"/>
                </a:cubicBezTo>
                <a:cubicBezTo>
                  <a:pt x="12" y="21"/>
                  <a:pt x="12" y="21"/>
                  <a:pt x="12" y="21"/>
                </a:cubicBezTo>
                <a:cubicBezTo>
                  <a:pt x="14" y="19"/>
                  <a:pt x="17" y="15"/>
                  <a:pt x="17" y="12"/>
                </a:cubicBezTo>
                <a:cubicBezTo>
                  <a:pt x="17" y="5"/>
                  <a:pt x="17" y="5"/>
                  <a:pt x="17" y="5"/>
                </a:cubicBezTo>
                <a:cubicBezTo>
                  <a:pt x="17" y="1"/>
                  <a:pt x="14" y="0"/>
                  <a:pt x="12" y="2"/>
                </a:cubicBezTo>
                <a:cubicBezTo>
                  <a:pt x="6" y="5"/>
                  <a:pt x="6" y="5"/>
                  <a:pt x="6" y="5"/>
                </a:cubicBezTo>
                <a:cubicBezTo>
                  <a:pt x="3"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任意多边形 178">
            <a:extLst>
              <a:ext uri="{FF2B5EF4-FFF2-40B4-BE49-F238E27FC236}">
                <a16:creationId xmlns:a16="http://schemas.microsoft.com/office/drawing/2014/main" id="{E2882350-1FFE-4FC3-BF4F-3F6FDDEB4CA4}"/>
              </a:ext>
            </a:extLst>
          </p:cNvPr>
          <p:cNvSpPr/>
          <p:nvPr/>
        </p:nvSpPr>
        <p:spPr bwMode="auto">
          <a:xfrm>
            <a:off x="8675642" y="4871963"/>
            <a:ext cx="264681" cy="193548"/>
          </a:xfrm>
          <a:custGeom>
            <a:avLst/>
            <a:gdLst>
              <a:gd name="T0" fmla="*/ 0 w 97"/>
              <a:gd name="T1" fmla="*/ 64 h 71"/>
              <a:gd name="T2" fmla="*/ 9 w 97"/>
              <a:gd name="T3" fmla="*/ 68 h 71"/>
              <a:gd name="T4" fmla="*/ 89 w 97"/>
              <a:gd name="T5" fmla="*/ 22 h 71"/>
              <a:gd name="T6" fmla="*/ 97 w 97"/>
              <a:gd name="T7" fmla="*/ 7 h 71"/>
              <a:gd name="T8" fmla="*/ 89 w 97"/>
              <a:gd name="T9" fmla="*/ 3 h 71"/>
              <a:gd name="T10" fmla="*/ 9 w 97"/>
              <a:gd name="T11" fmla="*/ 49 h 71"/>
              <a:gd name="T12" fmla="*/ 0 w 97"/>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7" h="71">
                <a:moveTo>
                  <a:pt x="0" y="64"/>
                </a:moveTo>
                <a:cubicBezTo>
                  <a:pt x="0" y="69"/>
                  <a:pt x="4" y="71"/>
                  <a:pt x="9" y="68"/>
                </a:cubicBezTo>
                <a:cubicBezTo>
                  <a:pt x="89" y="22"/>
                  <a:pt x="89" y="22"/>
                  <a:pt x="89" y="22"/>
                </a:cubicBezTo>
                <a:cubicBezTo>
                  <a:pt x="94" y="19"/>
                  <a:pt x="97" y="13"/>
                  <a:pt x="97" y="7"/>
                </a:cubicBezTo>
                <a:cubicBezTo>
                  <a:pt x="97" y="2"/>
                  <a:pt x="94" y="0"/>
                  <a:pt x="89" y="3"/>
                </a:cubicBezTo>
                <a:cubicBezTo>
                  <a:pt x="9" y="49"/>
                  <a:pt x="9" y="49"/>
                  <a:pt x="9" y="49"/>
                </a:cubicBezTo>
                <a:cubicBezTo>
                  <a:pt x="4" y="52"/>
                  <a:pt x="0" y="59"/>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任意多边形 179">
            <a:extLst>
              <a:ext uri="{FF2B5EF4-FFF2-40B4-BE49-F238E27FC236}">
                <a16:creationId xmlns:a16="http://schemas.microsoft.com/office/drawing/2014/main" id="{699B775C-988F-4CBE-AA3D-21070F8EB789}"/>
              </a:ext>
            </a:extLst>
          </p:cNvPr>
          <p:cNvSpPr/>
          <p:nvPr/>
        </p:nvSpPr>
        <p:spPr bwMode="auto">
          <a:xfrm>
            <a:off x="8584657" y="5153187"/>
            <a:ext cx="46319" cy="67825"/>
          </a:xfrm>
          <a:custGeom>
            <a:avLst/>
            <a:gdLst>
              <a:gd name="T0" fmla="*/ 0 w 17"/>
              <a:gd name="T1" fmla="*/ 14 h 25"/>
              <a:gd name="T2" fmla="*/ 0 w 17"/>
              <a:gd name="T3" fmla="*/ 20 h 25"/>
              <a:gd name="T4" fmla="*/ 6 w 17"/>
              <a:gd name="T5" fmla="*/ 23 h 25"/>
              <a:gd name="T6" fmla="*/ 12 w 17"/>
              <a:gd name="T7" fmla="*/ 20 h 25"/>
              <a:gd name="T8" fmla="*/ 17 w 17"/>
              <a:gd name="T9" fmla="*/ 11 h 25"/>
              <a:gd name="T10" fmla="*/ 17 w 17"/>
              <a:gd name="T11" fmla="*/ 4 h 25"/>
              <a:gd name="T12" fmla="*/ 12 w 17"/>
              <a:gd name="T13" fmla="*/ 1 h 25"/>
              <a:gd name="T14" fmla="*/ 6 w 17"/>
              <a:gd name="T15" fmla="*/ 5 h 25"/>
              <a:gd name="T16" fmla="*/ 0 w 17"/>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5">
                <a:moveTo>
                  <a:pt x="0" y="14"/>
                </a:moveTo>
                <a:cubicBezTo>
                  <a:pt x="0" y="20"/>
                  <a:pt x="0" y="20"/>
                  <a:pt x="0" y="20"/>
                </a:cubicBezTo>
                <a:cubicBezTo>
                  <a:pt x="0" y="24"/>
                  <a:pt x="3" y="25"/>
                  <a:pt x="6" y="23"/>
                </a:cubicBezTo>
                <a:cubicBezTo>
                  <a:pt x="12" y="20"/>
                  <a:pt x="12" y="20"/>
                  <a:pt x="12" y="20"/>
                </a:cubicBezTo>
                <a:cubicBezTo>
                  <a:pt x="14" y="18"/>
                  <a:pt x="17" y="14"/>
                  <a:pt x="17" y="11"/>
                </a:cubicBezTo>
                <a:cubicBezTo>
                  <a:pt x="17" y="4"/>
                  <a:pt x="17" y="4"/>
                  <a:pt x="17" y="4"/>
                </a:cubicBezTo>
                <a:cubicBezTo>
                  <a:pt x="17" y="1"/>
                  <a:pt x="14" y="0"/>
                  <a:pt x="12" y="1"/>
                </a:cubicBezTo>
                <a:cubicBezTo>
                  <a:pt x="6" y="5"/>
                  <a:pt x="6" y="5"/>
                  <a:pt x="6" y="5"/>
                </a:cubicBezTo>
                <a:cubicBezTo>
                  <a:pt x="3" y="6"/>
                  <a:pt x="0" y="10"/>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任意多边形 180">
            <a:extLst>
              <a:ext uri="{FF2B5EF4-FFF2-40B4-BE49-F238E27FC236}">
                <a16:creationId xmlns:a16="http://schemas.microsoft.com/office/drawing/2014/main" id="{CE8DBED0-3E0D-4256-9487-3BBB3B917698}"/>
              </a:ext>
            </a:extLst>
          </p:cNvPr>
          <p:cNvSpPr/>
          <p:nvPr/>
        </p:nvSpPr>
        <p:spPr bwMode="auto">
          <a:xfrm>
            <a:off x="8675642" y="4976181"/>
            <a:ext cx="264681" cy="190240"/>
          </a:xfrm>
          <a:custGeom>
            <a:avLst/>
            <a:gdLst>
              <a:gd name="T0" fmla="*/ 0 w 97"/>
              <a:gd name="T1" fmla="*/ 63 h 70"/>
              <a:gd name="T2" fmla="*/ 9 w 97"/>
              <a:gd name="T3" fmla="*/ 68 h 70"/>
              <a:gd name="T4" fmla="*/ 89 w 97"/>
              <a:gd name="T5" fmla="*/ 21 h 70"/>
              <a:gd name="T6" fmla="*/ 97 w 97"/>
              <a:gd name="T7" fmla="*/ 7 h 70"/>
              <a:gd name="T8" fmla="*/ 89 w 97"/>
              <a:gd name="T9" fmla="*/ 3 h 70"/>
              <a:gd name="T10" fmla="*/ 9 w 97"/>
              <a:gd name="T11" fmla="*/ 49 h 70"/>
              <a:gd name="T12" fmla="*/ 0 w 97"/>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7" h="70">
                <a:moveTo>
                  <a:pt x="0" y="63"/>
                </a:moveTo>
                <a:cubicBezTo>
                  <a:pt x="0" y="68"/>
                  <a:pt x="4" y="70"/>
                  <a:pt x="9" y="68"/>
                </a:cubicBezTo>
                <a:cubicBezTo>
                  <a:pt x="89" y="21"/>
                  <a:pt x="89" y="21"/>
                  <a:pt x="89" y="21"/>
                </a:cubicBezTo>
                <a:cubicBezTo>
                  <a:pt x="94" y="19"/>
                  <a:pt x="97" y="12"/>
                  <a:pt x="97" y="7"/>
                </a:cubicBezTo>
                <a:cubicBezTo>
                  <a:pt x="97" y="2"/>
                  <a:pt x="94" y="0"/>
                  <a:pt x="89" y="3"/>
                </a:cubicBezTo>
                <a:cubicBezTo>
                  <a:pt x="9" y="49"/>
                  <a:pt x="9" y="49"/>
                  <a:pt x="9" y="49"/>
                </a:cubicBezTo>
                <a:cubicBezTo>
                  <a:pt x="4" y="52"/>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任意多边形 181">
            <a:extLst>
              <a:ext uri="{FF2B5EF4-FFF2-40B4-BE49-F238E27FC236}">
                <a16:creationId xmlns:a16="http://schemas.microsoft.com/office/drawing/2014/main" id="{A5C3FA38-F9E8-4C77-8A6A-29703562C45D}"/>
              </a:ext>
            </a:extLst>
          </p:cNvPr>
          <p:cNvSpPr/>
          <p:nvPr/>
        </p:nvSpPr>
        <p:spPr bwMode="auto">
          <a:xfrm>
            <a:off x="8584657" y="5131681"/>
            <a:ext cx="355666" cy="241522"/>
          </a:xfrm>
          <a:custGeom>
            <a:avLst/>
            <a:gdLst>
              <a:gd name="T0" fmla="*/ 8 w 130"/>
              <a:gd name="T1" fmla="*/ 67 h 89"/>
              <a:gd name="T2" fmla="*/ 121 w 130"/>
              <a:gd name="T3" fmla="*/ 2 h 89"/>
              <a:gd name="T4" fmla="*/ 130 w 130"/>
              <a:gd name="T5" fmla="*/ 7 h 89"/>
              <a:gd name="T6" fmla="*/ 121 w 130"/>
              <a:gd name="T7" fmla="*/ 21 h 89"/>
              <a:gd name="T8" fmla="*/ 8 w 130"/>
              <a:gd name="T9" fmla="*/ 86 h 89"/>
              <a:gd name="T10" fmla="*/ 0 w 130"/>
              <a:gd name="T11" fmla="*/ 82 h 89"/>
              <a:gd name="T12" fmla="*/ 8 w 130"/>
              <a:gd name="T13" fmla="*/ 67 h 89"/>
            </a:gdLst>
            <a:ahLst/>
            <a:cxnLst>
              <a:cxn ang="0">
                <a:pos x="T0" y="T1"/>
              </a:cxn>
              <a:cxn ang="0">
                <a:pos x="T2" y="T3"/>
              </a:cxn>
              <a:cxn ang="0">
                <a:pos x="T4" y="T5"/>
              </a:cxn>
              <a:cxn ang="0">
                <a:pos x="T6" y="T7"/>
              </a:cxn>
              <a:cxn ang="0">
                <a:pos x="T8" y="T9"/>
              </a:cxn>
              <a:cxn ang="0">
                <a:pos x="T10" y="T11"/>
              </a:cxn>
              <a:cxn ang="0">
                <a:pos x="T12" y="T13"/>
              </a:cxn>
            </a:cxnLst>
            <a:rect l="0" t="0" r="r" b="b"/>
            <a:pathLst>
              <a:path w="130" h="89">
                <a:moveTo>
                  <a:pt x="8" y="67"/>
                </a:moveTo>
                <a:cubicBezTo>
                  <a:pt x="121" y="2"/>
                  <a:pt x="121" y="2"/>
                  <a:pt x="121" y="2"/>
                </a:cubicBezTo>
                <a:cubicBezTo>
                  <a:pt x="126" y="0"/>
                  <a:pt x="130" y="1"/>
                  <a:pt x="130" y="7"/>
                </a:cubicBezTo>
                <a:cubicBezTo>
                  <a:pt x="130" y="12"/>
                  <a:pt x="126" y="18"/>
                  <a:pt x="121" y="21"/>
                </a:cubicBezTo>
                <a:cubicBezTo>
                  <a:pt x="8" y="86"/>
                  <a:pt x="8" y="86"/>
                  <a:pt x="8" y="86"/>
                </a:cubicBezTo>
                <a:cubicBezTo>
                  <a:pt x="4" y="89"/>
                  <a:pt x="0" y="87"/>
                  <a:pt x="0" y="82"/>
                </a:cubicBezTo>
                <a:cubicBezTo>
                  <a:pt x="0" y="77"/>
                  <a:pt x="4" y="70"/>
                  <a:pt x="8" y="67"/>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任意多边形 182">
            <a:extLst>
              <a:ext uri="{FF2B5EF4-FFF2-40B4-BE49-F238E27FC236}">
                <a16:creationId xmlns:a16="http://schemas.microsoft.com/office/drawing/2014/main" id="{F2B2DA5A-D2F7-4DC1-BEBE-0F0F49413C5C}"/>
              </a:ext>
            </a:extLst>
          </p:cNvPr>
          <p:cNvSpPr/>
          <p:nvPr/>
        </p:nvSpPr>
        <p:spPr bwMode="auto">
          <a:xfrm>
            <a:off x="8584657" y="5409596"/>
            <a:ext cx="44665" cy="67825"/>
          </a:xfrm>
          <a:custGeom>
            <a:avLst/>
            <a:gdLst>
              <a:gd name="T0" fmla="*/ 0 w 16"/>
              <a:gd name="T1" fmla="*/ 14 h 25"/>
              <a:gd name="T2" fmla="*/ 0 w 16"/>
              <a:gd name="T3" fmla="*/ 21 h 25"/>
              <a:gd name="T4" fmla="*/ 5 w 16"/>
              <a:gd name="T5" fmla="*/ 24 h 25"/>
              <a:gd name="T6" fmla="*/ 11 w 16"/>
              <a:gd name="T7" fmla="*/ 20 h 25"/>
              <a:gd name="T8" fmla="*/ 16 w 16"/>
              <a:gd name="T9" fmla="*/ 11 h 25"/>
              <a:gd name="T10" fmla="*/ 16 w 16"/>
              <a:gd name="T11" fmla="*/ 4 h 25"/>
              <a:gd name="T12" fmla="*/ 11 w 16"/>
              <a:gd name="T13" fmla="*/ 1 h 25"/>
              <a:gd name="T14" fmla="*/ 5 w 16"/>
              <a:gd name="T15" fmla="*/ 5 h 25"/>
              <a:gd name="T16" fmla="*/ 0 w 16"/>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5">
                <a:moveTo>
                  <a:pt x="0" y="14"/>
                </a:moveTo>
                <a:cubicBezTo>
                  <a:pt x="0" y="21"/>
                  <a:pt x="0" y="21"/>
                  <a:pt x="0" y="21"/>
                </a:cubicBezTo>
                <a:cubicBezTo>
                  <a:pt x="0" y="24"/>
                  <a:pt x="2" y="25"/>
                  <a:pt x="5" y="24"/>
                </a:cubicBezTo>
                <a:cubicBezTo>
                  <a:pt x="11" y="20"/>
                  <a:pt x="11" y="20"/>
                  <a:pt x="11" y="20"/>
                </a:cubicBezTo>
                <a:cubicBezTo>
                  <a:pt x="14" y="19"/>
                  <a:pt x="16" y="15"/>
                  <a:pt x="16" y="11"/>
                </a:cubicBezTo>
                <a:cubicBezTo>
                  <a:pt x="16" y="4"/>
                  <a:pt x="16" y="4"/>
                  <a:pt x="16" y="4"/>
                </a:cubicBezTo>
                <a:cubicBezTo>
                  <a:pt x="16" y="1"/>
                  <a:pt x="14" y="0"/>
                  <a:pt x="11" y="1"/>
                </a:cubicBezTo>
                <a:cubicBezTo>
                  <a:pt x="5" y="5"/>
                  <a:pt x="5" y="5"/>
                  <a:pt x="5" y="5"/>
                </a:cubicBezTo>
                <a:cubicBezTo>
                  <a:pt x="2"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任意多边形 183">
            <a:extLst>
              <a:ext uri="{FF2B5EF4-FFF2-40B4-BE49-F238E27FC236}">
                <a16:creationId xmlns:a16="http://schemas.microsoft.com/office/drawing/2014/main" id="{D88F80A6-D43A-4C0E-9258-132898AEDEB7}"/>
              </a:ext>
            </a:extLst>
          </p:cNvPr>
          <p:cNvSpPr/>
          <p:nvPr/>
        </p:nvSpPr>
        <p:spPr bwMode="auto">
          <a:xfrm>
            <a:off x="8672333" y="5232592"/>
            <a:ext cx="267990" cy="193548"/>
          </a:xfrm>
          <a:custGeom>
            <a:avLst/>
            <a:gdLst>
              <a:gd name="T0" fmla="*/ 0 w 98"/>
              <a:gd name="T1" fmla="*/ 63 h 71"/>
              <a:gd name="T2" fmla="*/ 9 w 98"/>
              <a:gd name="T3" fmla="*/ 68 h 71"/>
              <a:gd name="T4" fmla="*/ 89 w 98"/>
              <a:gd name="T5" fmla="*/ 22 h 71"/>
              <a:gd name="T6" fmla="*/ 98 w 98"/>
              <a:gd name="T7" fmla="*/ 7 h 71"/>
              <a:gd name="T8" fmla="*/ 89 w 98"/>
              <a:gd name="T9" fmla="*/ 3 h 71"/>
              <a:gd name="T10" fmla="*/ 9 w 98"/>
              <a:gd name="T11" fmla="*/ 49 h 71"/>
              <a:gd name="T12" fmla="*/ 0 w 98"/>
              <a:gd name="T13" fmla="*/ 63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3"/>
                </a:moveTo>
                <a:cubicBezTo>
                  <a:pt x="0" y="69"/>
                  <a:pt x="4" y="71"/>
                  <a:pt x="9" y="68"/>
                </a:cubicBezTo>
                <a:cubicBezTo>
                  <a:pt x="89" y="22"/>
                  <a:pt x="89" y="22"/>
                  <a:pt x="89" y="22"/>
                </a:cubicBezTo>
                <a:cubicBezTo>
                  <a:pt x="94" y="19"/>
                  <a:pt x="98" y="12"/>
                  <a:pt x="98" y="7"/>
                </a:cubicBezTo>
                <a:cubicBezTo>
                  <a:pt x="98" y="2"/>
                  <a:pt x="94" y="0"/>
                  <a:pt x="89" y="3"/>
                </a:cubicBezTo>
                <a:cubicBezTo>
                  <a:pt x="9" y="49"/>
                  <a:pt x="9" y="49"/>
                  <a:pt x="9" y="49"/>
                </a:cubicBezTo>
                <a:cubicBezTo>
                  <a:pt x="4" y="52"/>
                  <a:pt x="0" y="58"/>
                  <a:pt x="0" y="63"/>
                </a:cubicBezTo>
                <a:close/>
              </a:path>
            </a:pathLst>
          </a:custGeom>
          <a:solidFill>
            <a:srgbClr val="FFC000"/>
          </a:solidFill>
          <a:ln>
            <a:noFill/>
          </a:ln>
        </p:spPr>
        <p:txBody>
          <a:bodyPr anchor="ctr"/>
          <a:lstStyle/>
          <a:p>
            <a:pPr algn="ctr"/>
            <a:endParaRPr/>
          </a:p>
        </p:txBody>
      </p:sp>
      <p:sp>
        <p:nvSpPr>
          <p:cNvPr id="237" name="任意多边形 184">
            <a:extLst>
              <a:ext uri="{FF2B5EF4-FFF2-40B4-BE49-F238E27FC236}">
                <a16:creationId xmlns:a16="http://schemas.microsoft.com/office/drawing/2014/main" id="{0A8C4E7A-2A5C-4698-8911-D11576FEC3F5}"/>
              </a:ext>
            </a:extLst>
          </p:cNvPr>
          <p:cNvSpPr/>
          <p:nvPr/>
        </p:nvSpPr>
        <p:spPr bwMode="auto">
          <a:xfrm>
            <a:off x="8584657" y="5510507"/>
            <a:ext cx="44665" cy="69478"/>
          </a:xfrm>
          <a:custGeom>
            <a:avLst/>
            <a:gdLst>
              <a:gd name="T0" fmla="*/ 0 w 16"/>
              <a:gd name="T1" fmla="*/ 14 h 26"/>
              <a:gd name="T2" fmla="*/ 0 w 16"/>
              <a:gd name="T3" fmla="*/ 21 h 26"/>
              <a:gd name="T4" fmla="*/ 5 w 16"/>
              <a:gd name="T5" fmla="*/ 24 h 26"/>
              <a:gd name="T6" fmla="*/ 11 w 16"/>
              <a:gd name="T7" fmla="*/ 21 h 26"/>
              <a:gd name="T8" fmla="*/ 16 w 16"/>
              <a:gd name="T9" fmla="*/ 12 h 26"/>
              <a:gd name="T10" fmla="*/ 16 w 16"/>
              <a:gd name="T11" fmla="*/ 5 h 26"/>
              <a:gd name="T12" fmla="*/ 11 w 16"/>
              <a:gd name="T13" fmla="*/ 2 h 26"/>
              <a:gd name="T14" fmla="*/ 5 w 16"/>
              <a:gd name="T15" fmla="*/ 5 h 26"/>
              <a:gd name="T16" fmla="*/ 0 w 16"/>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
                <a:moveTo>
                  <a:pt x="0" y="14"/>
                </a:moveTo>
                <a:cubicBezTo>
                  <a:pt x="0" y="21"/>
                  <a:pt x="0" y="21"/>
                  <a:pt x="0" y="21"/>
                </a:cubicBezTo>
                <a:cubicBezTo>
                  <a:pt x="0" y="24"/>
                  <a:pt x="2" y="26"/>
                  <a:pt x="5" y="24"/>
                </a:cubicBezTo>
                <a:cubicBezTo>
                  <a:pt x="11" y="21"/>
                  <a:pt x="11" y="21"/>
                  <a:pt x="11" y="21"/>
                </a:cubicBezTo>
                <a:cubicBezTo>
                  <a:pt x="14" y="19"/>
                  <a:pt x="16" y="15"/>
                  <a:pt x="16" y="12"/>
                </a:cubicBezTo>
                <a:cubicBezTo>
                  <a:pt x="16" y="5"/>
                  <a:pt x="16" y="5"/>
                  <a:pt x="16" y="5"/>
                </a:cubicBezTo>
                <a:cubicBezTo>
                  <a:pt x="16" y="2"/>
                  <a:pt x="14" y="0"/>
                  <a:pt x="11" y="2"/>
                </a:cubicBezTo>
                <a:cubicBezTo>
                  <a:pt x="5" y="5"/>
                  <a:pt x="5" y="5"/>
                  <a:pt x="5" y="5"/>
                </a:cubicBezTo>
                <a:cubicBezTo>
                  <a:pt x="2"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任意多边形 185">
            <a:extLst>
              <a:ext uri="{FF2B5EF4-FFF2-40B4-BE49-F238E27FC236}">
                <a16:creationId xmlns:a16="http://schemas.microsoft.com/office/drawing/2014/main" id="{5AF398F1-B86F-43B2-851C-C82062F27CCB}"/>
              </a:ext>
            </a:extLst>
          </p:cNvPr>
          <p:cNvSpPr/>
          <p:nvPr/>
        </p:nvSpPr>
        <p:spPr bwMode="auto">
          <a:xfrm>
            <a:off x="8672333" y="5335156"/>
            <a:ext cx="267990" cy="191894"/>
          </a:xfrm>
          <a:custGeom>
            <a:avLst/>
            <a:gdLst>
              <a:gd name="T0" fmla="*/ 0 w 98"/>
              <a:gd name="T1" fmla="*/ 63 h 70"/>
              <a:gd name="T2" fmla="*/ 9 w 98"/>
              <a:gd name="T3" fmla="*/ 67 h 70"/>
              <a:gd name="T4" fmla="*/ 89 w 98"/>
              <a:gd name="T5" fmla="*/ 21 h 70"/>
              <a:gd name="T6" fmla="*/ 98 w 98"/>
              <a:gd name="T7" fmla="*/ 7 h 70"/>
              <a:gd name="T8" fmla="*/ 89 w 98"/>
              <a:gd name="T9" fmla="*/ 2 h 70"/>
              <a:gd name="T10" fmla="*/ 9 w 98"/>
              <a:gd name="T11" fmla="*/ 49 h 70"/>
              <a:gd name="T12" fmla="*/ 0 w 98"/>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8" h="70">
                <a:moveTo>
                  <a:pt x="0" y="63"/>
                </a:moveTo>
                <a:cubicBezTo>
                  <a:pt x="0" y="68"/>
                  <a:pt x="4" y="70"/>
                  <a:pt x="9" y="67"/>
                </a:cubicBezTo>
                <a:cubicBezTo>
                  <a:pt x="89" y="21"/>
                  <a:pt x="89" y="21"/>
                  <a:pt x="89" y="21"/>
                </a:cubicBezTo>
                <a:cubicBezTo>
                  <a:pt x="94" y="18"/>
                  <a:pt x="98" y="12"/>
                  <a:pt x="98" y="7"/>
                </a:cubicBezTo>
                <a:cubicBezTo>
                  <a:pt x="98" y="2"/>
                  <a:pt x="94" y="0"/>
                  <a:pt x="89" y="2"/>
                </a:cubicBezTo>
                <a:cubicBezTo>
                  <a:pt x="9" y="49"/>
                  <a:pt x="9" y="49"/>
                  <a:pt x="9" y="49"/>
                </a:cubicBezTo>
                <a:cubicBezTo>
                  <a:pt x="4" y="51"/>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任意多边形 186">
            <a:extLst>
              <a:ext uri="{FF2B5EF4-FFF2-40B4-BE49-F238E27FC236}">
                <a16:creationId xmlns:a16="http://schemas.microsoft.com/office/drawing/2014/main" id="{07069314-DD82-42B9-8236-8E9B8F7C6E60}"/>
              </a:ext>
            </a:extLst>
          </p:cNvPr>
          <p:cNvSpPr/>
          <p:nvPr/>
        </p:nvSpPr>
        <p:spPr bwMode="auto">
          <a:xfrm>
            <a:off x="8584657" y="5613071"/>
            <a:ext cx="44665" cy="67825"/>
          </a:xfrm>
          <a:custGeom>
            <a:avLst/>
            <a:gdLst>
              <a:gd name="T0" fmla="*/ 0 w 16"/>
              <a:gd name="T1" fmla="*/ 14 h 25"/>
              <a:gd name="T2" fmla="*/ 0 w 16"/>
              <a:gd name="T3" fmla="*/ 21 h 25"/>
              <a:gd name="T4" fmla="*/ 5 w 16"/>
              <a:gd name="T5" fmla="*/ 24 h 25"/>
              <a:gd name="T6" fmla="*/ 11 w 16"/>
              <a:gd name="T7" fmla="*/ 20 h 25"/>
              <a:gd name="T8" fmla="*/ 16 w 16"/>
              <a:gd name="T9" fmla="*/ 11 h 25"/>
              <a:gd name="T10" fmla="*/ 16 w 16"/>
              <a:gd name="T11" fmla="*/ 5 h 25"/>
              <a:gd name="T12" fmla="*/ 11 w 16"/>
              <a:gd name="T13" fmla="*/ 2 h 25"/>
              <a:gd name="T14" fmla="*/ 5 w 16"/>
              <a:gd name="T15" fmla="*/ 5 h 25"/>
              <a:gd name="T16" fmla="*/ 0 w 16"/>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5">
                <a:moveTo>
                  <a:pt x="0" y="14"/>
                </a:moveTo>
                <a:cubicBezTo>
                  <a:pt x="0" y="21"/>
                  <a:pt x="0" y="21"/>
                  <a:pt x="0" y="21"/>
                </a:cubicBezTo>
                <a:cubicBezTo>
                  <a:pt x="0" y="24"/>
                  <a:pt x="2" y="25"/>
                  <a:pt x="5" y="24"/>
                </a:cubicBezTo>
                <a:cubicBezTo>
                  <a:pt x="11" y="20"/>
                  <a:pt x="11" y="20"/>
                  <a:pt x="11" y="20"/>
                </a:cubicBezTo>
                <a:cubicBezTo>
                  <a:pt x="14" y="19"/>
                  <a:pt x="16" y="15"/>
                  <a:pt x="16" y="11"/>
                </a:cubicBezTo>
                <a:cubicBezTo>
                  <a:pt x="16" y="5"/>
                  <a:pt x="16" y="5"/>
                  <a:pt x="16" y="5"/>
                </a:cubicBezTo>
                <a:cubicBezTo>
                  <a:pt x="16" y="1"/>
                  <a:pt x="14" y="0"/>
                  <a:pt x="11" y="2"/>
                </a:cubicBezTo>
                <a:cubicBezTo>
                  <a:pt x="5" y="5"/>
                  <a:pt x="5" y="5"/>
                  <a:pt x="5" y="5"/>
                </a:cubicBezTo>
                <a:cubicBezTo>
                  <a:pt x="2"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任意多边形 187">
            <a:extLst>
              <a:ext uri="{FF2B5EF4-FFF2-40B4-BE49-F238E27FC236}">
                <a16:creationId xmlns:a16="http://schemas.microsoft.com/office/drawing/2014/main" id="{4D761B96-86CE-45B4-91B5-7CAE0CA3E0C0}"/>
              </a:ext>
            </a:extLst>
          </p:cNvPr>
          <p:cNvSpPr/>
          <p:nvPr/>
        </p:nvSpPr>
        <p:spPr bwMode="auto">
          <a:xfrm>
            <a:off x="8672333" y="5436064"/>
            <a:ext cx="267990" cy="193548"/>
          </a:xfrm>
          <a:custGeom>
            <a:avLst/>
            <a:gdLst>
              <a:gd name="T0" fmla="*/ 0 w 98"/>
              <a:gd name="T1" fmla="*/ 64 h 71"/>
              <a:gd name="T2" fmla="*/ 9 w 98"/>
              <a:gd name="T3" fmla="*/ 68 h 71"/>
              <a:gd name="T4" fmla="*/ 89 w 98"/>
              <a:gd name="T5" fmla="*/ 22 h 71"/>
              <a:gd name="T6" fmla="*/ 98 w 98"/>
              <a:gd name="T7" fmla="*/ 7 h 71"/>
              <a:gd name="T8" fmla="*/ 89 w 98"/>
              <a:gd name="T9" fmla="*/ 3 h 71"/>
              <a:gd name="T10" fmla="*/ 9 w 98"/>
              <a:gd name="T11" fmla="*/ 49 h 71"/>
              <a:gd name="T12" fmla="*/ 0 w 98"/>
              <a:gd name="T13" fmla="*/ 64 h 71"/>
            </a:gdLst>
            <a:ahLst/>
            <a:cxnLst>
              <a:cxn ang="0">
                <a:pos x="T0" y="T1"/>
              </a:cxn>
              <a:cxn ang="0">
                <a:pos x="T2" y="T3"/>
              </a:cxn>
              <a:cxn ang="0">
                <a:pos x="T4" y="T5"/>
              </a:cxn>
              <a:cxn ang="0">
                <a:pos x="T6" y="T7"/>
              </a:cxn>
              <a:cxn ang="0">
                <a:pos x="T8" y="T9"/>
              </a:cxn>
              <a:cxn ang="0">
                <a:pos x="T10" y="T11"/>
              </a:cxn>
              <a:cxn ang="0">
                <a:pos x="T12" y="T13"/>
              </a:cxn>
            </a:cxnLst>
            <a:rect l="0" t="0" r="r" b="b"/>
            <a:pathLst>
              <a:path w="98" h="71">
                <a:moveTo>
                  <a:pt x="0" y="64"/>
                </a:moveTo>
                <a:cubicBezTo>
                  <a:pt x="0" y="69"/>
                  <a:pt x="4" y="71"/>
                  <a:pt x="9" y="68"/>
                </a:cubicBezTo>
                <a:cubicBezTo>
                  <a:pt x="89" y="22"/>
                  <a:pt x="89" y="22"/>
                  <a:pt x="89" y="22"/>
                </a:cubicBezTo>
                <a:cubicBezTo>
                  <a:pt x="94" y="19"/>
                  <a:pt x="98" y="12"/>
                  <a:pt x="98" y="7"/>
                </a:cubicBezTo>
                <a:cubicBezTo>
                  <a:pt x="98" y="2"/>
                  <a:pt x="94" y="0"/>
                  <a:pt x="89" y="3"/>
                </a:cubicBezTo>
                <a:cubicBezTo>
                  <a:pt x="9" y="49"/>
                  <a:pt x="9" y="49"/>
                  <a:pt x="9" y="49"/>
                </a:cubicBezTo>
                <a:cubicBezTo>
                  <a:pt x="4" y="52"/>
                  <a:pt x="0" y="58"/>
                  <a:pt x="0"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任意多边形 188">
            <a:extLst>
              <a:ext uri="{FF2B5EF4-FFF2-40B4-BE49-F238E27FC236}">
                <a16:creationId xmlns:a16="http://schemas.microsoft.com/office/drawing/2014/main" id="{7ACF4308-C0C6-4F1A-872B-5F57A3C52836}"/>
              </a:ext>
            </a:extLst>
          </p:cNvPr>
          <p:cNvSpPr/>
          <p:nvPr/>
        </p:nvSpPr>
        <p:spPr bwMode="auto">
          <a:xfrm>
            <a:off x="8584657" y="5713980"/>
            <a:ext cx="44665" cy="71134"/>
          </a:xfrm>
          <a:custGeom>
            <a:avLst/>
            <a:gdLst>
              <a:gd name="T0" fmla="*/ 0 w 16"/>
              <a:gd name="T1" fmla="*/ 14 h 26"/>
              <a:gd name="T2" fmla="*/ 0 w 16"/>
              <a:gd name="T3" fmla="*/ 21 h 26"/>
              <a:gd name="T4" fmla="*/ 5 w 16"/>
              <a:gd name="T5" fmla="*/ 24 h 26"/>
              <a:gd name="T6" fmla="*/ 11 w 16"/>
              <a:gd name="T7" fmla="*/ 21 h 26"/>
              <a:gd name="T8" fmla="*/ 16 w 16"/>
              <a:gd name="T9" fmla="*/ 12 h 26"/>
              <a:gd name="T10" fmla="*/ 16 w 16"/>
              <a:gd name="T11" fmla="*/ 5 h 26"/>
              <a:gd name="T12" fmla="*/ 11 w 16"/>
              <a:gd name="T13" fmla="*/ 2 h 26"/>
              <a:gd name="T14" fmla="*/ 5 w 16"/>
              <a:gd name="T15" fmla="*/ 5 h 26"/>
              <a:gd name="T16" fmla="*/ 0 w 16"/>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
                <a:moveTo>
                  <a:pt x="0" y="14"/>
                </a:moveTo>
                <a:cubicBezTo>
                  <a:pt x="0" y="21"/>
                  <a:pt x="0" y="21"/>
                  <a:pt x="0" y="21"/>
                </a:cubicBezTo>
                <a:cubicBezTo>
                  <a:pt x="0" y="24"/>
                  <a:pt x="2" y="26"/>
                  <a:pt x="5" y="24"/>
                </a:cubicBezTo>
                <a:cubicBezTo>
                  <a:pt x="11" y="21"/>
                  <a:pt x="11" y="21"/>
                  <a:pt x="11" y="21"/>
                </a:cubicBezTo>
                <a:cubicBezTo>
                  <a:pt x="14" y="19"/>
                  <a:pt x="16" y="15"/>
                  <a:pt x="16" y="12"/>
                </a:cubicBezTo>
                <a:cubicBezTo>
                  <a:pt x="16" y="5"/>
                  <a:pt x="16" y="5"/>
                  <a:pt x="16" y="5"/>
                </a:cubicBezTo>
                <a:cubicBezTo>
                  <a:pt x="16" y="2"/>
                  <a:pt x="14" y="0"/>
                  <a:pt x="11" y="2"/>
                </a:cubicBezTo>
                <a:cubicBezTo>
                  <a:pt x="5" y="5"/>
                  <a:pt x="5" y="5"/>
                  <a:pt x="5" y="5"/>
                </a:cubicBezTo>
                <a:cubicBezTo>
                  <a:pt x="2" y="7"/>
                  <a:pt x="0" y="11"/>
                  <a:pt x="0" y="14"/>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任意多边形 189">
            <a:extLst>
              <a:ext uri="{FF2B5EF4-FFF2-40B4-BE49-F238E27FC236}">
                <a16:creationId xmlns:a16="http://schemas.microsoft.com/office/drawing/2014/main" id="{DB9C5E73-79E5-40D2-B044-E55BE423F2E8}"/>
              </a:ext>
            </a:extLst>
          </p:cNvPr>
          <p:cNvSpPr/>
          <p:nvPr/>
        </p:nvSpPr>
        <p:spPr bwMode="auto">
          <a:xfrm>
            <a:off x="8672333" y="5540283"/>
            <a:ext cx="267990" cy="190240"/>
          </a:xfrm>
          <a:custGeom>
            <a:avLst/>
            <a:gdLst>
              <a:gd name="T0" fmla="*/ 0 w 98"/>
              <a:gd name="T1" fmla="*/ 63 h 70"/>
              <a:gd name="T2" fmla="*/ 9 w 98"/>
              <a:gd name="T3" fmla="*/ 67 h 70"/>
              <a:gd name="T4" fmla="*/ 89 w 98"/>
              <a:gd name="T5" fmla="*/ 21 h 70"/>
              <a:gd name="T6" fmla="*/ 98 w 98"/>
              <a:gd name="T7" fmla="*/ 7 h 70"/>
              <a:gd name="T8" fmla="*/ 89 w 98"/>
              <a:gd name="T9" fmla="*/ 2 h 70"/>
              <a:gd name="T10" fmla="*/ 9 w 98"/>
              <a:gd name="T11" fmla="*/ 49 h 70"/>
              <a:gd name="T12" fmla="*/ 0 w 98"/>
              <a:gd name="T13" fmla="*/ 63 h 70"/>
            </a:gdLst>
            <a:ahLst/>
            <a:cxnLst>
              <a:cxn ang="0">
                <a:pos x="T0" y="T1"/>
              </a:cxn>
              <a:cxn ang="0">
                <a:pos x="T2" y="T3"/>
              </a:cxn>
              <a:cxn ang="0">
                <a:pos x="T4" y="T5"/>
              </a:cxn>
              <a:cxn ang="0">
                <a:pos x="T6" y="T7"/>
              </a:cxn>
              <a:cxn ang="0">
                <a:pos x="T8" y="T9"/>
              </a:cxn>
              <a:cxn ang="0">
                <a:pos x="T10" y="T11"/>
              </a:cxn>
              <a:cxn ang="0">
                <a:pos x="T12" y="T13"/>
              </a:cxn>
            </a:cxnLst>
            <a:rect l="0" t="0" r="r" b="b"/>
            <a:pathLst>
              <a:path w="98" h="70">
                <a:moveTo>
                  <a:pt x="0" y="63"/>
                </a:moveTo>
                <a:cubicBezTo>
                  <a:pt x="0" y="68"/>
                  <a:pt x="4" y="70"/>
                  <a:pt x="9" y="67"/>
                </a:cubicBezTo>
                <a:cubicBezTo>
                  <a:pt x="89" y="21"/>
                  <a:pt x="89" y="21"/>
                  <a:pt x="89" y="21"/>
                </a:cubicBezTo>
                <a:cubicBezTo>
                  <a:pt x="94" y="18"/>
                  <a:pt x="98" y="12"/>
                  <a:pt x="98" y="7"/>
                </a:cubicBezTo>
                <a:cubicBezTo>
                  <a:pt x="98" y="2"/>
                  <a:pt x="94" y="0"/>
                  <a:pt x="89" y="2"/>
                </a:cubicBezTo>
                <a:cubicBezTo>
                  <a:pt x="9" y="49"/>
                  <a:pt x="9" y="49"/>
                  <a:pt x="9" y="49"/>
                </a:cubicBezTo>
                <a:cubicBezTo>
                  <a:pt x="4" y="51"/>
                  <a:pt x="0" y="58"/>
                  <a:pt x="0"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任意多边形 190">
            <a:extLst>
              <a:ext uri="{FF2B5EF4-FFF2-40B4-BE49-F238E27FC236}">
                <a16:creationId xmlns:a16="http://schemas.microsoft.com/office/drawing/2014/main" id="{9C9013FB-9A55-4B59-AECC-EBD06527B36B}"/>
              </a:ext>
            </a:extLst>
          </p:cNvPr>
          <p:cNvSpPr/>
          <p:nvPr/>
        </p:nvSpPr>
        <p:spPr bwMode="auto">
          <a:xfrm>
            <a:off x="10181016" y="3826473"/>
            <a:ext cx="665012" cy="449958"/>
          </a:xfrm>
          <a:custGeom>
            <a:avLst/>
            <a:gdLst>
              <a:gd name="T0" fmla="*/ 0 w 244"/>
              <a:gd name="T1" fmla="*/ 148 h 165"/>
              <a:gd name="T2" fmla="*/ 0 w 244"/>
              <a:gd name="T3" fmla="*/ 157 h 165"/>
              <a:gd name="T4" fmla="*/ 9 w 244"/>
              <a:gd name="T5" fmla="*/ 162 h 165"/>
              <a:gd name="T6" fmla="*/ 235 w 244"/>
              <a:gd name="T7" fmla="*/ 31 h 165"/>
              <a:gd name="T8" fmla="*/ 244 w 244"/>
              <a:gd name="T9" fmla="*/ 16 h 165"/>
              <a:gd name="T10" fmla="*/ 244 w 244"/>
              <a:gd name="T11" fmla="*/ 7 h 165"/>
              <a:gd name="T12" fmla="*/ 235 w 244"/>
              <a:gd name="T13" fmla="*/ 2 h 165"/>
              <a:gd name="T14" fmla="*/ 9 w 244"/>
              <a:gd name="T15" fmla="*/ 133 h 165"/>
              <a:gd name="T16" fmla="*/ 0 w 244"/>
              <a:gd name="T17" fmla="*/ 14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65">
                <a:moveTo>
                  <a:pt x="0" y="148"/>
                </a:moveTo>
                <a:cubicBezTo>
                  <a:pt x="0" y="157"/>
                  <a:pt x="0" y="157"/>
                  <a:pt x="0" y="157"/>
                </a:cubicBezTo>
                <a:cubicBezTo>
                  <a:pt x="0" y="163"/>
                  <a:pt x="4" y="165"/>
                  <a:pt x="9" y="162"/>
                </a:cubicBezTo>
                <a:cubicBezTo>
                  <a:pt x="235" y="31"/>
                  <a:pt x="235" y="31"/>
                  <a:pt x="235" y="31"/>
                </a:cubicBezTo>
                <a:cubicBezTo>
                  <a:pt x="240" y="28"/>
                  <a:pt x="244" y="21"/>
                  <a:pt x="244" y="16"/>
                </a:cubicBezTo>
                <a:cubicBezTo>
                  <a:pt x="244" y="7"/>
                  <a:pt x="244" y="7"/>
                  <a:pt x="244" y="7"/>
                </a:cubicBezTo>
                <a:cubicBezTo>
                  <a:pt x="244" y="2"/>
                  <a:pt x="240" y="0"/>
                  <a:pt x="235" y="2"/>
                </a:cubicBezTo>
                <a:cubicBezTo>
                  <a:pt x="9" y="133"/>
                  <a:pt x="9" y="133"/>
                  <a:pt x="9" y="133"/>
                </a:cubicBezTo>
                <a:cubicBezTo>
                  <a:pt x="4" y="136"/>
                  <a:pt x="0" y="143"/>
                  <a:pt x="0" y="148"/>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任意多边形 191">
            <a:extLst>
              <a:ext uri="{FF2B5EF4-FFF2-40B4-BE49-F238E27FC236}">
                <a16:creationId xmlns:a16="http://schemas.microsoft.com/office/drawing/2014/main" id="{5AD409A2-8AC0-4EA9-BC6E-28410DAFEF37}"/>
              </a:ext>
            </a:extLst>
          </p:cNvPr>
          <p:cNvSpPr/>
          <p:nvPr/>
        </p:nvSpPr>
        <p:spPr bwMode="auto">
          <a:xfrm>
            <a:off x="10181016" y="3927382"/>
            <a:ext cx="755997" cy="473118"/>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3"/>
                  <a:pt x="273" y="19"/>
                  <a:pt x="268" y="22"/>
                </a:cubicBezTo>
                <a:cubicBezTo>
                  <a:pt x="9" y="171"/>
                  <a:pt x="9" y="171"/>
                  <a:pt x="9" y="171"/>
                </a:cubicBezTo>
                <a:cubicBezTo>
                  <a:pt x="4" y="174"/>
                  <a:pt x="0" y="172"/>
                  <a:pt x="0" y="167"/>
                </a:cubicBezTo>
                <a:cubicBezTo>
                  <a:pt x="0" y="162"/>
                  <a:pt x="4" y="155"/>
                  <a:pt x="9" y="152"/>
                </a:cubicBezTo>
                <a:close/>
              </a:path>
            </a:pathLst>
          </a:custGeom>
          <a:solidFill>
            <a:srgbClr val="FFC000"/>
          </a:solidFill>
          <a:ln>
            <a:noFill/>
          </a:ln>
        </p:spPr>
        <p:txBody>
          <a:bodyPr anchor="ctr"/>
          <a:lstStyle/>
          <a:p>
            <a:pPr algn="ctr"/>
            <a:endParaRPr/>
          </a:p>
        </p:txBody>
      </p:sp>
      <p:sp>
        <p:nvSpPr>
          <p:cNvPr id="245" name="任意多边形 192">
            <a:extLst>
              <a:ext uri="{FF2B5EF4-FFF2-40B4-BE49-F238E27FC236}">
                <a16:creationId xmlns:a16="http://schemas.microsoft.com/office/drawing/2014/main" id="{0F31DC60-E1C2-4C29-BF81-976E306B9469}"/>
              </a:ext>
            </a:extLst>
          </p:cNvPr>
          <p:cNvSpPr/>
          <p:nvPr/>
        </p:nvSpPr>
        <p:spPr bwMode="auto">
          <a:xfrm>
            <a:off x="10181016" y="4029946"/>
            <a:ext cx="755997" cy="474772"/>
          </a:xfrm>
          <a:custGeom>
            <a:avLst/>
            <a:gdLst>
              <a:gd name="T0" fmla="*/ 9 w 277"/>
              <a:gd name="T1" fmla="*/ 152 h 174"/>
              <a:gd name="T2" fmla="*/ 268 w 277"/>
              <a:gd name="T3" fmla="*/ 3 h 174"/>
              <a:gd name="T4" fmla="*/ 277 w 277"/>
              <a:gd name="T5" fmla="*/ 7 h 174"/>
              <a:gd name="T6" fmla="*/ 268 w 277"/>
              <a:gd name="T7" fmla="*/ 21 h 174"/>
              <a:gd name="T8" fmla="*/ 9 w 277"/>
              <a:gd name="T9" fmla="*/ 171 h 174"/>
              <a:gd name="T10" fmla="*/ 0 w 277"/>
              <a:gd name="T11" fmla="*/ 166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1"/>
                </a:cubicBezTo>
                <a:cubicBezTo>
                  <a:pt x="9" y="171"/>
                  <a:pt x="9" y="171"/>
                  <a:pt x="9" y="171"/>
                </a:cubicBezTo>
                <a:cubicBezTo>
                  <a:pt x="4" y="174"/>
                  <a:pt x="0" y="172"/>
                  <a:pt x="0" y="166"/>
                </a:cubicBezTo>
                <a:cubicBezTo>
                  <a:pt x="0" y="161"/>
                  <a:pt x="4" y="155"/>
                  <a:pt x="9" y="152"/>
                </a:cubicBezTo>
                <a:close/>
              </a:path>
            </a:pathLst>
          </a:custGeom>
          <a:solidFill>
            <a:srgbClr val="FFC000"/>
          </a:solidFill>
          <a:ln>
            <a:noFill/>
          </a:ln>
        </p:spPr>
        <p:txBody>
          <a:bodyPr anchor="ctr"/>
          <a:lstStyle/>
          <a:p>
            <a:pPr algn="ctr"/>
            <a:endParaRPr/>
          </a:p>
        </p:txBody>
      </p:sp>
      <p:sp>
        <p:nvSpPr>
          <p:cNvPr id="246" name="任意多边形 193">
            <a:extLst>
              <a:ext uri="{FF2B5EF4-FFF2-40B4-BE49-F238E27FC236}">
                <a16:creationId xmlns:a16="http://schemas.microsoft.com/office/drawing/2014/main" id="{7EBAD9F2-2CA4-4D0E-A0CC-73F9C3B3D0D5}"/>
              </a:ext>
            </a:extLst>
          </p:cNvPr>
          <p:cNvSpPr/>
          <p:nvPr/>
        </p:nvSpPr>
        <p:spPr bwMode="auto">
          <a:xfrm>
            <a:off x="10181016" y="4130856"/>
            <a:ext cx="755997" cy="474772"/>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3"/>
                  <a:pt x="273" y="19"/>
                  <a:pt x="268" y="22"/>
                </a:cubicBezTo>
                <a:cubicBezTo>
                  <a:pt x="9" y="171"/>
                  <a:pt x="9" y="171"/>
                  <a:pt x="9" y="171"/>
                </a:cubicBezTo>
                <a:cubicBezTo>
                  <a:pt x="4" y="174"/>
                  <a:pt x="0" y="172"/>
                  <a:pt x="0" y="167"/>
                </a:cubicBezTo>
                <a:cubicBezTo>
                  <a:pt x="0" y="162"/>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任意多边形 194">
            <a:extLst>
              <a:ext uri="{FF2B5EF4-FFF2-40B4-BE49-F238E27FC236}">
                <a16:creationId xmlns:a16="http://schemas.microsoft.com/office/drawing/2014/main" id="{8FE33AD1-B647-45FD-A178-7BDAEE46D932}"/>
              </a:ext>
            </a:extLst>
          </p:cNvPr>
          <p:cNvSpPr/>
          <p:nvPr/>
        </p:nvSpPr>
        <p:spPr bwMode="auto">
          <a:xfrm>
            <a:off x="10181016" y="4235074"/>
            <a:ext cx="755997" cy="473118"/>
          </a:xfrm>
          <a:custGeom>
            <a:avLst/>
            <a:gdLst>
              <a:gd name="T0" fmla="*/ 9 w 277"/>
              <a:gd name="T1" fmla="*/ 152 h 174"/>
              <a:gd name="T2" fmla="*/ 268 w 277"/>
              <a:gd name="T3" fmla="*/ 3 h 174"/>
              <a:gd name="T4" fmla="*/ 277 w 277"/>
              <a:gd name="T5" fmla="*/ 7 h 174"/>
              <a:gd name="T6" fmla="*/ 268 w 277"/>
              <a:gd name="T7" fmla="*/ 21 h 174"/>
              <a:gd name="T8" fmla="*/ 9 w 277"/>
              <a:gd name="T9" fmla="*/ 171 h 174"/>
              <a:gd name="T10" fmla="*/ 0 w 277"/>
              <a:gd name="T11" fmla="*/ 166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1"/>
                </a:cubicBezTo>
                <a:cubicBezTo>
                  <a:pt x="9" y="171"/>
                  <a:pt x="9" y="171"/>
                  <a:pt x="9" y="171"/>
                </a:cubicBezTo>
                <a:cubicBezTo>
                  <a:pt x="4" y="174"/>
                  <a:pt x="0" y="172"/>
                  <a:pt x="0" y="166"/>
                </a:cubicBezTo>
                <a:cubicBezTo>
                  <a:pt x="0" y="161"/>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任意多边形 195">
            <a:extLst>
              <a:ext uri="{FF2B5EF4-FFF2-40B4-BE49-F238E27FC236}">
                <a16:creationId xmlns:a16="http://schemas.microsoft.com/office/drawing/2014/main" id="{9A0A49A4-41D2-41DC-9EB4-E00F1996F43E}"/>
              </a:ext>
            </a:extLst>
          </p:cNvPr>
          <p:cNvSpPr/>
          <p:nvPr/>
        </p:nvSpPr>
        <p:spPr bwMode="auto">
          <a:xfrm>
            <a:off x="10181016" y="4335984"/>
            <a:ext cx="755997" cy="473118"/>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3"/>
                  <a:pt x="273" y="19"/>
                  <a:pt x="268" y="22"/>
                </a:cubicBezTo>
                <a:cubicBezTo>
                  <a:pt x="9" y="171"/>
                  <a:pt x="9" y="171"/>
                  <a:pt x="9" y="171"/>
                </a:cubicBezTo>
                <a:cubicBezTo>
                  <a:pt x="4" y="174"/>
                  <a:pt x="0" y="172"/>
                  <a:pt x="0" y="167"/>
                </a:cubicBezTo>
                <a:cubicBezTo>
                  <a:pt x="0" y="162"/>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任意多边形 196">
            <a:extLst>
              <a:ext uri="{FF2B5EF4-FFF2-40B4-BE49-F238E27FC236}">
                <a16:creationId xmlns:a16="http://schemas.microsoft.com/office/drawing/2014/main" id="{872EEEBE-C7F0-427B-935D-A0C76B562B8B}"/>
              </a:ext>
            </a:extLst>
          </p:cNvPr>
          <p:cNvSpPr/>
          <p:nvPr/>
        </p:nvSpPr>
        <p:spPr bwMode="auto">
          <a:xfrm>
            <a:off x="10181016" y="4438548"/>
            <a:ext cx="755997" cy="474772"/>
          </a:xfrm>
          <a:custGeom>
            <a:avLst/>
            <a:gdLst>
              <a:gd name="T0" fmla="*/ 9 w 277"/>
              <a:gd name="T1" fmla="*/ 152 h 174"/>
              <a:gd name="T2" fmla="*/ 268 w 277"/>
              <a:gd name="T3" fmla="*/ 3 h 174"/>
              <a:gd name="T4" fmla="*/ 277 w 277"/>
              <a:gd name="T5" fmla="*/ 7 h 174"/>
              <a:gd name="T6" fmla="*/ 268 w 277"/>
              <a:gd name="T7" fmla="*/ 21 h 174"/>
              <a:gd name="T8" fmla="*/ 9 w 277"/>
              <a:gd name="T9" fmla="*/ 171 h 174"/>
              <a:gd name="T10" fmla="*/ 0 w 277"/>
              <a:gd name="T11" fmla="*/ 166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1"/>
                </a:cubicBezTo>
                <a:cubicBezTo>
                  <a:pt x="9" y="171"/>
                  <a:pt x="9" y="171"/>
                  <a:pt x="9" y="171"/>
                </a:cubicBezTo>
                <a:cubicBezTo>
                  <a:pt x="4" y="174"/>
                  <a:pt x="0" y="172"/>
                  <a:pt x="0" y="166"/>
                </a:cubicBezTo>
                <a:cubicBezTo>
                  <a:pt x="0" y="161"/>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任意多边形 197">
            <a:extLst>
              <a:ext uri="{FF2B5EF4-FFF2-40B4-BE49-F238E27FC236}">
                <a16:creationId xmlns:a16="http://schemas.microsoft.com/office/drawing/2014/main" id="{50D72D85-2437-4F54-881F-08E24B00C47F}"/>
              </a:ext>
            </a:extLst>
          </p:cNvPr>
          <p:cNvSpPr/>
          <p:nvPr/>
        </p:nvSpPr>
        <p:spPr bwMode="auto">
          <a:xfrm>
            <a:off x="10181016" y="4539457"/>
            <a:ext cx="755997" cy="474772"/>
          </a:xfrm>
          <a:custGeom>
            <a:avLst/>
            <a:gdLst>
              <a:gd name="T0" fmla="*/ 9 w 277"/>
              <a:gd name="T1" fmla="*/ 152 h 174"/>
              <a:gd name="T2" fmla="*/ 268 w 277"/>
              <a:gd name="T3" fmla="*/ 3 h 174"/>
              <a:gd name="T4" fmla="*/ 277 w 277"/>
              <a:gd name="T5" fmla="*/ 7 h 174"/>
              <a:gd name="T6" fmla="*/ 268 w 277"/>
              <a:gd name="T7" fmla="*/ 22 h 174"/>
              <a:gd name="T8" fmla="*/ 9 w 277"/>
              <a:gd name="T9" fmla="*/ 171 h 174"/>
              <a:gd name="T10" fmla="*/ 0 w 277"/>
              <a:gd name="T11" fmla="*/ 167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3"/>
                  <a:pt x="273" y="19"/>
                  <a:pt x="268" y="22"/>
                </a:cubicBezTo>
                <a:cubicBezTo>
                  <a:pt x="9" y="171"/>
                  <a:pt x="9" y="171"/>
                  <a:pt x="9" y="171"/>
                </a:cubicBezTo>
                <a:cubicBezTo>
                  <a:pt x="4" y="174"/>
                  <a:pt x="0" y="172"/>
                  <a:pt x="0" y="167"/>
                </a:cubicBezTo>
                <a:cubicBezTo>
                  <a:pt x="0" y="162"/>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任意多边形 198">
            <a:extLst>
              <a:ext uri="{FF2B5EF4-FFF2-40B4-BE49-F238E27FC236}">
                <a16:creationId xmlns:a16="http://schemas.microsoft.com/office/drawing/2014/main" id="{27EBF1BE-A4E8-4917-B4DC-2AB5FA2D95C8}"/>
              </a:ext>
            </a:extLst>
          </p:cNvPr>
          <p:cNvSpPr/>
          <p:nvPr/>
        </p:nvSpPr>
        <p:spPr bwMode="auto">
          <a:xfrm>
            <a:off x="10181016" y="4643676"/>
            <a:ext cx="755997" cy="474772"/>
          </a:xfrm>
          <a:custGeom>
            <a:avLst/>
            <a:gdLst>
              <a:gd name="T0" fmla="*/ 9 w 277"/>
              <a:gd name="T1" fmla="*/ 152 h 174"/>
              <a:gd name="T2" fmla="*/ 268 w 277"/>
              <a:gd name="T3" fmla="*/ 3 h 174"/>
              <a:gd name="T4" fmla="*/ 277 w 277"/>
              <a:gd name="T5" fmla="*/ 7 h 174"/>
              <a:gd name="T6" fmla="*/ 268 w 277"/>
              <a:gd name="T7" fmla="*/ 21 h 174"/>
              <a:gd name="T8" fmla="*/ 9 w 277"/>
              <a:gd name="T9" fmla="*/ 171 h 174"/>
              <a:gd name="T10" fmla="*/ 0 w 277"/>
              <a:gd name="T11" fmla="*/ 166 h 174"/>
              <a:gd name="T12" fmla="*/ 9 w 277"/>
              <a:gd name="T13" fmla="*/ 152 h 174"/>
            </a:gdLst>
            <a:ahLst/>
            <a:cxnLst>
              <a:cxn ang="0">
                <a:pos x="T0" y="T1"/>
              </a:cxn>
              <a:cxn ang="0">
                <a:pos x="T2" y="T3"/>
              </a:cxn>
              <a:cxn ang="0">
                <a:pos x="T4" y="T5"/>
              </a:cxn>
              <a:cxn ang="0">
                <a:pos x="T6" y="T7"/>
              </a:cxn>
              <a:cxn ang="0">
                <a:pos x="T8" y="T9"/>
              </a:cxn>
              <a:cxn ang="0">
                <a:pos x="T10" y="T11"/>
              </a:cxn>
              <a:cxn ang="0">
                <a:pos x="T12" y="T13"/>
              </a:cxn>
            </a:cxnLst>
            <a:rect l="0" t="0" r="r" b="b"/>
            <a:pathLst>
              <a:path w="277" h="174">
                <a:moveTo>
                  <a:pt x="9" y="152"/>
                </a:moveTo>
                <a:cubicBezTo>
                  <a:pt x="268" y="3"/>
                  <a:pt x="268" y="3"/>
                  <a:pt x="268" y="3"/>
                </a:cubicBezTo>
                <a:cubicBezTo>
                  <a:pt x="273" y="0"/>
                  <a:pt x="277" y="2"/>
                  <a:pt x="277" y="7"/>
                </a:cubicBezTo>
                <a:cubicBezTo>
                  <a:pt x="277" y="12"/>
                  <a:pt x="273" y="19"/>
                  <a:pt x="268" y="21"/>
                </a:cubicBezTo>
                <a:cubicBezTo>
                  <a:pt x="9" y="171"/>
                  <a:pt x="9" y="171"/>
                  <a:pt x="9" y="171"/>
                </a:cubicBezTo>
                <a:cubicBezTo>
                  <a:pt x="4" y="174"/>
                  <a:pt x="0" y="172"/>
                  <a:pt x="0" y="166"/>
                </a:cubicBezTo>
                <a:cubicBezTo>
                  <a:pt x="0" y="161"/>
                  <a:pt x="4" y="155"/>
                  <a:pt x="9" y="1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任意多边形 199">
            <a:extLst>
              <a:ext uri="{FF2B5EF4-FFF2-40B4-BE49-F238E27FC236}">
                <a16:creationId xmlns:a16="http://schemas.microsoft.com/office/drawing/2014/main" id="{1852B441-53AD-4B28-9210-3FD22C506FD8}"/>
              </a:ext>
            </a:extLst>
          </p:cNvPr>
          <p:cNvSpPr/>
          <p:nvPr/>
        </p:nvSpPr>
        <p:spPr bwMode="auto">
          <a:xfrm>
            <a:off x="9117328" y="4259888"/>
            <a:ext cx="976012" cy="1521917"/>
          </a:xfrm>
          <a:custGeom>
            <a:avLst/>
            <a:gdLst>
              <a:gd name="T0" fmla="*/ 9 w 358"/>
              <a:gd name="T1" fmla="*/ 199 h 559"/>
              <a:gd name="T2" fmla="*/ 349 w 358"/>
              <a:gd name="T3" fmla="*/ 3 h 559"/>
              <a:gd name="T4" fmla="*/ 358 w 358"/>
              <a:gd name="T5" fmla="*/ 8 h 559"/>
              <a:gd name="T6" fmla="*/ 358 w 358"/>
              <a:gd name="T7" fmla="*/ 344 h 559"/>
              <a:gd name="T8" fmla="*/ 349 w 358"/>
              <a:gd name="T9" fmla="*/ 359 h 559"/>
              <a:gd name="T10" fmla="*/ 9 w 358"/>
              <a:gd name="T11" fmla="*/ 556 h 559"/>
              <a:gd name="T12" fmla="*/ 0 w 358"/>
              <a:gd name="T13" fmla="*/ 551 h 559"/>
              <a:gd name="T14" fmla="*/ 0 w 358"/>
              <a:gd name="T15" fmla="*/ 214 h 559"/>
              <a:gd name="T16" fmla="*/ 9 w 358"/>
              <a:gd name="T17" fmla="*/ 19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559">
                <a:moveTo>
                  <a:pt x="9" y="199"/>
                </a:moveTo>
                <a:cubicBezTo>
                  <a:pt x="349" y="3"/>
                  <a:pt x="349" y="3"/>
                  <a:pt x="349" y="3"/>
                </a:cubicBezTo>
                <a:cubicBezTo>
                  <a:pt x="354" y="0"/>
                  <a:pt x="358" y="2"/>
                  <a:pt x="358" y="8"/>
                </a:cubicBezTo>
                <a:cubicBezTo>
                  <a:pt x="358" y="344"/>
                  <a:pt x="358" y="344"/>
                  <a:pt x="358" y="344"/>
                </a:cubicBezTo>
                <a:cubicBezTo>
                  <a:pt x="358" y="350"/>
                  <a:pt x="354" y="357"/>
                  <a:pt x="349" y="359"/>
                </a:cubicBezTo>
                <a:cubicBezTo>
                  <a:pt x="9" y="556"/>
                  <a:pt x="9" y="556"/>
                  <a:pt x="9" y="556"/>
                </a:cubicBezTo>
                <a:cubicBezTo>
                  <a:pt x="4" y="559"/>
                  <a:pt x="0" y="556"/>
                  <a:pt x="0" y="551"/>
                </a:cubicBezTo>
                <a:cubicBezTo>
                  <a:pt x="0" y="214"/>
                  <a:pt x="0" y="214"/>
                  <a:pt x="0" y="214"/>
                </a:cubicBezTo>
                <a:cubicBezTo>
                  <a:pt x="0" y="209"/>
                  <a:pt x="4" y="202"/>
                  <a:pt x="9" y="199"/>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任意多边形 200">
            <a:extLst>
              <a:ext uri="{FF2B5EF4-FFF2-40B4-BE49-F238E27FC236}">
                <a16:creationId xmlns:a16="http://schemas.microsoft.com/office/drawing/2014/main" id="{18EE92E7-0C52-4757-9AEB-F833A5DB3109}"/>
              </a:ext>
            </a:extLst>
          </p:cNvPr>
          <p:cNvSpPr/>
          <p:nvPr/>
        </p:nvSpPr>
        <p:spPr bwMode="auto">
          <a:xfrm>
            <a:off x="9117328" y="4264850"/>
            <a:ext cx="976012" cy="1511992"/>
          </a:xfrm>
          <a:custGeom>
            <a:avLst/>
            <a:gdLst>
              <a:gd name="T0" fmla="*/ 353 w 358"/>
              <a:gd name="T1" fmla="*/ 0 h 555"/>
              <a:gd name="T2" fmla="*/ 349 w 358"/>
              <a:gd name="T3" fmla="*/ 1 h 555"/>
              <a:gd name="T4" fmla="*/ 9 w 358"/>
              <a:gd name="T5" fmla="*/ 197 h 555"/>
              <a:gd name="T6" fmla="*/ 0 w 358"/>
              <a:gd name="T7" fmla="*/ 212 h 555"/>
              <a:gd name="T8" fmla="*/ 0 w 358"/>
              <a:gd name="T9" fmla="*/ 549 h 555"/>
              <a:gd name="T10" fmla="*/ 5 w 358"/>
              <a:gd name="T11" fmla="*/ 555 h 555"/>
              <a:gd name="T12" fmla="*/ 9 w 358"/>
              <a:gd name="T13" fmla="*/ 554 h 555"/>
              <a:gd name="T14" fmla="*/ 349 w 358"/>
              <a:gd name="T15" fmla="*/ 357 h 555"/>
              <a:gd name="T16" fmla="*/ 358 w 358"/>
              <a:gd name="T17" fmla="*/ 342 h 555"/>
              <a:gd name="T18" fmla="*/ 358 w 358"/>
              <a:gd name="T19" fmla="*/ 6 h 555"/>
              <a:gd name="T20" fmla="*/ 353 w 358"/>
              <a:gd name="T2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555">
                <a:moveTo>
                  <a:pt x="353" y="0"/>
                </a:moveTo>
                <a:cubicBezTo>
                  <a:pt x="352" y="0"/>
                  <a:pt x="351" y="0"/>
                  <a:pt x="349" y="1"/>
                </a:cubicBezTo>
                <a:cubicBezTo>
                  <a:pt x="9" y="197"/>
                  <a:pt x="9" y="197"/>
                  <a:pt x="9" y="197"/>
                </a:cubicBezTo>
                <a:cubicBezTo>
                  <a:pt x="4" y="200"/>
                  <a:pt x="0" y="207"/>
                  <a:pt x="0" y="212"/>
                </a:cubicBezTo>
                <a:cubicBezTo>
                  <a:pt x="0" y="549"/>
                  <a:pt x="0" y="549"/>
                  <a:pt x="0" y="549"/>
                </a:cubicBezTo>
                <a:cubicBezTo>
                  <a:pt x="0" y="553"/>
                  <a:pt x="2" y="555"/>
                  <a:pt x="5" y="555"/>
                </a:cubicBezTo>
                <a:cubicBezTo>
                  <a:pt x="6" y="555"/>
                  <a:pt x="8" y="555"/>
                  <a:pt x="9" y="554"/>
                </a:cubicBezTo>
                <a:cubicBezTo>
                  <a:pt x="349" y="357"/>
                  <a:pt x="349" y="357"/>
                  <a:pt x="349" y="357"/>
                </a:cubicBezTo>
                <a:cubicBezTo>
                  <a:pt x="354" y="355"/>
                  <a:pt x="358" y="348"/>
                  <a:pt x="358" y="342"/>
                </a:cubicBezTo>
                <a:cubicBezTo>
                  <a:pt x="358" y="6"/>
                  <a:pt x="358" y="6"/>
                  <a:pt x="358" y="6"/>
                </a:cubicBezTo>
                <a:cubicBezTo>
                  <a:pt x="358" y="2"/>
                  <a:pt x="356" y="0"/>
                  <a:pt x="353" y="0"/>
                </a:cubicBezTo>
              </a:path>
            </a:pathLst>
          </a:custGeom>
          <a:solidFill>
            <a:srgbClr val="D4F8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任意多边形 201">
            <a:extLst>
              <a:ext uri="{FF2B5EF4-FFF2-40B4-BE49-F238E27FC236}">
                <a16:creationId xmlns:a16="http://schemas.microsoft.com/office/drawing/2014/main" id="{D9CE02BB-04C6-4621-872F-17A7EAB044F1}"/>
              </a:ext>
            </a:extLst>
          </p:cNvPr>
          <p:cNvSpPr/>
          <p:nvPr/>
        </p:nvSpPr>
        <p:spPr bwMode="auto">
          <a:xfrm>
            <a:off x="9117328" y="4787596"/>
            <a:ext cx="976012" cy="994210"/>
          </a:xfrm>
          <a:custGeom>
            <a:avLst/>
            <a:gdLst>
              <a:gd name="T0" fmla="*/ 263 w 358"/>
              <a:gd name="T1" fmla="*/ 0 h 365"/>
              <a:gd name="T2" fmla="*/ 206 w 358"/>
              <a:gd name="T3" fmla="*/ 100 h 365"/>
              <a:gd name="T4" fmla="*/ 246 w 358"/>
              <a:gd name="T5" fmla="*/ 152 h 365"/>
              <a:gd name="T6" fmla="*/ 114 w 358"/>
              <a:gd name="T7" fmla="*/ 38 h 365"/>
              <a:gd name="T8" fmla="*/ 0 w 358"/>
              <a:gd name="T9" fmla="*/ 285 h 365"/>
              <a:gd name="T10" fmla="*/ 0 w 358"/>
              <a:gd name="T11" fmla="*/ 357 h 365"/>
              <a:gd name="T12" fmla="*/ 9 w 358"/>
              <a:gd name="T13" fmla="*/ 362 h 365"/>
              <a:gd name="T14" fmla="*/ 349 w 358"/>
              <a:gd name="T15" fmla="*/ 165 h 365"/>
              <a:gd name="T16" fmla="*/ 358 w 358"/>
              <a:gd name="T17" fmla="*/ 150 h 365"/>
              <a:gd name="T18" fmla="*/ 358 w 358"/>
              <a:gd name="T19" fmla="*/ 87 h 365"/>
              <a:gd name="T20" fmla="*/ 263 w 358"/>
              <a:gd name="T2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365">
                <a:moveTo>
                  <a:pt x="263" y="0"/>
                </a:moveTo>
                <a:cubicBezTo>
                  <a:pt x="206" y="100"/>
                  <a:pt x="206" y="100"/>
                  <a:pt x="206" y="100"/>
                </a:cubicBezTo>
                <a:cubicBezTo>
                  <a:pt x="246" y="152"/>
                  <a:pt x="246" y="152"/>
                  <a:pt x="246" y="152"/>
                </a:cubicBezTo>
                <a:cubicBezTo>
                  <a:pt x="114" y="38"/>
                  <a:pt x="114" y="38"/>
                  <a:pt x="114" y="38"/>
                </a:cubicBezTo>
                <a:cubicBezTo>
                  <a:pt x="0" y="285"/>
                  <a:pt x="0" y="285"/>
                  <a:pt x="0" y="285"/>
                </a:cubicBezTo>
                <a:cubicBezTo>
                  <a:pt x="0" y="357"/>
                  <a:pt x="0" y="357"/>
                  <a:pt x="0" y="357"/>
                </a:cubicBezTo>
                <a:cubicBezTo>
                  <a:pt x="0" y="362"/>
                  <a:pt x="4" y="365"/>
                  <a:pt x="9" y="362"/>
                </a:cubicBezTo>
                <a:cubicBezTo>
                  <a:pt x="349" y="165"/>
                  <a:pt x="349" y="165"/>
                  <a:pt x="349" y="165"/>
                </a:cubicBezTo>
                <a:cubicBezTo>
                  <a:pt x="354" y="163"/>
                  <a:pt x="358" y="156"/>
                  <a:pt x="358" y="150"/>
                </a:cubicBezTo>
                <a:cubicBezTo>
                  <a:pt x="358" y="87"/>
                  <a:pt x="358" y="87"/>
                  <a:pt x="358" y="87"/>
                </a:cubicBezTo>
                <a:lnTo>
                  <a:pt x="263" y="0"/>
                </a:ln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255" name="任意多边形 202">
            <a:extLst>
              <a:ext uri="{FF2B5EF4-FFF2-40B4-BE49-F238E27FC236}">
                <a16:creationId xmlns:a16="http://schemas.microsoft.com/office/drawing/2014/main" id="{8FBAA117-8A84-437C-8EE0-F5164E80A077}"/>
              </a:ext>
            </a:extLst>
          </p:cNvPr>
          <p:cNvSpPr/>
          <p:nvPr/>
        </p:nvSpPr>
        <p:spPr bwMode="auto">
          <a:xfrm>
            <a:off x="9802191" y="4483213"/>
            <a:ext cx="138958" cy="206782"/>
          </a:xfrm>
          <a:custGeom>
            <a:avLst/>
            <a:gdLst>
              <a:gd name="T0" fmla="*/ 26 w 51"/>
              <a:gd name="T1" fmla="*/ 8 h 76"/>
              <a:gd name="T2" fmla="*/ 51 w 51"/>
              <a:gd name="T3" fmla="*/ 23 h 76"/>
              <a:gd name="T4" fmla="*/ 26 w 51"/>
              <a:gd name="T5" fmla="*/ 67 h 76"/>
              <a:gd name="T6" fmla="*/ 0 w 51"/>
              <a:gd name="T7" fmla="*/ 53 h 76"/>
              <a:gd name="T8" fmla="*/ 26 w 51"/>
              <a:gd name="T9" fmla="*/ 8 h 76"/>
            </a:gdLst>
            <a:ahLst/>
            <a:cxnLst>
              <a:cxn ang="0">
                <a:pos x="T0" y="T1"/>
              </a:cxn>
              <a:cxn ang="0">
                <a:pos x="T2" y="T3"/>
              </a:cxn>
              <a:cxn ang="0">
                <a:pos x="T4" y="T5"/>
              </a:cxn>
              <a:cxn ang="0">
                <a:pos x="T6" y="T7"/>
              </a:cxn>
              <a:cxn ang="0">
                <a:pos x="T8" y="T9"/>
              </a:cxn>
            </a:cxnLst>
            <a:rect l="0" t="0" r="r" b="b"/>
            <a:pathLst>
              <a:path w="51" h="76">
                <a:moveTo>
                  <a:pt x="26" y="8"/>
                </a:moveTo>
                <a:cubicBezTo>
                  <a:pt x="40" y="0"/>
                  <a:pt x="51" y="7"/>
                  <a:pt x="51" y="23"/>
                </a:cubicBezTo>
                <a:cubicBezTo>
                  <a:pt x="51" y="39"/>
                  <a:pt x="40" y="59"/>
                  <a:pt x="26" y="67"/>
                </a:cubicBezTo>
                <a:cubicBezTo>
                  <a:pt x="12" y="76"/>
                  <a:pt x="0" y="69"/>
                  <a:pt x="0" y="53"/>
                </a:cubicBezTo>
                <a:cubicBezTo>
                  <a:pt x="0" y="36"/>
                  <a:pt x="12" y="16"/>
                  <a:pt x="26" y="8"/>
                </a:cubicBez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任意多边形 203">
            <a:extLst>
              <a:ext uri="{FF2B5EF4-FFF2-40B4-BE49-F238E27FC236}">
                <a16:creationId xmlns:a16="http://schemas.microsoft.com/office/drawing/2014/main" id="{50EFA6F7-735A-42C9-87B6-2056D933C162}"/>
              </a:ext>
            </a:extLst>
          </p:cNvPr>
          <p:cNvSpPr/>
          <p:nvPr/>
        </p:nvSpPr>
        <p:spPr bwMode="auto">
          <a:xfrm>
            <a:off x="8496982" y="2957987"/>
            <a:ext cx="2440031" cy="1698922"/>
          </a:xfrm>
          <a:custGeom>
            <a:avLst/>
            <a:gdLst>
              <a:gd name="T0" fmla="*/ 9 w 894"/>
              <a:gd name="T1" fmla="*/ 508 h 624"/>
              <a:gd name="T2" fmla="*/ 885 w 894"/>
              <a:gd name="T3" fmla="*/ 3 h 624"/>
              <a:gd name="T4" fmla="*/ 894 w 894"/>
              <a:gd name="T5" fmla="*/ 8 h 624"/>
              <a:gd name="T6" fmla="*/ 894 w 894"/>
              <a:gd name="T7" fmla="*/ 100 h 624"/>
              <a:gd name="T8" fmla="*/ 885 w 894"/>
              <a:gd name="T9" fmla="*/ 115 h 624"/>
              <a:gd name="T10" fmla="*/ 9 w 894"/>
              <a:gd name="T11" fmla="*/ 621 h 624"/>
              <a:gd name="T12" fmla="*/ 0 w 894"/>
              <a:gd name="T13" fmla="*/ 616 h 624"/>
              <a:gd name="T14" fmla="*/ 0 w 894"/>
              <a:gd name="T15" fmla="*/ 523 h 624"/>
              <a:gd name="T16" fmla="*/ 9 w 894"/>
              <a:gd name="T17" fmla="*/ 508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4" h="624">
                <a:moveTo>
                  <a:pt x="9" y="508"/>
                </a:moveTo>
                <a:cubicBezTo>
                  <a:pt x="885" y="3"/>
                  <a:pt x="885" y="3"/>
                  <a:pt x="885" y="3"/>
                </a:cubicBezTo>
                <a:cubicBezTo>
                  <a:pt x="890" y="0"/>
                  <a:pt x="894" y="2"/>
                  <a:pt x="894" y="8"/>
                </a:cubicBezTo>
                <a:cubicBezTo>
                  <a:pt x="894" y="100"/>
                  <a:pt x="894" y="100"/>
                  <a:pt x="894" y="100"/>
                </a:cubicBezTo>
                <a:cubicBezTo>
                  <a:pt x="894" y="106"/>
                  <a:pt x="890" y="112"/>
                  <a:pt x="885" y="115"/>
                </a:cubicBezTo>
                <a:cubicBezTo>
                  <a:pt x="9" y="621"/>
                  <a:pt x="9" y="621"/>
                  <a:pt x="9" y="621"/>
                </a:cubicBezTo>
                <a:cubicBezTo>
                  <a:pt x="4" y="624"/>
                  <a:pt x="0" y="622"/>
                  <a:pt x="0" y="616"/>
                </a:cubicBezTo>
                <a:cubicBezTo>
                  <a:pt x="0" y="523"/>
                  <a:pt x="0" y="523"/>
                  <a:pt x="0" y="523"/>
                </a:cubicBezTo>
                <a:cubicBezTo>
                  <a:pt x="0" y="518"/>
                  <a:pt x="4" y="511"/>
                  <a:pt x="9" y="508"/>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任意多边形 204">
            <a:extLst>
              <a:ext uri="{FF2B5EF4-FFF2-40B4-BE49-F238E27FC236}">
                <a16:creationId xmlns:a16="http://schemas.microsoft.com/office/drawing/2014/main" id="{AFE35DB1-0371-409B-A7F1-A98BE917CEE3}"/>
              </a:ext>
            </a:extLst>
          </p:cNvPr>
          <p:cNvSpPr/>
          <p:nvPr/>
        </p:nvSpPr>
        <p:spPr bwMode="auto">
          <a:xfrm>
            <a:off x="10050330" y="3166424"/>
            <a:ext cx="709677" cy="483043"/>
          </a:xfrm>
          <a:custGeom>
            <a:avLst/>
            <a:gdLst>
              <a:gd name="T0" fmla="*/ 0 w 260"/>
              <a:gd name="T1" fmla="*/ 156 h 177"/>
              <a:gd name="T2" fmla="*/ 0 w 260"/>
              <a:gd name="T3" fmla="*/ 173 h 177"/>
              <a:gd name="T4" fmla="*/ 5 w 260"/>
              <a:gd name="T5" fmla="*/ 176 h 177"/>
              <a:gd name="T6" fmla="*/ 260 w 260"/>
              <a:gd name="T7" fmla="*/ 28 h 177"/>
              <a:gd name="T8" fmla="*/ 260 w 260"/>
              <a:gd name="T9" fmla="*/ 0 h 177"/>
              <a:gd name="T10" fmla="*/ 5 w 260"/>
              <a:gd name="T11" fmla="*/ 147 h 177"/>
              <a:gd name="T12" fmla="*/ 0 w 260"/>
              <a:gd name="T13" fmla="*/ 156 h 177"/>
            </a:gdLst>
            <a:ahLst/>
            <a:cxnLst>
              <a:cxn ang="0">
                <a:pos x="T0" y="T1"/>
              </a:cxn>
              <a:cxn ang="0">
                <a:pos x="T2" y="T3"/>
              </a:cxn>
              <a:cxn ang="0">
                <a:pos x="T4" y="T5"/>
              </a:cxn>
              <a:cxn ang="0">
                <a:pos x="T6" y="T7"/>
              </a:cxn>
              <a:cxn ang="0">
                <a:pos x="T8" y="T9"/>
              </a:cxn>
              <a:cxn ang="0">
                <a:pos x="T10" y="T11"/>
              </a:cxn>
              <a:cxn ang="0">
                <a:pos x="T12" y="T13"/>
              </a:cxn>
            </a:cxnLst>
            <a:rect l="0" t="0" r="r" b="b"/>
            <a:pathLst>
              <a:path w="260" h="177">
                <a:moveTo>
                  <a:pt x="0" y="156"/>
                </a:moveTo>
                <a:cubicBezTo>
                  <a:pt x="0" y="173"/>
                  <a:pt x="0" y="173"/>
                  <a:pt x="0" y="173"/>
                </a:cubicBezTo>
                <a:cubicBezTo>
                  <a:pt x="0" y="176"/>
                  <a:pt x="2" y="177"/>
                  <a:pt x="5" y="176"/>
                </a:cubicBezTo>
                <a:cubicBezTo>
                  <a:pt x="260" y="28"/>
                  <a:pt x="260" y="28"/>
                  <a:pt x="260" y="28"/>
                </a:cubicBezTo>
                <a:cubicBezTo>
                  <a:pt x="260" y="0"/>
                  <a:pt x="260" y="0"/>
                  <a:pt x="260" y="0"/>
                </a:cubicBezTo>
                <a:cubicBezTo>
                  <a:pt x="5" y="147"/>
                  <a:pt x="5" y="147"/>
                  <a:pt x="5" y="147"/>
                </a:cubicBezTo>
                <a:cubicBezTo>
                  <a:pt x="2" y="149"/>
                  <a:pt x="0" y="153"/>
                  <a:pt x="0" y="15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任意多边形 205">
            <a:extLst>
              <a:ext uri="{FF2B5EF4-FFF2-40B4-BE49-F238E27FC236}">
                <a16:creationId xmlns:a16="http://schemas.microsoft.com/office/drawing/2014/main" id="{C80A3BEE-3F65-48FA-9ABF-DA207909614C}"/>
              </a:ext>
            </a:extLst>
          </p:cNvPr>
          <p:cNvSpPr/>
          <p:nvPr/>
        </p:nvSpPr>
        <p:spPr bwMode="auto">
          <a:xfrm>
            <a:off x="10760007" y="3120104"/>
            <a:ext cx="86021" cy="124070"/>
          </a:xfrm>
          <a:custGeom>
            <a:avLst/>
            <a:gdLst>
              <a:gd name="T0" fmla="*/ 27 w 32"/>
              <a:gd name="T1" fmla="*/ 2 h 45"/>
              <a:gd name="T2" fmla="*/ 32 w 32"/>
              <a:gd name="T3" fmla="*/ 5 h 45"/>
              <a:gd name="T4" fmla="*/ 32 w 32"/>
              <a:gd name="T5" fmla="*/ 21 h 45"/>
              <a:gd name="T6" fmla="*/ 27 w 32"/>
              <a:gd name="T7" fmla="*/ 30 h 45"/>
              <a:gd name="T8" fmla="*/ 0 w 32"/>
              <a:gd name="T9" fmla="*/ 45 h 45"/>
              <a:gd name="T10" fmla="*/ 0 w 32"/>
              <a:gd name="T11" fmla="*/ 17 h 45"/>
              <a:gd name="T12" fmla="*/ 27 w 32"/>
              <a:gd name="T13" fmla="*/ 2 h 45"/>
            </a:gdLst>
            <a:ahLst/>
            <a:cxnLst>
              <a:cxn ang="0">
                <a:pos x="T0" y="T1"/>
              </a:cxn>
              <a:cxn ang="0">
                <a:pos x="T2" y="T3"/>
              </a:cxn>
              <a:cxn ang="0">
                <a:pos x="T4" y="T5"/>
              </a:cxn>
              <a:cxn ang="0">
                <a:pos x="T6" y="T7"/>
              </a:cxn>
              <a:cxn ang="0">
                <a:pos x="T8" y="T9"/>
              </a:cxn>
              <a:cxn ang="0">
                <a:pos x="T10" y="T11"/>
              </a:cxn>
              <a:cxn ang="0">
                <a:pos x="T12" y="T13"/>
              </a:cxn>
            </a:cxnLst>
            <a:rect l="0" t="0" r="r" b="b"/>
            <a:pathLst>
              <a:path w="32" h="45">
                <a:moveTo>
                  <a:pt x="27" y="2"/>
                </a:moveTo>
                <a:cubicBezTo>
                  <a:pt x="30" y="0"/>
                  <a:pt x="32" y="1"/>
                  <a:pt x="32" y="5"/>
                </a:cubicBezTo>
                <a:cubicBezTo>
                  <a:pt x="32" y="21"/>
                  <a:pt x="32" y="21"/>
                  <a:pt x="32" y="21"/>
                </a:cubicBezTo>
                <a:cubicBezTo>
                  <a:pt x="32" y="24"/>
                  <a:pt x="30" y="28"/>
                  <a:pt x="27" y="30"/>
                </a:cubicBezTo>
                <a:cubicBezTo>
                  <a:pt x="0" y="45"/>
                  <a:pt x="0" y="45"/>
                  <a:pt x="0" y="45"/>
                </a:cubicBezTo>
                <a:cubicBezTo>
                  <a:pt x="0" y="17"/>
                  <a:pt x="0" y="17"/>
                  <a:pt x="0" y="17"/>
                </a:cubicBezTo>
                <a:lnTo>
                  <a:pt x="27" y="2"/>
                </a:lnTo>
                <a:close/>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任意多边形 206">
            <a:extLst>
              <a:ext uri="{FF2B5EF4-FFF2-40B4-BE49-F238E27FC236}">
                <a16:creationId xmlns:a16="http://schemas.microsoft.com/office/drawing/2014/main" id="{6F7B71DD-AB5C-4CC2-9772-976475EC4393}"/>
              </a:ext>
            </a:extLst>
          </p:cNvPr>
          <p:cNvSpPr/>
          <p:nvPr/>
        </p:nvSpPr>
        <p:spPr bwMode="auto">
          <a:xfrm>
            <a:off x="10784820" y="3153189"/>
            <a:ext cx="46319" cy="54591"/>
          </a:xfrm>
          <a:custGeom>
            <a:avLst/>
            <a:gdLst>
              <a:gd name="T0" fmla="*/ 16 w 17"/>
              <a:gd name="T1" fmla="*/ 12 h 20"/>
              <a:gd name="T2" fmla="*/ 13 w 17"/>
              <a:gd name="T3" fmla="*/ 11 h 20"/>
              <a:gd name="T4" fmla="*/ 13 w 17"/>
              <a:gd name="T5" fmla="*/ 7 h 20"/>
              <a:gd name="T6" fmla="*/ 11 w 17"/>
              <a:gd name="T7" fmla="*/ 0 h 20"/>
              <a:gd name="T8" fmla="*/ 6 w 17"/>
              <a:gd name="T9" fmla="*/ 0 h 20"/>
              <a:gd name="T10" fmla="*/ 0 w 17"/>
              <a:gd name="T11" fmla="*/ 13 h 20"/>
              <a:gd name="T12" fmla="*/ 3 w 17"/>
              <a:gd name="T13" fmla="*/ 20 h 20"/>
              <a:gd name="T14" fmla="*/ 5 w 17"/>
              <a:gd name="T15" fmla="*/ 20 h 20"/>
              <a:gd name="T16" fmla="*/ 7 w 17"/>
              <a:gd name="T17" fmla="*/ 19 h 20"/>
              <a:gd name="T18" fmla="*/ 12 w 17"/>
              <a:gd name="T19" fmla="*/ 13 h 20"/>
              <a:gd name="T20" fmla="*/ 15 w 17"/>
              <a:gd name="T21" fmla="*/ 14 h 20"/>
              <a:gd name="T22" fmla="*/ 16 w 17"/>
              <a:gd name="T23" fmla="*/ 14 h 20"/>
              <a:gd name="T24" fmla="*/ 17 w 17"/>
              <a:gd name="T25" fmla="*/ 13 h 20"/>
              <a:gd name="T26" fmla="*/ 16 w 17"/>
              <a:gd name="T27" fmla="*/ 12 h 20"/>
              <a:gd name="T28" fmla="*/ 6 w 17"/>
              <a:gd name="T29" fmla="*/ 17 h 20"/>
              <a:gd name="T30" fmla="*/ 4 w 17"/>
              <a:gd name="T31" fmla="*/ 18 h 20"/>
              <a:gd name="T32" fmla="*/ 2 w 17"/>
              <a:gd name="T33" fmla="*/ 13 h 20"/>
              <a:gd name="T34" fmla="*/ 7 w 17"/>
              <a:gd name="T35" fmla="*/ 2 h 20"/>
              <a:gd name="T36" fmla="*/ 9 w 17"/>
              <a:gd name="T37" fmla="*/ 2 h 20"/>
              <a:gd name="T38" fmla="*/ 9 w 17"/>
              <a:gd name="T39" fmla="*/ 2 h 20"/>
              <a:gd name="T40" fmla="*/ 11 w 17"/>
              <a:gd name="T41" fmla="*/ 7 h 20"/>
              <a:gd name="T42" fmla="*/ 6 w 17"/>
              <a:gd name="T43"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20">
                <a:moveTo>
                  <a:pt x="16" y="12"/>
                </a:moveTo>
                <a:cubicBezTo>
                  <a:pt x="13" y="11"/>
                  <a:pt x="13" y="11"/>
                  <a:pt x="13" y="11"/>
                </a:cubicBezTo>
                <a:cubicBezTo>
                  <a:pt x="13" y="9"/>
                  <a:pt x="13" y="8"/>
                  <a:pt x="13" y="7"/>
                </a:cubicBezTo>
                <a:cubicBezTo>
                  <a:pt x="13" y="4"/>
                  <a:pt x="12" y="1"/>
                  <a:pt x="11" y="0"/>
                </a:cubicBezTo>
                <a:cubicBezTo>
                  <a:pt x="9" y="0"/>
                  <a:pt x="8" y="0"/>
                  <a:pt x="6" y="0"/>
                </a:cubicBezTo>
                <a:cubicBezTo>
                  <a:pt x="3" y="2"/>
                  <a:pt x="0" y="8"/>
                  <a:pt x="0" y="13"/>
                </a:cubicBezTo>
                <a:cubicBezTo>
                  <a:pt x="0" y="16"/>
                  <a:pt x="1" y="19"/>
                  <a:pt x="3" y="20"/>
                </a:cubicBezTo>
                <a:cubicBezTo>
                  <a:pt x="3" y="20"/>
                  <a:pt x="4" y="20"/>
                  <a:pt x="5" y="20"/>
                </a:cubicBezTo>
                <a:cubicBezTo>
                  <a:pt x="6" y="20"/>
                  <a:pt x="6" y="20"/>
                  <a:pt x="7" y="19"/>
                </a:cubicBezTo>
                <a:cubicBezTo>
                  <a:pt x="9" y="18"/>
                  <a:pt x="11" y="16"/>
                  <a:pt x="12" y="13"/>
                </a:cubicBezTo>
                <a:cubicBezTo>
                  <a:pt x="15" y="14"/>
                  <a:pt x="15" y="14"/>
                  <a:pt x="15" y="14"/>
                </a:cubicBezTo>
                <a:cubicBezTo>
                  <a:pt x="16" y="14"/>
                  <a:pt x="16" y="14"/>
                  <a:pt x="16" y="14"/>
                </a:cubicBezTo>
                <a:cubicBezTo>
                  <a:pt x="16" y="14"/>
                  <a:pt x="17" y="14"/>
                  <a:pt x="17" y="13"/>
                </a:cubicBezTo>
                <a:cubicBezTo>
                  <a:pt x="17" y="12"/>
                  <a:pt x="17" y="12"/>
                  <a:pt x="16" y="12"/>
                </a:cubicBezTo>
                <a:close/>
                <a:moveTo>
                  <a:pt x="6" y="17"/>
                </a:moveTo>
                <a:cubicBezTo>
                  <a:pt x="5" y="18"/>
                  <a:pt x="5" y="18"/>
                  <a:pt x="4" y="18"/>
                </a:cubicBezTo>
                <a:cubicBezTo>
                  <a:pt x="3" y="17"/>
                  <a:pt x="2" y="15"/>
                  <a:pt x="2" y="13"/>
                </a:cubicBezTo>
                <a:cubicBezTo>
                  <a:pt x="2" y="9"/>
                  <a:pt x="5" y="4"/>
                  <a:pt x="7" y="2"/>
                </a:cubicBezTo>
                <a:cubicBezTo>
                  <a:pt x="8" y="2"/>
                  <a:pt x="8" y="2"/>
                  <a:pt x="9" y="2"/>
                </a:cubicBezTo>
                <a:cubicBezTo>
                  <a:pt x="9" y="2"/>
                  <a:pt x="9" y="2"/>
                  <a:pt x="9" y="2"/>
                </a:cubicBezTo>
                <a:cubicBezTo>
                  <a:pt x="10" y="3"/>
                  <a:pt x="11" y="5"/>
                  <a:pt x="11" y="7"/>
                </a:cubicBezTo>
                <a:cubicBezTo>
                  <a:pt x="11" y="11"/>
                  <a:pt x="9" y="16"/>
                  <a:pt x="6" y="17"/>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任意多边形 207">
            <a:extLst>
              <a:ext uri="{FF2B5EF4-FFF2-40B4-BE49-F238E27FC236}">
                <a16:creationId xmlns:a16="http://schemas.microsoft.com/office/drawing/2014/main" id="{A1387680-8F96-4E5C-B944-B2C121957067}"/>
              </a:ext>
            </a:extLst>
          </p:cNvPr>
          <p:cNvSpPr/>
          <p:nvPr/>
        </p:nvSpPr>
        <p:spPr bwMode="auto">
          <a:xfrm>
            <a:off x="9117328" y="3313653"/>
            <a:ext cx="1819684" cy="1394539"/>
          </a:xfrm>
          <a:custGeom>
            <a:avLst/>
            <a:gdLst>
              <a:gd name="T0" fmla="*/ 0 w 667"/>
              <a:gd name="T1" fmla="*/ 392 h 512"/>
              <a:gd name="T2" fmla="*/ 0 w 667"/>
              <a:gd name="T3" fmla="*/ 504 h 512"/>
              <a:gd name="T4" fmla="*/ 9 w 667"/>
              <a:gd name="T5" fmla="*/ 509 h 512"/>
              <a:gd name="T6" fmla="*/ 658 w 667"/>
              <a:gd name="T7" fmla="*/ 134 h 512"/>
              <a:gd name="T8" fmla="*/ 667 w 667"/>
              <a:gd name="T9" fmla="*/ 119 h 512"/>
              <a:gd name="T10" fmla="*/ 667 w 667"/>
              <a:gd name="T11" fmla="*/ 8 h 512"/>
              <a:gd name="T12" fmla="*/ 658 w 667"/>
              <a:gd name="T13" fmla="*/ 3 h 512"/>
              <a:gd name="T14" fmla="*/ 9 w 667"/>
              <a:gd name="T15" fmla="*/ 377 h 512"/>
              <a:gd name="T16" fmla="*/ 0 w 667"/>
              <a:gd name="T17" fmla="*/ 39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7" h="512">
                <a:moveTo>
                  <a:pt x="0" y="392"/>
                </a:moveTo>
                <a:cubicBezTo>
                  <a:pt x="0" y="504"/>
                  <a:pt x="0" y="504"/>
                  <a:pt x="0" y="504"/>
                </a:cubicBezTo>
                <a:cubicBezTo>
                  <a:pt x="0" y="509"/>
                  <a:pt x="4" y="512"/>
                  <a:pt x="9" y="509"/>
                </a:cubicBezTo>
                <a:cubicBezTo>
                  <a:pt x="658" y="134"/>
                  <a:pt x="658" y="134"/>
                  <a:pt x="658" y="134"/>
                </a:cubicBezTo>
                <a:cubicBezTo>
                  <a:pt x="663" y="131"/>
                  <a:pt x="667" y="125"/>
                  <a:pt x="667" y="119"/>
                </a:cubicBezTo>
                <a:cubicBezTo>
                  <a:pt x="667" y="8"/>
                  <a:pt x="667" y="8"/>
                  <a:pt x="667" y="8"/>
                </a:cubicBezTo>
                <a:cubicBezTo>
                  <a:pt x="667" y="2"/>
                  <a:pt x="663" y="0"/>
                  <a:pt x="658" y="3"/>
                </a:cubicBezTo>
                <a:cubicBezTo>
                  <a:pt x="9" y="377"/>
                  <a:pt x="9" y="377"/>
                  <a:pt x="9" y="377"/>
                </a:cubicBezTo>
                <a:cubicBezTo>
                  <a:pt x="4" y="380"/>
                  <a:pt x="0" y="387"/>
                  <a:pt x="0" y="392"/>
                </a:cubicBezTo>
              </a:path>
            </a:pathLst>
          </a:custGeom>
          <a:solidFill>
            <a:srgbClr val="27DE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任意多边形 208">
            <a:extLst>
              <a:ext uri="{FF2B5EF4-FFF2-40B4-BE49-F238E27FC236}">
                <a16:creationId xmlns:a16="http://schemas.microsoft.com/office/drawing/2014/main" id="{0CF3531A-5130-45DD-A7FE-AF3836BBED8D}"/>
              </a:ext>
            </a:extLst>
          </p:cNvPr>
          <p:cNvSpPr/>
          <p:nvPr/>
        </p:nvSpPr>
        <p:spPr bwMode="auto">
          <a:xfrm>
            <a:off x="9117328" y="3320269"/>
            <a:ext cx="1819684" cy="1382960"/>
          </a:xfrm>
          <a:custGeom>
            <a:avLst/>
            <a:gdLst>
              <a:gd name="T0" fmla="*/ 662 w 667"/>
              <a:gd name="T1" fmla="*/ 0 h 508"/>
              <a:gd name="T2" fmla="*/ 658 w 667"/>
              <a:gd name="T3" fmla="*/ 1 h 508"/>
              <a:gd name="T4" fmla="*/ 9 w 667"/>
              <a:gd name="T5" fmla="*/ 375 h 508"/>
              <a:gd name="T6" fmla="*/ 0 w 667"/>
              <a:gd name="T7" fmla="*/ 390 h 508"/>
              <a:gd name="T8" fmla="*/ 0 w 667"/>
              <a:gd name="T9" fmla="*/ 502 h 508"/>
              <a:gd name="T10" fmla="*/ 5 w 667"/>
              <a:gd name="T11" fmla="*/ 508 h 508"/>
              <a:gd name="T12" fmla="*/ 9 w 667"/>
              <a:gd name="T13" fmla="*/ 507 h 508"/>
              <a:gd name="T14" fmla="*/ 658 w 667"/>
              <a:gd name="T15" fmla="*/ 132 h 508"/>
              <a:gd name="T16" fmla="*/ 667 w 667"/>
              <a:gd name="T17" fmla="*/ 117 h 508"/>
              <a:gd name="T18" fmla="*/ 667 w 667"/>
              <a:gd name="T19" fmla="*/ 6 h 508"/>
              <a:gd name="T20" fmla="*/ 662 w 667"/>
              <a:gd name="T21"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508">
                <a:moveTo>
                  <a:pt x="662" y="0"/>
                </a:moveTo>
                <a:cubicBezTo>
                  <a:pt x="661" y="0"/>
                  <a:pt x="659" y="0"/>
                  <a:pt x="658" y="1"/>
                </a:cubicBezTo>
                <a:cubicBezTo>
                  <a:pt x="9" y="375"/>
                  <a:pt x="9" y="375"/>
                  <a:pt x="9" y="375"/>
                </a:cubicBezTo>
                <a:cubicBezTo>
                  <a:pt x="4" y="378"/>
                  <a:pt x="0" y="385"/>
                  <a:pt x="0" y="390"/>
                </a:cubicBezTo>
                <a:cubicBezTo>
                  <a:pt x="0" y="502"/>
                  <a:pt x="0" y="502"/>
                  <a:pt x="0" y="502"/>
                </a:cubicBezTo>
                <a:cubicBezTo>
                  <a:pt x="0" y="506"/>
                  <a:pt x="2" y="508"/>
                  <a:pt x="5" y="508"/>
                </a:cubicBezTo>
                <a:cubicBezTo>
                  <a:pt x="6" y="508"/>
                  <a:pt x="8" y="508"/>
                  <a:pt x="9" y="507"/>
                </a:cubicBezTo>
                <a:cubicBezTo>
                  <a:pt x="658" y="132"/>
                  <a:pt x="658" y="132"/>
                  <a:pt x="658" y="132"/>
                </a:cubicBezTo>
                <a:cubicBezTo>
                  <a:pt x="663" y="129"/>
                  <a:pt x="667" y="123"/>
                  <a:pt x="667" y="117"/>
                </a:cubicBezTo>
                <a:cubicBezTo>
                  <a:pt x="667" y="6"/>
                  <a:pt x="667" y="6"/>
                  <a:pt x="667" y="6"/>
                </a:cubicBezTo>
                <a:cubicBezTo>
                  <a:pt x="667" y="2"/>
                  <a:pt x="665" y="0"/>
                  <a:pt x="662" y="0"/>
                </a:cubicBezTo>
              </a:path>
            </a:pathLst>
          </a:custGeom>
          <a:solidFill>
            <a:srgbClr val="BFF5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任意多边形 209">
            <a:extLst>
              <a:ext uri="{FF2B5EF4-FFF2-40B4-BE49-F238E27FC236}">
                <a16:creationId xmlns:a16="http://schemas.microsoft.com/office/drawing/2014/main" id="{5FCBDD04-D4F9-4835-9AC2-C428FF0D9C16}"/>
              </a:ext>
            </a:extLst>
          </p:cNvPr>
          <p:cNvSpPr/>
          <p:nvPr/>
        </p:nvSpPr>
        <p:spPr bwMode="auto">
          <a:xfrm>
            <a:off x="8407652" y="2643678"/>
            <a:ext cx="2617035" cy="1662529"/>
          </a:xfrm>
          <a:custGeom>
            <a:avLst/>
            <a:gdLst>
              <a:gd name="T0" fmla="*/ 959 w 959"/>
              <a:gd name="T1" fmla="*/ 0 h 610"/>
              <a:gd name="T2" fmla="*/ 959 w 959"/>
              <a:gd name="T3" fmla="*/ 56 h 610"/>
              <a:gd name="T4" fmla="*/ 0 w 959"/>
              <a:gd name="T5" fmla="*/ 610 h 610"/>
              <a:gd name="T6" fmla="*/ 0 w 959"/>
              <a:gd name="T7" fmla="*/ 553 h 610"/>
              <a:gd name="T8" fmla="*/ 18 w 959"/>
              <a:gd name="T9" fmla="*/ 543 h 610"/>
              <a:gd name="T10" fmla="*/ 27 w 959"/>
              <a:gd name="T11" fmla="*/ 528 h 610"/>
              <a:gd name="T12" fmla="*/ 33 w 959"/>
              <a:gd name="T13" fmla="*/ 507 h 610"/>
              <a:gd name="T14" fmla="*/ 42 w 959"/>
              <a:gd name="T15" fmla="*/ 492 h 610"/>
              <a:gd name="T16" fmla="*/ 248 w 959"/>
              <a:gd name="T17" fmla="*/ 373 h 610"/>
              <a:gd name="T18" fmla="*/ 260 w 959"/>
              <a:gd name="T19" fmla="*/ 376 h 610"/>
              <a:gd name="T20" fmla="*/ 268 w 959"/>
              <a:gd name="T21" fmla="*/ 389 h 610"/>
              <a:gd name="T22" fmla="*/ 277 w 959"/>
              <a:gd name="T23" fmla="*/ 394 h 610"/>
              <a:gd name="T24" fmla="*/ 959 w 959"/>
              <a:gd name="T25"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9" h="610">
                <a:moveTo>
                  <a:pt x="959" y="0"/>
                </a:moveTo>
                <a:cubicBezTo>
                  <a:pt x="959" y="56"/>
                  <a:pt x="959" y="56"/>
                  <a:pt x="959" y="56"/>
                </a:cubicBezTo>
                <a:cubicBezTo>
                  <a:pt x="0" y="610"/>
                  <a:pt x="0" y="610"/>
                  <a:pt x="0" y="610"/>
                </a:cubicBezTo>
                <a:cubicBezTo>
                  <a:pt x="0" y="553"/>
                  <a:pt x="0" y="553"/>
                  <a:pt x="0" y="553"/>
                </a:cubicBezTo>
                <a:cubicBezTo>
                  <a:pt x="18" y="543"/>
                  <a:pt x="18" y="543"/>
                  <a:pt x="18" y="543"/>
                </a:cubicBezTo>
                <a:cubicBezTo>
                  <a:pt x="23" y="540"/>
                  <a:pt x="25" y="536"/>
                  <a:pt x="27" y="528"/>
                </a:cubicBezTo>
                <a:cubicBezTo>
                  <a:pt x="33" y="507"/>
                  <a:pt x="33" y="507"/>
                  <a:pt x="33" y="507"/>
                </a:cubicBezTo>
                <a:cubicBezTo>
                  <a:pt x="35" y="500"/>
                  <a:pt x="37" y="495"/>
                  <a:pt x="42" y="492"/>
                </a:cubicBezTo>
                <a:cubicBezTo>
                  <a:pt x="248" y="373"/>
                  <a:pt x="248" y="373"/>
                  <a:pt x="248" y="373"/>
                </a:cubicBezTo>
                <a:cubicBezTo>
                  <a:pt x="253" y="370"/>
                  <a:pt x="257" y="370"/>
                  <a:pt x="260" y="376"/>
                </a:cubicBezTo>
                <a:cubicBezTo>
                  <a:pt x="268" y="389"/>
                  <a:pt x="268" y="389"/>
                  <a:pt x="268" y="389"/>
                </a:cubicBezTo>
                <a:cubicBezTo>
                  <a:pt x="271" y="394"/>
                  <a:pt x="272" y="397"/>
                  <a:pt x="277" y="394"/>
                </a:cubicBezTo>
                <a:cubicBezTo>
                  <a:pt x="959" y="0"/>
                  <a:pt x="959" y="0"/>
                  <a:pt x="959"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任意多边形 210">
            <a:extLst>
              <a:ext uri="{FF2B5EF4-FFF2-40B4-BE49-F238E27FC236}">
                <a16:creationId xmlns:a16="http://schemas.microsoft.com/office/drawing/2014/main" id="{622E3F5E-7DF8-449B-9213-B5F70699204E}"/>
              </a:ext>
            </a:extLst>
          </p:cNvPr>
          <p:cNvSpPr/>
          <p:nvPr/>
        </p:nvSpPr>
        <p:spPr bwMode="auto">
          <a:xfrm>
            <a:off x="10885730" y="2587433"/>
            <a:ext cx="56245" cy="86021"/>
          </a:xfrm>
          <a:custGeom>
            <a:avLst/>
            <a:gdLst>
              <a:gd name="T0" fmla="*/ 10 w 21"/>
              <a:gd name="T1" fmla="*/ 4 h 32"/>
              <a:gd name="T2" fmla="*/ 21 w 21"/>
              <a:gd name="T3" fmla="*/ 10 h 32"/>
              <a:gd name="T4" fmla="*/ 10 w 21"/>
              <a:gd name="T5" fmla="*/ 29 h 32"/>
              <a:gd name="T6" fmla="*/ 0 w 21"/>
              <a:gd name="T7" fmla="*/ 23 h 32"/>
              <a:gd name="T8" fmla="*/ 10 w 21"/>
              <a:gd name="T9" fmla="*/ 4 h 32"/>
            </a:gdLst>
            <a:ahLst/>
            <a:cxnLst>
              <a:cxn ang="0">
                <a:pos x="T0" y="T1"/>
              </a:cxn>
              <a:cxn ang="0">
                <a:pos x="T2" y="T3"/>
              </a:cxn>
              <a:cxn ang="0">
                <a:pos x="T4" y="T5"/>
              </a:cxn>
              <a:cxn ang="0">
                <a:pos x="T6" y="T7"/>
              </a:cxn>
              <a:cxn ang="0">
                <a:pos x="T8" y="T9"/>
              </a:cxn>
            </a:cxnLst>
            <a:rect l="0" t="0" r="r" b="b"/>
            <a:pathLst>
              <a:path w="21" h="32">
                <a:moveTo>
                  <a:pt x="10" y="4"/>
                </a:moveTo>
                <a:cubicBezTo>
                  <a:pt x="16" y="0"/>
                  <a:pt x="21" y="3"/>
                  <a:pt x="21" y="10"/>
                </a:cubicBezTo>
                <a:cubicBezTo>
                  <a:pt x="21" y="17"/>
                  <a:pt x="16" y="25"/>
                  <a:pt x="10" y="29"/>
                </a:cubicBezTo>
                <a:cubicBezTo>
                  <a:pt x="4" y="32"/>
                  <a:pt x="0" y="30"/>
                  <a:pt x="0" y="23"/>
                </a:cubicBezTo>
                <a:cubicBezTo>
                  <a:pt x="0" y="16"/>
                  <a:pt x="4" y="7"/>
                  <a:pt x="1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任意多边形 211">
            <a:extLst>
              <a:ext uri="{FF2B5EF4-FFF2-40B4-BE49-F238E27FC236}">
                <a16:creationId xmlns:a16="http://schemas.microsoft.com/office/drawing/2014/main" id="{0A88A14E-50F7-4B96-BDFD-6DF37E430865}"/>
              </a:ext>
            </a:extLst>
          </p:cNvPr>
          <p:cNvSpPr/>
          <p:nvPr/>
        </p:nvSpPr>
        <p:spPr bwMode="auto">
          <a:xfrm>
            <a:off x="10776550" y="2650295"/>
            <a:ext cx="59553" cy="86021"/>
          </a:xfrm>
          <a:custGeom>
            <a:avLst/>
            <a:gdLst>
              <a:gd name="T0" fmla="*/ 11 w 22"/>
              <a:gd name="T1" fmla="*/ 3 h 32"/>
              <a:gd name="T2" fmla="*/ 22 w 22"/>
              <a:gd name="T3" fmla="*/ 10 h 32"/>
              <a:gd name="T4" fmla="*/ 11 w 22"/>
              <a:gd name="T5" fmla="*/ 29 h 32"/>
              <a:gd name="T6" fmla="*/ 0 w 22"/>
              <a:gd name="T7" fmla="*/ 22 h 32"/>
              <a:gd name="T8" fmla="*/ 11 w 22"/>
              <a:gd name="T9" fmla="*/ 3 h 32"/>
            </a:gdLst>
            <a:ahLst/>
            <a:cxnLst>
              <a:cxn ang="0">
                <a:pos x="T0" y="T1"/>
              </a:cxn>
              <a:cxn ang="0">
                <a:pos x="T2" y="T3"/>
              </a:cxn>
              <a:cxn ang="0">
                <a:pos x="T4" y="T5"/>
              </a:cxn>
              <a:cxn ang="0">
                <a:pos x="T6" y="T7"/>
              </a:cxn>
              <a:cxn ang="0">
                <a:pos x="T8" y="T9"/>
              </a:cxn>
            </a:cxnLst>
            <a:rect l="0" t="0" r="r" b="b"/>
            <a:pathLst>
              <a:path w="22" h="32">
                <a:moveTo>
                  <a:pt x="11" y="3"/>
                </a:moveTo>
                <a:cubicBezTo>
                  <a:pt x="17" y="0"/>
                  <a:pt x="22" y="3"/>
                  <a:pt x="22" y="10"/>
                </a:cubicBezTo>
                <a:cubicBezTo>
                  <a:pt x="22" y="17"/>
                  <a:pt x="17" y="25"/>
                  <a:pt x="11" y="29"/>
                </a:cubicBezTo>
                <a:cubicBezTo>
                  <a:pt x="5" y="32"/>
                  <a:pt x="0" y="29"/>
                  <a:pt x="0" y="22"/>
                </a:cubicBezTo>
                <a:cubicBezTo>
                  <a:pt x="0" y="15"/>
                  <a:pt x="5" y="7"/>
                  <a:pt x="1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任意多边形 212">
            <a:extLst>
              <a:ext uri="{FF2B5EF4-FFF2-40B4-BE49-F238E27FC236}">
                <a16:creationId xmlns:a16="http://schemas.microsoft.com/office/drawing/2014/main" id="{FEE6EC30-0138-412F-BCBB-1210BDC31E37}"/>
              </a:ext>
            </a:extLst>
          </p:cNvPr>
          <p:cNvSpPr/>
          <p:nvPr/>
        </p:nvSpPr>
        <p:spPr bwMode="auto">
          <a:xfrm>
            <a:off x="10669022" y="2711503"/>
            <a:ext cx="61208" cy="87676"/>
          </a:xfrm>
          <a:custGeom>
            <a:avLst/>
            <a:gdLst>
              <a:gd name="T0" fmla="*/ 11 w 22"/>
              <a:gd name="T1" fmla="*/ 3 h 32"/>
              <a:gd name="T2" fmla="*/ 22 w 22"/>
              <a:gd name="T3" fmla="*/ 9 h 32"/>
              <a:gd name="T4" fmla="*/ 11 w 22"/>
              <a:gd name="T5" fmla="*/ 28 h 32"/>
              <a:gd name="T6" fmla="*/ 0 w 22"/>
              <a:gd name="T7" fmla="*/ 22 h 32"/>
              <a:gd name="T8" fmla="*/ 11 w 22"/>
              <a:gd name="T9" fmla="*/ 3 h 32"/>
            </a:gdLst>
            <a:ahLst/>
            <a:cxnLst>
              <a:cxn ang="0">
                <a:pos x="T0" y="T1"/>
              </a:cxn>
              <a:cxn ang="0">
                <a:pos x="T2" y="T3"/>
              </a:cxn>
              <a:cxn ang="0">
                <a:pos x="T4" y="T5"/>
              </a:cxn>
              <a:cxn ang="0">
                <a:pos x="T6" y="T7"/>
              </a:cxn>
              <a:cxn ang="0">
                <a:pos x="T8" y="T9"/>
              </a:cxn>
            </a:cxnLst>
            <a:rect l="0" t="0" r="r" b="b"/>
            <a:pathLst>
              <a:path w="22" h="32">
                <a:moveTo>
                  <a:pt x="11" y="3"/>
                </a:moveTo>
                <a:cubicBezTo>
                  <a:pt x="17" y="0"/>
                  <a:pt x="22" y="2"/>
                  <a:pt x="22" y="9"/>
                </a:cubicBezTo>
                <a:cubicBezTo>
                  <a:pt x="22" y="16"/>
                  <a:pt x="17" y="25"/>
                  <a:pt x="11" y="28"/>
                </a:cubicBezTo>
                <a:cubicBezTo>
                  <a:pt x="5" y="32"/>
                  <a:pt x="0" y="29"/>
                  <a:pt x="0" y="22"/>
                </a:cubicBezTo>
                <a:cubicBezTo>
                  <a:pt x="0" y="15"/>
                  <a:pt x="5" y="6"/>
                  <a:pt x="1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任意多边形 213">
            <a:extLst>
              <a:ext uri="{FF2B5EF4-FFF2-40B4-BE49-F238E27FC236}">
                <a16:creationId xmlns:a16="http://schemas.microsoft.com/office/drawing/2014/main" id="{6A940624-9641-41E5-8235-1A40935DF711}"/>
              </a:ext>
            </a:extLst>
          </p:cNvPr>
          <p:cNvSpPr/>
          <p:nvPr/>
        </p:nvSpPr>
        <p:spPr bwMode="auto">
          <a:xfrm>
            <a:off x="8470514" y="4150707"/>
            <a:ext cx="49628" cy="62862"/>
          </a:xfrm>
          <a:custGeom>
            <a:avLst/>
            <a:gdLst>
              <a:gd name="T0" fmla="*/ 8 w 18"/>
              <a:gd name="T1" fmla="*/ 0 h 23"/>
              <a:gd name="T2" fmla="*/ 7 w 18"/>
              <a:gd name="T3" fmla="*/ 1 h 23"/>
              <a:gd name="T4" fmla="*/ 0 w 18"/>
              <a:gd name="T5" fmla="*/ 15 h 23"/>
              <a:gd name="T6" fmla="*/ 0 w 18"/>
              <a:gd name="T7" fmla="*/ 15 h 23"/>
              <a:gd name="T8" fmla="*/ 0 w 18"/>
              <a:gd name="T9" fmla="*/ 15 h 23"/>
              <a:gd name="T10" fmla="*/ 0 w 18"/>
              <a:gd name="T11" fmla="*/ 16 h 23"/>
              <a:gd name="T12" fmla="*/ 0 w 18"/>
              <a:gd name="T13" fmla="*/ 16 h 23"/>
              <a:gd name="T14" fmla="*/ 0 w 18"/>
              <a:gd name="T15" fmla="*/ 17 h 23"/>
              <a:gd name="T16" fmla="*/ 0 w 18"/>
              <a:gd name="T17" fmla="*/ 17 h 23"/>
              <a:gd name="T18" fmla="*/ 0 w 18"/>
              <a:gd name="T19" fmla="*/ 17 h 23"/>
              <a:gd name="T20" fmla="*/ 0 w 18"/>
              <a:gd name="T21" fmla="*/ 17 h 23"/>
              <a:gd name="T22" fmla="*/ 7 w 18"/>
              <a:gd name="T23" fmla="*/ 23 h 23"/>
              <a:gd name="T24" fmla="*/ 8 w 18"/>
              <a:gd name="T25" fmla="*/ 23 h 23"/>
              <a:gd name="T26" fmla="*/ 9 w 18"/>
              <a:gd name="T27" fmla="*/ 22 h 23"/>
              <a:gd name="T28" fmla="*/ 9 w 18"/>
              <a:gd name="T29" fmla="*/ 20 h 23"/>
              <a:gd name="T30" fmla="*/ 4 w 18"/>
              <a:gd name="T31" fmla="*/ 16 h 23"/>
              <a:gd name="T32" fmla="*/ 17 w 18"/>
              <a:gd name="T33" fmla="*/ 8 h 23"/>
              <a:gd name="T34" fmla="*/ 18 w 18"/>
              <a:gd name="T35" fmla="*/ 6 h 23"/>
              <a:gd name="T36" fmla="*/ 18 w 18"/>
              <a:gd name="T37" fmla="*/ 4 h 23"/>
              <a:gd name="T38" fmla="*/ 17 w 18"/>
              <a:gd name="T39" fmla="*/ 4 h 23"/>
              <a:gd name="T40" fmla="*/ 4 w 18"/>
              <a:gd name="T41" fmla="*/ 12 h 23"/>
              <a:gd name="T42" fmla="*/ 9 w 18"/>
              <a:gd name="T43" fmla="*/ 2 h 23"/>
              <a:gd name="T44" fmla="*/ 9 w 18"/>
              <a:gd name="T45" fmla="*/ 0 h 23"/>
              <a:gd name="T46" fmla="*/ 8 w 18"/>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23">
                <a:moveTo>
                  <a:pt x="8" y="0"/>
                </a:moveTo>
                <a:cubicBezTo>
                  <a:pt x="8" y="0"/>
                  <a:pt x="8" y="0"/>
                  <a:pt x="7" y="1"/>
                </a:cubicBezTo>
                <a:cubicBezTo>
                  <a:pt x="0" y="15"/>
                  <a:pt x="0" y="15"/>
                  <a:pt x="0" y="15"/>
                </a:cubicBezTo>
                <a:cubicBezTo>
                  <a:pt x="0" y="15"/>
                  <a:pt x="0" y="15"/>
                  <a:pt x="0" y="15"/>
                </a:cubicBezTo>
                <a:cubicBezTo>
                  <a:pt x="0" y="15"/>
                  <a:pt x="0" y="15"/>
                  <a:pt x="0" y="15"/>
                </a:cubicBezTo>
                <a:cubicBezTo>
                  <a:pt x="0" y="16"/>
                  <a:pt x="0" y="16"/>
                  <a:pt x="0" y="16"/>
                </a:cubicBezTo>
                <a:cubicBezTo>
                  <a:pt x="0" y="16"/>
                  <a:pt x="0" y="16"/>
                  <a:pt x="0" y="16"/>
                </a:cubicBezTo>
                <a:cubicBezTo>
                  <a:pt x="0" y="17"/>
                  <a:pt x="0" y="17"/>
                  <a:pt x="0" y="17"/>
                </a:cubicBezTo>
                <a:cubicBezTo>
                  <a:pt x="0" y="17"/>
                  <a:pt x="0" y="17"/>
                  <a:pt x="0" y="17"/>
                </a:cubicBezTo>
                <a:cubicBezTo>
                  <a:pt x="0" y="17"/>
                  <a:pt x="0" y="17"/>
                  <a:pt x="0" y="17"/>
                </a:cubicBezTo>
                <a:cubicBezTo>
                  <a:pt x="0" y="17"/>
                  <a:pt x="0" y="17"/>
                  <a:pt x="0" y="17"/>
                </a:cubicBezTo>
                <a:cubicBezTo>
                  <a:pt x="7" y="23"/>
                  <a:pt x="7" y="23"/>
                  <a:pt x="7" y="23"/>
                </a:cubicBezTo>
                <a:cubicBezTo>
                  <a:pt x="8" y="23"/>
                  <a:pt x="8" y="23"/>
                  <a:pt x="8" y="23"/>
                </a:cubicBezTo>
                <a:cubicBezTo>
                  <a:pt x="8" y="23"/>
                  <a:pt x="9" y="23"/>
                  <a:pt x="9" y="22"/>
                </a:cubicBezTo>
                <a:cubicBezTo>
                  <a:pt x="9" y="21"/>
                  <a:pt x="9" y="20"/>
                  <a:pt x="9" y="20"/>
                </a:cubicBezTo>
                <a:cubicBezTo>
                  <a:pt x="4" y="16"/>
                  <a:pt x="4" y="16"/>
                  <a:pt x="4" y="16"/>
                </a:cubicBezTo>
                <a:cubicBezTo>
                  <a:pt x="17" y="8"/>
                  <a:pt x="17" y="8"/>
                  <a:pt x="17" y="8"/>
                </a:cubicBezTo>
                <a:cubicBezTo>
                  <a:pt x="18" y="8"/>
                  <a:pt x="18" y="6"/>
                  <a:pt x="18" y="6"/>
                </a:cubicBezTo>
                <a:cubicBezTo>
                  <a:pt x="18" y="5"/>
                  <a:pt x="18" y="4"/>
                  <a:pt x="18" y="4"/>
                </a:cubicBezTo>
                <a:cubicBezTo>
                  <a:pt x="17" y="4"/>
                  <a:pt x="17" y="4"/>
                  <a:pt x="17" y="4"/>
                </a:cubicBezTo>
                <a:cubicBezTo>
                  <a:pt x="4" y="12"/>
                  <a:pt x="4" y="12"/>
                  <a:pt x="4" y="12"/>
                </a:cubicBezTo>
                <a:cubicBezTo>
                  <a:pt x="9" y="2"/>
                  <a:pt x="9" y="2"/>
                  <a:pt x="9" y="2"/>
                </a:cubicBezTo>
                <a:cubicBezTo>
                  <a:pt x="9" y="1"/>
                  <a:pt x="9" y="0"/>
                  <a:pt x="9" y="0"/>
                </a:cubicBezTo>
                <a:cubicBezTo>
                  <a:pt x="9" y="0"/>
                  <a:pt x="9" y="0"/>
                  <a:pt x="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任意多边形 5">
            <a:extLst>
              <a:ext uri="{FF2B5EF4-FFF2-40B4-BE49-F238E27FC236}">
                <a16:creationId xmlns:a16="http://schemas.microsoft.com/office/drawing/2014/main" id="{EBF9AAF8-A709-4A40-9197-F88D698E6D09}"/>
              </a:ext>
            </a:extLst>
          </p:cNvPr>
          <p:cNvSpPr/>
          <p:nvPr/>
        </p:nvSpPr>
        <p:spPr bwMode="auto">
          <a:xfrm>
            <a:off x="8543301" y="4104388"/>
            <a:ext cx="52936" cy="62862"/>
          </a:xfrm>
          <a:custGeom>
            <a:avLst/>
            <a:gdLst>
              <a:gd name="T0" fmla="*/ 11 w 19"/>
              <a:gd name="T1" fmla="*/ 0 h 23"/>
              <a:gd name="T2" fmla="*/ 10 w 19"/>
              <a:gd name="T3" fmla="*/ 1 h 23"/>
              <a:gd name="T4" fmla="*/ 10 w 19"/>
              <a:gd name="T5" fmla="*/ 3 h 23"/>
              <a:gd name="T6" fmla="*/ 15 w 19"/>
              <a:gd name="T7" fmla="*/ 7 h 23"/>
              <a:gd name="T8" fmla="*/ 2 w 19"/>
              <a:gd name="T9" fmla="*/ 15 h 23"/>
              <a:gd name="T10" fmla="*/ 0 w 19"/>
              <a:gd name="T11" fmla="*/ 17 h 23"/>
              <a:gd name="T12" fmla="*/ 1 w 19"/>
              <a:gd name="T13" fmla="*/ 18 h 23"/>
              <a:gd name="T14" fmla="*/ 2 w 19"/>
              <a:gd name="T15" fmla="*/ 18 h 23"/>
              <a:gd name="T16" fmla="*/ 15 w 19"/>
              <a:gd name="T17" fmla="*/ 10 h 23"/>
              <a:gd name="T18" fmla="*/ 10 w 19"/>
              <a:gd name="T19" fmla="*/ 20 h 23"/>
              <a:gd name="T20" fmla="*/ 10 w 19"/>
              <a:gd name="T21" fmla="*/ 23 h 23"/>
              <a:gd name="T22" fmla="*/ 11 w 19"/>
              <a:gd name="T23" fmla="*/ 23 h 23"/>
              <a:gd name="T24" fmla="*/ 11 w 19"/>
              <a:gd name="T25" fmla="*/ 22 h 23"/>
              <a:gd name="T26" fmla="*/ 19 w 19"/>
              <a:gd name="T27" fmla="*/ 8 h 23"/>
              <a:gd name="T28" fmla="*/ 19 w 19"/>
              <a:gd name="T29" fmla="*/ 8 h 23"/>
              <a:gd name="T30" fmla="*/ 19 w 19"/>
              <a:gd name="T31" fmla="*/ 7 h 23"/>
              <a:gd name="T32" fmla="*/ 19 w 19"/>
              <a:gd name="T33" fmla="*/ 7 h 23"/>
              <a:gd name="T34" fmla="*/ 19 w 19"/>
              <a:gd name="T35" fmla="*/ 6 h 23"/>
              <a:gd name="T36" fmla="*/ 19 w 19"/>
              <a:gd name="T37" fmla="*/ 6 h 23"/>
              <a:gd name="T38" fmla="*/ 19 w 19"/>
              <a:gd name="T39" fmla="*/ 6 h 23"/>
              <a:gd name="T40" fmla="*/ 19 w 19"/>
              <a:gd name="T41" fmla="*/ 5 h 23"/>
              <a:gd name="T42" fmla="*/ 19 w 19"/>
              <a:gd name="T43" fmla="*/ 5 h 23"/>
              <a:gd name="T44" fmla="*/ 11 w 19"/>
              <a:gd name="T45" fmla="*/ 0 h 23"/>
              <a:gd name="T46" fmla="*/ 11 w 19"/>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23">
                <a:moveTo>
                  <a:pt x="11" y="0"/>
                </a:moveTo>
                <a:cubicBezTo>
                  <a:pt x="11" y="0"/>
                  <a:pt x="10" y="0"/>
                  <a:pt x="10" y="1"/>
                </a:cubicBezTo>
                <a:cubicBezTo>
                  <a:pt x="9" y="2"/>
                  <a:pt x="10" y="3"/>
                  <a:pt x="10" y="3"/>
                </a:cubicBezTo>
                <a:cubicBezTo>
                  <a:pt x="15" y="7"/>
                  <a:pt x="15" y="7"/>
                  <a:pt x="15" y="7"/>
                </a:cubicBezTo>
                <a:cubicBezTo>
                  <a:pt x="2" y="15"/>
                  <a:pt x="2" y="15"/>
                  <a:pt x="2" y="15"/>
                </a:cubicBezTo>
                <a:cubicBezTo>
                  <a:pt x="1" y="15"/>
                  <a:pt x="0" y="16"/>
                  <a:pt x="0" y="17"/>
                </a:cubicBezTo>
                <a:cubicBezTo>
                  <a:pt x="0" y="18"/>
                  <a:pt x="1" y="18"/>
                  <a:pt x="1" y="18"/>
                </a:cubicBezTo>
                <a:cubicBezTo>
                  <a:pt x="1" y="18"/>
                  <a:pt x="1" y="18"/>
                  <a:pt x="2" y="18"/>
                </a:cubicBezTo>
                <a:cubicBezTo>
                  <a:pt x="15" y="10"/>
                  <a:pt x="15" y="10"/>
                  <a:pt x="15" y="10"/>
                </a:cubicBezTo>
                <a:cubicBezTo>
                  <a:pt x="10" y="20"/>
                  <a:pt x="10" y="20"/>
                  <a:pt x="10" y="20"/>
                </a:cubicBezTo>
                <a:cubicBezTo>
                  <a:pt x="10" y="21"/>
                  <a:pt x="9" y="22"/>
                  <a:pt x="10" y="23"/>
                </a:cubicBezTo>
                <a:cubicBezTo>
                  <a:pt x="11" y="23"/>
                  <a:pt x="11" y="23"/>
                  <a:pt x="11" y="23"/>
                </a:cubicBezTo>
                <a:cubicBezTo>
                  <a:pt x="11" y="23"/>
                  <a:pt x="11" y="23"/>
                  <a:pt x="11" y="22"/>
                </a:cubicBezTo>
                <a:cubicBezTo>
                  <a:pt x="19" y="8"/>
                  <a:pt x="19" y="8"/>
                  <a:pt x="19" y="8"/>
                </a:cubicBezTo>
                <a:cubicBezTo>
                  <a:pt x="19" y="8"/>
                  <a:pt x="19" y="8"/>
                  <a:pt x="19" y="8"/>
                </a:cubicBezTo>
                <a:cubicBezTo>
                  <a:pt x="19" y="7"/>
                  <a:pt x="19" y="7"/>
                  <a:pt x="19" y="7"/>
                </a:cubicBezTo>
                <a:cubicBezTo>
                  <a:pt x="19" y="7"/>
                  <a:pt x="19" y="7"/>
                  <a:pt x="19" y="7"/>
                </a:cubicBezTo>
                <a:cubicBezTo>
                  <a:pt x="19" y="6"/>
                  <a:pt x="19" y="6"/>
                  <a:pt x="19" y="6"/>
                </a:cubicBezTo>
                <a:cubicBezTo>
                  <a:pt x="19" y="6"/>
                  <a:pt x="19" y="6"/>
                  <a:pt x="19" y="6"/>
                </a:cubicBezTo>
                <a:cubicBezTo>
                  <a:pt x="19" y="6"/>
                  <a:pt x="19" y="6"/>
                  <a:pt x="19" y="6"/>
                </a:cubicBezTo>
                <a:cubicBezTo>
                  <a:pt x="19" y="5"/>
                  <a:pt x="19" y="5"/>
                  <a:pt x="19" y="5"/>
                </a:cubicBezTo>
                <a:cubicBezTo>
                  <a:pt x="19" y="5"/>
                  <a:pt x="19" y="5"/>
                  <a:pt x="19" y="5"/>
                </a:cubicBezTo>
                <a:cubicBezTo>
                  <a:pt x="11" y="0"/>
                  <a:pt x="11" y="0"/>
                  <a:pt x="11" y="0"/>
                </a:cubicBezTo>
                <a:cubicBezTo>
                  <a:pt x="11" y="0"/>
                  <a:pt x="11" y="0"/>
                  <a:pt x="11"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任意多边形 6">
            <a:extLst>
              <a:ext uri="{FF2B5EF4-FFF2-40B4-BE49-F238E27FC236}">
                <a16:creationId xmlns:a16="http://schemas.microsoft.com/office/drawing/2014/main" id="{B0BD5BF1-ABFA-401A-9529-2FAA2FF59284}"/>
              </a:ext>
            </a:extLst>
          </p:cNvPr>
          <p:cNvSpPr/>
          <p:nvPr/>
        </p:nvSpPr>
        <p:spPr bwMode="auto">
          <a:xfrm>
            <a:off x="8626014" y="4036563"/>
            <a:ext cx="46319" cy="92639"/>
          </a:xfrm>
          <a:custGeom>
            <a:avLst/>
            <a:gdLst>
              <a:gd name="T0" fmla="*/ 16 w 17"/>
              <a:gd name="T1" fmla="*/ 0 h 34"/>
              <a:gd name="T2" fmla="*/ 15 w 17"/>
              <a:gd name="T3" fmla="*/ 1 h 34"/>
              <a:gd name="T4" fmla="*/ 13 w 17"/>
              <a:gd name="T5" fmla="*/ 6 h 34"/>
              <a:gd name="T6" fmla="*/ 13 w 17"/>
              <a:gd name="T7" fmla="*/ 5 h 34"/>
              <a:gd name="T8" fmla="*/ 4 w 17"/>
              <a:gd name="T9" fmla="*/ 14 h 34"/>
              <a:gd name="T10" fmla="*/ 4 w 17"/>
              <a:gd name="T11" fmla="*/ 33 h 34"/>
              <a:gd name="T12" fmla="*/ 7 w 17"/>
              <a:gd name="T13" fmla="*/ 34 h 34"/>
              <a:gd name="T14" fmla="*/ 10 w 17"/>
              <a:gd name="T15" fmla="*/ 33 h 34"/>
              <a:gd name="T16" fmla="*/ 16 w 17"/>
              <a:gd name="T17" fmla="*/ 26 h 34"/>
              <a:gd name="T18" fmla="*/ 16 w 17"/>
              <a:gd name="T19" fmla="*/ 23 h 34"/>
              <a:gd name="T20" fmla="*/ 15 w 17"/>
              <a:gd name="T21" fmla="*/ 23 h 34"/>
              <a:gd name="T22" fmla="*/ 14 w 17"/>
              <a:gd name="T23" fmla="*/ 24 h 34"/>
              <a:gd name="T24" fmla="*/ 7 w 17"/>
              <a:gd name="T25" fmla="*/ 30 h 34"/>
              <a:gd name="T26" fmla="*/ 5 w 17"/>
              <a:gd name="T27" fmla="*/ 29 h 34"/>
              <a:gd name="T28" fmla="*/ 5 w 17"/>
              <a:gd name="T29" fmla="*/ 15 h 34"/>
              <a:gd name="T30" fmla="*/ 12 w 17"/>
              <a:gd name="T31" fmla="*/ 9 h 34"/>
              <a:gd name="T32" fmla="*/ 10 w 17"/>
              <a:gd name="T33" fmla="*/ 13 h 34"/>
              <a:gd name="T34" fmla="*/ 11 w 17"/>
              <a:gd name="T35" fmla="*/ 14 h 34"/>
              <a:gd name="T36" fmla="*/ 11 w 17"/>
              <a:gd name="T37" fmla="*/ 14 h 34"/>
              <a:gd name="T38" fmla="*/ 16 w 17"/>
              <a:gd name="T39" fmla="*/ 10 h 34"/>
              <a:gd name="T40" fmla="*/ 17 w 17"/>
              <a:gd name="T41" fmla="*/ 9 h 34"/>
              <a:gd name="T42" fmla="*/ 16 w 17"/>
              <a:gd name="T43" fmla="*/ 1 h 34"/>
              <a:gd name="T44" fmla="*/ 16 w 17"/>
              <a:gd name="T4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34">
                <a:moveTo>
                  <a:pt x="16" y="0"/>
                </a:moveTo>
                <a:cubicBezTo>
                  <a:pt x="16" y="0"/>
                  <a:pt x="15" y="0"/>
                  <a:pt x="15" y="1"/>
                </a:cubicBezTo>
                <a:cubicBezTo>
                  <a:pt x="13" y="6"/>
                  <a:pt x="13" y="6"/>
                  <a:pt x="13" y="6"/>
                </a:cubicBezTo>
                <a:cubicBezTo>
                  <a:pt x="13" y="5"/>
                  <a:pt x="13" y="5"/>
                  <a:pt x="13" y="5"/>
                </a:cubicBezTo>
                <a:cubicBezTo>
                  <a:pt x="10" y="5"/>
                  <a:pt x="6" y="9"/>
                  <a:pt x="4" y="14"/>
                </a:cubicBezTo>
                <a:cubicBezTo>
                  <a:pt x="0" y="21"/>
                  <a:pt x="0" y="29"/>
                  <a:pt x="4" y="33"/>
                </a:cubicBezTo>
                <a:cubicBezTo>
                  <a:pt x="4" y="33"/>
                  <a:pt x="5" y="34"/>
                  <a:pt x="7" y="34"/>
                </a:cubicBezTo>
                <a:cubicBezTo>
                  <a:pt x="8" y="34"/>
                  <a:pt x="9" y="34"/>
                  <a:pt x="10" y="33"/>
                </a:cubicBezTo>
                <a:cubicBezTo>
                  <a:pt x="12" y="32"/>
                  <a:pt x="14" y="29"/>
                  <a:pt x="16" y="26"/>
                </a:cubicBezTo>
                <a:cubicBezTo>
                  <a:pt x="16" y="25"/>
                  <a:pt x="16" y="24"/>
                  <a:pt x="16" y="23"/>
                </a:cubicBezTo>
                <a:cubicBezTo>
                  <a:pt x="16" y="23"/>
                  <a:pt x="15" y="23"/>
                  <a:pt x="15" y="23"/>
                </a:cubicBezTo>
                <a:cubicBezTo>
                  <a:pt x="15" y="23"/>
                  <a:pt x="15" y="23"/>
                  <a:pt x="14" y="24"/>
                </a:cubicBezTo>
                <a:cubicBezTo>
                  <a:pt x="12" y="28"/>
                  <a:pt x="10" y="30"/>
                  <a:pt x="7" y="30"/>
                </a:cubicBezTo>
                <a:cubicBezTo>
                  <a:pt x="7" y="30"/>
                  <a:pt x="6" y="30"/>
                  <a:pt x="5" y="29"/>
                </a:cubicBezTo>
                <a:cubicBezTo>
                  <a:pt x="3" y="27"/>
                  <a:pt x="3" y="21"/>
                  <a:pt x="5" y="15"/>
                </a:cubicBezTo>
                <a:cubicBezTo>
                  <a:pt x="7" y="11"/>
                  <a:pt x="9" y="9"/>
                  <a:pt x="12" y="9"/>
                </a:cubicBezTo>
                <a:cubicBezTo>
                  <a:pt x="10" y="13"/>
                  <a:pt x="10" y="13"/>
                  <a:pt x="10" y="13"/>
                </a:cubicBezTo>
                <a:cubicBezTo>
                  <a:pt x="10" y="13"/>
                  <a:pt x="10" y="14"/>
                  <a:pt x="11" y="14"/>
                </a:cubicBezTo>
                <a:cubicBezTo>
                  <a:pt x="11" y="14"/>
                  <a:pt x="11" y="14"/>
                  <a:pt x="11" y="14"/>
                </a:cubicBezTo>
                <a:cubicBezTo>
                  <a:pt x="16" y="10"/>
                  <a:pt x="16" y="10"/>
                  <a:pt x="16" y="10"/>
                </a:cubicBezTo>
                <a:cubicBezTo>
                  <a:pt x="17" y="10"/>
                  <a:pt x="17" y="9"/>
                  <a:pt x="17" y="9"/>
                </a:cubicBezTo>
                <a:cubicBezTo>
                  <a:pt x="16" y="1"/>
                  <a:pt x="16" y="1"/>
                  <a:pt x="16" y="1"/>
                </a:cubicBezTo>
                <a:cubicBezTo>
                  <a:pt x="16" y="0"/>
                  <a:pt x="16" y="0"/>
                  <a:pt x="16"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任意多边形 7">
            <a:extLst>
              <a:ext uri="{FF2B5EF4-FFF2-40B4-BE49-F238E27FC236}">
                <a16:creationId xmlns:a16="http://schemas.microsoft.com/office/drawing/2014/main" id="{32876F13-5974-45FC-BACD-A77A6F9B170F}"/>
              </a:ext>
            </a:extLst>
          </p:cNvPr>
          <p:cNvSpPr/>
          <p:nvPr/>
        </p:nvSpPr>
        <p:spPr bwMode="auto">
          <a:xfrm>
            <a:off x="9042887" y="3692478"/>
            <a:ext cx="41357" cy="82712"/>
          </a:xfrm>
          <a:custGeom>
            <a:avLst/>
            <a:gdLst>
              <a:gd name="T0" fmla="*/ 14 w 15"/>
              <a:gd name="T1" fmla="*/ 0 h 30"/>
              <a:gd name="T2" fmla="*/ 12 w 15"/>
              <a:gd name="T3" fmla="*/ 1 h 30"/>
              <a:gd name="T4" fmla="*/ 7 w 15"/>
              <a:gd name="T5" fmla="*/ 12 h 30"/>
              <a:gd name="T6" fmla="*/ 2 w 15"/>
              <a:gd name="T7" fmla="*/ 7 h 30"/>
              <a:gd name="T8" fmla="*/ 2 w 15"/>
              <a:gd name="T9" fmla="*/ 7 h 30"/>
              <a:gd name="T10" fmla="*/ 0 w 15"/>
              <a:gd name="T11" fmla="*/ 8 h 30"/>
              <a:gd name="T12" fmla="*/ 0 w 15"/>
              <a:gd name="T13" fmla="*/ 11 h 30"/>
              <a:gd name="T14" fmla="*/ 5 w 15"/>
              <a:gd name="T15" fmla="*/ 16 h 30"/>
              <a:gd name="T16" fmla="*/ 0 w 15"/>
              <a:gd name="T17" fmla="*/ 27 h 30"/>
              <a:gd name="T18" fmla="*/ 0 w 15"/>
              <a:gd name="T19" fmla="*/ 30 h 30"/>
              <a:gd name="T20" fmla="*/ 1 w 15"/>
              <a:gd name="T21" fmla="*/ 30 h 30"/>
              <a:gd name="T22" fmla="*/ 1 w 15"/>
              <a:gd name="T23" fmla="*/ 30 h 30"/>
              <a:gd name="T24" fmla="*/ 2 w 15"/>
              <a:gd name="T25" fmla="*/ 29 h 30"/>
              <a:gd name="T26" fmla="*/ 7 w 15"/>
              <a:gd name="T27" fmla="*/ 18 h 30"/>
              <a:gd name="T28" fmla="*/ 12 w 15"/>
              <a:gd name="T29" fmla="*/ 23 h 30"/>
              <a:gd name="T30" fmla="*/ 13 w 15"/>
              <a:gd name="T31" fmla="*/ 23 h 30"/>
              <a:gd name="T32" fmla="*/ 13 w 15"/>
              <a:gd name="T33" fmla="*/ 23 h 30"/>
              <a:gd name="T34" fmla="*/ 14 w 15"/>
              <a:gd name="T35" fmla="*/ 22 h 30"/>
              <a:gd name="T36" fmla="*/ 14 w 15"/>
              <a:gd name="T37" fmla="*/ 18 h 30"/>
              <a:gd name="T38" fmla="*/ 9 w 15"/>
              <a:gd name="T39" fmla="*/ 14 h 30"/>
              <a:gd name="T40" fmla="*/ 14 w 15"/>
              <a:gd name="T41" fmla="*/ 3 h 30"/>
              <a:gd name="T42" fmla="*/ 14 w 15"/>
              <a:gd name="T43" fmla="*/ 0 h 30"/>
              <a:gd name="T44" fmla="*/ 14 w 15"/>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0">
                <a:moveTo>
                  <a:pt x="14" y="0"/>
                </a:moveTo>
                <a:cubicBezTo>
                  <a:pt x="13" y="0"/>
                  <a:pt x="13" y="0"/>
                  <a:pt x="12" y="1"/>
                </a:cubicBezTo>
                <a:cubicBezTo>
                  <a:pt x="7" y="12"/>
                  <a:pt x="7" y="12"/>
                  <a:pt x="7" y="12"/>
                </a:cubicBezTo>
                <a:cubicBezTo>
                  <a:pt x="2" y="7"/>
                  <a:pt x="2" y="7"/>
                  <a:pt x="2" y="7"/>
                </a:cubicBezTo>
                <a:cubicBezTo>
                  <a:pt x="2" y="7"/>
                  <a:pt x="2" y="7"/>
                  <a:pt x="2" y="7"/>
                </a:cubicBezTo>
                <a:cubicBezTo>
                  <a:pt x="1" y="7"/>
                  <a:pt x="1" y="7"/>
                  <a:pt x="0" y="8"/>
                </a:cubicBezTo>
                <a:cubicBezTo>
                  <a:pt x="0" y="9"/>
                  <a:pt x="0" y="11"/>
                  <a:pt x="0" y="11"/>
                </a:cubicBezTo>
                <a:cubicBezTo>
                  <a:pt x="5" y="16"/>
                  <a:pt x="5" y="16"/>
                  <a:pt x="5" y="16"/>
                </a:cubicBezTo>
                <a:cubicBezTo>
                  <a:pt x="0" y="27"/>
                  <a:pt x="0" y="27"/>
                  <a:pt x="0" y="27"/>
                </a:cubicBezTo>
                <a:cubicBezTo>
                  <a:pt x="0" y="28"/>
                  <a:pt x="0" y="29"/>
                  <a:pt x="0" y="30"/>
                </a:cubicBezTo>
                <a:cubicBezTo>
                  <a:pt x="0" y="30"/>
                  <a:pt x="0" y="30"/>
                  <a:pt x="1" y="30"/>
                </a:cubicBezTo>
                <a:cubicBezTo>
                  <a:pt x="1" y="30"/>
                  <a:pt x="1" y="30"/>
                  <a:pt x="1" y="30"/>
                </a:cubicBezTo>
                <a:cubicBezTo>
                  <a:pt x="2" y="30"/>
                  <a:pt x="2" y="29"/>
                  <a:pt x="2" y="29"/>
                </a:cubicBezTo>
                <a:cubicBezTo>
                  <a:pt x="7" y="18"/>
                  <a:pt x="7" y="18"/>
                  <a:pt x="7" y="18"/>
                </a:cubicBezTo>
                <a:cubicBezTo>
                  <a:pt x="12" y="23"/>
                  <a:pt x="12" y="23"/>
                  <a:pt x="12" y="23"/>
                </a:cubicBezTo>
                <a:cubicBezTo>
                  <a:pt x="12" y="23"/>
                  <a:pt x="12" y="23"/>
                  <a:pt x="13" y="23"/>
                </a:cubicBezTo>
                <a:cubicBezTo>
                  <a:pt x="13" y="23"/>
                  <a:pt x="13" y="23"/>
                  <a:pt x="13" y="23"/>
                </a:cubicBezTo>
                <a:cubicBezTo>
                  <a:pt x="14" y="23"/>
                  <a:pt x="14" y="22"/>
                  <a:pt x="14" y="22"/>
                </a:cubicBezTo>
                <a:cubicBezTo>
                  <a:pt x="15" y="20"/>
                  <a:pt x="15" y="19"/>
                  <a:pt x="14" y="18"/>
                </a:cubicBezTo>
                <a:cubicBezTo>
                  <a:pt x="9" y="14"/>
                  <a:pt x="9" y="14"/>
                  <a:pt x="9" y="14"/>
                </a:cubicBezTo>
                <a:cubicBezTo>
                  <a:pt x="14" y="3"/>
                  <a:pt x="14" y="3"/>
                  <a:pt x="14" y="3"/>
                </a:cubicBezTo>
                <a:cubicBezTo>
                  <a:pt x="15" y="2"/>
                  <a:pt x="15" y="0"/>
                  <a:pt x="14" y="0"/>
                </a:cubicBezTo>
                <a:cubicBezTo>
                  <a:pt x="14" y="0"/>
                  <a:pt x="14" y="0"/>
                  <a:pt x="14"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任意多边形 8">
            <a:extLst>
              <a:ext uri="{FF2B5EF4-FFF2-40B4-BE49-F238E27FC236}">
                <a16:creationId xmlns:a16="http://schemas.microsoft.com/office/drawing/2014/main" id="{FFB7836E-0D84-4867-BBC7-98097E73F76C}"/>
              </a:ext>
            </a:extLst>
          </p:cNvPr>
          <p:cNvSpPr/>
          <p:nvPr/>
        </p:nvSpPr>
        <p:spPr bwMode="auto">
          <a:xfrm>
            <a:off x="8718652" y="2752859"/>
            <a:ext cx="2172041" cy="1339948"/>
          </a:xfrm>
          <a:custGeom>
            <a:avLst/>
            <a:gdLst>
              <a:gd name="T0" fmla="*/ 0 w 796"/>
              <a:gd name="T1" fmla="*/ 485 h 492"/>
              <a:gd name="T2" fmla="*/ 0 w 796"/>
              <a:gd name="T3" fmla="*/ 467 h 492"/>
              <a:gd name="T4" fmla="*/ 9 w 796"/>
              <a:gd name="T5" fmla="*/ 452 h 492"/>
              <a:gd name="T6" fmla="*/ 788 w 796"/>
              <a:gd name="T7" fmla="*/ 3 h 492"/>
              <a:gd name="T8" fmla="*/ 796 w 796"/>
              <a:gd name="T9" fmla="*/ 8 h 492"/>
              <a:gd name="T10" fmla="*/ 796 w 796"/>
              <a:gd name="T11" fmla="*/ 25 h 492"/>
              <a:gd name="T12" fmla="*/ 788 w 796"/>
              <a:gd name="T13" fmla="*/ 40 h 492"/>
              <a:gd name="T14" fmla="*/ 9 w 796"/>
              <a:gd name="T15" fmla="*/ 490 h 492"/>
              <a:gd name="T16" fmla="*/ 0 w 796"/>
              <a:gd name="T17" fmla="*/ 48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6" h="492">
                <a:moveTo>
                  <a:pt x="0" y="485"/>
                </a:moveTo>
                <a:cubicBezTo>
                  <a:pt x="0" y="467"/>
                  <a:pt x="0" y="467"/>
                  <a:pt x="0" y="467"/>
                </a:cubicBezTo>
                <a:cubicBezTo>
                  <a:pt x="0" y="462"/>
                  <a:pt x="4" y="455"/>
                  <a:pt x="9" y="452"/>
                </a:cubicBezTo>
                <a:cubicBezTo>
                  <a:pt x="788" y="3"/>
                  <a:pt x="788" y="3"/>
                  <a:pt x="788" y="3"/>
                </a:cubicBezTo>
                <a:cubicBezTo>
                  <a:pt x="792" y="0"/>
                  <a:pt x="796" y="2"/>
                  <a:pt x="796" y="8"/>
                </a:cubicBezTo>
                <a:cubicBezTo>
                  <a:pt x="796" y="25"/>
                  <a:pt x="796" y="25"/>
                  <a:pt x="796" y="25"/>
                </a:cubicBezTo>
                <a:cubicBezTo>
                  <a:pt x="796" y="31"/>
                  <a:pt x="792" y="38"/>
                  <a:pt x="788" y="40"/>
                </a:cubicBezTo>
                <a:cubicBezTo>
                  <a:pt x="9" y="490"/>
                  <a:pt x="9" y="490"/>
                  <a:pt x="9" y="490"/>
                </a:cubicBezTo>
                <a:cubicBezTo>
                  <a:pt x="4" y="492"/>
                  <a:pt x="0" y="490"/>
                  <a:pt x="0" y="48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任意多边形 9">
            <a:extLst>
              <a:ext uri="{FF2B5EF4-FFF2-40B4-BE49-F238E27FC236}">
                <a16:creationId xmlns:a16="http://schemas.microsoft.com/office/drawing/2014/main" id="{11029627-DDAF-4E26-9376-66DE6D906578}"/>
              </a:ext>
            </a:extLst>
          </p:cNvPr>
          <p:cNvSpPr/>
          <p:nvPr/>
        </p:nvSpPr>
        <p:spPr bwMode="auto">
          <a:xfrm>
            <a:off x="10819560" y="2780981"/>
            <a:ext cx="62862" cy="86021"/>
          </a:xfrm>
          <a:custGeom>
            <a:avLst/>
            <a:gdLst>
              <a:gd name="T0" fmla="*/ 15 w 23"/>
              <a:gd name="T1" fmla="*/ 9 h 32"/>
              <a:gd name="T2" fmla="*/ 21 w 23"/>
              <a:gd name="T3" fmla="*/ 7 h 32"/>
              <a:gd name="T4" fmla="*/ 21 w 23"/>
              <a:gd name="T5" fmla="*/ 6 h 32"/>
              <a:gd name="T6" fmla="*/ 20 w 23"/>
              <a:gd name="T7" fmla="*/ 6 h 32"/>
              <a:gd name="T8" fmla="*/ 21 w 23"/>
              <a:gd name="T9" fmla="*/ 6 h 32"/>
              <a:gd name="T10" fmla="*/ 20 w 23"/>
              <a:gd name="T11" fmla="*/ 6 h 32"/>
              <a:gd name="T12" fmla="*/ 20 w 23"/>
              <a:gd name="T13" fmla="*/ 6 h 32"/>
              <a:gd name="T14" fmla="*/ 17 w 23"/>
              <a:gd name="T15" fmla="*/ 15 h 32"/>
              <a:gd name="T16" fmla="*/ 17 w 23"/>
              <a:gd name="T17" fmla="*/ 22 h 32"/>
              <a:gd name="T18" fmla="*/ 17 w 23"/>
              <a:gd name="T19" fmla="*/ 22 h 32"/>
              <a:gd name="T20" fmla="*/ 17 w 23"/>
              <a:gd name="T21" fmla="*/ 23 h 32"/>
              <a:gd name="T22" fmla="*/ 17 w 23"/>
              <a:gd name="T23" fmla="*/ 22 h 32"/>
              <a:gd name="T24" fmla="*/ 12 w 23"/>
              <a:gd name="T25" fmla="*/ 22 h 32"/>
              <a:gd name="T26" fmla="*/ 6 w 23"/>
              <a:gd name="T27" fmla="*/ 29 h 32"/>
              <a:gd name="T28" fmla="*/ 6 w 23"/>
              <a:gd name="T29" fmla="*/ 29 h 32"/>
              <a:gd name="T30" fmla="*/ 6 w 23"/>
              <a:gd name="T31" fmla="*/ 29 h 32"/>
              <a:gd name="T32" fmla="*/ 6 w 23"/>
              <a:gd name="T33" fmla="*/ 30 h 32"/>
              <a:gd name="T34" fmla="*/ 7 w 23"/>
              <a:gd name="T35" fmla="*/ 29 h 32"/>
              <a:gd name="T36" fmla="*/ 6 w 23"/>
              <a:gd name="T37" fmla="*/ 29 h 32"/>
              <a:gd name="T38" fmla="*/ 7 w 23"/>
              <a:gd name="T39" fmla="*/ 29 h 32"/>
              <a:gd name="T40" fmla="*/ 7 w 23"/>
              <a:gd name="T41" fmla="*/ 29 h 32"/>
              <a:gd name="T42" fmla="*/ 7 w 23"/>
              <a:gd name="T43" fmla="*/ 20 h 32"/>
              <a:gd name="T44" fmla="*/ 3 w 23"/>
              <a:gd name="T45" fmla="*/ 17 h 32"/>
              <a:gd name="T46" fmla="*/ 3 w 23"/>
              <a:gd name="T47" fmla="*/ 17 h 32"/>
              <a:gd name="T48" fmla="*/ 3 w 23"/>
              <a:gd name="T49" fmla="*/ 17 h 32"/>
              <a:gd name="T50" fmla="*/ 9 w 23"/>
              <a:gd name="T51" fmla="*/ 13 h 32"/>
              <a:gd name="T52" fmla="*/ 13 w 23"/>
              <a:gd name="T53" fmla="*/ 3 h 32"/>
              <a:gd name="T54" fmla="*/ 12 w 23"/>
              <a:gd name="T55" fmla="*/ 3 h 32"/>
              <a:gd name="T56" fmla="*/ 12 w 23"/>
              <a:gd name="T57" fmla="*/ 3 h 32"/>
              <a:gd name="T58" fmla="*/ 11 w 23"/>
              <a:gd name="T59" fmla="*/ 3 h 32"/>
              <a:gd name="T60" fmla="*/ 13 w 23"/>
              <a:gd name="T61" fmla="*/ 2 h 32"/>
              <a:gd name="T62" fmla="*/ 10 w 23"/>
              <a:gd name="T63" fmla="*/ 1 h 32"/>
              <a:gd name="T64" fmla="*/ 7 w 23"/>
              <a:gd name="T65" fmla="*/ 10 h 32"/>
              <a:gd name="T66" fmla="*/ 5 w 23"/>
              <a:gd name="T67" fmla="*/ 22 h 32"/>
              <a:gd name="T68" fmla="*/ 5 w 23"/>
              <a:gd name="T69" fmla="*/ 22 h 32"/>
              <a:gd name="T70" fmla="*/ 5 w 23"/>
              <a:gd name="T71" fmla="*/ 22 h 32"/>
              <a:gd name="T72" fmla="*/ 5 w 23"/>
              <a:gd name="T73" fmla="*/ 22 h 32"/>
              <a:gd name="T74" fmla="*/ 4 w 23"/>
              <a:gd name="T75" fmla="*/ 29 h 32"/>
              <a:gd name="T76" fmla="*/ 8 w 23"/>
              <a:gd name="T77" fmla="*/ 31 h 32"/>
              <a:gd name="T78" fmla="*/ 12 w 23"/>
              <a:gd name="T79" fmla="*/ 24 h 32"/>
              <a:gd name="T80" fmla="*/ 12 w 23"/>
              <a:gd name="T81" fmla="*/ 25 h 32"/>
              <a:gd name="T82" fmla="*/ 12 w 23"/>
              <a:gd name="T83" fmla="*/ 24 h 32"/>
              <a:gd name="T84" fmla="*/ 12 w 23"/>
              <a:gd name="T85" fmla="*/ 25 h 32"/>
              <a:gd name="T86" fmla="*/ 17 w 23"/>
              <a:gd name="T87" fmla="*/ 25 h 32"/>
              <a:gd name="T88" fmla="*/ 18 w 23"/>
              <a:gd name="T89" fmla="*/ 25 h 32"/>
              <a:gd name="T90" fmla="*/ 19 w 23"/>
              <a:gd name="T91" fmla="*/ 15 h 32"/>
              <a:gd name="T92" fmla="*/ 18 w 23"/>
              <a:gd name="T93" fmla="*/ 15 h 32"/>
              <a:gd name="T94" fmla="*/ 23 w 23"/>
              <a:gd name="T95" fmla="*/ 8 h 32"/>
              <a:gd name="T96" fmla="*/ 20 w 23"/>
              <a:gd name="T97" fmla="*/ 4 h 32"/>
              <a:gd name="T98" fmla="*/ 16 w 23"/>
              <a:gd name="T9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32">
                <a:moveTo>
                  <a:pt x="13" y="2"/>
                </a:moveTo>
                <a:cubicBezTo>
                  <a:pt x="11" y="3"/>
                  <a:pt x="11" y="3"/>
                  <a:pt x="11" y="3"/>
                </a:cubicBezTo>
                <a:cubicBezTo>
                  <a:pt x="14" y="8"/>
                  <a:pt x="14" y="8"/>
                  <a:pt x="14" y="8"/>
                </a:cubicBezTo>
                <a:cubicBezTo>
                  <a:pt x="15" y="9"/>
                  <a:pt x="15" y="9"/>
                  <a:pt x="15" y="9"/>
                </a:cubicBezTo>
                <a:cubicBezTo>
                  <a:pt x="16" y="9"/>
                  <a:pt x="16" y="9"/>
                  <a:pt x="16" y="9"/>
                </a:cubicBezTo>
                <a:cubicBezTo>
                  <a:pt x="21" y="7"/>
                  <a:pt x="21" y="7"/>
                  <a:pt x="21" y="7"/>
                </a:cubicBezTo>
                <a:cubicBezTo>
                  <a:pt x="21" y="6"/>
                  <a:pt x="21" y="6"/>
                  <a:pt x="21" y="6"/>
                </a:cubicBezTo>
                <a:cubicBezTo>
                  <a:pt x="21" y="7"/>
                  <a:pt x="21" y="7"/>
                  <a:pt x="21" y="7"/>
                </a:cubicBezTo>
                <a:cubicBezTo>
                  <a:pt x="21" y="7"/>
                  <a:pt x="21" y="7"/>
                  <a:pt x="21" y="7"/>
                </a:cubicBezTo>
                <a:cubicBezTo>
                  <a:pt x="21" y="6"/>
                  <a:pt x="21" y="6"/>
                  <a:pt x="21" y="6"/>
                </a:cubicBezTo>
                <a:cubicBezTo>
                  <a:pt x="21" y="7"/>
                  <a:pt x="21" y="7"/>
                  <a:pt x="21" y="7"/>
                </a:cubicBezTo>
                <a:cubicBezTo>
                  <a:pt x="21" y="6"/>
                  <a:pt x="21" y="6"/>
                  <a:pt x="21" y="6"/>
                </a:cubicBezTo>
                <a:cubicBezTo>
                  <a:pt x="20" y="6"/>
                  <a:pt x="20" y="6"/>
                  <a:pt x="20" y="6"/>
                </a:cubicBezTo>
                <a:cubicBezTo>
                  <a:pt x="21" y="7"/>
                  <a:pt x="21" y="7"/>
                  <a:pt x="21" y="7"/>
                </a:cubicBezTo>
                <a:cubicBezTo>
                  <a:pt x="21" y="6"/>
                  <a:pt x="21" y="6"/>
                  <a:pt x="21" y="6"/>
                </a:cubicBezTo>
                <a:cubicBezTo>
                  <a:pt x="20" y="6"/>
                  <a:pt x="20" y="6"/>
                  <a:pt x="20" y="6"/>
                </a:cubicBezTo>
                <a:cubicBezTo>
                  <a:pt x="21" y="6"/>
                  <a:pt x="21" y="6"/>
                  <a:pt x="21" y="6"/>
                </a:cubicBezTo>
                <a:cubicBezTo>
                  <a:pt x="20" y="6"/>
                  <a:pt x="20" y="6"/>
                  <a:pt x="20" y="6"/>
                </a:cubicBezTo>
                <a:cubicBezTo>
                  <a:pt x="20" y="6"/>
                  <a:pt x="20" y="6"/>
                  <a:pt x="20" y="6"/>
                </a:cubicBezTo>
                <a:cubicBezTo>
                  <a:pt x="21" y="6"/>
                  <a:pt x="21" y="6"/>
                  <a:pt x="21"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16" y="13"/>
                  <a:pt x="16" y="13"/>
                  <a:pt x="16" y="13"/>
                </a:cubicBezTo>
                <a:cubicBezTo>
                  <a:pt x="16" y="14"/>
                  <a:pt x="16" y="14"/>
                  <a:pt x="16" y="15"/>
                </a:cubicBezTo>
                <a:cubicBezTo>
                  <a:pt x="16" y="16"/>
                  <a:pt x="16" y="16"/>
                  <a:pt x="16" y="16"/>
                </a:cubicBezTo>
                <a:cubicBezTo>
                  <a:pt x="17" y="15"/>
                  <a:pt x="17" y="15"/>
                  <a:pt x="17" y="15"/>
                </a:cubicBezTo>
                <a:cubicBezTo>
                  <a:pt x="16" y="16"/>
                  <a:pt x="16" y="16"/>
                  <a:pt x="16" y="16"/>
                </a:cubicBezTo>
                <a:cubicBezTo>
                  <a:pt x="17" y="22"/>
                  <a:pt x="17" y="22"/>
                  <a:pt x="17" y="22"/>
                </a:cubicBezTo>
                <a:cubicBezTo>
                  <a:pt x="17" y="22"/>
                  <a:pt x="17" y="22"/>
                  <a:pt x="17" y="22"/>
                </a:cubicBezTo>
                <a:cubicBezTo>
                  <a:pt x="17" y="22"/>
                  <a:pt x="17" y="22"/>
                  <a:pt x="17" y="22"/>
                </a:cubicBezTo>
                <a:cubicBezTo>
                  <a:pt x="16" y="22"/>
                  <a:pt x="16" y="22"/>
                  <a:pt x="16" y="22"/>
                </a:cubicBezTo>
                <a:cubicBezTo>
                  <a:pt x="16" y="22"/>
                  <a:pt x="16" y="22"/>
                  <a:pt x="16" y="22"/>
                </a:cubicBezTo>
                <a:cubicBezTo>
                  <a:pt x="17" y="23"/>
                  <a:pt x="17" y="23"/>
                  <a:pt x="17" y="23"/>
                </a:cubicBezTo>
                <a:cubicBezTo>
                  <a:pt x="17" y="22"/>
                  <a:pt x="17" y="22"/>
                  <a:pt x="17" y="22"/>
                </a:cubicBezTo>
                <a:cubicBezTo>
                  <a:pt x="16" y="22"/>
                  <a:pt x="16" y="22"/>
                  <a:pt x="16" y="22"/>
                </a:cubicBezTo>
                <a:cubicBezTo>
                  <a:pt x="17" y="23"/>
                  <a:pt x="17" y="23"/>
                  <a:pt x="17" y="23"/>
                </a:cubicBezTo>
                <a:cubicBezTo>
                  <a:pt x="17" y="22"/>
                  <a:pt x="17" y="22"/>
                  <a:pt x="17" y="22"/>
                </a:cubicBezTo>
                <a:cubicBezTo>
                  <a:pt x="17" y="23"/>
                  <a:pt x="17" y="23"/>
                  <a:pt x="17" y="23"/>
                </a:cubicBezTo>
                <a:cubicBezTo>
                  <a:pt x="17" y="22"/>
                  <a:pt x="17" y="22"/>
                  <a:pt x="17" y="22"/>
                </a:cubicBezTo>
                <a:cubicBezTo>
                  <a:pt x="17" y="22"/>
                  <a:pt x="17" y="22"/>
                  <a:pt x="17" y="22"/>
                </a:cubicBezTo>
                <a:cubicBezTo>
                  <a:pt x="17" y="23"/>
                  <a:pt x="17" y="23"/>
                  <a:pt x="17" y="23"/>
                </a:cubicBezTo>
                <a:cubicBezTo>
                  <a:pt x="17" y="22"/>
                  <a:pt x="17" y="22"/>
                  <a:pt x="17" y="22"/>
                </a:cubicBezTo>
                <a:cubicBezTo>
                  <a:pt x="17" y="24"/>
                  <a:pt x="17" y="24"/>
                  <a:pt x="17" y="24"/>
                </a:cubicBezTo>
                <a:cubicBezTo>
                  <a:pt x="17" y="22"/>
                  <a:pt x="17" y="22"/>
                  <a:pt x="17" y="22"/>
                </a:cubicBezTo>
                <a:cubicBezTo>
                  <a:pt x="12" y="22"/>
                  <a:pt x="12" y="22"/>
                  <a:pt x="12" y="22"/>
                </a:cubicBezTo>
                <a:cubicBezTo>
                  <a:pt x="12" y="22"/>
                  <a:pt x="12" y="22"/>
                  <a:pt x="12" y="22"/>
                </a:cubicBezTo>
                <a:cubicBezTo>
                  <a:pt x="12" y="22"/>
                  <a:pt x="12" y="22"/>
                  <a:pt x="12" y="22"/>
                </a:cubicBezTo>
                <a:cubicBezTo>
                  <a:pt x="11" y="22"/>
                  <a:pt x="11" y="22"/>
                  <a:pt x="10" y="23"/>
                </a:cubicBezTo>
                <a:cubicBezTo>
                  <a:pt x="10" y="23"/>
                  <a:pt x="10" y="23"/>
                  <a:pt x="10" y="23"/>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7" y="29"/>
                  <a:pt x="7" y="29"/>
                  <a:pt x="7" y="29"/>
                </a:cubicBezTo>
                <a:cubicBezTo>
                  <a:pt x="6" y="29"/>
                  <a:pt x="6" y="29"/>
                  <a:pt x="6" y="29"/>
                </a:cubicBezTo>
                <a:cubicBezTo>
                  <a:pt x="6" y="30"/>
                  <a:pt x="6" y="30"/>
                  <a:pt x="6" y="30"/>
                </a:cubicBezTo>
                <a:cubicBezTo>
                  <a:pt x="7" y="29"/>
                  <a:pt x="7" y="29"/>
                  <a:pt x="7" y="29"/>
                </a:cubicBezTo>
                <a:cubicBezTo>
                  <a:pt x="6" y="29"/>
                  <a:pt x="6" y="29"/>
                  <a:pt x="6" y="29"/>
                </a:cubicBezTo>
                <a:cubicBezTo>
                  <a:pt x="7" y="29"/>
                  <a:pt x="7" y="29"/>
                  <a:pt x="7" y="29"/>
                </a:cubicBezTo>
                <a:cubicBezTo>
                  <a:pt x="7" y="29"/>
                  <a:pt x="7" y="29"/>
                  <a:pt x="7" y="29"/>
                </a:cubicBezTo>
                <a:cubicBezTo>
                  <a:pt x="6" y="29"/>
                  <a:pt x="6" y="29"/>
                  <a:pt x="6" y="29"/>
                </a:cubicBezTo>
                <a:cubicBezTo>
                  <a:pt x="7" y="29"/>
                  <a:pt x="7" y="29"/>
                  <a:pt x="7" y="29"/>
                </a:cubicBezTo>
                <a:cubicBezTo>
                  <a:pt x="6" y="29"/>
                  <a:pt x="6" y="29"/>
                  <a:pt x="6" y="29"/>
                </a:cubicBezTo>
                <a:cubicBezTo>
                  <a:pt x="7" y="29"/>
                  <a:pt x="7" y="29"/>
                  <a:pt x="7" y="29"/>
                </a:cubicBezTo>
                <a:cubicBezTo>
                  <a:pt x="7" y="29"/>
                  <a:pt x="7" y="29"/>
                  <a:pt x="7" y="29"/>
                </a:cubicBezTo>
                <a:cubicBezTo>
                  <a:pt x="6" y="29"/>
                  <a:pt x="6" y="29"/>
                  <a:pt x="6" y="29"/>
                </a:cubicBezTo>
                <a:cubicBezTo>
                  <a:pt x="7" y="29"/>
                  <a:pt x="7" y="29"/>
                  <a:pt x="7" y="29"/>
                </a:cubicBezTo>
                <a:cubicBezTo>
                  <a:pt x="7" y="29"/>
                  <a:pt x="7" y="29"/>
                  <a:pt x="7" y="29"/>
                </a:cubicBezTo>
                <a:cubicBezTo>
                  <a:pt x="7" y="29"/>
                  <a:pt x="7" y="29"/>
                  <a:pt x="7" y="29"/>
                </a:cubicBezTo>
                <a:cubicBezTo>
                  <a:pt x="7" y="29"/>
                  <a:pt x="7" y="29"/>
                  <a:pt x="7" y="29"/>
                </a:cubicBezTo>
                <a:cubicBezTo>
                  <a:pt x="8" y="22"/>
                  <a:pt x="8" y="22"/>
                  <a:pt x="8" y="22"/>
                </a:cubicBezTo>
                <a:cubicBezTo>
                  <a:pt x="8" y="22"/>
                  <a:pt x="8" y="22"/>
                  <a:pt x="8" y="22"/>
                </a:cubicBezTo>
                <a:cubicBezTo>
                  <a:pt x="8" y="21"/>
                  <a:pt x="8" y="20"/>
                  <a:pt x="7" y="20"/>
                </a:cubicBezTo>
                <a:cubicBezTo>
                  <a:pt x="7" y="20"/>
                  <a:pt x="7" y="20"/>
                  <a:pt x="7" y="20"/>
                </a:cubicBezTo>
                <a:cubicBezTo>
                  <a:pt x="3" y="17"/>
                  <a:pt x="3" y="17"/>
                  <a:pt x="3" y="17"/>
                </a:cubicBezTo>
                <a:cubicBezTo>
                  <a:pt x="3" y="18"/>
                  <a:pt x="3" y="18"/>
                  <a:pt x="3" y="18"/>
                </a:cubicBezTo>
                <a:cubicBezTo>
                  <a:pt x="3" y="17"/>
                  <a:pt x="3" y="17"/>
                  <a:pt x="3" y="17"/>
                </a:cubicBezTo>
                <a:cubicBezTo>
                  <a:pt x="3" y="17"/>
                  <a:pt x="3" y="17"/>
                  <a:pt x="3" y="17"/>
                </a:cubicBezTo>
                <a:cubicBezTo>
                  <a:pt x="3" y="18"/>
                  <a:pt x="3" y="18"/>
                  <a:pt x="3" y="18"/>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4" y="17"/>
                  <a:pt x="4" y="17"/>
                  <a:pt x="4" y="17"/>
                </a:cubicBezTo>
                <a:cubicBezTo>
                  <a:pt x="4" y="17"/>
                  <a:pt x="4" y="17"/>
                  <a:pt x="4" y="17"/>
                </a:cubicBezTo>
                <a:cubicBezTo>
                  <a:pt x="9" y="13"/>
                  <a:pt x="9" y="13"/>
                  <a:pt x="9" y="13"/>
                </a:cubicBezTo>
                <a:cubicBezTo>
                  <a:pt x="9" y="12"/>
                  <a:pt x="10" y="12"/>
                  <a:pt x="10" y="11"/>
                </a:cubicBezTo>
                <a:cubicBezTo>
                  <a:pt x="12" y="3"/>
                  <a:pt x="12" y="3"/>
                  <a:pt x="12" y="3"/>
                </a:cubicBezTo>
                <a:cubicBezTo>
                  <a:pt x="12" y="3"/>
                  <a:pt x="12" y="3"/>
                  <a:pt x="12" y="3"/>
                </a:cubicBezTo>
                <a:cubicBezTo>
                  <a:pt x="13" y="3"/>
                  <a:pt x="13" y="3"/>
                  <a:pt x="13" y="3"/>
                </a:cubicBezTo>
                <a:cubicBezTo>
                  <a:pt x="12" y="3"/>
                  <a:pt x="12" y="3"/>
                  <a:pt x="12" y="3"/>
                </a:cubicBezTo>
                <a:cubicBezTo>
                  <a:pt x="12" y="3"/>
                  <a:pt x="12" y="3"/>
                  <a:pt x="12" y="3"/>
                </a:cubicBezTo>
                <a:cubicBezTo>
                  <a:pt x="13" y="3"/>
                  <a:pt x="13" y="3"/>
                  <a:pt x="13" y="3"/>
                </a:cubicBezTo>
                <a:cubicBezTo>
                  <a:pt x="12" y="3"/>
                  <a:pt x="12" y="3"/>
                  <a:pt x="12" y="3"/>
                </a:cubicBezTo>
                <a:cubicBezTo>
                  <a:pt x="12" y="3"/>
                  <a:pt x="12" y="3"/>
                  <a:pt x="12" y="3"/>
                </a:cubicBezTo>
                <a:cubicBezTo>
                  <a:pt x="12" y="2"/>
                  <a:pt x="12" y="2"/>
                  <a:pt x="12" y="2"/>
                </a:cubicBezTo>
                <a:cubicBezTo>
                  <a:pt x="12" y="3"/>
                  <a:pt x="12" y="3"/>
                  <a:pt x="12" y="3"/>
                </a:cubicBezTo>
                <a:cubicBezTo>
                  <a:pt x="12" y="3"/>
                  <a:pt x="12" y="3"/>
                  <a:pt x="12" y="3"/>
                </a:cubicBezTo>
                <a:cubicBezTo>
                  <a:pt x="12" y="2"/>
                  <a:pt x="12" y="2"/>
                  <a:pt x="12" y="2"/>
                </a:cubicBezTo>
                <a:cubicBezTo>
                  <a:pt x="12" y="3"/>
                  <a:pt x="12" y="3"/>
                  <a:pt x="12" y="3"/>
                </a:cubicBezTo>
                <a:cubicBezTo>
                  <a:pt x="12" y="2"/>
                  <a:pt x="12" y="2"/>
                  <a:pt x="12" y="2"/>
                </a:cubicBezTo>
                <a:cubicBezTo>
                  <a:pt x="11" y="3"/>
                  <a:pt x="11" y="3"/>
                  <a:pt x="11" y="3"/>
                </a:cubicBezTo>
                <a:cubicBezTo>
                  <a:pt x="12" y="3"/>
                  <a:pt x="12" y="3"/>
                  <a:pt x="12" y="3"/>
                </a:cubicBezTo>
                <a:cubicBezTo>
                  <a:pt x="12" y="2"/>
                  <a:pt x="12" y="2"/>
                  <a:pt x="12" y="2"/>
                </a:cubicBezTo>
                <a:cubicBezTo>
                  <a:pt x="11" y="3"/>
                  <a:pt x="11" y="3"/>
                  <a:pt x="11" y="3"/>
                </a:cubicBezTo>
                <a:cubicBezTo>
                  <a:pt x="13" y="2"/>
                  <a:pt x="13" y="2"/>
                  <a:pt x="13" y="2"/>
                </a:cubicBezTo>
                <a:cubicBezTo>
                  <a:pt x="14" y="1"/>
                  <a:pt x="14" y="1"/>
                  <a:pt x="14" y="1"/>
                </a:cubicBezTo>
                <a:cubicBezTo>
                  <a:pt x="13" y="1"/>
                  <a:pt x="13" y="1"/>
                  <a:pt x="13" y="1"/>
                </a:cubicBezTo>
                <a:cubicBezTo>
                  <a:pt x="13" y="0"/>
                  <a:pt x="12" y="0"/>
                  <a:pt x="12" y="0"/>
                </a:cubicBezTo>
                <a:cubicBezTo>
                  <a:pt x="11" y="0"/>
                  <a:pt x="11" y="1"/>
                  <a:pt x="10" y="1"/>
                </a:cubicBezTo>
                <a:cubicBezTo>
                  <a:pt x="10" y="1"/>
                  <a:pt x="10" y="2"/>
                  <a:pt x="9" y="3"/>
                </a:cubicBezTo>
                <a:cubicBezTo>
                  <a:pt x="7" y="10"/>
                  <a:pt x="7" y="10"/>
                  <a:pt x="7" y="10"/>
                </a:cubicBezTo>
                <a:cubicBezTo>
                  <a:pt x="7" y="10"/>
                  <a:pt x="7" y="10"/>
                  <a:pt x="7" y="10"/>
                </a:cubicBezTo>
                <a:cubicBezTo>
                  <a:pt x="7" y="10"/>
                  <a:pt x="7" y="10"/>
                  <a:pt x="7" y="10"/>
                </a:cubicBezTo>
                <a:cubicBezTo>
                  <a:pt x="2" y="14"/>
                  <a:pt x="2" y="14"/>
                  <a:pt x="2" y="14"/>
                </a:cubicBezTo>
                <a:cubicBezTo>
                  <a:pt x="1" y="15"/>
                  <a:pt x="0" y="16"/>
                  <a:pt x="0" y="17"/>
                </a:cubicBezTo>
                <a:cubicBezTo>
                  <a:pt x="0" y="18"/>
                  <a:pt x="1" y="19"/>
                  <a:pt x="1" y="19"/>
                </a:cubicBezTo>
                <a:cubicBezTo>
                  <a:pt x="5" y="22"/>
                  <a:pt x="5" y="22"/>
                  <a:pt x="5" y="22"/>
                </a:cubicBezTo>
                <a:cubicBezTo>
                  <a:pt x="5" y="22"/>
                  <a:pt x="5" y="22"/>
                  <a:pt x="5" y="22"/>
                </a:cubicBezTo>
                <a:cubicBezTo>
                  <a:pt x="6" y="21"/>
                  <a:pt x="6" y="21"/>
                  <a:pt x="6" y="21"/>
                </a:cubicBezTo>
                <a:cubicBezTo>
                  <a:pt x="5" y="22"/>
                  <a:pt x="5" y="22"/>
                  <a:pt x="5" y="22"/>
                </a:cubicBezTo>
                <a:cubicBezTo>
                  <a:pt x="5" y="22"/>
                  <a:pt x="5" y="22"/>
                  <a:pt x="5" y="22"/>
                </a:cubicBezTo>
                <a:cubicBezTo>
                  <a:pt x="6" y="21"/>
                  <a:pt x="6" y="21"/>
                  <a:pt x="6" y="21"/>
                </a:cubicBezTo>
                <a:cubicBezTo>
                  <a:pt x="5" y="22"/>
                  <a:pt x="5" y="22"/>
                  <a:pt x="5" y="22"/>
                </a:cubicBezTo>
                <a:cubicBezTo>
                  <a:pt x="5" y="21"/>
                  <a:pt x="5" y="21"/>
                  <a:pt x="5" y="21"/>
                </a:cubicBezTo>
                <a:cubicBezTo>
                  <a:pt x="5" y="22"/>
                  <a:pt x="5" y="22"/>
                  <a:pt x="5" y="22"/>
                </a:cubicBezTo>
                <a:cubicBezTo>
                  <a:pt x="5" y="22"/>
                  <a:pt x="5" y="22"/>
                  <a:pt x="5" y="22"/>
                </a:cubicBezTo>
                <a:cubicBezTo>
                  <a:pt x="5" y="21"/>
                  <a:pt x="5" y="21"/>
                  <a:pt x="5" y="21"/>
                </a:cubicBezTo>
                <a:cubicBezTo>
                  <a:pt x="5" y="22"/>
                  <a:pt x="5" y="22"/>
                  <a:pt x="5" y="22"/>
                </a:cubicBezTo>
                <a:cubicBezTo>
                  <a:pt x="5" y="22"/>
                  <a:pt x="5" y="22"/>
                  <a:pt x="5" y="22"/>
                </a:cubicBezTo>
                <a:cubicBezTo>
                  <a:pt x="5" y="22"/>
                  <a:pt x="5" y="22"/>
                  <a:pt x="5" y="22"/>
                </a:cubicBezTo>
                <a:cubicBezTo>
                  <a:pt x="4" y="29"/>
                  <a:pt x="4" y="29"/>
                  <a:pt x="4" y="29"/>
                </a:cubicBezTo>
                <a:cubicBezTo>
                  <a:pt x="5" y="29"/>
                  <a:pt x="5" y="29"/>
                  <a:pt x="5" y="29"/>
                </a:cubicBezTo>
                <a:cubicBezTo>
                  <a:pt x="4" y="29"/>
                  <a:pt x="4" y="29"/>
                  <a:pt x="4" y="29"/>
                </a:cubicBezTo>
                <a:cubicBezTo>
                  <a:pt x="4" y="29"/>
                  <a:pt x="4" y="29"/>
                  <a:pt x="4" y="29"/>
                </a:cubicBezTo>
                <a:cubicBezTo>
                  <a:pt x="4" y="30"/>
                  <a:pt x="4" y="30"/>
                  <a:pt x="4" y="31"/>
                </a:cubicBezTo>
                <a:cubicBezTo>
                  <a:pt x="5" y="31"/>
                  <a:pt x="5" y="32"/>
                  <a:pt x="6" y="32"/>
                </a:cubicBezTo>
                <a:cubicBezTo>
                  <a:pt x="7" y="32"/>
                  <a:pt x="7" y="31"/>
                  <a:pt x="8" y="31"/>
                </a:cubicBezTo>
                <a:cubicBezTo>
                  <a:pt x="12" y="25"/>
                  <a:pt x="12" y="25"/>
                  <a:pt x="12" y="25"/>
                </a:cubicBezTo>
                <a:cubicBezTo>
                  <a:pt x="12" y="25"/>
                  <a:pt x="12" y="25"/>
                  <a:pt x="12" y="25"/>
                </a:cubicBezTo>
                <a:cubicBezTo>
                  <a:pt x="13" y="25"/>
                  <a:pt x="13" y="25"/>
                  <a:pt x="13" y="25"/>
                </a:cubicBezTo>
                <a:cubicBezTo>
                  <a:pt x="12" y="24"/>
                  <a:pt x="12" y="24"/>
                  <a:pt x="12" y="24"/>
                </a:cubicBezTo>
                <a:cubicBezTo>
                  <a:pt x="12" y="25"/>
                  <a:pt x="12" y="25"/>
                  <a:pt x="12" y="25"/>
                </a:cubicBezTo>
                <a:cubicBezTo>
                  <a:pt x="13" y="25"/>
                  <a:pt x="13" y="25"/>
                  <a:pt x="13" y="25"/>
                </a:cubicBezTo>
                <a:cubicBezTo>
                  <a:pt x="12" y="24"/>
                  <a:pt x="12" y="24"/>
                  <a:pt x="12" y="24"/>
                </a:cubicBezTo>
                <a:cubicBezTo>
                  <a:pt x="12" y="25"/>
                  <a:pt x="12" y="25"/>
                  <a:pt x="12" y="25"/>
                </a:cubicBezTo>
                <a:cubicBezTo>
                  <a:pt x="12" y="24"/>
                  <a:pt x="12" y="24"/>
                  <a:pt x="12" y="24"/>
                </a:cubicBezTo>
                <a:cubicBezTo>
                  <a:pt x="12" y="25"/>
                  <a:pt x="12" y="25"/>
                  <a:pt x="12" y="25"/>
                </a:cubicBezTo>
                <a:cubicBezTo>
                  <a:pt x="12" y="25"/>
                  <a:pt x="12" y="25"/>
                  <a:pt x="12" y="25"/>
                </a:cubicBezTo>
                <a:cubicBezTo>
                  <a:pt x="12" y="24"/>
                  <a:pt x="12" y="24"/>
                  <a:pt x="12" y="24"/>
                </a:cubicBezTo>
                <a:cubicBezTo>
                  <a:pt x="12" y="25"/>
                  <a:pt x="12" y="25"/>
                  <a:pt x="12" y="25"/>
                </a:cubicBezTo>
                <a:cubicBezTo>
                  <a:pt x="12" y="24"/>
                  <a:pt x="12" y="24"/>
                  <a:pt x="12" y="24"/>
                </a:cubicBezTo>
                <a:cubicBezTo>
                  <a:pt x="12" y="25"/>
                  <a:pt x="12" y="25"/>
                  <a:pt x="12" y="25"/>
                </a:cubicBezTo>
                <a:cubicBezTo>
                  <a:pt x="12" y="25"/>
                  <a:pt x="12" y="25"/>
                  <a:pt x="12" y="25"/>
                </a:cubicBezTo>
                <a:cubicBezTo>
                  <a:pt x="12" y="24"/>
                  <a:pt x="12" y="24"/>
                  <a:pt x="12" y="24"/>
                </a:cubicBezTo>
                <a:cubicBezTo>
                  <a:pt x="12" y="25"/>
                  <a:pt x="12" y="25"/>
                  <a:pt x="12" y="25"/>
                </a:cubicBezTo>
                <a:cubicBezTo>
                  <a:pt x="12" y="25"/>
                  <a:pt x="12" y="25"/>
                  <a:pt x="12" y="25"/>
                </a:cubicBezTo>
                <a:cubicBezTo>
                  <a:pt x="17" y="25"/>
                  <a:pt x="17" y="25"/>
                  <a:pt x="17" y="25"/>
                </a:cubicBezTo>
                <a:cubicBezTo>
                  <a:pt x="17" y="25"/>
                  <a:pt x="17" y="25"/>
                  <a:pt x="17" y="25"/>
                </a:cubicBezTo>
                <a:cubicBezTo>
                  <a:pt x="17" y="25"/>
                  <a:pt x="17" y="25"/>
                  <a:pt x="17" y="25"/>
                </a:cubicBezTo>
                <a:cubicBezTo>
                  <a:pt x="17" y="25"/>
                  <a:pt x="17" y="25"/>
                  <a:pt x="17" y="25"/>
                </a:cubicBezTo>
                <a:cubicBezTo>
                  <a:pt x="17" y="25"/>
                  <a:pt x="18" y="25"/>
                  <a:pt x="18" y="25"/>
                </a:cubicBezTo>
                <a:cubicBezTo>
                  <a:pt x="19" y="24"/>
                  <a:pt x="20" y="23"/>
                  <a:pt x="20" y="22"/>
                </a:cubicBezTo>
                <a:cubicBezTo>
                  <a:pt x="20" y="21"/>
                  <a:pt x="20" y="21"/>
                  <a:pt x="20" y="21"/>
                </a:cubicBezTo>
                <a:cubicBezTo>
                  <a:pt x="19" y="15"/>
                  <a:pt x="19" y="15"/>
                  <a:pt x="19" y="15"/>
                </a:cubicBezTo>
                <a:cubicBezTo>
                  <a:pt x="19" y="15"/>
                  <a:pt x="19" y="15"/>
                  <a:pt x="19" y="15"/>
                </a:cubicBezTo>
                <a:cubicBezTo>
                  <a:pt x="18" y="15"/>
                  <a:pt x="18" y="15"/>
                  <a:pt x="18" y="15"/>
                </a:cubicBezTo>
                <a:cubicBezTo>
                  <a:pt x="19" y="15"/>
                  <a:pt x="19" y="15"/>
                  <a:pt x="19" y="15"/>
                </a:cubicBezTo>
                <a:cubicBezTo>
                  <a:pt x="19" y="15"/>
                  <a:pt x="19" y="15"/>
                  <a:pt x="19" y="15"/>
                </a:cubicBezTo>
                <a:cubicBezTo>
                  <a:pt x="18" y="15"/>
                  <a:pt x="18" y="15"/>
                  <a:pt x="18" y="15"/>
                </a:cubicBezTo>
                <a:cubicBezTo>
                  <a:pt x="19" y="15"/>
                  <a:pt x="19" y="15"/>
                  <a:pt x="19" y="15"/>
                </a:cubicBezTo>
                <a:cubicBezTo>
                  <a:pt x="19" y="15"/>
                  <a:pt x="19" y="15"/>
                  <a:pt x="19" y="15"/>
                </a:cubicBezTo>
                <a:cubicBezTo>
                  <a:pt x="19" y="15"/>
                  <a:pt x="19" y="15"/>
                  <a:pt x="19" y="15"/>
                </a:cubicBezTo>
                <a:cubicBezTo>
                  <a:pt x="23" y="8"/>
                  <a:pt x="23" y="8"/>
                  <a:pt x="23" y="8"/>
                </a:cubicBezTo>
                <a:cubicBezTo>
                  <a:pt x="23" y="7"/>
                  <a:pt x="23" y="7"/>
                  <a:pt x="23" y="6"/>
                </a:cubicBezTo>
                <a:cubicBezTo>
                  <a:pt x="23" y="6"/>
                  <a:pt x="23" y="5"/>
                  <a:pt x="23" y="5"/>
                </a:cubicBezTo>
                <a:cubicBezTo>
                  <a:pt x="22" y="4"/>
                  <a:pt x="22" y="4"/>
                  <a:pt x="21" y="4"/>
                </a:cubicBezTo>
                <a:cubicBezTo>
                  <a:pt x="20" y="4"/>
                  <a:pt x="20" y="4"/>
                  <a:pt x="20" y="4"/>
                </a:cubicBezTo>
                <a:cubicBezTo>
                  <a:pt x="16" y="6"/>
                  <a:pt x="16" y="6"/>
                  <a:pt x="16" y="6"/>
                </a:cubicBezTo>
                <a:cubicBezTo>
                  <a:pt x="15" y="5"/>
                  <a:pt x="15" y="5"/>
                  <a:pt x="15" y="5"/>
                </a:cubicBezTo>
                <a:cubicBezTo>
                  <a:pt x="15" y="7"/>
                  <a:pt x="15" y="7"/>
                  <a:pt x="15" y="7"/>
                </a:cubicBezTo>
                <a:cubicBezTo>
                  <a:pt x="16" y="6"/>
                  <a:pt x="16" y="6"/>
                  <a:pt x="16" y="6"/>
                </a:cubicBezTo>
                <a:cubicBezTo>
                  <a:pt x="14" y="1"/>
                  <a:pt x="14" y="1"/>
                  <a:pt x="14" y="1"/>
                </a:cubicBezTo>
                <a:lnTo>
                  <a:pt x="13"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任意多边形 10">
            <a:extLst>
              <a:ext uri="{FF2B5EF4-FFF2-40B4-BE49-F238E27FC236}">
                <a16:creationId xmlns:a16="http://schemas.microsoft.com/office/drawing/2014/main" id="{A3D4BE1B-73C4-4F85-BF37-7E8FDB3D9E7A}"/>
              </a:ext>
            </a:extLst>
          </p:cNvPr>
          <p:cNvSpPr/>
          <p:nvPr/>
        </p:nvSpPr>
        <p:spPr bwMode="auto">
          <a:xfrm>
            <a:off x="10908890" y="2701578"/>
            <a:ext cx="86021" cy="54591"/>
          </a:xfrm>
          <a:custGeom>
            <a:avLst/>
            <a:gdLst>
              <a:gd name="T0" fmla="*/ 28 w 31"/>
              <a:gd name="T1" fmla="*/ 0 h 20"/>
              <a:gd name="T2" fmla="*/ 26 w 31"/>
              <a:gd name="T3" fmla="*/ 0 h 20"/>
              <a:gd name="T4" fmla="*/ 2 w 31"/>
              <a:gd name="T5" fmla="*/ 14 h 20"/>
              <a:gd name="T6" fmla="*/ 1 w 31"/>
              <a:gd name="T7" fmla="*/ 18 h 20"/>
              <a:gd name="T8" fmla="*/ 4 w 31"/>
              <a:gd name="T9" fmla="*/ 20 h 20"/>
              <a:gd name="T10" fmla="*/ 5 w 31"/>
              <a:gd name="T11" fmla="*/ 19 h 20"/>
              <a:gd name="T12" fmla="*/ 29 w 31"/>
              <a:gd name="T13" fmla="*/ 5 h 20"/>
              <a:gd name="T14" fmla="*/ 31 w 31"/>
              <a:gd name="T15" fmla="*/ 1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0"/>
                </a:cubicBezTo>
                <a:cubicBezTo>
                  <a:pt x="2" y="14"/>
                  <a:pt x="2" y="14"/>
                  <a:pt x="2" y="14"/>
                </a:cubicBezTo>
                <a:cubicBezTo>
                  <a:pt x="1" y="15"/>
                  <a:pt x="0" y="17"/>
                  <a:pt x="1" y="18"/>
                </a:cubicBezTo>
                <a:cubicBezTo>
                  <a:pt x="2" y="19"/>
                  <a:pt x="3" y="20"/>
                  <a:pt x="4" y="20"/>
                </a:cubicBezTo>
                <a:cubicBezTo>
                  <a:pt x="4" y="20"/>
                  <a:pt x="5" y="19"/>
                  <a:pt x="5" y="19"/>
                </a:cubicBezTo>
                <a:cubicBezTo>
                  <a:pt x="29" y="5"/>
                  <a:pt x="29" y="5"/>
                  <a:pt x="29" y="5"/>
                </a:cubicBezTo>
                <a:cubicBezTo>
                  <a:pt x="31" y="4"/>
                  <a:pt x="31" y="2"/>
                  <a:pt x="31" y="1"/>
                </a:cubicBezTo>
                <a:cubicBezTo>
                  <a:pt x="30" y="0"/>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任意多边形 11">
            <a:extLst>
              <a:ext uri="{FF2B5EF4-FFF2-40B4-BE49-F238E27FC236}">
                <a16:creationId xmlns:a16="http://schemas.microsoft.com/office/drawing/2014/main" id="{11AFC75F-3633-48E3-B6B3-050C79384A90}"/>
              </a:ext>
            </a:extLst>
          </p:cNvPr>
          <p:cNvSpPr/>
          <p:nvPr/>
        </p:nvSpPr>
        <p:spPr bwMode="auto">
          <a:xfrm>
            <a:off x="10908890" y="2739625"/>
            <a:ext cx="86021" cy="54591"/>
          </a:xfrm>
          <a:custGeom>
            <a:avLst/>
            <a:gdLst>
              <a:gd name="T0" fmla="*/ 28 w 31"/>
              <a:gd name="T1" fmla="*/ 0 h 20"/>
              <a:gd name="T2" fmla="*/ 26 w 31"/>
              <a:gd name="T3" fmla="*/ 0 h 20"/>
              <a:gd name="T4" fmla="*/ 2 w 31"/>
              <a:gd name="T5" fmla="*/ 14 h 20"/>
              <a:gd name="T6" fmla="*/ 1 w 31"/>
              <a:gd name="T7" fmla="*/ 18 h 20"/>
              <a:gd name="T8" fmla="*/ 4 w 31"/>
              <a:gd name="T9" fmla="*/ 20 h 20"/>
              <a:gd name="T10" fmla="*/ 5 w 31"/>
              <a:gd name="T11" fmla="*/ 19 h 20"/>
              <a:gd name="T12" fmla="*/ 29 w 31"/>
              <a:gd name="T13" fmla="*/ 5 h 20"/>
              <a:gd name="T14" fmla="*/ 31 w 31"/>
              <a:gd name="T15" fmla="*/ 1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0"/>
                </a:cubicBezTo>
                <a:cubicBezTo>
                  <a:pt x="2" y="14"/>
                  <a:pt x="2" y="14"/>
                  <a:pt x="2" y="14"/>
                </a:cubicBezTo>
                <a:cubicBezTo>
                  <a:pt x="1" y="15"/>
                  <a:pt x="0" y="17"/>
                  <a:pt x="1" y="18"/>
                </a:cubicBezTo>
                <a:cubicBezTo>
                  <a:pt x="2" y="19"/>
                  <a:pt x="3" y="20"/>
                  <a:pt x="4" y="20"/>
                </a:cubicBezTo>
                <a:cubicBezTo>
                  <a:pt x="4" y="20"/>
                  <a:pt x="5" y="20"/>
                  <a:pt x="5" y="19"/>
                </a:cubicBezTo>
                <a:cubicBezTo>
                  <a:pt x="29" y="5"/>
                  <a:pt x="29" y="5"/>
                  <a:pt x="29" y="5"/>
                </a:cubicBezTo>
                <a:cubicBezTo>
                  <a:pt x="31" y="4"/>
                  <a:pt x="31" y="3"/>
                  <a:pt x="31" y="1"/>
                </a:cubicBezTo>
                <a:cubicBezTo>
                  <a:pt x="30" y="0"/>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任意多边形 12">
            <a:extLst>
              <a:ext uri="{FF2B5EF4-FFF2-40B4-BE49-F238E27FC236}">
                <a16:creationId xmlns:a16="http://schemas.microsoft.com/office/drawing/2014/main" id="{4E23A830-E159-4BE3-AF67-6FEAB3DAA57D}"/>
              </a:ext>
            </a:extLst>
          </p:cNvPr>
          <p:cNvSpPr/>
          <p:nvPr/>
        </p:nvSpPr>
        <p:spPr bwMode="auto">
          <a:xfrm>
            <a:off x="10908890" y="2777673"/>
            <a:ext cx="86021" cy="54591"/>
          </a:xfrm>
          <a:custGeom>
            <a:avLst/>
            <a:gdLst>
              <a:gd name="T0" fmla="*/ 28 w 31"/>
              <a:gd name="T1" fmla="*/ 0 h 20"/>
              <a:gd name="T2" fmla="*/ 26 w 31"/>
              <a:gd name="T3" fmla="*/ 0 h 20"/>
              <a:gd name="T4" fmla="*/ 2 w 31"/>
              <a:gd name="T5" fmla="*/ 14 h 20"/>
              <a:gd name="T6" fmla="*/ 1 w 31"/>
              <a:gd name="T7" fmla="*/ 18 h 20"/>
              <a:gd name="T8" fmla="*/ 4 w 31"/>
              <a:gd name="T9" fmla="*/ 20 h 20"/>
              <a:gd name="T10" fmla="*/ 5 w 31"/>
              <a:gd name="T11" fmla="*/ 19 h 20"/>
              <a:gd name="T12" fmla="*/ 29 w 31"/>
              <a:gd name="T13" fmla="*/ 5 h 20"/>
              <a:gd name="T14" fmla="*/ 31 w 31"/>
              <a:gd name="T15" fmla="*/ 1 h 20"/>
              <a:gd name="T16" fmla="*/ 28 w 3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28" y="0"/>
                </a:moveTo>
                <a:cubicBezTo>
                  <a:pt x="27" y="0"/>
                  <a:pt x="27" y="0"/>
                  <a:pt x="26" y="0"/>
                </a:cubicBezTo>
                <a:cubicBezTo>
                  <a:pt x="2" y="14"/>
                  <a:pt x="2" y="14"/>
                  <a:pt x="2" y="14"/>
                </a:cubicBezTo>
                <a:cubicBezTo>
                  <a:pt x="1" y="15"/>
                  <a:pt x="0" y="17"/>
                  <a:pt x="1" y="18"/>
                </a:cubicBezTo>
                <a:cubicBezTo>
                  <a:pt x="2" y="19"/>
                  <a:pt x="3" y="20"/>
                  <a:pt x="4" y="20"/>
                </a:cubicBezTo>
                <a:cubicBezTo>
                  <a:pt x="4" y="20"/>
                  <a:pt x="5" y="20"/>
                  <a:pt x="5" y="19"/>
                </a:cubicBezTo>
                <a:cubicBezTo>
                  <a:pt x="29" y="5"/>
                  <a:pt x="29" y="5"/>
                  <a:pt x="29" y="5"/>
                </a:cubicBezTo>
                <a:cubicBezTo>
                  <a:pt x="31" y="4"/>
                  <a:pt x="31" y="3"/>
                  <a:pt x="31" y="1"/>
                </a:cubicBezTo>
                <a:cubicBezTo>
                  <a:pt x="30" y="0"/>
                  <a:pt x="29" y="0"/>
                  <a:pt x="28" y="0"/>
                </a:cubicBezTo>
              </a:path>
            </a:pathLst>
          </a:custGeom>
          <a:solidFill>
            <a:srgbClr val="95A0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任意多边形 13">
            <a:extLst>
              <a:ext uri="{FF2B5EF4-FFF2-40B4-BE49-F238E27FC236}">
                <a16:creationId xmlns:a16="http://schemas.microsoft.com/office/drawing/2014/main" id="{88889112-B93E-4981-9BB0-014B47246EEB}"/>
              </a:ext>
            </a:extLst>
          </p:cNvPr>
          <p:cNvSpPr/>
          <p:nvPr/>
        </p:nvSpPr>
        <p:spPr bwMode="auto">
          <a:xfrm>
            <a:off x="8364641" y="4125893"/>
            <a:ext cx="43011" cy="180314"/>
          </a:xfrm>
          <a:custGeom>
            <a:avLst/>
            <a:gdLst>
              <a:gd name="T0" fmla="*/ 26 w 26"/>
              <a:gd name="T1" fmla="*/ 15 h 109"/>
              <a:gd name="T2" fmla="*/ 26 w 26"/>
              <a:gd name="T3" fmla="*/ 109 h 109"/>
              <a:gd name="T4" fmla="*/ 0 w 26"/>
              <a:gd name="T5" fmla="*/ 92 h 109"/>
              <a:gd name="T6" fmla="*/ 0 w 26"/>
              <a:gd name="T7" fmla="*/ 0 h 109"/>
              <a:gd name="T8" fmla="*/ 26 w 26"/>
              <a:gd name="T9" fmla="*/ 15 h 109"/>
            </a:gdLst>
            <a:ahLst/>
            <a:cxnLst>
              <a:cxn ang="0">
                <a:pos x="T0" y="T1"/>
              </a:cxn>
              <a:cxn ang="0">
                <a:pos x="T2" y="T3"/>
              </a:cxn>
              <a:cxn ang="0">
                <a:pos x="T4" y="T5"/>
              </a:cxn>
              <a:cxn ang="0">
                <a:pos x="T6" y="T7"/>
              </a:cxn>
              <a:cxn ang="0">
                <a:pos x="T8" y="T9"/>
              </a:cxn>
            </a:cxnLst>
            <a:rect l="0" t="0" r="r" b="b"/>
            <a:pathLst>
              <a:path w="26" h="109">
                <a:moveTo>
                  <a:pt x="26" y="15"/>
                </a:moveTo>
                <a:lnTo>
                  <a:pt x="26" y="109"/>
                </a:lnTo>
                <a:lnTo>
                  <a:pt x="0" y="92"/>
                </a:lnTo>
                <a:lnTo>
                  <a:pt x="0" y="0"/>
                </a:lnTo>
                <a:lnTo>
                  <a:pt x="26" y="1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文本框 275">
            <a:extLst>
              <a:ext uri="{FF2B5EF4-FFF2-40B4-BE49-F238E27FC236}">
                <a16:creationId xmlns:a16="http://schemas.microsoft.com/office/drawing/2014/main" id="{4594D841-3F1C-42F1-BB40-1AFC1F3626BC}"/>
              </a:ext>
            </a:extLst>
          </p:cNvPr>
          <p:cNvSpPr txBox="1"/>
          <p:nvPr/>
        </p:nvSpPr>
        <p:spPr>
          <a:xfrm>
            <a:off x="3800078" y="2508198"/>
            <a:ext cx="3443009" cy="830997"/>
          </a:xfrm>
          <a:prstGeom prst="rect">
            <a:avLst/>
          </a:prstGeom>
          <a:noFill/>
        </p:spPr>
        <p:txBody>
          <a:bodyPr wrap="square" rtlCol="0">
            <a:spAutoFit/>
          </a:bodyPr>
          <a:lstStyle/>
          <a:p>
            <a:r>
              <a:rPr lang="zh-CN" altLang="en-US" sz="2400" dirty="0"/>
              <a:t>找到与文档相关的问题、答案的对应关系</a:t>
            </a:r>
            <a:endParaRPr lang="en-US" altLang="zh-CN" sz="2400" dirty="0"/>
          </a:p>
        </p:txBody>
      </p:sp>
      <p:sp>
        <p:nvSpPr>
          <p:cNvPr id="277" name="文本框 276">
            <a:extLst>
              <a:ext uri="{FF2B5EF4-FFF2-40B4-BE49-F238E27FC236}">
                <a16:creationId xmlns:a16="http://schemas.microsoft.com/office/drawing/2014/main" id="{B156E8B2-9FF2-4671-9D25-96B956910111}"/>
              </a:ext>
            </a:extLst>
          </p:cNvPr>
          <p:cNvSpPr txBox="1"/>
          <p:nvPr/>
        </p:nvSpPr>
        <p:spPr>
          <a:xfrm>
            <a:off x="3311752" y="2516553"/>
            <a:ext cx="617296" cy="461665"/>
          </a:xfrm>
          <a:prstGeom prst="rect">
            <a:avLst/>
          </a:prstGeom>
          <a:noFill/>
        </p:spPr>
        <p:txBody>
          <a:bodyPr wrap="square" rtlCol="0">
            <a:spAutoFit/>
          </a:bodyPr>
          <a:lstStyle/>
          <a:p>
            <a:r>
              <a:rPr lang="zh-CN" altLang="en-US" sz="2400" dirty="0"/>
              <a:t>→</a:t>
            </a:r>
            <a:endParaRPr lang="en-US" altLang="zh-CN" sz="2400" dirty="0"/>
          </a:p>
        </p:txBody>
      </p:sp>
      <p:sp>
        <p:nvSpPr>
          <p:cNvPr id="92" name="文本框 91">
            <a:extLst>
              <a:ext uri="{FF2B5EF4-FFF2-40B4-BE49-F238E27FC236}">
                <a16:creationId xmlns:a16="http://schemas.microsoft.com/office/drawing/2014/main" id="{3BEFB815-1169-42FF-9B85-A311E0F4CDB8}"/>
              </a:ext>
            </a:extLst>
          </p:cNvPr>
          <p:cNvSpPr txBox="1"/>
          <p:nvPr/>
        </p:nvSpPr>
        <p:spPr>
          <a:xfrm>
            <a:off x="1055440" y="3976883"/>
            <a:ext cx="2952328" cy="461665"/>
          </a:xfrm>
          <a:prstGeom prst="rect">
            <a:avLst/>
          </a:prstGeom>
          <a:noFill/>
        </p:spPr>
        <p:txBody>
          <a:bodyPr wrap="square" rtlCol="0">
            <a:spAutoFit/>
          </a:bodyPr>
          <a:lstStyle/>
          <a:p>
            <a:r>
              <a:rPr lang="zh-CN" altLang="en-US" sz="2400" dirty="0"/>
              <a:t>基于规则的抽取方案</a:t>
            </a:r>
            <a:endParaRPr lang="en-US" altLang="zh-CN" sz="2400" dirty="0"/>
          </a:p>
        </p:txBody>
      </p:sp>
      <p:pic>
        <p:nvPicPr>
          <p:cNvPr id="6" name="图片 5">
            <a:extLst>
              <a:ext uri="{FF2B5EF4-FFF2-40B4-BE49-F238E27FC236}">
                <a16:creationId xmlns:a16="http://schemas.microsoft.com/office/drawing/2014/main" id="{84511894-6E2E-4ECA-9AD2-D8C2C5AC4740}"/>
              </a:ext>
            </a:extLst>
          </p:cNvPr>
          <p:cNvPicPr>
            <a:picLocks noChangeAspect="1"/>
          </p:cNvPicPr>
          <p:nvPr/>
        </p:nvPicPr>
        <p:blipFill>
          <a:blip r:embed="rId4"/>
          <a:stretch>
            <a:fillRect/>
          </a:stretch>
        </p:blipFill>
        <p:spPr>
          <a:xfrm>
            <a:off x="4088826" y="3649467"/>
            <a:ext cx="3858636" cy="2335036"/>
          </a:xfrm>
          <a:prstGeom prst="rect">
            <a:avLst/>
          </a:prstGeom>
        </p:spPr>
      </p:pic>
      <p:sp>
        <p:nvSpPr>
          <p:cNvPr id="99" name="文本框 98">
            <a:extLst>
              <a:ext uri="{FF2B5EF4-FFF2-40B4-BE49-F238E27FC236}">
                <a16:creationId xmlns:a16="http://schemas.microsoft.com/office/drawing/2014/main" id="{E31EE018-02C8-4313-88CA-D7EEBA3B1459}"/>
              </a:ext>
            </a:extLst>
          </p:cNvPr>
          <p:cNvSpPr txBox="1"/>
          <p:nvPr/>
        </p:nvSpPr>
        <p:spPr>
          <a:xfrm>
            <a:off x="1304568" y="4761116"/>
            <a:ext cx="2694928" cy="1015663"/>
          </a:xfrm>
          <a:prstGeom prst="rect">
            <a:avLst/>
          </a:prstGeom>
          <a:noFill/>
        </p:spPr>
        <p:txBody>
          <a:bodyPr wrap="square" rtlCol="0">
            <a:spAutoFit/>
          </a:bodyPr>
          <a:lstStyle/>
          <a:p>
            <a:pPr marL="457200" indent="-457200">
              <a:buFont typeface="+mj-lt"/>
              <a:buAutoNum type="arabicPeriod"/>
            </a:pPr>
            <a:r>
              <a:rPr lang="zh-CN" altLang="en-US" sz="2000" dirty="0"/>
              <a:t>对文档格式要求高</a:t>
            </a:r>
            <a:endParaRPr lang="en-US" altLang="zh-CN" sz="2000" dirty="0"/>
          </a:p>
          <a:p>
            <a:pPr marL="457200" indent="-457200">
              <a:buFont typeface="+mj-lt"/>
              <a:buAutoNum type="arabicPeriod"/>
            </a:pPr>
            <a:r>
              <a:rPr lang="zh-CN" altLang="en-US" sz="2000" dirty="0"/>
              <a:t>需要人工设计</a:t>
            </a:r>
            <a:endParaRPr lang="en-US" altLang="zh-CN" sz="2000" dirty="0"/>
          </a:p>
          <a:p>
            <a:pPr marL="457200" indent="-457200">
              <a:buFont typeface="+mj-lt"/>
              <a:buAutoNum type="arabicPeriod"/>
            </a:pPr>
            <a:r>
              <a:rPr lang="zh-CN" altLang="en-US" sz="2000" dirty="0"/>
              <a:t>无法抽取子问题</a:t>
            </a:r>
            <a:endParaRPr lang="en-US" altLang="zh-CN" sz="2000" dirty="0"/>
          </a:p>
        </p:txBody>
      </p:sp>
    </p:spTree>
    <p:custDataLst>
      <p:tags r:id="rId1"/>
    </p:custDataLst>
    <p:extLst>
      <p:ext uri="{BB962C8B-B14F-4D97-AF65-F5344CB8AC3E}">
        <p14:creationId xmlns:p14="http://schemas.microsoft.com/office/powerpoint/2010/main" val="27225450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our work</a:t>
            </a:r>
          </a:p>
        </p:txBody>
      </p:sp>
      <p:sp>
        <p:nvSpPr>
          <p:cNvPr id="17" name="文本框 16">
            <a:extLst>
              <a:ext uri="{FF2B5EF4-FFF2-40B4-BE49-F238E27FC236}">
                <a16:creationId xmlns:a16="http://schemas.microsoft.com/office/drawing/2014/main" id="{26C949FD-C1F1-4F56-976D-8D1053401823}"/>
              </a:ext>
            </a:extLst>
          </p:cNvPr>
          <p:cNvSpPr txBox="1"/>
          <p:nvPr/>
        </p:nvSpPr>
        <p:spPr>
          <a:xfrm>
            <a:off x="1055440" y="2347206"/>
            <a:ext cx="5283200" cy="1077218"/>
          </a:xfrm>
          <a:prstGeom prst="rect">
            <a:avLst/>
          </a:prstGeom>
          <a:noFill/>
        </p:spPr>
        <p:txBody>
          <a:bodyPr wrap="square" rtlCol="0">
            <a:spAutoFit/>
          </a:bodyPr>
          <a:lstStyle/>
          <a:p>
            <a:pPr marL="457200" indent="-457200">
              <a:buFontTx/>
              <a:buChar char="-"/>
            </a:pPr>
            <a:r>
              <a:rPr lang="en-US" altLang="zh-CN" sz="3200" dirty="0">
                <a:cs typeface="Cascadia Mono" panose="020B0609020000020004" pitchFamily="49" charset="0"/>
              </a:rPr>
              <a:t>Collect train &amp; test data</a:t>
            </a:r>
          </a:p>
          <a:p>
            <a:pPr marL="457200" indent="-457200">
              <a:buFontTx/>
              <a:buChar char="-"/>
            </a:pPr>
            <a:r>
              <a:rPr lang="en-US" altLang="zh-CN" sz="3200" dirty="0">
                <a:cs typeface="Cascadia Mono" panose="020B0609020000020004" pitchFamily="49" charset="0"/>
              </a:rPr>
              <a:t>Unified data format</a:t>
            </a:r>
          </a:p>
        </p:txBody>
      </p:sp>
      <p:pic>
        <p:nvPicPr>
          <p:cNvPr id="4" name="图片 3">
            <a:extLst>
              <a:ext uri="{FF2B5EF4-FFF2-40B4-BE49-F238E27FC236}">
                <a16:creationId xmlns:a16="http://schemas.microsoft.com/office/drawing/2014/main" id="{12BCE51D-76AC-4CBD-A0F5-178CC8B67D90}"/>
              </a:ext>
            </a:extLst>
          </p:cNvPr>
          <p:cNvPicPr>
            <a:picLocks noChangeAspect="1"/>
          </p:cNvPicPr>
          <p:nvPr/>
        </p:nvPicPr>
        <p:blipFill>
          <a:blip r:embed="rId3"/>
          <a:stretch>
            <a:fillRect/>
          </a:stretch>
        </p:blipFill>
        <p:spPr>
          <a:xfrm>
            <a:off x="983432" y="3684012"/>
            <a:ext cx="6624736" cy="2568325"/>
          </a:xfrm>
          <a:prstGeom prst="rect">
            <a:avLst/>
          </a:prstGeom>
        </p:spPr>
      </p:pic>
    </p:spTree>
    <p:extLst>
      <p:ext uri="{BB962C8B-B14F-4D97-AF65-F5344CB8AC3E}">
        <p14:creationId xmlns:p14="http://schemas.microsoft.com/office/powerpoint/2010/main" val="31966908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our work</a:t>
            </a:r>
          </a:p>
        </p:txBody>
      </p:sp>
      <p:sp>
        <p:nvSpPr>
          <p:cNvPr id="17" name="文本框 16">
            <a:extLst>
              <a:ext uri="{FF2B5EF4-FFF2-40B4-BE49-F238E27FC236}">
                <a16:creationId xmlns:a16="http://schemas.microsoft.com/office/drawing/2014/main" id="{26C949FD-C1F1-4F56-976D-8D1053401823}"/>
              </a:ext>
            </a:extLst>
          </p:cNvPr>
          <p:cNvSpPr txBox="1"/>
          <p:nvPr/>
        </p:nvSpPr>
        <p:spPr>
          <a:xfrm>
            <a:off x="1055440" y="2347206"/>
            <a:ext cx="5283200" cy="584775"/>
          </a:xfrm>
          <a:prstGeom prst="rect">
            <a:avLst/>
          </a:prstGeom>
          <a:noFill/>
        </p:spPr>
        <p:txBody>
          <a:bodyPr wrap="square" rtlCol="0">
            <a:spAutoFit/>
          </a:bodyPr>
          <a:lstStyle/>
          <a:p>
            <a:r>
              <a:rPr lang="en-US" altLang="zh-CN" sz="3200" dirty="0">
                <a:cs typeface="Cascadia Mono" panose="020B0609020000020004" pitchFamily="49" charset="0"/>
              </a:rPr>
              <a:t>result</a:t>
            </a:r>
          </a:p>
        </p:txBody>
      </p:sp>
      <p:pic>
        <p:nvPicPr>
          <p:cNvPr id="3" name="图片 2">
            <a:extLst>
              <a:ext uri="{FF2B5EF4-FFF2-40B4-BE49-F238E27FC236}">
                <a16:creationId xmlns:a16="http://schemas.microsoft.com/office/drawing/2014/main" id="{336EF08D-4A6B-4216-A5BE-61E9D4EA5085}"/>
              </a:ext>
            </a:extLst>
          </p:cNvPr>
          <p:cNvPicPr>
            <a:picLocks noChangeAspect="1"/>
          </p:cNvPicPr>
          <p:nvPr/>
        </p:nvPicPr>
        <p:blipFill>
          <a:blip r:embed="rId3"/>
          <a:stretch>
            <a:fillRect/>
          </a:stretch>
        </p:blipFill>
        <p:spPr>
          <a:xfrm>
            <a:off x="1055440" y="3140968"/>
            <a:ext cx="7861704" cy="3251367"/>
          </a:xfrm>
          <a:prstGeom prst="rect">
            <a:avLst/>
          </a:prstGeom>
        </p:spPr>
      </p:pic>
    </p:spTree>
    <p:extLst>
      <p:ext uri="{BB962C8B-B14F-4D97-AF65-F5344CB8AC3E}">
        <p14:creationId xmlns:p14="http://schemas.microsoft.com/office/powerpoint/2010/main" val="25973574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our work</a:t>
            </a:r>
          </a:p>
        </p:txBody>
      </p:sp>
      <p:sp>
        <p:nvSpPr>
          <p:cNvPr id="17" name="文本框 16">
            <a:extLst>
              <a:ext uri="{FF2B5EF4-FFF2-40B4-BE49-F238E27FC236}">
                <a16:creationId xmlns:a16="http://schemas.microsoft.com/office/drawing/2014/main" id="{26C949FD-C1F1-4F56-976D-8D1053401823}"/>
              </a:ext>
            </a:extLst>
          </p:cNvPr>
          <p:cNvSpPr txBox="1"/>
          <p:nvPr/>
        </p:nvSpPr>
        <p:spPr>
          <a:xfrm>
            <a:off x="1055440" y="2347206"/>
            <a:ext cx="5283200" cy="584775"/>
          </a:xfrm>
          <a:prstGeom prst="rect">
            <a:avLst/>
          </a:prstGeom>
          <a:noFill/>
        </p:spPr>
        <p:txBody>
          <a:bodyPr wrap="square" rtlCol="0">
            <a:spAutoFit/>
          </a:bodyPr>
          <a:lstStyle/>
          <a:p>
            <a:r>
              <a:rPr lang="en-US" altLang="zh-CN" sz="3200" dirty="0">
                <a:cs typeface="Cascadia Mono" panose="020B0609020000020004" pitchFamily="49" charset="0"/>
              </a:rPr>
              <a:t>result</a:t>
            </a:r>
          </a:p>
        </p:txBody>
      </p:sp>
      <p:pic>
        <p:nvPicPr>
          <p:cNvPr id="4" name="图片 3">
            <a:extLst>
              <a:ext uri="{FF2B5EF4-FFF2-40B4-BE49-F238E27FC236}">
                <a16:creationId xmlns:a16="http://schemas.microsoft.com/office/drawing/2014/main" id="{879D6B62-BFF5-49D6-A42E-800D663B5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3140968"/>
            <a:ext cx="9725096" cy="1343035"/>
          </a:xfrm>
          <a:prstGeom prst="rect">
            <a:avLst/>
          </a:prstGeom>
        </p:spPr>
      </p:pic>
    </p:spTree>
    <p:extLst>
      <p:ext uri="{BB962C8B-B14F-4D97-AF65-F5344CB8AC3E}">
        <p14:creationId xmlns:p14="http://schemas.microsoft.com/office/powerpoint/2010/main" val="20228786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our work</a:t>
            </a:r>
          </a:p>
        </p:txBody>
      </p:sp>
      <p:sp>
        <p:nvSpPr>
          <p:cNvPr id="17" name="文本框 16">
            <a:extLst>
              <a:ext uri="{FF2B5EF4-FFF2-40B4-BE49-F238E27FC236}">
                <a16:creationId xmlns:a16="http://schemas.microsoft.com/office/drawing/2014/main" id="{26C949FD-C1F1-4F56-976D-8D1053401823}"/>
              </a:ext>
            </a:extLst>
          </p:cNvPr>
          <p:cNvSpPr txBox="1"/>
          <p:nvPr/>
        </p:nvSpPr>
        <p:spPr>
          <a:xfrm>
            <a:off x="1028824" y="2347206"/>
            <a:ext cx="5283200" cy="1077218"/>
          </a:xfrm>
          <a:prstGeom prst="rect">
            <a:avLst/>
          </a:prstGeom>
          <a:noFill/>
        </p:spPr>
        <p:txBody>
          <a:bodyPr wrap="square" rtlCol="0">
            <a:spAutoFit/>
          </a:bodyPr>
          <a:lstStyle/>
          <a:p>
            <a:r>
              <a:rPr lang="en-US" altLang="zh-CN" sz="3200" dirty="0">
                <a:cs typeface="Cascadia Mono" panose="020B0609020000020004" pitchFamily="49" charset="0"/>
              </a:rPr>
              <a:t>Study principles of Transformer, BERT…</a:t>
            </a:r>
          </a:p>
        </p:txBody>
      </p:sp>
      <p:pic>
        <p:nvPicPr>
          <p:cNvPr id="3" name="图片 2">
            <a:extLst>
              <a:ext uri="{FF2B5EF4-FFF2-40B4-BE49-F238E27FC236}">
                <a16:creationId xmlns:a16="http://schemas.microsoft.com/office/drawing/2014/main" id="{4BE944A4-A201-416C-811B-C3756AE4F666}"/>
              </a:ext>
            </a:extLst>
          </p:cNvPr>
          <p:cNvPicPr>
            <a:picLocks noChangeAspect="1"/>
          </p:cNvPicPr>
          <p:nvPr/>
        </p:nvPicPr>
        <p:blipFill>
          <a:blip r:embed="rId3"/>
          <a:stretch>
            <a:fillRect/>
          </a:stretch>
        </p:blipFill>
        <p:spPr>
          <a:xfrm>
            <a:off x="5447928" y="2378925"/>
            <a:ext cx="5912154" cy="3327571"/>
          </a:xfrm>
          <a:prstGeom prst="rect">
            <a:avLst/>
          </a:prstGeom>
        </p:spPr>
      </p:pic>
    </p:spTree>
    <p:extLst>
      <p:ext uri="{BB962C8B-B14F-4D97-AF65-F5344CB8AC3E}">
        <p14:creationId xmlns:p14="http://schemas.microsoft.com/office/powerpoint/2010/main" val="13546127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2"/>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after</a:t>
            </a:r>
          </a:p>
        </p:txBody>
      </p:sp>
      <p:sp>
        <p:nvSpPr>
          <p:cNvPr id="17" name="文本框 16">
            <a:extLst>
              <a:ext uri="{FF2B5EF4-FFF2-40B4-BE49-F238E27FC236}">
                <a16:creationId xmlns:a16="http://schemas.microsoft.com/office/drawing/2014/main" id="{26C949FD-C1F1-4F56-976D-8D1053401823}"/>
              </a:ext>
            </a:extLst>
          </p:cNvPr>
          <p:cNvSpPr txBox="1"/>
          <p:nvPr/>
        </p:nvSpPr>
        <p:spPr>
          <a:xfrm>
            <a:off x="1028824" y="2890391"/>
            <a:ext cx="6363320" cy="2062103"/>
          </a:xfrm>
          <a:prstGeom prst="rect">
            <a:avLst/>
          </a:prstGeom>
          <a:noFill/>
        </p:spPr>
        <p:txBody>
          <a:bodyPr wrap="square" rtlCol="0">
            <a:spAutoFit/>
          </a:bodyPr>
          <a:lstStyle/>
          <a:p>
            <a:pPr marL="457200" indent="-457200">
              <a:buFontTx/>
              <a:buChar char="-"/>
            </a:pPr>
            <a:r>
              <a:rPr lang="en-US" altLang="zh-CN" sz="3200" dirty="0">
                <a:cs typeface="Cascadia Mono" panose="020B0609020000020004" pitchFamily="49" charset="0"/>
              </a:rPr>
              <a:t>Further study</a:t>
            </a:r>
          </a:p>
          <a:p>
            <a:pPr marL="457200" indent="-457200">
              <a:buFontTx/>
              <a:buChar char="-"/>
            </a:pPr>
            <a:r>
              <a:rPr lang="en-US" altLang="zh-CN" sz="3200" dirty="0">
                <a:cs typeface="Cascadia Mono" panose="020B0609020000020004" pitchFamily="49" charset="0"/>
              </a:rPr>
              <a:t>Try to adjust the parameters</a:t>
            </a:r>
          </a:p>
          <a:p>
            <a:pPr marL="457200" indent="-457200">
              <a:buFontTx/>
              <a:buChar char="-"/>
            </a:pPr>
            <a:r>
              <a:rPr lang="en-US" altLang="zh-CN" sz="3200" dirty="0">
                <a:cs typeface="Cascadia Mono" panose="020B0609020000020004" pitchFamily="49" charset="0"/>
              </a:rPr>
              <a:t>Apply to production environment</a:t>
            </a:r>
          </a:p>
          <a:p>
            <a:pPr marL="914400" lvl="1" indent="-457200">
              <a:buFontTx/>
              <a:buChar char="-"/>
            </a:pPr>
            <a:r>
              <a:rPr lang="en-US" altLang="zh-CN" sz="3200">
                <a:cs typeface="Cascadia Mono" panose="020B0609020000020004" pitchFamily="49" charset="0"/>
              </a:rPr>
              <a:t>Optimize inferential </a:t>
            </a:r>
            <a:r>
              <a:rPr lang="en-US" altLang="zh-CN" sz="3200" dirty="0">
                <a:cs typeface="Cascadia Mono" panose="020B0609020000020004" pitchFamily="49" charset="0"/>
              </a:rPr>
              <a:t>model</a:t>
            </a:r>
          </a:p>
        </p:txBody>
      </p:sp>
    </p:spTree>
    <p:extLst>
      <p:ext uri="{BB962C8B-B14F-4D97-AF65-F5344CB8AC3E}">
        <p14:creationId xmlns:p14="http://schemas.microsoft.com/office/powerpoint/2010/main" val="34594010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研究方向</a:t>
            </a:r>
            <a:endParaRPr lang="en-US" altLang="zh-CN" sz="3200" dirty="0"/>
          </a:p>
        </p:txBody>
      </p:sp>
      <p:sp>
        <p:nvSpPr>
          <p:cNvPr id="7" name="文本框 6">
            <a:extLst>
              <a:ext uri="{FF2B5EF4-FFF2-40B4-BE49-F238E27FC236}">
                <a16:creationId xmlns:a16="http://schemas.microsoft.com/office/drawing/2014/main" id="{14823480-B20B-4219-B71C-0951E7E125B9}"/>
              </a:ext>
            </a:extLst>
          </p:cNvPr>
          <p:cNvSpPr txBox="1"/>
          <p:nvPr/>
        </p:nvSpPr>
        <p:spPr>
          <a:xfrm>
            <a:off x="1049750" y="1678795"/>
            <a:ext cx="2304256" cy="461665"/>
          </a:xfrm>
          <a:prstGeom prst="rect">
            <a:avLst/>
          </a:prstGeom>
          <a:noFill/>
        </p:spPr>
        <p:txBody>
          <a:bodyPr wrap="square" rtlCol="0">
            <a:spAutoFit/>
          </a:bodyPr>
          <a:lstStyle/>
          <a:p>
            <a:r>
              <a:rPr lang="zh-CN" altLang="en-US" sz="2400" dirty="0"/>
              <a:t>“问答对抽取”</a:t>
            </a:r>
            <a:endParaRPr lang="en-US" altLang="zh-CN" sz="2400" dirty="0"/>
          </a:p>
        </p:txBody>
      </p:sp>
      <p:sp>
        <p:nvSpPr>
          <p:cNvPr id="276" name="文本框 275">
            <a:extLst>
              <a:ext uri="{FF2B5EF4-FFF2-40B4-BE49-F238E27FC236}">
                <a16:creationId xmlns:a16="http://schemas.microsoft.com/office/drawing/2014/main" id="{4594D841-3F1C-42F1-BB40-1AFC1F3626BC}"/>
              </a:ext>
            </a:extLst>
          </p:cNvPr>
          <p:cNvSpPr txBox="1"/>
          <p:nvPr/>
        </p:nvSpPr>
        <p:spPr>
          <a:xfrm>
            <a:off x="3823316" y="1685029"/>
            <a:ext cx="5968330" cy="461665"/>
          </a:xfrm>
          <a:prstGeom prst="rect">
            <a:avLst/>
          </a:prstGeom>
          <a:noFill/>
        </p:spPr>
        <p:txBody>
          <a:bodyPr wrap="square" rtlCol="0">
            <a:spAutoFit/>
          </a:bodyPr>
          <a:lstStyle/>
          <a:p>
            <a:r>
              <a:rPr lang="zh-CN" altLang="en-US" sz="2400" dirty="0"/>
              <a:t>找到与文档相关的问题、答案的对应关系</a:t>
            </a:r>
            <a:endParaRPr lang="en-US" altLang="zh-CN" sz="2400" dirty="0"/>
          </a:p>
        </p:txBody>
      </p:sp>
      <p:sp>
        <p:nvSpPr>
          <p:cNvPr id="277" name="文本框 276">
            <a:extLst>
              <a:ext uri="{FF2B5EF4-FFF2-40B4-BE49-F238E27FC236}">
                <a16:creationId xmlns:a16="http://schemas.microsoft.com/office/drawing/2014/main" id="{B156E8B2-9FF2-4671-9D25-96B956910111}"/>
              </a:ext>
            </a:extLst>
          </p:cNvPr>
          <p:cNvSpPr txBox="1"/>
          <p:nvPr/>
        </p:nvSpPr>
        <p:spPr>
          <a:xfrm>
            <a:off x="3334990" y="1693384"/>
            <a:ext cx="617296" cy="461665"/>
          </a:xfrm>
          <a:prstGeom prst="rect">
            <a:avLst/>
          </a:prstGeom>
          <a:noFill/>
        </p:spPr>
        <p:txBody>
          <a:bodyPr wrap="square" rtlCol="0">
            <a:spAutoFit/>
          </a:bodyPr>
          <a:lstStyle/>
          <a:p>
            <a:r>
              <a:rPr lang="zh-CN" altLang="en-US" sz="2400" dirty="0"/>
              <a:t>→</a:t>
            </a:r>
            <a:endParaRPr lang="en-US" altLang="zh-CN" sz="2400" dirty="0"/>
          </a:p>
        </p:txBody>
      </p:sp>
      <p:grpSp>
        <p:nvGrpSpPr>
          <p:cNvPr id="2" name="组合 1">
            <a:extLst>
              <a:ext uri="{FF2B5EF4-FFF2-40B4-BE49-F238E27FC236}">
                <a16:creationId xmlns:a16="http://schemas.microsoft.com/office/drawing/2014/main" id="{096A8AC0-9220-40BF-976F-8EF089341753}"/>
              </a:ext>
            </a:extLst>
          </p:cNvPr>
          <p:cNvGrpSpPr/>
          <p:nvPr/>
        </p:nvGrpSpPr>
        <p:grpSpPr>
          <a:xfrm>
            <a:off x="2445562" y="3183078"/>
            <a:ext cx="3174930" cy="462341"/>
            <a:chOff x="1048862" y="3197491"/>
            <a:chExt cx="3174930" cy="462341"/>
          </a:xfrm>
        </p:grpSpPr>
        <p:sp>
          <p:nvSpPr>
            <p:cNvPr id="95" name="magnifying-glass_65595">
              <a:extLst>
                <a:ext uri="{FF2B5EF4-FFF2-40B4-BE49-F238E27FC236}">
                  <a16:creationId xmlns:a16="http://schemas.microsoft.com/office/drawing/2014/main" id="{2ABEDAF0-10EC-4990-B5A3-CB27A7269ED2}"/>
                </a:ext>
              </a:extLst>
            </p:cNvPr>
            <p:cNvSpPr/>
            <p:nvPr/>
          </p:nvSpPr>
          <p:spPr>
            <a:xfrm>
              <a:off x="1048862" y="3198167"/>
              <a:ext cx="452579" cy="46166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278945 h 440259"/>
                <a:gd name="T43" fmla="*/ 278945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88862 h 440259"/>
                <a:gd name="T57" fmla="*/ 88862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278945 h 440259"/>
                <a:gd name="T71" fmla="*/ 278945 h 440259"/>
                <a:gd name="T72" fmla="*/ 278945 h 440259"/>
                <a:gd name="T73" fmla="*/ 278945 h 440259"/>
                <a:gd name="T74" fmla="*/ 88862 h 440259"/>
                <a:gd name="T75" fmla="*/ 88862 h 440259"/>
                <a:gd name="T76" fmla="*/ 278945 h 440259"/>
                <a:gd name="T77" fmla="*/ 278945 h 440259"/>
                <a:gd name="T78" fmla="*/ 278945 h 440259"/>
                <a:gd name="T79" fmla="*/ 278945 h 440259"/>
                <a:gd name="T80" fmla="*/ 278945 h 440259"/>
                <a:gd name="T81" fmla="*/ 278945 h 440259"/>
                <a:gd name="T82" fmla="*/ 278945 h 440259"/>
                <a:gd name="T83" fmla="*/ 278945 h 440259"/>
                <a:gd name="T84" fmla="*/ 278945 h 440259"/>
                <a:gd name="T85" fmla="*/ 278945 h 440259"/>
                <a:gd name="T86" fmla="*/ 278945 h 440259"/>
                <a:gd name="T87" fmla="*/ 278945 h 440259"/>
                <a:gd name="T88" fmla="*/ 278945 h 440259"/>
                <a:gd name="T89" fmla="*/ 278945 h 440259"/>
                <a:gd name="T90" fmla="*/ 278945 h 440259"/>
                <a:gd name="T91" fmla="*/ 278945 h 440259"/>
                <a:gd name="T92" fmla="*/ 278945 h 440259"/>
                <a:gd name="T93" fmla="*/ 278945 h 440259"/>
                <a:gd name="T94" fmla="*/ 278945 h 440259"/>
                <a:gd name="T95" fmla="*/ 278945 h 440259"/>
                <a:gd name="T96" fmla="*/ 278945 h 440259"/>
                <a:gd name="T97" fmla="*/ 278945 h 440259"/>
                <a:gd name="T98" fmla="*/ 278945 h 440259"/>
                <a:gd name="T99" fmla="*/ 278945 h 440259"/>
                <a:gd name="T100" fmla="*/ 278945 h 440259"/>
                <a:gd name="T101" fmla="*/ 278945 h 440259"/>
                <a:gd name="T102" fmla="*/ 278945 h 440259"/>
                <a:gd name="T103" fmla="*/ 278945 h 440259"/>
                <a:gd name="T104" fmla="*/ 278945 h 440259"/>
                <a:gd name="T105" fmla="*/ 278945 h 440259"/>
                <a:gd name="T106" fmla="*/ 278945 h 440259"/>
                <a:gd name="T107" fmla="*/ 278945 h 440259"/>
                <a:gd name="T108" fmla="*/ 278945 h 440259"/>
                <a:gd name="T109"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01" h="5313">
                  <a:moveTo>
                    <a:pt x="5152" y="4426"/>
                  </a:moveTo>
                  <a:lnTo>
                    <a:pt x="3723" y="2997"/>
                  </a:lnTo>
                  <a:cubicBezTo>
                    <a:pt x="3692" y="2966"/>
                    <a:pt x="3650" y="2948"/>
                    <a:pt x="3606" y="2948"/>
                  </a:cubicBezTo>
                  <a:cubicBezTo>
                    <a:pt x="3561" y="2948"/>
                    <a:pt x="3519" y="2966"/>
                    <a:pt x="3488" y="2997"/>
                  </a:cubicBezTo>
                  <a:lnTo>
                    <a:pt x="3421" y="3064"/>
                  </a:lnTo>
                  <a:cubicBezTo>
                    <a:pt x="3421" y="3064"/>
                    <a:pt x="3401" y="3086"/>
                    <a:pt x="3380" y="3066"/>
                  </a:cubicBezTo>
                  <a:cubicBezTo>
                    <a:pt x="3316" y="3002"/>
                    <a:pt x="3149" y="2834"/>
                    <a:pt x="3149" y="2834"/>
                  </a:cubicBezTo>
                  <a:cubicBezTo>
                    <a:pt x="3128" y="2814"/>
                    <a:pt x="3141" y="2788"/>
                    <a:pt x="3149" y="2776"/>
                  </a:cubicBezTo>
                  <a:cubicBezTo>
                    <a:pt x="3369" y="2479"/>
                    <a:pt x="3488" y="2121"/>
                    <a:pt x="3488" y="1744"/>
                  </a:cubicBezTo>
                  <a:cubicBezTo>
                    <a:pt x="3488" y="1278"/>
                    <a:pt x="3306" y="840"/>
                    <a:pt x="2977" y="511"/>
                  </a:cubicBezTo>
                  <a:cubicBezTo>
                    <a:pt x="2647" y="181"/>
                    <a:pt x="2209" y="0"/>
                    <a:pt x="1744" y="0"/>
                  </a:cubicBezTo>
                  <a:cubicBezTo>
                    <a:pt x="1278" y="0"/>
                    <a:pt x="840" y="181"/>
                    <a:pt x="511" y="511"/>
                  </a:cubicBezTo>
                  <a:cubicBezTo>
                    <a:pt x="181" y="840"/>
                    <a:pt x="0" y="1278"/>
                    <a:pt x="0" y="1744"/>
                  </a:cubicBezTo>
                  <a:cubicBezTo>
                    <a:pt x="0" y="2210"/>
                    <a:pt x="181" y="2648"/>
                    <a:pt x="511" y="2977"/>
                  </a:cubicBezTo>
                  <a:cubicBezTo>
                    <a:pt x="840" y="3306"/>
                    <a:pt x="1278" y="3488"/>
                    <a:pt x="1744" y="3488"/>
                  </a:cubicBezTo>
                  <a:cubicBezTo>
                    <a:pt x="2080" y="3488"/>
                    <a:pt x="2365" y="3416"/>
                    <a:pt x="2642" y="3239"/>
                  </a:cubicBezTo>
                  <a:cubicBezTo>
                    <a:pt x="2642" y="3239"/>
                    <a:pt x="2678" y="3216"/>
                    <a:pt x="2699" y="3237"/>
                  </a:cubicBezTo>
                  <a:cubicBezTo>
                    <a:pt x="2753" y="3291"/>
                    <a:pt x="2895" y="3433"/>
                    <a:pt x="2949" y="3487"/>
                  </a:cubicBezTo>
                  <a:cubicBezTo>
                    <a:pt x="2970" y="3508"/>
                    <a:pt x="2951" y="3534"/>
                    <a:pt x="2951" y="3534"/>
                  </a:cubicBezTo>
                  <a:lnTo>
                    <a:pt x="2885" y="3600"/>
                  </a:lnTo>
                  <a:cubicBezTo>
                    <a:pt x="2854" y="3631"/>
                    <a:pt x="2837" y="3673"/>
                    <a:pt x="2837" y="3717"/>
                  </a:cubicBezTo>
                  <a:cubicBezTo>
                    <a:pt x="2837" y="3762"/>
                    <a:pt x="2854" y="3804"/>
                    <a:pt x="2885" y="3835"/>
                  </a:cubicBezTo>
                  <a:lnTo>
                    <a:pt x="4314" y="5264"/>
                  </a:lnTo>
                  <a:cubicBezTo>
                    <a:pt x="4346" y="5296"/>
                    <a:pt x="4388" y="5313"/>
                    <a:pt x="4432" y="5313"/>
                  </a:cubicBezTo>
                  <a:cubicBezTo>
                    <a:pt x="4477" y="5313"/>
                    <a:pt x="4518" y="5296"/>
                    <a:pt x="4550" y="5264"/>
                  </a:cubicBezTo>
                  <a:lnTo>
                    <a:pt x="5152" y="4662"/>
                  </a:lnTo>
                  <a:cubicBezTo>
                    <a:pt x="5184" y="4630"/>
                    <a:pt x="5201" y="4588"/>
                    <a:pt x="5201" y="4544"/>
                  </a:cubicBezTo>
                  <a:cubicBezTo>
                    <a:pt x="5201" y="4499"/>
                    <a:pt x="5184" y="4457"/>
                    <a:pt x="5152" y="4426"/>
                  </a:cubicBezTo>
                  <a:close/>
                  <a:moveTo>
                    <a:pt x="699" y="2789"/>
                  </a:moveTo>
                  <a:cubicBezTo>
                    <a:pt x="420" y="2509"/>
                    <a:pt x="266" y="2139"/>
                    <a:pt x="266" y="1744"/>
                  </a:cubicBezTo>
                  <a:cubicBezTo>
                    <a:pt x="266" y="1349"/>
                    <a:pt x="420" y="978"/>
                    <a:pt x="699" y="699"/>
                  </a:cubicBezTo>
                  <a:cubicBezTo>
                    <a:pt x="978" y="420"/>
                    <a:pt x="1349" y="267"/>
                    <a:pt x="1744" y="267"/>
                  </a:cubicBezTo>
                  <a:cubicBezTo>
                    <a:pt x="2138" y="267"/>
                    <a:pt x="2509" y="420"/>
                    <a:pt x="2788" y="699"/>
                  </a:cubicBezTo>
                  <a:cubicBezTo>
                    <a:pt x="3067" y="978"/>
                    <a:pt x="3221" y="1349"/>
                    <a:pt x="3221" y="1744"/>
                  </a:cubicBezTo>
                  <a:cubicBezTo>
                    <a:pt x="3221" y="2139"/>
                    <a:pt x="3067" y="2509"/>
                    <a:pt x="2788" y="2789"/>
                  </a:cubicBezTo>
                  <a:cubicBezTo>
                    <a:pt x="2509" y="3068"/>
                    <a:pt x="2138" y="3221"/>
                    <a:pt x="1744" y="3221"/>
                  </a:cubicBezTo>
                  <a:cubicBezTo>
                    <a:pt x="1349" y="3221"/>
                    <a:pt x="978" y="3068"/>
                    <a:pt x="699" y="2789"/>
                  </a:cubicBezTo>
                  <a:close/>
                  <a:moveTo>
                    <a:pt x="4468" y="4988"/>
                  </a:moveTo>
                  <a:cubicBezTo>
                    <a:pt x="4440" y="5016"/>
                    <a:pt x="4414" y="5006"/>
                    <a:pt x="4383" y="4975"/>
                  </a:cubicBezTo>
                  <a:cubicBezTo>
                    <a:pt x="4183" y="4775"/>
                    <a:pt x="3423" y="4015"/>
                    <a:pt x="3145" y="3737"/>
                  </a:cubicBezTo>
                  <a:cubicBezTo>
                    <a:pt x="3124" y="3715"/>
                    <a:pt x="3144" y="3699"/>
                    <a:pt x="3144" y="3699"/>
                  </a:cubicBezTo>
                  <a:lnTo>
                    <a:pt x="3214" y="3629"/>
                  </a:lnTo>
                  <a:cubicBezTo>
                    <a:pt x="3279" y="3564"/>
                    <a:pt x="3279" y="3459"/>
                    <a:pt x="3214" y="3394"/>
                  </a:cubicBezTo>
                  <a:lnTo>
                    <a:pt x="2920" y="3100"/>
                  </a:lnTo>
                  <a:cubicBezTo>
                    <a:pt x="2920" y="3100"/>
                    <a:pt x="2900" y="3081"/>
                    <a:pt x="2913" y="3068"/>
                  </a:cubicBezTo>
                  <a:cubicBezTo>
                    <a:pt x="2927" y="3054"/>
                    <a:pt x="2945" y="3036"/>
                    <a:pt x="2955" y="3025"/>
                  </a:cubicBezTo>
                  <a:cubicBezTo>
                    <a:pt x="2971" y="3010"/>
                    <a:pt x="2988" y="3032"/>
                    <a:pt x="2988" y="3032"/>
                  </a:cubicBezTo>
                  <a:lnTo>
                    <a:pt x="3282" y="3326"/>
                  </a:lnTo>
                  <a:cubicBezTo>
                    <a:pt x="3313" y="3357"/>
                    <a:pt x="3355" y="3374"/>
                    <a:pt x="3400" y="3374"/>
                  </a:cubicBezTo>
                  <a:cubicBezTo>
                    <a:pt x="3444" y="3374"/>
                    <a:pt x="3486" y="3357"/>
                    <a:pt x="3518" y="3326"/>
                  </a:cubicBezTo>
                  <a:lnTo>
                    <a:pt x="3583" y="3260"/>
                  </a:lnTo>
                  <a:cubicBezTo>
                    <a:pt x="3583" y="3260"/>
                    <a:pt x="3606" y="3238"/>
                    <a:pt x="3634" y="3265"/>
                  </a:cubicBezTo>
                  <a:lnTo>
                    <a:pt x="4876" y="4507"/>
                  </a:lnTo>
                  <a:cubicBezTo>
                    <a:pt x="4899" y="4531"/>
                    <a:pt x="4898" y="4558"/>
                    <a:pt x="4872" y="4584"/>
                  </a:cubicBezTo>
                  <a:cubicBezTo>
                    <a:pt x="4771" y="4685"/>
                    <a:pt x="4569" y="4887"/>
                    <a:pt x="4468" y="4988"/>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文本框 95">
              <a:extLst>
                <a:ext uri="{FF2B5EF4-FFF2-40B4-BE49-F238E27FC236}">
                  <a16:creationId xmlns:a16="http://schemas.microsoft.com/office/drawing/2014/main" id="{F0D180DD-5644-4923-86E7-D4917CFB9C53}"/>
                </a:ext>
              </a:extLst>
            </p:cNvPr>
            <p:cNvSpPr txBox="1"/>
            <p:nvPr/>
          </p:nvSpPr>
          <p:spPr>
            <a:xfrm>
              <a:off x="1919536" y="3197491"/>
              <a:ext cx="2304256" cy="461665"/>
            </a:xfrm>
            <a:prstGeom prst="rect">
              <a:avLst/>
            </a:prstGeom>
            <a:noFill/>
          </p:spPr>
          <p:txBody>
            <a:bodyPr wrap="square" rtlCol="0">
              <a:spAutoFit/>
            </a:bodyPr>
            <a:lstStyle/>
            <a:p>
              <a:r>
                <a:rPr lang="zh-CN" altLang="en-US" sz="2400" dirty="0"/>
                <a:t>抽取方法</a:t>
              </a:r>
              <a:endParaRPr lang="en-US" altLang="zh-CN" sz="2400" dirty="0"/>
            </a:p>
          </p:txBody>
        </p:sp>
      </p:grpSp>
      <p:grpSp>
        <p:nvGrpSpPr>
          <p:cNvPr id="98" name="组合 97">
            <a:extLst>
              <a:ext uri="{FF2B5EF4-FFF2-40B4-BE49-F238E27FC236}">
                <a16:creationId xmlns:a16="http://schemas.microsoft.com/office/drawing/2014/main" id="{E91017E9-9810-445E-82FA-30695FF3B0DF}"/>
              </a:ext>
            </a:extLst>
          </p:cNvPr>
          <p:cNvGrpSpPr/>
          <p:nvPr/>
        </p:nvGrpSpPr>
        <p:grpSpPr>
          <a:xfrm>
            <a:off x="6616716" y="3183078"/>
            <a:ext cx="3174930" cy="462341"/>
            <a:chOff x="1048862" y="3197491"/>
            <a:chExt cx="3174930" cy="462341"/>
          </a:xfrm>
        </p:grpSpPr>
        <p:sp>
          <p:nvSpPr>
            <p:cNvPr id="100" name="magnifying-glass_65595">
              <a:extLst>
                <a:ext uri="{FF2B5EF4-FFF2-40B4-BE49-F238E27FC236}">
                  <a16:creationId xmlns:a16="http://schemas.microsoft.com/office/drawing/2014/main" id="{AC0E4748-8551-4271-BDB5-0C1B76EE09F7}"/>
                </a:ext>
              </a:extLst>
            </p:cNvPr>
            <p:cNvSpPr/>
            <p:nvPr/>
          </p:nvSpPr>
          <p:spPr>
            <a:xfrm>
              <a:off x="1048862" y="3198167"/>
              <a:ext cx="452579" cy="46166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278945 h 440259"/>
                <a:gd name="T43" fmla="*/ 278945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88862 h 440259"/>
                <a:gd name="T57" fmla="*/ 88862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278945 h 440259"/>
                <a:gd name="T71" fmla="*/ 278945 h 440259"/>
                <a:gd name="T72" fmla="*/ 278945 h 440259"/>
                <a:gd name="T73" fmla="*/ 278945 h 440259"/>
                <a:gd name="T74" fmla="*/ 88862 h 440259"/>
                <a:gd name="T75" fmla="*/ 88862 h 440259"/>
                <a:gd name="T76" fmla="*/ 278945 h 440259"/>
                <a:gd name="T77" fmla="*/ 278945 h 440259"/>
                <a:gd name="T78" fmla="*/ 278945 h 440259"/>
                <a:gd name="T79" fmla="*/ 278945 h 440259"/>
                <a:gd name="T80" fmla="*/ 278945 h 440259"/>
                <a:gd name="T81" fmla="*/ 278945 h 440259"/>
                <a:gd name="T82" fmla="*/ 278945 h 440259"/>
                <a:gd name="T83" fmla="*/ 278945 h 440259"/>
                <a:gd name="T84" fmla="*/ 278945 h 440259"/>
                <a:gd name="T85" fmla="*/ 278945 h 440259"/>
                <a:gd name="T86" fmla="*/ 278945 h 440259"/>
                <a:gd name="T87" fmla="*/ 278945 h 440259"/>
                <a:gd name="T88" fmla="*/ 278945 h 440259"/>
                <a:gd name="T89" fmla="*/ 278945 h 440259"/>
                <a:gd name="T90" fmla="*/ 278945 h 440259"/>
                <a:gd name="T91" fmla="*/ 278945 h 440259"/>
                <a:gd name="T92" fmla="*/ 278945 h 440259"/>
                <a:gd name="T93" fmla="*/ 278945 h 440259"/>
                <a:gd name="T94" fmla="*/ 278945 h 440259"/>
                <a:gd name="T95" fmla="*/ 278945 h 440259"/>
                <a:gd name="T96" fmla="*/ 278945 h 440259"/>
                <a:gd name="T97" fmla="*/ 278945 h 440259"/>
                <a:gd name="T98" fmla="*/ 278945 h 440259"/>
                <a:gd name="T99" fmla="*/ 278945 h 440259"/>
                <a:gd name="T100" fmla="*/ 278945 h 440259"/>
                <a:gd name="T101" fmla="*/ 278945 h 440259"/>
                <a:gd name="T102" fmla="*/ 278945 h 440259"/>
                <a:gd name="T103" fmla="*/ 278945 h 440259"/>
                <a:gd name="T104" fmla="*/ 278945 h 440259"/>
                <a:gd name="T105" fmla="*/ 278945 h 440259"/>
                <a:gd name="T106" fmla="*/ 278945 h 440259"/>
                <a:gd name="T107" fmla="*/ 278945 h 440259"/>
                <a:gd name="T108" fmla="*/ 278945 h 440259"/>
                <a:gd name="T109"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01" h="5313">
                  <a:moveTo>
                    <a:pt x="5152" y="4426"/>
                  </a:moveTo>
                  <a:lnTo>
                    <a:pt x="3723" y="2997"/>
                  </a:lnTo>
                  <a:cubicBezTo>
                    <a:pt x="3692" y="2966"/>
                    <a:pt x="3650" y="2948"/>
                    <a:pt x="3606" y="2948"/>
                  </a:cubicBezTo>
                  <a:cubicBezTo>
                    <a:pt x="3561" y="2948"/>
                    <a:pt x="3519" y="2966"/>
                    <a:pt x="3488" y="2997"/>
                  </a:cubicBezTo>
                  <a:lnTo>
                    <a:pt x="3421" y="3064"/>
                  </a:lnTo>
                  <a:cubicBezTo>
                    <a:pt x="3421" y="3064"/>
                    <a:pt x="3401" y="3086"/>
                    <a:pt x="3380" y="3066"/>
                  </a:cubicBezTo>
                  <a:cubicBezTo>
                    <a:pt x="3316" y="3002"/>
                    <a:pt x="3149" y="2834"/>
                    <a:pt x="3149" y="2834"/>
                  </a:cubicBezTo>
                  <a:cubicBezTo>
                    <a:pt x="3128" y="2814"/>
                    <a:pt x="3141" y="2788"/>
                    <a:pt x="3149" y="2776"/>
                  </a:cubicBezTo>
                  <a:cubicBezTo>
                    <a:pt x="3369" y="2479"/>
                    <a:pt x="3488" y="2121"/>
                    <a:pt x="3488" y="1744"/>
                  </a:cubicBezTo>
                  <a:cubicBezTo>
                    <a:pt x="3488" y="1278"/>
                    <a:pt x="3306" y="840"/>
                    <a:pt x="2977" y="511"/>
                  </a:cubicBezTo>
                  <a:cubicBezTo>
                    <a:pt x="2647" y="181"/>
                    <a:pt x="2209" y="0"/>
                    <a:pt x="1744" y="0"/>
                  </a:cubicBezTo>
                  <a:cubicBezTo>
                    <a:pt x="1278" y="0"/>
                    <a:pt x="840" y="181"/>
                    <a:pt x="511" y="511"/>
                  </a:cubicBezTo>
                  <a:cubicBezTo>
                    <a:pt x="181" y="840"/>
                    <a:pt x="0" y="1278"/>
                    <a:pt x="0" y="1744"/>
                  </a:cubicBezTo>
                  <a:cubicBezTo>
                    <a:pt x="0" y="2210"/>
                    <a:pt x="181" y="2648"/>
                    <a:pt x="511" y="2977"/>
                  </a:cubicBezTo>
                  <a:cubicBezTo>
                    <a:pt x="840" y="3306"/>
                    <a:pt x="1278" y="3488"/>
                    <a:pt x="1744" y="3488"/>
                  </a:cubicBezTo>
                  <a:cubicBezTo>
                    <a:pt x="2080" y="3488"/>
                    <a:pt x="2365" y="3416"/>
                    <a:pt x="2642" y="3239"/>
                  </a:cubicBezTo>
                  <a:cubicBezTo>
                    <a:pt x="2642" y="3239"/>
                    <a:pt x="2678" y="3216"/>
                    <a:pt x="2699" y="3237"/>
                  </a:cubicBezTo>
                  <a:cubicBezTo>
                    <a:pt x="2753" y="3291"/>
                    <a:pt x="2895" y="3433"/>
                    <a:pt x="2949" y="3487"/>
                  </a:cubicBezTo>
                  <a:cubicBezTo>
                    <a:pt x="2970" y="3508"/>
                    <a:pt x="2951" y="3534"/>
                    <a:pt x="2951" y="3534"/>
                  </a:cubicBezTo>
                  <a:lnTo>
                    <a:pt x="2885" y="3600"/>
                  </a:lnTo>
                  <a:cubicBezTo>
                    <a:pt x="2854" y="3631"/>
                    <a:pt x="2837" y="3673"/>
                    <a:pt x="2837" y="3717"/>
                  </a:cubicBezTo>
                  <a:cubicBezTo>
                    <a:pt x="2837" y="3762"/>
                    <a:pt x="2854" y="3804"/>
                    <a:pt x="2885" y="3835"/>
                  </a:cubicBezTo>
                  <a:lnTo>
                    <a:pt x="4314" y="5264"/>
                  </a:lnTo>
                  <a:cubicBezTo>
                    <a:pt x="4346" y="5296"/>
                    <a:pt x="4388" y="5313"/>
                    <a:pt x="4432" y="5313"/>
                  </a:cubicBezTo>
                  <a:cubicBezTo>
                    <a:pt x="4477" y="5313"/>
                    <a:pt x="4518" y="5296"/>
                    <a:pt x="4550" y="5264"/>
                  </a:cubicBezTo>
                  <a:lnTo>
                    <a:pt x="5152" y="4662"/>
                  </a:lnTo>
                  <a:cubicBezTo>
                    <a:pt x="5184" y="4630"/>
                    <a:pt x="5201" y="4588"/>
                    <a:pt x="5201" y="4544"/>
                  </a:cubicBezTo>
                  <a:cubicBezTo>
                    <a:pt x="5201" y="4499"/>
                    <a:pt x="5184" y="4457"/>
                    <a:pt x="5152" y="4426"/>
                  </a:cubicBezTo>
                  <a:close/>
                  <a:moveTo>
                    <a:pt x="699" y="2789"/>
                  </a:moveTo>
                  <a:cubicBezTo>
                    <a:pt x="420" y="2509"/>
                    <a:pt x="266" y="2139"/>
                    <a:pt x="266" y="1744"/>
                  </a:cubicBezTo>
                  <a:cubicBezTo>
                    <a:pt x="266" y="1349"/>
                    <a:pt x="420" y="978"/>
                    <a:pt x="699" y="699"/>
                  </a:cubicBezTo>
                  <a:cubicBezTo>
                    <a:pt x="978" y="420"/>
                    <a:pt x="1349" y="267"/>
                    <a:pt x="1744" y="267"/>
                  </a:cubicBezTo>
                  <a:cubicBezTo>
                    <a:pt x="2138" y="267"/>
                    <a:pt x="2509" y="420"/>
                    <a:pt x="2788" y="699"/>
                  </a:cubicBezTo>
                  <a:cubicBezTo>
                    <a:pt x="3067" y="978"/>
                    <a:pt x="3221" y="1349"/>
                    <a:pt x="3221" y="1744"/>
                  </a:cubicBezTo>
                  <a:cubicBezTo>
                    <a:pt x="3221" y="2139"/>
                    <a:pt x="3067" y="2509"/>
                    <a:pt x="2788" y="2789"/>
                  </a:cubicBezTo>
                  <a:cubicBezTo>
                    <a:pt x="2509" y="3068"/>
                    <a:pt x="2138" y="3221"/>
                    <a:pt x="1744" y="3221"/>
                  </a:cubicBezTo>
                  <a:cubicBezTo>
                    <a:pt x="1349" y="3221"/>
                    <a:pt x="978" y="3068"/>
                    <a:pt x="699" y="2789"/>
                  </a:cubicBezTo>
                  <a:close/>
                  <a:moveTo>
                    <a:pt x="4468" y="4988"/>
                  </a:moveTo>
                  <a:cubicBezTo>
                    <a:pt x="4440" y="5016"/>
                    <a:pt x="4414" y="5006"/>
                    <a:pt x="4383" y="4975"/>
                  </a:cubicBezTo>
                  <a:cubicBezTo>
                    <a:pt x="4183" y="4775"/>
                    <a:pt x="3423" y="4015"/>
                    <a:pt x="3145" y="3737"/>
                  </a:cubicBezTo>
                  <a:cubicBezTo>
                    <a:pt x="3124" y="3715"/>
                    <a:pt x="3144" y="3699"/>
                    <a:pt x="3144" y="3699"/>
                  </a:cubicBezTo>
                  <a:lnTo>
                    <a:pt x="3214" y="3629"/>
                  </a:lnTo>
                  <a:cubicBezTo>
                    <a:pt x="3279" y="3564"/>
                    <a:pt x="3279" y="3459"/>
                    <a:pt x="3214" y="3394"/>
                  </a:cubicBezTo>
                  <a:lnTo>
                    <a:pt x="2920" y="3100"/>
                  </a:lnTo>
                  <a:cubicBezTo>
                    <a:pt x="2920" y="3100"/>
                    <a:pt x="2900" y="3081"/>
                    <a:pt x="2913" y="3068"/>
                  </a:cubicBezTo>
                  <a:cubicBezTo>
                    <a:pt x="2927" y="3054"/>
                    <a:pt x="2945" y="3036"/>
                    <a:pt x="2955" y="3025"/>
                  </a:cubicBezTo>
                  <a:cubicBezTo>
                    <a:pt x="2971" y="3010"/>
                    <a:pt x="2988" y="3032"/>
                    <a:pt x="2988" y="3032"/>
                  </a:cubicBezTo>
                  <a:lnTo>
                    <a:pt x="3282" y="3326"/>
                  </a:lnTo>
                  <a:cubicBezTo>
                    <a:pt x="3313" y="3357"/>
                    <a:pt x="3355" y="3374"/>
                    <a:pt x="3400" y="3374"/>
                  </a:cubicBezTo>
                  <a:cubicBezTo>
                    <a:pt x="3444" y="3374"/>
                    <a:pt x="3486" y="3357"/>
                    <a:pt x="3518" y="3326"/>
                  </a:cubicBezTo>
                  <a:lnTo>
                    <a:pt x="3583" y="3260"/>
                  </a:lnTo>
                  <a:cubicBezTo>
                    <a:pt x="3583" y="3260"/>
                    <a:pt x="3606" y="3238"/>
                    <a:pt x="3634" y="3265"/>
                  </a:cubicBezTo>
                  <a:lnTo>
                    <a:pt x="4876" y="4507"/>
                  </a:lnTo>
                  <a:cubicBezTo>
                    <a:pt x="4899" y="4531"/>
                    <a:pt x="4898" y="4558"/>
                    <a:pt x="4872" y="4584"/>
                  </a:cubicBezTo>
                  <a:cubicBezTo>
                    <a:pt x="4771" y="4685"/>
                    <a:pt x="4569" y="4887"/>
                    <a:pt x="4468" y="4988"/>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文本框 100">
              <a:extLst>
                <a:ext uri="{FF2B5EF4-FFF2-40B4-BE49-F238E27FC236}">
                  <a16:creationId xmlns:a16="http://schemas.microsoft.com/office/drawing/2014/main" id="{B67C59E8-EA6E-4CF3-8502-118B001B308E}"/>
                </a:ext>
              </a:extLst>
            </p:cNvPr>
            <p:cNvSpPr txBox="1"/>
            <p:nvPr/>
          </p:nvSpPr>
          <p:spPr>
            <a:xfrm>
              <a:off x="1919536" y="3197491"/>
              <a:ext cx="2304256" cy="461665"/>
            </a:xfrm>
            <a:prstGeom prst="rect">
              <a:avLst/>
            </a:prstGeom>
            <a:noFill/>
          </p:spPr>
          <p:txBody>
            <a:bodyPr wrap="square" rtlCol="0">
              <a:spAutoFit/>
            </a:bodyPr>
            <a:lstStyle/>
            <a:p>
              <a:r>
                <a:rPr lang="zh-CN" altLang="en-US" sz="2400" dirty="0"/>
                <a:t>数据来源</a:t>
              </a:r>
              <a:endParaRPr lang="en-US" altLang="zh-CN" sz="2400" dirty="0"/>
            </a:p>
          </p:txBody>
        </p:sp>
      </p:grpSp>
      <p:grpSp>
        <p:nvGrpSpPr>
          <p:cNvPr id="102" name="组合 101">
            <a:extLst>
              <a:ext uri="{FF2B5EF4-FFF2-40B4-BE49-F238E27FC236}">
                <a16:creationId xmlns:a16="http://schemas.microsoft.com/office/drawing/2014/main" id="{8E0B40F8-3B7B-4F2E-8611-65A984416E6F}"/>
              </a:ext>
            </a:extLst>
          </p:cNvPr>
          <p:cNvGrpSpPr/>
          <p:nvPr/>
        </p:nvGrpSpPr>
        <p:grpSpPr>
          <a:xfrm>
            <a:off x="2446450" y="4711307"/>
            <a:ext cx="3174930" cy="462341"/>
            <a:chOff x="1048862" y="3197491"/>
            <a:chExt cx="3174930" cy="462341"/>
          </a:xfrm>
        </p:grpSpPr>
        <p:sp>
          <p:nvSpPr>
            <p:cNvPr id="103" name="magnifying-glass_65595">
              <a:extLst>
                <a:ext uri="{FF2B5EF4-FFF2-40B4-BE49-F238E27FC236}">
                  <a16:creationId xmlns:a16="http://schemas.microsoft.com/office/drawing/2014/main" id="{1306B972-2A0A-45FE-A905-59D1EEED46DD}"/>
                </a:ext>
              </a:extLst>
            </p:cNvPr>
            <p:cNvSpPr/>
            <p:nvPr/>
          </p:nvSpPr>
          <p:spPr>
            <a:xfrm>
              <a:off x="1048862" y="3198167"/>
              <a:ext cx="452579" cy="46166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278945 h 440259"/>
                <a:gd name="T43" fmla="*/ 278945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88862 h 440259"/>
                <a:gd name="T57" fmla="*/ 88862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278945 h 440259"/>
                <a:gd name="T71" fmla="*/ 278945 h 440259"/>
                <a:gd name="T72" fmla="*/ 278945 h 440259"/>
                <a:gd name="T73" fmla="*/ 278945 h 440259"/>
                <a:gd name="T74" fmla="*/ 88862 h 440259"/>
                <a:gd name="T75" fmla="*/ 88862 h 440259"/>
                <a:gd name="T76" fmla="*/ 278945 h 440259"/>
                <a:gd name="T77" fmla="*/ 278945 h 440259"/>
                <a:gd name="T78" fmla="*/ 278945 h 440259"/>
                <a:gd name="T79" fmla="*/ 278945 h 440259"/>
                <a:gd name="T80" fmla="*/ 278945 h 440259"/>
                <a:gd name="T81" fmla="*/ 278945 h 440259"/>
                <a:gd name="T82" fmla="*/ 278945 h 440259"/>
                <a:gd name="T83" fmla="*/ 278945 h 440259"/>
                <a:gd name="T84" fmla="*/ 278945 h 440259"/>
                <a:gd name="T85" fmla="*/ 278945 h 440259"/>
                <a:gd name="T86" fmla="*/ 278945 h 440259"/>
                <a:gd name="T87" fmla="*/ 278945 h 440259"/>
                <a:gd name="T88" fmla="*/ 278945 h 440259"/>
                <a:gd name="T89" fmla="*/ 278945 h 440259"/>
                <a:gd name="T90" fmla="*/ 278945 h 440259"/>
                <a:gd name="T91" fmla="*/ 278945 h 440259"/>
                <a:gd name="T92" fmla="*/ 278945 h 440259"/>
                <a:gd name="T93" fmla="*/ 278945 h 440259"/>
                <a:gd name="T94" fmla="*/ 278945 h 440259"/>
                <a:gd name="T95" fmla="*/ 278945 h 440259"/>
                <a:gd name="T96" fmla="*/ 278945 h 440259"/>
                <a:gd name="T97" fmla="*/ 278945 h 440259"/>
                <a:gd name="T98" fmla="*/ 278945 h 440259"/>
                <a:gd name="T99" fmla="*/ 278945 h 440259"/>
                <a:gd name="T100" fmla="*/ 278945 h 440259"/>
                <a:gd name="T101" fmla="*/ 278945 h 440259"/>
                <a:gd name="T102" fmla="*/ 278945 h 440259"/>
                <a:gd name="T103" fmla="*/ 278945 h 440259"/>
                <a:gd name="T104" fmla="*/ 278945 h 440259"/>
                <a:gd name="T105" fmla="*/ 278945 h 440259"/>
                <a:gd name="T106" fmla="*/ 278945 h 440259"/>
                <a:gd name="T107" fmla="*/ 278945 h 440259"/>
                <a:gd name="T108" fmla="*/ 278945 h 440259"/>
                <a:gd name="T109"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01" h="5313">
                  <a:moveTo>
                    <a:pt x="5152" y="4426"/>
                  </a:moveTo>
                  <a:lnTo>
                    <a:pt x="3723" y="2997"/>
                  </a:lnTo>
                  <a:cubicBezTo>
                    <a:pt x="3692" y="2966"/>
                    <a:pt x="3650" y="2948"/>
                    <a:pt x="3606" y="2948"/>
                  </a:cubicBezTo>
                  <a:cubicBezTo>
                    <a:pt x="3561" y="2948"/>
                    <a:pt x="3519" y="2966"/>
                    <a:pt x="3488" y="2997"/>
                  </a:cubicBezTo>
                  <a:lnTo>
                    <a:pt x="3421" y="3064"/>
                  </a:lnTo>
                  <a:cubicBezTo>
                    <a:pt x="3421" y="3064"/>
                    <a:pt x="3401" y="3086"/>
                    <a:pt x="3380" y="3066"/>
                  </a:cubicBezTo>
                  <a:cubicBezTo>
                    <a:pt x="3316" y="3002"/>
                    <a:pt x="3149" y="2834"/>
                    <a:pt x="3149" y="2834"/>
                  </a:cubicBezTo>
                  <a:cubicBezTo>
                    <a:pt x="3128" y="2814"/>
                    <a:pt x="3141" y="2788"/>
                    <a:pt x="3149" y="2776"/>
                  </a:cubicBezTo>
                  <a:cubicBezTo>
                    <a:pt x="3369" y="2479"/>
                    <a:pt x="3488" y="2121"/>
                    <a:pt x="3488" y="1744"/>
                  </a:cubicBezTo>
                  <a:cubicBezTo>
                    <a:pt x="3488" y="1278"/>
                    <a:pt x="3306" y="840"/>
                    <a:pt x="2977" y="511"/>
                  </a:cubicBezTo>
                  <a:cubicBezTo>
                    <a:pt x="2647" y="181"/>
                    <a:pt x="2209" y="0"/>
                    <a:pt x="1744" y="0"/>
                  </a:cubicBezTo>
                  <a:cubicBezTo>
                    <a:pt x="1278" y="0"/>
                    <a:pt x="840" y="181"/>
                    <a:pt x="511" y="511"/>
                  </a:cubicBezTo>
                  <a:cubicBezTo>
                    <a:pt x="181" y="840"/>
                    <a:pt x="0" y="1278"/>
                    <a:pt x="0" y="1744"/>
                  </a:cubicBezTo>
                  <a:cubicBezTo>
                    <a:pt x="0" y="2210"/>
                    <a:pt x="181" y="2648"/>
                    <a:pt x="511" y="2977"/>
                  </a:cubicBezTo>
                  <a:cubicBezTo>
                    <a:pt x="840" y="3306"/>
                    <a:pt x="1278" y="3488"/>
                    <a:pt x="1744" y="3488"/>
                  </a:cubicBezTo>
                  <a:cubicBezTo>
                    <a:pt x="2080" y="3488"/>
                    <a:pt x="2365" y="3416"/>
                    <a:pt x="2642" y="3239"/>
                  </a:cubicBezTo>
                  <a:cubicBezTo>
                    <a:pt x="2642" y="3239"/>
                    <a:pt x="2678" y="3216"/>
                    <a:pt x="2699" y="3237"/>
                  </a:cubicBezTo>
                  <a:cubicBezTo>
                    <a:pt x="2753" y="3291"/>
                    <a:pt x="2895" y="3433"/>
                    <a:pt x="2949" y="3487"/>
                  </a:cubicBezTo>
                  <a:cubicBezTo>
                    <a:pt x="2970" y="3508"/>
                    <a:pt x="2951" y="3534"/>
                    <a:pt x="2951" y="3534"/>
                  </a:cubicBezTo>
                  <a:lnTo>
                    <a:pt x="2885" y="3600"/>
                  </a:lnTo>
                  <a:cubicBezTo>
                    <a:pt x="2854" y="3631"/>
                    <a:pt x="2837" y="3673"/>
                    <a:pt x="2837" y="3717"/>
                  </a:cubicBezTo>
                  <a:cubicBezTo>
                    <a:pt x="2837" y="3762"/>
                    <a:pt x="2854" y="3804"/>
                    <a:pt x="2885" y="3835"/>
                  </a:cubicBezTo>
                  <a:lnTo>
                    <a:pt x="4314" y="5264"/>
                  </a:lnTo>
                  <a:cubicBezTo>
                    <a:pt x="4346" y="5296"/>
                    <a:pt x="4388" y="5313"/>
                    <a:pt x="4432" y="5313"/>
                  </a:cubicBezTo>
                  <a:cubicBezTo>
                    <a:pt x="4477" y="5313"/>
                    <a:pt x="4518" y="5296"/>
                    <a:pt x="4550" y="5264"/>
                  </a:cubicBezTo>
                  <a:lnTo>
                    <a:pt x="5152" y="4662"/>
                  </a:lnTo>
                  <a:cubicBezTo>
                    <a:pt x="5184" y="4630"/>
                    <a:pt x="5201" y="4588"/>
                    <a:pt x="5201" y="4544"/>
                  </a:cubicBezTo>
                  <a:cubicBezTo>
                    <a:pt x="5201" y="4499"/>
                    <a:pt x="5184" y="4457"/>
                    <a:pt x="5152" y="4426"/>
                  </a:cubicBezTo>
                  <a:close/>
                  <a:moveTo>
                    <a:pt x="699" y="2789"/>
                  </a:moveTo>
                  <a:cubicBezTo>
                    <a:pt x="420" y="2509"/>
                    <a:pt x="266" y="2139"/>
                    <a:pt x="266" y="1744"/>
                  </a:cubicBezTo>
                  <a:cubicBezTo>
                    <a:pt x="266" y="1349"/>
                    <a:pt x="420" y="978"/>
                    <a:pt x="699" y="699"/>
                  </a:cubicBezTo>
                  <a:cubicBezTo>
                    <a:pt x="978" y="420"/>
                    <a:pt x="1349" y="267"/>
                    <a:pt x="1744" y="267"/>
                  </a:cubicBezTo>
                  <a:cubicBezTo>
                    <a:pt x="2138" y="267"/>
                    <a:pt x="2509" y="420"/>
                    <a:pt x="2788" y="699"/>
                  </a:cubicBezTo>
                  <a:cubicBezTo>
                    <a:pt x="3067" y="978"/>
                    <a:pt x="3221" y="1349"/>
                    <a:pt x="3221" y="1744"/>
                  </a:cubicBezTo>
                  <a:cubicBezTo>
                    <a:pt x="3221" y="2139"/>
                    <a:pt x="3067" y="2509"/>
                    <a:pt x="2788" y="2789"/>
                  </a:cubicBezTo>
                  <a:cubicBezTo>
                    <a:pt x="2509" y="3068"/>
                    <a:pt x="2138" y="3221"/>
                    <a:pt x="1744" y="3221"/>
                  </a:cubicBezTo>
                  <a:cubicBezTo>
                    <a:pt x="1349" y="3221"/>
                    <a:pt x="978" y="3068"/>
                    <a:pt x="699" y="2789"/>
                  </a:cubicBezTo>
                  <a:close/>
                  <a:moveTo>
                    <a:pt x="4468" y="4988"/>
                  </a:moveTo>
                  <a:cubicBezTo>
                    <a:pt x="4440" y="5016"/>
                    <a:pt x="4414" y="5006"/>
                    <a:pt x="4383" y="4975"/>
                  </a:cubicBezTo>
                  <a:cubicBezTo>
                    <a:pt x="4183" y="4775"/>
                    <a:pt x="3423" y="4015"/>
                    <a:pt x="3145" y="3737"/>
                  </a:cubicBezTo>
                  <a:cubicBezTo>
                    <a:pt x="3124" y="3715"/>
                    <a:pt x="3144" y="3699"/>
                    <a:pt x="3144" y="3699"/>
                  </a:cubicBezTo>
                  <a:lnTo>
                    <a:pt x="3214" y="3629"/>
                  </a:lnTo>
                  <a:cubicBezTo>
                    <a:pt x="3279" y="3564"/>
                    <a:pt x="3279" y="3459"/>
                    <a:pt x="3214" y="3394"/>
                  </a:cubicBezTo>
                  <a:lnTo>
                    <a:pt x="2920" y="3100"/>
                  </a:lnTo>
                  <a:cubicBezTo>
                    <a:pt x="2920" y="3100"/>
                    <a:pt x="2900" y="3081"/>
                    <a:pt x="2913" y="3068"/>
                  </a:cubicBezTo>
                  <a:cubicBezTo>
                    <a:pt x="2927" y="3054"/>
                    <a:pt x="2945" y="3036"/>
                    <a:pt x="2955" y="3025"/>
                  </a:cubicBezTo>
                  <a:cubicBezTo>
                    <a:pt x="2971" y="3010"/>
                    <a:pt x="2988" y="3032"/>
                    <a:pt x="2988" y="3032"/>
                  </a:cubicBezTo>
                  <a:lnTo>
                    <a:pt x="3282" y="3326"/>
                  </a:lnTo>
                  <a:cubicBezTo>
                    <a:pt x="3313" y="3357"/>
                    <a:pt x="3355" y="3374"/>
                    <a:pt x="3400" y="3374"/>
                  </a:cubicBezTo>
                  <a:cubicBezTo>
                    <a:pt x="3444" y="3374"/>
                    <a:pt x="3486" y="3357"/>
                    <a:pt x="3518" y="3326"/>
                  </a:cubicBezTo>
                  <a:lnTo>
                    <a:pt x="3583" y="3260"/>
                  </a:lnTo>
                  <a:cubicBezTo>
                    <a:pt x="3583" y="3260"/>
                    <a:pt x="3606" y="3238"/>
                    <a:pt x="3634" y="3265"/>
                  </a:cubicBezTo>
                  <a:lnTo>
                    <a:pt x="4876" y="4507"/>
                  </a:lnTo>
                  <a:cubicBezTo>
                    <a:pt x="4899" y="4531"/>
                    <a:pt x="4898" y="4558"/>
                    <a:pt x="4872" y="4584"/>
                  </a:cubicBezTo>
                  <a:cubicBezTo>
                    <a:pt x="4771" y="4685"/>
                    <a:pt x="4569" y="4887"/>
                    <a:pt x="4468" y="4988"/>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文本框 103">
              <a:extLst>
                <a:ext uri="{FF2B5EF4-FFF2-40B4-BE49-F238E27FC236}">
                  <a16:creationId xmlns:a16="http://schemas.microsoft.com/office/drawing/2014/main" id="{D29854E1-085F-4ABB-B962-ED5E30F0F46A}"/>
                </a:ext>
              </a:extLst>
            </p:cNvPr>
            <p:cNvSpPr txBox="1"/>
            <p:nvPr/>
          </p:nvSpPr>
          <p:spPr>
            <a:xfrm>
              <a:off x="1919536" y="3197491"/>
              <a:ext cx="2304256" cy="461665"/>
            </a:xfrm>
            <a:prstGeom prst="rect">
              <a:avLst/>
            </a:prstGeom>
            <a:noFill/>
          </p:spPr>
          <p:txBody>
            <a:bodyPr wrap="square" rtlCol="0">
              <a:spAutoFit/>
            </a:bodyPr>
            <a:lstStyle/>
            <a:p>
              <a:r>
                <a:rPr lang="zh-CN" altLang="en-US" sz="2400" dirty="0"/>
                <a:t>训练</a:t>
              </a:r>
              <a:r>
                <a:rPr lang="en-US" altLang="zh-CN" sz="2400" dirty="0"/>
                <a:t>&amp;</a:t>
              </a:r>
              <a:r>
                <a:rPr lang="zh-CN" altLang="en-US" sz="2400" dirty="0"/>
                <a:t>评估</a:t>
              </a:r>
              <a:endParaRPr lang="en-US" altLang="zh-CN" sz="2400" dirty="0"/>
            </a:p>
          </p:txBody>
        </p:sp>
      </p:grpSp>
      <p:grpSp>
        <p:nvGrpSpPr>
          <p:cNvPr id="105" name="组合 104">
            <a:extLst>
              <a:ext uri="{FF2B5EF4-FFF2-40B4-BE49-F238E27FC236}">
                <a16:creationId xmlns:a16="http://schemas.microsoft.com/office/drawing/2014/main" id="{129D134B-B37F-4460-A0CE-DE5041C55B1F}"/>
              </a:ext>
            </a:extLst>
          </p:cNvPr>
          <p:cNvGrpSpPr/>
          <p:nvPr/>
        </p:nvGrpSpPr>
        <p:grpSpPr>
          <a:xfrm>
            <a:off x="6616716" y="4711307"/>
            <a:ext cx="3174930" cy="462341"/>
            <a:chOff x="1048862" y="3197491"/>
            <a:chExt cx="3174930" cy="462341"/>
          </a:xfrm>
        </p:grpSpPr>
        <p:sp>
          <p:nvSpPr>
            <p:cNvPr id="106" name="magnifying-glass_65595">
              <a:extLst>
                <a:ext uri="{FF2B5EF4-FFF2-40B4-BE49-F238E27FC236}">
                  <a16:creationId xmlns:a16="http://schemas.microsoft.com/office/drawing/2014/main" id="{5696AF87-D041-4A0B-B1A2-F2F924D69499}"/>
                </a:ext>
              </a:extLst>
            </p:cNvPr>
            <p:cNvSpPr/>
            <p:nvPr/>
          </p:nvSpPr>
          <p:spPr>
            <a:xfrm>
              <a:off x="1048862" y="3198167"/>
              <a:ext cx="452579" cy="46166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278945 h 440259"/>
                <a:gd name="T43" fmla="*/ 278945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88862 h 440259"/>
                <a:gd name="T57" fmla="*/ 88862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278945 h 440259"/>
                <a:gd name="T71" fmla="*/ 278945 h 440259"/>
                <a:gd name="T72" fmla="*/ 278945 h 440259"/>
                <a:gd name="T73" fmla="*/ 278945 h 440259"/>
                <a:gd name="T74" fmla="*/ 88862 h 440259"/>
                <a:gd name="T75" fmla="*/ 88862 h 440259"/>
                <a:gd name="T76" fmla="*/ 278945 h 440259"/>
                <a:gd name="T77" fmla="*/ 278945 h 440259"/>
                <a:gd name="T78" fmla="*/ 278945 h 440259"/>
                <a:gd name="T79" fmla="*/ 278945 h 440259"/>
                <a:gd name="T80" fmla="*/ 278945 h 440259"/>
                <a:gd name="T81" fmla="*/ 278945 h 440259"/>
                <a:gd name="T82" fmla="*/ 278945 h 440259"/>
                <a:gd name="T83" fmla="*/ 278945 h 440259"/>
                <a:gd name="T84" fmla="*/ 278945 h 440259"/>
                <a:gd name="T85" fmla="*/ 278945 h 440259"/>
                <a:gd name="T86" fmla="*/ 278945 h 440259"/>
                <a:gd name="T87" fmla="*/ 278945 h 440259"/>
                <a:gd name="T88" fmla="*/ 278945 h 440259"/>
                <a:gd name="T89" fmla="*/ 278945 h 440259"/>
                <a:gd name="T90" fmla="*/ 278945 h 440259"/>
                <a:gd name="T91" fmla="*/ 278945 h 440259"/>
                <a:gd name="T92" fmla="*/ 278945 h 440259"/>
                <a:gd name="T93" fmla="*/ 278945 h 440259"/>
                <a:gd name="T94" fmla="*/ 278945 h 440259"/>
                <a:gd name="T95" fmla="*/ 278945 h 440259"/>
                <a:gd name="T96" fmla="*/ 278945 h 440259"/>
                <a:gd name="T97" fmla="*/ 278945 h 440259"/>
                <a:gd name="T98" fmla="*/ 278945 h 440259"/>
                <a:gd name="T99" fmla="*/ 278945 h 440259"/>
                <a:gd name="T100" fmla="*/ 278945 h 440259"/>
                <a:gd name="T101" fmla="*/ 278945 h 440259"/>
                <a:gd name="T102" fmla="*/ 278945 h 440259"/>
                <a:gd name="T103" fmla="*/ 278945 h 440259"/>
                <a:gd name="T104" fmla="*/ 278945 h 440259"/>
                <a:gd name="T105" fmla="*/ 278945 h 440259"/>
                <a:gd name="T106" fmla="*/ 278945 h 440259"/>
                <a:gd name="T107" fmla="*/ 278945 h 440259"/>
                <a:gd name="T108" fmla="*/ 278945 h 440259"/>
                <a:gd name="T109"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01" h="5313">
                  <a:moveTo>
                    <a:pt x="5152" y="4426"/>
                  </a:moveTo>
                  <a:lnTo>
                    <a:pt x="3723" y="2997"/>
                  </a:lnTo>
                  <a:cubicBezTo>
                    <a:pt x="3692" y="2966"/>
                    <a:pt x="3650" y="2948"/>
                    <a:pt x="3606" y="2948"/>
                  </a:cubicBezTo>
                  <a:cubicBezTo>
                    <a:pt x="3561" y="2948"/>
                    <a:pt x="3519" y="2966"/>
                    <a:pt x="3488" y="2997"/>
                  </a:cubicBezTo>
                  <a:lnTo>
                    <a:pt x="3421" y="3064"/>
                  </a:lnTo>
                  <a:cubicBezTo>
                    <a:pt x="3421" y="3064"/>
                    <a:pt x="3401" y="3086"/>
                    <a:pt x="3380" y="3066"/>
                  </a:cubicBezTo>
                  <a:cubicBezTo>
                    <a:pt x="3316" y="3002"/>
                    <a:pt x="3149" y="2834"/>
                    <a:pt x="3149" y="2834"/>
                  </a:cubicBezTo>
                  <a:cubicBezTo>
                    <a:pt x="3128" y="2814"/>
                    <a:pt x="3141" y="2788"/>
                    <a:pt x="3149" y="2776"/>
                  </a:cubicBezTo>
                  <a:cubicBezTo>
                    <a:pt x="3369" y="2479"/>
                    <a:pt x="3488" y="2121"/>
                    <a:pt x="3488" y="1744"/>
                  </a:cubicBezTo>
                  <a:cubicBezTo>
                    <a:pt x="3488" y="1278"/>
                    <a:pt x="3306" y="840"/>
                    <a:pt x="2977" y="511"/>
                  </a:cubicBezTo>
                  <a:cubicBezTo>
                    <a:pt x="2647" y="181"/>
                    <a:pt x="2209" y="0"/>
                    <a:pt x="1744" y="0"/>
                  </a:cubicBezTo>
                  <a:cubicBezTo>
                    <a:pt x="1278" y="0"/>
                    <a:pt x="840" y="181"/>
                    <a:pt x="511" y="511"/>
                  </a:cubicBezTo>
                  <a:cubicBezTo>
                    <a:pt x="181" y="840"/>
                    <a:pt x="0" y="1278"/>
                    <a:pt x="0" y="1744"/>
                  </a:cubicBezTo>
                  <a:cubicBezTo>
                    <a:pt x="0" y="2210"/>
                    <a:pt x="181" y="2648"/>
                    <a:pt x="511" y="2977"/>
                  </a:cubicBezTo>
                  <a:cubicBezTo>
                    <a:pt x="840" y="3306"/>
                    <a:pt x="1278" y="3488"/>
                    <a:pt x="1744" y="3488"/>
                  </a:cubicBezTo>
                  <a:cubicBezTo>
                    <a:pt x="2080" y="3488"/>
                    <a:pt x="2365" y="3416"/>
                    <a:pt x="2642" y="3239"/>
                  </a:cubicBezTo>
                  <a:cubicBezTo>
                    <a:pt x="2642" y="3239"/>
                    <a:pt x="2678" y="3216"/>
                    <a:pt x="2699" y="3237"/>
                  </a:cubicBezTo>
                  <a:cubicBezTo>
                    <a:pt x="2753" y="3291"/>
                    <a:pt x="2895" y="3433"/>
                    <a:pt x="2949" y="3487"/>
                  </a:cubicBezTo>
                  <a:cubicBezTo>
                    <a:pt x="2970" y="3508"/>
                    <a:pt x="2951" y="3534"/>
                    <a:pt x="2951" y="3534"/>
                  </a:cubicBezTo>
                  <a:lnTo>
                    <a:pt x="2885" y="3600"/>
                  </a:lnTo>
                  <a:cubicBezTo>
                    <a:pt x="2854" y="3631"/>
                    <a:pt x="2837" y="3673"/>
                    <a:pt x="2837" y="3717"/>
                  </a:cubicBezTo>
                  <a:cubicBezTo>
                    <a:pt x="2837" y="3762"/>
                    <a:pt x="2854" y="3804"/>
                    <a:pt x="2885" y="3835"/>
                  </a:cubicBezTo>
                  <a:lnTo>
                    <a:pt x="4314" y="5264"/>
                  </a:lnTo>
                  <a:cubicBezTo>
                    <a:pt x="4346" y="5296"/>
                    <a:pt x="4388" y="5313"/>
                    <a:pt x="4432" y="5313"/>
                  </a:cubicBezTo>
                  <a:cubicBezTo>
                    <a:pt x="4477" y="5313"/>
                    <a:pt x="4518" y="5296"/>
                    <a:pt x="4550" y="5264"/>
                  </a:cubicBezTo>
                  <a:lnTo>
                    <a:pt x="5152" y="4662"/>
                  </a:lnTo>
                  <a:cubicBezTo>
                    <a:pt x="5184" y="4630"/>
                    <a:pt x="5201" y="4588"/>
                    <a:pt x="5201" y="4544"/>
                  </a:cubicBezTo>
                  <a:cubicBezTo>
                    <a:pt x="5201" y="4499"/>
                    <a:pt x="5184" y="4457"/>
                    <a:pt x="5152" y="4426"/>
                  </a:cubicBezTo>
                  <a:close/>
                  <a:moveTo>
                    <a:pt x="699" y="2789"/>
                  </a:moveTo>
                  <a:cubicBezTo>
                    <a:pt x="420" y="2509"/>
                    <a:pt x="266" y="2139"/>
                    <a:pt x="266" y="1744"/>
                  </a:cubicBezTo>
                  <a:cubicBezTo>
                    <a:pt x="266" y="1349"/>
                    <a:pt x="420" y="978"/>
                    <a:pt x="699" y="699"/>
                  </a:cubicBezTo>
                  <a:cubicBezTo>
                    <a:pt x="978" y="420"/>
                    <a:pt x="1349" y="267"/>
                    <a:pt x="1744" y="267"/>
                  </a:cubicBezTo>
                  <a:cubicBezTo>
                    <a:pt x="2138" y="267"/>
                    <a:pt x="2509" y="420"/>
                    <a:pt x="2788" y="699"/>
                  </a:cubicBezTo>
                  <a:cubicBezTo>
                    <a:pt x="3067" y="978"/>
                    <a:pt x="3221" y="1349"/>
                    <a:pt x="3221" y="1744"/>
                  </a:cubicBezTo>
                  <a:cubicBezTo>
                    <a:pt x="3221" y="2139"/>
                    <a:pt x="3067" y="2509"/>
                    <a:pt x="2788" y="2789"/>
                  </a:cubicBezTo>
                  <a:cubicBezTo>
                    <a:pt x="2509" y="3068"/>
                    <a:pt x="2138" y="3221"/>
                    <a:pt x="1744" y="3221"/>
                  </a:cubicBezTo>
                  <a:cubicBezTo>
                    <a:pt x="1349" y="3221"/>
                    <a:pt x="978" y="3068"/>
                    <a:pt x="699" y="2789"/>
                  </a:cubicBezTo>
                  <a:close/>
                  <a:moveTo>
                    <a:pt x="4468" y="4988"/>
                  </a:moveTo>
                  <a:cubicBezTo>
                    <a:pt x="4440" y="5016"/>
                    <a:pt x="4414" y="5006"/>
                    <a:pt x="4383" y="4975"/>
                  </a:cubicBezTo>
                  <a:cubicBezTo>
                    <a:pt x="4183" y="4775"/>
                    <a:pt x="3423" y="4015"/>
                    <a:pt x="3145" y="3737"/>
                  </a:cubicBezTo>
                  <a:cubicBezTo>
                    <a:pt x="3124" y="3715"/>
                    <a:pt x="3144" y="3699"/>
                    <a:pt x="3144" y="3699"/>
                  </a:cubicBezTo>
                  <a:lnTo>
                    <a:pt x="3214" y="3629"/>
                  </a:lnTo>
                  <a:cubicBezTo>
                    <a:pt x="3279" y="3564"/>
                    <a:pt x="3279" y="3459"/>
                    <a:pt x="3214" y="3394"/>
                  </a:cubicBezTo>
                  <a:lnTo>
                    <a:pt x="2920" y="3100"/>
                  </a:lnTo>
                  <a:cubicBezTo>
                    <a:pt x="2920" y="3100"/>
                    <a:pt x="2900" y="3081"/>
                    <a:pt x="2913" y="3068"/>
                  </a:cubicBezTo>
                  <a:cubicBezTo>
                    <a:pt x="2927" y="3054"/>
                    <a:pt x="2945" y="3036"/>
                    <a:pt x="2955" y="3025"/>
                  </a:cubicBezTo>
                  <a:cubicBezTo>
                    <a:pt x="2971" y="3010"/>
                    <a:pt x="2988" y="3032"/>
                    <a:pt x="2988" y="3032"/>
                  </a:cubicBezTo>
                  <a:lnTo>
                    <a:pt x="3282" y="3326"/>
                  </a:lnTo>
                  <a:cubicBezTo>
                    <a:pt x="3313" y="3357"/>
                    <a:pt x="3355" y="3374"/>
                    <a:pt x="3400" y="3374"/>
                  </a:cubicBezTo>
                  <a:cubicBezTo>
                    <a:pt x="3444" y="3374"/>
                    <a:pt x="3486" y="3357"/>
                    <a:pt x="3518" y="3326"/>
                  </a:cubicBezTo>
                  <a:lnTo>
                    <a:pt x="3583" y="3260"/>
                  </a:lnTo>
                  <a:cubicBezTo>
                    <a:pt x="3583" y="3260"/>
                    <a:pt x="3606" y="3238"/>
                    <a:pt x="3634" y="3265"/>
                  </a:cubicBezTo>
                  <a:lnTo>
                    <a:pt x="4876" y="4507"/>
                  </a:lnTo>
                  <a:cubicBezTo>
                    <a:pt x="4899" y="4531"/>
                    <a:pt x="4898" y="4558"/>
                    <a:pt x="4872" y="4584"/>
                  </a:cubicBezTo>
                  <a:cubicBezTo>
                    <a:pt x="4771" y="4685"/>
                    <a:pt x="4569" y="4887"/>
                    <a:pt x="4468" y="4988"/>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文本框 106">
              <a:extLst>
                <a:ext uri="{FF2B5EF4-FFF2-40B4-BE49-F238E27FC236}">
                  <a16:creationId xmlns:a16="http://schemas.microsoft.com/office/drawing/2014/main" id="{267D4FCE-6801-487F-B099-B9E53C86346E}"/>
                </a:ext>
              </a:extLst>
            </p:cNvPr>
            <p:cNvSpPr txBox="1"/>
            <p:nvPr/>
          </p:nvSpPr>
          <p:spPr>
            <a:xfrm>
              <a:off x="1919536" y="3197491"/>
              <a:ext cx="2304256" cy="461665"/>
            </a:xfrm>
            <a:prstGeom prst="rect">
              <a:avLst/>
            </a:prstGeom>
            <a:noFill/>
          </p:spPr>
          <p:txBody>
            <a:bodyPr wrap="square" rtlCol="0">
              <a:spAutoFit/>
            </a:bodyPr>
            <a:lstStyle/>
            <a:p>
              <a:r>
                <a:rPr lang="zh-CN" altLang="en-US" sz="2400" dirty="0"/>
                <a:t>模型部署</a:t>
              </a:r>
              <a:endParaRPr lang="en-US" altLang="zh-CN" sz="2400" dirty="0"/>
            </a:p>
          </p:txBody>
        </p:sp>
      </p:grpSp>
    </p:spTree>
    <p:custDataLst>
      <p:tags r:id="rId1"/>
    </p:custDataLst>
    <p:extLst>
      <p:ext uri="{BB962C8B-B14F-4D97-AF65-F5344CB8AC3E}">
        <p14:creationId xmlns:p14="http://schemas.microsoft.com/office/powerpoint/2010/main" val="14867996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抽取方法</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162949" y="2060848"/>
            <a:ext cx="5406290" cy="461665"/>
          </a:xfrm>
          <a:prstGeom prst="rect">
            <a:avLst/>
          </a:prstGeom>
          <a:noFill/>
        </p:spPr>
        <p:txBody>
          <a:bodyPr wrap="square" rtlCol="0">
            <a:spAutoFit/>
          </a:bodyPr>
          <a:lstStyle/>
          <a:p>
            <a:r>
              <a:rPr lang="zh-CN" altLang="en-US" sz="2400" dirty="0"/>
              <a:t>先生成</a:t>
            </a:r>
            <a:r>
              <a:rPr lang="en-US" altLang="zh-CN" sz="2400" dirty="0"/>
              <a:t>_______</a:t>
            </a:r>
            <a:r>
              <a:rPr lang="zh-CN" altLang="en-US" sz="2400" dirty="0"/>
              <a:t>再抽取</a:t>
            </a:r>
            <a:r>
              <a:rPr lang="en-US" altLang="zh-CN" sz="2400" dirty="0"/>
              <a:t>_______</a:t>
            </a:r>
          </a:p>
        </p:txBody>
      </p:sp>
      <p:sp>
        <p:nvSpPr>
          <p:cNvPr id="22" name="文本框 21">
            <a:extLst>
              <a:ext uri="{FF2B5EF4-FFF2-40B4-BE49-F238E27FC236}">
                <a16:creationId xmlns:a16="http://schemas.microsoft.com/office/drawing/2014/main" id="{6872FCDB-6C9B-4406-8201-22D7D7CBA27C}"/>
              </a:ext>
            </a:extLst>
          </p:cNvPr>
          <p:cNvSpPr txBox="1"/>
          <p:nvPr/>
        </p:nvSpPr>
        <p:spPr>
          <a:xfrm>
            <a:off x="4260064" y="2034341"/>
            <a:ext cx="863861" cy="461665"/>
          </a:xfrm>
          <a:prstGeom prst="rect">
            <a:avLst/>
          </a:prstGeom>
          <a:noFill/>
        </p:spPr>
        <p:txBody>
          <a:bodyPr wrap="square" rtlCol="0">
            <a:spAutoFit/>
          </a:bodyPr>
          <a:lstStyle/>
          <a:p>
            <a:r>
              <a:rPr lang="zh-CN" altLang="en-US" sz="2400" dirty="0"/>
              <a:t>问题</a:t>
            </a:r>
            <a:endParaRPr lang="en-US" altLang="zh-CN" sz="2400" dirty="0"/>
          </a:p>
        </p:txBody>
      </p:sp>
      <p:sp>
        <p:nvSpPr>
          <p:cNvPr id="23" name="文本框 22">
            <a:extLst>
              <a:ext uri="{FF2B5EF4-FFF2-40B4-BE49-F238E27FC236}">
                <a16:creationId xmlns:a16="http://schemas.microsoft.com/office/drawing/2014/main" id="{724EF1D4-476C-4725-9371-D5106F297B8C}"/>
              </a:ext>
            </a:extLst>
          </p:cNvPr>
          <p:cNvSpPr txBox="1"/>
          <p:nvPr/>
        </p:nvSpPr>
        <p:spPr>
          <a:xfrm>
            <a:off x="2279576" y="2034341"/>
            <a:ext cx="863861" cy="461665"/>
          </a:xfrm>
          <a:prstGeom prst="rect">
            <a:avLst/>
          </a:prstGeom>
          <a:noFill/>
        </p:spPr>
        <p:txBody>
          <a:bodyPr wrap="square" rtlCol="0">
            <a:spAutoFit/>
          </a:bodyPr>
          <a:lstStyle/>
          <a:p>
            <a:r>
              <a:rPr lang="zh-CN" altLang="en-US" sz="2400" dirty="0"/>
              <a:t>答案</a:t>
            </a:r>
            <a:endParaRPr lang="en-US" altLang="zh-CN" sz="2400" dirty="0"/>
          </a:p>
        </p:txBody>
      </p:sp>
      <p:sp>
        <p:nvSpPr>
          <p:cNvPr id="30" name="文本框 29">
            <a:extLst>
              <a:ext uri="{FF2B5EF4-FFF2-40B4-BE49-F238E27FC236}">
                <a16:creationId xmlns:a16="http://schemas.microsoft.com/office/drawing/2014/main" id="{83F0DA82-2C57-405A-B385-2D5BFEE3008F}"/>
              </a:ext>
            </a:extLst>
          </p:cNvPr>
          <p:cNvSpPr txBox="1"/>
          <p:nvPr/>
        </p:nvSpPr>
        <p:spPr>
          <a:xfrm>
            <a:off x="1162948" y="3083767"/>
            <a:ext cx="8245420" cy="1569660"/>
          </a:xfrm>
          <a:prstGeom prst="rect">
            <a:avLst/>
          </a:prstGeom>
          <a:noFill/>
        </p:spPr>
        <p:txBody>
          <a:bodyPr wrap="square" rtlCol="0">
            <a:spAutoFit/>
          </a:bodyPr>
          <a:lstStyle/>
          <a:p>
            <a:pPr marL="457200" indent="-457200">
              <a:buFont typeface="+mj-lt"/>
              <a:buAutoNum type="arabicPeriod"/>
            </a:pPr>
            <a:r>
              <a:rPr lang="zh-CN" altLang="en-US" sz="2400" dirty="0"/>
              <a:t>有助于维护回答的逻辑性</a:t>
            </a:r>
            <a:endParaRPr lang="en-US" altLang="zh-CN" sz="2400" dirty="0"/>
          </a:p>
          <a:p>
            <a:pPr marL="914400" lvl="1" indent="-457200">
              <a:buFont typeface="+mj-lt"/>
              <a:buAutoNum type="arabicPeriod"/>
            </a:pPr>
            <a:r>
              <a:rPr lang="zh-CN" altLang="en-US" sz="2400" dirty="0"/>
              <a:t>可以吸收整理不规范的问答文档</a:t>
            </a:r>
            <a:endParaRPr lang="en-US" altLang="zh-CN" sz="2400" dirty="0"/>
          </a:p>
          <a:p>
            <a:pPr marL="457200" indent="-457200">
              <a:buFont typeface="+mj-lt"/>
              <a:buAutoNum type="arabicPeriod"/>
            </a:pPr>
            <a:r>
              <a:rPr lang="zh-CN" altLang="en-US" sz="2400" dirty="0"/>
              <a:t>可能出现错误信息</a:t>
            </a:r>
            <a:endParaRPr lang="en-US" altLang="zh-CN" sz="2400" dirty="0"/>
          </a:p>
          <a:p>
            <a:pPr marL="914400" lvl="1" indent="-457200">
              <a:buFont typeface="+mj-lt"/>
              <a:buAutoNum type="arabicPeriod"/>
            </a:pPr>
            <a:r>
              <a:rPr lang="zh-CN" altLang="en-US" sz="2400" dirty="0"/>
              <a:t>由模型生成的文本可能是不符合事实的</a:t>
            </a:r>
            <a:endParaRPr lang="en-US" altLang="zh-CN" sz="2400" dirty="0"/>
          </a:p>
        </p:txBody>
      </p:sp>
    </p:spTree>
    <p:custDataLst>
      <p:tags r:id="rId1"/>
    </p:custDataLst>
    <p:extLst>
      <p:ext uri="{BB962C8B-B14F-4D97-AF65-F5344CB8AC3E}">
        <p14:creationId xmlns:p14="http://schemas.microsoft.com/office/powerpoint/2010/main" val="8204383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抽取方法</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162949" y="2060848"/>
            <a:ext cx="5406290" cy="461665"/>
          </a:xfrm>
          <a:prstGeom prst="rect">
            <a:avLst/>
          </a:prstGeom>
          <a:noFill/>
        </p:spPr>
        <p:txBody>
          <a:bodyPr wrap="square" rtlCol="0">
            <a:spAutoFit/>
          </a:bodyPr>
          <a:lstStyle/>
          <a:p>
            <a:r>
              <a:rPr lang="zh-CN" altLang="en-US" sz="2400" dirty="0"/>
              <a:t>先生成</a:t>
            </a:r>
            <a:r>
              <a:rPr lang="en-US" altLang="zh-CN" sz="2400" dirty="0"/>
              <a:t>_______</a:t>
            </a:r>
            <a:r>
              <a:rPr lang="zh-CN" altLang="en-US" sz="2400" dirty="0"/>
              <a:t>再抽取</a:t>
            </a:r>
            <a:r>
              <a:rPr lang="en-US" altLang="zh-CN" sz="2400" dirty="0"/>
              <a:t>_______</a:t>
            </a:r>
          </a:p>
        </p:txBody>
      </p:sp>
      <p:sp>
        <p:nvSpPr>
          <p:cNvPr id="22" name="文本框 21">
            <a:extLst>
              <a:ext uri="{FF2B5EF4-FFF2-40B4-BE49-F238E27FC236}">
                <a16:creationId xmlns:a16="http://schemas.microsoft.com/office/drawing/2014/main" id="{6872FCDB-6C9B-4406-8201-22D7D7CBA27C}"/>
              </a:ext>
            </a:extLst>
          </p:cNvPr>
          <p:cNvSpPr txBox="1"/>
          <p:nvPr/>
        </p:nvSpPr>
        <p:spPr>
          <a:xfrm>
            <a:off x="2270984" y="2060848"/>
            <a:ext cx="863861" cy="461665"/>
          </a:xfrm>
          <a:prstGeom prst="rect">
            <a:avLst/>
          </a:prstGeom>
          <a:noFill/>
        </p:spPr>
        <p:txBody>
          <a:bodyPr wrap="square" rtlCol="0">
            <a:spAutoFit/>
          </a:bodyPr>
          <a:lstStyle/>
          <a:p>
            <a:r>
              <a:rPr lang="zh-CN" altLang="en-US" sz="2400" dirty="0"/>
              <a:t>问题</a:t>
            </a:r>
            <a:endParaRPr lang="en-US" altLang="zh-CN" sz="2400" dirty="0"/>
          </a:p>
        </p:txBody>
      </p:sp>
      <p:sp>
        <p:nvSpPr>
          <p:cNvPr id="23" name="文本框 22">
            <a:extLst>
              <a:ext uri="{FF2B5EF4-FFF2-40B4-BE49-F238E27FC236}">
                <a16:creationId xmlns:a16="http://schemas.microsoft.com/office/drawing/2014/main" id="{724EF1D4-476C-4725-9371-D5106F297B8C}"/>
              </a:ext>
            </a:extLst>
          </p:cNvPr>
          <p:cNvSpPr txBox="1"/>
          <p:nvPr/>
        </p:nvSpPr>
        <p:spPr>
          <a:xfrm>
            <a:off x="4259235" y="2060848"/>
            <a:ext cx="863861" cy="461665"/>
          </a:xfrm>
          <a:prstGeom prst="rect">
            <a:avLst/>
          </a:prstGeom>
          <a:noFill/>
        </p:spPr>
        <p:txBody>
          <a:bodyPr wrap="square" rtlCol="0">
            <a:spAutoFit/>
          </a:bodyPr>
          <a:lstStyle/>
          <a:p>
            <a:r>
              <a:rPr lang="zh-CN" altLang="en-US" sz="2400" dirty="0"/>
              <a:t>答案</a:t>
            </a:r>
            <a:endParaRPr lang="en-US" altLang="zh-CN" sz="2400" dirty="0"/>
          </a:p>
        </p:txBody>
      </p:sp>
      <p:sp>
        <p:nvSpPr>
          <p:cNvPr id="30" name="文本框 29">
            <a:extLst>
              <a:ext uri="{FF2B5EF4-FFF2-40B4-BE49-F238E27FC236}">
                <a16:creationId xmlns:a16="http://schemas.microsoft.com/office/drawing/2014/main" id="{83F0DA82-2C57-405A-B385-2D5BFEE3008F}"/>
              </a:ext>
            </a:extLst>
          </p:cNvPr>
          <p:cNvSpPr txBox="1"/>
          <p:nvPr/>
        </p:nvSpPr>
        <p:spPr>
          <a:xfrm>
            <a:off x="1162948" y="3083767"/>
            <a:ext cx="8245420" cy="2677656"/>
          </a:xfrm>
          <a:prstGeom prst="rect">
            <a:avLst/>
          </a:prstGeom>
          <a:noFill/>
        </p:spPr>
        <p:txBody>
          <a:bodyPr wrap="square" rtlCol="0">
            <a:spAutoFit/>
          </a:bodyPr>
          <a:lstStyle/>
          <a:p>
            <a:pPr marL="457200" indent="-457200">
              <a:buFont typeface="+mj-lt"/>
              <a:buAutoNum type="arabicPeriod"/>
            </a:pPr>
            <a:r>
              <a:rPr lang="zh-CN" altLang="en-US" sz="2400" dirty="0"/>
              <a:t>有助于利用生成的问题完善文档本身</a:t>
            </a:r>
            <a:endParaRPr lang="en-US" altLang="zh-CN" sz="2400" dirty="0"/>
          </a:p>
          <a:p>
            <a:pPr marL="914400" lvl="1" indent="-457200">
              <a:buFont typeface="+mj-lt"/>
              <a:buAutoNum type="arabicPeriod"/>
            </a:pPr>
            <a:r>
              <a:rPr lang="zh-CN" altLang="en-US" sz="2400" dirty="0"/>
              <a:t>有助于构建基于规则的问答系统</a:t>
            </a:r>
            <a:endParaRPr lang="en-US" altLang="zh-CN" sz="2400" dirty="0"/>
          </a:p>
          <a:p>
            <a:pPr marL="914400" lvl="1" indent="-457200">
              <a:buFont typeface="+mj-lt"/>
              <a:buAutoNum type="arabicPeriod"/>
            </a:pPr>
            <a:r>
              <a:rPr lang="zh-CN" altLang="en-US" sz="2400" dirty="0"/>
              <a:t>有助于填补文档内容的缺漏</a:t>
            </a:r>
            <a:endParaRPr lang="en-US" altLang="zh-CN" sz="2400" dirty="0"/>
          </a:p>
          <a:p>
            <a:pPr marL="457200" indent="-457200">
              <a:buFont typeface="+mj-lt"/>
              <a:buAutoNum type="arabicPeriod"/>
            </a:pPr>
            <a:r>
              <a:rPr lang="zh-CN" altLang="en-US" sz="2400" dirty="0"/>
              <a:t>答案内容是固定的，不会出现错误信息</a:t>
            </a:r>
            <a:endParaRPr lang="en-US" altLang="zh-CN" sz="2400" dirty="0"/>
          </a:p>
          <a:p>
            <a:pPr marL="914400" lvl="1" indent="-457200">
              <a:buFont typeface="+mj-lt"/>
              <a:buAutoNum type="arabicPeriod"/>
            </a:pPr>
            <a:r>
              <a:rPr lang="zh-CN" altLang="en-US" sz="2400" dirty="0"/>
              <a:t>答案从文档中选取而来，不会因为模型的模糊性生成错误信息，避免误导</a:t>
            </a:r>
            <a:endParaRPr lang="en-US" altLang="zh-CN" sz="2400" dirty="0"/>
          </a:p>
          <a:p>
            <a:pPr marL="457200" indent="-457200">
              <a:buFont typeface="+mj-lt"/>
              <a:buAutoNum type="arabicPeriod"/>
            </a:pPr>
            <a:endParaRPr lang="en-US" altLang="zh-CN" sz="2400" dirty="0"/>
          </a:p>
        </p:txBody>
      </p:sp>
    </p:spTree>
    <p:custDataLst>
      <p:tags r:id="rId1"/>
    </p:custDataLst>
    <p:extLst>
      <p:ext uri="{BB962C8B-B14F-4D97-AF65-F5344CB8AC3E}">
        <p14:creationId xmlns:p14="http://schemas.microsoft.com/office/powerpoint/2010/main" val="2042676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7697CF-B631-4360-8240-C2D3926094E3}"/>
              </a:ext>
            </a:extLst>
          </p:cNvPr>
          <p:cNvPicPr>
            <a:picLocks noChangeAspect="1"/>
          </p:cNvPicPr>
          <p:nvPr/>
        </p:nvPicPr>
        <p:blipFill>
          <a:blip r:embed="rId3"/>
          <a:stretch>
            <a:fillRect/>
          </a:stretch>
        </p:blipFill>
        <p:spPr>
          <a:xfrm>
            <a:off x="10049888" y="604909"/>
            <a:ext cx="1080120" cy="1080120"/>
          </a:xfrm>
          <a:prstGeom prst="rect">
            <a:avLst/>
          </a:prstGeom>
        </p:spPr>
      </p:pic>
      <p:cxnSp>
        <p:nvCxnSpPr>
          <p:cNvPr id="8" name="直接连接符 7">
            <a:extLst>
              <a:ext uri="{FF2B5EF4-FFF2-40B4-BE49-F238E27FC236}">
                <a16:creationId xmlns:a16="http://schemas.microsoft.com/office/drawing/2014/main" id="{6C7FEC15-D04A-4E65-BE6B-7BA0F67B2F92}"/>
              </a:ext>
            </a:extLst>
          </p:cNvPr>
          <p:cNvCxnSpPr>
            <a:cxnSpLocks/>
          </p:cNvCxnSpPr>
          <p:nvPr/>
        </p:nvCxnSpPr>
        <p:spPr>
          <a:xfrm>
            <a:off x="1055440" y="1268760"/>
            <a:ext cx="52832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5E156D0-2EEA-40A8-808A-2938FDA0F51A}"/>
              </a:ext>
            </a:extLst>
          </p:cNvPr>
          <p:cNvSpPr txBox="1"/>
          <p:nvPr/>
        </p:nvSpPr>
        <p:spPr>
          <a:xfrm>
            <a:off x="1055441" y="560194"/>
            <a:ext cx="2641600" cy="584775"/>
          </a:xfrm>
          <a:prstGeom prst="rect">
            <a:avLst/>
          </a:prstGeom>
          <a:noFill/>
        </p:spPr>
        <p:txBody>
          <a:bodyPr wrap="square" rtlCol="0">
            <a:spAutoFit/>
          </a:bodyPr>
          <a:lstStyle/>
          <a:p>
            <a:r>
              <a:rPr lang="en-US" altLang="zh-CN" sz="3200" dirty="0"/>
              <a:t>FAQ Extraction</a:t>
            </a:r>
          </a:p>
        </p:txBody>
      </p:sp>
      <p:sp>
        <p:nvSpPr>
          <p:cNvPr id="12" name="文本框 11">
            <a:extLst>
              <a:ext uri="{FF2B5EF4-FFF2-40B4-BE49-F238E27FC236}">
                <a16:creationId xmlns:a16="http://schemas.microsoft.com/office/drawing/2014/main" id="{02BE3D18-BBD3-433F-8F4F-9D95EE5B0D26}"/>
              </a:ext>
            </a:extLst>
          </p:cNvPr>
          <p:cNvSpPr txBox="1"/>
          <p:nvPr/>
        </p:nvSpPr>
        <p:spPr>
          <a:xfrm>
            <a:off x="3697040" y="560193"/>
            <a:ext cx="5863771" cy="584775"/>
          </a:xfrm>
          <a:prstGeom prst="rect">
            <a:avLst/>
          </a:prstGeom>
          <a:noFill/>
        </p:spPr>
        <p:txBody>
          <a:bodyPr wrap="square" rtlCol="0">
            <a:spAutoFit/>
          </a:bodyPr>
          <a:lstStyle/>
          <a:p>
            <a:r>
              <a:rPr lang="en-US" altLang="zh-CN" sz="3200" dirty="0"/>
              <a:t>- </a:t>
            </a:r>
            <a:r>
              <a:rPr lang="zh-CN" altLang="en-US" sz="3200" dirty="0"/>
              <a:t>抽取方法</a:t>
            </a:r>
            <a:endParaRPr lang="en-US" altLang="zh-CN" sz="3200" dirty="0"/>
          </a:p>
        </p:txBody>
      </p:sp>
      <p:sp>
        <p:nvSpPr>
          <p:cNvPr id="21" name="文本框 20">
            <a:extLst>
              <a:ext uri="{FF2B5EF4-FFF2-40B4-BE49-F238E27FC236}">
                <a16:creationId xmlns:a16="http://schemas.microsoft.com/office/drawing/2014/main" id="{57487936-FAA2-4E71-9F8D-3A38671F14D7}"/>
              </a:ext>
            </a:extLst>
          </p:cNvPr>
          <p:cNvSpPr txBox="1"/>
          <p:nvPr/>
        </p:nvSpPr>
        <p:spPr>
          <a:xfrm>
            <a:off x="1162949" y="2060848"/>
            <a:ext cx="5406290" cy="461665"/>
          </a:xfrm>
          <a:prstGeom prst="rect">
            <a:avLst/>
          </a:prstGeom>
          <a:noFill/>
        </p:spPr>
        <p:txBody>
          <a:bodyPr wrap="square" rtlCol="0">
            <a:spAutoFit/>
          </a:bodyPr>
          <a:lstStyle/>
          <a:p>
            <a:r>
              <a:rPr lang="zh-CN" altLang="en-US" sz="2400" dirty="0"/>
              <a:t>一站式抽取问答对</a:t>
            </a:r>
            <a:endParaRPr lang="en-US" altLang="zh-CN" sz="2400" dirty="0"/>
          </a:p>
        </p:txBody>
      </p:sp>
      <p:sp>
        <p:nvSpPr>
          <p:cNvPr id="30" name="文本框 29">
            <a:extLst>
              <a:ext uri="{FF2B5EF4-FFF2-40B4-BE49-F238E27FC236}">
                <a16:creationId xmlns:a16="http://schemas.microsoft.com/office/drawing/2014/main" id="{83F0DA82-2C57-405A-B385-2D5BFEE3008F}"/>
              </a:ext>
            </a:extLst>
          </p:cNvPr>
          <p:cNvSpPr txBox="1"/>
          <p:nvPr/>
        </p:nvSpPr>
        <p:spPr>
          <a:xfrm>
            <a:off x="1162948" y="3083767"/>
            <a:ext cx="8245420" cy="1569660"/>
          </a:xfrm>
          <a:prstGeom prst="rect">
            <a:avLst/>
          </a:prstGeom>
          <a:noFill/>
        </p:spPr>
        <p:txBody>
          <a:bodyPr wrap="square" rtlCol="0">
            <a:spAutoFit/>
          </a:bodyPr>
          <a:lstStyle/>
          <a:p>
            <a:r>
              <a:rPr lang="zh-CN" altLang="en-US" sz="2400" dirty="0"/>
              <a:t>综合以上两种方法，在保证质量的同时实现自动化的抽取过程。</a:t>
            </a:r>
            <a:endParaRPr lang="en-US" altLang="zh-CN" sz="2400" dirty="0"/>
          </a:p>
          <a:p>
            <a:r>
              <a:rPr lang="zh-CN" altLang="en-US" sz="2400" dirty="0"/>
              <a:t>如将模型生成的文本，经过审阅之后加入训练集和测试集等，最大化利用数据信息。</a:t>
            </a:r>
            <a:endParaRPr lang="en-US" altLang="zh-CN" sz="2400" dirty="0"/>
          </a:p>
        </p:txBody>
      </p:sp>
    </p:spTree>
    <p:custDataLst>
      <p:tags r:id="rId1"/>
    </p:custDataLst>
    <p:extLst>
      <p:ext uri="{BB962C8B-B14F-4D97-AF65-F5344CB8AC3E}">
        <p14:creationId xmlns:p14="http://schemas.microsoft.com/office/powerpoint/2010/main" val="42686722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VECTOR" val="#185198;"/>
</p:tagLst>
</file>

<file path=ppt/tags/tag10.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11.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12.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13.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14.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15.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16.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17.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18.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19.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2.xml><?xml version="1.0" encoding="utf-8"?>
<p:tagLst xmlns:a="http://schemas.openxmlformats.org/drawingml/2006/main" xmlns:r="http://schemas.openxmlformats.org/officeDocument/2006/relationships" xmlns:p="http://schemas.openxmlformats.org/presentationml/2006/main">
  <p:tag name="ISLIDE.VECTOR" val="#185198;#340651;"/>
</p:tagLst>
</file>

<file path=ppt/tags/tag20.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21.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22.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23.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24.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25.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26.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27.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28.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29.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3.xml><?xml version="1.0" encoding="utf-8"?>
<p:tagLst xmlns:a="http://schemas.openxmlformats.org/drawingml/2006/main" xmlns:r="http://schemas.openxmlformats.org/officeDocument/2006/relationships" xmlns:p="http://schemas.openxmlformats.org/presentationml/2006/main">
  <p:tag name="ISLIDE.VECTOR" val="#185198;#340651;"/>
</p:tagLst>
</file>

<file path=ppt/tags/tag30.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31.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32.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33.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34.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35.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36.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4.xml><?xml version="1.0" encoding="utf-8"?>
<p:tagLst xmlns:a="http://schemas.openxmlformats.org/drawingml/2006/main" xmlns:r="http://schemas.openxmlformats.org/officeDocument/2006/relationships" xmlns:p="http://schemas.openxmlformats.org/presentationml/2006/main">
  <p:tag name="ISLIDE.VECTOR" val="#185198;#340651;"/>
</p:tagLst>
</file>

<file path=ppt/tags/tag5.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6.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7.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8.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ags/tag9.xml><?xml version="1.0" encoding="utf-8"?>
<p:tagLst xmlns:a="http://schemas.openxmlformats.org/drawingml/2006/main" xmlns:r="http://schemas.openxmlformats.org/officeDocument/2006/relationships" xmlns:p="http://schemas.openxmlformats.org/presentationml/2006/main">
  <p:tag name="ISLIDE.VECTOR" val="#185198;#340651;"/>
  <p:tag name="ISLIDE.ICON" val="#6174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TotalTime>
  <Words>1613</Words>
  <Application>Microsoft Office PowerPoint</Application>
  <PresentationFormat>宽屏</PresentationFormat>
  <Paragraphs>315</Paragraphs>
  <Slides>54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54</vt:i4>
      </vt:variant>
    </vt:vector>
  </HeadingPairs>
  <TitlesOfParts>
    <vt:vector size="59" baseType="lpstr">
      <vt:lpstr>Arial</vt:lpstr>
      <vt:lpstr>Calibri</vt:lpstr>
      <vt:lpstr>Cascadia Mono</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Chiro Liang</dc:creator>
  <cp:lastModifiedBy>Liang Chiro</cp:lastModifiedBy>
  <cp:revision>75</cp:revision>
  <dcterms:created xsi:type="dcterms:W3CDTF">2022-05-13T00:44:06Z</dcterms:created>
  <dcterms:modified xsi:type="dcterms:W3CDTF">2022-06-06T12:12:59Z</dcterms:modified>
</cp:coreProperties>
</file>