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9" r:id="rId3"/>
    <p:sldId id="492" r:id="rId5"/>
    <p:sldId id="483" r:id="rId6"/>
    <p:sldId id="478" r:id="rId7"/>
    <p:sldId id="480" r:id="rId8"/>
    <p:sldId id="494" r:id="rId9"/>
    <p:sldId id="485" r:id="rId10"/>
    <p:sldId id="487" r:id="rId11"/>
    <p:sldId id="495" r:id="rId12"/>
    <p:sldId id="426" r:id="rId13"/>
    <p:sldId id="496" r:id="rId14"/>
    <p:sldId id="427" r:id="rId15"/>
    <p:sldId id="428" r:id="rId16"/>
    <p:sldId id="515" r:id="rId17"/>
  </p:sldIdLst>
  <p:sldSz cx="9144000" cy="5715000" type="screen16x1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AA8"/>
    <a:srgbClr val="004E94"/>
    <a:srgbClr val="2B558E"/>
    <a:srgbClr val="007CE2"/>
    <a:srgbClr val="29528A"/>
    <a:srgbClr val="373536"/>
    <a:srgbClr val="555354"/>
    <a:srgbClr val="F87046"/>
    <a:srgbClr val="EB5FA8"/>
    <a:srgbClr val="1C7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51" autoAdjust="0"/>
    <p:restoredTop sz="94660" autoAdjust="0"/>
  </p:normalViewPr>
  <p:slideViewPr>
    <p:cSldViewPr>
      <p:cViewPr varScale="1">
        <p:scale>
          <a:sx n="105" d="100"/>
          <a:sy n="105" d="100"/>
        </p:scale>
        <p:origin x="231" y="60"/>
      </p:cViewPr>
      <p:guideLst>
        <p:guide orient="horz" pos="1800"/>
        <p:guide pos="287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Chiro\Documents\Tencent%20Files\1352040930\FileRecv\Hrx&#22823;&#21019;\&#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2010086455331"/>
          <c:y val="0.102173563033328"/>
          <c:w val="0.639985590778098"/>
          <c:h val="0.809273868942199"/>
        </c:manualLayout>
      </c:layout>
      <c:barChart>
        <c:barDir val="bar"/>
        <c:grouping val="stacked"/>
        <c:varyColors val="0"/>
        <c:ser>
          <c:idx val="0"/>
          <c:order val="0"/>
          <c:tx>
            <c:strRef>
              <c:f>Sheet1!$E$1</c:f>
              <c:strCache>
                <c:ptCount val="1"/>
                <c:pt idx="0">
                  <c:v>开始时间</c:v>
                </c:pt>
              </c:strCache>
            </c:strRef>
          </c:tx>
          <c:spPr>
            <a:noFill/>
            <a:ln>
              <a:noFill/>
            </a:ln>
            <a:effectLst/>
          </c:spPr>
          <c:invertIfNegative val="0"/>
          <c:dLbls>
            <c:delete val="1"/>
          </c:dLbls>
          <c:cat>
            <c:strRef>
              <c:f>Sheet1!$D$2:$D$17</c:f>
              <c:strCache>
                <c:ptCount val="16"/>
                <c:pt idx="0">
                  <c:v>学习高速PCB注意事项</c:v>
                </c:pt>
                <c:pt idx="1">
                  <c:v>参考学习开源示波器原理图</c:v>
                </c:pt>
                <c:pt idx="2">
                  <c:v>完成PCB绘制与打板</c:v>
                </c:pt>
                <c:pt idx="3">
                  <c:v>调试检验PCB可行性</c:v>
                </c:pt>
                <c:pt idx="4">
                  <c:v>实现3D打印模型构建</c:v>
                </c:pt>
                <c:pt idx="5">
                  <c:v>搜寻开源资料，开展可行性测试</c:v>
                </c:pt>
                <c:pt idx="6">
                  <c:v>技术选型</c:v>
                </c:pt>
                <c:pt idx="7">
                  <c:v>设计逻辑核心，构建合理的软件开发规划</c:v>
                </c:pt>
                <c:pt idx="8">
                  <c:v>完成软件框架</c:v>
                </c:pt>
                <c:pt idx="9">
                  <c:v>完成基于声卡的Demo</c:v>
                </c:pt>
                <c:pt idx="10">
                  <c:v>测试开发板</c:v>
                </c:pt>
                <c:pt idx="11">
                  <c:v>完成嵌入式工具测试</c:v>
                </c:pt>
                <c:pt idx="12">
                  <c:v>Linux移植，构建设备树和驱动</c:v>
                </c:pt>
                <c:pt idx="13">
                  <c:v>添加屏幕、按钮、摇杆等外设</c:v>
                </c:pt>
                <c:pt idx="14">
                  <c:v>调整软件、提升性能等</c:v>
                </c:pt>
                <c:pt idx="15">
                  <c:v>统一操作界面等，进行最终的调整和测试</c:v>
                </c:pt>
              </c:strCache>
            </c:strRef>
          </c:cat>
          <c:val>
            <c:numRef>
              <c:f>Sheet1!$E$2:$E$17</c:f>
              <c:numCache>
                <c:formatCode>yyyy/m/d;@</c:formatCode>
                <c:ptCount val="16"/>
                <c:pt idx="0">
                  <c:v>44501</c:v>
                </c:pt>
                <c:pt idx="1">
                  <c:v>44531</c:v>
                </c:pt>
                <c:pt idx="2">
                  <c:v>44562</c:v>
                </c:pt>
                <c:pt idx="3">
                  <c:v>44593</c:v>
                </c:pt>
                <c:pt idx="4">
                  <c:v>44652</c:v>
                </c:pt>
                <c:pt idx="5" c:formatCode="yyyy/m/d">
                  <c:v>44501</c:v>
                </c:pt>
                <c:pt idx="6" c:formatCode="yyyy/m/d">
                  <c:v>44507</c:v>
                </c:pt>
                <c:pt idx="7" c:formatCode="yyyy/m/d">
                  <c:v>44514</c:v>
                </c:pt>
                <c:pt idx="8" c:formatCode="yyyy/m/d">
                  <c:v>44535</c:v>
                </c:pt>
                <c:pt idx="9" c:formatCode="yyyy/m/d">
                  <c:v>44556</c:v>
                </c:pt>
                <c:pt idx="10" c:formatCode="yyyy/m/d">
                  <c:v>44607</c:v>
                </c:pt>
                <c:pt idx="11" c:formatCode="yyyy/m/d">
                  <c:v>44621</c:v>
                </c:pt>
                <c:pt idx="12" c:formatCode="yyyy/m/d">
                  <c:v>44652</c:v>
                </c:pt>
                <c:pt idx="13" c:formatCode="yyyy/m/d">
                  <c:v>44682</c:v>
                </c:pt>
                <c:pt idx="14" c:formatCode="yyyy/m/d">
                  <c:v>44713</c:v>
                </c:pt>
                <c:pt idx="15" c:formatCode="yyyy/m/d">
                  <c:v>44835</c:v>
                </c:pt>
              </c:numCache>
            </c:numRef>
          </c:val>
        </c:ser>
        <c:ser>
          <c:idx val="1"/>
          <c:order val="1"/>
          <c:tx>
            <c:strRef>
              <c:f>Sheet1!$F$1</c:f>
              <c:strCache>
                <c:ptCount val="1"/>
                <c:pt idx="0">
                  <c:v>耗费时间</c:v>
                </c:pt>
              </c:strCache>
            </c:strRef>
          </c:tx>
          <c:spPr>
            <a:solidFill>
              <a:schemeClr val="accent2"/>
            </a:solidFill>
            <a:ln>
              <a:noFill/>
            </a:ln>
            <a:effectLst/>
          </c:spPr>
          <c:invertIfNegative val="0"/>
          <c:dPt>
            <c:idx val="0"/>
            <c:invertIfNegative val="0"/>
            <c:bubble3D val="0"/>
            <c:spPr>
              <a:solidFill>
                <a:schemeClr val="tx1"/>
              </a:solidFill>
              <a:ln>
                <a:noFill/>
              </a:ln>
              <a:effectLst/>
            </c:spPr>
          </c:dPt>
          <c:dPt>
            <c:idx val="1"/>
            <c:invertIfNegative val="0"/>
            <c:bubble3D val="0"/>
            <c:spPr>
              <a:solidFill>
                <a:schemeClr val="tx1"/>
              </a:solidFill>
              <a:ln>
                <a:noFill/>
              </a:ln>
              <a:effectLst/>
            </c:spPr>
          </c:dPt>
          <c:dPt>
            <c:idx val="2"/>
            <c:invertIfNegative val="0"/>
            <c:bubble3D val="0"/>
            <c:spPr>
              <a:solidFill>
                <a:schemeClr val="tx1"/>
              </a:solidFill>
              <a:ln>
                <a:noFill/>
              </a:ln>
              <a:effectLst/>
            </c:spPr>
          </c:dPt>
          <c:dPt>
            <c:idx val="3"/>
            <c:invertIfNegative val="0"/>
            <c:bubble3D val="0"/>
            <c:spPr>
              <a:solidFill>
                <a:schemeClr val="tx1"/>
              </a:solidFill>
              <a:ln>
                <a:noFill/>
              </a:ln>
              <a:effectLst/>
            </c:spPr>
          </c:dPt>
          <c:dPt>
            <c:idx val="4"/>
            <c:invertIfNegative val="0"/>
            <c:bubble3D val="0"/>
            <c:spPr>
              <a:solidFill>
                <a:schemeClr val="tx1"/>
              </a:solidFill>
              <a:ln>
                <a:noFill/>
              </a:ln>
              <a:effectLst/>
            </c:spPr>
          </c:dPt>
          <c:dLbls>
            <c:delete val="1"/>
          </c:dLbls>
          <c:cat>
            <c:strRef>
              <c:f>Sheet1!$D$2:$D$17</c:f>
              <c:strCache>
                <c:ptCount val="16"/>
                <c:pt idx="0">
                  <c:v>学习高速PCB注意事项</c:v>
                </c:pt>
                <c:pt idx="1">
                  <c:v>参考学习开源示波器原理图</c:v>
                </c:pt>
                <c:pt idx="2">
                  <c:v>完成PCB绘制与打板</c:v>
                </c:pt>
                <c:pt idx="3">
                  <c:v>调试检验PCB可行性</c:v>
                </c:pt>
                <c:pt idx="4">
                  <c:v>实现3D打印模型构建</c:v>
                </c:pt>
                <c:pt idx="5">
                  <c:v>搜寻开源资料，开展可行性测试</c:v>
                </c:pt>
                <c:pt idx="6">
                  <c:v>技术选型</c:v>
                </c:pt>
                <c:pt idx="7">
                  <c:v>设计逻辑核心，构建合理的软件开发规划</c:v>
                </c:pt>
                <c:pt idx="8">
                  <c:v>完成软件框架</c:v>
                </c:pt>
                <c:pt idx="9">
                  <c:v>完成基于声卡的Demo</c:v>
                </c:pt>
                <c:pt idx="10">
                  <c:v>测试开发板</c:v>
                </c:pt>
                <c:pt idx="11">
                  <c:v>完成嵌入式工具测试</c:v>
                </c:pt>
                <c:pt idx="12">
                  <c:v>Linux移植，构建设备树和驱动</c:v>
                </c:pt>
                <c:pt idx="13">
                  <c:v>添加屏幕、按钮、摇杆等外设</c:v>
                </c:pt>
                <c:pt idx="14">
                  <c:v>调整软件、提升性能等</c:v>
                </c:pt>
                <c:pt idx="15">
                  <c:v>统一操作界面等，进行最终的调整和测试</c:v>
                </c:pt>
              </c:strCache>
            </c:strRef>
          </c:cat>
          <c:val>
            <c:numRef>
              <c:f>Sheet1!$F$2:$F$17</c:f>
              <c:numCache>
                <c:formatCode>General</c:formatCode>
                <c:ptCount val="16"/>
                <c:pt idx="0">
                  <c:v>30</c:v>
                </c:pt>
                <c:pt idx="1">
                  <c:v>31</c:v>
                </c:pt>
                <c:pt idx="2">
                  <c:v>31</c:v>
                </c:pt>
                <c:pt idx="3">
                  <c:v>59</c:v>
                </c:pt>
                <c:pt idx="4">
                  <c:v>30</c:v>
                </c:pt>
                <c:pt idx="5">
                  <c:v>6</c:v>
                </c:pt>
                <c:pt idx="6">
                  <c:v>7</c:v>
                </c:pt>
                <c:pt idx="7">
                  <c:v>21</c:v>
                </c:pt>
                <c:pt idx="8">
                  <c:v>21</c:v>
                </c:pt>
                <c:pt idx="9">
                  <c:v>51</c:v>
                </c:pt>
                <c:pt idx="10">
                  <c:v>14</c:v>
                </c:pt>
                <c:pt idx="11">
                  <c:v>31</c:v>
                </c:pt>
                <c:pt idx="12">
                  <c:v>30</c:v>
                </c:pt>
                <c:pt idx="13">
                  <c:v>31</c:v>
                </c:pt>
                <c:pt idx="14">
                  <c:v>122</c:v>
                </c:pt>
                <c:pt idx="15">
                  <c:v>31</c:v>
                </c:pt>
              </c:numCache>
            </c:numRef>
          </c:val>
        </c:ser>
        <c:dLbls>
          <c:showLegendKey val="0"/>
          <c:showVal val="0"/>
          <c:showCatName val="0"/>
          <c:showSerName val="0"/>
          <c:showPercent val="0"/>
          <c:showBubbleSize val="0"/>
        </c:dLbls>
        <c:gapWidth val="150"/>
        <c:overlap val="100"/>
        <c:axId val="1186079903"/>
        <c:axId val="1186075327"/>
      </c:barChart>
      <c:catAx>
        <c:axId val="1186079903"/>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86075327"/>
        <c:crosses val="autoZero"/>
        <c:auto val="1"/>
        <c:lblAlgn val="ctr"/>
        <c:lblOffset val="100"/>
        <c:noMultiLvlLbl val="0"/>
      </c:catAx>
      <c:valAx>
        <c:axId val="1186075327"/>
        <c:scaling>
          <c:orientation val="minMax"/>
          <c:max val="44900"/>
          <c:min val="44500"/>
        </c:scaling>
        <c:delete val="0"/>
        <c:axPos val="t"/>
        <c:majorGridlines>
          <c:spPr>
            <a:ln w="9525" cap="flat" cmpd="sng" algn="ctr">
              <a:solidFill>
                <a:schemeClr val="tx1">
                  <a:lumMod val="15000"/>
                  <a:lumOff val="85000"/>
                </a:schemeClr>
              </a:solidFill>
              <a:round/>
            </a:ln>
            <a:effectLst/>
          </c:spPr>
        </c:majorGridlines>
        <c:numFmt formatCode="m&quot;月&quot;d&quot;日&quot;;@"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86079903"/>
        <c:crosses val="autoZero"/>
        <c:crossBetween val="between"/>
        <c:majorUnit val="6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E2A3A-EAE2-491F-9D5D-A28769C8E1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59359-B67A-4443-BF86-D23BC152A3E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2" descr="C:\Users\miro.wu\Desktop\52fdbb3c13305.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4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715000"/>
          </a:xfrm>
          <a:prstGeom prst="rect">
            <a:avLst/>
          </a:prstGeom>
        </p:spPr>
        <p:txBody>
          <a:bodyPr/>
          <a:lstStyle/>
          <a:p>
            <a:pPr lvl="0"/>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Picture 2" descr="C:\Users\miro.wu\Desktop\55aa02f1a910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hemeOverride" Target="../theme/themeOverride10.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hemeOverride" Target="../theme/themeOverride11.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hemeOverride" Target="../theme/themeOverride12.xml"/><Relationship Id="rId2" Type="http://schemas.openxmlformats.org/officeDocument/2006/relationships/image" Target="../media/image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hemeOverride" Target="../theme/themeOverride13.xml"/><Relationship Id="rId2" Type="http://schemas.openxmlformats.org/officeDocument/2006/relationships/image" Target="../media/image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hemeOverride" Target="../theme/themeOverride1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hemeOverride" Target="../theme/themeOverride3.xml"/><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hemeOverride" Target="../theme/themeOverride4.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hemeOverride" Target="../theme/themeOverride5.xml"/><Relationship Id="rId2" Type="http://schemas.openxmlformats.org/officeDocument/2006/relationships/image" Target="../media/image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hemeOverride" Target="../theme/themeOverride6.xml"/><Relationship Id="rId2" Type="http://schemas.openxmlformats.org/officeDocument/2006/relationships/image" Target="../media/image3.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hemeOverride" Target="../theme/themeOverride7.xml"/><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hemeOverride" Target="../theme/themeOverride8.xml"/><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hemeOverride" Target="../theme/themeOverride9.xml"/><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977900" y="1256030"/>
            <a:ext cx="6979285" cy="3202305"/>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7" name="文本框 46"/>
          <p:cNvSpPr txBox="1"/>
          <p:nvPr/>
        </p:nvSpPr>
        <p:spPr>
          <a:xfrm>
            <a:off x="2544870" y="3331722"/>
            <a:ext cx="1783080" cy="368300"/>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答辩人：梁鑫嵘</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518083" y="3330452"/>
            <a:ext cx="2011680" cy="368300"/>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指导老师：</a:t>
            </a:r>
            <a:r>
              <a:rPr lang="zh-CN" b="1" dirty="0">
                <a:solidFill>
                  <a:srgbClr val="F8F9F9"/>
                </a:solidFill>
                <a:latin typeface="微软雅黑" panose="020B0503020204020204" pitchFamily="34" charset="-122"/>
                <a:ea typeface="微软雅黑" panose="020B0503020204020204" pitchFamily="34" charset="-122"/>
              </a:rPr>
              <a:t>李苑青</a:t>
            </a:r>
            <a:endParaRPr lang="zh-CN" b="1" dirty="0">
              <a:solidFill>
                <a:srgbClr val="F8F9F9"/>
              </a:solidFill>
              <a:latin typeface="微软雅黑" panose="020B0503020204020204" pitchFamily="34" charset="-122"/>
              <a:ea typeface="微软雅黑" panose="020B0503020204020204" pitchFamily="34" charset="-122"/>
            </a:endParaRPr>
          </a:p>
        </p:txBody>
      </p:sp>
      <p:sp>
        <p:nvSpPr>
          <p:cNvPr id="49" name="TextBox 18"/>
          <p:cNvSpPr txBox="1"/>
          <p:nvPr/>
        </p:nvSpPr>
        <p:spPr>
          <a:xfrm>
            <a:off x="1327550" y="1757373"/>
            <a:ext cx="6278880" cy="829945"/>
          </a:xfrm>
          <a:prstGeom prst="rect">
            <a:avLst/>
          </a:prstGeom>
          <a:noFill/>
        </p:spPr>
        <p:txBody>
          <a:bodyPr wrap="none" rtlCol="0">
            <a:spAutoFit/>
          </a:bodyPr>
          <a:lstStyle/>
          <a:p>
            <a:pPr algn="l"/>
            <a:r>
              <a:rPr lang="en-US" altLang="zh-CN" sz="4800" b="1" dirty="0">
                <a:solidFill>
                  <a:schemeClr val="bg1"/>
                </a:solidFill>
                <a:latin typeface="微软雅黑" panose="020B0503020204020204" pitchFamily="34" charset="-122"/>
                <a:ea typeface="微软雅黑" panose="020B0503020204020204" pitchFamily="34" charset="-122"/>
              </a:rPr>
              <a:t>云端赋能的便携示波器</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2131060" y="288290"/>
            <a:ext cx="4881880" cy="899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0"/>
            <a:ext cx="2074433" cy="5761308"/>
            <a:chOff x="0" y="0"/>
            <a:chExt cx="2074433" cy="5761308"/>
          </a:xfrm>
        </p:grpSpPr>
        <p:sp>
          <p:nvSpPr>
            <p:cNvPr id="37" name="矩形 3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9"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0"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42" name="椭圆 4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44" name="TextBox 27"/>
          <p:cNvSpPr txBox="1"/>
          <p:nvPr/>
        </p:nvSpPr>
        <p:spPr>
          <a:xfrm>
            <a:off x="2990533" y="625252"/>
            <a:ext cx="1452880" cy="398780"/>
          </a:xfrm>
          <a:prstGeom prst="rect">
            <a:avLst/>
          </a:prstGeom>
          <a:noFill/>
        </p:spPr>
        <p:txBody>
          <a:bodyPr wrap="none" rtlCol="0">
            <a:spAutoFit/>
          </a:bodyPr>
          <a:lstStyle/>
          <a:p>
            <a:r>
              <a:rPr lang="zh-CN" altLang="en-US" sz="2000" dirty="0">
                <a:solidFill>
                  <a:srgbClr val="2B558E"/>
                </a:solidFill>
                <a:cs typeface="+mn-ea"/>
                <a:sym typeface="+mn-lt"/>
              </a:rPr>
              <a:t>进度安排：</a:t>
            </a:r>
            <a:endParaRPr lang="zh-CN" altLang="en-US" sz="2000" dirty="0">
              <a:solidFill>
                <a:srgbClr val="2B558E"/>
              </a:solidFill>
              <a:cs typeface="+mn-ea"/>
              <a:sym typeface="+mn-lt"/>
            </a:endParaRPr>
          </a:p>
        </p:txBody>
      </p:sp>
      <p:sp>
        <p:nvSpPr>
          <p:cNvPr id="45" name="矩形 4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pic>
        <p:nvPicPr>
          <p:cNvPr id="38" name="图片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3"/>
          <a:stretch>
            <a:fillRect/>
          </a:stretch>
        </p:blipFill>
        <p:spPr>
          <a:xfrm>
            <a:off x="6816090" y="55245"/>
            <a:ext cx="2270125" cy="418465"/>
          </a:xfrm>
          <a:prstGeom prst="rect">
            <a:avLst/>
          </a:prstGeom>
        </p:spPr>
      </p:pic>
      <p:graphicFrame>
        <p:nvGraphicFramePr>
          <p:cNvPr id="3" name="图表 4"/>
          <p:cNvGraphicFramePr/>
          <p:nvPr/>
        </p:nvGraphicFramePr>
        <p:xfrm>
          <a:off x="2267585" y="1289050"/>
          <a:ext cx="6818630" cy="37820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25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500"/>
                                        <p:tgtEl>
                                          <p:spTgt spid="45"/>
                                        </p:tgtEl>
                                      </p:cBhvr>
                                    </p:animEffect>
                                  </p:childTnLst>
                                </p:cTn>
                              </p:par>
                              <p:par>
                                <p:cTn id="14" presetID="12" presetClass="entr" presetSubtype="8" fill="hold" grpId="0" nodeType="withEffect">
                                  <p:stCondLst>
                                    <p:cond delay="25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p:tgtEl>
                                          <p:spTgt spid="44"/>
                                        </p:tgtEl>
                                        <p:attrNameLst>
                                          <p:attrName>ppt_x</p:attrName>
                                        </p:attrNameLst>
                                      </p:cBhvr>
                                      <p:tavLst>
                                        <p:tav tm="0">
                                          <p:val>
                                            <p:strVal val="#ppt_x-#ppt_w*1.125000"/>
                                          </p:val>
                                        </p:tav>
                                        <p:tav tm="100000">
                                          <p:val>
                                            <p:strVal val="#ppt_x"/>
                                          </p:val>
                                        </p:tav>
                                      </p:tavLst>
                                    </p:anim>
                                    <p:animEffect transition="in" filter="wipe(right)">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78"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429379" y="1861820"/>
            <a:ext cx="3998341" cy="1476375"/>
            <a:chOff x="4560788" y="1861702"/>
            <a:chExt cx="3441927" cy="1476415"/>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4601020" y="1861702"/>
              <a:ext cx="3401695" cy="1476415"/>
            </a:xfrm>
            <a:prstGeom prst="rect">
              <a:avLst/>
            </a:prstGeom>
          </p:spPr>
          <p:txBody>
            <a:bodyPr wrap="squar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特色与创新</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6" name="图片 5" descr="logo"/>
          <p:cNvPicPr>
            <a:picLocks noChangeAspect="1"/>
          </p:cNvPicPr>
          <p:nvPr/>
        </p:nvPicPr>
        <p:blipFill>
          <a:blip r:embed="rId2"/>
          <a:stretch>
            <a:fillRect/>
          </a:stretch>
        </p:blipFill>
        <p:spPr>
          <a:xfrm>
            <a:off x="6816090" y="55245"/>
            <a:ext cx="2270125" cy="418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1"/>
          <p:cNvSpPr>
            <a:spLocks noChangeArrowheads="1"/>
          </p:cNvSpPr>
          <p:nvPr/>
        </p:nvSpPr>
        <p:spPr bwMode="auto">
          <a:xfrm>
            <a:off x="-11113" y="3561233"/>
            <a:ext cx="9156725" cy="682625"/>
          </a:xfrm>
          <a:prstGeom prst="rect">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sp>
        <p:nvSpPr>
          <p:cNvPr id="34" name="TextBox 27"/>
          <p:cNvSpPr txBox="1"/>
          <p:nvPr/>
        </p:nvSpPr>
        <p:spPr>
          <a:xfrm>
            <a:off x="2990533" y="625252"/>
            <a:ext cx="1452880" cy="398780"/>
          </a:xfrm>
          <a:prstGeom prst="rect">
            <a:avLst/>
          </a:prstGeom>
          <a:noFill/>
        </p:spPr>
        <p:txBody>
          <a:bodyPr wrap="none" rtlCol="0">
            <a:spAutoFit/>
          </a:bodyPr>
          <a:lstStyle/>
          <a:p>
            <a:r>
              <a:rPr lang="zh-CN" altLang="en-US" sz="2000" dirty="0">
                <a:solidFill>
                  <a:srgbClr val="2B558E"/>
                </a:solidFill>
                <a:cs typeface="+mn-ea"/>
                <a:sym typeface="+mn-lt"/>
              </a:rPr>
              <a:t>硬件方面：</a:t>
            </a:r>
            <a:endParaRPr lang="en-US" altLang="zh-CN" sz="2000" dirty="0">
              <a:solidFill>
                <a:srgbClr val="2B558E"/>
              </a:solidFill>
              <a:cs typeface="+mn-ea"/>
              <a:sym typeface="+mn-lt"/>
            </a:endParaRPr>
          </a:p>
        </p:txBody>
      </p:sp>
      <p:sp>
        <p:nvSpPr>
          <p:cNvPr id="35" name="矩形 3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grpSp>
        <p:nvGrpSpPr>
          <p:cNvPr id="36" name="组合 35"/>
          <p:cNvGrpSpPr/>
          <p:nvPr/>
        </p:nvGrpSpPr>
        <p:grpSpPr>
          <a:xfrm>
            <a:off x="0" y="0"/>
            <a:ext cx="2074433" cy="5761308"/>
            <a:chOff x="0" y="0"/>
            <a:chExt cx="2074433" cy="5761308"/>
          </a:xfrm>
        </p:grpSpPr>
        <p:sp>
          <p:nvSpPr>
            <p:cNvPr id="37" name="矩形 3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8"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9"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42" name="椭圆 4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6" name="图片 5" descr="logo"/>
          <p:cNvPicPr>
            <a:picLocks noChangeAspect="1"/>
          </p:cNvPicPr>
          <p:nvPr/>
        </p:nvPicPr>
        <p:blipFill>
          <a:blip r:embed="rId2"/>
          <a:stretch>
            <a:fillRect/>
          </a:stretch>
        </p:blipFill>
        <p:spPr>
          <a:xfrm>
            <a:off x="6816090" y="55245"/>
            <a:ext cx="2270125" cy="418465"/>
          </a:xfrm>
          <a:prstGeom prst="rect">
            <a:avLst/>
          </a:prstGeom>
        </p:spPr>
      </p:pic>
      <p:sp>
        <p:nvSpPr>
          <p:cNvPr id="3" name="文本框 2"/>
          <p:cNvSpPr txBox="1"/>
          <p:nvPr/>
        </p:nvSpPr>
        <p:spPr>
          <a:xfrm>
            <a:off x="2553335" y="1097915"/>
            <a:ext cx="6092190" cy="3969385"/>
          </a:xfrm>
          <a:prstGeom prst="rect">
            <a:avLst/>
          </a:prstGeom>
          <a:noFill/>
        </p:spPr>
        <p:txBody>
          <a:bodyPr wrap="square" rtlCol="0">
            <a:spAutoFit/>
          </a:bodyPr>
          <a:p>
            <a:r>
              <a:rPr lang="zh-CN" altLang="en-US"/>
              <a:t>（</a:t>
            </a:r>
            <a:r>
              <a:rPr lang="en-US" altLang="zh-CN"/>
              <a:t>1</a:t>
            </a:r>
            <a:r>
              <a:rPr lang="zh-CN" altLang="en-US"/>
              <a:t>）在目前市场上常见的示波器基础上添加了简单波形发生的功能，并能同时支持按键、旋钮、触屏之间的搭配合作，增添了用户的兴趣，给用户更加良好的体验。</a:t>
            </a:r>
            <a:endParaRPr lang="zh-CN" altLang="en-US"/>
          </a:p>
          <a:p>
            <a:endParaRPr lang="zh-CN" altLang="en-US"/>
          </a:p>
          <a:p>
            <a:r>
              <a:rPr lang="zh-CN" altLang="en-US"/>
              <a:t>（</a:t>
            </a:r>
            <a:r>
              <a:rPr lang="en-US" altLang="zh-CN"/>
              <a:t>2</a:t>
            </a:r>
            <a:r>
              <a:rPr lang="zh-CN" altLang="en-US"/>
              <a:t>）手持式设计更加便于携带。</a:t>
            </a:r>
            <a:endParaRPr lang="zh-CN" altLang="en-US"/>
          </a:p>
          <a:p>
            <a:endParaRPr lang="zh-CN" altLang="en-US"/>
          </a:p>
          <a:p>
            <a:r>
              <a:rPr lang="zh-CN" altLang="en-US"/>
              <a:t>（</a:t>
            </a:r>
            <a:r>
              <a:rPr lang="en-US" altLang="zh-CN"/>
              <a:t>3</a:t>
            </a:r>
            <a:r>
              <a:rPr lang="zh-CN" altLang="en-US"/>
              <a:t>）选择更加高性价比的芯片，实现用更低的成本，完成更多元化的功能的目标。</a:t>
            </a:r>
            <a:endParaRPr lang="zh-CN" altLang="en-US"/>
          </a:p>
          <a:p>
            <a:endParaRPr lang="zh-CN" altLang="en-US"/>
          </a:p>
          <a:p>
            <a:r>
              <a:rPr lang="zh-CN" altLang="en-US"/>
              <a:t>（</a:t>
            </a:r>
            <a:r>
              <a:rPr lang="en-US" altLang="zh-CN"/>
              <a:t>4</a:t>
            </a:r>
            <a:r>
              <a:rPr lang="zh-CN" altLang="en-US"/>
              <a:t>）硬件开源使用户可以依据自己需要进行定制，硬件部分拥有极高的可扩展性。</a:t>
            </a:r>
            <a:endParaRPr lang="zh-CN" altLang="en-US"/>
          </a:p>
          <a:p>
            <a:endParaRPr lang="zh-CN" altLang="en-US"/>
          </a:p>
          <a:p>
            <a:r>
              <a:rPr lang="zh-CN" altLang="en-US"/>
              <a:t>（</a:t>
            </a:r>
            <a:r>
              <a:rPr lang="en-US" altLang="zh-CN"/>
              <a:t>5</a:t>
            </a:r>
            <a:r>
              <a:rPr lang="zh-CN" altLang="en-US"/>
              <a:t>）对用户而言，附有源代码和原理图，可以很方便地排除错误。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09"/>
                                        </p:tgtEl>
                                        <p:attrNameLst>
                                          <p:attrName>style.visibility</p:attrName>
                                        </p:attrNameLst>
                                      </p:cBhvr>
                                      <p:to>
                                        <p:strVal val="visible"/>
                                      </p:to>
                                    </p:set>
                                    <p:animEffect>
                                      <p:cBhvr>
                                        <p:cTn id="7" dur="500"/>
                                        <p:tgtEl>
                                          <p:spTgt spid="109"/>
                                        </p:tgtEl>
                                      </p:cBhvr>
                                    </p:animEffect>
                                  </p:childTnLst>
                                </p:cTn>
                              </p:par>
                            </p:childTnLst>
                          </p:cTn>
                        </p:par>
                        <p:par>
                          <p:cTn id="8" fill="hold">
                            <p:stCondLst>
                              <p:cond delay="1000"/>
                            </p:stCondLst>
                            <p:childTnLst>
                              <p:par>
                                <p:cTn id="9" presetID="22" presetClass="entr" presetSubtype="8" fill="hold" grpId="0"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2" presetClass="entr" presetSubtype="8" fill="hold" grpId="0" nodeType="withEffect">
                                  <p:stCondLst>
                                    <p:cond delay="25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p:tgtEl>
                                          <p:spTgt spid="34"/>
                                        </p:tgtEl>
                                        <p:attrNameLst>
                                          <p:attrName>ppt_x</p:attrName>
                                        </p:attrNameLst>
                                      </p:cBhvr>
                                      <p:tavLst>
                                        <p:tav tm="0">
                                          <p:val>
                                            <p:strVal val="#ppt_x-#ppt_w*1.125000"/>
                                          </p:val>
                                        </p:tav>
                                        <p:tav tm="100000">
                                          <p:val>
                                            <p:strVal val="#ppt_x"/>
                                          </p:val>
                                        </p:tav>
                                      </p:tavLst>
                                    </p:anim>
                                    <p:animEffect transition="in" filter="wipe(right)">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1000"/>
                                        <p:tgtEl>
                                          <p:spTgt spid="36"/>
                                        </p:tgtEl>
                                      </p:cBhvr>
                                    </p:animEffect>
                                    <p:anim calcmode="lin" valueType="num">
                                      <p:cBhvr>
                                        <p:cTn id="21" dur="1000" fill="hold"/>
                                        <p:tgtEl>
                                          <p:spTgt spid="36"/>
                                        </p:tgtEl>
                                        <p:attrNameLst>
                                          <p:attrName>ppt_x</p:attrName>
                                        </p:attrNameLst>
                                      </p:cBhvr>
                                      <p:tavLst>
                                        <p:tav tm="0">
                                          <p:val>
                                            <p:strVal val="#ppt_x"/>
                                          </p:val>
                                        </p:tav>
                                        <p:tav tm="100000">
                                          <p:val>
                                            <p:strVal val="#ppt_x"/>
                                          </p:val>
                                        </p:tav>
                                      </p:tavLst>
                                    </p:anim>
                                    <p:anim calcmode="lin" valueType="num">
                                      <p:cBhvr>
                                        <p:cTn id="2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ldLvl="0" animBg="1" autoUpdateAnimBg="0"/>
      <p:bldP spid="34"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0" y="0"/>
            <a:ext cx="2074433" cy="5761308"/>
            <a:chOff x="0" y="0"/>
            <a:chExt cx="2074433" cy="5761308"/>
          </a:xfrm>
        </p:grpSpPr>
        <p:sp>
          <p:nvSpPr>
            <p:cNvPr id="29" name="矩形 28"/>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0"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33" name="椭圆 32"/>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35" name="TextBox 27"/>
          <p:cNvSpPr txBox="1"/>
          <p:nvPr/>
        </p:nvSpPr>
        <p:spPr>
          <a:xfrm>
            <a:off x="2990533" y="625252"/>
            <a:ext cx="1452880" cy="398780"/>
          </a:xfrm>
          <a:prstGeom prst="rect">
            <a:avLst/>
          </a:prstGeom>
          <a:noFill/>
        </p:spPr>
        <p:txBody>
          <a:bodyPr wrap="none" rtlCol="0">
            <a:spAutoFit/>
          </a:bodyPr>
          <a:lstStyle/>
          <a:p>
            <a:r>
              <a:rPr lang="zh-CN" altLang="en-US" sz="2000" dirty="0">
                <a:solidFill>
                  <a:srgbClr val="2B558E"/>
                </a:solidFill>
                <a:cs typeface="+mn-ea"/>
                <a:sym typeface="+mn-lt"/>
              </a:rPr>
              <a:t>软件方面：</a:t>
            </a:r>
            <a:endParaRPr lang="zh-CN" altLang="en-US" sz="2000" dirty="0">
              <a:solidFill>
                <a:srgbClr val="2B558E"/>
              </a:solidFill>
              <a:cs typeface="+mn-ea"/>
              <a:sym typeface="+mn-lt"/>
            </a:endParaRPr>
          </a:p>
        </p:txBody>
      </p:sp>
      <p:sp>
        <p:nvSpPr>
          <p:cNvPr id="36" name="矩形 35"/>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pic>
        <p:nvPicPr>
          <p:cNvPr id="38" name="图片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6" name="图片 5" descr="logo"/>
          <p:cNvPicPr>
            <a:picLocks noChangeAspect="1"/>
          </p:cNvPicPr>
          <p:nvPr/>
        </p:nvPicPr>
        <p:blipFill>
          <a:blip r:embed="rId2"/>
          <a:stretch>
            <a:fillRect/>
          </a:stretch>
        </p:blipFill>
        <p:spPr>
          <a:xfrm>
            <a:off x="6816090" y="55245"/>
            <a:ext cx="2270125" cy="418465"/>
          </a:xfrm>
          <a:prstGeom prst="rect">
            <a:avLst/>
          </a:prstGeom>
        </p:spPr>
      </p:pic>
      <p:sp>
        <p:nvSpPr>
          <p:cNvPr id="2" name="文本框 1"/>
          <p:cNvSpPr txBox="1"/>
          <p:nvPr/>
        </p:nvSpPr>
        <p:spPr>
          <a:xfrm>
            <a:off x="2824480" y="1089660"/>
            <a:ext cx="5856605" cy="5908040"/>
          </a:xfrm>
          <a:prstGeom prst="rect">
            <a:avLst/>
          </a:prstGeom>
          <a:noFill/>
        </p:spPr>
        <p:txBody>
          <a:bodyPr wrap="square" rtlCol="0">
            <a:spAutoFit/>
          </a:bodyPr>
          <a:p>
            <a:r>
              <a:rPr lang="zh-CN" altLang="en-US"/>
              <a:t>（</a:t>
            </a:r>
            <a:r>
              <a:rPr lang="en-US" altLang="zh-CN"/>
              <a:t>1</a:t>
            </a:r>
            <a:r>
              <a:rPr lang="zh-CN" altLang="en-US"/>
              <a:t>）利用互联网技术和前后端分离技术实现了硬件本体和使用者使用的软件的低耦合，简化了操作逻辑，使得实验操作更加便捷。</a:t>
            </a:r>
            <a:endParaRPr lang="zh-CN" altLang="en-US"/>
          </a:p>
          <a:p>
            <a:endParaRPr lang="zh-CN" altLang="en-US"/>
          </a:p>
          <a:p>
            <a:r>
              <a:rPr lang="zh-CN" altLang="en-US"/>
              <a:t>（</a:t>
            </a:r>
            <a:r>
              <a:rPr lang="en-US" altLang="zh-CN"/>
              <a:t>2</a:t>
            </a:r>
            <a:r>
              <a:rPr lang="zh-CN" altLang="en-US"/>
              <a:t>）利用互联网将示波器的不同通道分配给不同的线上用户使用，实现了示波器的“一器多用”，并可以让用户完成示波器的远程操控，打破了传统意义上必须现场调试的局面。</a:t>
            </a:r>
            <a:endParaRPr lang="zh-CN" altLang="en-US"/>
          </a:p>
          <a:p>
            <a:endParaRPr lang="zh-CN" altLang="en-US"/>
          </a:p>
          <a:p>
            <a:r>
              <a:rPr lang="zh-CN" altLang="en-US"/>
              <a:t>（</a:t>
            </a:r>
            <a:r>
              <a:rPr lang="en-US" altLang="zh-CN"/>
              <a:t>3</a:t>
            </a:r>
            <a:r>
              <a:rPr lang="zh-CN" altLang="en-US"/>
              <a:t>）软件部分灵活而且开源，适合不同情况使用。如没有预算、仅仅想尝尝鲜试试示波器的人，可以尝试直接使用电脑的声卡捕捉声音信号或者电信号，输出特定波形等；对需要实现低成本的中学科学课堂的情况，可以使用简单的单片机连接电脑实现示波器和信号发生器功能；对于需要高性能便携性的读取、生成波形实验，可以选择基于FPGA的高性能手持设备。</a:t>
            </a:r>
            <a:endParaRPr lang="zh-CN" altLang="en-US"/>
          </a:p>
          <a:p>
            <a:endParaRPr lang="zh-CN" altLang="en-US"/>
          </a:p>
          <a:p>
            <a:r>
              <a:rPr lang="zh-CN" altLang="en-US"/>
              <a:t>（</a:t>
            </a:r>
            <a:r>
              <a:rPr lang="en-US" altLang="zh-CN"/>
              <a:t>4</a:t>
            </a:r>
            <a:r>
              <a:rPr lang="zh-CN" altLang="en-US"/>
              <a:t>）用户操作界面设计创新。触屏、旋钮、网页鼠标操作合并，示波器、信号发生器等设备操作合并，提供统一易于学习的操作方式，显著降低新设备的学习成本，填平设备之间的学习鸿沟。</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25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par>
                                <p:cTn id="14" presetID="12" presetClass="entr" presetSubtype="8" fill="hold" grpId="0" nodeType="withEffect">
                                  <p:stCondLst>
                                    <p:cond delay="25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p:tgtEl>
                                          <p:spTgt spid="35"/>
                                        </p:tgtEl>
                                        <p:attrNameLst>
                                          <p:attrName>ppt_x</p:attrName>
                                        </p:attrNameLst>
                                      </p:cBhvr>
                                      <p:tavLst>
                                        <p:tav tm="0">
                                          <p:val>
                                            <p:strVal val="#ppt_x-#ppt_w*1.125000"/>
                                          </p:val>
                                        </p:tav>
                                        <p:tav tm="100000">
                                          <p:val>
                                            <p:strVal val="#ppt_x"/>
                                          </p:val>
                                        </p:tav>
                                      </p:tavLst>
                                    </p:anim>
                                    <p:animEffect transition="in" filter="wipe(right)">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977900" y="1256030"/>
            <a:ext cx="6979285" cy="3202305"/>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7" name="文本框 46"/>
          <p:cNvSpPr txBox="1"/>
          <p:nvPr/>
        </p:nvSpPr>
        <p:spPr>
          <a:xfrm>
            <a:off x="2544870" y="3331722"/>
            <a:ext cx="1783080" cy="368300"/>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答辩人：梁鑫嵘</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518083" y="3330452"/>
            <a:ext cx="2011680" cy="368300"/>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指导老师：</a:t>
            </a:r>
            <a:r>
              <a:rPr lang="zh-CN" b="1" dirty="0">
                <a:solidFill>
                  <a:srgbClr val="F8F9F9"/>
                </a:solidFill>
                <a:latin typeface="微软雅黑" panose="020B0503020204020204" pitchFamily="34" charset="-122"/>
                <a:ea typeface="微软雅黑" panose="020B0503020204020204" pitchFamily="34" charset="-122"/>
              </a:rPr>
              <a:t>李苑青</a:t>
            </a:r>
            <a:endParaRPr lang="zh-CN" b="1" dirty="0">
              <a:solidFill>
                <a:srgbClr val="F8F9F9"/>
              </a:solidFill>
              <a:latin typeface="微软雅黑" panose="020B0503020204020204" pitchFamily="34" charset="-122"/>
              <a:ea typeface="微软雅黑" panose="020B0503020204020204" pitchFamily="34" charset="-122"/>
            </a:endParaRPr>
          </a:p>
        </p:txBody>
      </p:sp>
      <p:sp>
        <p:nvSpPr>
          <p:cNvPr id="49" name="TextBox 18"/>
          <p:cNvSpPr txBox="1"/>
          <p:nvPr/>
        </p:nvSpPr>
        <p:spPr>
          <a:xfrm>
            <a:off x="2346725" y="1810713"/>
            <a:ext cx="4450080" cy="829945"/>
          </a:xfrm>
          <a:prstGeom prst="rect">
            <a:avLst/>
          </a:prstGeom>
          <a:noFill/>
        </p:spPr>
        <p:txBody>
          <a:bodyPr wrap="none" rtlCol="0">
            <a:spAutoFit/>
          </a:bodyPr>
          <a:lstStyle/>
          <a:p>
            <a:pPr algn="l"/>
            <a:r>
              <a:rPr lang="zh-CN" altLang="en-US" sz="4800" b="1" dirty="0">
                <a:solidFill>
                  <a:schemeClr val="bg1"/>
                </a:solidFill>
                <a:latin typeface="微软雅黑" panose="020B0503020204020204" pitchFamily="34" charset="-122"/>
                <a:ea typeface="微软雅黑" panose="020B0503020204020204" pitchFamily="34" charset="-122"/>
              </a:rPr>
              <a:t>感谢您的观看！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2131060" y="288290"/>
            <a:ext cx="4881880" cy="899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4198"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884562"/>
            <a:ext cx="3168352" cy="1476375"/>
            <a:chOff x="4560788" y="1876942"/>
            <a:chExt cx="3168352" cy="1476375"/>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4672623" y="1876942"/>
              <a:ext cx="2944495" cy="1476375"/>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立项</a:t>
              </a:r>
              <a:r>
                <a:rPr lang="zh-CN" altLang="en-US" sz="3600" dirty="0">
                  <a:solidFill>
                    <a:schemeClr val="bg1"/>
                  </a:solidFill>
                  <a:cs typeface="+mn-ea"/>
                  <a:sym typeface="+mn-lt"/>
                </a:rPr>
                <a:t>背景</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组合 106"/>
          <p:cNvGrpSpPr/>
          <p:nvPr/>
        </p:nvGrpSpPr>
        <p:grpSpPr>
          <a:xfrm>
            <a:off x="6914615" y="963509"/>
            <a:ext cx="1913890" cy="2034382"/>
            <a:chOff x="1452403" y="1832669"/>
            <a:chExt cx="2708047" cy="2711710"/>
          </a:xfrm>
        </p:grpSpPr>
        <p:grpSp>
          <p:nvGrpSpPr>
            <p:cNvPr id="108" name="组合 107"/>
            <p:cNvGrpSpPr/>
            <p:nvPr/>
          </p:nvGrpSpPr>
          <p:grpSpPr>
            <a:xfrm>
              <a:off x="1452403" y="1832669"/>
              <a:ext cx="2707454" cy="2711710"/>
              <a:chOff x="1393278" y="1580877"/>
              <a:chExt cx="2707454" cy="2711710"/>
            </a:xfrm>
          </p:grpSpPr>
          <p:sp>
            <p:nvSpPr>
              <p:cNvPr id="111" name="Oval 5"/>
              <p:cNvSpPr>
                <a:spLocks noChangeArrowheads="1"/>
              </p:cNvSpPr>
              <p:nvPr/>
            </p:nvSpPr>
            <p:spPr bwMode="auto">
              <a:xfrm>
                <a:off x="1393278" y="1580877"/>
                <a:ext cx="2707454" cy="2711710"/>
              </a:xfrm>
              <a:prstGeom prst="ellipse">
                <a:avLst/>
              </a:prstGeom>
              <a:solidFill>
                <a:srgbClr val="396AA8"/>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2"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109" name="矩形 108"/>
            <p:cNvSpPr/>
            <p:nvPr/>
          </p:nvSpPr>
          <p:spPr>
            <a:xfrm>
              <a:off x="1764179" y="3076056"/>
              <a:ext cx="2396271" cy="1270472"/>
            </a:xfrm>
            <a:prstGeom prst="rect">
              <a:avLst/>
            </a:prstGeom>
          </p:spPr>
          <p:txBody>
            <a:bodyPr wrap="square">
              <a:spAutoFit/>
            </a:bodyPr>
            <a:lstStyle/>
            <a:p>
              <a:r>
                <a:rPr lang="zh-CN" altLang="en-US" sz="2800" b="1" dirty="0">
                  <a:solidFill>
                    <a:srgbClr val="FBFBFB"/>
                  </a:solidFill>
                  <a:latin typeface="微软雅黑" panose="020B0503020204020204" pitchFamily="34" charset="-122"/>
                  <a:ea typeface="微软雅黑" panose="020B0503020204020204" pitchFamily="34" charset="-122"/>
                </a:rPr>
                <a:t>未互联网化</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2314845" y="2391639"/>
              <a:ext cx="996176"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03</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grpSp>
        <p:nvGrpSpPr>
          <p:cNvPr id="101" name="组合 100"/>
          <p:cNvGrpSpPr/>
          <p:nvPr/>
        </p:nvGrpSpPr>
        <p:grpSpPr>
          <a:xfrm>
            <a:off x="4616884" y="949319"/>
            <a:ext cx="1913471" cy="2034382"/>
            <a:chOff x="1452403" y="1832669"/>
            <a:chExt cx="2707454" cy="2711710"/>
          </a:xfrm>
        </p:grpSpPr>
        <p:grpSp>
          <p:nvGrpSpPr>
            <p:cNvPr id="102" name="组合 101"/>
            <p:cNvGrpSpPr/>
            <p:nvPr/>
          </p:nvGrpSpPr>
          <p:grpSpPr>
            <a:xfrm>
              <a:off x="1452403" y="1832669"/>
              <a:ext cx="2707454" cy="2711710"/>
              <a:chOff x="1393278" y="1580877"/>
              <a:chExt cx="2707454" cy="2711710"/>
            </a:xfrm>
          </p:grpSpPr>
          <p:sp>
            <p:nvSpPr>
              <p:cNvPr id="105" name="Oval 5"/>
              <p:cNvSpPr>
                <a:spLocks noChangeArrowheads="1"/>
              </p:cNvSpPr>
              <p:nvPr/>
            </p:nvSpPr>
            <p:spPr bwMode="auto">
              <a:xfrm>
                <a:off x="1393278" y="1580877"/>
                <a:ext cx="2707454" cy="2711710"/>
              </a:xfrm>
              <a:prstGeom prst="ellipse">
                <a:avLst/>
              </a:prstGeom>
              <a:solidFill>
                <a:schemeClr val="tx1">
                  <a:lumMod val="75000"/>
                  <a:lumOff val="25000"/>
                </a:schemeClr>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6"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103" name="矩形 102"/>
            <p:cNvSpPr/>
            <p:nvPr/>
          </p:nvSpPr>
          <p:spPr>
            <a:xfrm>
              <a:off x="1715145" y="3075660"/>
              <a:ext cx="2271381" cy="695755"/>
            </a:xfrm>
            <a:prstGeom prst="rect">
              <a:avLst/>
            </a:prstGeom>
          </p:spPr>
          <p:txBody>
            <a:bodyPr wrap="none">
              <a:spAutoFit/>
            </a:bodyPr>
            <a:lstStyle/>
            <a:p>
              <a:r>
                <a:rPr lang="zh-CN" altLang="en-US" sz="2800" b="1" dirty="0">
                  <a:solidFill>
                    <a:srgbClr val="FBFBFB"/>
                  </a:solidFill>
                  <a:latin typeface="微软雅黑" panose="020B0503020204020204" pitchFamily="34" charset="-122"/>
                  <a:ea typeface="微软雅黑" panose="020B0503020204020204" pitchFamily="34" charset="-122"/>
                </a:rPr>
                <a:t>功能单一</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2314845" y="2391639"/>
              <a:ext cx="996176"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02</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4198"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a:t>
            </a:r>
            <a:r>
              <a:rPr lang="zh-CN" altLang="en-US" sz="1400" dirty="0">
                <a:solidFill>
                  <a:schemeClr val="bg1"/>
                </a:solidFill>
                <a:cs typeface="+mn-ea"/>
                <a:sym typeface="+mn-lt"/>
              </a:rPr>
              <a:t>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nvGrpSpPr>
          <p:cNvPr id="63" name="组合 62"/>
          <p:cNvGrpSpPr/>
          <p:nvPr/>
        </p:nvGrpSpPr>
        <p:grpSpPr>
          <a:xfrm>
            <a:off x="2427233" y="972473"/>
            <a:ext cx="1913471" cy="2034382"/>
            <a:chOff x="1452403" y="1832669"/>
            <a:chExt cx="2707454" cy="2711710"/>
          </a:xfrm>
        </p:grpSpPr>
        <p:grpSp>
          <p:nvGrpSpPr>
            <p:cNvPr id="68" name="组合 67"/>
            <p:cNvGrpSpPr/>
            <p:nvPr/>
          </p:nvGrpSpPr>
          <p:grpSpPr>
            <a:xfrm>
              <a:off x="1452403" y="1832669"/>
              <a:ext cx="2707454" cy="2711710"/>
              <a:chOff x="1393278" y="1580877"/>
              <a:chExt cx="2707454" cy="2711710"/>
            </a:xfrm>
          </p:grpSpPr>
          <p:sp>
            <p:nvSpPr>
              <p:cNvPr id="71" name="Oval 5"/>
              <p:cNvSpPr>
                <a:spLocks noChangeArrowheads="1"/>
              </p:cNvSpPr>
              <p:nvPr/>
            </p:nvSpPr>
            <p:spPr bwMode="auto">
              <a:xfrm>
                <a:off x="1393278" y="1580877"/>
                <a:ext cx="2707454" cy="2711710"/>
              </a:xfrm>
              <a:prstGeom prst="ellipse">
                <a:avLst/>
              </a:prstGeom>
              <a:solidFill>
                <a:srgbClr val="396AA8"/>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3"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69" name="矩形 68"/>
            <p:cNvSpPr/>
            <p:nvPr/>
          </p:nvSpPr>
          <p:spPr>
            <a:xfrm>
              <a:off x="1715145" y="3075660"/>
              <a:ext cx="2271381" cy="695755"/>
            </a:xfrm>
            <a:prstGeom prst="rect">
              <a:avLst/>
            </a:prstGeom>
          </p:spPr>
          <p:txBody>
            <a:bodyPr wrap="none">
              <a:spAutoFit/>
            </a:bodyPr>
            <a:lstStyle/>
            <a:p>
              <a:r>
                <a:rPr lang="zh-CN" altLang="en-US" sz="2800" b="1" dirty="0">
                  <a:solidFill>
                    <a:srgbClr val="FBFBFB"/>
                  </a:solidFill>
                  <a:latin typeface="微软雅黑" panose="020B0503020204020204" pitchFamily="34" charset="-122"/>
                  <a:ea typeface="微软雅黑" panose="020B0503020204020204" pitchFamily="34" charset="-122"/>
                </a:rPr>
                <a:t>体型庞大</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2314844" y="2391639"/>
              <a:ext cx="996177"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01</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grpSp>
        <p:nvGrpSpPr>
          <p:cNvPr id="89" name="组合 88"/>
          <p:cNvGrpSpPr/>
          <p:nvPr/>
        </p:nvGrpSpPr>
        <p:grpSpPr>
          <a:xfrm>
            <a:off x="4174277" y="1859916"/>
            <a:ext cx="704039" cy="120785"/>
            <a:chOff x="2929691" y="2127825"/>
            <a:chExt cx="900366" cy="126498"/>
          </a:xfrm>
        </p:grpSpPr>
        <p:sp>
          <p:nvSpPr>
            <p:cNvPr id="91"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2"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3"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94" name="组合 93"/>
          <p:cNvGrpSpPr/>
          <p:nvPr/>
        </p:nvGrpSpPr>
        <p:grpSpPr>
          <a:xfrm>
            <a:off x="6403587" y="1859915"/>
            <a:ext cx="732080" cy="120786"/>
            <a:chOff x="5627069" y="2127825"/>
            <a:chExt cx="900366" cy="126498"/>
          </a:xfrm>
        </p:grpSpPr>
        <p:sp>
          <p:nvSpPr>
            <p:cNvPr id="95"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6"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7"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99" name="矩形 98"/>
          <p:cNvSpPr/>
          <p:nvPr/>
        </p:nvSpPr>
        <p:spPr>
          <a:xfrm>
            <a:off x="4674049" y="3318315"/>
            <a:ext cx="1856306" cy="11988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dirty="0">
                <a:solidFill>
                  <a:schemeClr val="tx1"/>
                </a:solidFill>
                <a:latin typeface="+mn-ea"/>
              </a:rPr>
              <a:t>功能单一，实验时需多种仪器配合；按键较复杂、不够人性化。</a:t>
            </a:r>
            <a:endParaRPr lang="zh-CN" altLang="en-US" dirty="0">
              <a:solidFill>
                <a:schemeClr val="tx1"/>
              </a:solidFill>
              <a:latin typeface="+mn-ea"/>
            </a:endParaRPr>
          </a:p>
        </p:txBody>
      </p:sp>
      <p:sp>
        <p:nvSpPr>
          <p:cNvPr id="100" name="矩形 99"/>
          <p:cNvSpPr/>
          <p:nvPr/>
        </p:nvSpPr>
        <p:spPr>
          <a:xfrm>
            <a:off x="6983016" y="3264523"/>
            <a:ext cx="1856306" cy="11988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未与互联网结合，对人约束性强，在疫情大背景下难以使用。</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
        <p:nvSpPr>
          <p:cNvPr id="3" name="文本框 2"/>
          <p:cNvSpPr txBox="1"/>
          <p:nvPr/>
        </p:nvSpPr>
        <p:spPr>
          <a:xfrm>
            <a:off x="2534285" y="367665"/>
            <a:ext cx="3154680" cy="368300"/>
          </a:xfrm>
          <a:prstGeom prst="rect">
            <a:avLst/>
          </a:prstGeom>
          <a:noFill/>
        </p:spPr>
        <p:txBody>
          <a:bodyPr wrap="none" rtlCol="0">
            <a:spAutoFit/>
          </a:bodyPr>
          <a:p>
            <a:r>
              <a:rPr lang="zh-CN" altLang="en-US"/>
              <a:t>目前市场上示波器问题所在：</a:t>
            </a:r>
            <a:endParaRPr lang="zh-CN" altLang="en-US"/>
          </a:p>
        </p:txBody>
      </p:sp>
      <p:sp>
        <p:nvSpPr>
          <p:cNvPr id="4" name="文本框 3"/>
          <p:cNvSpPr txBox="1"/>
          <p:nvPr/>
        </p:nvSpPr>
        <p:spPr>
          <a:xfrm>
            <a:off x="2545715" y="3318510"/>
            <a:ext cx="1685925" cy="922020"/>
          </a:xfrm>
          <a:prstGeom prst="rect">
            <a:avLst/>
          </a:prstGeom>
          <a:noFill/>
        </p:spPr>
        <p:txBody>
          <a:bodyPr wrap="square" rtlCol="0">
            <a:spAutoFit/>
          </a:bodyPr>
          <a:p>
            <a:r>
              <a:rPr lang="zh-CN" altLang="en-US"/>
              <a:t>大多体型庞大笨重；价格昂贵。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14:presetBounceEnd="40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40000">
                                          <p:cBhvr additive="base">
                                            <p:cTn id="16"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17" dur="500" fill="hold"/>
                                            <p:tgtEl>
                                              <p:spTgt spid="35"/>
                                            </p:tgtEl>
                                            <p:attrNameLst>
                                              <p:attrName>ppt_y</p:attrName>
                                            </p:attrNameLst>
                                          </p:cBhvr>
                                          <p:tavLst>
                                            <p:tav tm="0">
                                              <p:val>
                                                <p:strVal val="#ppt_y"/>
                                              </p:val>
                                            </p:tav>
                                            <p:tav tm="100000">
                                              <p:val>
                                                <p:strVal val="#ppt_y"/>
                                              </p:val>
                                            </p:tav>
                                          </p:tavLst>
                                        </p:anim>
                                      </p:childTnLst>
                                    </p:cTn>
                                  </p:par>
                                  <p:par>
                                    <p:cTn id="18" presetID="25"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6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left)">
                                          <p:cBhvr>
                                            <p:cTn id="31" dur="500"/>
                                            <p:tgtEl>
                                              <p:spTgt spid="89"/>
                                            </p:tgtEl>
                                          </p:cBhvr>
                                        </p:animEffect>
                                      </p:childTnLst>
                                    </p:cTn>
                                  </p:par>
                                  <p:par>
                                    <p:cTn id="32" presetID="22" presetClass="entr" presetSubtype="8"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wipe(left)">
                                          <p:cBhvr>
                                            <p:cTn id="34" dur="500"/>
                                            <p:tgtEl>
                                              <p:spTgt spid="94"/>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500"/>
                                            <p:tgtEl>
                                              <p:spTgt spid="99"/>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25"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p:cTn id="43"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46" dur="1000" fill="hold"/>
                                            <p:tgtEl>
                                              <p:spTgt spid="10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01"/>
                                            </p:tgtEl>
                                          </p:cBhvr>
                                        </p:animEffect>
                                      </p:childTnLst>
                                    </p:cTn>
                                  </p:par>
                                  <p:par>
                                    <p:cTn id="51" presetID="25" presetClass="entr" presetSubtype="0" fill="hold" nodeType="withEffect">
                                      <p:stCondLst>
                                        <p:cond delay="0"/>
                                      </p:stCondLst>
                                      <p:childTnLst>
                                        <p:set>
                                          <p:cBhvr>
                                            <p:cTn id="52" dur="1" fill="hold">
                                              <p:stCondLst>
                                                <p:cond delay="0"/>
                                              </p:stCondLst>
                                            </p:cTn>
                                            <p:tgtEl>
                                              <p:spTgt spid="107"/>
                                            </p:tgtEl>
                                            <p:attrNameLst>
                                              <p:attrName>style.visibility</p:attrName>
                                            </p:attrNameLst>
                                          </p:cBhvr>
                                          <p:to>
                                            <p:strVal val="visible"/>
                                          </p:to>
                                        </p:set>
                                        <p:anim calcmode="lin" valueType="num">
                                          <p:cBhvr>
                                            <p:cTn id="53"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56" dur="1000" fill="hold"/>
                                            <p:tgtEl>
                                              <p:spTgt spid="10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animBg="1"/>
          <p:bldP spid="78" grpId="0"/>
          <p:bldP spid="99" grpId="0"/>
          <p:bldP spid="10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0-#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par>
                                    <p:cTn id="18" presetID="25"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6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left)">
                                          <p:cBhvr>
                                            <p:cTn id="31" dur="500"/>
                                            <p:tgtEl>
                                              <p:spTgt spid="89"/>
                                            </p:tgtEl>
                                          </p:cBhvr>
                                        </p:animEffect>
                                      </p:childTnLst>
                                    </p:cTn>
                                  </p:par>
                                  <p:par>
                                    <p:cTn id="32" presetID="22" presetClass="entr" presetSubtype="8"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wipe(left)">
                                          <p:cBhvr>
                                            <p:cTn id="34" dur="500"/>
                                            <p:tgtEl>
                                              <p:spTgt spid="94"/>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500"/>
                                            <p:tgtEl>
                                              <p:spTgt spid="99"/>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25"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p:cTn id="43"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46" dur="1000" fill="hold"/>
                                            <p:tgtEl>
                                              <p:spTgt spid="10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01"/>
                                            </p:tgtEl>
                                          </p:cBhvr>
                                        </p:animEffect>
                                      </p:childTnLst>
                                    </p:cTn>
                                  </p:par>
                                  <p:par>
                                    <p:cTn id="51" presetID="25" presetClass="entr" presetSubtype="0" fill="hold" nodeType="withEffect">
                                      <p:stCondLst>
                                        <p:cond delay="0"/>
                                      </p:stCondLst>
                                      <p:childTnLst>
                                        <p:set>
                                          <p:cBhvr>
                                            <p:cTn id="52" dur="1" fill="hold">
                                              <p:stCondLst>
                                                <p:cond delay="0"/>
                                              </p:stCondLst>
                                            </p:cTn>
                                            <p:tgtEl>
                                              <p:spTgt spid="107"/>
                                            </p:tgtEl>
                                            <p:attrNameLst>
                                              <p:attrName>style.visibility</p:attrName>
                                            </p:attrNameLst>
                                          </p:cBhvr>
                                          <p:to>
                                            <p:strVal val="visible"/>
                                          </p:to>
                                        </p:set>
                                        <p:anim calcmode="lin" valueType="num">
                                          <p:cBhvr>
                                            <p:cTn id="53"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56" dur="1000" fill="hold"/>
                                            <p:tgtEl>
                                              <p:spTgt spid="10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animBg="1"/>
          <p:bldP spid="78" grpId="0"/>
          <p:bldP spid="99" grpId="0"/>
          <p:bldP spid="10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990533" y="625252"/>
            <a:ext cx="1452880" cy="398780"/>
          </a:xfrm>
          <a:prstGeom prst="rect">
            <a:avLst/>
          </a:prstGeom>
          <a:noFill/>
        </p:spPr>
        <p:txBody>
          <a:bodyPr wrap="none" rtlCol="0">
            <a:spAutoFit/>
          </a:bodyPr>
          <a:lstStyle/>
          <a:p>
            <a:r>
              <a:rPr lang="zh-CN" altLang="en-US" sz="2000" dirty="0">
                <a:solidFill>
                  <a:srgbClr val="2B558E"/>
                </a:solidFill>
                <a:cs typeface="+mn-ea"/>
                <a:sym typeface="+mn-lt"/>
              </a:rPr>
              <a:t>研究</a:t>
            </a:r>
            <a:r>
              <a:rPr lang="zh-CN" sz="2000" dirty="0">
                <a:solidFill>
                  <a:srgbClr val="2B558E"/>
                </a:solidFill>
                <a:cs typeface="+mn-ea"/>
                <a:sym typeface="+mn-lt"/>
              </a:rPr>
              <a:t>意义：</a:t>
            </a:r>
            <a:endParaRPr lang="zh-CN" sz="2000" dirty="0">
              <a:solidFill>
                <a:srgbClr val="2B558E"/>
              </a:solidFill>
              <a:cs typeface="+mn-ea"/>
              <a:sym typeface="+mn-lt"/>
            </a:endParaRPr>
          </a:p>
        </p:txBody>
      </p:sp>
      <p:sp>
        <p:nvSpPr>
          <p:cNvPr id="29" name="矩形 28"/>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
        <p:nvSpPr>
          <p:cNvPr id="35" name="矩形 34"/>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7" name="圆角矩形 34"/>
          <p:cNvSpPr/>
          <p:nvPr/>
        </p:nvSpPr>
        <p:spPr>
          <a:xfrm>
            <a:off x="224198"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2"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a:t>
            </a:r>
            <a:r>
              <a:rPr lang="zh-CN" altLang="en-US" sz="1400" dirty="0">
                <a:solidFill>
                  <a:schemeClr val="bg1"/>
                </a:solidFill>
                <a:cs typeface="+mn-ea"/>
                <a:sym typeface="+mn-lt"/>
              </a:rPr>
              <a:t>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44" name="椭圆 43"/>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
        <p:nvSpPr>
          <p:cNvPr id="2" name="文本框 1"/>
          <p:cNvSpPr txBox="1"/>
          <p:nvPr/>
        </p:nvSpPr>
        <p:spPr>
          <a:xfrm>
            <a:off x="2561590" y="1167130"/>
            <a:ext cx="6239510" cy="3830955"/>
          </a:xfrm>
          <a:prstGeom prst="rect">
            <a:avLst/>
          </a:prstGeom>
          <a:noFill/>
        </p:spPr>
        <p:txBody>
          <a:bodyPr wrap="square" rtlCol="0">
            <a:spAutoFit/>
          </a:bodyPr>
          <a:p>
            <a:pPr algn="l">
              <a:lnSpc>
                <a:spcPct val="150000"/>
              </a:lnSpc>
            </a:pPr>
            <a:r>
              <a:rPr lang="en-US" altLang="zh-CN"/>
              <a:t>	</a:t>
            </a:r>
            <a:r>
              <a:rPr lang="zh-CN" altLang="en-US"/>
              <a:t>在如今疫情大背景下，许多大学生可能面临被隔离，无法到学校中参加实验课的问题，同时对于许多没有大学平台或者仍是中学生的电子爱好者而言，常常会因为示波器过于昂贵、笨重而被阻挡在电子设计的大门之外。随着互联网技术的发展，传统的单台笨重仪器必将被新的智能化、小型化、模块化、网络化的实验仪器淘汰，更加人性化的实验仪器会进入大学生的实验室、中学生的科学课、电子爱好者的工作室中。为了顺应，甚至引领这样的技术更新潮流，我们决定制作这样一个云端赋能的便携示波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p:tgtEl>
                                              <p:spTgt spid="28"/>
                                            </p:tgtEl>
                                            <p:attrNameLst>
                                              <p:attrName>ppt_x</p:attrName>
                                            </p:attrNameLst>
                                          </p:cBhvr>
                                          <p:tavLst>
                                            <p:tav tm="0">
                                              <p:val>
                                                <p:strVal val="#ppt_x-#ppt_w*1.125000"/>
                                              </p:val>
                                            </p:tav>
                                            <p:tav tm="100000">
                                              <p:val>
                                                <p:strVal val="#ppt_x"/>
                                              </p:val>
                                            </p:tav>
                                          </p:tavLst>
                                        </p:anim>
                                        <p:animEffect transition="in" filter="wipe(right)">
                                          <p:cBhvr>
                                            <p:cTn id="11" dur="500"/>
                                            <p:tgtEl>
                                              <p:spTgt spid="28"/>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500" fill="hold"/>
                                            <p:tgtEl>
                                              <p:spTgt spid="35"/>
                                            </p:tgtEl>
                                            <p:attrNameLst>
                                              <p:attrName>ppt_x</p:attrName>
                                            </p:attrNameLst>
                                          </p:cBhvr>
                                          <p:tavLst>
                                            <p:tav tm="0">
                                              <p:val>
                                                <p:strVal val="0-#ppt_w/2"/>
                                              </p:val>
                                            </p:tav>
                                            <p:tav tm="100000">
                                              <p:val>
                                                <p:strVal val="#ppt_x"/>
                                              </p:val>
                                            </p:tav>
                                          </p:tavLst>
                                        </p:anim>
                                        <p:anim calcmode="lin" valueType="num">
                                          <p:cBhvr additive="base">
                                            <p:cTn id="15" dur="500" fill="hold"/>
                                            <p:tgtEl>
                                              <p:spTgt spid="3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childTnLst>
                              </p:cTn>
                            </p:par>
                            <p:par>
                              <p:cTn id="20" fill="hold">
                                <p:stCondLst>
                                  <p:cond delay="750"/>
                                </p:stCondLst>
                                <p:childTnLst>
                                  <p:par>
                                    <p:cTn id="21" presetID="2" presetClass="entr" presetSubtype="8" fill="hold" grpId="0" nodeType="afterEffect" p14:presetBounceEnd="40000">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14:bounceEnd="40000">
                                          <p:cBhvr additive="base">
                                            <p:cTn id="23" dur="500" fill="hold"/>
                                            <p:tgtEl>
                                              <p:spTgt spid="37"/>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5" grpId="0" animBg="1"/>
          <p:bldP spid="37" grpId="0" animBg="1"/>
          <p:bldP spid="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p:tgtEl>
                                              <p:spTgt spid="28"/>
                                            </p:tgtEl>
                                            <p:attrNameLst>
                                              <p:attrName>ppt_x</p:attrName>
                                            </p:attrNameLst>
                                          </p:cBhvr>
                                          <p:tavLst>
                                            <p:tav tm="0">
                                              <p:val>
                                                <p:strVal val="#ppt_x-#ppt_w*1.125000"/>
                                              </p:val>
                                            </p:tav>
                                            <p:tav tm="100000">
                                              <p:val>
                                                <p:strVal val="#ppt_x"/>
                                              </p:val>
                                            </p:tav>
                                          </p:tavLst>
                                        </p:anim>
                                        <p:animEffect transition="in" filter="wipe(right)">
                                          <p:cBhvr>
                                            <p:cTn id="11" dur="500"/>
                                            <p:tgtEl>
                                              <p:spTgt spid="28"/>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500" fill="hold"/>
                                            <p:tgtEl>
                                              <p:spTgt spid="35"/>
                                            </p:tgtEl>
                                            <p:attrNameLst>
                                              <p:attrName>ppt_x</p:attrName>
                                            </p:attrNameLst>
                                          </p:cBhvr>
                                          <p:tavLst>
                                            <p:tav tm="0">
                                              <p:val>
                                                <p:strVal val="0-#ppt_w/2"/>
                                              </p:val>
                                            </p:tav>
                                            <p:tav tm="100000">
                                              <p:val>
                                                <p:strVal val="#ppt_x"/>
                                              </p:val>
                                            </p:tav>
                                          </p:tavLst>
                                        </p:anim>
                                        <p:anim calcmode="lin" valueType="num">
                                          <p:cBhvr additive="base">
                                            <p:cTn id="15" dur="500" fill="hold"/>
                                            <p:tgtEl>
                                              <p:spTgt spid="3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childTnLst>
                              </p:cTn>
                            </p:par>
                            <p:par>
                              <p:cTn id="20" fill="hold">
                                <p:stCondLst>
                                  <p:cond delay="750"/>
                                </p:stCondLst>
                                <p:childTnLst>
                                  <p:par>
                                    <p:cTn id="21" presetID="2" presetClass="entr" presetSubtype="8"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0-#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5" grpId="0" animBg="1"/>
          <p:bldP spid="37" grpId="0" animBg="1"/>
          <p:bldP spid="4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8"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a:t>
            </a:r>
            <a:r>
              <a:rPr lang="zh-CN" altLang="en-US" sz="1400" dirty="0">
                <a:solidFill>
                  <a:schemeClr val="bg1"/>
                </a:solidFill>
                <a:cs typeface="+mn-ea"/>
                <a:sym typeface="+mn-lt"/>
              </a:rPr>
              <a:t>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61" name="椭圆 60"/>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sp>
        <p:nvSpPr>
          <p:cNvPr id="63" name="TextBox 27"/>
          <p:cNvSpPr txBox="1"/>
          <p:nvPr/>
        </p:nvSpPr>
        <p:spPr>
          <a:xfrm>
            <a:off x="2990533" y="625252"/>
            <a:ext cx="1452880" cy="398780"/>
          </a:xfrm>
          <a:prstGeom prst="rect">
            <a:avLst/>
          </a:prstGeom>
          <a:noFill/>
        </p:spPr>
        <p:txBody>
          <a:bodyPr wrap="none" rtlCol="0">
            <a:spAutoFit/>
          </a:bodyPr>
          <a:lstStyle/>
          <a:p>
            <a:r>
              <a:rPr lang="zh-CN" altLang="en-US" sz="2000" dirty="0">
                <a:solidFill>
                  <a:srgbClr val="2B558E"/>
                </a:solidFill>
                <a:cs typeface="+mn-ea"/>
                <a:sym typeface="+mn-lt"/>
              </a:rPr>
              <a:t>解决方案：</a:t>
            </a:r>
            <a:endParaRPr lang="zh-CN" altLang="en-US" sz="2000" dirty="0">
              <a:solidFill>
                <a:srgbClr val="2B558E"/>
              </a:solidFill>
              <a:cs typeface="+mn-ea"/>
              <a:sym typeface="+mn-lt"/>
            </a:endParaRPr>
          </a:p>
        </p:txBody>
      </p:sp>
      <p:sp>
        <p:nvSpPr>
          <p:cNvPr id="64" name="矩形 63"/>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
        <p:nvSpPr>
          <p:cNvPr id="2" name="文本框 1"/>
          <p:cNvSpPr txBox="1"/>
          <p:nvPr/>
        </p:nvSpPr>
        <p:spPr>
          <a:xfrm>
            <a:off x="2824480" y="1226820"/>
            <a:ext cx="5913120" cy="3138170"/>
          </a:xfrm>
          <a:prstGeom prst="rect">
            <a:avLst/>
          </a:prstGeom>
          <a:noFill/>
        </p:spPr>
        <p:txBody>
          <a:bodyPr wrap="square" rtlCol="0">
            <a:spAutoFit/>
          </a:bodyPr>
          <a:p>
            <a:r>
              <a:rPr lang="en-US" altLang="zh-CN"/>
              <a:t>1.</a:t>
            </a:r>
            <a:r>
              <a:rPr lang="zh-CN" altLang="en-US"/>
              <a:t>设计制作一台手持式示波器。相比于市场上其他示波器而言，小巧灵活、便于携带，同时优先选择性价比较高的芯片与元件，从而达到降低成本、物美价廉的目的。</a:t>
            </a:r>
            <a:endParaRPr lang="zh-CN" altLang="en-US"/>
          </a:p>
          <a:p>
            <a:endParaRPr lang="zh-CN" altLang="en-US"/>
          </a:p>
          <a:p>
            <a:r>
              <a:rPr lang="en-US" altLang="zh-CN"/>
              <a:t>2.设计制作的示波器具有多个功能，并能依靠按键相互转换，达到了“一器多用”的目的，同时支持按键、旋钮、触屏之间的搭配合作，尽量减小用户的学习成本。</a:t>
            </a:r>
            <a:endParaRPr lang="en-US" altLang="zh-CN"/>
          </a:p>
          <a:p>
            <a:endParaRPr lang="en-US" altLang="zh-CN"/>
          </a:p>
          <a:p>
            <a:r>
              <a:rPr lang="en-US" altLang="zh-CN"/>
              <a:t>3.</a:t>
            </a:r>
            <a:r>
              <a:rPr lang="zh-CN" altLang="en-US"/>
              <a:t>设计制作的</a:t>
            </a:r>
            <a:r>
              <a:rPr lang="en-US" altLang="zh-CN"/>
              <a:t>示波器与互联网相互结合，使用户不再必须现场调试，同时该项目计划将示波器不同通道分给不同的线上用户进行操控，从而实现广义上的“一器多用”。</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14:presetBounceEnd="40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40000">
                                          <p:cBhvr additive="base">
                                            <p:cTn id="16"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250"/>
                                      </p:stCondLst>
                                      <p:childTnLst>
                                        <p:set>
                                          <p:cBhvr>
                                            <p:cTn id="20" dur="1" fill="hold">
                                              <p:stCondLst>
                                                <p:cond delay="0"/>
                                              </p:stCondLst>
                                            </p:cTn>
                                            <p:tgtEl>
                                              <p:spTgt spid="64"/>
                                            </p:tgtEl>
                                            <p:attrNameLst>
                                              <p:attrName>style.visibility</p:attrName>
                                            </p:attrNameLst>
                                          </p:cBhvr>
                                          <p:to>
                                            <p:strVal val="visible"/>
                                          </p:to>
                                        </p:set>
                                        <p:animEffect transition="in" filter="wipe(left)">
                                          <p:cBhvr>
                                            <p:cTn id="21" dur="500"/>
                                            <p:tgtEl>
                                              <p:spTgt spid="64"/>
                                            </p:tgtEl>
                                          </p:cBhvr>
                                        </p:animEffect>
                                      </p:childTnLst>
                                    </p:cTn>
                                  </p:par>
                                  <p:par>
                                    <p:cTn id="22" presetID="12" presetClass="entr" presetSubtype="8" fill="hold" grpId="0" nodeType="withEffect">
                                      <p:stCondLst>
                                        <p:cond delay="25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p:tgtEl>
                                              <p:spTgt spid="63"/>
                                            </p:tgtEl>
                                            <p:attrNameLst>
                                              <p:attrName>ppt_x</p:attrName>
                                            </p:attrNameLst>
                                          </p:cBhvr>
                                          <p:tavLst>
                                            <p:tav tm="0">
                                              <p:val>
                                                <p:strVal val="#ppt_x-#ppt_w*1.125000"/>
                                              </p:val>
                                            </p:tav>
                                            <p:tav tm="100000">
                                              <p:val>
                                                <p:strVal val="#ppt_x"/>
                                              </p:val>
                                            </p:tav>
                                          </p:tavLst>
                                        </p:anim>
                                        <p:animEffect transition="in" filter="wipe(right)">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48" grpId="0"/>
          <p:bldP spid="63" grpId="0"/>
          <p:bldP spid="6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0-#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250"/>
                                      </p:stCondLst>
                                      <p:childTnLst>
                                        <p:set>
                                          <p:cBhvr>
                                            <p:cTn id="20" dur="1" fill="hold">
                                              <p:stCondLst>
                                                <p:cond delay="0"/>
                                              </p:stCondLst>
                                            </p:cTn>
                                            <p:tgtEl>
                                              <p:spTgt spid="64"/>
                                            </p:tgtEl>
                                            <p:attrNameLst>
                                              <p:attrName>style.visibility</p:attrName>
                                            </p:attrNameLst>
                                          </p:cBhvr>
                                          <p:to>
                                            <p:strVal val="visible"/>
                                          </p:to>
                                        </p:set>
                                        <p:animEffect transition="in" filter="wipe(left)">
                                          <p:cBhvr>
                                            <p:cTn id="21" dur="500"/>
                                            <p:tgtEl>
                                              <p:spTgt spid="64"/>
                                            </p:tgtEl>
                                          </p:cBhvr>
                                        </p:animEffect>
                                      </p:childTnLst>
                                    </p:cTn>
                                  </p:par>
                                  <p:par>
                                    <p:cTn id="22" presetID="12" presetClass="entr" presetSubtype="8" fill="hold" grpId="0" nodeType="withEffect">
                                      <p:stCondLst>
                                        <p:cond delay="25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p:tgtEl>
                                              <p:spTgt spid="63"/>
                                            </p:tgtEl>
                                            <p:attrNameLst>
                                              <p:attrName>ppt_x</p:attrName>
                                            </p:attrNameLst>
                                          </p:cBhvr>
                                          <p:tavLst>
                                            <p:tav tm="0">
                                              <p:val>
                                                <p:strVal val="#ppt_x-#ppt_w*1.125000"/>
                                              </p:val>
                                            </p:tav>
                                            <p:tav tm="100000">
                                              <p:val>
                                                <p:strVal val="#ppt_x"/>
                                              </p:val>
                                            </p:tav>
                                          </p:tavLst>
                                        </p:anim>
                                        <p:animEffect transition="in" filter="wipe(right)">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48" grpId="0"/>
          <p:bldP spid="63" grpId="0"/>
          <p:bldP spid="64"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a:t>
              </a:r>
              <a:r>
                <a:rPr lang="zh-CN" altLang="en-US" sz="1400" dirty="0">
                  <a:solidFill>
                    <a:schemeClr val="bg1"/>
                  </a:solidFill>
                  <a:cs typeface="+mn-ea"/>
                  <a:sym typeface="+mn-lt"/>
                </a:rPr>
                <a:t>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939172"/>
            <a:ext cx="3168352" cy="1476375"/>
            <a:chOff x="4560788" y="1939172"/>
            <a:chExt cx="3168352" cy="1476375"/>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4658018" y="1939172"/>
              <a:ext cx="2944495" cy="1476375"/>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研究内容</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0" y="0"/>
            <a:ext cx="2074433" cy="5761308"/>
            <a:chOff x="0" y="0"/>
            <a:chExt cx="2074433" cy="5761308"/>
          </a:xfrm>
        </p:grpSpPr>
        <p:sp>
          <p:nvSpPr>
            <p:cNvPr id="44" name="矩形 43"/>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4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6"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 立项</a:t>
              </a:r>
              <a:r>
                <a:rPr lang="zh-CN" altLang="en-US" sz="1400" dirty="0">
                  <a:solidFill>
                    <a:schemeClr val="bg1"/>
                  </a:solidFill>
                  <a:cs typeface="+mn-ea"/>
                  <a:sym typeface="+mn-lt"/>
                </a:rPr>
                <a:t>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72" name="椭圆 7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74" name="TextBox 27"/>
          <p:cNvSpPr txBox="1"/>
          <p:nvPr/>
        </p:nvSpPr>
        <p:spPr>
          <a:xfrm>
            <a:off x="2990533" y="625252"/>
            <a:ext cx="1960880" cy="398780"/>
          </a:xfrm>
          <a:prstGeom prst="rect">
            <a:avLst/>
          </a:prstGeom>
          <a:noFill/>
        </p:spPr>
        <p:txBody>
          <a:bodyPr wrap="none" rtlCol="0">
            <a:spAutoFit/>
          </a:bodyPr>
          <a:lstStyle/>
          <a:p>
            <a:r>
              <a:rPr lang="zh-CN" altLang="en-US" sz="2000" dirty="0">
                <a:solidFill>
                  <a:srgbClr val="2B558E"/>
                </a:solidFill>
                <a:cs typeface="+mn-ea"/>
                <a:sym typeface="+mn-lt"/>
              </a:rPr>
              <a:t>硬件工作内容：</a:t>
            </a:r>
            <a:endParaRPr lang="zh-CN" altLang="en-US" sz="2000" dirty="0">
              <a:solidFill>
                <a:srgbClr val="2B558E"/>
              </a:solidFill>
              <a:cs typeface="+mn-ea"/>
              <a:sym typeface="+mn-lt"/>
            </a:endParaRPr>
          </a:p>
        </p:txBody>
      </p:sp>
      <p:sp>
        <p:nvSpPr>
          <p:cNvPr id="75" name="矩形 7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
        <p:nvSpPr>
          <p:cNvPr id="3" name="文本框 2"/>
          <p:cNvSpPr txBox="1"/>
          <p:nvPr/>
        </p:nvSpPr>
        <p:spPr>
          <a:xfrm>
            <a:off x="2990850" y="1513205"/>
            <a:ext cx="5163820" cy="2861310"/>
          </a:xfrm>
          <a:prstGeom prst="rect">
            <a:avLst/>
          </a:prstGeom>
          <a:noFill/>
        </p:spPr>
        <p:txBody>
          <a:bodyPr wrap="square" rtlCol="0">
            <a:spAutoFit/>
          </a:bodyPr>
          <a:p>
            <a:r>
              <a:rPr lang="zh-CN" altLang="en-US" sz="2000"/>
              <a:t>（</a:t>
            </a:r>
            <a:r>
              <a:rPr lang="en-US" altLang="zh-CN" sz="2000"/>
              <a:t>1</a:t>
            </a:r>
            <a:r>
              <a:rPr lang="zh-CN" altLang="en-US" sz="2000"/>
              <a:t>）设计项目原理图并完成PCB Layout。</a:t>
            </a:r>
            <a:endParaRPr lang="zh-CN" altLang="en-US" sz="2000"/>
          </a:p>
          <a:p>
            <a:endParaRPr lang="zh-CN" altLang="en-US" sz="2000"/>
          </a:p>
          <a:p>
            <a:r>
              <a:rPr lang="zh-CN" altLang="en-US" sz="2000"/>
              <a:t>（</a:t>
            </a:r>
            <a:r>
              <a:rPr lang="en-US" altLang="zh-CN" sz="2000"/>
              <a:t>2</a:t>
            </a:r>
            <a:r>
              <a:rPr lang="zh-CN" altLang="en-US" sz="2000"/>
              <a:t>）完成打板，调试各个功能的可行性，期间对原有的原理图及PCB文件进行改进，直至达到预期要求。</a:t>
            </a:r>
            <a:endParaRPr lang="zh-CN" altLang="en-US" sz="2000"/>
          </a:p>
          <a:p>
            <a:endParaRPr lang="zh-CN" altLang="en-US" sz="2000"/>
          </a:p>
          <a:p>
            <a:r>
              <a:rPr lang="zh-CN" altLang="en-US" sz="2000"/>
              <a:t>（</a:t>
            </a:r>
            <a:r>
              <a:rPr lang="en-US" altLang="zh-CN" sz="2000"/>
              <a:t>3</a:t>
            </a:r>
            <a:r>
              <a:rPr lang="zh-CN" altLang="en-US" sz="2000"/>
              <a:t>）利用SolidWorks设计外壳包装，利用3D打印完成外壳的包装，完成实物示波器的制作。</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250"/>
                                  </p:stCondLst>
                                  <p:childTnLst>
                                    <p:set>
                                      <p:cBhvr>
                                        <p:cTn id="12" dur="1" fill="hold">
                                          <p:stCondLst>
                                            <p:cond delay="0"/>
                                          </p:stCondLst>
                                        </p:cTn>
                                        <p:tgtEl>
                                          <p:spTgt spid="75"/>
                                        </p:tgtEl>
                                        <p:attrNameLst>
                                          <p:attrName>style.visibility</p:attrName>
                                        </p:attrNameLst>
                                      </p:cBhvr>
                                      <p:to>
                                        <p:strVal val="visible"/>
                                      </p:to>
                                    </p:set>
                                    <p:animEffect transition="in" filter="wipe(left)">
                                      <p:cBhvr>
                                        <p:cTn id="13" dur="500"/>
                                        <p:tgtEl>
                                          <p:spTgt spid="75"/>
                                        </p:tgtEl>
                                      </p:cBhvr>
                                    </p:animEffect>
                                  </p:childTnLst>
                                </p:cTn>
                              </p:par>
                              <p:par>
                                <p:cTn id="14" presetID="12" presetClass="entr" presetSubtype="8" fill="hold" grpId="0" nodeType="withEffect">
                                  <p:stCondLst>
                                    <p:cond delay="25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500"/>
                                        <p:tgtEl>
                                          <p:spTgt spid="74"/>
                                        </p:tgtEl>
                                        <p:attrNameLst>
                                          <p:attrName>ppt_x</p:attrName>
                                        </p:attrNameLst>
                                      </p:cBhvr>
                                      <p:tavLst>
                                        <p:tav tm="0">
                                          <p:val>
                                            <p:strVal val="#ppt_x-#ppt_w*1.125000"/>
                                          </p:val>
                                        </p:tav>
                                        <p:tav tm="100000">
                                          <p:val>
                                            <p:strVal val="#ppt_x"/>
                                          </p:val>
                                        </p:tav>
                                      </p:tavLst>
                                    </p:anim>
                                    <p:animEffect transition="in" filter="wipe(right)">
                                      <p:cBhvr>
                                        <p:cTn id="1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2074433" cy="5761308"/>
            <a:chOff x="0" y="0"/>
            <a:chExt cx="2074433" cy="5761308"/>
          </a:xfrm>
        </p:grpSpPr>
        <p:sp>
          <p:nvSpPr>
            <p:cNvPr id="35" name="矩形 34"/>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6"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7"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a:t>
              </a:r>
              <a:r>
                <a:rPr lang="zh-CN" altLang="en-US" sz="1400" dirty="0">
                  <a:solidFill>
                    <a:schemeClr val="bg1"/>
                  </a:solidFill>
                  <a:cs typeface="+mn-ea"/>
                  <a:sym typeface="+mn-lt"/>
                </a:rPr>
                <a:t>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48" name="椭圆 47"/>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50" name="TextBox 27"/>
          <p:cNvSpPr txBox="1"/>
          <p:nvPr/>
        </p:nvSpPr>
        <p:spPr>
          <a:xfrm>
            <a:off x="2990533" y="625252"/>
            <a:ext cx="1960880" cy="398780"/>
          </a:xfrm>
          <a:prstGeom prst="rect">
            <a:avLst/>
          </a:prstGeom>
          <a:noFill/>
        </p:spPr>
        <p:txBody>
          <a:bodyPr wrap="none" rtlCol="0">
            <a:spAutoFit/>
          </a:bodyPr>
          <a:lstStyle/>
          <a:p>
            <a:r>
              <a:rPr lang="zh-CN" altLang="en-US" sz="2000" dirty="0">
                <a:solidFill>
                  <a:srgbClr val="2B558E"/>
                </a:solidFill>
                <a:cs typeface="+mn-ea"/>
                <a:sym typeface="+mn-lt"/>
              </a:rPr>
              <a:t>软件工作内容：</a:t>
            </a:r>
            <a:endParaRPr lang="zh-CN" altLang="en-US" sz="2000" dirty="0">
              <a:solidFill>
                <a:srgbClr val="2B558E"/>
              </a:solidFill>
              <a:cs typeface="+mn-ea"/>
              <a:sym typeface="+mn-lt"/>
            </a:endParaRPr>
          </a:p>
        </p:txBody>
      </p:sp>
      <p:sp>
        <p:nvSpPr>
          <p:cNvPr id="51" name="矩形 50"/>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
        <p:nvSpPr>
          <p:cNvPr id="7" name="文本框 6"/>
          <p:cNvSpPr txBox="1"/>
          <p:nvPr/>
        </p:nvSpPr>
        <p:spPr>
          <a:xfrm>
            <a:off x="2899410" y="1101725"/>
            <a:ext cx="5751195" cy="5354320"/>
          </a:xfrm>
          <a:prstGeom prst="rect">
            <a:avLst/>
          </a:prstGeom>
          <a:noFill/>
        </p:spPr>
        <p:txBody>
          <a:bodyPr wrap="square" rtlCol="0">
            <a:spAutoFit/>
          </a:bodyPr>
          <a:p>
            <a:r>
              <a:rPr lang="zh-CN" altLang="en-US"/>
              <a:t>（</a:t>
            </a:r>
            <a:r>
              <a:rPr lang="en-US" altLang="zh-CN"/>
              <a:t>1</a:t>
            </a:r>
            <a:r>
              <a:rPr lang="zh-CN" altLang="en-US"/>
              <a:t>）搜寻已有的开源资料，取出其中能够复用的模块，测试后依照对应开源协议加入工程。</a:t>
            </a:r>
            <a:endParaRPr lang="zh-CN" altLang="en-US"/>
          </a:p>
          <a:p>
            <a:r>
              <a:rPr lang="zh-CN" altLang="en-US"/>
              <a:t>（</a:t>
            </a:r>
            <a:r>
              <a:rPr lang="en-US" altLang="zh-CN"/>
              <a:t>2</a:t>
            </a:r>
            <a:r>
              <a:rPr lang="zh-CN" altLang="en-US"/>
              <a:t>）开展各个技术方向的可行性测试，记录测试结果。</a:t>
            </a:r>
            <a:endParaRPr lang="zh-CN" altLang="en-US"/>
          </a:p>
          <a:p>
            <a:r>
              <a:rPr lang="zh-CN" altLang="en-US"/>
              <a:t>（</a:t>
            </a:r>
            <a:r>
              <a:rPr lang="en-US" altLang="zh-CN"/>
              <a:t>3</a:t>
            </a:r>
            <a:r>
              <a:rPr lang="zh-CN" altLang="en-US"/>
              <a:t>）对现有技术进行选型，选择合适的技术写入技术选型书。</a:t>
            </a:r>
            <a:endParaRPr lang="zh-CN" altLang="en-US"/>
          </a:p>
          <a:p>
            <a:r>
              <a:rPr lang="zh-CN" altLang="en-US"/>
              <a:t>（</a:t>
            </a:r>
            <a:r>
              <a:rPr lang="en-US" altLang="zh-CN"/>
              <a:t>4</a:t>
            </a:r>
            <a:r>
              <a:rPr lang="zh-CN" altLang="en-US"/>
              <a:t>）设计设备、通道、用户等的逻辑核心，设计合理的应用程序接口，构建合规格的开发规划。</a:t>
            </a:r>
            <a:endParaRPr lang="zh-CN" altLang="en-US"/>
          </a:p>
          <a:p>
            <a:r>
              <a:rPr lang="zh-CN" altLang="en-US"/>
              <a:t>（</a:t>
            </a:r>
            <a:r>
              <a:rPr lang="en-US" altLang="zh-CN"/>
              <a:t>5</a:t>
            </a:r>
            <a:r>
              <a:rPr lang="zh-CN" altLang="en-US"/>
              <a:t>）在协调硬件进度的同时一步步开发出软件框架和雏形，并且先完成基于电脑声卡的Demo。</a:t>
            </a:r>
            <a:endParaRPr lang="zh-CN" altLang="en-US"/>
          </a:p>
          <a:p>
            <a:r>
              <a:rPr lang="zh-CN" altLang="en-US"/>
              <a:t>（</a:t>
            </a:r>
            <a:r>
              <a:rPr lang="en-US" altLang="zh-CN"/>
              <a:t>6</a:t>
            </a:r>
            <a:r>
              <a:rPr lang="zh-CN" altLang="en-US"/>
              <a:t>）在硬件电路第一版完成后开始在实际开发板上实验，完成开发板各项功能的测试实验，和负责硬件部分的同学交流反馈。</a:t>
            </a:r>
            <a:endParaRPr lang="zh-CN" altLang="en-US"/>
          </a:p>
          <a:p>
            <a:r>
              <a:rPr lang="zh-CN" altLang="en-US"/>
              <a:t>（</a:t>
            </a:r>
            <a:r>
              <a:rPr lang="en-US" altLang="zh-CN"/>
              <a:t>7</a:t>
            </a:r>
            <a:r>
              <a:rPr lang="zh-CN" altLang="en-US"/>
              <a:t>）在开发板上完成FPGA、嵌入式芯片等的工具测试，构建常用基础模块。</a:t>
            </a:r>
            <a:endParaRPr lang="zh-CN" altLang="en-US"/>
          </a:p>
          <a:p>
            <a:r>
              <a:rPr lang="zh-CN" altLang="en-US"/>
              <a:t>（</a:t>
            </a:r>
            <a:r>
              <a:rPr lang="en-US" altLang="zh-CN"/>
              <a:t>8</a:t>
            </a:r>
            <a:r>
              <a:rPr lang="zh-CN" altLang="en-US"/>
              <a:t>）在Zynq的内部的ARM双核CPU上完成Linux移植、设备树构建、驱动编写。</a:t>
            </a:r>
            <a:endParaRPr lang="zh-CN" altLang="en-US"/>
          </a:p>
          <a:p>
            <a:r>
              <a:rPr lang="zh-CN" altLang="en-US"/>
              <a:t>（</a:t>
            </a:r>
            <a:r>
              <a:rPr lang="en-US" altLang="zh-CN"/>
              <a:t>9</a:t>
            </a:r>
            <a:r>
              <a:rPr lang="zh-CN" altLang="en-US"/>
              <a:t>）添加和调整屏幕、按钮、摇杆等外设。</a:t>
            </a:r>
            <a:endParaRPr lang="zh-CN" altLang="en-US"/>
          </a:p>
          <a:p>
            <a:r>
              <a:rPr lang="zh-CN" altLang="en-US"/>
              <a:t>（</a:t>
            </a:r>
            <a:r>
              <a:rPr lang="en-US" altLang="zh-CN"/>
              <a:t>10</a:t>
            </a:r>
            <a:r>
              <a:rPr lang="zh-CN" altLang="en-US"/>
              <a:t>）为最终版开发板统一用户操作界面等，进行最终的调整和测试。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25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500"/>
                                        <p:tgtEl>
                                          <p:spTgt spid="51"/>
                                        </p:tgtEl>
                                      </p:cBhvr>
                                    </p:animEffect>
                                  </p:childTnLst>
                                </p:cTn>
                              </p:par>
                              <p:par>
                                <p:cTn id="14" presetID="12" presetClass="entr" presetSubtype="8" fill="hold" grpId="0" nodeType="withEffect">
                                  <p:stCondLst>
                                    <p:cond delay="25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p:tgtEl>
                                          <p:spTgt spid="50"/>
                                        </p:tgtEl>
                                        <p:attrNameLst>
                                          <p:attrName>ppt_x</p:attrName>
                                        </p:attrNameLst>
                                      </p:cBhvr>
                                      <p:tavLst>
                                        <p:tav tm="0">
                                          <p:val>
                                            <p:strVal val="#ppt_x-#ppt_w*1.125000"/>
                                          </p:val>
                                        </p:tav>
                                        <p:tav tm="100000">
                                          <p:val>
                                            <p:strVal val="#ppt_x"/>
                                          </p:val>
                                        </p:tav>
                                      </p:tavLst>
                                    </p:anim>
                                    <p:animEffect transition="in" filter="wipe(right)">
                                      <p:cBhvr>
                                        <p:cTn id="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376680" cy="2707005"/>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立项背景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研究内容</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实施方案</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a:t>
              </a:r>
              <a:r>
                <a:rPr lang="zh-CN" altLang="en-US" sz="1400" dirty="0">
                  <a:solidFill>
                    <a:schemeClr val="bg1"/>
                  </a:solidFill>
                  <a:cs typeface="+mn-ea"/>
                  <a:sym typeface="+mn-lt"/>
                </a:rPr>
                <a:t>特色与创新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939172"/>
            <a:ext cx="3168352" cy="1476375"/>
            <a:chOff x="4560788" y="1939172"/>
            <a:chExt cx="3168352" cy="1476375"/>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4658018" y="1939172"/>
              <a:ext cx="2944495" cy="1476375"/>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实施方案</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213" y="665816"/>
            <a:ext cx="1527199" cy="1399042"/>
          </a:xfrm>
          <a:prstGeom prst="rect">
            <a:avLst/>
          </a:prstGeom>
        </p:spPr>
      </p:pic>
      <p:pic>
        <p:nvPicPr>
          <p:cNvPr id="5" name="图片 4" descr="logo"/>
          <p:cNvPicPr>
            <a:picLocks noChangeAspect="1"/>
          </p:cNvPicPr>
          <p:nvPr/>
        </p:nvPicPr>
        <p:blipFill>
          <a:blip r:embed="rId2"/>
          <a:stretch>
            <a:fillRect/>
          </a:stretch>
        </p:blipFill>
        <p:spPr>
          <a:xfrm>
            <a:off x="6816090" y="55245"/>
            <a:ext cx="2270125" cy="418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PRESENTATION_TITLE" val="创意几何毕业论文答辩设计PPT模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2062</Words>
  <Application>WPS 演示</Application>
  <PresentationFormat>全屏显示(16:10)</PresentationFormat>
  <Paragraphs>169</Paragraphs>
  <Slides>14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微软雅黑</vt:lpstr>
      <vt:lpstr>Lifeline JL</vt:lpstr>
      <vt:lpstr>AMGDT</vt:lpstr>
      <vt:lpstr>Calibri</vt:lpstr>
      <vt:lpstr>Arial Unicode MS</vt:lpstr>
      <vt:lpstr>Calibri Light</vt:lpstr>
      <vt:lpstr>等线</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创意几何毕业论文答辩设计PPT模板</dc:title>
  <dc:creator/>
  <cp:lastModifiedBy>追风</cp:lastModifiedBy>
  <cp:revision>703</cp:revision>
  <dcterms:created xsi:type="dcterms:W3CDTF">2015-01-22T07:34:00Z</dcterms:created>
  <dcterms:modified xsi:type="dcterms:W3CDTF">2021-11-27T06:11:58Z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