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5690E4-4E1E-4A8D-9CFE-5B2E5DF0157F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15/07/2020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D6A0E4-6BDE-42D1-86E8-3A3E9243507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3C6DF59-2FED-4D7E-BDF9-FFC9B626D5D8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15/07/2020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0A64D3-FF67-4FB6-B582-AA743ADAE5A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5188680" y="-145440"/>
            <a:ext cx="7067160" cy="700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FAB615-971F-48AB-837C-9DFAFE800FF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21" name="Picture 8" descr=""/>
          <p:cNvPicPr/>
          <p:nvPr/>
        </p:nvPicPr>
        <p:blipFill>
          <a:blip r:embed="rId1"/>
          <a:stretch/>
        </p:blipFill>
        <p:spPr>
          <a:xfrm>
            <a:off x="5688000" y="98280"/>
            <a:ext cx="950760" cy="123372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27120" y="53640"/>
            <a:ext cx="40446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RÉPUBLIQUE DU CAMEROUN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PAIX – TRAVAIL – PATRIE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UNIVERSITÉ DE YAOUNDE I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ÉCOLE NATIONALE SUPÉRIEURE POLYTECHNIQUE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DE YAOUNDÉ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060760" y="52560"/>
            <a:ext cx="3628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REPUBLIC OF CAMEROON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PEACE – WORK - FATHERLAND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UNIVERSITY OF YAOUNDE I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*********</a:t>
            </a:r>
            <a:endParaRPr b="0" lang="fr-FR" sz="1100" spc="-1" strike="noStrike">
              <a:latin typeface="Arial"/>
            </a:endParaRPr>
          </a:p>
          <a:p>
            <a:pPr marL="6480" indent="-6120"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Calibri"/>
              </a:rPr>
              <a:t>NATIONAL ADVANCED SCHOOL OF ENGINEERING OF YAOUNDE</a:t>
            </a:r>
            <a:endParaRPr b="0" lang="fr-FR" sz="1100" spc="-1" strike="noStrike">
              <a:latin typeface="Arial"/>
            </a:endParaRPr>
          </a:p>
          <a:p>
            <a:pPr marL="6480" indent="-6120" algn="just">
              <a:lnSpc>
                <a:spcPct val="100000"/>
              </a:lnSpc>
              <a:spcAft>
                <a:spcPts val="624"/>
              </a:spcAft>
            </a:pPr>
            <a:r>
              <a:rPr b="1" lang="fr-FR" sz="1100" spc="-1" strike="noStrike">
                <a:solidFill>
                  <a:srgbClr val="000000"/>
                </a:solidFill>
                <a:latin typeface="Raleway"/>
                <a:ea typeface="Times New Roman"/>
              </a:rPr>
              <a:t> 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1512000" y="1620000"/>
            <a:ext cx="9216000" cy="3092400"/>
          </a:xfrm>
          <a:prstGeom prst="rect">
            <a:avLst/>
          </a:prstGeom>
          <a:noFill/>
          <a:ln w="72000">
            <a:noFill/>
          </a:ln>
        </p:spPr>
        <p:txBody>
          <a:bodyPr lIns="90000" rIns="90000" tIns="45000" bIns="45000"/>
          <a:p>
            <a:pPr algn="ctr"/>
            <a:r>
              <a:rPr b="1" lang="fr-FR" sz="3200" spc="-1" strike="noStrike">
                <a:solidFill>
                  <a:srgbClr val="3465a4"/>
                </a:solidFill>
                <a:latin typeface="Arial"/>
              </a:rPr>
              <a:t>RÉALISATION D’UNE PLATEFORME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  <a:p>
            <a:pPr algn="ctr"/>
            <a:r>
              <a:rPr b="1" lang="fr-FR" sz="3200" spc="-1" strike="noStrike">
                <a:solidFill>
                  <a:srgbClr val="3465a4"/>
                </a:solidFill>
                <a:latin typeface="Arial"/>
              </a:rPr>
              <a:t>D’AIDE À L’AUDIT DE SÉCURITÉ DES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  <a:p>
            <a:pPr algn="ctr"/>
            <a:r>
              <a:rPr b="1" lang="fr-FR" sz="3200" spc="-1" strike="noStrike">
                <a:solidFill>
                  <a:srgbClr val="3465a4"/>
                </a:solidFill>
                <a:latin typeface="Arial"/>
              </a:rPr>
              <a:t>SYSTÈMES D’INFORMATION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0" y="3312000"/>
            <a:ext cx="12191760" cy="3481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52760" y="3381480"/>
            <a:ext cx="10685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2400" spc="-49" strike="noStrike">
                <a:solidFill>
                  <a:srgbClr val="ffffff"/>
                </a:solidFill>
                <a:latin typeface="Raleway"/>
                <a:ea typeface="Open Sans"/>
              </a:rPr>
              <a:t>Mémoire présenté et soutenu en vue de l’obtention du :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400" spc="-49" strike="noStrike">
                <a:solidFill>
                  <a:srgbClr val="ffffff"/>
                </a:solidFill>
                <a:latin typeface="Raleway"/>
                <a:ea typeface="Open Sans"/>
              </a:rPr>
              <a:t>Diplôme d’Ingénieur de Conception option Génie des Télécommunications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665800" y="4557240"/>
            <a:ext cx="698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2400" spc="-1" strike="noStrike">
                <a:solidFill>
                  <a:srgbClr val="ffffff"/>
                </a:solidFill>
                <a:latin typeface="Raleway"/>
                <a:ea typeface="Open Sans"/>
              </a:rPr>
              <a:t>Par :</a:t>
            </a:r>
            <a:r>
              <a:rPr b="1" lang="fr-FR" sz="2400" spc="-1" strike="noStrike">
                <a:solidFill>
                  <a:srgbClr val="ffffff"/>
                </a:solidFill>
                <a:latin typeface="Raleway"/>
                <a:ea typeface="Open Sans"/>
              </a:rPr>
              <a:t>BANG NJENJOCK FLORENT CHIRON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4545720" y="499248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ffffff"/>
                </a:solidFill>
                <a:latin typeface="Raleway"/>
              </a:rPr>
              <a:t>Devant le jury composé de 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862640" y="5493240"/>
            <a:ext cx="8577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Raleway"/>
              </a:rPr>
              <a:t>Président </a:t>
            </a:r>
            <a:r>
              <a:rPr b="0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: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Benoît NDZANA, Maître de Conférences, UY1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Raleway"/>
              </a:rPr>
              <a:t>Rapporteur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 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: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Chrislin LELE, Chargé de Cours, UY1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Raleway"/>
              </a:rPr>
              <a:t>Examinateur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 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: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Raleway"/>
              </a:rPr>
              <a:t>Achille MELINGUI, Chargé de Cours, UY1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10290960" y="6410520"/>
            <a:ext cx="1767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1400" spc="-1" strike="noStrike">
                <a:solidFill>
                  <a:srgbClr val="ffffff"/>
                </a:solidFill>
                <a:latin typeface="Raleway"/>
                <a:ea typeface="Open Sans"/>
              </a:rPr>
              <a:t>Le 16 Juillet 2020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conduite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 flipH="1">
            <a:off x="6156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6336000" y="2232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Checklists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 flipH="1">
            <a:off x="684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864000" y="2232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Questionnaires de contrôle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 flipH="1">
            <a:off x="6156000" y="338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1"/>
          <p:cNvSpPr/>
          <p:nvPr/>
        </p:nvSpPr>
        <p:spPr>
          <a:xfrm>
            <a:off x="6336000" y="3312000"/>
            <a:ext cx="525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Scénarios de tests techniques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 flipH="1">
            <a:off x="720000" y="338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3"/>
          <p:cNvSpPr/>
          <p:nvPr/>
        </p:nvSpPr>
        <p:spPr>
          <a:xfrm>
            <a:off x="900000" y="3312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Questionnaires d’interview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 flipH="1">
            <a:off x="6156000" y="45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5"/>
          <p:cNvSpPr/>
          <p:nvPr/>
        </p:nvSpPr>
        <p:spPr>
          <a:xfrm>
            <a:off x="6336000" y="4464000"/>
            <a:ext cx="525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Compte rendu des immersions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2" name="CustomShape 16"/>
          <p:cNvSpPr/>
          <p:nvPr/>
        </p:nvSpPr>
        <p:spPr>
          <a:xfrm flipH="1">
            <a:off x="684000" y="45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7"/>
          <p:cNvSpPr/>
          <p:nvPr/>
        </p:nvSpPr>
        <p:spPr>
          <a:xfrm>
            <a:off x="864000" y="4464000"/>
            <a:ext cx="489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Compte rendu des interviews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4" name="CustomShape 18"/>
          <p:cNvSpPr/>
          <p:nvPr/>
        </p:nvSpPr>
        <p:spPr>
          <a:xfrm flipH="1">
            <a:off x="6156000" y="561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9"/>
          <p:cNvSpPr/>
          <p:nvPr/>
        </p:nvSpPr>
        <p:spPr>
          <a:xfrm>
            <a:off x="6336000" y="5544000"/>
            <a:ext cx="525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Les relevés techniques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6" name="CustomShape 20"/>
          <p:cNvSpPr/>
          <p:nvPr/>
        </p:nvSpPr>
        <p:spPr>
          <a:xfrm flipH="1">
            <a:off x="720000" y="561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1"/>
          <p:cNvSpPr/>
          <p:nvPr/>
        </p:nvSpPr>
        <p:spPr>
          <a:xfrm>
            <a:off x="900000" y="5544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Les fiches d’écarts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clôture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6"/>
          <p:cNvSpPr txBox="1"/>
          <p:nvPr/>
        </p:nvSpPr>
        <p:spPr>
          <a:xfrm>
            <a:off x="1296000" y="2304000"/>
            <a:ext cx="8784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Arial"/>
              </a:rPr>
              <a:t>Il s’agit essentiellement de la rédaction et de la</a:t>
            </a:r>
            <a:endParaRPr b="0" lang="fr-FR" sz="2800" spc="-1" strike="noStrike">
              <a:latin typeface="Arial"/>
            </a:endParaRPr>
          </a:p>
          <a:p>
            <a:r>
              <a:rPr b="0" lang="fr-FR" sz="2800" spc="-1" strike="noStrike">
                <a:latin typeface="Arial"/>
              </a:rPr>
              <a:t>distribution du rapport final d’audit.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 flipH="1">
            <a:off x="6156000" y="36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6336000" y="3564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Étendue de l’audit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 flipH="1">
            <a:off x="684000" y="36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864000" y="3564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Objectifs de l’audit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 flipH="1">
            <a:off x="3816000" y="471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2"/>
          <p:cNvSpPr/>
          <p:nvPr/>
        </p:nvSpPr>
        <p:spPr>
          <a:xfrm>
            <a:off x="3996000" y="4644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Recommandations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73" name="CustomShape 4"/>
          <p:cNvSpPr/>
          <p:nvPr/>
        </p:nvSpPr>
        <p:spPr>
          <a:xfrm flipH="1">
            <a:off x="396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576000" y="2232000"/>
            <a:ext cx="273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Long processus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 flipH="1">
            <a:off x="648000" y="345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828000" y="3384000"/>
            <a:ext cx="3672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Nombreux documents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 flipH="1">
            <a:off x="1044000" y="45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9"/>
          <p:cNvSpPr/>
          <p:nvPr/>
        </p:nvSpPr>
        <p:spPr>
          <a:xfrm>
            <a:off x="1224000" y="4464000"/>
            <a:ext cx="3888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Analyse en profondeur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5148000" y="1872000"/>
            <a:ext cx="72000" cy="439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1"/>
          <p:cNvSpPr/>
          <p:nvPr/>
        </p:nvSpPr>
        <p:spPr>
          <a:xfrm>
            <a:off x="11700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2"/>
          <p:cNvSpPr/>
          <p:nvPr/>
        </p:nvSpPr>
        <p:spPr>
          <a:xfrm>
            <a:off x="7308000" y="2232000"/>
            <a:ext cx="4464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Distribution des documents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82" name="CustomShape 13"/>
          <p:cNvSpPr/>
          <p:nvPr/>
        </p:nvSpPr>
        <p:spPr>
          <a:xfrm>
            <a:off x="11448000" y="345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4"/>
          <p:cNvSpPr/>
          <p:nvPr/>
        </p:nvSpPr>
        <p:spPr>
          <a:xfrm>
            <a:off x="6840000" y="3384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Accès à une information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84" name="CustomShape 15"/>
          <p:cNvSpPr/>
          <p:nvPr/>
        </p:nvSpPr>
        <p:spPr>
          <a:xfrm>
            <a:off x="11268000" y="4536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6"/>
          <p:cNvSpPr/>
          <p:nvPr/>
        </p:nvSpPr>
        <p:spPr>
          <a:xfrm>
            <a:off x="5292000" y="4464000"/>
            <a:ext cx="6084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Communication en cas de problème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89" name="CustomShape 4"/>
          <p:cNvSpPr/>
          <p:nvPr/>
        </p:nvSpPr>
        <p:spPr>
          <a:xfrm flipH="1">
            <a:off x="756000" y="158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936000" y="1512000"/>
            <a:ext cx="3672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NiftyISO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 flipH="1">
            <a:off x="6624000" y="158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7"/>
          <p:cNvSpPr/>
          <p:nvPr/>
        </p:nvSpPr>
        <p:spPr>
          <a:xfrm>
            <a:off x="6804000" y="1512000"/>
            <a:ext cx="3672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SmartAudit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3" name="CustomShape 8"/>
          <p:cNvSpPr/>
          <p:nvPr/>
        </p:nvSpPr>
        <p:spPr>
          <a:xfrm>
            <a:off x="864000" y="273600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9"/>
          <p:cNvSpPr/>
          <p:nvPr/>
        </p:nvSpPr>
        <p:spPr>
          <a:xfrm>
            <a:off x="864360" y="331236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0"/>
          <p:cNvSpPr/>
          <p:nvPr/>
        </p:nvSpPr>
        <p:spPr>
          <a:xfrm>
            <a:off x="864720" y="392472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1"/>
          <p:cNvSpPr/>
          <p:nvPr/>
        </p:nvSpPr>
        <p:spPr>
          <a:xfrm>
            <a:off x="865080" y="46810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2"/>
          <p:cNvSpPr/>
          <p:nvPr/>
        </p:nvSpPr>
        <p:spPr>
          <a:xfrm>
            <a:off x="6804360" y="273636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3"/>
          <p:cNvSpPr/>
          <p:nvPr/>
        </p:nvSpPr>
        <p:spPr>
          <a:xfrm>
            <a:off x="6804720" y="331272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4"/>
          <p:cNvSpPr/>
          <p:nvPr/>
        </p:nvSpPr>
        <p:spPr>
          <a:xfrm>
            <a:off x="6805080" y="4357080"/>
            <a:ext cx="216000" cy="216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5"/>
          <p:cNvSpPr/>
          <p:nvPr/>
        </p:nvSpPr>
        <p:spPr>
          <a:xfrm>
            <a:off x="6805440" y="53294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16"/>
          <p:cNvSpPr txBox="1"/>
          <p:nvPr/>
        </p:nvSpPr>
        <p:spPr>
          <a:xfrm>
            <a:off x="1224000" y="2592000"/>
            <a:ext cx="295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Création d’audit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2" name="TextShape 17"/>
          <p:cNvSpPr txBox="1"/>
          <p:nvPr/>
        </p:nvSpPr>
        <p:spPr>
          <a:xfrm>
            <a:off x="1224000" y="3168000"/>
            <a:ext cx="4752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Création de questionnaire 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3" name="CustomShape 18"/>
          <p:cNvSpPr/>
          <p:nvPr/>
        </p:nvSpPr>
        <p:spPr>
          <a:xfrm>
            <a:off x="865440" y="53654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19"/>
          <p:cNvSpPr txBox="1"/>
          <p:nvPr/>
        </p:nvSpPr>
        <p:spPr>
          <a:xfrm>
            <a:off x="1224000" y="3780000"/>
            <a:ext cx="4248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Création de rapport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5" name="TextShape 20"/>
          <p:cNvSpPr txBox="1"/>
          <p:nvPr/>
        </p:nvSpPr>
        <p:spPr>
          <a:xfrm>
            <a:off x="1224000" y="4536000"/>
            <a:ext cx="295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Pas de forum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6" name="TextShape 21"/>
          <p:cNvSpPr txBox="1"/>
          <p:nvPr/>
        </p:nvSpPr>
        <p:spPr>
          <a:xfrm>
            <a:off x="1224000" y="5184000"/>
            <a:ext cx="4032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Coût élevé 75USD/mois (43.800F)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7" name="TextShape 22"/>
          <p:cNvSpPr txBox="1"/>
          <p:nvPr/>
        </p:nvSpPr>
        <p:spPr>
          <a:xfrm>
            <a:off x="7344000" y="2664000"/>
            <a:ext cx="3744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P</a:t>
            </a:r>
            <a:r>
              <a:rPr b="1" lang="fr-FR" sz="2800" spc="-1" strike="noStrike">
                <a:latin typeface="Arial"/>
              </a:rPr>
              <a:t>l</a:t>
            </a:r>
            <a:r>
              <a:rPr b="1" lang="fr-FR" sz="2800" spc="-1" strike="noStrike">
                <a:latin typeface="Arial"/>
              </a:rPr>
              <a:t>a</a:t>
            </a:r>
            <a:r>
              <a:rPr b="1" lang="fr-FR" sz="2800" spc="-1" strike="noStrike">
                <a:latin typeface="Arial"/>
              </a:rPr>
              <a:t>n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f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c</a:t>
            </a:r>
            <a:r>
              <a:rPr b="1" lang="fr-FR" sz="2800" spc="-1" strike="noStrike">
                <a:latin typeface="Arial"/>
              </a:rPr>
              <a:t>a</a:t>
            </a:r>
            <a:r>
              <a:rPr b="1" lang="fr-FR" sz="2800" spc="-1" strike="noStrike">
                <a:latin typeface="Arial"/>
              </a:rPr>
              <a:t>t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o</a:t>
            </a:r>
            <a:r>
              <a:rPr b="1" lang="fr-FR" sz="2800" spc="-1" strike="noStrike">
                <a:latin typeface="Arial"/>
              </a:rPr>
              <a:t>n</a:t>
            </a:r>
            <a:r>
              <a:rPr b="1" lang="fr-FR" sz="2800" spc="-1" strike="noStrike">
                <a:latin typeface="Arial"/>
              </a:rPr>
              <a:t> </a:t>
            </a:r>
            <a:r>
              <a:rPr b="1" lang="fr-FR" sz="2800" spc="-1" strike="noStrike">
                <a:latin typeface="Arial"/>
              </a:rPr>
              <a:t>d</a:t>
            </a:r>
            <a:r>
              <a:rPr b="1" lang="fr-FR" sz="2800" spc="-1" strike="noStrike">
                <a:latin typeface="Arial"/>
              </a:rPr>
              <a:t>’</a:t>
            </a:r>
            <a:r>
              <a:rPr b="1" lang="fr-FR" sz="2800" spc="-1" strike="noStrike">
                <a:latin typeface="Arial"/>
              </a:rPr>
              <a:t>a</a:t>
            </a:r>
            <a:r>
              <a:rPr b="1" lang="fr-FR" sz="2800" spc="-1" strike="noStrike">
                <a:latin typeface="Arial"/>
              </a:rPr>
              <a:t>u</a:t>
            </a:r>
            <a:r>
              <a:rPr b="1" lang="fr-FR" sz="2800" spc="-1" strike="noStrike">
                <a:latin typeface="Arial"/>
              </a:rPr>
              <a:t>d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t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8" name="TextShape 23"/>
          <p:cNvSpPr txBox="1"/>
          <p:nvPr/>
        </p:nvSpPr>
        <p:spPr>
          <a:xfrm>
            <a:off x="7344000" y="3132000"/>
            <a:ext cx="3816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</a:t>
            </a:r>
            <a:r>
              <a:rPr b="1" lang="fr-FR" sz="2800" spc="-1" strike="noStrike">
                <a:latin typeface="Arial"/>
              </a:rPr>
              <a:t>o</a:t>
            </a:r>
            <a:r>
              <a:rPr b="1" lang="fr-FR" sz="2800" spc="-1" strike="noStrike">
                <a:latin typeface="Arial"/>
              </a:rPr>
              <a:t>n</a:t>
            </a:r>
            <a:r>
              <a:rPr b="1" lang="fr-FR" sz="2800" spc="-1" strike="noStrike">
                <a:latin typeface="Arial"/>
              </a:rPr>
              <a:t>t</a:t>
            </a:r>
            <a:r>
              <a:rPr b="1" lang="fr-FR" sz="2800" spc="-1" strike="noStrike">
                <a:latin typeface="Arial"/>
              </a:rPr>
              <a:t>r</a:t>
            </a:r>
            <a:r>
              <a:rPr b="1" lang="fr-FR" sz="2800" spc="-1" strike="noStrike">
                <a:latin typeface="Arial"/>
              </a:rPr>
              <a:t>ô</a:t>
            </a:r>
            <a:r>
              <a:rPr b="1" lang="fr-FR" sz="2800" spc="-1" strike="noStrike">
                <a:latin typeface="Arial"/>
              </a:rPr>
              <a:t>l</a:t>
            </a:r>
            <a:r>
              <a:rPr b="1" lang="fr-FR" sz="2800" spc="-1" strike="noStrike">
                <a:latin typeface="Arial"/>
              </a:rPr>
              <a:t>e</a:t>
            </a:r>
            <a:r>
              <a:rPr b="1" lang="fr-FR" sz="2800" spc="-1" strike="noStrike">
                <a:latin typeface="Arial"/>
              </a:rPr>
              <a:t> </a:t>
            </a:r>
            <a:r>
              <a:rPr b="1" lang="fr-FR" sz="2800" spc="-1" strike="noStrike">
                <a:latin typeface="Arial"/>
              </a:rPr>
              <a:t>d</a:t>
            </a:r>
            <a:r>
              <a:rPr b="1" lang="fr-FR" sz="2800" spc="-1" strike="noStrike">
                <a:latin typeface="Arial"/>
              </a:rPr>
              <a:t>’</a:t>
            </a:r>
            <a:r>
              <a:rPr b="1" lang="fr-FR" sz="2800" spc="-1" strike="noStrike">
                <a:latin typeface="Arial"/>
              </a:rPr>
              <a:t>a</a:t>
            </a:r>
            <a:r>
              <a:rPr b="1" lang="fr-FR" sz="2800" spc="-1" strike="noStrike">
                <a:latin typeface="Arial"/>
              </a:rPr>
              <a:t>c</a:t>
            </a:r>
            <a:r>
              <a:rPr b="1" lang="fr-FR" sz="2800" spc="-1" strike="noStrike">
                <a:latin typeface="Arial"/>
              </a:rPr>
              <a:t>c</a:t>
            </a:r>
            <a:r>
              <a:rPr b="1" lang="fr-FR" sz="2800" spc="-1" strike="noStrike">
                <a:latin typeface="Arial"/>
              </a:rPr>
              <a:t>è</a:t>
            </a:r>
            <a:r>
              <a:rPr b="1" lang="fr-FR" sz="2800" spc="-1" strike="noStrike">
                <a:latin typeface="Arial"/>
              </a:rPr>
              <a:t>s</a:t>
            </a:r>
            <a:r>
              <a:rPr b="1" lang="fr-FR" sz="2800" spc="-1" strike="noStrike">
                <a:latin typeface="Arial"/>
              </a:rPr>
              <a:t> </a:t>
            </a:r>
            <a:r>
              <a:rPr b="1" lang="fr-FR" sz="2800" spc="-1" strike="noStrike">
                <a:latin typeface="Arial"/>
              </a:rPr>
              <a:t>a</a:t>
            </a:r>
            <a:r>
              <a:rPr b="1" lang="fr-FR" sz="2800" spc="-1" strike="noStrike">
                <a:latin typeface="Arial"/>
              </a:rPr>
              <a:t>u</a:t>
            </a:r>
            <a:r>
              <a:rPr b="1" lang="fr-FR" sz="2800" spc="-1" strike="noStrike">
                <a:latin typeface="Arial"/>
              </a:rPr>
              <a:t>x</a:t>
            </a:r>
            <a:r>
              <a:rPr b="1" lang="fr-FR" sz="2800" spc="-1" strike="noStrike">
                <a:latin typeface="Arial"/>
              </a:rPr>
              <a:t> </a:t>
            </a:r>
            <a:r>
              <a:rPr b="1" lang="fr-FR" sz="2800" spc="-1" strike="noStrike">
                <a:latin typeface="Arial"/>
              </a:rPr>
              <a:t>f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c</a:t>
            </a:r>
            <a:r>
              <a:rPr b="1" lang="fr-FR" sz="2800" spc="-1" strike="noStrike">
                <a:latin typeface="Arial"/>
              </a:rPr>
              <a:t>h</a:t>
            </a:r>
            <a:r>
              <a:rPr b="1" lang="fr-FR" sz="2800" spc="-1" strike="noStrike">
                <a:latin typeface="Arial"/>
              </a:rPr>
              <a:t>i</a:t>
            </a:r>
            <a:r>
              <a:rPr b="1" lang="fr-FR" sz="2800" spc="-1" strike="noStrike">
                <a:latin typeface="Arial"/>
              </a:rPr>
              <a:t>e</a:t>
            </a:r>
            <a:r>
              <a:rPr b="1" lang="fr-FR" sz="2800" spc="-1" strike="noStrike">
                <a:latin typeface="Arial"/>
              </a:rPr>
              <a:t>r</a:t>
            </a:r>
            <a:r>
              <a:rPr b="1" lang="fr-FR" sz="2800" spc="-1" strike="noStrike">
                <a:latin typeface="Arial"/>
              </a:rPr>
              <a:t>s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09" name="TextShape 24"/>
          <p:cNvSpPr txBox="1"/>
          <p:nvPr/>
        </p:nvSpPr>
        <p:spPr>
          <a:xfrm>
            <a:off x="7344000" y="4212360"/>
            <a:ext cx="4104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Création de </a:t>
            </a:r>
            <a:r>
              <a:rPr b="1" lang="fr-FR" sz="2800" spc="-1" strike="noStrike">
                <a:latin typeface="Arial"/>
              </a:rPr>
              <a:t>listes de </a:t>
            </a:r>
            <a:r>
              <a:rPr b="1" lang="fr-FR" sz="2800" spc="-1" strike="noStrike">
                <a:latin typeface="Arial"/>
              </a:rPr>
              <a:t>contrôle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310" name="TextShape 25"/>
          <p:cNvSpPr txBox="1"/>
          <p:nvPr/>
        </p:nvSpPr>
        <p:spPr>
          <a:xfrm>
            <a:off x="7380000" y="5184360"/>
            <a:ext cx="435600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Coût </a:t>
            </a:r>
            <a:r>
              <a:rPr b="1" lang="fr-FR" sz="2800" spc="-1" strike="noStrike">
                <a:latin typeface="Arial"/>
              </a:rPr>
              <a:t>élev</a:t>
            </a:r>
            <a:r>
              <a:rPr b="1" lang="fr-FR" sz="2800" spc="-1" strike="noStrike">
                <a:latin typeface="Arial"/>
              </a:rPr>
              <a:t>é </a:t>
            </a:r>
            <a:r>
              <a:rPr b="1" lang="fr-FR" sz="2800" spc="-1" strike="noStrike">
                <a:latin typeface="Arial"/>
              </a:rPr>
              <a:t>239</a:t>
            </a:r>
            <a:r>
              <a:rPr b="1" lang="fr-FR" sz="2800" spc="-1" strike="noStrike">
                <a:latin typeface="Arial"/>
              </a:rPr>
              <a:t>USD</a:t>
            </a:r>
            <a:r>
              <a:rPr b="1" lang="fr-FR" sz="2800" spc="-1" strike="noStrike">
                <a:latin typeface="Arial"/>
              </a:rPr>
              <a:t>/moi</a:t>
            </a:r>
            <a:r>
              <a:rPr b="1" lang="fr-FR" sz="2800" spc="-1" strike="noStrike">
                <a:latin typeface="Arial"/>
              </a:rPr>
              <a:t>s </a:t>
            </a:r>
            <a:r>
              <a:rPr b="1" lang="fr-FR" sz="2800" spc="-1" strike="noStrike">
                <a:latin typeface="Arial"/>
              </a:rPr>
              <a:t>(139.</a:t>
            </a:r>
            <a:r>
              <a:rPr b="1" lang="fr-FR" sz="2800" spc="-1" strike="noStrike">
                <a:latin typeface="Arial"/>
              </a:rPr>
              <a:t>600F</a:t>
            </a:r>
            <a:r>
              <a:rPr b="1" lang="fr-FR" sz="2800" spc="-1" strike="noStrike">
                <a:latin typeface="Arial"/>
              </a:rPr>
              <a:t>)</a:t>
            </a:r>
            <a:endParaRPr b="1" lang="fr-FR" sz="2800" spc="-1" strike="noStrike">
              <a:latin typeface="Arial"/>
            </a:endParaRPr>
          </a:p>
        </p:txBody>
      </p:sp>
    </p:spTree>
  </p:cSld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3"/>
          <p:cNvSpPr txBox="1"/>
          <p:nvPr/>
        </p:nvSpPr>
        <p:spPr>
          <a:xfrm>
            <a:off x="3219480" y="97920"/>
            <a:ext cx="406080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PROBLÉMATIQUE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656000" y="2376000"/>
            <a:ext cx="8640000" cy="2376000"/>
          </a:xfrm>
          <a:prstGeom prst="rect">
            <a:avLst/>
          </a:prstGeom>
          <a:noFill/>
          <a:ln w="36000">
            <a:solidFill>
              <a:srgbClr val="cff7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Liberation sans Serif"/>
              </a:rPr>
              <a:t>Comment développer une solution sur les TICs</a:t>
            </a:r>
            <a:endParaRPr b="0" lang="fr-FR" sz="2800" spc="-1" strike="noStrike">
              <a:latin typeface="Liberation sans Serif"/>
            </a:endParaRPr>
          </a:p>
          <a:p>
            <a:pPr algn="ctr"/>
            <a:r>
              <a:rPr b="0" lang="fr-FR" sz="2800" spc="-1" strike="noStrike">
                <a:latin typeface="Liberation sans Serif"/>
              </a:rPr>
              <a:t>permettant de résoudre le problème de </a:t>
            </a:r>
            <a:endParaRPr b="0" lang="fr-FR" sz="2800" spc="-1" strike="noStrike">
              <a:latin typeface="Liberation sans Serif"/>
            </a:endParaRPr>
          </a:p>
          <a:p>
            <a:pPr algn="ctr"/>
            <a:r>
              <a:rPr b="0" lang="fr-FR" sz="2800" spc="-1" strike="noStrike">
                <a:latin typeface="Liberation sans Serif"/>
              </a:rPr>
              <a:t>management des documents de travail et des </a:t>
            </a:r>
            <a:endParaRPr b="0" lang="fr-FR" sz="2800" spc="-1" strike="noStrike">
              <a:latin typeface="Liberation sans Serif"/>
            </a:endParaRPr>
          </a:p>
          <a:p>
            <a:pPr algn="ctr"/>
            <a:r>
              <a:rPr b="0" lang="fr-FR" sz="2800" spc="-1" strike="noStrike">
                <a:latin typeface="Liberation sans Serif"/>
              </a:rPr>
              <a:t>communications au sein de l’équipe d’auditeurs</a:t>
            </a:r>
            <a:endParaRPr b="0" lang="fr-FR" sz="2800" spc="-1" strike="noStrike">
              <a:latin typeface="Liberation sans Serif"/>
            </a:endParaRPr>
          </a:p>
        </p:txBody>
      </p:sp>
    </p:spTree>
  </p:cSld>
  <p:timing>
    <p:tnLst>
      <p:par>
        <p:cTn id="337" dur="indefinite" restart="never" nodeType="tmRoot">
          <p:childTnLst>
            <p:seq>
              <p:cTn id="3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3"/>
          <p:cNvSpPr txBox="1"/>
          <p:nvPr/>
        </p:nvSpPr>
        <p:spPr>
          <a:xfrm>
            <a:off x="3219480" y="97920"/>
            <a:ext cx="406080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PROBLÉMATIQUE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Objectifs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"/>
          <p:cNvSpPr/>
          <p:nvPr/>
        </p:nvSpPr>
        <p:spPr>
          <a:xfrm flipH="1">
            <a:off x="288000" y="2700000"/>
            <a:ext cx="396000" cy="190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"/>
          <p:cNvSpPr/>
          <p:nvPr/>
        </p:nvSpPr>
        <p:spPr>
          <a:xfrm>
            <a:off x="576000" y="2700000"/>
            <a:ext cx="4824000" cy="1908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Centralisation des documents</a:t>
            </a:r>
            <a:endParaRPr b="0" lang="fr-FR" sz="2800" spc="-1" strike="noStrike">
              <a:latin typeface="Arial"/>
            </a:endParaRPr>
          </a:p>
          <a:p>
            <a:pPr algn="ctr"/>
            <a:r>
              <a:rPr b="0" lang="fr-FR" sz="2800" spc="-1" strike="noStrike">
                <a:latin typeface="Arial"/>
              </a:rPr>
              <a:t>dans une base de données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 flipH="1">
            <a:off x="6336000" y="2700000"/>
            <a:ext cx="396000" cy="1980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9"/>
          <p:cNvSpPr/>
          <p:nvPr/>
        </p:nvSpPr>
        <p:spPr>
          <a:xfrm>
            <a:off x="6624000" y="2700000"/>
            <a:ext cx="4968000" cy="1980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Recherche d’informations </a:t>
            </a:r>
            <a:endParaRPr b="0" lang="fr-FR" sz="2800" spc="-1" strike="noStrike">
              <a:latin typeface="Arial"/>
            </a:endParaRPr>
          </a:p>
          <a:p>
            <a:pPr algn="ctr"/>
            <a:r>
              <a:rPr b="0" lang="fr-FR" sz="2800" spc="-1" strike="noStrike">
                <a:latin typeface="Arial"/>
              </a:rPr>
              <a:t>précises</a:t>
            </a:r>
            <a:endParaRPr b="0" lang="fr-FR" sz="2800" spc="-1" strike="noStrike">
              <a:latin typeface="Arial"/>
            </a:endParaRPr>
          </a:p>
          <a:p>
            <a:pPr algn="ctr"/>
            <a:r>
              <a:rPr b="0" lang="fr-FR" sz="2800" spc="-1" strike="noStrike">
                <a:latin typeface="Arial"/>
              </a:rPr>
              <a:t>Transcription textuelle des </a:t>
            </a:r>
            <a:endParaRPr b="0" lang="fr-FR" sz="2800" spc="-1" strike="noStrike">
              <a:latin typeface="Arial"/>
            </a:endParaRPr>
          </a:p>
          <a:p>
            <a:pPr algn="ctr"/>
            <a:r>
              <a:rPr b="0" lang="fr-FR" sz="2800" spc="-1" strike="noStrike">
                <a:latin typeface="Arial"/>
              </a:rPr>
              <a:t>documents scannés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24" name="CustomShape 10"/>
          <p:cNvSpPr/>
          <p:nvPr/>
        </p:nvSpPr>
        <p:spPr>
          <a:xfrm flipH="1">
            <a:off x="288000" y="5184000"/>
            <a:ext cx="396000" cy="1224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1"/>
          <p:cNvSpPr/>
          <p:nvPr/>
        </p:nvSpPr>
        <p:spPr>
          <a:xfrm>
            <a:off x="576000" y="5184000"/>
            <a:ext cx="4824000" cy="1224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Édition de documents</a:t>
            </a:r>
            <a:endParaRPr b="0" lang="fr-FR" sz="2800" spc="-1" strike="noStrike">
              <a:latin typeface="Arial"/>
            </a:endParaRPr>
          </a:p>
          <a:p>
            <a:pPr algn="ctr"/>
            <a:r>
              <a:rPr b="0" lang="fr-FR" sz="2800" spc="-1" strike="noStrike">
                <a:latin typeface="Arial"/>
              </a:rPr>
              <a:t>Et suivi de versions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26" name="CustomShape 12"/>
          <p:cNvSpPr/>
          <p:nvPr/>
        </p:nvSpPr>
        <p:spPr>
          <a:xfrm flipH="1">
            <a:off x="6336000" y="5184000"/>
            <a:ext cx="396000" cy="1224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3"/>
          <p:cNvSpPr/>
          <p:nvPr/>
        </p:nvSpPr>
        <p:spPr>
          <a:xfrm>
            <a:off x="6624000" y="5184000"/>
            <a:ext cx="4968000" cy="1224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Forum de discussion sécurisé</a:t>
            </a:r>
            <a:endParaRPr b="0" lang="fr-FR" sz="2800" spc="-1" strike="noStrike">
              <a:latin typeface="Arial"/>
            </a:endParaRPr>
          </a:p>
        </p:txBody>
      </p:sp>
      <p:cxnSp>
        <p:nvCxnSpPr>
          <p:cNvPr id="328" name="Line 14"/>
          <p:cNvCxnSpPr>
            <a:stCxn id="318" idx="3"/>
            <a:endCxn id="323" idx="0"/>
          </p:cNvCxnSpPr>
          <p:nvPr/>
        </p:nvCxnSpPr>
        <p:spPr>
          <a:xfrm>
            <a:off x="7716240" y="1440000"/>
            <a:ext cx="1392120" cy="1260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9" name="Line 15"/>
          <p:cNvCxnSpPr>
            <a:stCxn id="319" idx="2"/>
            <a:endCxn id="325" idx="0"/>
          </p:cNvCxnSpPr>
          <p:nvPr/>
        </p:nvCxnSpPr>
        <p:spPr>
          <a:xfrm flipH="1">
            <a:off x="2988000" y="1872000"/>
            <a:ext cx="2850480" cy="3312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30" name="Line 16"/>
          <p:cNvCxnSpPr>
            <a:stCxn id="319" idx="2"/>
            <a:endCxn id="327" idx="0"/>
          </p:cNvCxnSpPr>
          <p:nvPr/>
        </p:nvCxnSpPr>
        <p:spPr>
          <a:xfrm>
            <a:off x="5838120" y="1872000"/>
            <a:ext cx="3270240" cy="3312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31" name="Line 17"/>
          <p:cNvCxnSpPr>
            <a:stCxn id="318" idx="1"/>
            <a:endCxn id="321" idx="0"/>
          </p:cNvCxnSpPr>
          <p:nvPr/>
        </p:nvCxnSpPr>
        <p:spPr>
          <a:xfrm flipH="1">
            <a:off x="2988000" y="1440000"/>
            <a:ext cx="972360" cy="1260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792000" y="7119000"/>
            <a:ext cx="11088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000" spc="-1" strike="noStrike">
                <a:latin typeface="Arial"/>
              </a:rPr>
              <a:t>Source</a:t>
            </a:r>
            <a:r>
              <a:rPr b="0" lang="fr-FR" sz="2000" spc="-1" strike="noStrike">
                <a:latin typeface="Arial"/>
              </a:rPr>
              <a:t>: </a:t>
            </a:r>
            <a:r>
              <a:rPr b="0" lang="fr-FR" sz="2000" spc="-1" strike="noStrike">
                <a:solidFill>
                  <a:srgbClr val="335dd1"/>
                </a:solidFill>
                <a:latin typeface="Arial"/>
              </a:rPr>
              <a:t>https://www.ionos.fr/digitalguide/sites-internet/developpement-web/modele-en-cascade/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1067400" y="876240"/>
            <a:ext cx="9660600" cy="5531760"/>
          </a:xfrm>
          <a:prstGeom prst="rect">
            <a:avLst/>
          </a:prstGeom>
          <a:ln>
            <a:noFill/>
          </a:ln>
        </p:spPr>
      </p:pic>
      <p:sp>
        <p:nvSpPr>
          <p:cNvPr id="337" name="TextShape 5"/>
          <p:cNvSpPr txBox="1"/>
          <p:nvPr/>
        </p:nvSpPr>
        <p:spPr>
          <a:xfrm>
            <a:off x="4140000" y="6264000"/>
            <a:ext cx="3564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Modèle en Cascade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365" dur="indefinite" restart="never" nodeType="tmRoot">
          <p:childTnLst>
            <p:seq>
              <p:cTn id="3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</a:t>
            </a:r>
            <a:r>
              <a:rPr b="0" lang="fr-FR" sz="3600" spc="-1" strike="noStrike">
                <a:latin typeface="Raleway ExtraBold"/>
              </a:rPr>
              <a:t>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EXIGENCES FONCTIONNELLES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"/>
          <p:cNvSpPr/>
          <p:nvPr/>
        </p:nvSpPr>
        <p:spPr>
          <a:xfrm>
            <a:off x="792000" y="2088000"/>
            <a:ext cx="2160000" cy="2304000"/>
          </a:xfrm>
          <a:custGeom>
            <a:avLst/>
            <a:gdLst/>
            <a:ahLst/>
            <a:rect l="0" t="0" r="r" b="b"/>
            <a:pathLst>
              <a:path w="6002" h="64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400"/>
                </a:lnTo>
                <a:cubicBezTo>
                  <a:pt x="0" y="5900"/>
                  <a:pt x="500" y="6401"/>
                  <a:pt x="1000" y="6401"/>
                </a:cubicBezTo>
                <a:lnTo>
                  <a:pt x="5000" y="6401"/>
                </a:lnTo>
                <a:cubicBezTo>
                  <a:pt x="5500" y="6401"/>
                  <a:pt x="6001" y="5900"/>
                  <a:pt x="6001" y="5400"/>
                </a:cubicBezTo>
                <a:lnTo>
                  <a:pt x="6001" y="1000"/>
                </a:lnTo>
                <a:cubicBezTo>
                  <a:pt x="6001" y="500"/>
                  <a:pt x="5500" y="0"/>
                  <a:pt x="5000" y="0"/>
                </a:cubicBezTo>
                <a:lnTo>
                  <a:pt x="1000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endParaRPr b="1" lang="fr-FR" sz="2200" spc="-1" strike="noStrike"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595"/>
              </a:spcAft>
            </a:pPr>
            <a:endParaRPr b="1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Créer    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</a:t>
            </a:r>
            <a:r>
              <a:rPr b="1" lang="fr-FR" sz="2200" spc="-1" strike="noStrike">
                <a:latin typeface="Arial"/>
              </a:rPr>
              <a:t>Modifier et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</a:t>
            </a:r>
            <a:r>
              <a:rPr b="1" lang="fr-FR" sz="2200" spc="-1" strike="noStrike">
                <a:latin typeface="Arial"/>
              </a:rPr>
              <a:t>Supprimer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un compte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3528000" y="2088360"/>
            <a:ext cx="1980360" cy="2231640"/>
          </a:xfrm>
          <a:custGeom>
            <a:avLst/>
            <a:gdLst/>
            <a:ahLst/>
            <a:rect l="0" t="0" r="r" b="b"/>
            <a:pathLst>
              <a:path w="5503" h="6201">
                <a:moveTo>
                  <a:pt x="917" y="0"/>
                </a:moveTo>
                <a:cubicBezTo>
                  <a:pt x="458" y="0"/>
                  <a:pt x="0" y="458"/>
                  <a:pt x="0" y="917"/>
                </a:cubicBezTo>
                <a:lnTo>
                  <a:pt x="0" y="5283"/>
                </a:lnTo>
                <a:cubicBezTo>
                  <a:pt x="0" y="5741"/>
                  <a:pt x="458" y="6200"/>
                  <a:pt x="917" y="6200"/>
                </a:cubicBezTo>
                <a:lnTo>
                  <a:pt x="4585" y="6200"/>
                </a:lnTo>
                <a:cubicBezTo>
                  <a:pt x="5043" y="6200"/>
                  <a:pt x="5502" y="5741"/>
                  <a:pt x="5502" y="5283"/>
                </a:cubicBezTo>
                <a:lnTo>
                  <a:pt x="5502" y="917"/>
                </a:lnTo>
                <a:cubicBezTo>
                  <a:pt x="5502" y="458"/>
                  <a:pt x="5043" y="0"/>
                  <a:pt x="4585" y="0"/>
                </a:cubicBezTo>
                <a:lnTo>
                  <a:pt x="917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Créer    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Consulter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</a:t>
            </a:r>
            <a:r>
              <a:rPr b="1" lang="fr-FR" sz="2200" spc="-1" strike="noStrike">
                <a:latin typeface="Arial"/>
              </a:rPr>
              <a:t>un audit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6048000" y="2088720"/>
            <a:ext cx="2088720" cy="2231280"/>
          </a:xfrm>
          <a:custGeom>
            <a:avLst/>
            <a:gdLst/>
            <a:ahLst/>
            <a:rect l="0" t="0" r="r" b="b"/>
            <a:pathLst>
              <a:path w="5804" h="6200">
                <a:moveTo>
                  <a:pt x="967" y="0"/>
                </a:moveTo>
                <a:cubicBezTo>
                  <a:pt x="483" y="0"/>
                  <a:pt x="0" y="483"/>
                  <a:pt x="0" y="967"/>
                </a:cubicBezTo>
                <a:lnTo>
                  <a:pt x="0" y="5231"/>
                </a:lnTo>
                <a:cubicBezTo>
                  <a:pt x="0" y="5715"/>
                  <a:pt x="483" y="6199"/>
                  <a:pt x="967" y="6199"/>
                </a:cubicBezTo>
                <a:lnTo>
                  <a:pt x="4835" y="6199"/>
                </a:lnTo>
                <a:cubicBezTo>
                  <a:pt x="5319" y="6199"/>
                  <a:pt x="5803" y="5715"/>
                  <a:pt x="5803" y="5231"/>
                </a:cubicBezTo>
                <a:lnTo>
                  <a:pt x="5803" y="967"/>
                </a:lnTo>
                <a:cubicBezTo>
                  <a:pt x="5803" y="483"/>
                  <a:pt x="5319" y="0"/>
                  <a:pt x="4835" y="0"/>
                </a:cubicBezTo>
                <a:lnTo>
                  <a:pt x="967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  </a:t>
            </a:r>
            <a:r>
              <a:rPr b="1" lang="fr-FR" sz="2200" spc="-1" strike="noStrike">
                <a:latin typeface="Arial"/>
              </a:rPr>
              <a:t>Créer         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  </a:t>
            </a:r>
            <a:r>
              <a:rPr b="1" lang="fr-FR" sz="2200" spc="-1" strike="noStrike">
                <a:latin typeface="Arial"/>
              </a:rPr>
              <a:t>Importer des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documents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</a:t>
            </a:r>
            <a:r>
              <a:rPr b="1" lang="fr-FR" sz="2200" spc="-1" strike="noStrike">
                <a:latin typeface="Arial"/>
              </a:rPr>
              <a:t>textes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ou scannés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8893080" y="2089440"/>
            <a:ext cx="1978920" cy="2230560"/>
          </a:xfrm>
          <a:custGeom>
            <a:avLst/>
            <a:gdLst/>
            <a:ahLst/>
            <a:rect l="0" t="0" r="r" b="b"/>
            <a:pathLst>
              <a:path w="5499" h="6198">
                <a:moveTo>
                  <a:pt x="916" y="0"/>
                </a:moveTo>
                <a:cubicBezTo>
                  <a:pt x="458" y="0"/>
                  <a:pt x="0" y="458"/>
                  <a:pt x="0" y="916"/>
                </a:cubicBezTo>
                <a:lnTo>
                  <a:pt x="0" y="5280"/>
                </a:lnTo>
                <a:cubicBezTo>
                  <a:pt x="0" y="5738"/>
                  <a:pt x="458" y="6197"/>
                  <a:pt x="916" y="6197"/>
                </a:cubicBezTo>
                <a:lnTo>
                  <a:pt x="4581" y="6197"/>
                </a:lnTo>
                <a:cubicBezTo>
                  <a:pt x="5039" y="6197"/>
                  <a:pt x="5498" y="5738"/>
                  <a:pt x="5498" y="5280"/>
                </a:cubicBezTo>
                <a:lnTo>
                  <a:pt x="5498" y="916"/>
                </a:lnTo>
                <a:cubicBezTo>
                  <a:pt x="5498" y="458"/>
                  <a:pt x="5039" y="0"/>
                  <a:pt x="4581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Faire des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recherches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sur des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documents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7704000" y="4546440"/>
            <a:ext cx="1872000" cy="2005560"/>
          </a:xfrm>
          <a:custGeom>
            <a:avLst/>
            <a:gdLst/>
            <a:ahLst/>
            <a:rect l="0" t="0" r="r" b="b"/>
            <a:pathLst>
              <a:path w="5202" h="5572">
                <a:moveTo>
                  <a:pt x="866" y="0"/>
                </a:moveTo>
                <a:cubicBezTo>
                  <a:pt x="433" y="0"/>
                  <a:pt x="0" y="433"/>
                  <a:pt x="0" y="866"/>
                </a:cubicBezTo>
                <a:lnTo>
                  <a:pt x="0" y="4705"/>
                </a:lnTo>
                <a:cubicBezTo>
                  <a:pt x="0" y="5138"/>
                  <a:pt x="433" y="5571"/>
                  <a:pt x="866" y="5571"/>
                </a:cubicBezTo>
                <a:lnTo>
                  <a:pt x="4334" y="5571"/>
                </a:lnTo>
                <a:cubicBezTo>
                  <a:pt x="4767" y="5571"/>
                  <a:pt x="5201" y="5138"/>
                  <a:pt x="5201" y="4705"/>
                </a:cubicBezTo>
                <a:lnTo>
                  <a:pt x="5201" y="866"/>
                </a:lnTo>
                <a:cubicBezTo>
                  <a:pt x="5201" y="433"/>
                  <a:pt x="4767" y="0"/>
                  <a:pt x="4334" y="0"/>
                </a:cubicBezTo>
                <a:lnTo>
                  <a:pt x="866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Créer   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Exporter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</a:t>
            </a:r>
            <a:r>
              <a:rPr b="1" lang="fr-FR" sz="2200" spc="-1" strike="noStrike">
                <a:latin typeface="Arial"/>
              </a:rPr>
              <a:t>le rapport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d’audit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8" name="CustomShape 11"/>
          <p:cNvSpPr/>
          <p:nvPr/>
        </p:nvSpPr>
        <p:spPr>
          <a:xfrm>
            <a:off x="5112000" y="4501800"/>
            <a:ext cx="1944000" cy="2005560"/>
          </a:xfrm>
          <a:custGeom>
            <a:avLst/>
            <a:gdLst/>
            <a:ahLst/>
            <a:rect l="0" t="0" r="r" b="b"/>
            <a:pathLst>
              <a:path w="5402" h="5573">
                <a:moveTo>
                  <a:pt x="900" y="0"/>
                </a:moveTo>
                <a:cubicBezTo>
                  <a:pt x="450" y="0"/>
                  <a:pt x="0" y="450"/>
                  <a:pt x="0" y="900"/>
                </a:cubicBezTo>
                <a:lnTo>
                  <a:pt x="0" y="4671"/>
                </a:lnTo>
                <a:cubicBezTo>
                  <a:pt x="0" y="5121"/>
                  <a:pt x="450" y="5572"/>
                  <a:pt x="900" y="5572"/>
                </a:cubicBezTo>
                <a:lnTo>
                  <a:pt x="4500" y="5572"/>
                </a:lnTo>
                <a:cubicBezTo>
                  <a:pt x="4950" y="5572"/>
                  <a:pt x="5401" y="5121"/>
                  <a:pt x="5401" y="4671"/>
                </a:cubicBezTo>
                <a:lnTo>
                  <a:pt x="5401" y="900"/>
                </a:lnTo>
                <a:cubicBezTo>
                  <a:pt x="5401" y="450"/>
                  <a:pt x="4950" y="0"/>
                  <a:pt x="4500" y="0"/>
                </a:cubicBezTo>
                <a:lnTo>
                  <a:pt x="900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Créer une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discussion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49" name="CustomShape 12"/>
          <p:cNvSpPr/>
          <p:nvPr/>
        </p:nvSpPr>
        <p:spPr>
          <a:xfrm>
            <a:off x="2304000" y="4502160"/>
            <a:ext cx="2054160" cy="2005920"/>
          </a:xfrm>
          <a:custGeom>
            <a:avLst/>
            <a:gdLst/>
            <a:ahLst/>
            <a:rect l="0" t="0" r="r" b="b"/>
            <a:pathLst>
              <a:path w="5708" h="5574">
                <a:moveTo>
                  <a:pt x="928" y="0"/>
                </a:moveTo>
                <a:cubicBezTo>
                  <a:pt x="464" y="0"/>
                  <a:pt x="0" y="464"/>
                  <a:pt x="0" y="928"/>
                </a:cubicBezTo>
                <a:lnTo>
                  <a:pt x="0" y="4644"/>
                </a:lnTo>
                <a:cubicBezTo>
                  <a:pt x="0" y="5108"/>
                  <a:pt x="464" y="5573"/>
                  <a:pt x="928" y="5573"/>
                </a:cubicBezTo>
                <a:lnTo>
                  <a:pt x="4778" y="5573"/>
                </a:lnTo>
                <a:cubicBezTo>
                  <a:pt x="5242" y="5573"/>
                  <a:pt x="5707" y="5108"/>
                  <a:pt x="5707" y="4644"/>
                </a:cubicBezTo>
                <a:lnTo>
                  <a:pt x="5707" y="928"/>
                </a:lnTo>
                <a:cubicBezTo>
                  <a:pt x="5707" y="464"/>
                  <a:pt x="5242" y="0"/>
                  <a:pt x="4778" y="0"/>
                </a:cubicBezTo>
                <a:lnTo>
                  <a:pt x="928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</a:t>
            </a:r>
            <a:r>
              <a:rPr b="1" lang="fr-FR" sz="2200" spc="-1" strike="noStrike">
                <a:latin typeface="Arial"/>
              </a:rPr>
              <a:t>Créer         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</a:t>
            </a:r>
            <a:r>
              <a:rPr b="1" lang="fr-FR" sz="2200" spc="-1" strike="noStrike">
                <a:latin typeface="Arial"/>
              </a:rPr>
              <a:t>Modifier un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    </a:t>
            </a:r>
            <a:r>
              <a:rPr b="1" lang="fr-FR" sz="2200" spc="-1" strike="noStrike">
                <a:latin typeface="Arial"/>
              </a:rPr>
              <a:t>questionnaire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de contrôle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1512000" y="21600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9645480" y="2157480"/>
            <a:ext cx="578520" cy="57852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4176000" y="21600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6806880" y="2126880"/>
            <a:ext cx="465120" cy="46512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5"/>
          <a:stretch/>
        </p:blipFill>
        <p:spPr>
          <a:xfrm>
            <a:off x="2952000" y="4566240"/>
            <a:ext cx="545760" cy="54576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6"/>
          <a:stretch/>
        </p:blipFill>
        <p:spPr>
          <a:xfrm>
            <a:off x="5709960" y="45378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7"/>
          <a:stretch/>
        </p:blipFill>
        <p:spPr>
          <a:xfrm>
            <a:off x="8278560" y="4555800"/>
            <a:ext cx="664200" cy="664200"/>
          </a:xfrm>
          <a:prstGeom prst="rect">
            <a:avLst/>
          </a:prstGeom>
          <a:ln>
            <a:noFill/>
          </a:ln>
        </p:spPr>
      </p:pic>
      <p:sp>
        <p:nvSpPr>
          <p:cNvPr id="357" name="CustomShape 13"/>
          <p:cNvSpPr/>
          <p:nvPr/>
        </p:nvSpPr>
        <p:spPr>
          <a:xfrm>
            <a:off x="936000" y="316800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4"/>
          <p:cNvSpPr/>
          <p:nvPr/>
        </p:nvSpPr>
        <p:spPr>
          <a:xfrm>
            <a:off x="936360" y="345636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5"/>
          <p:cNvSpPr/>
          <p:nvPr/>
        </p:nvSpPr>
        <p:spPr>
          <a:xfrm>
            <a:off x="936720" y="378072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6"/>
          <p:cNvSpPr/>
          <p:nvPr/>
        </p:nvSpPr>
        <p:spPr>
          <a:xfrm>
            <a:off x="3673080" y="360108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7"/>
          <p:cNvSpPr/>
          <p:nvPr/>
        </p:nvSpPr>
        <p:spPr>
          <a:xfrm>
            <a:off x="3673440" y="327744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8"/>
          <p:cNvSpPr/>
          <p:nvPr/>
        </p:nvSpPr>
        <p:spPr>
          <a:xfrm>
            <a:off x="6157800" y="266580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9"/>
          <p:cNvSpPr/>
          <p:nvPr/>
        </p:nvSpPr>
        <p:spPr>
          <a:xfrm>
            <a:off x="6158160" y="299016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0"/>
          <p:cNvSpPr/>
          <p:nvPr/>
        </p:nvSpPr>
        <p:spPr>
          <a:xfrm>
            <a:off x="7814880" y="533088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1"/>
          <p:cNvSpPr/>
          <p:nvPr/>
        </p:nvSpPr>
        <p:spPr>
          <a:xfrm>
            <a:off x="7815240" y="565524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2"/>
          <p:cNvSpPr/>
          <p:nvPr/>
        </p:nvSpPr>
        <p:spPr>
          <a:xfrm>
            <a:off x="2415600" y="558360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3"/>
          <p:cNvSpPr/>
          <p:nvPr/>
        </p:nvSpPr>
        <p:spPr>
          <a:xfrm>
            <a:off x="2415960" y="5259960"/>
            <a:ext cx="144000" cy="144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EXIGENCES NON-FONCTIONNELLES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2844000" y="2088000"/>
            <a:ext cx="2340000" cy="2144520"/>
          </a:xfrm>
          <a:custGeom>
            <a:avLst/>
            <a:gdLst/>
            <a:ahLst/>
            <a:rect l="0" t="0" r="r" b="b"/>
            <a:pathLst>
              <a:path w="6501" h="5959">
                <a:moveTo>
                  <a:pt x="993" y="0"/>
                </a:moveTo>
                <a:cubicBezTo>
                  <a:pt x="496" y="0"/>
                  <a:pt x="0" y="496"/>
                  <a:pt x="0" y="993"/>
                </a:cubicBezTo>
                <a:lnTo>
                  <a:pt x="0" y="4965"/>
                </a:lnTo>
                <a:cubicBezTo>
                  <a:pt x="0" y="5461"/>
                  <a:pt x="496" y="5958"/>
                  <a:pt x="993" y="5958"/>
                </a:cubicBezTo>
                <a:lnTo>
                  <a:pt x="5507" y="5958"/>
                </a:lnTo>
                <a:cubicBezTo>
                  <a:pt x="6003" y="5958"/>
                  <a:pt x="6500" y="5461"/>
                  <a:pt x="6500" y="4965"/>
                </a:cubicBezTo>
                <a:lnTo>
                  <a:pt x="6500" y="993"/>
                </a:lnTo>
                <a:cubicBezTo>
                  <a:pt x="6500" y="496"/>
                  <a:pt x="6003" y="0"/>
                  <a:pt x="5507" y="0"/>
                </a:cubicBezTo>
                <a:lnTo>
                  <a:pt x="993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Interfaces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utilisateur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Simples et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Intuitives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2880000" y="4428360"/>
            <a:ext cx="2232000" cy="2195640"/>
          </a:xfrm>
          <a:custGeom>
            <a:avLst/>
            <a:gdLst/>
            <a:ahLst/>
            <a:rect l="0" t="0" r="r" b="b"/>
            <a:pathLst>
              <a:path w="6202" h="6100">
                <a:moveTo>
                  <a:pt x="1016" y="0"/>
                </a:moveTo>
                <a:cubicBezTo>
                  <a:pt x="508" y="0"/>
                  <a:pt x="0" y="508"/>
                  <a:pt x="0" y="1016"/>
                </a:cubicBezTo>
                <a:lnTo>
                  <a:pt x="0" y="5083"/>
                </a:lnTo>
                <a:cubicBezTo>
                  <a:pt x="0" y="5591"/>
                  <a:pt x="508" y="6099"/>
                  <a:pt x="1016" y="6099"/>
                </a:cubicBezTo>
                <a:lnTo>
                  <a:pt x="5184" y="6099"/>
                </a:lnTo>
                <a:cubicBezTo>
                  <a:pt x="5692" y="6099"/>
                  <a:pt x="6201" y="5591"/>
                  <a:pt x="6201" y="5083"/>
                </a:cubicBezTo>
                <a:lnTo>
                  <a:pt x="6201" y="1016"/>
                </a:lnTo>
                <a:cubicBezTo>
                  <a:pt x="6201" y="508"/>
                  <a:pt x="5692" y="0"/>
                  <a:pt x="5184" y="0"/>
                </a:cubicBezTo>
                <a:lnTo>
                  <a:pt x="1016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Sécurité des 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communications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>
            <a:off x="6408000" y="4320720"/>
            <a:ext cx="2268720" cy="2231280"/>
          </a:xfrm>
          <a:custGeom>
            <a:avLst/>
            <a:gdLst/>
            <a:ahLst/>
            <a:rect l="0" t="0" r="r" b="b"/>
            <a:pathLst>
              <a:path w="6304" h="6200">
                <a:moveTo>
                  <a:pt x="1033" y="0"/>
                </a:moveTo>
                <a:cubicBezTo>
                  <a:pt x="516" y="0"/>
                  <a:pt x="0" y="516"/>
                  <a:pt x="0" y="1033"/>
                </a:cubicBezTo>
                <a:lnTo>
                  <a:pt x="0" y="5165"/>
                </a:lnTo>
                <a:cubicBezTo>
                  <a:pt x="0" y="5682"/>
                  <a:pt x="516" y="6199"/>
                  <a:pt x="1033" y="6199"/>
                </a:cubicBezTo>
                <a:lnTo>
                  <a:pt x="5269" y="6199"/>
                </a:lnTo>
                <a:cubicBezTo>
                  <a:pt x="5786" y="6199"/>
                  <a:pt x="6303" y="5682"/>
                  <a:pt x="6303" y="5165"/>
                </a:cubicBezTo>
                <a:lnTo>
                  <a:pt x="6303" y="1033"/>
                </a:lnTo>
                <a:cubicBezTo>
                  <a:pt x="6303" y="516"/>
                  <a:pt x="5786" y="0"/>
                  <a:pt x="5269" y="0"/>
                </a:cubicBezTo>
                <a:lnTo>
                  <a:pt x="1033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Utilisation des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Outils libres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376" name="CustomShape 9"/>
          <p:cNvSpPr/>
          <p:nvPr/>
        </p:nvSpPr>
        <p:spPr>
          <a:xfrm>
            <a:off x="6408000" y="2017440"/>
            <a:ext cx="2196000" cy="2086560"/>
          </a:xfrm>
          <a:custGeom>
            <a:avLst/>
            <a:gdLst/>
            <a:ahLst/>
            <a:rect l="0" t="0" r="r" b="b"/>
            <a:pathLst>
              <a:path w="6102" h="5798">
                <a:moveTo>
                  <a:pt x="966" y="0"/>
                </a:moveTo>
                <a:cubicBezTo>
                  <a:pt x="483" y="0"/>
                  <a:pt x="0" y="483"/>
                  <a:pt x="0" y="966"/>
                </a:cubicBezTo>
                <a:lnTo>
                  <a:pt x="0" y="4830"/>
                </a:lnTo>
                <a:cubicBezTo>
                  <a:pt x="0" y="5313"/>
                  <a:pt x="483" y="5797"/>
                  <a:pt x="966" y="5797"/>
                </a:cubicBezTo>
                <a:lnTo>
                  <a:pt x="5134" y="5797"/>
                </a:lnTo>
                <a:cubicBezTo>
                  <a:pt x="5617" y="5797"/>
                  <a:pt x="6101" y="5313"/>
                  <a:pt x="6101" y="4830"/>
                </a:cubicBezTo>
                <a:lnTo>
                  <a:pt x="6101" y="966"/>
                </a:lnTo>
                <a:cubicBezTo>
                  <a:pt x="6101" y="483"/>
                  <a:pt x="5617" y="0"/>
                  <a:pt x="5134" y="0"/>
                </a:cubicBezTo>
                <a:lnTo>
                  <a:pt x="966" y="0"/>
                </a:lnTo>
              </a:path>
            </a:pathLst>
          </a:cu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Rapidité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des</a:t>
            </a:r>
            <a:endParaRPr b="0" lang="fr-FR" sz="2200" spc="-1" strike="noStrike">
              <a:latin typeface="Arial"/>
            </a:endParaRPr>
          </a:p>
          <a:p>
            <a:pPr algn="ctr"/>
            <a:r>
              <a:rPr b="1" lang="fr-FR" sz="2200" spc="-1" strike="noStrike">
                <a:latin typeface="Arial"/>
              </a:rPr>
              <a:t>traitements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3672000" y="212688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7200000" y="20880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3"/>
          <a:stretch/>
        </p:blipFill>
        <p:spPr>
          <a:xfrm>
            <a:off x="3710880" y="468000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7128000" y="4475160"/>
            <a:ext cx="744840" cy="7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ACTEUR EN PRÉSENCE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"/>
          <p:cNvSpPr/>
          <p:nvPr/>
        </p:nvSpPr>
        <p:spPr>
          <a:xfrm>
            <a:off x="2556000" y="2592000"/>
            <a:ext cx="6696000" cy="1368000"/>
          </a:xfrm>
          <a:prstGeom prst="rect">
            <a:avLst/>
          </a:pr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AUDITEUR DE SÉCURITÉ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459" dur="indefinite" restart="never" nodeType="tmRoot">
          <p:childTnLst>
            <p:seq>
              <p:cTn id="460" dur="indefinite" nodeType="mainSeq">
                <p:childTnLst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45200" y="288360"/>
            <a:ext cx="4233240" cy="47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6000" spc="599" strike="noStrike">
                <a:solidFill>
                  <a:srgbClr val="000000"/>
                </a:solidFill>
                <a:latin typeface="Arial Black"/>
              </a:rPr>
              <a:t>Plan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4000" y="1332000"/>
            <a:ext cx="6696000" cy="75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64000" y="5436000"/>
            <a:ext cx="6696000" cy="75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864000" y="4284000"/>
            <a:ext cx="6696000" cy="75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864000" y="3276000"/>
            <a:ext cx="6696000" cy="75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864000" y="2268000"/>
            <a:ext cx="6696000" cy="75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7" name="Group 7"/>
          <p:cNvGrpSpPr/>
          <p:nvPr/>
        </p:nvGrpSpPr>
        <p:grpSpPr>
          <a:xfrm>
            <a:off x="864000" y="1296000"/>
            <a:ext cx="7704000" cy="5040000"/>
            <a:chOff x="864000" y="1296000"/>
            <a:chExt cx="7704000" cy="5040000"/>
          </a:xfrm>
        </p:grpSpPr>
        <p:sp>
          <p:nvSpPr>
            <p:cNvPr id="138" name="CustomShape 8"/>
            <p:cNvSpPr/>
            <p:nvPr/>
          </p:nvSpPr>
          <p:spPr>
            <a:xfrm>
              <a:off x="864000" y="1296000"/>
              <a:ext cx="7704000" cy="504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9"/>
            <p:cNvSpPr/>
            <p:nvPr/>
          </p:nvSpPr>
          <p:spPr>
            <a:xfrm>
              <a:off x="864000" y="1332000"/>
              <a:ext cx="576000" cy="720000"/>
            </a:xfrm>
            <a:prstGeom prst="flowChartDelay">
              <a:avLst/>
            </a:prstGeom>
            <a:solidFill>
              <a:srgbClr val="f8903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0"/>
            <p:cNvSpPr/>
            <p:nvPr/>
          </p:nvSpPr>
          <p:spPr>
            <a:xfrm>
              <a:off x="864000" y="2304000"/>
              <a:ext cx="576000" cy="720000"/>
            </a:xfrm>
            <a:prstGeom prst="flowChartDelay">
              <a:avLst/>
            </a:prstGeom>
            <a:solidFill>
              <a:srgbClr val="cff7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1"/>
            <p:cNvSpPr/>
            <p:nvPr/>
          </p:nvSpPr>
          <p:spPr>
            <a:xfrm>
              <a:off x="864000" y="3312000"/>
              <a:ext cx="576000" cy="720000"/>
            </a:xfrm>
            <a:prstGeom prst="flowChartDelay">
              <a:avLst/>
            </a:prstGeom>
            <a:solidFill>
              <a:srgbClr val="97b52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2"/>
            <p:cNvSpPr/>
            <p:nvPr/>
          </p:nvSpPr>
          <p:spPr>
            <a:xfrm>
              <a:off x="864000" y="4320000"/>
              <a:ext cx="576000" cy="720000"/>
            </a:xfrm>
            <a:prstGeom prst="flowChartDelay">
              <a:avLst/>
            </a:prstGeom>
            <a:solidFill>
              <a:srgbClr val="3465a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3"/>
            <p:cNvSpPr/>
            <p:nvPr/>
          </p:nvSpPr>
          <p:spPr>
            <a:xfrm>
              <a:off x="864000" y="5436360"/>
              <a:ext cx="576000" cy="720000"/>
            </a:xfrm>
            <a:prstGeom prst="flowChartDelay">
              <a:avLst/>
            </a:prstGeom>
            <a:solidFill>
              <a:srgbClr val="e9417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TextShape 14"/>
          <p:cNvSpPr txBox="1"/>
          <p:nvPr/>
        </p:nvSpPr>
        <p:spPr>
          <a:xfrm>
            <a:off x="1620000" y="1476000"/>
            <a:ext cx="37317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INTRODUCTION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45" name="TextShape 15"/>
          <p:cNvSpPr txBox="1"/>
          <p:nvPr/>
        </p:nvSpPr>
        <p:spPr>
          <a:xfrm>
            <a:off x="1597320" y="2340360"/>
            <a:ext cx="738000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 ET PROBLÉMATIQUE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46" name="TextShape 16"/>
          <p:cNvSpPr txBox="1"/>
          <p:nvPr/>
        </p:nvSpPr>
        <p:spPr>
          <a:xfrm>
            <a:off x="1626840" y="33487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47" name="TextShape 17"/>
          <p:cNvSpPr txBox="1"/>
          <p:nvPr/>
        </p:nvSpPr>
        <p:spPr>
          <a:xfrm>
            <a:off x="1634760" y="4321080"/>
            <a:ext cx="269388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RÉSULTATS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48" name="TextShape 18"/>
          <p:cNvSpPr txBox="1"/>
          <p:nvPr/>
        </p:nvSpPr>
        <p:spPr>
          <a:xfrm>
            <a:off x="1645200" y="5473440"/>
            <a:ext cx="74289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CONCLUSION ET PERSPECTIVES</a:t>
            </a:r>
            <a:endParaRPr b="0" lang="fr-FR" sz="3600" spc="-1" strike="noStrike">
              <a:latin typeface="Raleway Extra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DIAGRAMME DE CLASSE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72000" y="123120"/>
            <a:ext cx="12033720" cy="63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ARCHITECTURE PHYSIQUE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1440000" y="1841760"/>
            <a:ext cx="8554680" cy="479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ARCHITECTURE LOGICIELLE : MVT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840960" y="1928880"/>
            <a:ext cx="9826920" cy="44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7" dur="indefinite" restart="never" nodeType="tmRoot">
          <p:childTnLst>
            <p:seq>
              <p:cTn id="4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2952000" y="1152000"/>
            <a:ext cx="5904000" cy="64800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2400" spc="-1" strike="noStrike">
                <a:solidFill>
                  <a:srgbClr val="ffffff"/>
                </a:solidFill>
                <a:latin typeface="Arial"/>
              </a:rPr>
              <a:t>MESURES DE SÉCURITÉ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952000" y="1800000"/>
            <a:ext cx="590400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6"/>
          <p:cNvSpPr/>
          <p:nvPr/>
        </p:nvSpPr>
        <p:spPr>
          <a:xfrm>
            <a:off x="360000" y="2628000"/>
            <a:ext cx="360000" cy="28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7"/>
          <p:cNvSpPr/>
          <p:nvPr/>
        </p:nvSpPr>
        <p:spPr>
          <a:xfrm>
            <a:off x="360000" y="3528000"/>
            <a:ext cx="360000" cy="28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8"/>
          <p:cNvSpPr txBox="1"/>
          <p:nvPr/>
        </p:nvSpPr>
        <p:spPr>
          <a:xfrm>
            <a:off x="936000" y="3420360"/>
            <a:ext cx="1044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Le chiffrement des mots de passes dans la base de données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13" name="TextShape 9"/>
          <p:cNvSpPr txBox="1"/>
          <p:nvPr/>
        </p:nvSpPr>
        <p:spPr>
          <a:xfrm>
            <a:off x="936000" y="2556360"/>
            <a:ext cx="9576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L’utilisation du protocole de sécurité https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14" name="CustomShape 10"/>
          <p:cNvSpPr/>
          <p:nvPr/>
        </p:nvSpPr>
        <p:spPr>
          <a:xfrm>
            <a:off x="360000" y="4392360"/>
            <a:ext cx="360000" cy="28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11"/>
          <p:cNvSpPr txBox="1"/>
          <p:nvPr/>
        </p:nvSpPr>
        <p:spPr>
          <a:xfrm>
            <a:off x="936000" y="4284720"/>
            <a:ext cx="1044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La protection contre la faille XSS (cross-site scripting)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16" name="CustomShape 12"/>
          <p:cNvSpPr/>
          <p:nvPr/>
        </p:nvSpPr>
        <p:spPr>
          <a:xfrm>
            <a:off x="360000" y="5328720"/>
            <a:ext cx="360000" cy="28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TextShape 13"/>
          <p:cNvSpPr txBox="1"/>
          <p:nvPr/>
        </p:nvSpPr>
        <p:spPr>
          <a:xfrm>
            <a:off x="936000" y="5221080"/>
            <a:ext cx="1044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Arial"/>
              </a:rPr>
              <a:t>La protection contre les injections SQL (Structured Query Language)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97b52f"/>
              </a:gs>
              <a:gs pos="100000">
                <a:srgbClr val="ffffff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TextShape 3"/>
          <p:cNvSpPr txBox="1"/>
          <p:nvPr/>
        </p:nvSpPr>
        <p:spPr>
          <a:xfrm>
            <a:off x="3210480" y="97920"/>
            <a:ext cx="874152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MÉTHODOLOGIE – Outils utilisés 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4719240" y="3297960"/>
            <a:ext cx="713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Langages de développement frond-end de la solution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22" name="Image 42" descr=""/>
          <p:cNvPicPr/>
          <p:nvPr/>
        </p:nvPicPr>
        <p:blipFill>
          <a:blip r:embed="rId1"/>
          <a:srcRect l="0" t="0" r="12030" b="0"/>
          <a:stretch/>
        </p:blipFill>
        <p:spPr>
          <a:xfrm>
            <a:off x="475200" y="1367640"/>
            <a:ext cx="2273040" cy="730080"/>
          </a:xfrm>
          <a:prstGeom prst="rect">
            <a:avLst/>
          </a:prstGeom>
          <a:ln>
            <a:noFill/>
          </a:ln>
        </p:spPr>
      </p:pic>
      <p:pic>
        <p:nvPicPr>
          <p:cNvPr id="423" name="Image 45" descr=""/>
          <p:cNvPicPr/>
          <p:nvPr/>
        </p:nvPicPr>
        <p:blipFill>
          <a:blip r:embed="rId2"/>
          <a:stretch/>
        </p:blipFill>
        <p:spPr>
          <a:xfrm>
            <a:off x="258480" y="3312000"/>
            <a:ext cx="749520" cy="749520"/>
          </a:xfrm>
          <a:prstGeom prst="rect">
            <a:avLst/>
          </a:prstGeom>
          <a:ln>
            <a:noFill/>
          </a:ln>
        </p:spPr>
      </p:pic>
      <p:pic>
        <p:nvPicPr>
          <p:cNvPr id="424" name="Image 46" descr=""/>
          <p:cNvPicPr/>
          <p:nvPr/>
        </p:nvPicPr>
        <p:blipFill>
          <a:blip r:embed="rId3"/>
          <a:stretch/>
        </p:blipFill>
        <p:spPr>
          <a:xfrm>
            <a:off x="953640" y="328716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425" name="Image 47" descr=""/>
          <p:cNvPicPr/>
          <p:nvPr/>
        </p:nvPicPr>
        <p:blipFill>
          <a:blip r:embed="rId4"/>
          <a:stretch/>
        </p:blipFill>
        <p:spPr>
          <a:xfrm>
            <a:off x="1728000" y="3420000"/>
            <a:ext cx="586440" cy="586440"/>
          </a:xfrm>
          <a:prstGeom prst="rect">
            <a:avLst/>
          </a:prstGeom>
          <a:ln>
            <a:noFill/>
          </a:ln>
        </p:spPr>
      </p:pic>
      <p:pic>
        <p:nvPicPr>
          <p:cNvPr id="426" name="Image 48" descr=""/>
          <p:cNvPicPr/>
          <p:nvPr/>
        </p:nvPicPr>
        <p:blipFill>
          <a:blip r:embed="rId5"/>
          <a:stretch/>
        </p:blipFill>
        <p:spPr>
          <a:xfrm>
            <a:off x="2534040" y="3398040"/>
            <a:ext cx="633960" cy="633960"/>
          </a:xfrm>
          <a:prstGeom prst="rect">
            <a:avLst/>
          </a:prstGeom>
          <a:ln>
            <a:noFill/>
          </a:ln>
        </p:spPr>
      </p:pic>
      <p:sp>
        <p:nvSpPr>
          <p:cNvPr id="427" name="CustomShape 5"/>
          <p:cNvSpPr/>
          <p:nvPr/>
        </p:nvSpPr>
        <p:spPr>
          <a:xfrm>
            <a:off x="4718880" y="1250640"/>
            <a:ext cx="71380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Langage de développement back-end et framework utilisé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4718880" y="2289960"/>
            <a:ext cx="71380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Langage de développement du prototype de la plateforme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4718880" y="4721040"/>
            <a:ext cx="7138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Outil de modélisation UML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0" name="CustomShape 8"/>
          <p:cNvSpPr/>
          <p:nvPr/>
        </p:nvSpPr>
        <p:spPr>
          <a:xfrm>
            <a:off x="4718880" y="5436360"/>
            <a:ext cx="7138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Éditeur de code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1" name="CustomShape 9"/>
          <p:cNvSpPr/>
          <p:nvPr/>
        </p:nvSpPr>
        <p:spPr>
          <a:xfrm>
            <a:off x="4718880" y="6311880"/>
            <a:ext cx="5923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Raleway SemiBold"/>
              </a:rPr>
              <a:t>Autres API utilisées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432" name="Image 42" descr=""/>
          <p:cNvPicPr/>
          <p:nvPr/>
        </p:nvPicPr>
        <p:blipFill>
          <a:blip r:embed="rId6"/>
          <a:srcRect l="0" t="0" r="12030" b="0"/>
          <a:stretch/>
        </p:blipFill>
        <p:spPr>
          <a:xfrm>
            <a:off x="475200" y="2267640"/>
            <a:ext cx="2273040" cy="73008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7"/>
          <a:stretch/>
        </p:blipFill>
        <p:spPr>
          <a:xfrm>
            <a:off x="3477240" y="4246920"/>
            <a:ext cx="699120" cy="937080"/>
          </a:xfrm>
          <a:prstGeom prst="rect">
            <a:avLst/>
          </a:prstGeom>
          <a:ln>
            <a:noFill/>
          </a:ln>
        </p:spPr>
      </p:pic>
      <p:pic>
        <p:nvPicPr>
          <p:cNvPr id="434" name="" descr=""/>
          <p:cNvPicPr/>
          <p:nvPr/>
        </p:nvPicPr>
        <p:blipFill>
          <a:blip r:embed="rId8"/>
          <a:stretch/>
        </p:blipFill>
        <p:spPr>
          <a:xfrm>
            <a:off x="3276000" y="5345640"/>
            <a:ext cx="1071360" cy="803520"/>
          </a:xfrm>
          <a:prstGeom prst="rect">
            <a:avLst/>
          </a:prstGeom>
          <a:ln>
            <a:noFill/>
          </a:ln>
        </p:spPr>
      </p:pic>
      <p:pic>
        <p:nvPicPr>
          <p:cNvPr id="435" name="" descr=""/>
          <p:cNvPicPr/>
          <p:nvPr/>
        </p:nvPicPr>
        <p:blipFill>
          <a:blip r:embed="rId9"/>
          <a:stretch/>
        </p:blipFill>
        <p:spPr>
          <a:xfrm>
            <a:off x="702720" y="6177600"/>
            <a:ext cx="1255680" cy="741600"/>
          </a:xfrm>
          <a:prstGeom prst="rect">
            <a:avLst/>
          </a:prstGeom>
          <a:ln>
            <a:noFill/>
          </a:ln>
        </p:spPr>
      </p:pic>
      <p:pic>
        <p:nvPicPr>
          <p:cNvPr id="436" name="" descr=""/>
          <p:cNvPicPr/>
          <p:nvPr/>
        </p:nvPicPr>
        <p:blipFill>
          <a:blip r:embed="rId10"/>
          <a:stretch/>
        </p:blipFill>
        <p:spPr>
          <a:xfrm>
            <a:off x="2232000" y="6175800"/>
            <a:ext cx="1872000" cy="682200"/>
          </a:xfrm>
          <a:prstGeom prst="rect">
            <a:avLst/>
          </a:prstGeom>
          <a:ln>
            <a:noFill/>
          </a:ln>
        </p:spPr>
      </p:pic>
      <p:sp>
        <p:nvSpPr>
          <p:cNvPr id="437" name="CustomShape 10"/>
          <p:cNvSpPr/>
          <p:nvPr/>
        </p:nvSpPr>
        <p:spPr>
          <a:xfrm>
            <a:off x="279720" y="2122920"/>
            <a:ext cx="1145628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1"/>
          <p:cNvSpPr/>
          <p:nvPr/>
        </p:nvSpPr>
        <p:spPr>
          <a:xfrm>
            <a:off x="279720" y="3094920"/>
            <a:ext cx="1145628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2"/>
          <p:cNvSpPr/>
          <p:nvPr/>
        </p:nvSpPr>
        <p:spPr>
          <a:xfrm>
            <a:off x="279720" y="4138920"/>
            <a:ext cx="1145628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3"/>
          <p:cNvSpPr/>
          <p:nvPr/>
        </p:nvSpPr>
        <p:spPr>
          <a:xfrm>
            <a:off x="279720" y="5254920"/>
            <a:ext cx="1145628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4"/>
          <p:cNvSpPr/>
          <p:nvPr/>
        </p:nvSpPr>
        <p:spPr>
          <a:xfrm>
            <a:off x="279720" y="6154920"/>
            <a:ext cx="1145628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5"/>
          <p:cNvSpPr/>
          <p:nvPr/>
        </p:nvSpPr>
        <p:spPr>
          <a:xfrm rot="16200000">
            <a:off x="1759680" y="4049280"/>
            <a:ext cx="5400000" cy="37080"/>
          </a:xfrm>
          <a:prstGeom prst="rect">
            <a:avLst/>
          </a:prstGeom>
          <a:solidFill>
            <a:srgbClr val="97b52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" descr=""/>
          <p:cNvPicPr/>
          <p:nvPr/>
        </p:nvPicPr>
        <p:blipFill>
          <a:blip r:embed="rId11"/>
          <a:stretch/>
        </p:blipFill>
        <p:spPr>
          <a:xfrm>
            <a:off x="3440160" y="32590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12"/>
          <a:stretch/>
        </p:blipFill>
        <p:spPr>
          <a:xfrm>
            <a:off x="2768760" y="1502280"/>
            <a:ext cx="1479240" cy="5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3465a4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RÉSULTATS</a:t>
            </a:r>
            <a:endParaRPr b="0" lang="fr-FR" sz="3600" spc="-1" strike="noStrike">
              <a:latin typeface="Raleway ExtraBold"/>
            </a:endParaRPr>
          </a:p>
        </p:txBody>
      </p:sp>
    </p:spTree>
  </p:cSld>
  <p:timing>
    <p:tnLst>
      <p:par>
        <p:cTn id="559" dur="indefinite" restart="never" nodeType="tmRoot">
          <p:childTnLst>
            <p:seq>
              <p:cTn id="5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e94170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CONCLUSION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451" name="CustomShape 4"/>
          <p:cNvSpPr/>
          <p:nvPr/>
        </p:nvSpPr>
        <p:spPr>
          <a:xfrm flipH="1">
            <a:off x="2122560" y="1430640"/>
            <a:ext cx="1296000" cy="936000"/>
          </a:xfrm>
          <a:prstGeom prst="flowChartDelay">
            <a:avLst/>
          </a:prstGeom>
          <a:solidFill>
            <a:srgbClr val="b5b9b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"/>
          <p:cNvSpPr/>
          <p:nvPr/>
        </p:nvSpPr>
        <p:spPr>
          <a:xfrm flipH="1">
            <a:off x="2160000" y="4284000"/>
            <a:ext cx="1296000" cy="936000"/>
          </a:xfrm>
          <a:prstGeom prst="flowChartDelay">
            <a:avLst/>
          </a:prstGeom>
          <a:solidFill>
            <a:srgbClr val="b5b9b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2520000" y="158688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2630880" y="442800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455" name="CustomShape 6"/>
          <p:cNvSpPr/>
          <p:nvPr/>
        </p:nvSpPr>
        <p:spPr>
          <a:xfrm>
            <a:off x="3418560" y="1430640"/>
            <a:ext cx="8389440" cy="2061360"/>
          </a:xfrm>
          <a:prstGeom prst="rect">
            <a:avLst/>
          </a:prstGeom>
          <a:noFill/>
          <a:ln w="36000">
            <a:solidFill>
              <a:srgbClr val="e941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Développer une solution 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permettant de résoudre le problème de 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management des documents de travail et des </a:t>
            </a:r>
            <a:endParaRPr b="1" lang="fr-FR" sz="2800" spc="-1" strike="noStrike"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fr-FR" sz="2800" spc="-1" strike="noStrike">
                <a:latin typeface="Arial"/>
              </a:rPr>
              <a:t>communications au sein de l’équipe d’auditeurs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3418560" y="4310640"/>
            <a:ext cx="8389440" cy="2061360"/>
          </a:xfrm>
          <a:prstGeom prst="rect">
            <a:avLst/>
          </a:prstGeom>
          <a:noFill/>
          <a:ln w="36000">
            <a:solidFill>
              <a:srgbClr val="e941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Notre solution permet la centralisation, 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l’accès, la recherche et 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la modification des documents de travail en tout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lieu ainsi que la communication entre les </a:t>
            </a:r>
            <a:endParaRPr b="1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00" spc="-1" strike="noStrike">
                <a:latin typeface="Arial"/>
              </a:rPr>
              <a:t>membres de l’équipe d’auditeurs</a:t>
            </a:r>
            <a:endParaRPr b="1" lang="fr-FR" sz="2800" spc="-1" strike="noStrike">
              <a:latin typeface="Arial"/>
            </a:endParaRPr>
          </a:p>
        </p:txBody>
      </p:sp>
      <p:sp>
        <p:nvSpPr>
          <p:cNvPr id="457" name="TextShape 8"/>
          <p:cNvSpPr txBox="1"/>
          <p:nvPr/>
        </p:nvSpPr>
        <p:spPr>
          <a:xfrm>
            <a:off x="360000" y="1584000"/>
            <a:ext cx="1762560" cy="9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3200" spc="-1" strike="noStrike">
                <a:latin typeface="Arial"/>
              </a:rPr>
              <a:t>Objectif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58" name="TextShape 9"/>
          <p:cNvSpPr txBox="1"/>
          <p:nvPr/>
        </p:nvSpPr>
        <p:spPr>
          <a:xfrm>
            <a:off x="360000" y="4320360"/>
            <a:ext cx="1800000" cy="9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3200" spc="-1" strike="noStrike">
                <a:latin typeface="Arial"/>
              </a:rPr>
              <a:t>Apport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561" dur="indefinite" restart="never" nodeType="tmRoot">
          <p:childTnLst>
            <p:seq>
              <p:cTn id="562" dur="indefinite" nodeType="mainSeq">
                <p:childTnLst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e94170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3"/>
          <p:cNvSpPr txBox="1"/>
          <p:nvPr/>
        </p:nvSpPr>
        <p:spPr>
          <a:xfrm>
            <a:off x="3282840" y="97920"/>
            <a:ext cx="39344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PERSPECTIVES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684000" y="2016000"/>
            <a:ext cx="432000" cy="432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"/>
          <p:cNvSpPr/>
          <p:nvPr/>
        </p:nvSpPr>
        <p:spPr>
          <a:xfrm>
            <a:off x="684360" y="3132360"/>
            <a:ext cx="432000" cy="432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6"/>
          <p:cNvSpPr/>
          <p:nvPr/>
        </p:nvSpPr>
        <p:spPr>
          <a:xfrm>
            <a:off x="684720" y="4248720"/>
            <a:ext cx="432000" cy="432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7"/>
          <p:cNvSpPr/>
          <p:nvPr/>
        </p:nvSpPr>
        <p:spPr>
          <a:xfrm>
            <a:off x="685080" y="5221080"/>
            <a:ext cx="432000" cy="432000"/>
          </a:xfrm>
          <a:prstGeom prst="ellipse">
            <a:avLst/>
          </a:prstGeom>
          <a:solidFill>
            <a:srgbClr val="e9417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TextShape 8"/>
          <p:cNvSpPr txBox="1"/>
          <p:nvPr/>
        </p:nvSpPr>
        <p:spPr>
          <a:xfrm>
            <a:off x="1260000" y="1944000"/>
            <a:ext cx="10152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Liberation Sans serif"/>
              </a:rPr>
              <a:t>L’intégration d’un module de transcription vocale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67" name="TextShape 9"/>
          <p:cNvSpPr txBox="1"/>
          <p:nvPr/>
        </p:nvSpPr>
        <p:spPr>
          <a:xfrm>
            <a:off x="1260000" y="2952360"/>
            <a:ext cx="10152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Liberation Sans serif"/>
              </a:rPr>
              <a:t>L’intégration de différents </a:t>
            </a:r>
            <a:r>
              <a:rPr b="1" lang="fr-FR" sz="2800" spc="-1" strike="noStrike">
                <a:latin typeface="Liberation Sans serif"/>
              </a:rPr>
              <a:t>templates pour les questionnaires </a:t>
            </a:r>
            <a:r>
              <a:rPr b="1" lang="fr-FR" sz="2800" spc="-1" strike="noStrike">
                <a:latin typeface="Liberation Sans serif"/>
              </a:rPr>
              <a:t>et rapports d’audit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68" name="TextShape 10"/>
          <p:cNvSpPr txBox="1"/>
          <p:nvPr/>
        </p:nvSpPr>
        <p:spPr>
          <a:xfrm>
            <a:off x="1260000" y="4248720"/>
            <a:ext cx="10152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Liberation Sans serif"/>
              </a:rPr>
              <a:t>L’i</a:t>
            </a:r>
            <a:r>
              <a:rPr b="1" lang="fr-FR" sz="2800" spc="-1" strike="noStrike">
                <a:latin typeface="Liberation Sans serif"/>
              </a:rPr>
              <a:t>nt</a:t>
            </a:r>
            <a:r>
              <a:rPr b="1" lang="fr-FR" sz="2800" spc="-1" strike="noStrike">
                <a:latin typeface="Liberation Sans serif"/>
              </a:rPr>
              <a:t>é</a:t>
            </a:r>
            <a:r>
              <a:rPr b="1" lang="fr-FR" sz="2800" spc="-1" strike="noStrike">
                <a:latin typeface="Liberation Sans serif"/>
              </a:rPr>
              <a:t>gr</a:t>
            </a:r>
            <a:r>
              <a:rPr b="1" lang="fr-FR" sz="2800" spc="-1" strike="noStrike">
                <a:latin typeface="Liberation Sans serif"/>
              </a:rPr>
              <a:t>at</a:t>
            </a:r>
            <a:r>
              <a:rPr b="1" lang="fr-FR" sz="2800" spc="-1" strike="noStrike">
                <a:latin typeface="Liberation Sans serif"/>
              </a:rPr>
              <a:t>io</a:t>
            </a:r>
            <a:r>
              <a:rPr b="1" lang="fr-FR" sz="2800" spc="-1" strike="noStrike">
                <a:latin typeface="Liberation Sans serif"/>
              </a:rPr>
              <a:t>n </a:t>
            </a:r>
            <a:r>
              <a:rPr b="1" lang="fr-FR" sz="2800" spc="-1" strike="noStrike">
                <a:latin typeface="Liberation Sans serif"/>
              </a:rPr>
              <a:t>d’</a:t>
            </a:r>
            <a:r>
              <a:rPr b="1" lang="fr-FR" sz="2800" spc="-1" strike="noStrike">
                <a:latin typeface="Liberation Sans serif"/>
              </a:rPr>
              <a:t>u</a:t>
            </a:r>
            <a:r>
              <a:rPr b="1" lang="fr-FR" sz="2800" spc="-1" strike="noStrike">
                <a:latin typeface="Liberation Sans serif"/>
              </a:rPr>
              <a:t>n 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ut</a:t>
            </a:r>
            <a:r>
              <a:rPr b="1" lang="fr-FR" sz="2800" spc="-1" strike="noStrike">
                <a:latin typeface="Liberation Sans serif"/>
              </a:rPr>
              <a:t>il </a:t>
            </a:r>
            <a:r>
              <a:rPr b="1" lang="fr-FR" sz="2800" spc="-1" strike="noStrike">
                <a:latin typeface="Liberation Sans serif"/>
              </a:rPr>
              <a:t>d</a:t>
            </a:r>
            <a:r>
              <a:rPr b="1" lang="fr-FR" sz="2800" spc="-1" strike="noStrike">
                <a:latin typeface="Liberation Sans serif"/>
              </a:rPr>
              <a:t>e </a:t>
            </a:r>
            <a:r>
              <a:rPr b="1" lang="fr-FR" sz="2800" spc="-1" strike="noStrike">
                <a:latin typeface="Liberation Sans serif"/>
              </a:rPr>
              <a:t>d</a:t>
            </a:r>
            <a:r>
              <a:rPr b="1" lang="fr-FR" sz="2800" spc="-1" strike="noStrike">
                <a:latin typeface="Liberation Sans serif"/>
              </a:rPr>
              <a:t>es</a:t>
            </a:r>
            <a:r>
              <a:rPr b="1" lang="fr-FR" sz="2800" spc="-1" strike="noStrike">
                <a:latin typeface="Liberation Sans serif"/>
              </a:rPr>
              <a:t>si</a:t>
            </a:r>
            <a:r>
              <a:rPr b="1" lang="fr-FR" sz="2800" spc="-1" strike="noStrike">
                <a:latin typeface="Liberation Sans serif"/>
              </a:rPr>
              <a:t>n </a:t>
            </a:r>
            <a:r>
              <a:rPr b="1" lang="fr-FR" sz="2800" spc="-1" strike="noStrike">
                <a:latin typeface="Liberation Sans serif"/>
              </a:rPr>
              <a:t>d</a:t>
            </a:r>
            <a:r>
              <a:rPr b="1" lang="fr-FR" sz="2800" spc="-1" strike="noStrike">
                <a:latin typeface="Liberation Sans serif"/>
              </a:rPr>
              <a:t>e </a:t>
            </a:r>
            <a:r>
              <a:rPr b="1" lang="fr-FR" sz="2800" spc="-1" strike="noStrike">
                <a:latin typeface="Liberation Sans serif"/>
              </a:rPr>
              <a:t>di</a:t>
            </a:r>
            <a:r>
              <a:rPr b="1" lang="fr-FR" sz="2800" spc="-1" strike="noStrike">
                <a:latin typeface="Liberation Sans serif"/>
              </a:rPr>
              <a:t>a</a:t>
            </a:r>
            <a:r>
              <a:rPr b="1" lang="fr-FR" sz="2800" spc="-1" strike="noStrike">
                <a:latin typeface="Liberation Sans serif"/>
              </a:rPr>
              <a:t>gr</a:t>
            </a:r>
            <a:r>
              <a:rPr b="1" lang="fr-FR" sz="2800" spc="-1" strike="noStrike">
                <a:latin typeface="Liberation Sans serif"/>
              </a:rPr>
              <a:t>a</a:t>
            </a:r>
            <a:r>
              <a:rPr b="1" lang="fr-FR" sz="2800" spc="-1" strike="noStrike">
                <a:latin typeface="Liberation Sans serif"/>
              </a:rPr>
              <a:t>m</a:t>
            </a:r>
            <a:r>
              <a:rPr b="1" lang="fr-FR" sz="2800" spc="-1" strike="noStrike">
                <a:latin typeface="Liberation Sans serif"/>
              </a:rPr>
              <a:t>m</a:t>
            </a:r>
            <a:r>
              <a:rPr b="1" lang="fr-FR" sz="2800" spc="-1" strike="noStrike">
                <a:latin typeface="Liberation Sans serif"/>
              </a:rPr>
              <a:t>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469" name="TextShape 11"/>
          <p:cNvSpPr txBox="1"/>
          <p:nvPr/>
        </p:nvSpPr>
        <p:spPr>
          <a:xfrm>
            <a:off x="1260000" y="5185080"/>
            <a:ext cx="10152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800" spc="-1" strike="noStrike">
                <a:latin typeface="Liberation Sans serif"/>
              </a:rPr>
              <a:t>L</a:t>
            </a:r>
            <a:r>
              <a:rPr b="1" lang="fr-FR" sz="2800" spc="-1" strike="noStrike">
                <a:latin typeface="Liberation Sans serif"/>
              </a:rPr>
              <a:t>e </a:t>
            </a:r>
            <a:r>
              <a:rPr b="1" lang="fr-FR" sz="2800" spc="-1" strike="noStrike">
                <a:latin typeface="Liberation Sans serif"/>
              </a:rPr>
              <a:t>d</a:t>
            </a:r>
            <a:r>
              <a:rPr b="1" lang="fr-FR" sz="2800" spc="-1" strike="noStrike">
                <a:latin typeface="Liberation Sans serif"/>
              </a:rPr>
              <a:t>é</a:t>
            </a:r>
            <a:r>
              <a:rPr b="1" lang="fr-FR" sz="2800" spc="-1" strike="noStrike">
                <a:latin typeface="Liberation Sans serif"/>
              </a:rPr>
              <a:t>v</a:t>
            </a:r>
            <a:r>
              <a:rPr b="1" lang="fr-FR" sz="2800" spc="-1" strike="noStrike">
                <a:latin typeface="Liberation Sans serif"/>
              </a:rPr>
              <a:t>el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p</a:t>
            </a:r>
            <a:r>
              <a:rPr b="1" lang="fr-FR" sz="2800" spc="-1" strike="noStrike">
                <a:latin typeface="Liberation Sans serif"/>
              </a:rPr>
              <a:t>p</a:t>
            </a:r>
            <a:r>
              <a:rPr b="1" lang="fr-FR" sz="2800" spc="-1" strike="noStrike">
                <a:latin typeface="Liberation Sans serif"/>
              </a:rPr>
              <a:t>e</a:t>
            </a:r>
            <a:r>
              <a:rPr b="1" lang="fr-FR" sz="2800" spc="-1" strike="noStrike">
                <a:latin typeface="Liberation Sans serif"/>
              </a:rPr>
              <a:t>m</a:t>
            </a:r>
            <a:r>
              <a:rPr b="1" lang="fr-FR" sz="2800" spc="-1" strike="noStrike">
                <a:latin typeface="Liberation Sans serif"/>
              </a:rPr>
              <a:t>e</a:t>
            </a:r>
            <a:r>
              <a:rPr b="1" lang="fr-FR" sz="2800" spc="-1" strike="noStrike">
                <a:latin typeface="Liberation Sans serif"/>
              </a:rPr>
              <a:t>n</a:t>
            </a:r>
            <a:r>
              <a:rPr b="1" lang="fr-FR" sz="2800" spc="-1" strike="noStrike">
                <a:latin typeface="Liberation Sans serif"/>
              </a:rPr>
              <a:t>t </a:t>
            </a:r>
            <a:r>
              <a:rPr b="1" lang="fr-FR" sz="2800" spc="-1" strike="noStrike">
                <a:latin typeface="Liberation Sans serif"/>
              </a:rPr>
              <a:t>d’</a:t>
            </a:r>
            <a:r>
              <a:rPr b="1" lang="fr-FR" sz="2800" spc="-1" strike="noStrike">
                <a:latin typeface="Liberation Sans serif"/>
              </a:rPr>
              <a:t>u</a:t>
            </a:r>
            <a:r>
              <a:rPr b="1" lang="fr-FR" sz="2800" spc="-1" strike="noStrike">
                <a:latin typeface="Liberation Sans serif"/>
              </a:rPr>
              <a:t>n</a:t>
            </a:r>
            <a:r>
              <a:rPr b="1" lang="fr-FR" sz="2800" spc="-1" strike="noStrike">
                <a:latin typeface="Liberation Sans serif"/>
              </a:rPr>
              <a:t>e </a:t>
            </a:r>
            <a:r>
              <a:rPr b="1" lang="fr-FR" sz="2800" spc="-1" strike="noStrike">
                <a:latin typeface="Liberation Sans serif"/>
              </a:rPr>
              <a:t>a</a:t>
            </a:r>
            <a:r>
              <a:rPr b="1" lang="fr-FR" sz="2800" spc="-1" strike="noStrike">
                <a:latin typeface="Liberation Sans serif"/>
              </a:rPr>
              <a:t>p</a:t>
            </a:r>
            <a:r>
              <a:rPr b="1" lang="fr-FR" sz="2800" spc="-1" strike="noStrike">
                <a:latin typeface="Liberation Sans serif"/>
              </a:rPr>
              <a:t>pl</a:t>
            </a:r>
            <a:r>
              <a:rPr b="1" lang="fr-FR" sz="2800" spc="-1" strike="noStrike">
                <a:latin typeface="Liberation Sans serif"/>
              </a:rPr>
              <a:t>ic</a:t>
            </a:r>
            <a:r>
              <a:rPr b="1" lang="fr-FR" sz="2800" spc="-1" strike="noStrike">
                <a:latin typeface="Liberation Sans serif"/>
              </a:rPr>
              <a:t>a</a:t>
            </a:r>
            <a:r>
              <a:rPr b="1" lang="fr-FR" sz="2800" spc="-1" strike="noStrike">
                <a:latin typeface="Liberation Sans serif"/>
              </a:rPr>
              <a:t>ti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n </a:t>
            </a:r>
            <a:r>
              <a:rPr b="1" lang="fr-FR" sz="2800" spc="-1" strike="noStrike">
                <a:latin typeface="Liberation Sans serif"/>
              </a:rPr>
              <a:t>m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bi</a:t>
            </a:r>
            <a:r>
              <a:rPr b="1" lang="fr-FR" sz="2800" spc="-1" strike="noStrike">
                <a:latin typeface="Liberation Sans serif"/>
              </a:rPr>
              <a:t>le </a:t>
            </a:r>
            <a:r>
              <a:rPr b="1" lang="fr-FR" sz="2800" spc="-1" strike="noStrike">
                <a:latin typeface="Liberation Sans serif"/>
              </a:rPr>
              <a:t>A</a:t>
            </a:r>
            <a:r>
              <a:rPr b="1" lang="fr-FR" sz="2800" spc="-1" strike="noStrike">
                <a:latin typeface="Liberation Sans serif"/>
              </a:rPr>
              <a:t>n</a:t>
            </a:r>
            <a:r>
              <a:rPr b="1" lang="fr-FR" sz="2800" spc="-1" strike="noStrike">
                <a:latin typeface="Liberation Sans serif"/>
              </a:rPr>
              <a:t>d</a:t>
            </a:r>
            <a:r>
              <a:rPr b="1" lang="fr-FR" sz="2800" spc="-1" strike="noStrike">
                <a:latin typeface="Liberation Sans serif"/>
              </a:rPr>
              <a:t>r</a:t>
            </a:r>
            <a:r>
              <a:rPr b="1" lang="fr-FR" sz="2800" spc="-1" strike="noStrike">
                <a:latin typeface="Liberation Sans serif"/>
              </a:rPr>
              <a:t>oi</a:t>
            </a:r>
            <a:r>
              <a:rPr b="1" lang="fr-FR" sz="2800" spc="-1" strike="noStrike">
                <a:latin typeface="Liberation Sans serif"/>
              </a:rPr>
              <a:t>d 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u </a:t>
            </a:r>
            <a:r>
              <a:rPr b="1" lang="fr-FR" sz="2800" spc="-1" strike="noStrike">
                <a:latin typeface="Liberation Sans serif"/>
              </a:rPr>
              <a:t>i</a:t>
            </a:r>
            <a:r>
              <a:rPr b="1" lang="fr-FR" sz="2800" spc="-1" strike="noStrike">
                <a:latin typeface="Liberation Sans serif"/>
              </a:rPr>
              <a:t>O</a:t>
            </a:r>
            <a:r>
              <a:rPr b="1" lang="fr-FR" sz="2800" spc="-1" strike="noStrike">
                <a:latin typeface="Liberation Sans serif"/>
              </a:rPr>
              <a:t>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573" dur="indefinite" restart="never" nodeType="tmRoot">
          <p:childTnLst>
            <p:seq>
              <p:cTn id="574" dur="indefinite" nodeType="mainSeq">
                <p:childTnLst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1224000" y="720000"/>
            <a:ext cx="9432000" cy="5256000"/>
          </a:xfrm>
          <a:prstGeom prst="ellipse">
            <a:avLst/>
          </a:prstGeom>
          <a:noFill/>
          <a:ln w="36000">
            <a:solidFill>
              <a:srgbClr val="97b52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Shape 2"/>
          <p:cNvSpPr txBox="1"/>
          <p:nvPr/>
        </p:nvSpPr>
        <p:spPr>
          <a:xfrm>
            <a:off x="3240000" y="1993320"/>
            <a:ext cx="5976000" cy="29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6600" spc="-1" strike="noStrike">
                <a:latin typeface="Arial"/>
              </a:rPr>
              <a:t>MERCI POUR </a:t>
            </a:r>
            <a:r>
              <a:rPr b="1" lang="fr-FR" sz="6600" spc="-1" strike="noStrike">
                <a:latin typeface="Arial"/>
              </a:rPr>
              <a:t>	</a:t>
            </a:r>
            <a:r>
              <a:rPr b="1" lang="fr-FR" sz="6600" spc="-1" strike="noStrike">
                <a:latin typeface="Arial"/>
              </a:rPr>
              <a:t>	</a:t>
            </a:r>
            <a:r>
              <a:rPr b="1" lang="fr-FR" sz="6600" spc="-1" strike="noStrike">
                <a:latin typeface="Arial"/>
              </a:rPr>
              <a:t>VOTRE ATTENTION</a:t>
            </a:r>
            <a:endParaRPr b="0" lang="fr-FR" sz="6600" spc="-1" strike="noStrike">
              <a:latin typeface="Arial"/>
            </a:endParaRPr>
          </a:p>
        </p:txBody>
      </p:sp>
    </p:spTree>
  </p:cSld>
  <p:timing>
    <p:tnLst>
      <p:par>
        <p:cTn id="593" dur="indefinite" restart="never" nodeType="tmRoot">
          <p:childTnLst>
            <p:seq>
              <p:cTn id="5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f8903b"/>
              </a:gs>
              <a:gs pos="100000">
                <a:srgbClr val="fafdf8"/>
              </a:gs>
            </a:gsLst>
            <a:lin ang="3600000"/>
          </a:gra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400000" y="1368000"/>
            <a:ext cx="3150360" cy="1755720"/>
          </a:xfrm>
          <a:prstGeom prst="rect">
            <a:avLst/>
          </a:prstGeom>
          <a:ln>
            <a:noFill/>
          </a:ln>
        </p:spPr>
      </p:pic>
      <p:pic>
        <p:nvPicPr>
          <p:cNvPr id="152" name="intro_si.svg" descr=""/>
          <p:cNvPicPr/>
          <p:nvPr/>
        </p:nvPicPr>
        <p:blipFill>
          <a:blip r:embed="rId2"/>
          <a:stretch/>
        </p:blipFill>
        <p:spPr>
          <a:xfrm>
            <a:off x="5668920" y="4234320"/>
            <a:ext cx="2376000" cy="1438200"/>
          </a:xfrm>
          <a:prstGeom prst="rect">
            <a:avLst/>
          </a:prstGeom>
          <a:ln>
            <a:noFill/>
          </a:ln>
        </p:spPr>
      </p:pic>
      <p:pic>
        <p:nvPicPr>
          <p:cNvPr id="153" name="intro_si3.svg" descr=""/>
          <p:cNvPicPr/>
          <p:nvPr/>
        </p:nvPicPr>
        <p:blipFill>
          <a:blip r:embed="rId3"/>
          <a:stretch/>
        </p:blipFill>
        <p:spPr>
          <a:xfrm>
            <a:off x="9072000" y="3456000"/>
            <a:ext cx="2069280" cy="17280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9288000" y="977040"/>
            <a:ext cx="1656000" cy="118296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3384000" y="97560"/>
            <a:ext cx="37317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INTRODUCTION</a:t>
            </a:r>
            <a:endParaRPr b="0" lang="fr-FR" sz="3600" spc="-1" strike="noStrike">
              <a:latin typeface="Raleway ExtraBold"/>
            </a:endParaRPr>
          </a:p>
        </p:txBody>
      </p:sp>
      <p:cxnSp>
        <p:nvCxnSpPr>
          <p:cNvPr id="156" name="Line 4"/>
          <p:cNvCxnSpPr>
            <a:stCxn id="151" idx="3"/>
            <a:endCxn id="153" idx="3"/>
          </p:cNvCxnSpPr>
          <p:nvPr/>
        </p:nvCxnSpPr>
        <p:spPr>
          <a:xfrm>
            <a:off x="8550360" y="2245680"/>
            <a:ext cx="2591280" cy="2074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7" name="Line 5"/>
          <p:cNvCxnSpPr>
            <a:stCxn id="152" idx="3"/>
            <a:endCxn id="153" idx="1"/>
          </p:cNvCxnSpPr>
          <p:nvPr/>
        </p:nvCxnSpPr>
        <p:spPr>
          <a:xfrm flipV="1">
            <a:off x="8044920" y="4320000"/>
            <a:ext cx="1027440" cy="6336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8" name="Line 6"/>
          <p:cNvCxnSpPr>
            <a:stCxn id="154" idx="2"/>
            <a:endCxn id="152" idx="1"/>
          </p:cNvCxnSpPr>
          <p:nvPr/>
        </p:nvCxnSpPr>
        <p:spPr>
          <a:xfrm flipH="1">
            <a:off x="5668920" y="2160000"/>
            <a:ext cx="4447440" cy="27936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9" name="CustomShape 7"/>
          <p:cNvSpPr/>
          <p:nvPr/>
        </p:nvSpPr>
        <p:spPr>
          <a:xfrm>
            <a:off x="569880" y="1266480"/>
            <a:ext cx="4758120" cy="965520"/>
          </a:xfrm>
          <a:prstGeom prst="rect">
            <a:avLst/>
          </a:prstGeom>
          <a:gradFill rotWithShape="0">
            <a:gsLst>
              <a:gs pos="0">
                <a:srgbClr val="ffdece"/>
              </a:gs>
              <a:gs pos="100000">
                <a:srgbClr val="ffffff"/>
              </a:gs>
            </a:gsLst>
            <a:lin ang="0"/>
          </a:gradFill>
          <a:ln w="19080">
            <a:noFill/>
          </a:ln>
          <a:effectLst>
            <a:outerShdw dist="50760" dir="5400000">
              <a:srgbClr val="000000">
                <a:alpha val="9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88000" rIns="0" tIns="36000" bIns="36000" anchor="ctr"/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fr-FR" sz="2600" spc="-18" strike="noStrike">
                <a:solidFill>
                  <a:srgbClr val="000000"/>
                </a:solidFill>
                <a:latin typeface="Arial"/>
                <a:ea typeface="Roboto Slab"/>
              </a:rPr>
              <a:t>SYSTÈME D’INFORMATION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60" name="TextShape 8"/>
          <p:cNvSpPr txBox="1"/>
          <p:nvPr/>
        </p:nvSpPr>
        <p:spPr>
          <a:xfrm>
            <a:off x="576000" y="2546640"/>
            <a:ext cx="440352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600" spc="-1" strike="noStrike">
                <a:latin typeface="Arial"/>
              </a:rPr>
              <a:t>Ensemble organisé de ressources qui permet de :</a:t>
            </a:r>
            <a:endParaRPr b="0" lang="fr-FR" sz="2600" spc="-1" strike="noStrike">
              <a:latin typeface="Arial"/>
            </a:endParaRPr>
          </a:p>
          <a:p>
            <a:endParaRPr b="0" lang="fr-FR" sz="26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360000" y="3600000"/>
            <a:ext cx="216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360360" y="4176360"/>
            <a:ext cx="216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360720" y="4716720"/>
            <a:ext cx="216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"/>
          <p:cNvSpPr/>
          <p:nvPr/>
        </p:nvSpPr>
        <p:spPr>
          <a:xfrm>
            <a:off x="361080" y="5329080"/>
            <a:ext cx="216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3"/>
          <p:cNvSpPr txBox="1"/>
          <p:nvPr/>
        </p:nvSpPr>
        <p:spPr>
          <a:xfrm>
            <a:off x="504000" y="3528000"/>
            <a:ext cx="1578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600" spc="-1" strike="noStrike">
                <a:latin typeface="Arial"/>
              </a:rPr>
              <a:t> </a:t>
            </a:r>
            <a:r>
              <a:rPr b="0" lang="fr-FR" sz="2600" spc="-1" strike="noStrike">
                <a:latin typeface="Arial"/>
              </a:rPr>
              <a:t>Collecter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600" spc="-1" strike="noStrike">
                <a:latin typeface="Arial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66" name="TextShape 14"/>
          <p:cNvSpPr txBox="1"/>
          <p:nvPr/>
        </p:nvSpPr>
        <p:spPr>
          <a:xfrm>
            <a:off x="576000" y="4068000"/>
            <a:ext cx="130392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600" spc="-1" strike="noStrike">
                <a:latin typeface="Arial"/>
              </a:rPr>
              <a:t>Stocker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600" spc="-1" strike="noStrike">
                <a:latin typeface="Arial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67" name="TextShape 15"/>
          <p:cNvSpPr txBox="1"/>
          <p:nvPr/>
        </p:nvSpPr>
        <p:spPr>
          <a:xfrm>
            <a:off x="612000" y="4608360"/>
            <a:ext cx="148968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600" spc="-1" strike="noStrike">
                <a:latin typeface="Arial"/>
              </a:rPr>
              <a:t>Traiter et</a:t>
            </a:r>
            <a:endParaRPr b="0" lang="fr-FR" sz="2600" spc="-1" strike="noStrike">
              <a:latin typeface="Arial"/>
            </a:endParaRPr>
          </a:p>
          <a:p>
            <a:r>
              <a:rPr b="0" lang="fr-FR" sz="2600" spc="-1" strike="noStrike">
                <a:latin typeface="Arial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68" name="TextShape 16"/>
          <p:cNvSpPr txBox="1"/>
          <p:nvPr/>
        </p:nvSpPr>
        <p:spPr>
          <a:xfrm>
            <a:off x="648000" y="5292000"/>
            <a:ext cx="4115520" cy="37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600" spc="-1" strike="noStrike">
                <a:latin typeface="Arial"/>
              </a:rPr>
              <a:t>Distribuer de l’information , en général grâce à un réseau d’ordinateurs</a:t>
            </a:r>
            <a:endParaRPr b="0" lang="fr-FR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f8903b"/>
              </a:gs>
              <a:gs pos="100000">
                <a:srgbClr val="fafdf8"/>
              </a:gs>
            </a:gsLst>
            <a:lin ang="3600000"/>
          </a:gra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3384000" y="97920"/>
            <a:ext cx="37317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INTRODUCTION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213880" y="1292040"/>
            <a:ext cx="4758120" cy="965520"/>
          </a:xfrm>
          <a:prstGeom prst="rect">
            <a:avLst/>
          </a:prstGeom>
          <a:gradFill rotWithShape="0">
            <a:gsLst>
              <a:gs pos="0">
                <a:srgbClr val="ffdece"/>
              </a:gs>
              <a:gs pos="100000">
                <a:srgbClr val="ffffff"/>
              </a:gs>
            </a:gsLst>
            <a:lin ang="0"/>
          </a:gradFill>
          <a:ln w="19080">
            <a:noFill/>
          </a:ln>
          <a:effectLst>
            <a:outerShdw dist="50760" dir="5400000">
              <a:srgbClr val="000000">
                <a:alpha val="9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88000" rIns="0" tIns="36000" bIns="36000" anchor="ctr"/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fr-FR" sz="2600" spc="-18" strike="noStrike">
                <a:solidFill>
                  <a:srgbClr val="000000"/>
                </a:solidFill>
                <a:latin typeface="Arial"/>
                <a:ea typeface="Roboto Slab"/>
              </a:rPr>
              <a:t>SECRETS INDUSTRIELS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213880" y="2660040"/>
            <a:ext cx="4758120" cy="965520"/>
          </a:xfrm>
          <a:prstGeom prst="rect">
            <a:avLst/>
          </a:prstGeom>
          <a:gradFill rotWithShape="0">
            <a:gsLst>
              <a:gs pos="0">
                <a:srgbClr val="ffdece"/>
              </a:gs>
              <a:gs pos="100000">
                <a:srgbClr val="ffffff"/>
              </a:gs>
            </a:gsLst>
            <a:lin ang="0"/>
          </a:gradFill>
          <a:ln w="19080">
            <a:noFill/>
          </a:ln>
          <a:effectLst>
            <a:outerShdw dist="50760" dir="5400000">
              <a:srgbClr val="000000">
                <a:alpha val="9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88000" rIns="0" tIns="36000" bIns="36000" anchor="ctr"/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fr-FR" sz="2600" spc="-18" strike="noStrike">
                <a:solidFill>
                  <a:srgbClr val="000000"/>
                </a:solidFill>
                <a:latin typeface="Arial"/>
                <a:ea typeface="Roboto Slab"/>
              </a:rPr>
              <a:t>CONVERSATIONS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5213880" y="4064040"/>
            <a:ext cx="4758120" cy="965520"/>
          </a:xfrm>
          <a:prstGeom prst="rect">
            <a:avLst/>
          </a:prstGeom>
          <a:gradFill rotWithShape="0">
            <a:gsLst>
              <a:gs pos="0">
                <a:srgbClr val="ffdece"/>
              </a:gs>
              <a:gs pos="100000">
                <a:srgbClr val="ffffff"/>
              </a:gs>
            </a:gsLst>
            <a:lin ang="0"/>
          </a:gradFill>
          <a:ln w="19080">
            <a:noFill/>
          </a:ln>
          <a:effectLst>
            <a:outerShdw dist="50760" dir="5400000">
              <a:srgbClr val="000000">
                <a:alpha val="9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88000" rIns="0" tIns="36000" bIns="36000" anchor="ctr"/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fr-FR" sz="2600" spc="-18" strike="noStrike">
                <a:solidFill>
                  <a:srgbClr val="000000"/>
                </a:solidFill>
                <a:latin typeface="Arial"/>
                <a:ea typeface="Roboto Slab"/>
              </a:rPr>
              <a:t>ÉQUIPEMENTS</a:t>
            </a:r>
            <a:endParaRPr b="0" lang="fr-FR" sz="26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909960" y="1173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2995920" y="1533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3494880" y="295200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4062240" y="2592000"/>
            <a:ext cx="761760" cy="7617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5"/>
          <a:stretch/>
        </p:blipFill>
        <p:spPr>
          <a:xfrm>
            <a:off x="3960000" y="4278240"/>
            <a:ext cx="761760" cy="76176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6"/>
          <a:stretch/>
        </p:blipFill>
        <p:spPr>
          <a:xfrm>
            <a:off x="3024000" y="3981960"/>
            <a:ext cx="91404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f8903b"/>
              </a:gs>
              <a:gs pos="100000">
                <a:srgbClr val="fafdf8"/>
              </a:gs>
            </a:gsLst>
            <a:lin ang="3600000"/>
          </a:gra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3"/>
          <p:cNvSpPr txBox="1"/>
          <p:nvPr/>
        </p:nvSpPr>
        <p:spPr>
          <a:xfrm>
            <a:off x="3384000" y="97920"/>
            <a:ext cx="37317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INTRODUCTION</a:t>
            </a:r>
            <a:endParaRPr b="0" lang="fr-FR" sz="3600" spc="-1" strike="noStrike">
              <a:latin typeface="Raleway ExtraBold"/>
            </a:endParaRPr>
          </a:p>
        </p:txBody>
      </p:sp>
      <p:pic>
        <p:nvPicPr>
          <p:cNvPr id="184" name="undraw_security_o890.svg" descr=""/>
          <p:cNvPicPr/>
          <p:nvPr/>
        </p:nvPicPr>
        <p:blipFill>
          <a:blip r:embed="rId1"/>
          <a:stretch/>
        </p:blipFill>
        <p:spPr>
          <a:xfrm>
            <a:off x="1224000" y="936000"/>
            <a:ext cx="4104000" cy="2937240"/>
          </a:xfrm>
          <a:prstGeom prst="rect">
            <a:avLst/>
          </a:prstGeom>
          <a:ln>
            <a:noFill/>
          </a:ln>
        </p:spPr>
      </p:pic>
      <p:pic>
        <p:nvPicPr>
          <p:cNvPr id="185" name="undraw_Security_on_ff2u.svg" descr=""/>
          <p:cNvPicPr/>
          <p:nvPr/>
        </p:nvPicPr>
        <p:blipFill>
          <a:blip r:embed="rId2"/>
          <a:stretch/>
        </p:blipFill>
        <p:spPr>
          <a:xfrm>
            <a:off x="7488000" y="2280960"/>
            <a:ext cx="3168000" cy="2831040"/>
          </a:xfrm>
          <a:prstGeom prst="rect">
            <a:avLst/>
          </a:prstGeom>
          <a:ln>
            <a:noFill/>
          </a:ln>
        </p:spPr>
      </p:pic>
      <p:sp>
        <p:nvSpPr>
          <p:cNvPr id="186" name="TextShape 4"/>
          <p:cNvSpPr txBox="1"/>
          <p:nvPr/>
        </p:nvSpPr>
        <p:spPr>
          <a:xfrm>
            <a:off x="5544000" y="1329480"/>
            <a:ext cx="7776000" cy="103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200" spc="-1" strike="noStrike">
                <a:latin typeface="Raleway ExtraBold"/>
              </a:rPr>
              <a:t>PROTÉGER LE SYSTÈME D’INFORMATION</a:t>
            </a:r>
            <a:endParaRPr b="0" lang="fr-FR" sz="3200" spc="-1" strike="noStrike">
              <a:latin typeface="Raleway ExtraBold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432000" y="4104000"/>
            <a:ext cx="4398120" cy="648000"/>
          </a:xfrm>
          <a:prstGeom prst="rect">
            <a:avLst/>
          </a:prstGeom>
          <a:gradFill rotWithShape="0">
            <a:gsLst>
              <a:gs pos="0">
                <a:srgbClr val="ffdece"/>
              </a:gs>
              <a:gs pos="100000">
                <a:srgbClr val="ffffff"/>
              </a:gs>
            </a:gsLst>
            <a:lin ang="0"/>
          </a:gradFill>
          <a:ln w="19080">
            <a:noFill/>
          </a:ln>
          <a:effectLst>
            <a:outerShdw dist="50760" dir="5400000">
              <a:srgbClr val="000000">
                <a:alpha val="9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88000" rIns="0" tIns="36000" bIns="36000" anchor="ctr"/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1" lang="fr-FR" sz="2600" spc="-18" strike="noStrike">
                <a:solidFill>
                  <a:srgbClr val="000000"/>
                </a:solidFill>
                <a:latin typeface="Arial"/>
                <a:ea typeface="Roboto Slab"/>
              </a:rPr>
              <a:t>AUDIT DE SÉCURITÉ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504000" y="5205960"/>
            <a:ext cx="4896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Analyse des</a:t>
            </a:r>
            <a:r>
              <a:rPr b="1" lang="fr-FR" sz="2400" spc="-1" strike="noStrike">
                <a:latin typeface="Arial"/>
              </a:rPr>
              <a:t> points forts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et des</a:t>
            </a:r>
            <a:r>
              <a:rPr b="1" lang="fr-FR" sz="2400" spc="-1" strike="noStrike">
                <a:latin typeface="Arial"/>
              </a:rPr>
              <a:t> points faibles </a:t>
            </a:r>
            <a:r>
              <a:rPr b="0" lang="fr-FR" sz="2400" spc="-1" strike="noStrike">
                <a:latin typeface="Arial"/>
              </a:rPr>
              <a:t>d’un SI 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9" name="TextShape 7"/>
          <p:cNvSpPr txBox="1"/>
          <p:nvPr/>
        </p:nvSpPr>
        <p:spPr>
          <a:xfrm>
            <a:off x="6228000" y="5400000"/>
            <a:ext cx="3528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400" spc="-1" strike="noStrike">
                <a:latin typeface="Arial"/>
              </a:rPr>
              <a:t>RECOMMANDATIONS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968000" y="5544000"/>
            <a:ext cx="1260000" cy="144000"/>
          </a:xfrm>
          <a:custGeom>
            <a:avLst/>
            <a:gdLst/>
            <a:ahLst/>
            <a:rect l="0" t="0" r="r" b="b"/>
            <a:pathLst>
              <a:path w="3502" h="402">
                <a:moveTo>
                  <a:pt x="0" y="100"/>
                </a:moveTo>
                <a:lnTo>
                  <a:pt x="2625" y="100"/>
                </a:lnTo>
                <a:lnTo>
                  <a:pt x="2625" y="0"/>
                </a:lnTo>
                <a:lnTo>
                  <a:pt x="3501" y="200"/>
                </a:lnTo>
                <a:lnTo>
                  <a:pt x="2625" y="401"/>
                </a:lnTo>
                <a:lnTo>
                  <a:pt x="2625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890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1656000" y="1512000"/>
            <a:ext cx="8136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latin typeface="Liberation Sans serif"/>
              </a:rPr>
              <a:t>Le processus d’audit se décline en trois phases 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1829160" y="2684880"/>
            <a:ext cx="3756240" cy="112284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préparation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619640" y="3028680"/>
            <a:ext cx="429840" cy="435600"/>
          </a:xfrm>
          <a:prstGeom prst="flowChartConnector">
            <a:avLst/>
          </a:prstGeom>
          <a:solidFill>
            <a:srgbClr val="548235"/>
          </a:solidFill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4169160" y="4440960"/>
            <a:ext cx="3756240" cy="112284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clôture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959640" y="4803120"/>
            <a:ext cx="429840" cy="435600"/>
          </a:xfrm>
          <a:prstGeom prst="flowChartConnector">
            <a:avLst/>
          </a:prstGeom>
          <a:solidFill>
            <a:srgbClr val="548235"/>
          </a:solidFill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7031160" y="2732040"/>
            <a:ext cx="3502440" cy="107604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conduite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6822360" y="3069360"/>
            <a:ext cx="417240" cy="417240"/>
          </a:xfrm>
          <a:prstGeom prst="flowChartConnector">
            <a:avLst/>
          </a:prstGeom>
          <a:solidFill>
            <a:srgbClr val="548235"/>
          </a:solidFill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préparation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504000" y="3312000"/>
            <a:ext cx="3456000" cy="936000"/>
          </a:xfrm>
          <a:prstGeom prst="rect">
            <a:avLst/>
          </a:prstGeom>
          <a:solidFill>
            <a:srgbClr val="b5b9b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3200" spc="-1" strike="noStrike">
                <a:solidFill>
                  <a:srgbClr val="010101"/>
                </a:solidFill>
                <a:latin typeface="Arial"/>
              </a:rPr>
              <a:t>Prise de contact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 flipH="1">
            <a:off x="6156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6336000" y="2232000"/>
            <a:ext cx="381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Objectifs de l’audit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 flipH="1">
            <a:off x="6156000" y="3348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6336000" y="3276000"/>
            <a:ext cx="381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Critères de l’audit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 flipH="1">
            <a:off x="6156000" y="4320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6336000" y="4248000"/>
            <a:ext cx="5112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Canaux de communication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 flipH="1">
            <a:off x="6156000" y="5328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4"/>
          <p:cNvSpPr/>
          <p:nvPr/>
        </p:nvSpPr>
        <p:spPr>
          <a:xfrm>
            <a:off x="6336000" y="5256000"/>
            <a:ext cx="4752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Ressources nécessaires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préparation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504000" y="3312000"/>
            <a:ext cx="4752000" cy="936000"/>
          </a:xfrm>
          <a:prstGeom prst="rect">
            <a:avLst/>
          </a:prstGeom>
          <a:solidFill>
            <a:srgbClr val="b5b9b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3200" spc="-1" strike="noStrike">
                <a:solidFill>
                  <a:srgbClr val="010101"/>
                </a:solidFill>
                <a:latin typeface="Arial"/>
              </a:rPr>
              <a:t>Ressources nécessaires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 flipH="1">
            <a:off x="6156000" y="2304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6336000" y="2232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Dispositions logistiques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 flipH="1">
            <a:off x="6156000" y="3348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6336000" y="3276000"/>
            <a:ext cx="4680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Ressources matérielles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 flipH="1">
            <a:off x="6156000" y="4320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6336000" y="4248000"/>
            <a:ext cx="4608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Ressources humaines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 flipH="1">
            <a:off x="6156000" y="5328000"/>
            <a:ext cx="288000" cy="288000"/>
          </a:xfrm>
          <a:prstGeom prst="flowChartDelay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6336000" y="5256000"/>
            <a:ext cx="5256000" cy="576000"/>
          </a:xfrm>
          <a:prstGeom prst="rect">
            <a:avLst/>
          </a:prstGeom>
          <a:gradFill rotWithShape="0">
            <a:gsLst>
              <a:gs pos="0">
                <a:srgbClr val="dddfdb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2800" spc="-1" strike="noStrike">
                <a:latin typeface="Arial"/>
              </a:rPr>
              <a:t>Ressources documentaires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80000" y="0"/>
            <a:ext cx="11112120" cy="936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-108000" y="-288000"/>
            <a:ext cx="1440000" cy="1368000"/>
          </a:xfrm>
          <a:prstGeom prst="ellipse">
            <a:avLst/>
          </a:prstGeom>
          <a:solidFill>
            <a:srgbClr val="cff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3"/>
          <p:cNvSpPr txBox="1"/>
          <p:nvPr/>
        </p:nvSpPr>
        <p:spPr>
          <a:xfrm>
            <a:off x="3928680" y="97920"/>
            <a:ext cx="264204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600" spc="-1" strike="noStrike">
                <a:latin typeface="Raleway ExtraBold"/>
              </a:rPr>
              <a:t>CONTEXTE</a:t>
            </a:r>
            <a:endParaRPr b="0" lang="fr-FR" sz="3600" spc="-1" strike="noStrike">
              <a:latin typeface="Raleway ExtraBold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960000" y="1080000"/>
            <a:ext cx="3756240" cy="720000"/>
          </a:xfrm>
          <a:prstGeom prst="rect">
            <a:avLst/>
          </a:prstGeom>
          <a:gradFill rotWithShape="0">
            <a:gsLst>
              <a:gs pos="0">
                <a:srgbClr val="cff733"/>
              </a:gs>
              <a:gs pos="100000">
                <a:srgbClr val="fafdf8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 phase de préparation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3960000" y="1800000"/>
            <a:ext cx="3756240" cy="72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3024000" y="2160000"/>
            <a:ext cx="5400000" cy="936000"/>
          </a:xfrm>
          <a:prstGeom prst="rect">
            <a:avLst/>
          </a:prstGeom>
          <a:solidFill>
            <a:srgbClr val="b5b9b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3200" spc="-1" strike="noStrike">
                <a:solidFill>
                  <a:srgbClr val="010101"/>
                </a:solidFill>
                <a:latin typeface="Arial"/>
              </a:rPr>
              <a:t>Ressources documentaires</a:t>
            </a:r>
            <a:endParaRPr b="1" lang="fr-FR" sz="3200" spc="-1" strike="noStrike">
              <a:solidFill>
                <a:srgbClr val="3465a4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522520" y="972720"/>
            <a:ext cx="7181640" cy="5200200"/>
          </a:xfrm>
          <a:prstGeom prst="rect">
            <a:avLst/>
          </a:prstGeom>
          <a:ln>
            <a:noFill/>
          </a:ln>
        </p:spPr>
      </p:pic>
      <p:sp>
        <p:nvSpPr>
          <p:cNvPr id="236" name="TextShape 7"/>
          <p:cNvSpPr txBox="1"/>
          <p:nvPr/>
        </p:nvSpPr>
        <p:spPr>
          <a:xfrm>
            <a:off x="288000" y="6264000"/>
            <a:ext cx="115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>
                <a:latin typeface="Arial"/>
              </a:rPr>
              <a:t>Source </a:t>
            </a:r>
            <a:r>
              <a:rPr b="0" lang="fr-FR" sz="1800" spc="-1" strike="noStrike">
                <a:latin typeface="Arial"/>
              </a:rPr>
              <a:t>: IT Audit Manual, P. 37, UNDP, url : </a:t>
            </a:r>
            <a:r>
              <a:rPr b="0" lang="fr-FR" sz="1800" spc="-1" strike="noStrike">
                <a:solidFill>
                  <a:srgbClr val="335dd1"/>
                </a:solidFill>
                <a:latin typeface="Arial"/>
              </a:rPr>
              <a:t>https://www.undp.org/content/dam/albania/docs/STAR/IT%20AUDIT%20MANUAL.pdf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2019-07-29T09:10:25Z</dcterms:created>
  <dc:creator>Ndze'dzenyuy Karl Lemfon</dc:creator>
  <dc:description/>
  <dc:language>en-GB</dc:language>
  <cp:lastModifiedBy/>
  <dcterms:modified xsi:type="dcterms:W3CDTF">2020-07-15T04:57:25Z</dcterms:modified>
  <cp:revision>157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