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38" r:id="rId5"/>
    <p:sldId id="303" r:id="rId6"/>
    <p:sldId id="304" r:id="rId7"/>
    <p:sldId id="335" r:id="rId8"/>
    <p:sldId id="336" r:id="rId9"/>
    <p:sldId id="337" r:id="rId10"/>
    <p:sldId id="392" r:id="rId11"/>
    <p:sldId id="367" r:id="rId12"/>
    <p:sldId id="277" r:id="rId13"/>
    <p:sldId id="369" r:id="rId14"/>
    <p:sldId id="418" r:id="rId15"/>
    <p:sldId id="419" r:id="rId16"/>
    <p:sldId id="420" r:id="rId17"/>
    <p:sldId id="394" r:id="rId18"/>
    <p:sldId id="427" r:id="rId19"/>
    <p:sldId id="290" r:id="rId20"/>
    <p:sldId id="29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62" y="67"/>
      </p:cViewPr>
      <p:guideLst>
        <p:guide orient="horz" pos="2109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1682340" y="228709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 MyBatis</a:t>
            </a: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技术分享  </a:t>
            </a:r>
            <a:endParaRPr lang="zh-CN" altLang="en-US" sz="60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48804" y="4821383"/>
            <a:ext cx="681476" cy="681476"/>
            <a:chOff x="7866490" y="3995965"/>
            <a:chExt cx="894896" cy="894896"/>
          </a:xfrm>
        </p:grpSpPr>
        <p:sp>
          <p:nvSpPr>
            <p:cNvPr id="17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3137" y="4821383"/>
            <a:ext cx="681476" cy="681476"/>
            <a:chOff x="3456014" y="2618015"/>
            <a:chExt cx="894896" cy="894896"/>
          </a:xfrm>
        </p:grpSpPr>
        <p:sp>
          <p:nvSpPr>
            <p:cNvPr id="22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745971" y="4821383"/>
            <a:ext cx="681476" cy="681476"/>
            <a:chOff x="3456014" y="3995965"/>
            <a:chExt cx="894896" cy="894896"/>
          </a:xfrm>
        </p:grpSpPr>
        <p:sp>
          <p:nvSpPr>
            <p:cNvPr id="32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7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116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整体架构图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232313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097280"/>
            <a:ext cx="10661650" cy="546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主要组件请求流程图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140852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409065"/>
            <a:ext cx="10944225" cy="475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39395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全局映射器启用缓存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		&lt;setting name="cacheEnabled" value="false"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name="cacheEnabled" value="true"/&gt;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查询时，关闭关联对象即时加载以提高性能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name="lazyLoadingEnabled"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设置关联对象加载的形态，此处为按需加载字段(加载字段由SQL指 定)，不会加载关联表的所有字段，以提高性能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name="aggressiveLazyLoading" value="false"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对于未知的SQL查询，允许返回不同的结果集以达到通用的效果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name="multipleResultSetsEnabled"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允许使用列标签代替列名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name="useColumnLabel"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允许使用自定义的主键值(比如由程序生成的UUID 32位编码作为键值)，数据表的PK生成策略将被覆盖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name="useGeneratedKeys"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给予被嵌套的resultMap以字段-属性的映射支持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name="autoMappingBehavior" value="FULL"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对于批量更新操作缓存SQL以提高性能 &lt;setting name="defaultExecutorType" value="BATCH"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数据库超过25000秒仍未响应则超时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name="defaultStatementTimeout" value="25000"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是否开启自动驼峰命名规则（camel case）映射，即从经典数据库列名 A_COLUMN 到经典 Java 属性名 aColumn 的类似映射。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name="mapUnderscoreToCamelCase"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40938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&lt;typeAliases&gt;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type="java.util.HashMap" alias="hashmap"/&gt;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type="java.util.Map" alias="map"/&gt;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type="java.util.List" alias="list"/&gt;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type="java.lang.String" alias="string"/&gt;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type="java.lang.Integer" alias="Integer"/&gt;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&lt;environments default="development"&gt;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&lt;environment id="development"&gt;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&lt;transactionManager type="JDBC"/&gt;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&lt;dataSource type="POOLED"&gt;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name="driver" value="com.mysql.jdbc.Driver"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name="url" value="jdbc:mysql://127.0.0.1:3306/study?useUnicode=true&amp;amp;characterEncoding=utf8"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name="username" value="root"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name="password" value="123456"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&lt;/dataSource&gt;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&lt;/environment&gt;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&lt;/environments&gt;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&lt;!--  注册Mapper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&lt;mapper resource="sqlMapper/userMapper.xml"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456882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39738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7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99715" y="25641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基于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xml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文件配置和注解两种形式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3515" y="3224530"/>
            <a:ext cx="7193915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文档地址：http://www.mybatis.org/mybatis-3/zh/index.html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50171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生成SqlSessionFactory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id="mybatisSqlSessionFactory" class="org.mybatis.spring.SqlSessionFactoryBean"&gt;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name="dataSource" ref="dataSource"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	&lt;property name="mapperLocations"&gt;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		&lt;value&gt;classpath*:sqlMapper/*Mapper.xml&lt;/value&gt;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&lt;/array&gt;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	  &lt;/property&gt;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name="typeAliasesPackage" value="com.chirq.study.mybatis.xml.entity"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name="configLocation" value="classpath:/mybatis/mybatis-config.xml"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&lt;/bean&gt;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&lt;bean class="org.mybatis.spring.mapper.MapperScannerConfigurer"&gt;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&lt;property name="basePackage" value="com.chirq.study.mybatis.xml.dao"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&lt;property name="sqlSessionFactoryBeanName" value="mybatisSqlSessionFactory"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&lt;/bean&gt; 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22466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org.mybatis.spring.mapper.MapperScannerConfigurer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类解释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为了简化配置，在MyBatis-Spring中提供了一个转换器MapperScannerConfig它可以将接口转换为Spring容器中的Bean，在Service中@Autowired的方法直接注入接口实例。在Spring的配置文件中可以采用以下所示的配置将接口转化为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MapperScannerConfigurer将扫描basePackage所指定的包下的所有接口类（包括子类），如果它们在SQL映射文件中定义过，则将它们动态定义为一个Spring Bean，这样，我们在Service中就可以直接注入映射接口的bean。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237543" cy="883854"/>
            <a:chOff x="7192650" y="1794095"/>
            <a:chExt cx="3237543" cy="88385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1" y="1794095"/>
              <a:ext cx="2413252" cy="855038"/>
              <a:chOff x="7991541" y="1794095"/>
              <a:chExt cx="2413252" cy="855038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上手简单，易于学习；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框架在牛叉也是基于底层来构建</a:t>
                </a:r>
                <a:endParaRPr lang="zh-CN" altLang="en-US" dirty="0"/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使用方面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316683"/>
            <a:chOff x="7771695" y="3237509"/>
            <a:chExt cx="3230613" cy="1316683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316683"/>
              <a:chOff x="7991541" y="1794095"/>
              <a:chExt cx="2413252" cy="1316683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让你来开发个持久层框架，能否胜任；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通过阅读</a:t>
                </a:r>
                <a:r>
                  <a:rPr lang="en-US" altLang="zh-CN" dirty="0"/>
                  <a:t>mybatis</a:t>
                </a:r>
                <a:r>
                  <a:rPr lang="zh-CN" altLang="en-US" dirty="0"/>
                  <a:t>源码对自己开发上有何启发，自己在设计接口功能能能否借鉴</a:t>
                </a:r>
                <a:endParaRPr lang="zh-CN" altLang="en-US" dirty="0"/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发散思维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会后思考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)</a:t>
                </a:r>
                <a:endPara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92595" y="4722605"/>
            <a:ext cx="3243313" cy="813310"/>
            <a:chOff x="7186880" y="4608940"/>
            <a:chExt cx="3243313" cy="813310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623898"/>
              <a:chOff x="7991541" y="1794095"/>
              <a:chExt cx="2413252" cy="623898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欢迎补充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动态代理，动态生成</a:t>
              </a:r>
              <a:r>
                <a:rPr lang="en-US" altLang="zh-CN" dirty="0"/>
                <a:t>mapper</a:t>
              </a:r>
              <a:r>
                <a:rPr lang="zh-CN" altLang="en-US" dirty="0"/>
                <a:t>，</a:t>
              </a:r>
              <a:endParaRPr lang="zh-CN" altLang="en-US" dirty="0"/>
            </a:p>
            <a:p>
              <a:pPr algn="r"/>
              <a:r>
                <a:rPr lang="en-US" altLang="zh-CN" dirty="0"/>
                <a:t>Java</a:t>
              </a:r>
              <a:r>
                <a:rPr lang="zh-CN" altLang="en-US" dirty="0"/>
                <a:t>反射，参数绑定以及查询结果绑定</a:t>
              </a:r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JAVA</a:t>
              </a: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基础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5700" y="3237509"/>
            <a:ext cx="3239129" cy="1085543"/>
            <a:chOff x="1155700" y="3237509"/>
            <a:chExt cx="3239129" cy="1085543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155700" y="3539462"/>
              <a:ext cx="2413252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>
                  <a:sym typeface="+mn-ea"/>
                </a:rPr>
                <a:t>建造者模式，适配器模式</a:t>
              </a:r>
              <a:r>
                <a:rPr lang="en-US" altLang="zh-CN" dirty="0">
                  <a:sym typeface="+mn-ea"/>
                </a:rPr>
                <a:t>/</a:t>
              </a:r>
              <a:r>
                <a:rPr lang="zh-CN" altLang="en-US" dirty="0">
                  <a:sym typeface="+mn-ea"/>
                </a:rPr>
                <a:t>工厂方法模式，装饰者模式，代理模式，模板方法模式</a:t>
              </a:r>
              <a:endParaRPr lang="zh-CN" altLang="en-US" dirty="0"/>
            </a:p>
            <a:p>
              <a:pPr algn="r"/>
              <a:endParaRPr lang="zh-CN" altLang="en-US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  <a:sym typeface="+mn-ea"/>
                </a:rPr>
                <a:t>设计模式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2884" y="4655295"/>
            <a:ext cx="3231556" cy="813310"/>
            <a:chOff x="1793519" y="4608940"/>
            <a:chExt cx="3231556" cy="813310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一级缓存，二级缓存</a:t>
              </a:r>
              <a:endParaRPr lang="zh-CN" altLang="en-US" dirty="0"/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性能方面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2675" y="109791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mybati</a:t>
            </a:r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zh-CN" altLang="en-US" b="1">
                <a:solidFill>
                  <a:schemeClr val="bg1"/>
                </a:solidFill>
              </a:rPr>
              <a:t>技术总结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  <a:endParaRPr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77580"/>
            <a:chOff x="4472619" y="2461187"/>
            <a:chExt cx="5288898" cy="677580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java</a:t>
                </a:r>
                <a:r>
                  <a:rPr lang="zh-CN" altLang="en-US" dirty="0"/>
                  <a:t>数据库连接接口</a:t>
                </a:r>
                <a:endParaRPr lang="zh-CN" altLang="en-US" dirty="0"/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JDBC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77580"/>
            <a:chOff x="4472619" y="2461187"/>
            <a:chExt cx="5288898" cy="677580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/>
                  <a:t>对象关系映射 </a:t>
                </a:r>
                <a:r>
                  <a:rPr lang="en-US" altLang="zh-CN" dirty="0"/>
                  <a:t>hibernate/mybatis/springJDBC</a:t>
                </a:r>
                <a:endParaRPr lang="en-US" altLang="zh-CN" dirty="0"/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持久层框架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/ORM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77580"/>
            <a:chOff x="4472619" y="2461187"/>
            <a:chExt cx="5288898" cy="677580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读写分离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77580"/>
            <a:chOff x="4472619" y="2461187"/>
            <a:chExt cx="5288898" cy="677580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分库分表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4488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持久层技术演进发展历程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50000"/>
          </a:bodyPr>
          <a:p>
            <a:r>
              <a:rPr lang="en-US" altLang="zh-CN" sz="2800" dirty="0" err="1">
                <a:solidFill>
                  <a:schemeClr val="bg1"/>
                </a:solidFill>
              </a:rPr>
              <a:t>JDBC</a:t>
            </a:r>
            <a:r>
              <a:rPr lang="zh-CN" altLang="en-US" sz="2800" dirty="0" err="1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Java DataBase </a:t>
            </a:r>
            <a:r>
              <a:rPr lang="en-US" altLang="zh-CN" sz="2800" dirty="0">
                <a:solidFill>
                  <a:schemeClr val="bg1"/>
                </a:solidFill>
              </a:rPr>
              <a:t>Connectivity</a:t>
            </a:r>
            <a:r>
              <a:rPr lang="zh-CN" altLang="en-US" sz="2800" dirty="0">
                <a:solidFill>
                  <a:schemeClr val="bg1"/>
                </a:solidFill>
              </a:rPr>
              <a:t>的缩写，即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数据连接接口。此接口是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的部分。它是由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类，接口组成的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。其设计目的是以平台独立的方式实现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应用程序对不同类型的数据库访问。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简单理解就是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制定规范</a:t>
            </a:r>
            <a:r>
              <a:rPr lang="en-US" altLang="zh-CN" sz="2800" dirty="0">
                <a:solidFill>
                  <a:schemeClr val="bg1"/>
                </a:solidFill>
              </a:rPr>
              <a:t>(API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，各数据库厂商提供具体实现，具体解决方案，如</a:t>
            </a:r>
            <a:r>
              <a:rPr lang="en-US" altLang="zh-CN" sz="2800" dirty="0">
                <a:solidFill>
                  <a:schemeClr val="bg1"/>
                </a:solidFill>
              </a:rPr>
              <a:t>mysql/sql server/oracle/IBM DB2</a:t>
            </a:r>
            <a:r>
              <a:rPr lang="zh-CN" altLang="en-US" sz="2800" dirty="0">
                <a:solidFill>
                  <a:schemeClr val="bg1"/>
                </a:solidFill>
              </a:rPr>
              <a:t>等。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核心包 </a:t>
            </a:r>
            <a:r>
              <a:rPr lang="en-US" altLang="zh-CN" sz="2800" b="1" dirty="0">
                <a:solidFill>
                  <a:schemeClr val="bg1"/>
                </a:solidFill>
              </a:rPr>
              <a:t>java.sql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主要作用：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与一个数据库建立连接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向数据库发送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处理数据库返回的结果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47129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核心接口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274" name="表格 10273"/>
          <p:cNvGraphicFramePr/>
          <p:nvPr/>
        </p:nvGraphicFramePr>
        <p:xfrm>
          <a:off x="1941830" y="2178050"/>
          <a:ext cx="7523480" cy="3801745"/>
        </p:xfrm>
        <a:graphic>
          <a:graphicData uri="http://schemas.openxmlformats.org/drawingml/2006/table">
            <a:tbl>
              <a:tblPr/>
              <a:tblGrid>
                <a:gridCol w="2650490"/>
                <a:gridCol w="487299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接口名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说明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Connection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此接口表示与数据的连接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PreparedStatement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此接口用于执行预编译的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ResultSet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此接口表示了查询出来的数据库数据结果集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DriverManage</a:t>
                      </a:r>
                      <a:endParaRPr lang="en-US" altLang="zh-CN" sz="2000" dirty="0" err="1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此类用于加载和卸载各种驱动程序并建立与数据库的连接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语句并将数据检索到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</a:rPr>
                        <a:t>ResultSet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中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967230" y="1345565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访问数据库步骤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直接连接符 21"/>
          <p:cNvSpPr/>
          <p:nvPr/>
        </p:nvSpPr>
        <p:spPr>
          <a:xfrm>
            <a:off x="4203065" y="2032000"/>
            <a:ext cx="635" cy="48831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" name="矩形 22"/>
          <p:cNvSpPr/>
          <p:nvPr/>
        </p:nvSpPr>
        <p:spPr>
          <a:xfrm>
            <a:off x="2772093" y="251999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导入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java.sql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包 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4" name="直接连接符 23"/>
          <p:cNvSpPr/>
          <p:nvPr/>
        </p:nvSpPr>
        <p:spPr>
          <a:xfrm>
            <a:off x="4167823" y="3089910"/>
            <a:ext cx="0" cy="3603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" name="矩形 24"/>
          <p:cNvSpPr/>
          <p:nvPr/>
        </p:nvSpPr>
        <p:spPr>
          <a:xfrm>
            <a:off x="2726373" y="345027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加载并注册驱动程序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6" name="直接连接符 25"/>
          <p:cNvSpPr/>
          <p:nvPr/>
        </p:nvSpPr>
        <p:spPr>
          <a:xfrm>
            <a:off x="4167823" y="4026535"/>
            <a:ext cx="0" cy="287338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" name="矩形 26"/>
          <p:cNvSpPr/>
          <p:nvPr/>
        </p:nvSpPr>
        <p:spPr>
          <a:xfrm>
            <a:off x="2726373" y="4313873"/>
            <a:ext cx="3024187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Connection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750560" y="4601210"/>
            <a:ext cx="433388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" name="矩形 28"/>
          <p:cNvSpPr/>
          <p:nvPr/>
        </p:nvSpPr>
        <p:spPr>
          <a:xfrm>
            <a:off x="6183948" y="4315460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0" name="直接连接符 29"/>
          <p:cNvSpPr/>
          <p:nvPr/>
        </p:nvSpPr>
        <p:spPr>
          <a:xfrm>
            <a:off x="9315450" y="5110798"/>
            <a:ext cx="0" cy="427037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" name="直接连接符 30"/>
          <p:cNvSpPr/>
          <p:nvPr/>
        </p:nvSpPr>
        <p:spPr>
          <a:xfrm>
            <a:off x="9135110" y="4601210"/>
            <a:ext cx="360363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" name="矩形 31"/>
          <p:cNvSpPr/>
          <p:nvPr/>
        </p:nvSpPr>
        <p:spPr>
          <a:xfrm>
            <a:off x="6614160" y="5248910"/>
            <a:ext cx="19446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6109335" y="5537835"/>
            <a:ext cx="5048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4" name="矩形 33"/>
          <p:cNvSpPr/>
          <p:nvPr/>
        </p:nvSpPr>
        <p:spPr>
          <a:xfrm>
            <a:off x="4166235" y="5248910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26373" y="5248910"/>
            <a:ext cx="1150937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关闭连接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6" name="直接连接符 35"/>
          <p:cNvSpPr/>
          <p:nvPr/>
        </p:nvSpPr>
        <p:spPr>
          <a:xfrm>
            <a:off x="3877310" y="5537835"/>
            <a:ext cx="2889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7" name="直接连接符 36"/>
          <p:cNvSpPr/>
          <p:nvPr/>
        </p:nvSpPr>
        <p:spPr>
          <a:xfrm>
            <a:off x="3518535" y="5825173"/>
            <a:ext cx="0" cy="3603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8630285" y="5537835"/>
            <a:ext cx="4318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5" name="矩形 11284"/>
          <p:cNvSpPr/>
          <p:nvPr/>
        </p:nvSpPr>
        <p:spPr>
          <a:xfrm>
            <a:off x="2762568" y="6185535"/>
            <a:ext cx="151130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结 束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49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49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49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9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49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49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49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9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49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49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49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49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49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49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49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49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49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49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 bldLvl="0" animBg="1"/>
      <p:bldP spid="25" grpId="0" bldLvl="0" animBg="1"/>
      <p:bldP spid="27" grpId="0" bldLvl="0" animBg="1"/>
      <p:bldP spid="29" grpId="0" bldLvl="0" animBg="1"/>
      <p:bldP spid="32" grpId="0" bldLvl="0" animBg="1"/>
      <p:bldP spid="34" grpId="0" bldLvl="0" animBg="1"/>
      <p:bldP spid="35" grpId="0" bldLvl="0" animBg="1"/>
      <p:bldP spid="1128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JDBC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3012440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2521585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97480" y="3974465"/>
            <a:ext cx="728345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所用技术：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JDBC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核心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Thread Local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特性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，数据库连接池，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Java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动态代理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99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简单实现个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框架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236664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3584575"/>
          </a:xfrm>
        </p:spPr>
        <p:txBody>
          <a:bodyPr>
            <a:normAutofit fontScale="50000"/>
          </a:bodyPr>
          <a:p>
            <a:r>
              <a:rPr sz="2800">
                <a:solidFill>
                  <a:schemeClr val="bg1"/>
                </a:solidFill>
              </a:rPr>
              <a:t>什么是 </a:t>
            </a:r>
            <a:r>
              <a:rPr lang="en-US" sz="2800">
                <a:solidFill>
                  <a:schemeClr val="bg1"/>
                </a:solidFill>
              </a:rPr>
              <a:t>ORM</a:t>
            </a:r>
            <a:r>
              <a:rPr sz="2800">
                <a:solidFill>
                  <a:schemeClr val="bg1"/>
                </a:solidFill>
              </a:rPr>
              <a:t> ？</a:t>
            </a:r>
            <a:endParaRPr sz="2800">
              <a:solidFill>
                <a:schemeClr val="bg1"/>
              </a:solidFill>
            </a:endParaRPr>
          </a:p>
          <a:p>
            <a:r>
              <a:rPr sz="2800">
                <a:solidFill>
                  <a:schemeClr val="bg1"/>
                </a:solidFill>
              </a:rPr>
              <a:t>Object Relational Mapping</a:t>
            </a:r>
            <a:r>
              <a:rPr lang="en-US" sz="2800">
                <a:solidFill>
                  <a:schemeClr val="bg1"/>
                </a:solidFill>
              </a:rPr>
              <a:t>(对象关系映射)</a:t>
            </a:r>
            <a:endParaRPr sz="2800">
              <a:solidFill>
                <a:schemeClr val="bg1"/>
              </a:solidFill>
            </a:endParaRPr>
          </a:p>
          <a:p>
            <a:r>
              <a:rPr sz="2800">
                <a:solidFill>
                  <a:schemeClr val="bg1"/>
                </a:solidFill>
              </a:rPr>
              <a:t>面向对象是从软件工程基本原则（如耦合、聚合、封装）的基础上发展起来的，而关系数据库则是从数学理论发展而来的，两套理论存在显著的区别。为了解决这个不匹配的现象，对象关系映射技术应运而生。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提供</a:t>
            </a:r>
            <a:r>
              <a:rPr lang="en-US" altLang="zh-CN" sz="2800">
                <a:solidFill>
                  <a:schemeClr val="bg1"/>
                </a:solidFill>
              </a:rPr>
              <a:t>ORM</a:t>
            </a:r>
            <a:r>
              <a:rPr lang="zh-CN" altLang="en-US" sz="2800">
                <a:solidFill>
                  <a:schemeClr val="bg1"/>
                </a:solidFill>
              </a:rPr>
              <a:t>解决方案是</a:t>
            </a:r>
            <a:r>
              <a:rPr lang="en-US" altLang="zh-CN" sz="2800">
                <a:solidFill>
                  <a:schemeClr val="bg1"/>
                </a:solidFill>
              </a:rPr>
              <a:t>JPA</a:t>
            </a:r>
            <a:r>
              <a:rPr lang="zh-CN" altLang="en-US" sz="2800">
                <a:solidFill>
                  <a:schemeClr val="bg1"/>
                </a:solidFill>
              </a:rPr>
              <a:t>（Java Persistence API），Java持久层API。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主要提供商：</a:t>
            </a:r>
            <a:r>
              <a:rPr lang="en-US" altLang="zh-CN" sz="2800">
                <a:solidFill>
                  <a:schemeClr val="bg1"/>
                </a:solidFill>
              </a:rPr>
              <a:t>Hinernate, OpenJPA</a:t>
            </a:r>
            <a:endParaRPr lang="en-US" altLang="zh-CN" sz="2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ORM映射元数据</a:t>
            </a:r>
            <a:r>
              <a:rPr lang="en-US" altLang="zh-CN" sz="2400" dirty="0">
                <a:solidFill>
                  <a:schemeClr val="bg1"/>
                </a:solidFill>
              </a:rPr>
              <a:t>,J</a:t>
            </a:r>
            <a:r>
              <a:rPr lang="zh-CN" altLang="en-US" sz="2400" dirty="0">
                <a:solidFill>
                  <a:schemeClr val="bg1"/>
                </a:solidFill>
              </a:rPr>
              <a:t>PA支持XML和JDK5.0注解两种元数据的形式，元数据描述对象和表之间的映射关系，框架据此将实体对象持久化到数据库表中；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用来操作实体对象，执行CRUD操作，框架在后台替代我们完成所有的事情，开发者从繁琐的JDBC和SQL代码中解脱出来。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通过面向对象而非面向数据库的查询语言查询数据，避免程序的SQL语句紧密耦合。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9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mybatis-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40000"/>
          </a:bodyPr>
          <a:p>
            <a:r>
              <a:rPr sz="2800">
                <a:solidFill>
                  <a:schemeClr val="bg1"/>
                </a:solidFill>
              </a:rPr>
              <a:t>什么是 My</a:t>
            </a:r>
            <a:r>
              <a:rPr lang="en-US" sz="2800">
                <a:solidFill>
                  <a:schemeClr val="bg1"/>
                </a:solidFill>
              </a:rPr>
              <a:t>b</a:t>
            </a:r>
            <a:r>
              <a:rPr sz="2800">
                <a:solidFill>
                  <a:schemeClr val="bg1"/>
                </a:solidFill>
              </a:rPr>
              <a:t>atis ？</a:t>
            </a:r>
            <a:endParaRPr sz="2800">
              <a:solidFill>
                <a:schemeClr val="bg1"/>
              </a:solidFill>
            </a:endParaRPr>
          </a:p>
          <a:p>
            <a:r>
              <a:rPr sz="2800">
                <a:solidFill>
                  <a:schemeClr val="bg1"/>
                </a:solidFill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endParaRPr sz="2800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mybatis</a:t>
            </a:r>
            <a:r>
              <a:rPr lang="zh-CN" altLang="en-US" sz="2800" b="1">
                <a:solidFill>
                  <a:schemeClr val="bg1"/>
                </a:solidFill>
              </a:rPr>
              <a:t>并不是完整的</a:t>
            </a:r>
            <a:r>
              <a:rPr lang="en-US" altLang="zh-CN" sz="2800" b="1">
                <a:solidFill>
                  <a:schemeClr val="bg1"/>
                </a:solidFill>
              </a:rPr>
              <a:t>ORM</a:t>
            </a:r>
            <a:r>
              <a:rPr lang="zh-CN" altLang="en-US" sz="2800" b="1">
                <a:solidFill>
                  <a:schemeClr val="bg1"/>
                </a:solidFill>
              </a:rPr>
              <a:t>框架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ORM是Object和Relation之间的映射，包括Object-&gt;Relation和Relation-&gt;Object两方面。Hibernate是个完整的ORM框架，而MyBatis完成的是Relation-&gt;Object，也就是其所说的data mapper framework。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文档地址：</a:t>
            </a:r>
            <a:r>
              <a:rPr lang="en-US" altLang="zh-CN" sz="2800" b="1">
                <a:solidFill>
                  <a:schemeClr val="bg1"/>
                </a:solidFill>
              </a:rPr>
              <a:t>http://www.mybatis.org/mybatis-3/zh/index.html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可以自定义</a:t>
            </a:r>
            <a:r>
              <a:rPr lang="en-US" altLang="zh-CN" sz="2400" dirty="0">
                <a:solidFill>
                  <a:schemeClr val="bg1"/>
                </a:solidFill>
              </a:rPr>
              <a:t>SQL/</a:t>
            </a:r>
            <a:r>
              <a:rPr lang="zh-CN" altLang="en-US" sz="2400" dirty="0">
                <a:solidFill>
                  <a:schemeClr val="bg1"/>
                </a:solidFill>
              </a:rPr>
              <a:t>存储过程和高级映射。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简化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</a:rPr>
              <a:t>POJO</a:t>
            </a:r>
            <a:r>
              <a:rPr lang="zh-CN" altLang="en-US" sz="2400" dirty="0">
                <a:solidFill>
                  <a:schemeClr val="bg1"/>
                </a:solidFill>
              </a:rPr>
              <a:t>映射。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使用接口绑定，使用便利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简单易学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灵活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5445</Words>
  <Application>WPS 演示</Application>
  <PresentationFormat>宽屏</PresentationFormat>
  <Paragraphs>293</Paragraphs>
  <Slides>18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经典综艺体简</vt:lpstr>
      <vt:lpstr>时尚中黑简体</vt:lpstr>
      <vt:lpstr>黑体</vt:lpstr>
      <vt:lpstr>Calibri</vt:lpstr>
      <vt:lpstr>微软雅黑</vt:lpstr>
      <vt:lpstr>Lato Light</vt:lpstr>
      <vt:lpstr>锐字锐线俏皮简1.0</vt:lpstr>
      <vt:lpstr>Times New Roman</vt:lpstr>
      <vt:lpstr>Tahoma</vt:lpstr>
      <vt:lpstr>迷你简菱心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一禅</cp:lastModifiedBy>
  <cp:revision>261</cp:revision>
  <dcterms:created xsi:type="dcterms:W3CDTF">2017-03-10T09:23:00Z</dcterms:created>
  <dcterms:modified xsi:type="dcterms:W3CDTF">2019-10-29T07:45:11Z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