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4" r:id="rId3"/>
  </p:sldMasterIdLst>
  <p:notesMasterIdLst>
    <p:notesMasterId r:id="rId19"/>
  </p:notesMasterIdLst>
  <p:sldIdLst>
    <p:sldId id="256" r:id="rId4"/>
    <p:sldId id="258" r:id="rId5"/>
    <p:sldId id="259" r:id="rId6"/>
    <p:sldId id="302" r:id="rId7"/>
    <p:sldId id="257" r:id="rId8"/>
    <p:sldId id="284" r:id="rId9"/>
    <p:sldId id="285" r:id="rId10"/>
    <p:sldId id="279" r:id="rId11"/>
    <p:sldId id="280" r:id="rId12"/>
    <p:sldId id="281" r:id="rId13"/>
    <p:sldId id="283" r:id="rId14"/>
    <p:sldId id="304" r:id="rId15"/>
    <p:sldId id="303" r:id="rId16"/>
    <p:sldId id="268" r:id="rId17"/>
    <p:sldId id="278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A1BE"/>
    <a:srgbClr val="0756B9"/>
    <a:srgbClr val="65615B"/>
    <a:srgbClr val="FF0000"/>
    <a:srgbClr val="C0C0C0"/>
    <a:srgbClr val="3366FF"/>
    <a:srgbClr val="478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2" d="100"/>
          <a:sy n="102" d="100"/>
        </p:scale>
        <p:origin x="917" y="-91"/>
      </p:cViewPr>
      <p:guideLst>
        <p:guide orient="horz" pos="211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4097"/>
          <p:cNvSpPr>
            <a:spLocks noGrp="1" noRot="1" noChangeAspect="1"/>
          </p:cNvSpPr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099" name="文本占位符 4098"/>
          <p:cNvSpPr>
            <a:spLocks noGrp="1"/>
          </p:cNvSpPr>
          <p:nvPr>
            <p:ph type="body" sz="quarter" idx="3"/>
          </p:nvPr>
        </p:nvSpPr>
        <p:spPr>
          <a:xfrm>
            <a:off x="538163" y="4387850"/>
            <a:ext cx="5780087" cy="3952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
第二级
第三级
第四级
第五级</a:t>
            </a:r>
          </a:p>
        </p:txBody>
      </p:sp>
      <p:sp>
        <p:nvSpPr>
          <p:cNvPr id="4100" name="页眉占位符 409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4101" name="日期占位符 410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latinLnBrk="0" hangingPunct="1"/>
            <a:endParaRPr lang="zh-CN" altLang="en-US" sz="1200" dirty="0"/>
          </a:p>
        </p:txBody>
      </p:sp>
      <p:sp>
        <p:nvSpPr>
          <p:cNvPr id="4102" name="页脚占位符 4101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4103" name="灯片编号占位符 4102"/>
          <p:cNvSpPr>
            <a:spLocks noGrp="1"/>
          </p:cNvSpPr>
          <p:nvPr>
            <p:ph type="sldNum" sz="quarter" idx="5"/>
          </p:nvPr>
        </p:nvSpPr>
        <p:spPr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latinLnBrk="0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68425" y="1139825"/>
            <a:ext cx="4114800" cy="3086100"/>
          </a:xfrm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xfrm>
            <a:off x="682625" y="4397375"/>
            <a:ext cx="5486400" cy="3600450"/>
          </a:xfrm>
          <a:ln/>
        </p:spPr>
        <p:txBody>
          <a:bodyPr vert="horz" wrap="square" anchor="t"/>
          <a:lstStyle/>
          <a:p>
            <a:pPr lvl="0">
              <a:spcBef>
                <a:spcPct val="0"/>
              </a:spcBef>
            </a:pPr>
            <a:r>
              <a:rPr lang="zh-CN" altLang="en-US" dirty="0"/>
              <a:t>模板来自于 </a:t>
            </a:r>
            <a:r>
              <a:rPr lang="en-US" altLang="zh-CN" dirty="0"/>
              <a:t>http://docer.wps.cn</a:t>
            </a: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/>
        </p:nvSpPr>
        <p:spPr>
          <a:xfrm>
            <a:off x="3881438" y="8682038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9"/>
          <p:cNvGrpSpPr/>
          <p:nvPr userDrawn="1"/>
        </p:nvGrpSpPr>
        <p:grpSpPr>
          <a:xfrm>
            <a:off x="9525" y="0"/>
            <a:ext cx="9134475" cy="6858000"/>
            <a:chOff x="0" y="0"/>
            <a:chExt cx="9134856" cy="6858000"/>
          </a:xfrm>
        </p:grpSpPr>
        <p:pic>
          <p:nvPicPr>
            <p:cNvPr id="3075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25712" cy="68580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6" name="矩形 11"/>
            <p:cNvSpPr/>
            <p:nvPr/>
          </p:nvSpPr>
          <p:spPr>
            <a:xfrm>
              <a:off x="0" y="0"/>
              <a:ext cx="9134856" cy="332667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/>
              <a:endParaRPr lang="zh-CN" altLang="en-US" sz="180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77" name="KSO_BT1"/>
          <p:cNvSpPr>
            <a:spLocks noGrp="1"/>
          </p:cNvSpPr>
          <p:nvPr>
            <p:ph type="ctrTitle"/>
          </p:nvPr>
        </p:nvSpPr>
        <p:spPr>
          <a:xfrm>
            <a:off x="1495425" y="925513"/>
            <a:ext cx="7497763" cy="16446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 algn="ctr"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KSO_BC1"/>
          <p:cNvSpPr>
            <a:spLocks noGrp="1"/>
          </p:cNvSpPr>
          <p:nvPr>
            <p:ph type="subTitle" idx="1"/>
          </p:nvPr>
        </p:nvSpPr>
        <p:spPr>
          <a:xfrm>
            <a:off x="1497013" y="2565400"/>
            <a:ext cx="7489825" cy="474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sz="1800">
                <a:solidFill>
                  <a:srgbClr val="6C6F72"/>
                </a:solidFill>
              </a:defRPr>
            </a:lvl1pPr>
            <a:lvl2pPr marL="0" lvl="1" indent="0" algn="ctr">
              <a:buNone/>
              <a:defRPr sz="1800">
                <a:solidFill>
                  <a:srgbClr val="6C6F72"/>
                </a:solidFill>
              </a:defRPr>
            </a:lvl2pPr>
            <a:lvl3pPr marL="914400" lvl="2" indent="0" algn="ctr">
              <a:buNone/>
              <a:defRPr sz="1800">
                <a:solidFill>
                  <a:srgbClr val="6C6F72"/>
                </a:solidFill>
              </a:defRPr>
            </a:lvl3pPr>
            <a:lvl4pPr marL="1371600" lvl="3" indent="0" algn="ctr">
              <a:buNone/>
              <a:defRPr sz="1800">
                <a:solidFill>
                  <a:srgbClr val="6C6F72"/>
                </a:solidFill>
              </a:defRPr>
            </a:lvl4pPr>
            <a:lvl5pPr marL="1828800" lvl="4" indent="0" algn="ctr">
              <a:buNone/>
              <a:defRPr sz="1800">
                <a:solidFill>
                  <a:srgbClr val="6C6F72"/>
                </a:solidFill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3079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919293"/>
                </a:solidFill>
              </a:defRPr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0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919293"/>
                </a:solidFill>
              </a:defRPr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1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919293"/>
                </a:solidFill>
              </a:defRPr>
            </a:lvl1pPr>
          </a:lstStyle>
          <a:p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4500" y="1108075"/>
            <a:ext cx="4045728" cy="5348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60" y="1108075"/>
            <a:ext cx="4045728" cy="5348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4085" y="188913"/>
            <a:ext cx="2066528" cy="62674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4500" y="188913"/>
            <a:ext cx="6079786" cy="6267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9"/>
          <p:cNvGrpSpPr/>
          <p:nvPr userDrawn="1"/>
        </p:nvGrpSpPr>
        <p:grpSpPr>
          <a:xfrm>
            <a:off x="9525" y="0"/>
            <a:ext cx="9134475" cy="6858000"/>
            <a:chOff x="0" y="0"/>
            <a:chExt cx="9134856" cy="6858000"/>
          </a:xfrm>
        </p:grpSpPr>
        <p:pic>
          <p:nvPicPr>
            <p:cNvPr id="3075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25712" cy="68580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6" name="矩形 11"/>
            <p:cNvSpPr/>
            <p:nvPr/>
          </p:nvSpPr>
          <p:spPr>
            <a:xfrm>
              <a:off x="0" y="0"/>
              <a:ext cx="9134856" cy="332667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/>
              <a:endParaRPr lang="zh-CN" altLang="en-US" sz="180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77" name="KSO_BT1"/>
          <p:cNvSpPr>
            <a:spLocks noGrp="1"/>
          </p:cNvSpPr>
          <p:nvPr>
            <p:ph type="ctrTitle"/>
          </p:nvPr>
        </p:nvSpPr>
        <p:spPr>
          <a:xfrm>
            <a:off x="1495425" y="925513"/>
            <a:ext cx="7497763" cy="16446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 algn="ctr"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8" name="KSO_BC1"/>
          <p:cNvSpPr>
            <a:spLocks noGrp="1"/>
          </p:cNvSpPr>
          <p:nvPr>
            <p:ph type="subTitle" idx="1"/>
          </p:nvPr>
        </p:nvSpPr>
        <p:spPr>
          <a:xfrm>
            <a:off x="1497013" y="2565400"/>
            <a:ext cx="7489825" cy="4746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sz="1800">
                <a:solidFill>
                  <a:srgbClr val="6C6F72"/>
                </a:solidFill>
              </a:defRPr>
            </a:lvl1pPr>
            <a:lvl2pPr marL="0" lvl="1" indent="0" algn="ctr">
              <a:buNone/>
              <a:defRPr sz="1800">
                <a:solidFill>
                  <a:srgbClr val="6C6F72"/>
                </a:solidFill>
              </a:defRPr>
            </a:lvl2pPr>
            <a:lvl3pPr marL="914400" lvl="2" indent="0" algn="ctr">
              <a:buNone/>
              <a:defRPr sz="1800">
                <a:solidFill>
                  <a:srgbClr val="6C6F72"/>
                </a:solidFill>
              </a:defRPr>
            </a:lvl3pPr>
            <a:lvl4pPr marL="1371600" lvl="3" indent="0" algn="ctr">
              <a:buNone/>
              <a:defRPr sz="1800">
                <a:solidFill>
                  <a:srgbClr val="6C6F72"/>
                </a:solidFill>
              </a:defRPr>
            </a:lvl4pPr>
            <a:lvl5pPr marL="1828800" lvl="4" indent="0" algn="ctr">
              <a:buNone/>
              <a:defRPr sz="1800">
                <a:solidFill>
                  <a:srgbClr val="6C6F72"/>
                </a:solidFill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3079" name="KSO_FD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919293"/>
                </a:solidFill>
              </a:defRPr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0" name="KSO_FT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919293"/>
                </a:solidFill>
              </a:defRPr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081" name="KSO_FN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919293"/>
                </a:solidFill>
              </a:defRPr>
            </a:lvl1pPr>
          </a:lstStyle>
          <a:p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4500" y="1108075"/>
            <a:ext cx="4045728" cy="5348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60" y="1108075"/>
            <a:ext cx="4045728" cy="5348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4085" y="188913"/>
            <a:ext cx="2066528" cy="62674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4500" y="188913"/>
            <a:ext cx="6079786" cy="6267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8"/>
          <p:cNvGrpSpPr/>
          <p:nvPr/>
        </p:nvGrpSpPr>
        <p:grpSpPr>
          <a:xfrm>
            <a:off x="0" y="3175"/>
            <a:ext cx="9144000" cy="6854825"/>
            <a:chOff x="0" y="0"/>
            <a:chExt cx="9144000" cy="6854208"/>
          </a:xfrm>
        </p:grpSpPr>
        <p:pic>
          <p:nvPicPr>
            <p:cNvPr id="2051" name="图片 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0" y="0"/>
              <a:ext cx="9144000" cy="6850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2" name="矩形 7"/>
            <p:cNvSpPr/>
            <p:nvPr/>
          </p:nvSpPr>
          <p:spPr>
            <a:xfrm>
              <a:off x="0" y="184848"/>
              <a:ext cx="9144000" cy="6669360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79999"/>
                  </a:srgbClr>
                </a:gs>
                <a:gs pos="0">
                  <a:srgbClr val="FFFFFF">
                    <a:alpha val="79999"/>
                  </a:srgbClr>
                </a:gs>
                <a:gs pos="59000">
                  <a:srgbClr val="FFFFFF">
                    <a:alpha val="84719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/>
              <a:endParaRPr lang="en-US" altLang="x-none" sz="180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53" name="KSO_BT1"/>
          <p:cNvSpPr>
            <a:spLocks noGrp="1"/>
          </p:cNvSpPr>
          <p:nvPr>
            <p:ph type="title"/>
          </p:nvPr>
        </p:nvSpPr>
        <p:spPr>
          <a:xfrm>
            <a:off x="444500" y="188913"/>
            <a:ext cx="8266113" cy="700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4" name="KSO_BC1"/>
          <p:cNvSpPr>
            <a:spLocks noGrp="1"/>
          </p:cNvSpPr>
          <p:nvPr>
            <p:ph type="body" idx="1"/>
          </p:nvPr>
        </p:nvSpPr>
        <p:spPr>
          <a:xfrm>
            <a:off x="444500" y="1108075"/>
            <a:ext cx="8256588" cy="53482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55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919293"/>
                </a:solidFill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6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919293"/>
                </a:solidFill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7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919293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rgbClr val="3B4355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1" fontAlgn="base" latinLnBrk="0" hangingPunct="1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"/>
        <a:defRPr sz="2000" b="0" i="0" u="none" kern="1200" baseline="0">
          <a:solidFill>
            <a:srgbClr val="3B4355"/>
          </a:solidFill>
          <a:latin typeface="+mn-lt"/>
          <a:ea typeface="+mn-ea"/>
          <a:cs typeface="+mn-cs"/>
        </a:defRPr>
      </a:lvl1pPr>
      <a:lvl2pPr marL="357505" lvl="1" indent="-357505" algn="just" defTabSz="914400" eaLnBrk="1" fontAlgn="base" latinLnBrk="0" hangingPunct="1">
        <a:lnSpc>
          <a:spcPct val="130000"/>
        </a:lnSpc>
        <a:spcBef>
          <a:spcPct val="0"/>
        </a:spcBef>
        <a:spcAft>
          <a:spcPts val="600"/>
        </a:spcAft>
        <a:buClr>
          <a:schemeClr val="accent1"/>
        </a:buClr>
        <a:buFont typeface="幼圆" panose="02010509060101010101" pitchFamily="1" charset="-122"/>
        <a:buChar char=" "/>
        <a:defRPr sz="1600" b="0" i="0" u="none" kern="1200" baseline="0">
          <a:solidFill>
            <a:srgbClr val="696969"/>
          </a:solidFill>
          <a:latin typeface="幼圆" panose="02010509060101010101" pitchFamily="1" charset="-122"/>
          <a:ea typeface="幼圆" panose="02010509060101010101" pitchFamily="1" charset="-122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Calibri" panose="020F0502020204030204" pitchFamily="2" charset="0"/>
          <a:ea typeface="幼圆" panose="02010509060101010101" pitchFamily="1" charset="-122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Calibri" panose="020F0502020204030204" pitchFamily="2" charset="0"/>
          <a:ea typeface="幼圆" panose="02010509060101010101" pitchFamily="1" charset="-122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Calibri" panose="020F0502020204030204" pitchFamily="2" charset="0"/>
          <a:ea typeface="幼圆" panose="02010509060101010101" pitchFamily="1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Calibri" panose="020F0502020204030204" pitchFamily="2" charset="0"/>
          <a:ea typeface="幼圆" panose="02010509060101010101" pitchFamily="1" charset="-122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Calibri" panose="020F0502020204030204" pitchFamily="2" charset="0"/>
          <a:ea typeface="幼圆" panose="02010509060101010101" pitchFamily="1" charset="-122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Calibri" panose="020F0502020204030204" pitchFamily="2" charset="0"/>
          <a:ea typeface="幼圆" panose="02010509060101010101" pitchFamily="1" charset="-122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Calibri" panose="020F0502020204030204" pitchFamily="2" charset="0"/>
          <a:ea typeface="幼圆" panose="02010509060101010101" pitchFamily="1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8"/>
          <p:cNvGrpSpPr/>
          <p:nvPr/>
        </p:nvGrpSpPr>
        <p:grpSpPr>
          <a:xfrm>
            <a:off x="0" y="3175"/>
            <a:ext cx="9144000" cy="6854825"/>
            <a:chOff x="0" y="0"/>
            <a:chExt cx="9144000" cy="6854208"/>
          </a:xfrm>
        </p:grpSpPr>
        <p:pic>
          <p:nvPicPr>
            <p:cNvPr id="2051" name="图片 6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0" y="0"/>
              <a:ext cx="9144000" cy="68504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2" name="矩形 7"/>
            <p:cNvSpPr/>
            <p:nvPr/>
          </p:nvSpPr>
          <p:spPr>
            <a:xfrm>
              <a:off x="0" y="184848"/>
              <a:ext cx="9144000" cy="6669360"/>
            </a:xfrm>
            <a:prstGeom prst="rect">
              <a:avLst/>
            </a:prstGeom>
            <a:gradFill rotWithShape="1">
              <a:gsLst>
                <a:gs pos="0">
                  <a:srgbClr val="FFFFFF">
                    <a:alpha val="79999"/>
                  </a:srgbClr>
                </a:gs>
                <a:gs pos="0">
                  <a:srgbClr val="FFFFFF">
                    <a:alpha val="79999"/>
                  </a:srgbClr>
                </a:gs>
                <a:gs pos="59000">
                  <a:srgbClr val="FFFFFF">
                    <a:alpha val="84719"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 anchor="ctr"/>
            <a:lstStyle/>
            <a:p>
              <a:pPr lvl="0" algn="ctr"/>
              <a:endParaRPr lang="en-US" altLang="x-none" sz="180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53" name="KSO_BT1"/>
          <p:cNvSpPr>
            <a:spLocks noGrp="1"/>
          </p:cNvSpPr>
          <p:nvPr>
            <p:ph type="title"/>
          </p:nvPr>
        </p:nvSpPr>
        <p:spPr>
          <a:xfrm>
            <a:off x="444500" y="188913"/>
            <a:ext cx="8266113" cy="700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4" name="KSO_BC1"/>
          <p:cNvSpPr>
            <a:spLocks noGrp="1"/>
          </p:cNvSpPr>
          <p:nvPr>
            <p:ph type="body" idx="1"/>
          </p:nvPr>
        </p:nvSpPr>
        <p:spPr>
          <a:xfrm>
            <a:off x="444500" y="1108075"/>
            <a:ext cx="8256588" cy="53482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55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919293"/>
                </a:solidFill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6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919293"/>
                </a:solidFill>
              </a:defRPr>
            </a:lvl1pPr>
          </a:lstStyle>
          <a:p>
            <a:pPr lvl="0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7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919293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rgbClr val="3B4355"/>
          </a:solidFill>
          <a:latin typeface="+mj-lt"/>
          <a:ea typeface="+mj-ea"/>
          <a:cs typeface="+mj-cs"/>
        </a:defRPr>
      </a:lvl1pPr>
    </p:titleStyle>
    <p:bodyStyle>
      <a:lvl1pPr marL="357505" lvl="0" indent="-357505" algn="just" defTabSz="914400" eaLnBrk="1" fontAlgn="base" latinLnBrk="0" hangingPunct="1">
        <a:lnSpc>
          <a:spcPct val="110000"/>
        </a:lnSpc>
        <a:spcBef>
          <a:spcPts val="18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"/>
        <a:defRPr sz="2000" b="0" i="0" u="none" kern="1200" baseline="0">
          <a:solidFill>
            <a:srgbClr val="3B4355"/>
          </a:solidFill>
          <a:latin typeface="+mn-lt"/>
          <a:ea typeface="+mn-ea"/>
          <a:cs typeface="+mn-cs"/>
        </a:defRPr>
      </a:lvl1pPr>
      <a:lvl2pPr marL="357505" lvl="1" indent="-357505" algn="just" defTabSz="914400" eaLnBrk="1" fontAlgn="base" latinLnBrk="0" hangingPunct="1">
        <a:lnSpc>
          <a:spcPct val="130000"/>
        </a:lnSpc>
        <a:spcBef>
          <a:spcPct val="0"/>
        </a:spcBef>
        <a:spcAft>
          <a:spcPts val="600"/>
        </a:spcAft>
        <a:buClr>
          <a:schemeClr val="accent1"/>
        </a:buClr>
        <a:buFont typeface="幼圆" panose="02010509060101010101" pitchFamily="1" charset="-122"/>
        <a:buChar char=" "/>
        <a:defRPr sz="1600" b="0" i="0" u="none" kern="1200" baseline="0">
          <a:solidFill>
            <a:srgbClr val="696969"/>
          </a:solidFill>
          <a:latin typeface="幼圆" panose="02010509060101010101" pitchFamily="1" charset="-122"/>
          <a:ea typeface="幼圆" panose="02010509060101010101" pitchFamily="1" charset="-122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Calibri" panose="020F0502020204030204" pitchFamily="2" charset="0"/>
          <a:ea typeface="幼圆" panose="02010509060101010101" pitchFamily="1" charset="-122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Calibri" panose="020F0502020204030204" pitchFamily="2" charset="0"/>
          <a:ea typeface="幼圆" panose="02010509060101010101" pitchFamily="1" charset="-122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Calibri" panose="020F0502020204030204" pitchFamily="2" charset="0"/>
          <a:ea typeface="幼圆" panose="02010509060101010101" pitchFamily="1" charset="-122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Calibri" panose="020F0502020204030204" pitchFamily="2" charset="0"/>
          <a:ea typeface="幼圆" panose="02010509060101010101" pitchFamily="1" charset="-122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Calibri" panose="020F0502020204030204" pitchFamily="2" charset="0"/>
          <a:ea typeface="幼圆" panose="02010509060101010101" pitchFamily="1" charset="-122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Calibri" panose="020F0502020204030204" pitchFamily="2" charset="0"/>
          <a:ea typeface="幼圆" panose="02010509060101010101" pitchFamily="1" charset="-122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b="0" i="0" u="none" kern="1200" baseline="0">
          <a:solidFill>
            <a:schemeClr val="tx1"/>
          </a:solidFill>
          <a:latin typeface="Calibri" panose="020F0502020204030204" pitchFamily="2" charset="0"/>
          <a:ea typeface="幼圆" panose="02010509060101010101" pitchFamily="1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/>
          <p:cNvSpPr>
            <a:spLocks noGrp="1"/>
          </p:cNvSpPr>
          <p:nvPr>
            <p:ph type="ctrTitle"/>
          </p:nvPr>
        </p:nvSpPr>
        <p:spPr>
          <a:ln/>
        </p:spPr>
        <p:txBody>
          <a:bodyPr anchor="b"/>
          <a:lstStyle/>
          <a:p>
            <a:pPr defTabSz="914400">
              <a:buSzPct val="100000"/>
            </a:pPr>
            <a:r>
              <a:rPr lang="zh-CN" altLang="en-US" kern="1200" baseline="0" dirty="0">
                <a:latin typeface="Arial Black" panose="020B0A04020102020204" pitchFamily="2" charset="0"/>
                <a:ea typeface="微软雅黑" panose="020B0503020204020204" pitchFamily="2" charset="-122"/>
              </a:rPr>
              <a:t>分布式事务</a:t>
            </a:r>
          </a:p>
        </p:txBody>
      </p:sp>
      <p:sp>
        <p:nvSpPr>
          <p:cNvPr id="5123" name="副标题 5122"/>
          <p:cNvSpPr>
            <a:spLocks noGrp="1"/>
          </p:cNvSpPr>
          <p:nvPr>
            <p:ph type="subTitle" idx="1"/>
          </p:nvPr>
        </p:nvSpPr>
        <p:spPr>
          <a:xfrm>
            <a:off x="1495108" y="2570480"/>
            <a:ext cx="7489825" cy="474663"/>
          </a:xfrm>
          <a:ln/>
        </p:spPr>
        <p:txBody>
          <a:bodyPr anchor="t"/>
          <a:lstStyle/>
          <a:p>
            <a:pPr defTabSz="914400">
              <a:buSzPct val="60000"/>
            </a:pPr>
            <a:r>
              <a:rPr lang="zh-CN" altLang="en-US" kern="1200" baseline="0">
                <a:latin typeface="Arial" panose="020B0604020202020204" pitchFamily="34" charset="0"/>
                <a:ea typeface="微软雅黑" panose="020B0503020204020204" pitchFamily="2" charset="-122"/>
              </a:rPr>
              <a:t>共享服务中心</a:t>
            </a:r>
            <a:r>
              <a:rPr lang="en-US" altLang="zh-CN" kern="1200" baseline="0">
                <a:latin typeface="Arial" panose="020B0604020202020204" pitchFamily="34" charset="0"/>
                <a:ea typeface="微软雅黑" panose="020B0503020204020204" pitchFamily="2" charset="-122"/>
              </a:rPr>
              <a:t>--</a:t>
            </a:r>
            <a:r>
              <a:rPr lang="zh-CN" altLang="en-US" kern="1200" baseline="0">
                <a:latin typeface="Arial" panose="020B0604020202020204" pitchFamily="34" charset="0"/>
                <a:ea typeface="微软雅黑" panose="020B0503020204020204" pitchFamily="2" charset="-122"/>
              </a:rPr>
              <a:t>李丙城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433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3.4 TCC</a:t>
            </a:r>
            <a:r>
              <a:rPr lang="zh-CN" altLang="en-US" dirty="0"/>
              <a:t>补偿事物</a:t>
            </a:r>
          </a:p>
        </p:txBody>
      </p:sp>
      <p:sp>
        <p:nvSpPr>
          <p:cNvPr id="3" name="AutoShape 2" descr="preview">
            <a:extLst>
              <a:ext uri="{FF2B5EF4-FFF2-40B4-BE49-F238E27FC236}">
                <a16:creationId xmlns:a16="http://schemas.microsoft.com/office/drawing/2014/main" id="{79E9EB70-3F84-4EA7-974F-B17E4BDC3E49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454025" y="1124744"/>
            <a:ext cx="8256588" cy="534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服务调用链必须被记录下来。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每个服务提供者都需要提供一组业务逻辑相反的操作，互为补偿，同时回滚操作要保证幂等。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必须按失败原因执行不同的回滚策略。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6" name="Picture 8" descr="2018-01-01-TCC.jpeg">
            <a:extLst>
              <a:ext uri="{FF2B5EF4-FFF2-40B4-BE49-F238E27FC236}">
                <a16:creationId xmlns:a16="http://schemas.microsoft.com/office/drawing/2014/main" id="{EA5CFD76-EB81-4197-934B-127BDD401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6480720" cy="338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63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4.1</a:t>
            </a:r>
            <a:r>
              <a:rPr lang="zh-CN" altLang="en-US" dirty="0"/>
              <a:t>阿里</a:t>
            </a:r>
            <a:r>
              <a:rPr lang="en-US" altLang="zh-CN" dirty="0"/>
              <a:t>GTS</a:t>
            </a:r>
            <a:endParaRPr dirty="0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683568" y="1268760"/>
            <a:ext cx="7704856" cy="5028187"/>
          </a:xfrm>
          <a:ln/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技术架构图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3074" name="Picture 2" descr="https://raw.githubusercontent.com/ChengXiaoZ/docs/master/media/2018-01-01-GTS-IMP-ARCH.png">
            <a:extLst>
              <a:ext uri="{FF2B5EF4-FFF2-40B4-BE49-F238E27FC236}">
                <a16:creationId xmlns:a16="http://schemas.microsoft.com/office/drawing/2014/main" id="{CD2D2DE5-8626-45DF-8DE3-0C9E57843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7056784" cy="461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ADDD0-7340-4088-9ADF-97E27D45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两军问题带来一致性的思考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11DD7-EE61-488B-B5CC-D5E02A93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白军比任何一支蓝军都要强大</a:t>
            </a:r>
            <a:r>
              <a:rPr lang="en-US" altLang="zh-CN" dirty="0"/>
              <a:t>,</a:t>
            </a:r>
            <a:r>
              <a:rPr lang="zh-CN" altLang="en-US"/>
              <a:t>蓝军如何如何达成一支取得胜利？</a:t>
            </a:r>
            <a:endParaRPr lang="zh-CN" altLang="en-US" dirty="0"/>
          </a:p>
        </p:txBody>
      </p:sp>
      <p:pic>
        <p:nvPicPr>
          <p:cNvPr id="4100" name="Picture 4" descr="å¾1">
            <a:extLst>
              <a:ext uri="{FF2B5EF4-FFF2-40B4-BE49-F238E27FC236}">
                <a16:creationId xmlns:a16="http://schemas.microsoft.com/office/drawing/2014/main" id="{AA9D13C3-37FF-437B-8FC6-23D67EEE1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916832"/>
            <a:ext cx="5472608" cy="257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03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ADDD0-7340-4088-9ADF-97E27D45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en-US" altLang="zh-CN" dirty="0" err="1"/>
              <a:t>paxos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F6CAC-34C1-4B40-B151-CF01413D5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091" y="1124744"/>
            <a:ext cx="8256588" cy="53482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一切一致性算法的根源</a:t>
            </a:r>
            <a:r>
              <a:rPr lang="en-US" altLang="zh-CN" dirty="0"/>
              <a:t>,</a:t>
            </a:r>
            <a:r>
              <a:rPr lang="zh-CN" altLang="en-US" dirty="0"/>
              <a:t>但是实现太过于复杂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atinLnBrk="1">
              <a:buFont typeface="Wingdings" panose="05000000000000000000" pitchFamily="2" charset="2"/>
              <a:buChar char="l"/>
            </a:pPr>
            <a:r>
              <a:rPr lang="en-US" altLang="zh-CN" dirty="0"/>
              <a:t>Proposal Value</a:t>
            </a:r>
            <a:r>
              <a:rPr lang="zh-CN" altLang="en-US" dirty="0"/>
              <a:t>：     提议的值</a:t>
            </a:r>
          </a:p>
          <a:p>
            <a:pPr latinLnBrk="1">
              <a:buFont typeface="Wingdings" panose="05000000000000000000" pitchFamily="2" charset="2"/>
              <a:buChar char="l"/>
            </a:pPr>
            <a:r>
              <a:rPr lang="en-US" altLang="zh-CN" dirty="0"/>
              <a:t>Proposal Number</a:t>
            </a:r>
            <a:r>
              <a:rPr lang="zh-CN" altLang="en-US" dirty="0"/>
              <a:t>：  提议编号，要求提议编号不能冲突</a:t>
            </a:r>
          </a:p>
          <a:p>
            <a:pPr latinLnBrk="1">
              <a:buFont typeface="Wingdings" panose="05000000000000000000" pitchFamily="2" charset="2"/>
              <a:buChar char="l"/>
            </a:pPr>
            <a:r>
              <a:rPr lang="en-US" altLang="zh-CN" dirty="0"/>
              <a:t>Proposal</a:t>
            </a:r>
            <a:r>
              <a:rPr lang="zh-CN" altLang="en-US" dirty="0"/>
              <a:t>：              提议 </a:t>
            </a:r>
            <a:r>
              <a:rPr lang="en-US" altLang="zh-CN" dirty="0"/>
              <a:t>= </a:t>
            </a:r>
            <a:r>
              <a:rPr lang="zh-CN" altLang="en-US" dirty="0"/>
              <a:t>提议的值 </a:t>
            </a:r>
            <a:r>
              <a:rPr lang="en-US" altLang="zh-CN" dirty="0"/>
              <a:t>+ </a:t>
            </a:r>
            <a:r>
              <a:rPr lang="zh-CN" altLang="en-US" dirty="0"/>
              <a:t>提议编号</a:t>
            </a:r>
          </a:p>
          <a:p>
            <a:pPr latinLnBrk="1">
              <a:buFont typeface="Wingdings" panose="05000000000000000000" pitchFamily="2" charset="2"/>
              <a:buChar char="l"/>
            </a:pPr>
            <a:r>
              <a:rPr lang="en-US" altLang="zh-CN" dirty="0"/>
              <a:t>Proposer</a:t>
            </a:r>
            <a:r>
              <a:rPr lang="zh-CN" altLang="en-US" dirty="0"/>
              <a:t>：             提议发起者</a:t>
            </a:r>
          </a:p>
          <a:p>
            <a:pPr latinLnBrk="1">
              <a:buFont typeface="Wingdings" panose="05000000000000000000" pitchFamily="2" charset="2"/>
              <a:buChar char="l"/>
            </a:pPr>
            <a:r>
              <a:rPr lang="en-US" altLang="zh-CN" dirty="0"/>
              <a:t>Acceptor</a:t>
            </a:r>
            <a:r>
              <a:rPr lang="zh-CN" altLang="en-US" dirty="0"/>
              <a:t>：             提议接受者</a:t>
            </a:r>
          </a:p>
          <a:p>
            <a:pPr latinLnBrk="1">
              <a:buFont typeface="Wingdings" panose="05000000000000000000" pitchFamily="2" charset="2"/>
              <a:buChar char="l"/>
            </a:pPr>
            <a:r>
              <a:rPr lang="en-US" altLang="zh-CN" dirty="0"/>
              <a:t>Learner</a:t>
            </a:r>
            <a:r>
              <a:rPr lang="zh-CN" altLang="en-US" dirty="0"/>
              <a:t>：               提议学习者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AutoShape 2" descr="paxos">
            <a:extLst>
              <a:ext uri="{FF2B5EF4-FFF2-40B4-BE49-F238E27FC236}">
                <a16:creationId xmlns:a16="http://schemas.microsoft.com/office/drawing/2014/main" id="{2B65673F-A581-46BE-9CB8-1D31F50118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paxos">
            <a:extLst>
              <a:ext uri="{FF2B5EF4-FFF2-40B4-BE49-F238E27FC236}">
                <a16:creationId xmlns:a16="http://schemas.microsoft.com/office/drawing/2014/main" id="{8D976BFD-1E8F-4B45-AB2E-163EB52188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1591" y="344566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AutoShape 6" descr="paxos">
            <a:extLst>
              <a:ext uri="{FF2B5EF4-FFF2-40B4-BE49-F238E27FC236}">
                <a16:creationId xmlns:a16="http://schemas.microsoft.com/office/drawing/2014/main" id="{390D2275-101D-464A-A8E4-09809CCD16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8" descr="paxos">
            <a:extLst>
              <a:ext uri="{FF2B5EF4-FFF2-40B4-BE49-F238E27FC236}">
                <a16:creationId xmlns:a16="http://schemas.microsoft.com/office/drawing/2014/main" id="{FD6ECA93-8997-46E0-AA5A-19DBF59921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10" descr="paxos">
            <a:extLst>
              <a:ext uri="{FF2B5EF4-FFF2-40B4-BE49-F238E27FC236}">
                <a16:creationId xmlns:a16="http://schemas.microsoft.com/office/drawing/2014/main" id="{F432FE5A-4600-4080-88CE-0AB52BBA96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12" descr="paxos">
            <a:extLst>
              <a:ext uri="{FF2B5EF4-FFF2-40B4-BE49-F238E27FC236}">
                <a16:creationId xmlns:a16="http://schemas.microsoft.com/office/drawing/2014/main" id="{7DF0CE4B-174F-41B4-985D-DDC210B7B1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14" descr="http://simage.jdon.com/bigdata/paxos.png">
            <a:extLst>
              <a:ext uri="{FF2B5EF4-FFF2-40B4-BE49-F238E27FC236}">
                <a16:creationId xmlns:a16="http://schemas.microsoft.com/office/drawing/2014/main" id="{04064247-F690-4828-90F2-D48112E5C1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81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6" descr="http://simage.jdon.com/bigdata/paxos.png">
            <a:extLst>
              <a:ext uri="{FF2B5EF4-FFF2-40B4-BE49-F238E27FC236}">
                <a16:creationId xmlns:a16="http://schemas.microsoft.com/office/drawing/2014/main" id="{FE57B873-DD0A-400F-86F8-4ADE50420B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4191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20" descr="http://simage.jdon.com/bigdata/paxos.png">
            <a:extLst>
              <a:ext uri="{FF2B5EF4-FFF2-40B4-BE49-F238E27FC236}">
                <a16:creationId xmlns:a16="http://schemas.microsoft.com/office/drawing/2014/main" id="{9E8E6DB3-7FDA-4222-A8D2-4B853306C3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6400" y="4343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AutoShape 22" descr="Google">
            <a:extLst>
              <a:ext uri="{FF2B5EF4-FFF2-40B4-BE49-F238E27FC236}">
                <a16:creationId xmlns:a16="http://schemas.microsoft.com/office/drawing/2014/main" id="{49D3470D-C0B6-438D-9B2A-51773DB2CD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8800" y="4495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28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740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5.3 raft</a:t>
            </a:r>
            <a:r>
              <a:rPr lang="zh-CN" altLang="en-US" dirty="0"/>
              <a:t>一致性算法</a:t>
            </a:r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>
          <a:xfrm>
            <a:off x="352657" y="1068860"/>
            <a:ext cx="8641477" cy="5908744"/>
          </a:xfrm>
          <a:ln/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Leader:</a:t>
            </a:r>
            <a:r>
              <a:rPr lang="zh-CN" altLang="en-US" dirty="0"/>
              <a:t>领导者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Follower</a:t>
            </a:r>
            <a:r>
              <a:rPr lang="zh-CN" altLang="en-US" dirty="0"/>
              <a:t>：跟随者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Candidate</a:t>
            </a:r>
            <a:r>
              <a:rPr lang="zh-CN" altLang="en-US" dirty="0"/>
              <a:t>：候选人</a:t>
            </a:r>
          </a:p>
        </p:txBody>
      </p:sp>
      <p:pic>
        <p:nvPicPr>
          <p:cNvPr id="5122" name="Picture 2" descr="state">
            <a:extLst>
              <a:ext uri="{FF2B5EF4-FFF2-40B4-BE49-F238E27FC236}">
                <a16:creationId xmlns:a16="http://schemas.microsoft.com/office/drawing/2014/main" id="{3380A89B-32AB-4B79-836D-30C3ED944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57" y="3068960"/>
            <a:ext cx="7438427" cy="309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2764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27651" name="文本占位符 2765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谢谢大家聆听</a:t>
            </a:r>
          </a:p>
        </p:txBody>
      </p:sp>
      <p:sp>
        <p:nvSpPr>
          <p:cNvPr id="27652" name="文本框 27651"/>
          <p:cNvSpPr txBox="1"/>
          <p:nvPr/>
        </p:nvSpPr>
        <p:spPr>
          <a:xfrm>
            <a:off x="2320925" y="822325"/>
            <a:ext cx="4546437" cy="4708981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  <a:p>
            <a:endParaRPr lang="en-US" altLang="zh-CN" sz="6000" dirty="0">
              <a:latin typeface="Arial" panose="020B0604020202020204" pitchFamily="34" charset="0"/>
            </a:endParaRPr>
          </a:p>
          <a:p>
            <a:r>
              <a:rPr lang="en-US" altLang="zh-CN" sz="6000" dirty="0">
                <a:latin typeface="Arial" panose="020B0604020202020204" pitchFamily="34" charset="0"/>
              </a:rPr>
              <a:t>Thank you</a:t>
            </a:r>
            <a:r>
              <a:rPr lang="zh-CN" altLang="en-US" sz="6000" dirty="0">
                <a:latin typeface="Arial" panose="020B0604020202020204" pitchFamily="34" charset="0"/>
              </a:rPr>
              <a:t>！</a:t>
            </a:r>
          </a:p>
          <a:p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sz="7200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圆角矩形 11"/>
          <p:cNvSpPr/>
          <p:nvPr/>
        </p:nvSpPr>
        <p:spPr>
          <a:xfrm>
            <a:off x="1584325" y="2182813"/>
            <a:ext cx="358775" cy="87312"/>
          </a:xfrm>
          <a:custGeom>
            <a:avLst/>
            <a:gdLst/>
            <a:ahLst/>
            <a:cxnLst/>
            <a:rect l="0" t="0" r="0" b="0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rotWithShape="1">
            <a:gsLst>
              <a:gs pos="0">
                <a:srgbClr val="6EB0C8">
                  <a:alpha val="100000"/>
                </a:srgbClr>
              </a:gs>
              <a:gs pos="60001">
                <a:srgbClr val="C8E1EA">
                  <a:alpha val="100000"/>
                </a:srgbClr>
              </a:gs>
              <a:gs pos="89000">
                <a:srgbClr val="6EB0C8">
                  <a:alpha val="100000"/>
                </a:srgbClr>
              </a:gs>
              <a:gs pos="100000">
                <a:srgbClr val="3E89A4">
                  <a:alpha val="10000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" name="圆角矩形 11"/>
          <p:cNvSpPr/>
          <p:nvPr/>
        </p:nvSpPr>
        <p:spPr>
          <a:xfrm>
            <a:off x="1584325" y="3059113"/>
            <a:ext cx="358775" cy="88900"/>
          </a:xfrm>
          <a:custGeom>
            <a:avLst/>
            <a:gdLst/>
            <a:ahLst/>
            <a:cxnLst/>
            <a:rect l="0" t="0" r="0" b="0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rotWithShape="1">
            <a:gsLst>
              <a:gs pos="0">
                <a:srgbClr val="6EB0C8">
                  <a:alpha val="100000"/>
                </a:srgbClr>
              </a:gs>
              <a:gs pos="60001">
                <a:srgbClr val="C8E1EA">
                  <a:alpha val="100000"/>
                </a:srgbClr>
              </a:gs>
              <a:gs pos="89000">
                <a:srgbClr val="6EB0C8">
                  <a:alpha val="100000"/>
                </a:srgbClr>
              </a:gs>
              <a:gs pos="100000">
                <a:srgbClr val="3E89A4">
                  <a:alpha val="10000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" name="圆角矩形 11"/>
          <p:cNvSpPr/>
          <p:nvPr/>
        </p:nvSpPr>
        <p:spPr>
          <a:xfrm>
            <a:off x="1584325" y="3937000"/>
            <a:ext cx="358775" cy="87313"/>
          </a:xfrm>
          <a:custGeom>
            <a:avLst/>
            <a:gdLst/>
            <a:ahLst/>
            <a:cxnLst/>
            <a:rect l="0" t="0" r="0" b="0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rotWithShape="1">
            <a:gsLst>
              <a:gs pos="0">
                <a:srgbClr val="6EB0C8">
                  <a:alpha val="100000"/>
                </a:srgbClr>
              </a:gs>
              <a:gs pos="60001">
                <a:srgbClr val="C8E1EA">
                  <a:alpha val="100000"/>
                </a:srgbClr>
              </a:gs>
              <a:gs pos="89000">
                <a:srgbClr val="6EB0C8">
                  <a:alpha val="100000"/>
                </a:srgbClr>
              </a:gs>
              <a:gs pos="100000">
                <a:srgbClr val="3E89A4">
                  <a:alpha val="10000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9" name="圆角矩形 11"/>
          <p:cNvSpPr/>
          <p:nvPr/>
        </p:nvSpPr>
        <p:spPr>
          <a:xfrm>
            <a:off x="1584325" y="4813300"/>
            <a:ext cx="358775" cy="88900"/>
          </a:xfrm>
          <a:custGeom>
            <a:avLst/>
            <a:gdLst/>
            <a:ahLst/>
            <a:cxnLst/>
            <a:rect l="0" t="0" r="0" b="0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rotWithShape="1">
            <a:gsLst>
              <a:gs pos="0">
                <a:srgbClr val="6EB0C8">
                  <a:alpha val="100000"/>
                </a:srgbClr>
              </a:gs>
              <a:gs pos="60001">
                <a:srgbClr val="C8E1EA">
                  <a:alpha val="100000"/>
                </a:srgbClr>
              </a:gs>
              <a:gs pos="89000">
                <a:srgbClr val="6EB0C8">
                  <a:alpha val="100000"/>
                </a:srgbClr>
              </a:gs>
              <a:gs pos="100000">
                <a:srgbClr val="3E89A4">
                  <a:alpha val="10000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0" name="圆角矩形 11"/>
          <p:cNvSpPr/>
          <p:nvPr/>
        </p:nvSpPr>
        <p:spPr>
          <a:xfrm>
            <a:off x="1584325" y="5691188"/>
            <a:ext cx="358775" cy="87312"/>
          </a:xfrm>
          <a:custGeom>
            <a:avLst/>
            <a:gdLst/>
            <a:ahLst/>
            <a:cxnLst/>
            <a:rect l="0" t="0" r="0" b="0"/>
            <a:pathLst>
              <a:path w="711052" h="174096">
                <a:moveTo>
                  <a:pt x="87048" y="0"/>
                </a:moveTo>
                <a:lnTo>
                  <a:pt x="711052" y="0"/>
                </a:lnTo>
                <a:lnTo>
                  <a:pt x="711052" y="174096"/>
                </a:lnTo>
                <a:lnTo>
                  <a:pt x="87048" y="174096"/>
                </a:lnTo>
                <a:cubicBezTo>
                  <a:pt x="38973" y="174096"/>
                  <a:pt x="0" y="135123"/>
                  <a:pt x="0" y="87048"/>
                </a:cubicBezTo>
                <a:cubicBezTo>
                  <a:pt x="0" y="38973"/>
                  <a:pt x="38973" y="0"/>
                  <a:pt x="87048" y="0"/>
                </a:cubicBezTo>
                <a:close/>
              </a:path>
            </a:pathLst>
          </a:custGeom>
          <a:gradFill rotWithShape="1">
            <a:gsLst>
              <a:gs pos="0">
                <a:srgbClr val="6EB0C8">
                  <a:alpha val="100000"/>
                </a:srgbClr>
              </a:gs>
              <a:gs pos="60001">
                <a:srgbClr val="C8E1EA">
                  <a:alpha val="100000"/>
                </a:srgbClr>
              </a:gs>
              <a:gs pos="89000">
                <a:srgbClr val="6EB0C8">
                  <a:alpha val="100000"/>
                </a:srgbClr>
              </a:gs>
              <a:gs pos="100000">
                <a:srgbClr val="3E89A4">
                  <a:alpha val="10000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1" name="矩形 19"/>
          <p:cNvSpPr/>
          <p:nvPr/>
        </p:nvSpPr>
        <p:spPr>
          <a:xfrm>
            <a:off x="1606233" y="1492250"/>
            <a:ext cx="101917" cy="4673054"/>
          </a:xfrm>
          <a:prstGeom prst="rect">
            <a:avLst/>
          </a:prstGeom>
          <a:gradFill rotWithShape="0">
            <a:gsLst>
              <a:gs pos="0">
                <a:srgbClr val="A6A6A6"/>
              </a:gs>
              <a:gs pos="50000">
                <a:srgbClr val="D9D9D9"/>
              </a:gs>
              <a:gs pos="100000">
                <a:srgbClr val="A6A6A6"/>
              </a:gs>
            </a:gsLst>
            <a:lin ang="0" scaled="1"/>
            <a:tileRect/>
          </a:gradFill>
          <a:ln w="9525">
            <a:noFill/>
          </a:ln>
        </p:spPr>
        <p:txBody>
          <a:bodyPr anchor="ctr"/>
          <a:lstStyle/>
          <a:p>
            <a:pPr algn="just">
              <a:lnSpc>
                <a:spcPct val="120000"/>
              </a:lnSpc>
            </a:pPr>
            <a:endParaRPr lang="zh-CN" altLang="en-US" sz="1400" dirty="0">
              <a:solidFill>
                <a:schemeClr val="bg1"/>
              </a:solidFill>
              <a:latin typeface="幼圆" panose="02010509060101010101" pitchFamily="1" charset="-122"/>
              <a:ea typeface="幼圆" panose="02010509060101010101" pitchFamily="1" charset="-122"/>
            </a:endParaRPr>
          </a:p>
        </p:txBody>
      </p:sp>
      <p:sp>
        <p:nvSpPr>
          <p:cNvPr id="6152" name="圆角矩形 4"/>
          <p:cNvSpPr/>
          <p:nvPr/>
        </p:nvSpPr>
        <p:spPr>
          <a:xfrm>
            <a:off x="1619250" y="1773238"/>
            <a:ext cx="984250" cy="546100"/>
          </a:xfrm>
          <a:custGeom>
            <a:avLst/>
            <a:gdLst/>
            <a:ahLst/>
            <a:cxnLst/>
            <a:rect l="0" t="0" r="0" b="0"/>
            <a:pathLst>
              <a:path w="1944216" h="1080120">
                <a:moveTo>
                  <a:pt x="0" y="0"/>
                </a:moveTo>
                <a:lnTo>
                  <a:pt x="1404156" y="0"/>
                </a:lnTo>
                <a:cubicBezTo>
                  <a:pt x="1702423" y="0"/>
                  <a:pt x="1944216" y="241793"/>
                  <a:pt x="1944216" y="540060"/>
                </a:cubicBezTo>
                <a:cubicBezTo>
                  <a:pt x="1944216" y="838327"/>
                  <a:pt x="1702423" y="1080120"/>
                  <a:pt x="1404156" y="1080120"/>
                </a:cubicBezTo>
                <a:lnTo>
                  <a:pt x="0" y="1080120"/>
                </a:lnTo>
                <a:lnTo>
                  <a:pt x="0" y="0"/>
                </a:lnTo>
                <a:close/>
              </a:path>
            </a:pathLst>
          </a:custGeom>
          <a:solidFill>
            <a:srgbClr val="6EB0C8">
              <a:alpha val="100000"/>
            </a:srgbClr>
          </a:solidFill>
          <a:ln w="9525">
            <a:noFill/>
          </a:ln>
          <a:effectLst>
            <a:outerShdw dist="25401" dir="2699999" algn="ctr" rotWithShape="0">
              <a:srgbClr val="000000">
                <a:alpha val="6999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6153" name="椭圆 6"/>
          <p:cNvGrpSpPr/>
          <p:nvPr/>
        </p:nvGrpSpPr>
        <p:grpSpPr>
          <a:xfrm>
            <a:off x="2051050" y="1844675"/>
            <a:ext cx="415925" cy="415925"/>
            <a:chOff x="0" y="0"/>
            <a:chExt cx="261" cy="261"/>
          </a:xfrm>
        </p:grpSpPr>
        <p:pic>
          <p:nvPicPr>
            <p:cNvPr id="6154" name="椭圆 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61" cy="26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55" name="文本框 6154"/>
            <p:cNvSpPr txBox="1"/>
            <p:nvPr/>
          </p:nvSpPr>
          <p:spPr>
            <a:xfrm>
              <a:off x="40" y="40"/>
              <a:ext cx="179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rgbClr val="6EB0C8"/>
                  </a:solidFill>
                  <a:latin typeface="Segoe UI" panose="020B0502040204020203" pitchFamily="2" charset="0"/>
                  <a:cs typeface="Segoe UI" panose="020B0502040204020203" pitchFamily="2" charset="0"/>
                </a:rPr>
                <a:t>01</a:t>
              </a:r>
              <a:endParaRPr lang="zh-CN" altLang="en-US" b="1" dirty="0">
                <a:solidFill>
                  <a:srgbClr val="6EB0C8"/>
                </a:solidFill>
                <a:latin typeface="Segoe UI" panose="020B0502040204020203" pitchFamily="2" charset="0"/>
                <a:ea typeface="幼圆" panose="02010509060101010101" pitchFamily="1" charset="-122"/>
              </a:endParaRPr>
            </a:p>
          </p:txBody>
        </p:sp>
      </p:grpSp>
      <p:sp>
        <p:nvSpPr>
          <p:cNvPr id="6156" name="圆角矩形 4"/>
          <p:cNvSpPr/>
          <p:nvPr/>
        </p:nvSpPr>
        <p:spPr>
          <a:xfrm>
            <a:off x="1619250" y="2648080"/>
            <a:ext cx="984250" cy="544513"/>
          </a:xfrm>
          <a:custGeom>
            <a:avLst/>
            <a:gdLst/>
            <a:ahLst/>
            <a:cxnLst/>
            <a:rect l="0" t="0" r="0" b="0"/>
            <a:pathLst>
              <a:path w="1944216" h="1080120">
                <a:moveTo>
                  <a:pt x="0" y="0"/>
                </a:moveTo>
                <a:lnTo>
                  <a:pt x="1404156" y="0"/>
                </a:lnTo>
                <a:cubicBezTo>
                  <a:pt x="1702423" y="0"/>
                  <a:pt x="1944216" y="241793"/>
                  <a:pt x="1944216" y="540060"/>
                </a:cubicBezTo>
                <a:cubicBezTo>
                  <a:pt x="1944216" y="838327"/>
                  <a:pt x="1702423" y="1080120"/>
                  <a:pt x="1404156" y="1080120"/>
                </a:cubicBezTo>
                <a:lnTo>
                  <a:pt x="0" y="1080120"/>
                </a:lnTo>
                <a:lnTo>
                  <a:pt x="0" y="0"/>
                </a:lnTo>
                <a:close/>
              </a:path>
            </a:pathLst>
          </a:custGeom>
          <a:solidFill>
            <a:srgbClr val="6EB0C8">
              <a:alpha val="100000"/>
            </a:srgbClr>
          </a:solidFill>
          <a:ln w="9525">
            <a:noFill/>
          </a:ln>
          <a:effectLst>
            <a:outerShdw dist="25401" dir="2699999" algn="ctr" rotWithShape="0">
              <a:srgbClr val="000000">
                <a:alpha val="6999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6157" name="椭圆 85"/>
          <p:cNvGrpSpPr/>
          <p:nvPr/>
        </p:nvGrpSpPr>
        <p:grpSpPr>
          <a:xfrm>
            <a:off x="2051050" y="2719518"/>
            <a:ext cx="415925" cy="414337"/>
            <a:chOff x="0" y="0"/>
            <a:chExt cx="261" cy="261"/>
          </a:xfrm>
        </p:grpSpPr>
        <p:pic>
          <p:nvPicPr>
            <p:cNvPr id="6158" name="椭圆 8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61" cy="26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59" name="文本框 6158"/>
            <p:cNvSpPr txBox="1"/>
            <p:nvPr/>
          </p:nvSpPr>
          <p:spPr>
            <a:xfrm>
              <a:off x="40" y="40"/>
              <a:ext cx="179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rgbClr val="6EB0C8"/>
                  </a:solidFill>
                  <a:latin typeface="Segoe UI" panose="020B0502040204020203" pitchFamily="2" charset="0"/>
                  <a:cs typeface="Segoe UI" panose="020B0502040204020203" pitchFamily="2" charset="0"/>
                </a:rPr>
                <a:t>02</a:t>
              </a:r>
              <a:endParaRPr lang="zh-CN" altLang="en-US" b="1" dirty="0">
                <a:solidFill>
                  <a:srgbClr val="6EB0C8"/>
                </a:solidFill>
                <a:latin typeface="Segoe UI" panose="020B0502040204020203" pitchFamily="2" charset="0"/>
                <a:ea typeface="幼圆" panose="02010509060101010101" pitchFamily="1" charset="-122"/>
              </a:endParaRPr>
            </a:p>
          </p:txBody>
        </p:sp>
      </p:grpSp>
      <p:sp>
        <p:nvSpPr>
          <p:cNvPr id="6160" name="TextBox 33"/>
          <p:cNvSpPr txBox="1"/>
          <p:nvPr/>
        </p:nvSpPr>
        <p:spPr>
          <a:xfrm>
            <a:off x="2628900" y="1701800"/>
            <a:ext cx="4794250" cy="650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>
                <a:solidFill>
                  <a:srgbClr val="A6A6A6"/>
                </a:solidFill>
                <a:latin typeface="微软雅黑" panose="020B0503020204020204" pitchFamily="2" charset="-122"/>
              </a:rPr>
              <a:t>你真的了解事务吗</a:t>
            </a:r>
          </a:p>
        </p:txBody>
      </p:sp>
      <p:sp>
        <p:nvSpPr>
          <p:cNvPr id="6161" name="圆角矩形 4"/>
          <p:cNvSpPr/>
          <p:nvPr/>
        </p:nvSpPr>
        <p:spPr>
          <a:xfrm>
            <a:off x="1584325" y="3521335"/>
            <a:ext cx="1019175" cy="546100"/>
          </a:xfrm>
          <a:custGeom>
            <a:avLst/>
            <a:gdLst/>
            <a:ahLst/>
            <a:cxnLst/>
            <a:rect l="0" t="0" r="0" b="0"/>
            <a:pathLst>
              <a:path w="1944216" h="1080120">
                <a:moveTo>
                  <a:pt x="0" y="0"/>
                </a:moveTo>
                <a:lnTo>
                  <a:pt x="1404156" y="0"/>
                </a:lnTo>
                <a:cubicBezTo>
                  <a:pt x="1702423" y="0"/>
                  <a:pt x="1944216" y="241793"/>
                  <a:pt x="1944216" y="540060"/>
                </a:cubicBezTo>
                <a:cubicBezTo>
                  <a:pt x="1944216" y="838327"/>
                  <a:pt x="1702423" y="1080120"/>
                  <a:pt x="1404156" y="1080120"/>
                </a:cubicBezTo>
                <a:lnTo>
                  <a:pt x="0" y="1080120"/>
                </a:lnTo>
                <a:lnTo>
                  <a:pt x="0" y="0"/>
                </a:lnTo>
                <a:close/>
              </a:path>
            </a:pathLst>
          </a:custGeom>
          <a:solidFill>
            <a:srgbClr val="6EB0C8">
              <a:alpha val="100000"/>
            </a:srgbClr>
          </a:solidFill>
          <a:ln w="9525">
            <a:noFill/>
          </a:ln>
          <a:effectLst>
            <a:outerShdw dist="25401" dir="2699999" algn="ctr" rotWithShape="0">
              <a:srgbClr val="000000">
                <a:alpha val="6999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6162" name="椭圆 89"/>
          <p:cNvGrpSpPr/>
          <p:nvPr/>
        </p:nvGrpSpPr>
        <p:grpSpPr>
          <a:xfrm>
            <a:off x="2036292" y="3594360"/>
            <a:ext cx="430684" cy="414338"/>
            <a:chOff x="0" y="0"/>
            <a:chExt cx="261" cy="261"/>
          </a:xfrm>
        </p:grpSpPr>
        <p:pic>
          <p:nvPicPr>
            <p:cNvPr id="6163" name="椭圆 8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261" cy="26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64" name="文本框 6163"/>
            <p:cNvSpPr txBox="1"/>
            <p:nvPr/>
          </p:nvSpPr>
          <p:spPr>
            <a:xfrm>
              <a:off x="40" y="39"/>
              <a:ext cx="179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rgbClr val="6EB0C8"/>
                  </a:solidFill>
                  <a:latin typeface="Segoe UI" panose="020B0502040204020203" pitchFamily="2" charset="0"/>
                  <a:cs typeface="Segoe UI" panose="020B0502040204020203" pitchFamily="2" charset="0"/>
                </a:rPr>
                <a:t>03</a:t>
              </a:r>
              <a:endParaRPr lang="zh-CN" altLang="en-US" b="1" dirty="0">
                <a:solidFill>
                  <a:srgbClr val="6EB0C8"/>
                </a:solidFill>
                <a:latin typeface="Segoe UI" panose="020B0502040204020203" pitchFamily="2" charset="0"/>
                <a:ea typeface="幼圆" panose="02010509060101010101" pitchFamily="1" charset="-122"/>
              </a:endParaRPr>
            </a:p>
          </p:txBody>
        </p:sp>
      </p:grpSp>
      <p:sp>
        <p:nvSpPr>
          <p:cNvPr id="6165" name="TextBox 33"/>
          <p:cNvSpPr txBox="1"/>
          <p:nvPr/>
        </p:nvSpPr>
        <p:spPr>
          <a:xfrm>
            <a:off x="2628900" y="2580135"/>
            <a:ext cx="4794250" cy="650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>
                <a:solidFill>
                  <a:srgbClr val="A6A6A6"/>
                </a:solidFill>
                <a:latin typeface="微软雅黑" panose="020B0503020204020204" pitchFamily="2" charset="-122"/>
              </a:rPr>
              <a:t>世界难题分布式事务</a:t>
            </a:r>
          </a:p>
        </p:txBody>
      </p:sp>
      <p:sp>
        <p:nvSpPr>
          <p:cNvPr id="6166" name="圆角矩形 4"/>
          <p:cNvSpPr/>
          <p:nvPr/>
        </p:nvSpPr>
        <p:spPr>
          <a:xfrm>
            <a:off x="1619250" y="4565105"/>
            <a:ext cx="984250" cy="546100"/>
          </a:xfrm>
          <a:custGeom>
            <a:avLst/>
            <a:gdLst/>
            <a:ahLst/>
            <a:cxnLst/>
            <a:rect l="0" t="0" r="0" b="0"/>
            <a:pathLst>
              <a:path w="1944216" h="1080120">
                <a:moveTo>
                  <a:pt x="0" y="0"/>
                </a:moveTo>
                <a:lnTo>
                  <a:pt x="1404156" y="0"/>
                </a:lnTo>
                <a:cubicBezTo>
                  <a:pt x="1702423" y="0"/>
                  <a:pt x="1944216" y="241793"/>
                  <a:pt x="1944216" y="540060"/>
                </a:cubicBezTo>
                <a:cubicBezTo>
                  <a:pt x="1944216" y="838327"/>
                  <a:pt x="1702423" y="1080120"/>
                  <a:pt x="1404156" y="1080120"/>
                </a:cubicBezTo>
                <a:lnTo>
                  <a:pt x="0" y="1080120"/>
                </a:lnTo>
                <a:lnTo>
                  <a:pt x="0" y="0"/>
                </a:lnTo>
                <a:close/>
              </a:path>
            </a:pathLst>
          </a:custGeom>
          <a:solidFill>
            <a:srgbClr val="6EB0C8">
              <a:alpha val="100000"/>
            </a:srgbClr>
          </a:solidFill>
          <a:ln w="9525">
            <a:noFill/>
          </a:ln>
          <a:effectLst>
            <a:outerShdw dist="25401" dir="2699999" algn="ctr" rotWithShape="0">
              <a:srgbClr val="000000">
                <a:alpha val="6999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6167" name="椭圆 20"/>
          <p:cNvGrpSpPr/>
          <p:nvPr/>
        </p:nvGrpSpPr>
        <p:grpSpPr>
          <a:xfrm>
            <a:off x="2051050" y="4636543"/>
            <a:ext cx="415925" cy="407987"/>
            <a:chOff x="0" y="0"/>
            <a:chExt cx="261" cy="257"/>
          </a:xfrm>
        </p:grpSpPr>
        <p:pic>
          <p:nvPicPr>
            <p:cNvPr id="6168" name="椭圆 20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61" cy="2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69" name="文本框 6168"/>
            <p:cNvSpPr txBox="1"/>
            <p:nvPr/>
          </p:nvSpPr>
          <p:spPr>
            <a:xfrm>
              <a:off x="40" y="39"/>
              <a:ext cx="179" cy="17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rgbClr val="6EB0C8"/>
                  </a:solidFill>
                  <a:latin typeface="Segoe UI" panose="020B0502040204020203" pitchFamily="2" charset="0"/>
                  <a:cs typeface="Segoe UI" panose="020B0502040204020203" pitchFamily="2" charset="0"/>
                </a:rPr>
                <a:t>04</a:t>
              </a:r>
              <a:endParaRPr lang="zh-CN" altLang="en-US" b="1" dirty="0">
                <a:solidFill>
                  <a:srgbClr val="6EB0C8"/>
                </a:solidFill>
                <a:latin typeface="Segoe UI" panose="020B0502040204020203" pitchFamily="2" charset="0"/>
                <a:ea typeface="幼圆" panose="02010509060101010101" pitchFamily="1" charset="-122"/>
              </a:endParaRPr>
            </a:p>
          </p:txBody>
        </p:sp>
      </p:grpSp>
      <p:sp>
        <p:nvSpPr>
          <p:cNvPr id="6171" name="圆角矩形 4"/>
          <p:cNvSpPr/>
          <p:nvPr/>
        </p:nvSpPr>
        <p:spPr>
          <a:xfrm>
            <a:off x="1618933" y="5619204"/>
            <a:ext cx="984250" cy="546100"/>
          </a:xfrm>
          <a:custGeom>
            <a:avLst/>
            <a:gdLst/>
            <a:ahLst/>
            <a:cxnLst/>
            <a:rect l="0" t="0" r="0" b="0"/>
            <a:pathLst>
              <a:path w="1944216" h="1080120">
                <a:moveTo>
                  <a:pt x="0" y="0"/>
                </a:moveTo>
                <a:lnTo>
                  <a:pt x="1404156" y="0"/>
                </a:lnTo>
                <a:cubicBezTo>
                  <a:pt x="1702423" y="0"/>
                  <a:pt x="1944216" y="241793"/>
                  <a:pt x="1944216" y="540060"/>
                </a:cubicBezTo>
                <a:cubicBezTo>
                  <a:pt x="1944216" y="838327"/>
                  <a:pt x="1702423" y="1080120"/>
                  <a:pt x="1404156" y="1080120"/>
                </a:cubicBezTo>
                <a:lnTo>
                  <a:pt x="0" y="1080120"/>
                </a:lnTo>
                <a:lnTo>
                  <a:pt x="0" y="0"/>
                </a:lnTo>
                <a:close/>
              </a:path>
            </a:pathLst>
          </a:custGeom>
          <a:solidFill>
            <a:srgbClr val="6EB0C8">
              <a:alpha val="100000"/>
            </a:srgbClr>
          </a:solidFill>
          <a:ln w="9525">
            <a:noFill/>
          </a:ln>
          <a:effectLst>
            <a:outerShdw dist="25401" dir="2699999" algn="ctr" rotWithShape="0">
              <a:srgbClr val="000000">
                <a:alpha val="6999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6172" name="椭圆 22"/>
          <p:cNvGrpSpPr/>
          <p:nvPr/>
        </p:nvGrpSpPr>
        <p:grpSpPr>
          <a:xfrm>
            <a:off x="2025398" y="5688260"/>
            <a:ext cx="415925" cy="407988"/>
            <a:chOff x="0" y="0"/>
            <a:chExt cx="261" cy="257"/>
          </a:xfrm>
        </p:grpSpPr>
        <p:pic>
          <p:nvPicPr>
            <p:cNvPr id="6173" name="椭圆 2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261" cy="2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74" name="文本框 6173"/>
            <p:cNvSpPr txBox="1"/>
            <p:nvPr/>
          </p:nvSpPr>
          <p:spPr>
            <a:xfrm>
              <a:off x="40" y="39"/>
              <a:ext cx="179" cy="17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rgbClr val="6EB0C8"/>
                  </a:solidFill>
                  <a:latin typeface="Segoe UI" panose="020B0502040204020203" pitchFamily="2" charset="0"/>
                  <a:cs typeface="Segoe UI" panose="020B0502040204020203" pitchFamily="2" charset="0"/>
                </a:rPr>
                <a:t>05</a:t>
              </a:r>
              <a:endParaRPr lang="zh-CN" altLang="en-US" b="1" dirty="0">
                <a:solidFill>
                  <a:srgbClr val="6EB0C8"/>
                </a:solidFill>
                <a:latin typeface="Segoe UI" panose="020B0502040204020203" pitchFamily="2" charset="0"/>
                <a:ea typeface="幼圆" panose="02010509060101010101" pitchFamily="1" charset="-122"/>
              </a:endParaRPr>
            </a:p>
          </p:txBody>
        </p:sp>
      </p:grpSp>
      <p:sp>
        <p:nvSpPr>
          <p:cNvPr id="6176" name="标题 4"/>
          <p:cNvSpPr>
            <a:spLocks noGrp="1"/>
          </p:cNvSpPr>
          <p:nvPr>
            <p:ph type="title"/>
          </p:nvPr>
        </p:nvSpPr>
        <p:spPr>
          <a:xfrm>
            <a:off x="628650" y="375920"/>
            <a:ext cx="7886700" cy="1325563"/>
          </a:xfrm>
          <a:ln/>
        </p:spPr>
        <p:txBody>
          <a:bodyPr vert="horz" wrap="square" anchor="ctr"/>
          <a:lstStyle/>
          <a:p>
            <a:r>
              <a:rPr lang="zh-CN" altLang="en-US" dirty="0"/>
              <a:t>演讲提纲</a:t>
            </a:r>
          </a:p>
        </p:txBody>
      </p:sp>
      <p:sp>
        <p:nvSpPr>
          <p:cNvPr id="6181" name="TextBox 33"/>
          <p:cNvSpPr txBox="1"/>
          <p:nvPr/>
        </p:nvSpPr>
        <p:spPr>
          <a:xfrm>
            <a:off x="2628900" y="4460330"/>
            <a:ext cx="4794250" cy="6508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>
                <a:solidFill>
                  <a:srgbClr val="A6A6A6"/>
                </a:solidFill>
                <a:latin typeface="微软雅黑" panose="020B0503020204020204" pitchFamily="2" charset="-122"/>
                <a:sym typeface="+mn-ea"/>
              </a:rPr>
              <a:t>阿里</a:t>
            </a:r>
            <a:r>
              <a:rPr lang="en-US" altLang="zh-CN" sz="2800" dirty="0">
                <a:solidFill>
                  <a:srgbClr val="A6A6A6"/>
                </a:solidFill>
                <a:latin typeface="微软雅黑" panose="020B0503020204020204" pitchFamily="2" charset="-122"/>
                <a:sym typeface="+mn-ea"/>
              </a:rPr>
              <a:t>GTS</a:t>
            </a:r>
            <a:r>
              <a:rPr lang="zh-CN" altLang="en-US" sz="2800" dirty="0">
                <a:solidFill>
                  <a:srgbClr val="A6A6A6"/>
                </a:solidFill>
                <a:latin typeface="微软雅黑" panose="020B0503020204020204" pitchFamily="2" charset="-122"/>
                <a:sym typeface="+mn-ea"/>
              </a:rPr>
              <a:t>解决方案</a:t>
            </a:r>
            <a:endParaRPr lang="zh-CN" altLang="en-US" sz="2800" dirty="0">
              <a:solidFill>
                <a:srgbClr val="A6A6A6"/>
              </a:solidFill>
              <a:latin typeface="微软雅黑" panose="020B0503020204020204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75861" y="3594360"/>
            <a:ext cx="4465959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solidFill>
                  <a:srgbClr val="A6A6A6"/>
                </a:solidFill>
                <a:latin typeface="微软雅黑" panose="020B0503020204020204" pitchFamily="2" charset="-122"/>
              </a:rPr>
              <a:t> 分布式事务常见解决方案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590562" y="5526731"/>
            <a:ext cx="4230613" cy="5903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800" dirty="0">
                <a:solidFill>
                  <a:srgbClr val="A6A6A6"/>
                </a:solidFill>
                <a:latin typeface="微软雅黑" panose="020B0503020204020204" pitchFamily="2" charset="-122"/>
                <a:sym typeface="+mn-ea"/>
              </a:rPr>
              <a:t>数据一致性算法及应用</a:t>
            </a:r>
            <a:endParaRPr 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819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1.1</a:t>
            </a:r>
            <a:r>
              <a:rPr lang="zh-CN" altLang="en-US" dirty="0"/>
              <a:t>事务基本特性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6940" y="1471295"/>
            <a:ext cx="68326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原子性(Atomicity )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一致性( Consistency )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隔离性( Isolation)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持久性(Durabilily)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819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dirty="0"/>
              <a:t>1.2 </a:t>
            </a:r>
            <a:r>
              <a:rPr lang="en-US" altLang="zh-CN" dirty="0" err="1"/>
              <a:t>mysql</a:t>
            </a:r>
            <a:r>
              <a:rPr lang="zh-CN" altLang="en-US" dirty="0"/>
              <a:t>如何保证</a:t>
            </a:r>
            <a:r>
              <a:rPr lang="en-US" altLang="zh-CN" dirty="0"/>
              <a:t>ACID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6900" y="1185545"/>
            <a:ext cx="8007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隔离性：通过锁来实现</a:t>
            </a:r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持久性：通过</a:t>
            </a:r>
            <a:r>
              <a:rPr lang="en-US" altLang="zh-CN" dirty="0"/>
              <a:t>redo log </a:t>
            </a:r>
            <a:r>
              <a:rPr lang="zh-CN" altLang="en-US" dirty="0"/>
              <a:t>来实现</a:t>
            </a:r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atinLnBrk="1"/>
            <a:endParaRPr lang="zh-CN" altLang="en-US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zh-CN" altLang="en-US" dirty="0"/>
              <a:t>原子性和一致性：通过</a:t>
            </a:r>
            <a:r>
              <a:rPr lang="en-US" altLang="zh-CN" dirty="0"/>
              <a:t>undo log(</a:t>
            </a:r>
            <a:r>
              <a:rPr lang="en-US" altLang="zh-CN" dirty="0" err="1"/>
              <a:t>mvcc</a:t>
            </a:r>
            <a:r>
              <a:rPr lang="en-US" altLang="zh-CN" dirty="0"/>
              <a:t>)</a:t>
            </a:r>
            <a:r>
              <a:rPr lang="zh-CN" altLang="en-US" dirty="0"/>
              <a:t>来实现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921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sz="3600" dirty="0"/>
              <a:t>2.1</a:t>
            </a:r>
            <a:r>
              <a:rPr lang="zh-CN" altLang="en-US" sz="3600" dirty="0"/>
              <a:t>分布式事务出现场景</a:t>
            </a:r>
          </a:p>
        </p:txBody>
      </p:sp>
      <p:sp>
        <p:nvSpPr>
          <p:cNvPr id="9219" name="文本占位符 92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微服务的兴起</a:t>
            </a:r>
            <a:r>
              <a:rPr lang="en-US" altLang="zh-CN" dirty="0"/>
              <a:t>,</a:t>
            </a:r>
            <a:r>
              <a:rPr lang="zh-CN" altLang="en-US" dirty="0"/>
              <a:t>夸多个服务的操作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dirty="0"/>
              <a:t>跨库事务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024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sz="2400" dirty="0"/>
              <a:t>2.2 cap</a:t>
            </a:r>
            <a:r>
              <a:rPr lang="zh-CN" altLang="en-US" sz="2400" dirty="0"/>
              <a:t>定理与</a:t>
            </a:r>
            <a:r>
              <a:rPr lang="en-US" altLang="zh-CN" sz="2400" dirty="0"/>
              <a:t>BASE</a:t>
            </a:r>
            <a:r>
              <a:rPr lang="zh-CN" altLang="en-US" sz="2400" dirty="0"/>
              <a:t>理论</a:t>
            </a:r>
          </a:p>
        </p:txBody>
      </p:sp>
      <p:sp>
        <p:nvSpPr>
          <p:cNvPr id="10243" name="文本占位符 10242"/>
          <p:cNvSpPr>
            <a:spLocks noGrp="1"/>
          </p:cNvSpPr>
          <p:nvPr>
            <p:ph type="body" idx="1"/>
          </p:nvPr>
        </p:nvSpPr>
        <p:spPr>
          <a:xfrm>
            <a:off x="454025" y="1124744"/>
            <a:ext cx="8256588" cy="5348288"/>
          </a:xfrm>
          <a:ln/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CAP</a:t>
            </a:r>
            <a:r>
              <a:rPr lang="zh-CN" altLang="en-US" dirty="0"/>
              <a:t>定理</a:t>
            </a:r>
            <a:r>
              <a:rPr lang="en-US" altLang="zh-CN" dirty="0"/>
              <a:t>: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Consistency </a:t>
            </a:r>
            <a:r>
              <a:rPr lang="zh-CN" altLang="en-US" dirty="0"/>
              <a:t>一致性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Availability </a:t>
            </a:r>
            <a:r>
              <a:rPr lang="zh-CN" altLang="en-US" dirty="0"/>
              <a:t>可用性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Partition Tolerance</a:t>
            </a:r>
            <a:r>
              <a:rPr lang="zh-CN" altLang="en-US" dirty="0"/>
              <a:t>分区容错性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BASE</a:t>
            </a:r>
            <a:r>
              <a:rPr lang="zh-CN" altLang="en-US" dirty="0"/>
              <a:t>理论</a:t>
            </a:r>
            <a:r>
              <a:rPr lang="en-US" altLang="zh-CN" dirty="0"/>
              <a:t>: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Basically Available</a:t>
            </a:r>
            <a:r>
              <a:rPr lang="zh-CN" altLang="en-US" dirty="0"/>
              <a:t>（基本可用</a:t>
            </a:r>
            <a:r>
              <a:rPr lang="en-US" altLang="zh-CN" dirty="0"/>
              <a:t>,</a:t>
            </a:r>
            <a:r>
              <a:rPr lang="zh-CN" altLang="en-US" dirty="0"/>
              <a:t>允许损失部分可用性）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Soft state</a:t>
            </a:r>
            <a:r>
              <a:rPr lang="zh-CN" altLang="en-US" dirty="0"/>
              <a:t>（软状态</a:t>
            </a:r>
            <a:r>
              <a:rPr lang="en-US" altLang="zh-CN" dirty="0"/>
              <a:t>:</a:t>
            </a:r>
            <a:r>
              <a:rPr lang="zh-CN" altLang="en-US" dirty="0"/>
              <a:t>有数据短时间不一致窗口）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Eventually consistent</a:t>
            </a:r>
            <a:r>
              <a:rPr lang="zh-CN" altLang="en-US" dirty="0"/>
              <a:t>（最终一致性</a:t>
            </a:r>
            <a:r>
              <a:rPr lang="en-US" altLang="zh-CN" dirty="0"/>
              <a:t>:</a:t>
            </a:r>
            <a:r>
              <a:rPr lang="zh-CN" altLang="en-US" dirty="0"/>
              <a:t>数据最终是一致的）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126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3.1 XA</a:t>
            </a:r>
            <a:endParaRPr lang="zh-CN" altLang="en-US" dirty="0"/>
          </a:p>
        </p:txBody>
      </p:sp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291752" y="1211534"/>
            <a:ext cx="7880647" cy="5457553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2pc: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3pc: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1026" name="Picture 2" descr="fail">
            <a:extLst>
              <a:ext uri="{FF2B5EF4-FFF2-40B4-BE49-F238E27FC236}">
                <a16:creationId xmlns:a16="http://schemas.microsoft.com/office/drawing/2014/main" id="{4CD09496-BC0B-44EF-B2BA-242849D41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7652"/>
            <a:ext cx="3312368" cy="212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3">
            <a:extLst>
              <a:ext uri="{FF2B5EF4-FFF2-40B4-BE49-F238E27FC236}">
                <a16:creationId xmlns:a16="http://schemas.microsoft.com/office/drawing/2014/main" id="{F81EB428-2AEE-4FE5-9C41-4DB57B0AD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57578"/>
            <a:ext cx="3456384" cy="192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228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3.2 </a:t>
            </a:r>
            <a:r>
              <a:rPr lang="zh-CN" altLang="en-US" dirty="0"/>
              <a:t>非事务消息</a:t>
            </a:r>
          </a:p>
        </p:txBody>
      </p:sp>
      <p:sp>
        <p:nvSpPr>
          <p:cNvPr id="12291" name="文本占位符 1229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MQ</a:t>
            </a:r>
            <a:r>
              <a:rPr lang="zh-CN" altLang="en-US" dirty="0"/>
              <a:t>和</a:t>
            </a:r>
            <a:r>
              <a:rPr lang="en-US" altLang="zh-CN" dirty="0" err="1"/>
              <a:t>kafka</a:t>
            </a:r>
            <a:r>
              <a:rPr lang="zh-CN" altLang="en-US" dirty="0"/>
              <a:t>最大努力通知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47ED85-D7A3-41DB-AA1B-7E5BE7786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21" y="1844824"/>
            <a:ext cx="5616986" cy="11828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33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 dirty="0"/>
              <a:t>3.3</a:t>
            </a:r>
            <a:r>
              <a:rPr lang="zh-CN" altLang="en-US" dirty="0"/>
              <a:t>事务消息</a:t>
            </a:r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Rocketmq</a:t>
            </a:r>
            <a:r>
              <a:rPr lang="zh-CN" altLang="en-US" dirty="0"/>
              <a:t>两阶段提交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7B8727-D6DA-4548-AFAA-C70E620F7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13" y="1680058"/>
            <a:ext cx="7981503" cy="32945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78PWBG">
  <a:themeElements>
    <a:clrScheme name="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4F5A71"/>
      </a:accent1>
      <a:accent2>
        <a:srgbClr val="6A8F94"/>
      </a:accent2>
      <a:accent3>
        <a:srgbClr val="FFFFFF"/>
      </a:accent3>
      <a:accent4>
        <a:srgbClr val="333537"/>
      </a:accent4>
      <a:accent5>
        <a:srgbClr val="B3B5BC"/>
      </a:accent5>
      <a:accent6>
        <a:srgbClr val="5E8084"/>
      </a:accent6>
      <a:hlink>
        <a:srgbClr val="00B0F0"/>
      </a:hlink>
      <a:folHlink>
        <a:srgbClr val="AFB2B4"/>
      </a:folHlink>
    </a:clrScheme>
    <a:fontScheme name="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3D3F41"/>
        </a:dk1>
        <a:lt1>
          <a:srgbClr val="FFFFFF"/>
        </a:lt1>
        <a:dk2>
          <a:srgbClr val="3D3F41"/>
        </a:dk2>
        <a:lt2>
          <a:srgbClr val="FFFFFF"/>
        </a:lt2>
        <a:accent1>
          <a:srgbClr val="4F5A71"/>
        </a:accent1>
        <a:accent2>
          <a:srgbClr val="6A8F94"/>
        </a:accent2>
        <a:accent3>
          <a:srgbClr val="FFFFFF"/>
        </a:accent3>
        <a:accent4>
          <a:srgbClr val="333537"/>
        </a:accent4>
        <a:accent5>
          <a:srgbClr val="B3B5BC"/>
        </a:accent5>
        <a:accent6>
          <a:srgbClr val="5E808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A000120140530A78PWBG">
  <a:themeElements>
    <a:clrScheme name="">
      <a:dk1>
        <a:srgbClr val="3D3F41"/>
      </a:dk1>
      <a:lt1>
        <a:srgbClr val="FFFFFF"/>
      </a:lt1>
      <a:dk2>
        <a:srgbClr val="3D3F41"/>
      </a:dk2>
      <a:lt2>
        <a:srgbClr val="FFFFFF"/>
      </a:lt2>
      <a:accent1>
        <a:srgbClr val="4F5A71"/>
      </a:accent1>
      <a:accent2>
        <a:srgbClr val="6A8F94"/>
      </a:accent2>
      <a:accent3>
        <a:srgbClr val="FFFFFF"/>
      </a:accent3>
      <a:accent4>
        <a:srgbClr val="333537"/>
      </a:accent4>
      <a:accent5>
        <a:srgbClr val="B3B5BC"/>
      </a:accent5>
      <a:accent6>
        <a:srgbClr val="5E8084"/>
      </a:accent6>
      <a:hlink>
        <a:srgbClr val="00B0F0"/>
      </a:hlink>
      <a:folHlink>
        <a:srgbClr val="AFB2B4"/>
      </a:folHlink>
    </a:clrScheme>
    <a:fontScheme name="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3D3F41"/>
        </a:dk1>
        <a:lt1>
          <a:srgbClr val="FFFFFF"/>
        </a:lt1>
        <a:dk2>
          <a:srgbClr val="3D3F41"/>
        </a:dk2>
        <a:lt2>
          <a:srgbClr val="FFFFFF"/>
        </a:lt2>
        <a:accent1>
          <a:srgbClr val="4F5A71"/>
        </a:accent1>
        <a:accent2>
          <a:srgbClr val="6A8F94"/>
        </a:accent2>
        <a:accent3>
          <a:srgbClr val="FFFFFF"/>
        </a:accent3>
        <a:accent4>
          <a:srgbClr val="333537"/>
        </a:accent4>
        <a:accent5>
          <a:srgbClr val="B3B5BC"/>
        </a:accent5>
        <a:accent6>
          <a:srgbClr val="5E8084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269</Words>
  <Application>Microsoft Office PowerPoint</Application>
  <PresentationFormat>全屏显示(4:3)</PresentationFormat>
  <Paragraphs>94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宋体</vt:lpstr>
      <vt:lpstr>微软雅黑</vt:lpstr>
      <vt:lpstr>幼圆</vt:lpstr>
      <vt:lpstr>Arial</vt:lpstr>
      <vt:lpstr>Arial Black</vt:lpstr>
      <vt:lpstr>Calibri</vt:lpstr>
      <vt:lpstr>Segoe UI</vt:lpstr>
      <vt:lpstr>Wingdings</vt:lpstr>
      <vt:lpstr>默认设计模板</vt:lpstr>
      <vt:lpstr>A000120140530A78PWBG</vt:lpstr>
      <vt:lpstr>1_A000120140530A78PWBG</vt:lpstr>
      <vt:lpstr>分布式事务</vt:lpstr>
      <vt:lpstr>演讲提纲</vt:lpstr>
      <vt:lpstr>1.1事务基本特性</vt:lpstr>
      <vt:lpstr>1.2 mysql如何保证ACID</vt:lpstr>
      <vt:lpstr>2.1分布式事务出现场景</vt:lpstr>
      <vt:lpstr>2.2 cap定理与BASE理论</vt:lpstr>
      <vt:lpstr>3.1 XA</vt:lpstr>
      <vt:lpstr>3.2 非事务消息</vt:lpstr>
      <vt:lpstr>3.3事务消息</vt:lpstr>
      <vt:lpstr>3.4 TCC补偿事物</vt:lpstr>
      <vt:lpstr>4.1阿里GTS</vt:lpstr>
      <vt:lpstr>5.1 两军问题带来一致性的思考</vt:lpstr>
      <vt:lpstr>5.2 paxos</vt:lpstr>
      <vt:lpstr>5.3 raft一致性算法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分布式事务</dc:title>
  <dc:creator>admin</dc:creator>
  <cp:lastModifiedBy>1012221586@qq.com</cp:lastModifiedBy>
  <cp:revision>42</cp:revision>
  <dcterms:created xsi:type="dcterms:W3CDTF">2012-06-06T01:30:27Z</dcterms:created>
  <dcterms:modified xsi:type="dcterms:W3CDTF">2018-06-15T08:59:09Z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