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257" r:id="rId4"/>
    <p:sldId id="258" r:id="rId5"/>
    <p:sldId id="264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90" r:id="rId27"/>
    <p:sldId id="285" r:id="rId28"/>
    <p:sldId id="259" r:id="rId29"/>
    <p:sldId id="261" r:id="rId30"/>
    <p:sldId id="286" r:id="rId31"/>
    <p:sldId id="287" r:id="rId32"/>
    <p:sldId id="289" r:id="rId33"/>
    <p:sldId id="292" r:id="rId34"/>
    <p:sldId id="288" r:id="rId35"/>
    <p:sldId id="293" r:id="rId36"/>
    <p:sldId id="29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2" autoAdjust="0"/>
  </p:normalViewPr>
  <p:slideViewPr>
    <p:cSldViewPr>
      <p:cViewPr varScale="1">
        <p:scale>
          <a:sx n="63" d="100"/>
          <a:sy n="63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66606-B153-4FAD-B511-E8058DA2949A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02AB1-00F7-4475-AAF5-869CC8D4DB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2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Cur_server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持有当前任务队列的任务处理器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Req_server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正在申请此任务队列的任务处理器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02AB1-00F7-4475-AAF5-869CC8D4DB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4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02AB1-00F7-4475-AAF5-869CC8D4DB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err="1" smtClean="0"/>
              <a:t>ScheduleSever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taskItems</a:t>
            </a:r>
            <a:r>
              <a:rPr lang="zh-CN" altLang="en-US" sz="1200" dirty="0" smtClean="0"/>
              <a:t>是一个非常重要的属性，是客户单可以自由发挥的地方，是任务分片的基础，比如我们处理一个任务可以根据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按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取模，那么任务项就是</a:t>
            </a:r>
            <a:r>
              <a:rPr lang="en-US" altLang="zh-CN" sz="1200" dirty="0" smtClean="0"/>
              <a:t>0-9(10</a:t>
            </a:r>
            <a:r>
              <a:rPr lang="zh-CN" altLang="en-US" sz="1200" dirty="0" smtClean="0"/>
              <a:t>个任务队列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台服务器分别拿到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、 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、 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个任务项（任务队列），服务器的上下线都会对任务项进行重新分配。任务项是进行任务分配的最小单位。一个任务项只能由一个</a:t>
            </a:r>
            <a:r>
              <a:rPr lang="en-US" altLang="zh-CN" sz="1200" dirty="0" err="1" smtClean="0"/>
              <a:t>ScheduleServer</a:t>
            </a:r>
            <a:r>
              <a:rPr lang="zh-CN" altLang="en-US" sz="1200" dirty="0" smtClean="0"/>
              <a:t>来进行处理，但一个</a:t>
            </a:r>
            <a:r>
              <a:rPr lang="en-US" altLang="zh-CN" sz="1200" dirty="0" smtClean="0"/>
              <a:t>Server</a:t>
            </a:r>
            <a:r>
              <a:rPr lang="zh-CN" altLang="en-US" sz="1200" smtClean="0"/>
              <a:t>可以处理任意数量的任务项。这就是刚才我们说的分片特性。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02AB1-00F7-4475-AAF5-869CC8D4DB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4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02AB1-00F7-4475-AAF5-869CC8D4DB2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5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A2FC-0892-47FE-AC72-F9DCDFD1EB61}" type="datetimeFigureOut">
              <a:rPr lang="zh-CN" altLang="en-US" smtClean="0"/>
              <a:pPr/>
              <a:t>2016/4/25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300E-0F18-43B0-8E2E-6FBC07518C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tech.meituan.com/mt-crm-quartz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77816" y="1700808"/>
            <a:ext cx="5230336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分布式任务调度之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tbschedue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elastic-job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1384" y="3789040"/>
            <a:ext cx="3488432" cy="17526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黄伟</a:t>
            </a:r>
            <a:endParaRPr lang="en-US" altLang="zh-CN" sz="2800" dirty="0" smtClean="0"/>
          </a:p>
          <a:p>
            <a:r>
              <a:rPr lang="en-US" altLang="zh-CN" sz="2800" dirty="0" smtClean="0"/>
              <a:t>2016-04-21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60" y="1077449"/>
            <a:ext cx="4028296" cy="4028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深入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TBScheduleManagerFactory</a:t>
            </a:r>
            <a:r>
              <a:rPr lang="zh-CN" altLang="en-US" sz="1800" dirty="0" smtClean="0"/>
              <a:t>调度服务器构造器</a:t>
            </a:r>
            <a:endParaRPr lang="en-US" sz="1800" dirty="0" smtClean="0"/>
          </a:p>
          <a:p>
            <a:pPr>
              <a:buNone/>
            </a:pPr>
            <a:r>
              <a:rPr lang="zh-CN" altLang="en-US" sz="1800" dirty="0" smtClean="0"/>
              <a:t>               </a:t>
            </a:r>
            <a:r>
              <a:rPr lang="en-US" sz="1400" dirty="0" err="1" smtClean="0"/>
              <a:t>ZooKeeper</a:t>
            </a:r>
            <a:r>
              <a:rPr lang="zh-CN" altLang="en-US" sz="1400" dirty="0" smtClean="0"/>
              <a:t>连接参数配置和</a:t>
            </a:r>
            <a:r>
              <a:rPr lang="en-US" sz="1400" dirty="0" err="1" smtClean="0"/>
              <a:t>ZooKeeper</a:t>
            </a:r>
            <a:r>
              <a:rPr lang="zh-CN" altLang="en-US" sz="1400" dirty="0" smtClean="0"/>
              <a:t>的初始化、调度管理。</a:t>
            </a:r>
            <a:endParaRPr lang="en-US" altLang="zh-CN" sz="1400" dirty="0" smtClean="0"/>
          </a:p>
          <a:p>
            <a:pPr>
              <a:buNone/>
            </a:pPr>
            <a:endParaRPr lang="en-US" altLang="zh-CN" sz="1600" dirty="0" smtClean="0"/>
          </a:p>
          <a:p>
            <a:r>
              <a:rPr lang="zh-CN" altLang="en-US" sz="1600" dirty="0" smtClean="0"/>
              <a:t>两类核心接口</a:t>
            </a:r>
            <a:r>
              <a:rPr lang="en-US" sz="1600" dirty="0" err="1" smtClean="0"/>
              <a:t>IScheduleTaskDeal</a:t>
            </a:r>
            <a:r>
              <a:rPr lang="zh-CN" altLang="en-US" sz="1600" dirty="0" smtClean="0"/>
              <a:t>，</a:t>
            </a:r>
            <a:r>
              <a:rPr lang="en-US" sz="1600" dirty="0" smtClean="0"/>
              <a:t> </a:t>
            </a:r>
            <a:r>
              <a:rPr lang="en-US" sz="1600" dirty="0" err="1" smtClean="0"/>
              <a:t>IScheduleTaskDealSingle、IScheduleTaskDealMuti</a:t>
            </a:r>
            <a:endParaRPr lang="en-US" sz="1600" dirty="0" smtClean="0"/>
          </a:p>
          <a:p>
            <a:pPr>
              <a:buNone/>
            </a:pPr>
            <a:r>
              <a:rPr lang="zh-CN" altLang="en-US" sz="1600" dirty="0" smtClean="0"/>
              <a:t>                </a:t>
            </a:r>
            <a:r>
              <a:rPr lang="zh-CN" altLang="en-US" sz="1400" dirty="0" smtClean="0"/>
              <a:t>需要被我们定义的目标任务实现的，根据自己的业务场景需要进行任务采集（重写</a:t>
            </a:r>
            <a:r>
              <a:rPr lang="en-US" altLang="zh-CN" sz="1400" dirty="0" err="1" smtClean="0"/>
              <a:t>selectTasks</a:t>
            </a:r>
            <a:r>
              <a:rPr lang="zh-CN" altLang="en-US" sz="1400" dirty="0" smtClean="0"/>
              <a:t>方法）和任务执行（重写</a:t>
            </a:r>
            <a:r>
              <a:rPr lang="en-US" altLang="zh-CN" sz="1400" dirty="0" smtClean="0"/>
              <a:t>execute</a:t>
            </a:r>
            <a:r>
              <a:rPr lang="zh-CN" altLang="en-US" sz="1400" dirty="0" smtClean="0"/>
              <a:t>方法），这两类接口也是客户端研发根据需求自由发挥的地方。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r>
              <a:rPr lang="en-US" altLang="zh-CN" sz="2400" dirty="0" err="1" smtClean="0"/>
              <a:t>Tbs</a:t>
            </a:r>
            <a:r>
              <a:rPr lang="en-US" altLang="zh-CN" sz="2000" dirty="0" err="1" smtClean="0"/>
              <a:t>chedule</a:t>
            </a:r>
            <a:r>
              <a:rPr lang="zh-CN" altLang="en-US" sz="2000" dirty="0" smtClean="0"/>
              <a:t>深入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内部流程图含</a:t>
            </a:r>
            <a:r>
              <a:rPr lang="en-US" altLang="zh-CN" sz="2000" dirty="0" err="1" smtClean="0"/>
              <a:t>zk</a:t>
            </a:r>
            <a:r>
              <a:rPr lang="zh-CN" altLang="en-US" sz="2000" dirty="0" smtClean="0"/>
              <a:t>节点路径和数据变化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</p:txBody>
      </p:sp>
      <p:pic>
        <p:nvPicPr>
          <p:cNvPr id="4" name="图片 3" descr="IMG_01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500042"/>
            <a:ext cx="537005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Autofit/>
          </a:bodyPr>
          <a:lstStyle/>
          <a:p>
            <a:r>
              <a:rPr lang="en-US" altLang="zh-CN" sz="1800" dirty="0" err="1" smtClean="0"/>
              <a:t>Tbschedule</a:t>
            </a:r>
            <a:r>
              <a:rPr lang="zh-CN" altLang="en-US" sz="1800" dirty="0" smtClean="0"/>
              <a:t>深入</a:t>
            </a:r>
            <a:r>
              <a:rPr lang="en-US" altLang="zh-CN" sz="1800" dirty="0" smtClean="0"/>
              <a:t>-</a:t>
            </a:r>
            <a:r>
              <a:rPr lang="en-US" sz="1800" dirty="0" smtClean="0"/>
              <a:t> </a:t>
            </a:r>
            <a:r>
              <a:rPr lang="en-US" sz="1800" dirty="0" err="1" smtClean="0"/>
              <a:t>TBSchedule</a:t>
            </a:r>
            <a:r>
              <a:rPr lang="zh-CN" altLang="en-US" sz="1800" dirty="0" smtClean="0"/>
              <a:t>的</a:t>
            </a:r>
            <a:r>
              <a:rPr lang="en-US" sz="1800" dirty="0" err="1" smtClean="0"/>
              <a:t>ZooKeeper</a:t>
            </a:r>
            <a:r>
              <a:rPr lang="zh-CN" altLang="en-US" sz="1800" dirty="0" smtClean="0"/>
              <a:t>数据结构图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</p:txBody>
      </p:sp>
      <p:pic>
        <p:nvPicPr>
          <p:cNvPr id="4" name="图片 3" descr="IMG_01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628630"/>
            <a:ext cx="4452954" cy="5943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深入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TBSchedule</a:t>
            </a:r>
            <a:r>
              <a:rPr lang="zh-CN" altLang="en-US" sz="1400" dirty="0" smtClean="0"/>
              <a:t>还有个强大之处是它提供了两种处理器模式</a:t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 1. SLEEP</a:t>
            </a:r>
            <a:r>
              <a:rPr lang="zh-CN" altLang="en-US" sz="1400" dirty="0" smtClean="0"/>
              <a:t>模式</a:t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	         </a:t>
            </a:r>
            <a:r>
              <a:rPr lang="zh-CN" altLang="en-US" sz="1400" dirty="0" smtClean="0"/>
              <a:t>当某一个线程任务处理完毕，从任务池中取不到任务的时候，检查其它线程是否处于活动状态。如果是，则自己休眠；如果其它线程都已经因为没有任务进入休眠，当前线程是最后一个活动线程的时候，就调用业务接口，获取需要处理的任务，放入任务池中，同时唤醒其它休眠线程开始工作。</a:t>
            </a:r>
          </a:p>
          <a:p>
            <a:pPr>
              <a:buNone/>
            </a:pP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 2. NOTSLEEP</a:t>
            </a:r>
            <a:r>
              <a:rPr lang="zh-CN" altLang="en-US" sz="1400" dirty="0" smtClean="0"/>
              <a:t>模式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当一个线程任务处理完毕，从任务池中取不到任务的时候，立即调用业务接口获取需要处理的任务，放入任务池中。</a:t>
            </a:r>
          </a:p>
          <a:p>
            <a:pPr>
              <a:buNone/>
            </a:pP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	        SLEEP</a:t>
            </a:r>
            <a:r>
              <a:rPr lang="zh-CN" altLang="en-US" sz="1400" dirty="0" smtClean="0"/>
              <a:t>模式内部逻辑相对较简单，如果遇到大任务需要处理较长时间，可能会造成其他线程被动阻塞的情况。但其实生产环境一般都是小而快的任务，即使出现阻塞的情况</a:t>
            </a:r>
            <a:r>
              <a:rPr lang="en-US" altLang="zh-CN" sz="1400" dirty="0" err="1" smtClean="0"/>
              <a:t>ScheduleConsole</a:t>
            </a:r>
            <a:r>
              <a:rPr lang="zh-CN" altLang="en-US" sz="1400" dirty="0" smtClean="0"/>
              <a:t>也会及时的监控到。</a:t>
            </a:r>
            <a:r>
              <a:rPr lang="en-US" altLang="zh-CN" sz="1400" dirty="0" smtClean="0"/>
              <a:t>NOTSLEEP</a:t>
            </a:r>
            <a:r>
              <a:rPr lang="zh-CN" altLang="en-US" sz="1400" dirty="0" smtClean="0"/>
              <a:t>模式减少了线程休眠的时间，避免了因大任务造成阻塞的情况，但为了避免数据被重复处理，增加了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在数据比较上的开销。</a:t>
            </a:r>
            <a:r>
              <a:rPr lang="en-US" altLang="zh-CN" sz="1400" dirty="0" err="1" smtClean="0"/>
              <a:t>TBSchedule</a:t>
            </a:r>
            <a:r>
              <a:rPr lang="zh-CN" altLang="en-US" sz="1400" dirty="0" smtClean="0"/>
              <a:t>默认是</a:t>
            </a:r>
            <a:r>
              <a:rPr lang="en-US" altLang="zh-CN" sz="1400" dirty="0" smtClean="0"/>
              <a:t>SLEEP</a:t>
            </a:r>
            <a:r>
              <a:rPr lang="zh-CN" altLang="en-US" sz="1400" dirty="0" smtClean="0"/>
              <a:t>模式。</a:t>
            </a:r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400" dirty="0" smtClean="0"/>
              <a:t>在项目中使用</a:t>
            </a:r>
            <a:r>
              <a:rPr lang="en-US" sz="1400" dirty="0" err="1" smtClean="0"/>
              <a:t>TBSchedule</a:t>
            </a:r>
            <a:r>
              <a:rPr lang="zh-CN" altLang="en-US" sz="1400" dirty="0" smtClean="0"/>
              <a:t>需要依赖</a:t>
            </a:r>
            <a:r>
              <a:rPr lang="en-US" sz="1400" dirty="0" err="1" smtClean="0"/>
              <a:t>ZooKeeper、TBSchedule</a:t>
            </a:r>
            <a:r>
              <a:rPr lang="en-US" sz="1400" dirty="0" smtClean="0"/>
              <a:t>。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err="1" smtClean="0"/>
              <a:t>ZooKeeper</a:t>
            </a:r>
            <a:r>
              <a:rPr lang="zh-CN" altLang="en-US" sz="1400" dirty="0" smtClean="0"/>
              <a:t>依赖：</a:t>
            </a:r>
          </a:p>
          <a:p>
            <a:pPr>
              <a:buNone/>
            </a:pP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pPr>
              <a:buNone/>
            </a:pPr>
            <a:r>
              <a:rPr lang="zh-CN" altLang="en-US" sz="1400" dirty="0" smtClean="0"/>
              <a:t>    </a:t>
            </a:r>
            <a:r>
              <a:rPr lang="en-US" altLang="zh-CN" sz="1400" dirty="0" smtClean="0"/>
              <a:t>&lt;</a:t>
            </a:r>
            <a:r>
              <a:rPr lang="en-US" sz="1400" dirty="0" smtClean="0"/>
              <a:t>dependency&gt;</a:t>
            </a:r>
          </a:p>
          <a:p>
            <a:pPr>
              <a:buNone/>
            </a:pPr>
            <a:r>
              <a:rPr lang="en-US" sz="1400" dirty="0" smtClean="0"/>
              <a:t>        &lt;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  <a:r>
              <a:rPr lang="en-US" sz="1400" dirty="0" err="1" smtClean="0"/>
              <a:t>org.apache.ZooKeeper</a:t>
            </a:r>
            <a:r>
              <a:rPr lang="en-US" sz="1400" dirty="0" smtClean="0"/>
              <a:t>&lt;/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        &lt;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  <a:r>
              <a:rPr lang="en-US" sz="1400" dirty="0" err="1" smtClean="0"/>
              <a:t>ZooKeeper</a:t>
            </a:r>
            <a:r>
              <a:rPr lang="en-US" sz="1400" dirty="0" smtClean="0"/>
              <a:t>&lt;/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        &lt;version&gt;3.4.6&lt;/version&gt;</a:t>
            </a:r>
          </a:p>
          <a:p>
            <a:pPr>
              <a:buNone/>
            </a:pPr>
            <a:r>
              <a:rPr lang="en-US" sz="1400" dirty="0" smtClean="0"/>
              <a:t>    &lt;/dependency&gt;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err="1" smtClean="0"/>
              <a:t>TBSchedule</a:t>
            </a:r>
            <a:r>
              <a:rPr lang="zh-CN" altLang="en-US" sz="1400" dirty="0" smtClean="0"/>
              <a:t>依赖：</a:t>
            </a:r>
          </a:p>
          <a:p>
            <a:pPr>
              <a:buNone/>
            </a:pP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pPr>
              <a:buNone/>
            </a:pPr>
            <a:r>
              <a:rPr lang="zh-CN" altLang="en-US" sz="1400" dirty="0" smtClean="0"/>
              <a:t>    </a:t>
            </a:r>
            <a:r>
              <a:rPr lang="en-US" altLang="zh-CN" sz="1400" dirty="0" smtClean="0"/>
              <a:t>&lt;</a:t>
            </a:r>
            <a:r>
              <a:rPr lang="en-US" sz="1400" dirty="0" smtClean="0"/>
              <a:t>dependency&gt;</a:t>
            </a:r>
          </a:p>
          <a:p>
            <a:pPr>
              <a:buNone/>
            </a:pPr>
            <a:r>
              <a:rPr lang="en-US" sz="1400" dirty="0" smtClean="0"/>
              <a:t>        &lt;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  <a:r>
              <a:rPr lang="en-US" sz="1400" dirty="0" err="1" smtClean="0"/>
              <a:t>com.taobao.pamirs.schedule</a:t>
            </a:r>
            <a:r>
              <a:rPr lang="en-US" sz="1400" dirty="0" smtClean="0"/>
              <a:t>&lt;/</a:t>
            </a:r>
            <a:r>
              <a:rPr lang="en-US" sz="1400" dirty="0" err="1" smtClean="0"/>
              <a:t>groupId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        &lt;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  <a:r>
              <a:rPr lang="en-US" sz="1400" dirty="0" err="1" smtClean="0"/>
              <a:t>TBSchedule</a:t>
            </a:r>
            <a:r>
              <a:rPr lang="en-US" sz="1400" dirty="0" smtClean="0"/>
              <a:t>&lt;/</a:t>
            </a:r>
            <a:r>
              <a:rPr lang="en-US" sz="1400" dirty="0" err="1" smtClean="0"/>
              <a:t>artifactId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        &lt;version&gt;3.3.3.2&lt;/version&gt;</a:t>
            </a:r>
          </a:p>
          <a:p>
            <a:pPr>
              <a:buNone/>
            </a:pPr>
            <a:r>
              <a:rPr lang="en-US" sz="1400" dirty="0" smtClean="0"/>
              <a:t>    &lt;/dependency&gt;</a:t>
            </a:r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err="1" smtClean="0"/>
              <a:t>TBSchedule</a:t>
            </a:r>
            <a:r>
              <a:rPr lang="zh-CN" altLang="en-US" sz="1400" dirty="0" smtClean="0"/>
              <a:t>三种引入方式：</a:t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）通过</a:t>
            </a:r>
            <a:r>
              <a:rPr lang="en-US" sz="1400" dirty="0" err="1" smtClean="0"/>
              <a:t>ScheduleConsole</a:t>
            </a:r>
            <a:r>
              <a:rPr lang="zh-CN" altLang="en-US" sz="1400" dirty="0" smtClean="0"/>
              <a:t>引入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TBSchedule</a:t>
            </a:r>
            <a:r>
              <a:rPr lang="zh-CN" altLang="en-US" sz="1400" dirty="0" smtClean="0"/>
              <a:t>随着宿主调度应用部署到服务器后，可以通过</a:t>
            </a:r>
            <a:r>
              <a:rPr lang="en-US" sz="1400" dirty="0" smtClean="0"/>
              <a:t>Web</a:t>
            </a:r>
            <a:r>
              <a:rPr lang="zh-CN" altLang="en-US" sz="1400" dirty="0" smtClean="0"/>
              <a:t>浏览器的方式访问其提供监控平台。</a:t>
            </a:r>
          </a:p>
          <a:p>
            <a:r>
              <a:rPr lang="zh-CN" altLang="en-US" sz="1400" dirty="0" smtClean="0"/>
              <a:t>第一步，初始化</a:t>
            </a:r>
            <a:r>
              <a:rPr lang="en-US" sz="1400" dirty="0" err="1" smtClean="0"/>
              <a:t>ZooKeeper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pic>
        <p:nvPicPr>
          <p:cNvPr id="4" name="图片 3" descr="IMG_01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000372"/>
            <a:ext cx="7643866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第二步，创建调度策略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sz="1400" dirty="0" smtClean="0"/>
          </a:p>
        </p:txBody>
      </p:sp>
      <p:pic>
        <p:nvPicPr>
          <p:cNvPr id="4" name="图片 3" descr="IMG_01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2071678"/>
            <a:ext cx="7497355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第三步，创建调度任务</a:t>
            </a:r>
            <a:endParaRPr lang="en-US" altLang="zh-CN" sz="1400" dirty="0" smtClean="0"/>
          </a:p>
          <a:p>
            <a:pPr>
              <a:buNone/>
            </a:pPr>
            <a:endParaRPr lang="en-US" sz="1400" dirty="0" smtClean="0"/>
          </a:p>
        </p:txBody>
      </p:sp>
      <p:pic>
        <p:nvPicPr>
          <p:cNvPr id="4" name="图片 3" descr="IMG_01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000240"/>
            <a:ext cx="7615261" cy="3602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 smtClean="0"/>
              <a:t>第四步，监控调度任务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pic>
        <p:nvPicPr>
          <p:cNvPr id="4" name="图片 3" descr="IMG_01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5" y="2000240"/>
            <a:ext cx="800105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、通过原生</a:t>
            </a:r>
            <a:r>
              <a:rPr lang="en-US" sz="1800" dirty="0" smtClean="0"/>
              <a:t>Java</a:t>
            </a:r>
            <a:r>
              <a:rPr lang="zh-CN" altLang="en-US" sz="1800" dirty="0" smtClean="0"/>
              <a:t>引入</a:t>
            </a:r>
          </a:p>
          <a:p>
            <a:pPr>
              <a:buNone/>
            </a:pPr>
            <a:r>
              <a:rPr lang="zh-CN" altLang="en-US" sz="1400" dirty="0" smtClean="0"/>
              <a:t>       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// </a:t>
            </a:r>
            <a:r>
              <a:rPr lang="zh-CN" altLang="en-US" sz="1400" dirty="0" smtClean="0"/>
              <a:t>初始化</a:t>
            </a:r>
            <a:r>
              <a:rPr lang="en-US" sz="1400" dirty="0" smtClean="0"/>
              <a:t>Spring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ApplicationContext</a:t>
            </a:r>
            <a:r>
              <a:rPr lang="en-US" sz="1400" dirty="0" smtClean="0"/>
              <a:t> </a:t>
            </a:r>
            <a:r>
              <a:rPr lang="en-US" sz="1400" dirty="0" err="1" smtClean="0"/>
              <a:t>ctx</a:t>
            </a:r>
            <a:r>
              <a:rPr lang="en-US" sz="1400" dirty="0" smtClean="0"/>
              <a:t> = new </a:t>
            </a:r>
            <a:r>
              <a:rPr lang="en-US" sz="1400" dirty="0" err="1" smtClean="0"/>
              <a:t>FileSystemXmlApplicationContext</a:t>
            </a:r>
            <a:r>
              <a:rPr lang="en-US" sz="1400" dirty="0" smtClean="0"/>
              <a:t>(</a:t>
            </a:r>
          </a:p>
          <a:p>
            <a:pPr>
              <a:buNone/>
            </a:pPr>
            <a:r>
              <a:rPr lang="en-US" sz="1400" dirty="0" smtClean="0"/>
              <a:t>                "spring-config.xml");</a:t>
            </a:r>
          </a:p>
          <a:p>
            <a:pPr>
              <a:buNone/>
            </a:pPr>
            <a:r>
              <a:rPr lang="en-US" sz="1400" dirty="0" smtClean="0"/>
              <a:t>        // </a:t>
            </a:r>
            <a:r>
              <a:rPr lang="zh-CN" altLang="en-US" sz="1400" dirty="0" smtClean="0"/>
              <a:t>初始化调度工厂</a:t>
            </a:r>
          </a:p>
          <a:p>
            <a:pPr>
              <a:buNone/>
            </a:pPr>
            <a:r>
              <a:rPr lang="zh-CN" altLang="en-US" sz="1400" dirty="0" smtClean="0"/>
              <a:t>        </a:t>
            </a:r>
            <a:r>
              <a:rPr lang="en-US" sz="1400" dirty="0" err="1" smtClean="0"/>
              <a:t>TBScheduleManagerFactory</a:t>
            </a:r>
            <a:r>
              <a:rPr lang="en-US" sz="1400" dirty="0" smtClean="0"/>
              <a:t> </a:t>
            </a:r>
            <a:r>
              <a:rPr lang="en-US" sz="1400" dirty="0" err="1" smtClean="0"/>
              <a:t>scheduleManagerFactory</a:t>
            </a:r>
            <a:r>
              <a:rPr lang="en-US" sz="1400" dirty="0" smtClean="0"/>
              <a:t> = new </a:t>
            </a:r>
            <a:r>
              <a:rPr lang="en-US" sz="1400" dirty="0" err="1" smtClean="0"/>
              <a:t>TBScheduleManagerFactory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       Properties p = new Properties();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p.put</a:t>
            </a:r>
            <a:r>
              <a:rPr lang="en-US" sz="1400" dirty="0" smtClean="0"/>
              <a:t>("</a:t>
            </a:r>
            <a:r>
              <a:rPr lang="en-US" sz="1400" dirty="0" err="1" smtClean="0"/>
              <a:t>zkConnectString</a:t>
            </a:r>
            <a:r>
              <a:rPr lang="en-US" sz="1400" dirty="0" smtClean="0"/>
              <a:t>", "127.0.0.1:2181");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p.put</a:t>
            </a:r>
            <a:r>
              <a:rPr lang="en-US" sz="1400" dirty="0" smtClean="0"/>
              <a:t>("</a:t>
            </a:r>
            <a:r>
              <a:rPr lang="en-US" sz="1400" dirty="0" err="1" smtClean="0"/>
              <a:t>rootPath</a:t>
            </a:r>
            <a:r>
              <a:rPr lang="en-US" sz="1400" dirty="0" smtClean="0"/>
              <a:t>", "/</a:t>
            </a:r>
            <a:r>
              <a:rPr lang="en-US" sz="1400" dirty="0" err="1" smtClean="0"/>
              <a:t>taobao</a:t>
            </a:r>
            <a:r>
              <a:rPr lang="en-US" sz="1400" dirty="0" smtClean="0"/>
              <a:t>-schedule/</a:t>
            </a:r>
            <a:r>
              <a:rPr lang="en-US" sz="1400" dirty="0" err="1" smtClean="0"/>
              <a:t>train_worker</a:t>
            </a:r>
            <a:r>
              <a:rPr lang="en-US" sz="1400" dirty="0" smtClean="0"/>
              <a:t>");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p.put</a:t>
            </a:r>
            <a:r>
              <a:rPr lang="en-US" sz="1400" dirty="0" smtClean="0"/>
              <a:t>("</a:t>
            </a:r>
            <a:r>
              <a:rPr lang="en-US" sz="1400" dirty="0" err="1" smtClean="0"/>
              <a:t>zkSessionTimeout</a:t>
            </a:r>
            <a:r>
              <a:rPr lang="en-US" sz="1400" dirty="0" smtClean="0"/>
              <a:t>", "60000"); 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p.put</a:t>
            </a:r>
            <a:r>
              <a:rPr lang="en-US" sz="1400" dirty="0" smtClean="0"/>
              <a:t>("</a:t>
            </a:r>
            <a:r>
              <a:rPr lang="en-US" sz="1400" dirty="0" err="1" smtClean="0"/>
              <a:t>userName</a:t>
            </a:r>
            <a:r>
              <a:rPr lang="en-US" sz="1400" dirty="0" smtClean="0"/>
              <a:t>", "</a:t>
            </a:r>
            <a:r>
              <a:rPr lang="en-US" sz="1400" dirty="0" err="1" smtClean="0"/>
              <a:t>train_dev</a:t>
            </a:r>
            <a:r>
              <a:rPr lang="en-US" sz="1400" dirty="0" smtClean="0"/>
              <a:t>");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p.put</a:t>
            </a:r>
            <a:r>
              <a:rPr lang="en-US" sz="1400" dirty="0" smtClean="0"/>
              <a:t>("password", " </a:t>
            </a:r>
            <a:r>
              <a:rPr lang="en-US" sz="1400" dirty="0" err="1" smtClean="0"/>
              <a:t>train_dev</a:t>
            </a:r>
            <a:r>
              <a:rPr lang="en-US" sz="1400" dirty="0" smtClean="0"/>
              <a:t> ");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p.put</a:t>
            </a:r>
            <a:r>
              <a:rPr lang="en-US" sz="1400" dirty="0" smtClean="0"/>
              <a:t>("</a:t>
            </a:r>
            <a:r>
              <a:rPr lang="en-US" sz="1400" dirty="0" err="1" smtClean="0"/>
              <a:t>isCheckParentPath</a:t>
            </a:r>
            <a:r>
              <a:rPr lang="en-US" sz="1400" dirty="0" smtClean="0"/>
              <a:t>", "true");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scheduleManagerFactory.setApplicationContext</a:t>
            </a:r>
            <a:r>
              <a:rPr lang="en-US" sz="1400" dirty="0" smtClean="0"/>
              <a:t>(</a:t>
            </a:r>
            <a:r>
              <a:rPr lang="en-US" sz="1400" dirty="0" err="1" smtClean="0"/>
              <a:t>ctx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scheduleManagerFactory.init</a:t>
            </a:r>
            <a:r>
              <a:rPr lang="en-US" sz="1400" dirty="0" smtClean="0"/>
              <a:t>(p);            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提纲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Tbschedule</a:t>
            </a:r>
            <a:r>
              <a:rPr lang="zh-CN" altLang="en-US" sz="1800" dirty="0" smtClean="0"/>
              <a:t>简介，深入，</a:t>
            </a:r>
            <a:r>
              <a:rPr lang="en-US" altLang="zh-CN" sz="1800" dirty="0" smtClean="0"/>
              <a:t>demo</a:t>
            </a:r>
          </a:p>
          <a:p>
            <a:r>
              <a:rPr lang="en-US" altLang="zh-CN" sz="1800" dirty="0" smtClean="0"/>
              <a:t>Elastic-job</a:t>
            </a:r>
            <a:r>
              <a:rPr lang="zh-CN" altLang="en-US" sz="1800" dirty="0" smtClean="0"/>
              <a:t>简介，深入，</a:t>
            </a:r>
            <a:r>
              <a:rPr lang="en-US" altLang="zh-CN" sz="1800" dirty="0" smtClean="0"/>
              <a:t>demo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、通过原生</a:t>
            </a:r>
            <a:r>
              <a:rPr lang="en-US" sz="1800" dirty="0" smtClean="0"/>
              <a:t>Java</a:t>
            </a:r>
            <a:r>
              <a:rPr lang="zh-CN" altLang="en-US" sz="1800" dirty="0" smtClean="0"/>
              <a:t>引入 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（接上一页内容）</a:t>
            </a:r>
          </a:p>
          <a:p>
            <a:pPr>
              <a:buNone/>
            </a:pPr>
            <a:r>
              <a:rPr lang="zh-CN" altLang="en-US" sz="1400" dirty="0" smtClean="0"/>
              <a:t>       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// </a:t>
            </a:r>
            <a:r>
              <a:rPr lang="zh-CN" altLang="en-US" sz="1400" dirty="0" smtClean="0"/>
              <a:t>创建任务调度任务的基本信息</a:t>
            </a:r>
          </a:p>
          <a:p>
            <a:pPr>
              <a:buNone/>
            </a:pPr>
            <a:r>
              <a:rPr lang="en-US" altLang="zh-CN" sz="1400" dirty="0" smtClean="0"/>
              <a:t>	 String </a:t>
            </a:r>
            <a:r>
              <a:rPr lang="en-US" altLang="zh-CN" sz="1400" dirty="0" err="1" smtClean="0"/>
              <a:t>baseTaskTypeName</a:t>
            </a:r>
            <a:r>
              <a:rPr lang="en-US" altLang="zh-CN" sz="1400" dirty="0" smtClean="0"/>
              <a:t> = "</a:t>
            </a:r>
            <a:r>
              <a:rPr lang="en-US" altLang="zh-CN" sz="1400" dirty="0" err="1" smtClean="0"/>
              <a:t>DemoTask</a:t>
            </a:r>
            <a:r>
              <a:rPr lang="en-US" altLang="zh-CN" sz="1400" dirty="0" smtClean="0"/>
              <a:t>";</a:t>
            </a:r>
          </a:p>
          <a:p>
            <a:pPr>
              <a:buNone/>
            </a:pPr>
            <a:r>
              <a:rPr lang="en-US" altLang="zh-CN" sz="1400" dirty="0" smtClean="0"/>
              <a:t>                </a:t>
            </a:r>
            <a:r>
              <a:rPr lang="en-US" altLang="zh-CN" sz="1400" dirty="0" err="1" smtClean="0"/>
              <a:t>ScheduleTaskType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baseTaskType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ScheduleTaskType</a:t>
            </a:r>
            <a:r>
              <a:rPr lang="en-US" altLang="zh-CN" sz="1400" dirty="0" smtClean="0"/>
              <a:t>();</a:t>
            </a:r>
          </a:p>
          <a:p>
            <a:pPr>
              <a:buNone/>
            </a:pPr>
            <a:r>
              <a:rPr lang="en-US" altLang="zh-CN" sz="1400" dirty="0" smtClean="0"/>
              <a:t>                </a:t>
            </a:r>
            <a:r>
              <a:rPr lang="en-US" altLang="zh-CN" sz="1400" dirty="0" err="1" smtClean="0"/>
              <a:t>baseTaskType.setBaseTaskType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baseTaskTypeName</a:t>
            </a:r>
            <a:r>
              <a:rPr lang="en-US" altLang="zh-CN" sz="1400" dirty="0" smtClean="0"/>
              <a:t>);</a:t>
            </a:r>
          </a:p>
          <a:p>
            <a:pPr>
              <a:buNone/>
            </a:pPr>
            <a:r>
              <a:rPr lang="en-US" altLang="zh-CN" sz="1400" dirty="0" smtClean="0"/>
              <a:t>                </a:t>
            </a:r>
            <a:r>
              <a:rPr lang="en-US" altLang="zh-CN" sz="1400" dirty="0" err="1" smtClean="0"/>
              <a:t>baseTaskType.setDealBeanName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demoTaskBean</a:t>
            </a:r>
            <a:r>
              <a:rPr lang="en-US" altLang="zh-CN" sz="1400" dirty="0" smtClean="0"/>
              <a:t>");</a:t>
            </a:r>
          </a:p>
          <a:p>
            <a:pPr>
              <a:buNone/>
            </a:pPr>
            <a:r>
              <a:rPr lang="en-US" altLang="zh-CN" sz="1400" dirty="0" smtClean="0"/>
              <a:t>                </a:t>
            </a:r>
            <a:r>
              <a:rPr lang="en-US" altLang="zh-CN" sz="1400" dirty="0" err="1" smtClean="0"/>
              <a:t>baseTaskType.setHeartBeatRate</a:t>
            </a:r>
            <a:r>
              <a:rPr lang="en-US" altLang="zh-CN" sz="1400" dirty="0" smtClean="0"/>
              <a:t>(10000);</a:t>
            </a:r>
          </a:p>
          <a:p>
            <a:pPr>
              <a:buNone/>
            </a:pPr>
            <a:r>
              <a:rPr lang="en-US" altLang="zh-CN" sz="1400" dirty="0" smtClean="0"/>
              <a:t>                </a:t>
            </a:r>
            <a:r>
              <a:rPr lang="en-US" altLang="zh-CN" sz="1400" dirty="0" err="1" smtClean="0"/>
              <a:t>baseTaskType.setJudgeDeadInterval</a:t>
            </a:r>
            <a:r>
              <a:rPr lang="en-US" altLang="zh-CN" sz="1400" dirty="0" smtClean="0"/>
              <a:t>(100000);</a:t>
            </a:r>
          </a:p>
          <a:p>
            <a:pPr>
              <a:buNone/>
            </a:pPr>
            <a:r>
              <a:rPr lang="en-US" altLang="zh-CN" sz="1400" dirty="0" smtClean="0"/>
              <a:t>                </a:t>
            </a:r>
            <a:r>
              <a:rPr lang="en-US" altLang="zh-CN" sz="1400" dirty="0" err="1" smtClean="0"/>
              <a:t>baseTaskType.setTaskParameter</a:t>
            </a:r>
            <a:r>
              <a:rPr lang="en-US" altLang="zh-CN" sz="1400" dirty="0" smtClean="0"/>
              <a:t>("AREA=BJ,YEAR&gt;30");</a:t>
            </a:r>
          </a:p>
          <a:p>
            <a:pPr>
              <a:buNone/>
            </a:pPr>
            <a:r>
              <a:rPr lang="en-US" altLang="zh-CN" sz="1400" dirty="0" smtClean="0"/>
              <a:t>                </a:t>
            </a:r>
            <a:r>
              <a:rPr lang="en-US" altLang="zh-CN" sz="1400" dirty="0" err="1" smtClean="0"/>
              <a:t>baseTaskType.setTaskItems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ScheduleTaskType.splitTaskItem</a:t>
            </a:r>
            <a:r>
              <a:rPr lang="en-US" altLang="zh-CN" sz="1400" dirty="0" smtClean="0"/>
              <a:t>(</a:t>
            </a:r>
          </a:p>
          <a:p>
            <a:pPr>
              <a:buNone/>
            </a:pPr>
            <a:r>
              <a:rPr lang="en-US" altLang="zh-CN" sz="1400" dirty="0" smtClean="0"/>
              <a:t>                "0:{TYPE=A,KIND=1},1:{TYPE=A,KIND=2},2:{TYPE=A,KIND=3},3:{TYPE=A,KIND=4}," +</a:t>
            </a:r>
          </a:p>
          <a:p>
            <a:pPr>
              <a:buNone/>
            </a:pPr>
            <a:r>
              <a:rPr lang="en-US" altLang="zh-CN" sz="1400" dirty="0" smtClean="0"/>
              <a:t>                "4:{TYPE=A,KIND=5},5:{TYPE=A,KIND=6},6:{TYPE=A,KIND=7},7:{TYPE=A,KIND=8}," +</a:t>
            </a:r>
          </a:p>
          <a:p>
            <a:pPr>
              <a:buNone/>
            </a:pPr>
            <a:r>
              <a:rPr lang="en-US" altLang="zh-CN" sz="1400" dirty="0" smtClean="0"/>
              <a:t>                "8:{TYPE=A,KIND=9},9:{TYPE=A,KIND=10}"));</a:t>
            </a:r>
          </a:p>
          <a:p>
            <a:pPr>
              <a:buNone/>
            </a:pPr>
            <a:r>
              <a:rPr lang="en-US" altLang="zh-CN" sz="1400" dirty="0" smtClean="0"/>
              <a:t>        </a:t>
            </a:r>
            <a:r>
              <a:rPr lang="en-US" altLang="zh-CN" sz="1400" dirty="0" err="1" smtClean="0"/>
              <a:t>baseTaskType.setFetchDataNumber</a:t>
            </a:r>
            <a:r>
              <a:rPr lang="en-US" altLang="zh-CN" sz="1400" dirty="0" smtClean="0"/>
              <a:t>(500);</a:t>
            </a:r>
          </a:p>
          <a:p>
            <a:pPr>
              <a:buNone/>
            </a:pPr>
            <a:r>
              <a:rPr lang="en-US" altLang="zh-CN" sz="1400" dirty="0" smtClean="0"/>
              <a:t>      </a:t>
            </a:r>
            <a:r>
              <a:rPr lang="en-US" sz="1400" dirty="0" smtClean="0"/>
              <a:t>             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1900" dirty="0" smtClean="0"/>
              <a:t>3</a:t>
            </a:r>
            <a:r>
              <a:rPr lang="zh-CN" altLang="en-US" sz="1900" dirty="0" smtClean="0"/>
              <a:t>、通过</a:t>
            </a:r>
            <a:r>
              <a:rPr lang="en-US" sz="1900" dirty="0" smtClean="0"/>
              <a:t>Spring</a:t>
            </a:r>
            <a:r>
              <a:rPr lang="zh-CN" altLang="en-US" sz="1900" dirty="0" smtClean="0"/>
              <a:t>容器引入</a:t>
            </a:r>
          </a:p>
          <a:p>
            <a:pPr>
              <a:buNone/>
            </a:pP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&lt;!-- </a:t>
            </a:r>
            <a:r>
              <a:rPr lang="zh-CN" altLang="en-US" sz="1400" dirty="0" smtClean="0"/>
              <a:t>初始化</a:t>
            </a:r>
            <a:r>
              <a:rPr lang="en-US" sz="1400" dirty="0" err="1" smtClean="0"/>
              <a:t>ZooKeeper</a:t>
            </a:r>
            <a:r>
              <a:rPr lang="en-US" sz="1400" dirty="0" smtClean="0"/>
              <a:t> --&gt;  </a:t>
            </a:r>
          </a:p>
          <a:p>
            <a:pPr>
              <a:buNone/>
            </a:pPr>
            <a:r>
              <a:rPr lang="en-US" sz="1400" dirty="0" smtClean="0"/>
              <a:t>&lt;bean id="</a:t>
            </a:r>
            <a:r>
              <a:rPr lang="en-US" sz="1400" dirty="0" err="1" smtClean="0"/>
              <a:t>scheduleManagerFactory</a:t>
            </a:r>
            <a:r>
              <a:rPr lang="en-US" sz="1400" dirty="0" smtClean="0"/>
              <a:t>"</a:t>
            </a:r>
          </a:p>
          <a:p>
            <a:pPr>
              <a:buNone/>
            </a:pPr>
            <a:r>
              <a:rPr lang="en-US" sz="1400" dirty="0" smtClean="0"/>
              <a:t>            class="</a:t>
            </a:r>
            <a:r>
              <a:rPr lang="en-US" sz="1400" dirty="0" err="1" smtClean="0"/>
              <a:t>xx.xx.TBScheduleManagerFactory</a:t>
            </a:r>
            <a:r>
              <a:rPr lang="en-US" sz="1400" dirty="0" smtClean="0"/>
              <a:t>"&gt;</a:t>
            </a:r>
          </a:p>
          <a:p>
            <a:pPr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zkConfig</a:t>
            </a:r>
            <a:r>
              <a:rPr lang="en-US" sz="1400" dirty="0" smtClean="0"/>
              <a:t>"&gt;</a:t>
            </a:r>
          </a:p>
          <a:p>
            <a:pPr>
              <a:buNone/>
            </a:pPr>
            <a:r>
              <a:rPr lang="en-US" sz="1400" dirty="0" smtClean="0"/>
              <a:t>&lt;map&gt;</a:t>
            </a:r>
          </a:p>
          <a:p>
            <a:pPr>
              <a:buNone/>
            </a:pPr>
            <a:r>
              <a:rPr lang="en-US" sz="1400" dirty="0" smtClean="0"/>
              <a:t>    &lt;entry key="</a:t>
            </a:r>
            <a:r>
              <a:rPr lang="en-US" sz="1400" dirty="0" err="1" smtClean="0"/>
              <a:t>zkConnectString</a:t>
            </a:r>
            <a:r>
              <a:rPr lang="en-US" sz="1400" dirty="0" smtClean="0"/>
              <a:t>" value="127.0.0.1:2181" /&gt;</a:t>
            </a:r>
          </a:p>
          <a:p>
            <a:pPr>
              <a:buNone/>
            </a:pPr>
            <a:r>
              <a:rPr lang="en-US" sz="1400" dirty="0" smtClean="0"/>
              <a:t>    &lt;entry key="</a:t>
            </a:r>
            <a:r>
              <a:rPr lang="en-US" sz="1400" dirty="0" err="1" smtClean="0"/>
              <a:t>rootPath</a:t>
            </a:r>
            <a:r>
              <a:rPr lang="en-US" sz="1400" dirty="0" smtClean="0"/>
              <a:t>" value="/</a:t>
            </a:r>
            <a:r>
              <a:rPr lang="en-US" sz="1400" dirty="0" err="1" smtClean="0"/>
              <a:t>taobao</a:t>
            </a:r>
            <a:r>
              <a:rPr lang="en-US" sz="1400" dirty="0" smtClean="0"/>
              <a:t>-schedule/</a:t>
            </a:r>
            <a:r>
              <a:rPr lang="en-US" sz="1400" dirty="0" err="1" smtClean="0"/>
              <a:t>train_worker</a:t>
            </a:r>
            <a:r>
              <a:rPr lang="en-US" sz="1400" dirty="0" smtClean="0"/>
              <a:t>" /&gt;</a:t>
            </a:r>
          </a:p>
          <a:p>
            <a:pPr>
              <a:buNone/>
            </a:pPr>
            <a:r>
              <a:rPr lang="en-US" sz="1400" dirty="0" smtClean="0"/>
              <a:t>    &lt;entry key="</a:t>
            </a:r>
            <a:r>
              <a:rPr lang="en-US" sz="1400" dirty="0" err="1" smtClean="0"/>
              <a:t>zkSessionTimeout</a:t>
            </a:r>
            <a:r>
              <a:rPr lang="en-US" sz="1400" dirty="0" smtClean="0"/>
              <a:t>" value="60000" /&gt;</a:t>
            </a:r>
          </a:p>
          <a:p>
            <a:pPr>
              <a:buNone/>
            </a:pPr>
            <a:r>
              <a:rPr lang="en-US" sz="1400" dirty="0" smtClean="0"/>
              <a:t>    &lt;entry key="</a:t>
            </a:r>
            <a:r>
              <a:rPr lang="en-US" sz="1400" dirty="0" err="1" smtClean="0"/>
              <a:t>userName</a:t>
            </a:r>
            <a:r>
              <a:rPr lang="en-US" sz="1400" dirty="0" smtClean="0"/>
              <a:t>" value="</a:t>
            </a:r>
            <a:r>
              <a:rPr lang="en-US" sz="1400" dirty="0" err="1" smtClean="0"/>
              <a:t>train_dev</a:t>
            </a:r>
            <a:r>
              <a:rPr lang="en-US" sz="1400" dirty="0" smtClean="0"/>
              <a:t>" /&gt;</a:t>
            </a:r>
          </a:p>
          <a:p>
            <a:pPr>
              <a:buNone/>
            </a:pPr>
            <a:r>
              <a:rPr lang="en-US" sz="1400" dirty="0" smtClean="0"/>
              <a:t>    &lt;entry key="password" value="</a:t>
            </a:r>
            <a:r>
              <a:rPr lang="en-US" sz="1400" dirty="0" err="1" smtClean="0"/>
              <a:t>train_dev</a:t>
            </a:r>
            <a:r>
              <a:rPr lang="en-US" sz="1400" dirty="0" smtClean="0"/>
              <a:t>" /&gt;</a:t>
            </a:r>
          </a:p>
          <a:p>
            <a:pPr>
              <a:buNone/>
            </a:pPr>
            <a:r>
              <a:rPr lang="en-US" sz="1400" dirty="0" smtClean="0"/>
              <a:t>    &lt;entry key="</a:t>
            </a:r>
            <a:r>
              <a:rPr lang="en-US" sz="1400" dirty="0" err="1" smtClean="0"/>
              <a:t>isCheckParentPath</a:t>
            </a:r>
            <a:r>
              <a:rPr lang="en-US" sz="1400" dirty="0" smtClean="0"/>
              <a:t>" value="true" /&gt;</a:t>
            </a:r>
          </a:p>
          <a:p>
            <a:pPr>
              <a:buNone/>
            </a:pPr>
            <a:r>
              <a:rPr lang="en-US" sz="1400" dirty="0" smtClean="0"/>
              <a:t>&lt;/map&gt;</a:t>
            </a:r>
          </a:p>
          <a:p>
            <a:pPr>
              <a:buNone/>
            </a:pPr>
            <a:r>
              <a:rPr lang="en-US" sz="1400" dirty="0" smtClean="0"/>
              <a:t>&lt;/property&gt; </a:t>
            </a:r>
          </a:p>
          <a:p>
            <a:pPr>
              <a:buNone/>
            </a:pPr>
            <a:r>
              <a:rPr lang="en-US" sz="1400" dirty="0" smtClean="0"/>
              <a:t>&lt;/bean&gt;</a:t>
            </a:r>
          </a:p>
          <a:p>
            <a:pPr>
              <a:buNone/>
            </a:pPr>
            <a:r>
              <a:rPr lang="en-US" sz="1400" dirty="0" smtClean="0"/>
              <a:t>&lt;!-- </a:t>
            </a:r>
            <a:r>
              <a:rPr lang="zh-CN" altLang="en-US" sz="1400" dirty="0" smtClean="0"/>
              <a:t>配置调度策略 凌晨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点到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点执行 </a:t>
            </a:r>
            <a:r>
              <a:rPr lang="en-US" altLang="zh-CN" sz="1400" dirty="0" smtClean="0"/>
              <a:t>--&gt;</a:t>
            </a: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sz="1400" dirty="0" smtClean="0"/>
              <a:t>bean id="</a:t>
            </a:r>
            <a:r>
              <a:rPr lang="en-US" sz="1400" dirty="0" err="1" smtClean="0"/>
              <a:t>abstractDemoScheduleTask</a:t>
            </a:r>
            <a:r>
              <a:rPr lang="en-US" sz="1400" dirty="0" smtClean="0"/>
              <a:t>" class="</a:t>
            </a:r>
            <a:r>
              <a:rPr lang="en-US" sz="1400" dirty="0" err="1" smtClean="0"/>
              <a:t>com.xx.core.TBSchedule.InitScheduleTask</a:t>
            </a:r>
            <a:r>
              <a:rPr lang="en-US" sz="1400" dirty="0" smtClean="0"/>
              <a:t>" abstract="true"&gt;</a:t>
            </a:r>
          </a:p>
          <a:p>
            <a:pPr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scheduleTaskType.heartBeatRate</a:t>
            </a:r>
            <a:r>
              <a:rPr lang="en-US" sz="1400" dirty="0" smtClean="0"/>
              <a:t>" value="10000" /&gt;</a:t>
            </a:r>
          </a:p>
          <a:p>
            <a:pPr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scheduleTaskType.judgeDeadInterval</a:t>
            </a:r>
            <a:r>
              <a:rPr lang="en-US" sz="1400" dirty="0" smtClean="0"/>
              <a:t>" value="100000" /&gt;</a:t>
            </a:r>
          </a:p>
          <a:p>
            <a:pPr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scheduleTaskType.permitRunStartTime</a:t>
            </a:r>
            <a:r>
              <a:rPr lang="en-US" sz="1400" dirty="0" smtClean="0"/>
              <a:t>" value="0 0 1 * * ?"/&gt; </a:t>
            </a:r>
          </a:p>
          <a:p>
            <a:pPr>
              <a:buNone/>
            </a:pPr>
            <a:r>
              <a:rPr lang="en-US" sz="1400" dirty="0" smtClean="0"/>
              <a:t>&lt;property name="</a:t>
            </a:r>
            <a:r>
              <a:rPr lang="en-US" sz="1400" dirty="0" err="1" smtClean="0"/>
              <a:t>scheduleTaskType.permitRunEndTime</a:t>
            </a:r>
            <a:r>
              <a:rPr lang="en-US" sz="1400" dirty="0" smtClean="0"/>
              <a:t>" value="0 0 3 * * ?"/&gt;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、通过</a:t>
            </a:r>
            <a:r>
              <a:rPr lang="en-US" sz="1400" dirty="0" smtClean="0"/>
              <a:t>Spring</a:t>
            </a:r>
            <a:r>
              <a:rPr lang="zh-CN" altLang="en-US" sz="1400" dirty="0" smtClean="0"/>
              <a:t>容器引入 </a:t>
            </a:r>
            <a:r>
              <a:rPr lang="en-US" altLang="zh-CN" sz="1400" dirty="0" smtClean="0"/>
              <a:t>— </a:t>
            </a:r>
            <a:r>
              <a:rPr lang="zh-CN" altLang="en-US" sz="1400" dirty="0" smtClean="0"/>
              <a:t>（接上页内容）</a:t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scheduleTaskType.taskParameter</a:t>
            </a:r>
            <a:r>
              <a:rPr lang="en-US" altLang="zh-CN" sz="1400" dirty="0" smtClean="0"/>
              <a:t>" value="AREA=BJ,YEAR&gt;30"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scheduleTaskType.sleepTimeNoData</a:t>
            </a:r>
            <a:r>
              <a:rPr lang="en-US" altLang="zh-CN" sz="1400" dirty="0" smtClean="0"/>
              <a:t>" value="60000"/&gt;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scheduleTaskType.sleepTimeInterval</a:t>
            </a:r>
            <a:r>
              <a:rPr lang="en-US" altLang="zh-CN" sz="1400" dirty="0" smtClean="0"/>
              <a:t>" value="60000"/&gt;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scheduleTaskType.fetchDataNumber</a:t>
            </a:r>
            <a:r>
              <a:rPr lang="en-US" altLang="zh-CN" sz="1400" dirty="0" smtClean="0"/>
              <a:t>" value="500"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scheduleTaskType.executeNumber</a:t>
            </a:r>
            <a:r>
              <a:rPr lang="en-US" altLang="zh-CN" sz="1400" dirty="0" smtClean="0"/>
              <a:t>" value="1"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scheduleTaskType.threadNumber</a:t>
            </a:r>
            <a:r>
              <a:rPr lang="en-US" altLang="zh-CN" sz="1400" dirty="0" smtClean="0"/>
              <a:t>" value="5"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scheduleTaskType.taskItems</a:t>
            </a:r>
            <a:r>
              <a:rPr lang="en-US" altLang="zh-CN" sz="1400" dirty="0" smtClean="0"/>
              <a:t>"&gt; </a:t>
            </a:r>
          </a:p>
          <a:p>
            <a:pPr>
              <a:buNone/>
            </a:pPr>
            <a:r>
              <a:rPr lang="en-US" altLang="zh-CN" sz="1400" dirty="0" smtClean="0"/>
              <a:t>&lt;list&gt;</a:t>
            </a:r>
          </a:p>
          <a:p>
            <a:pPr>
              <a:buNone/>
            </a:pPr>
            <a:r>
              <a:rPr lang="en-US" altLang="zh-CN" sz="1400" dirty="0" smtClean="0"/>
              <a:t>        &lt;value&gt;0:{TYPE=A,KIND=1}&lt;/value&gt;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&lt;value&gt;1:{TYPE=A,KIND=2}&lt;/value&gt;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&lt;value&gt;2:{TYPE=A,KIND=3}&lt;/value&gt;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&lt;value&gt;3:{TYPE=A,KIND=4}&lt;/value&gt;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&lt;value&gt;4:{TYPE=A,KIND=5}&lt;/value&gt;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&lt;value&gt;5:{TYPE=A,KIND=6}&lt;/value&gt;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&lt;value&gt;6:{TYPE=A,KIND=7}&lt;/value&gt;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&lt;value&gt;7:{TYPE=A,KIND=8}&lt;/value&gt;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&lt;value&gt;8:{TYPE=A,KIND=9}&lt;/value&gt;</a:t>
            </a:r>
          </a:p>
          <a:p>
            <a:pPr>
              <a:buNone/>
            </a:pPr>
            <a:r>
              <a:rPr lang="en-US" altLang="zh-CN" sz="1400" dirty="0" smtClean="0"/>
              <a:t>        &lt;value&gt;9:{TYPE=A,KIND=10}&lt;/value&gt;</a:t>
            </a:r>
          </a:p>
          <a:p>
            <a:pPr>
              <a:buNone/>
            </a:pPr>
            <a:r>
              <a:rPr lang="en-US" altLang="zh-CN" sz="1400" dirty="0" smtClean="0"/>
              <a:t>    &lt;/list&gt;</a:t>
            </a:r>
          </a:p>
          <a:p>
            <a:pPr>
              <a:buNone/>
            </a:pPr>
            <a:r>
              <a:rPr lang="en-US" altLang="zh-CN" sz="1400" dirty="0" smtClean="0"/>
              <a:t>&lt;/property&gt;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、通过</a:t>
            </a:r>
            <a:r>
              <a:rPr lang="en-US" sz="1400" dirty="0" smtClean="0"/>
              <a:t>Spring</a:t>
            </a:r>
            <a:r>
              <a:rPr lang="zh-CN" altLang="en-US" sz="1400" dirty="0" smtClean="0"/>
              <a:t>容器引入 </a:t>
            </a:r>
            <a:r>
              <a:rPr lang="en-US" altLang="zh-CN" sz="1400" dirty="0" smtClean="0"/>
              <a:t>— </a:t>
            </a:r>
            <a:r>
              <a:rPr lang="zh-CN" altLang="en-US" sz="1400" dirty="0" smtClean="0"/>
              <a:t>（接上页内容）</a:t>
            </a:r>
            <a:br>
              <a:rPr lang="zh-CN" altLang="en-US" sz="1400" dirty="0" smtClean="0"/>
            </a:br>
            <a:endParaRPr lang="zh-CN" altLang="en-US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scheduleStrategy.kind</a:t>
            </a:r>
            <a:r>
              <a:rPr lang="en-US" altLang="zh-CN" sz="1400" dirty="0" smtClean="0"/>
              <a:t>" value="Schedule"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scheduleStrategy.numOfSingleServer</a:t>
            </a:r>
            <a:r>
              <a:rPr lang="en-US" altLang="zh-CN" sz="1400" dirty="0" smtClean="0"/>
              <a:t>" value="1"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scheduleStrategy.assignNum</a:t>
            </a:r>
            <a:r>
              <a:rPr lang="en-US" altLang="zh-CN" sz="1400" dirty="0" smtClean="0"/>
              <a:t>" value="10" /&gt;   </a:t>
            </a:r>
          </a:p>
          <a:p>
            <a:pPr>
              <a:buNone/>
            </a:pPr>
            <a:r>
              <a:rPr lang="en-US" altLang="zh-CN" sz="1400" dirty="0" smtClean="0"/>
              <a:t>    &lt;property name="</a:t>
            </a:r>
            <a:r>
              <a:rPr lang="en-US" altLang="zh-CN" sz="1400" dirty="0" err="1" smtClean="0"/>
              <a:t>scheduleStrategy.iPList</a:t>
            </a:r>
            <a:r>
              <a:rPr lang="en-US" altLang="zh-CN" sz="1400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        &lt;list&gt;</a:t>
            </a:r>
          </a:p>
          <a:p>
            <a:pPr>
              <a:buNone/>
            </a:pPr>
            <a:r>
              <a:rPr lang="en-US" altLang="zh-CN" sz="1400" dirty="0" smtClean="0"/>
              <a:t>            &lt;value&gt;127.0.0.1&lt;/value&gt;</a:t>
            </a:r>
          </a:p>
          <a:p>
            <a:pPr>
              <a:buNone/>
            </a:pPr>
            <a:r>
              <a:rPr lang="en-US" altLang="zh-CN" sz="1400" dirty="0" smtClean="0"/>
              <a:t>        &lt;/list&gt;</a:t>
            </a:r>
          </a:p>
          <a:p>
            <a:pPr>
              <a:buNone/>
            </a:pPr>
            <a:r>
              <a:rPr lang="en-US" altLang="zh-CN" sz="1400" dirty="0" smtClean="0"/>
              <a:t>    &lt;/property&gt;</a:t>
            </a:r>
          </a:p>
          <a:p>
            <a:pPr>
              <a:buNone/>
            </a:pPr>
            <a:r>
              <a:rPr lang="en-US" altLang="zh-CN" sz="1400" dirty="0" smtClean="0"/>
              <a:t>    &lt;/bean&gt;        </a:t>
            </a:r>
          </a:p>
          <a:p>
            <a:pPr>
              <a:buNone/>
            </a:pPr>
            <a:r>
              <a:rPr lang="en-US" altLang="zh-CN" sz="1400" dirty="0" smtClean="0"/>
              <a:t>&lt;!-- </a:t>
            </a:r>
            <a:r>
              <a:rPr lang="zh-CN" altLang="en-US" sz="1400" dirty="0" smtClean="0"/>
              <a:t>配置调度任务 </a:t>
            </a:r>
            <a:r>
              <a:rPr lang="en-US" altLang="zh-CN" sz="1400" dirty="0" smtClean="0"/>
              <a:t>--&gt;</a:t>
            </a:r>
          </a:p>
          <a:p>
            <a:pPr>
              <a:buNone/>
            </a:pPr>
            <a:r>
              <a:rPr lang="en-US" altLang="zh-CN" sz="1400" dirty="0" smtClean="0"/>
              <a:t>&lt;bean id="</a:t>
            </a:r>
            <a:r>
              <a:rPr lang="en-US" altLang="zh-CN" sz="1400" dirty="0" err="1" smtClean="0"/>
              <a:t>demoTask</a:t>
            </a:r>
            <a:r>
              <a:rPr lang="en-US" altLang="zh-CN" sz="1400" dirty="0" smtClean="0"/>
              <a:t>" class="</a:t>
            </a:r>
            <a:r>
              <a:rPr lang="en-US" altLang="zh-CN" sz="1400" dirty="0" err="1" smtClean="0"/>
              <a:t>com.xx.worker.task.DemoTask</a:t>
            </a:r>
            <a:r>
              <a:rPr lang="en-US" altLang="zh-CN" sz="1400" dirty="0" smtClean="0"/>
              <a:t>" parent="</a:t>
            </a:r>
            <a:r>
              <a:rPr lang="en-US" altLang="zh-CN" sz="1400" dirty="0" err="1" smtClean="0"/>
              <a:t>abstractDemoScheduleTask</a:t>
            </a:r>
            <a:r>
              <a:rPr lang="en-US" altLang="zh-CN" sz="1400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scheduleTaskType.baseTaskType</a:t>
            </a:r>
            <a:r>
              <a:rPr lang="en-US" altLang="zh-CN" sz="1400" dirty="0" smtClean="0"/>
              <a:t>" value="</a:t>
            </a:r>
            <a:r>
              <a:rPr lang="en-US" altLang="zh-CN" sz="1400" dirty="0" err="1" smtClean="0"/>
              <a:t>demoTask</a:t>
            </a:r>
            <a:r>
              <a:rPr lang="en-US" altLang="zh-CN" sz="1400" dirty="0" smtClean="0"/>
              <a:t>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scheduleTaskType.dealBeanName</a:t>
            </a:r>
            <a:r>
              <a:rPr lang="en-US" altLang="zh-CN" sz="1400" dirty="0" smtClean="0"/>
              <a:t>" value="</a:t>
            </a:r>
            <a:r>
              <a:rPr lang="en-US" altLang="zh-CN" sz="1400" dirty="0" err="1" smtClean="0"/>
              <a:t>demoTaskBean</a:t>
            </a:r>
            <a:r>
              <a:rPr lang="en-US" altLang="zh-CN" sz="1400" dirty="0" smtClean="0"/>
              <a:t>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scheduleStrategy.strategyName</a:t>
            </a:r>
            <a:r>
              <a:rPr lang="en-US" altLang="zh-CN" sz="1400" dirty="0" smtClean="0"/>
              <a:t>" value="</a:t>
            </a:r>
            <a:r>
              <a:rPr lang="en-US" altLang="zh-CN" sz="1400" dirty="0" err="1" smtClean="0"/>
              <a:t>demoTaskBean</a:t>
            </a:r>
            <a:r>
              <a:rPr lang="en-US" altLang="zh-CN" sz="1400" dirty="0" smtClean="0"/>
              <a:t>-Strategy" /&gt;</a:t>
            </a:r>
          </a:p>
          <a:p>
            <a:pPr>
              <a:buNone/>
            </a:pPr>
            <a:r>
              <a:rPr lang="en-US" altLang="zh-CN" sz="1400" dirty="0" smtClean="0"/>
              <a:t>&lt;property name="</a:t>
            </a:r>
            <a:r>
              <a:rPr lang="en-US" altLang="zh-CN" sz="1400" dirty="0" err="1" smtClean="0"/>
              <a:t>scheduleStrategy.taskName</a:t>
            </a:r>
            <a:r>
              <a:rPr lang="en-US" altLang="zh-CN" sz="1400" dirty="0" smtClean="0"/>
              <a:t>" value="</a:t>
            </a:r>
            <a:r>
              <a:rPr lang="en-US" altLang="zh-CN" sz="1400" dirty="0" err="1" smtClean="0"/>
              <a:t>demoTaskBean</a:t>
            </a:r>
            <a:r>
              <a:rPr lang="en-US" altLang="zh-CN" sz="1400" dirty="0" smtClean="0"/>
              <a:t>" /&gt;</a:t>
            </a:r>
          </a:p>
          <a:p>
            <a:pPr>
              <a:buNone/>
            </a:pPr>
            <a:r>
              <a:rPr lang="en-US" altLang="zh-CN" sz="1400" dirty="0" smtClean="0"/>
              <a:t>&lt;/bean&gt; 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sz="1500" dirty="0" smtClean="0"/>
              <a:t>调度任务具体实现 </a:t>
            </a:r>
            <a:r>
              <a:rPr lang="en-US" sz="1500" dirty="0" smtClean="0"/>
              <a:t>DemoTask.java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/**</a:t>
            </a:r>
          </a:p>
          <a:p>
            <a:pPr>
              <a:buNone/>
            </a:pPr>
            <a:r>
              <a:rPr lang="en-US" sz="1400" dirty="0" smtClean="0"/>
              <a:t> * </a:t>
            </a:r>
            <a:r>
              <a:rPr lang="en-US" sz="1400" dirty="0" err="1" smtClean="0"/>
              <a:t>DemoTask</a:t>
            </a:r>
            <a:r>
              <a:rPr lang="zh-CN" altLang="en-US" sz="1400" dirty="0" smtClean="0"/>
              <a:t>任务类</a:t>
            </a:r>
          </a:p>
          <a:p>
            <a:pPr>
              <a:buNone/>
            </a:pPr>
            <a:r>
              <a:rPr lang="zh-CN" altLang="en-US" sz="1400" dirty="0" smtClean="0"/>
              <a:t> *</a:t>
            </a:r>
            <a:r>
              <a:rPr lang="en-US" altLang="zh-CN" sz="1400" dirty="0" smtClean="0"/>
              <a:t>/</a:t>
            </a:r>
            <a:endParaRPr lang="zh-CN" altLang="en-US" sz="1400" dirty="0" smtClean="0"/>
          </a:p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DemoTask</a:t>
            </a:r>
            <a:r>
              <a:rPr lang="en-US" sz="1400" dirty="0" smtClean="0"/>
              <a:t>  </a:t>
            </a:r>
            <a:r>
              <a:rPr lang="en-US" altLang="zh-CN" sz="1400" dirty="0" smtClean="0"/>
              <a:t>i</a:t>
            </a:r>
            <a:r>
              <a:rPr lang="en-US" sz="1400" dirty="0" smtClean="0"/>
              <a:t>mplements</a:t>
            </a:r>
          </a:p>
          <a:p>
            <a:pPr>
              <a:buNone/>
            </a:pPr>
            <a:r>
              <a:rPr lang="en-US" sz="1400" dirty="0" smtClean="0"/>
              <a:t>        </a:t>
            </a:r>
            <a:r>
              <a:rPr lang="en-US" sz="1400" dirty="0" err="1" smtClean="0"/>
              <a:t>IScheduleTaskDealSingle,TScheduleTaskDeal</a:t>
            </a:r>
            <a:r>
              <a:rPr lang="en-US" sz="1400" dirty="0" smtClean="0"/>
              <a:t> {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/**</a:t>
            </a:r>
          </a:p>
          <a:p>
            <a:pPr>
              <a:buNone/>
            </a:pPr>
            <a:r>
              <a:rPr lang="en-US" sz="1400" dirty="0" smtClean="0"/>
              <a:t>  * </a:t>
            </a:r>
            <a:r>
              <a:rPr lang="zh-CN" altLang="en-US" sz="1400" dirty="0" smtClean="0"/>
              <a:t>数据采集  * </a:t>
            </a:r>
            <a:r>
              <a:rPr lang="en-US" altLang="zh-CN" sz="1400" dirty="0" smtClean="0"/>
              <a:t>@</a:t>
            </a:r>
            <a:r>
              <a:rPr lang="en-US" sz="1400" dirty="0" err="1" smtClean="0"/>
              <a:t>param</a:t>
            </a:r>
            <a:r>
              <a:rPr lang="en-US" sz="1400" dirty="0" smtClean="0"/>
              <a:t> </a:t>
            </a:r>
            <a:r>
              <a:rPr lang="en-US" sz="1400" dirty="0" err="1" smtClean="0"/>
              <a:t>taskItemNum</a:t>
            </a:r>
            <a:r>
              <a:rPr lang="en-US" sz="1400" dirty="0" smtClean="0"/>
              <a:t>--</a:t>
            </a:r>
            <a:r>
              <a:rPr lang="zh-CN" altLang="en-US" sz="1400" dirty="0" smtClean="0"/>
              <a:t>分配的任务项 </a:t>
            </a:r>
            <a:r>
              <a:rPr lang="en-US" sz="1400" dirty="0" err="1" smtClean="0"/>
              <a:t>taskItemList</a:t>
            </a:r>
            <a:r>
              <a:rPr lang="en-US" sz="1400" dirty="0" smtClean="0"/>
              <a:t>--</a:t>
            </a:r>
            <a:r>
              <a:rPr lang="zh-CN" altLang="en-US" sz="1400" dirty="0" smtClean="0"/>
              <a:t>总任务项   *    </a:t>
            </a:r>
            <a:r>
              <a:rPr lang="en-US" sz="1400" dirty="0" err="1" smtClean="0"/>
              <a:t>eachFetchDataNum</a:t>
            </a:r>
            <a:r>
              <a:rPr lang="en-US" sz="1400" dirty="0" smtClean="0"/>
              <a:t>--</a:t>
            </a:r>
            <a:r>
              <a:rPr lang="zh-CN" altLang="en-US" sz="1400" dirty="0" smtClean="0"/>
              <a:t>采集任务数量</a:t>
            </a:r>
          </a:p>
          <a:p>
            <a:pPr>
              <a:buNone/>
            </a:pPr>
            <a:r>
              <a:rPr lang="zh-CN" altLang="en-US" sz="1400" dirty="0" smtClean="0"/>
              <a:t>  *</a:t>
            </a:r>
            <a:r>
              <a:rPr lang="en-US" altLang="zh-CN" sz="1400" dirty="0" smtClean="0"/>
              <a:t>/</a:t>
            </a:r>
            <a:endParaRPr lang="zh-CN" altLang="en-US" sz="1400" dirty="0" smtClean="0"/>
          </a:p>
          <a:p>
            <a:pPr>
              <a:buNone/>
            </a:pPr>
            <a:r>
              <a:rPr lang="zh-CN" altLang="en-US" sz="1400" dirty="0" smtClean="0"/>
              <a:t>    </a:t>
            </a:r>
            <a:r>
              <a:rPr lang="en-US" altLang="zh-CN" sz="1400" dirty="0" smtClean="0"/>
              <a:t>@</a:t>
            </a:r>
            <a:r>
              <a:rPr lang="en-US" sz="1400" dirty="0" smtClean="0"/>
              <a:t>Override</a:t>
            </a:r>
          </a:p>
          <a:p>
            <a:pPr>
              <a:buNone/>
            </a:pPr>
            <a:r>
              <a:rPr lang="en-US" sz="1400" dirty="0" smtClean="0"/>
              <a:t>    public List&lt;</a:t>
            </a:r>
            <a:r>
              <a:rPr lang="en-US" sz="1400" dirty="0" err="1" smtClean="0"/>
              <a:t>DemoTask</a:t>
            </a:r>
            <a:r>
              <a:rPr lang="en-US" sz="1400" dirty="0" smtClean="0"/>
              <a:t>&gt; </a:t>
            </a:r>
            <a:r>
              <a:rPr lang="en-US" sz="1400" dirty="0" err="1" smtClean="0"/>
              <a:t>selectTasks</a:t>
            </a:r>
            <a:r>
              <a:rPr lang="en-US" sz="1400" dirty="0" smtClean="0"/>
              <a:t>(String </a:t>
            </a:r>
            <a:r>
              <a:rPr lang="en-US" sz="1400" dirty="0" err="1" smtClean="0"/>
              <a:t>taskParameter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            String </a:t>
            </a:r>
            <a:r>
              <a:rPr lang="en-US" sz="1400" dirty="0" err="1" smtClean="0"/>
              <a:t>ownSign</a:t>
            </a:r>
            <a:r>
              <a:rPr lang="en-US" sz="1400" dirty="0" smtClean="0"/>
              <a:t>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taskItemNum</a:t>
            </a:r>
            <a:r>
              <a:rPr lang="en-US" sz="1400" dirty="0" smtClean="0"/>
              <a:t>, List&lt;</a:t>
            </a:r>
            <a:r>
              <a:rPr lang="en-US" sz="1400" dirty="0" err="1" smtClean="0"/>
              <a:t>TaskItemDefine</a:t>
            </a:r>
            <a:r>
              <a:rPr lang="en-US" sz="1400" dirty="0" smtClean="0"/>
              <a:t>&gt; </a:t>
            </a:r>
            <a:r>
              <a:rPr lang="en-US" sz="1400" dirty="0" err="1" smtClean="0"/>
              <a:t>taskItemList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           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eachFetchDataNum</a:t>
            </a:r>
            <a:r>
              <a:rPr lang="en-US" sz="1400" dirty="0" smtClean="0"/>
              <a:t>) throws Exception {</a:t>
            </a:r>
          </a:p>
          <a:p>
            <a:pPr>
              <a:buNone/>
            </a:pPr>
            <a:r>
              <a:rPr lang="en-US" sz="1400" dirty="0" smtClean="0"/>
              <a:t>        List&lt;</a:t>
            </a:r>
            <a:r>
              <a:rPr lang="en-US" sz="1400" dirty="0" err="1" smtClean="0"/>
              <a:t>DemoTask</a:t>
            </a:r>
            <a:r>
              <a:rPr lang="en-US" sz="1400" dirty="0" smtClean="0"/>
              <a:t>&gt; </a:t>
            </a:r>
            <a:r>
              <a:rPr lang="en-US" sz="1400" dirty="0" err="1" smtClean="0"/>
              <a:t>taskList</a:t>
            </a:r>
            <a:r>
              <a:rPr lang="en-US" sz="1400" dirty="0" smtClean="0"/>
              <a:t> = new </a:t>
            </a:r>
            <a:r>
              <a:rPr lang="en-US" sz="1400" dirty="0" err="1" smtClean="0"/>
              <a:t>LinkedList</a:t>
            </a:r>
            <a:r>
              <a:rPr lang="en-US" sz="1400" dirty="0" smtClean="0"/>
              <a:t>&lt;</a:t>
            </a:r>
            <a:r>
              <a:rPr lang="en-US" sz="1400" dirty="0" err="1" smtClean="0"/>
              <a:t>DemoTask</a:t>
            </a:r>
            <a:r>
              <a:rPr lang="en-US" sz="1400" dirty="0" smtClean="0"/>
              <a:t>&gt;();</a:t>
            </a:r>
          </a:p>
          <a:p>
            <a:pPr>
              <a:buNone/>
            </a:pPr>
            <a:r>
              <a:rPr lang="en-US" sz="1400" dirty="0" smtClean="0"/>
              <a:t>        //</a:t>
            </a:r>
            <a:r>
              <a:rPr lang="zh-CN" altLang="en-US" sz="1400" dirty="0" smtClean="0"/>
              <a:t>客户端根据条件进行数据采集</a:t>
            </a:r>
            <a:r>
              <a:rPr lang="en-US" sz="1400" dirty="0" smtClean="0"/>
              <a:t>start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altLang="zh-CN" sz="1400" dirty="0" err="1" smtClean="0"/>
              <a:t>dosomething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       //</a:t>
            </a:r>
            <a:r>
              <a:rPr lang="zh-CN" altLang="en-US" sz="1400" dirty="0" smtClean="0"/>
              <a:t>客户端根据条件进行数据采集</a:t>
            </a:r>
            <a:r>
              <a:rPr lang="en-US" sz="1400" dirty="0" smtClean="0"/>
              <a:t>end</a:t>
            </a:r>
          </a:p>
          <a:p>
            <a:pPr>
              <a:buNone/>
            </a:pPr>
            <a:r>
              <a:rPr lang="en-US" sz="1400" dirty="0" smtClean="0"/>
              <a:t>        return </a:t>
            </a:r>
            <a:r>
              <a:rPr lang="en-US" sz="1400" dirty="0" err="1" smtClean="0"/>
              <a:t>rt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   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 smtClean="0"/>
              <a:t>调度任务具体实现 </a:t>
            </a:r>
            <a:r>
              <a:rPr lang="en-US" sz="1400" dirty="0" smtClean="0"/>
              <a:t>DemoTask.java – (</a:t>
            </a:r>
            <a:r>
              <a:rPr lang="zh-CN" altLang="en-US" sz="1400" dirty="0" smtClean="0"/>
              <a:t>接上页内容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/**</a:t>
            </a:r>
          </a:p>
          <a:p>
            <a:pPr>
              <a:buNone/>
            </a:pPr>
            <a:r>
              <a:rPr lang="en-US" sz="1400" dirty="0" smtClean="0"/>
              <a:t>  * </a:t>
            </a:r>
            <a:r>
              <a:rPr lang="zh-CN" altLang="en-US" sz="1400" dirty="0" smtClean="0"/>
              <a:t>数据处理</a:t>
            </a:r>
          </a:p>
          <a:p>
            <a:pPr>
              <a:buNone/>
            </a:pPr>
            <a:r>
              <a:rPr lang="zh-CN" altLang="en-US" sz="1400" dirty="0" smtClean="0"/>
              <a:t>  *</a:t>
            </a:r>
            <a:r>
              <a:rPr lang="en-US" altLang="zh-CN" sz="1400" dirty="0" smtClean="0"/>
              <a:t>/</a:t>
            </a:r>
            <a:endParaRPr lang="zh-CN" altLang="en-US" sz="1400" dirty="0" smtClean="0"/>
          </a:p>
          <a:p>
            <a:pPr>
              <a:buNone/>
            </a:pPr>
            <a:r>
              <a:rPr lang="zh-CN" altLang="en-US" sz="1400" dirty="0" smtClean="0"/>
              <a:t>    </a:t>
            </a:r>
            <a:r>
              <a:rPr lang="en-US" altLang="zh-CN" sz="1400" dirty="0" smtClean="0"/>
              <a:t>@</a:t>
            </a:r>
            <a:r>
              <a:rPr lang="en-US" sz="1400" dirty="0" smtClean="0"/>
              <a:t>Override</a:t>
            </a:r>
          </a:p>
          <a:p>
            <a:pPr>
              <a:buNone/>
            </a:pPr>
            <a:r>
              <a:rPr lang="en-US" sz="1400" dirty="0" smtClean="0"/>
              <a:t>   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execute(</a:t>
            </a:r>
            <a:r>
              <a:rPr lang="en-US" sz="1400" dirty="0" err="1" smtClean="0"/>
              <a:t>DemoTask</a:t>
            </a:r>
            <a:r>
              <a:rPr lang="en-US" sz="1400" dirty="0" smtClean="0"/>
              <a:t> task, String </a:t>
            </a:r>
            <a:r>
              <a:rPr lang="en-US" sz="1400" dirty="0" err="1" smtClean="0"/>
              <a:t>ownSign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            throws Exception {</a:t>
            </a:r>
          </a:p>
          <a:p>
            <a:pPr>
              <a:buNone/>
            </a:pPr>
            <a:r>
              <a:rPr lang="en-US" sz="1400" dirty="0" smtClean="0"/>
              <a:t>        //</a:t>
            </a:r>
            <a:r>
              <a:rPr lang="zh-CN" altLang="en-US" sz="1400" dirty="0" smtClean="0"/>
              <a:t>客户端</a:t>
            </a:r>
            <a:r>
              <a:rPr lang="en-US" sz="1400" dirty="0" smtClean="0"/>
              <a:t>pop</a:t>
            </a:r>
            <a:r>
              <a:rPr lang="zh-CN" altLang="en-US" sz="1400" dirty="0" smtClean="0"/>
              <a:t>任务进行处理</a:t>
            </a:r>
            <a:r>
              <a:rPr lang="en-US" sz="1400" dirty="0" smtClean="0"/>
              <a:t>start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altLang="zh-CN" sz="1400" dirty="0" err="1" smtClean="0"/>
              <a:t>dosomething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       //</a:t>
            </a:r>
            <a:r>
              <a:rPr lang="zh-CN" altLang="en-US" sz="1400" dirty="0" smtClean="0"/>
              <a:t>客户端</a:t>
            </a:r>
            <a:r>
              <a:rPr lang="en-US" sz="1400" dirty="0" smtClean="0"/>
              <a:t>pop</a:t>
            </a:r>
            <a:r>
              <a:rPr lang="zh-CN" altLang="en-US" sz="1400" dirty="0" smtClean="0"/>
              <a:t>任务进行处理</a:t>
            </a:r>
            <a:r>
              <a:rPr lang="en-US" sz="1400" dirty="0" smtClean="0"/>
              <a:t>end</a:t>
            </a:r>
          </a:p>
          <a:p>
            <a:pPr>
              <a:buNone/>
            </a:pPr>
            <a:r>
              <a:rPr lang="en-US" sz="1400" dirty="0" smtClean="0"/>
              <a:t>        return true;</a:t>
            </a:r>
          </a:p>
          <a:p>
            <a:pPr>
              <a:buNone/>
            </a:pPr>
            <a:r>
              <a:rPr lang="en-US" sz="1400" dirty="0" smtClean="0"/>
              <a:t>   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实践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 smtClean="0"/>
              <a:t>总结一下，</a:t>
            </a:r>
            <a:r>
              <a:rPr lang="en-US" altLang="zh-CN" sz="1400" dirty="0" err="1" smtClean="0"/>
              <a:t>TBSchedule</a:t>
            </a:r>
            <a:r>
              <a:rPr lang="zh-CN" altLang="en-US" sz="1400" dirty="0" smtClean="0"/>
              <a:t>客户端的使用四部曲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zh-CN" altLang="en-US" sz="1400" dirty="0" smtClean="0"/>
              <a:t>初始化</a:t>
            </a:r>
            <a:r>
              <a:rPr lang="en-US" altLang="zh-CN" sz="1400" dirty="0" err="1" smtClean="0"/>
              <a:t>ZooKeeper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zh-CN" altLang="en-US" sz="1400" dirty="0" smtClean="0"/>
              <a:t>配置调度策略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zh-CN" altLang="en-US" sz="1400" dirty="0" smtClean="0"/>
              <a:t>配置调度任务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r>
              <a:rPr lang="zh-CN" altLang="en-US" sz="1400" dirty="0" smtClean="0"/>
              <a:t>对调度任务写具体实现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改进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ScheduleConsole</a:t>
            </a:r>
            <a:r>
              <a:rPr lang="zh-CN" altLang="en-US" sz="1400" dirty="0" smtClean="0"/>
              <a:t>监控页面需提升</a:t>
            </a:r>
            <a:r>
              <a:rPr lang="en-US" sz="1400" dirty="0" smtClean="0"/>
              <a:t>UI</a:t>
            </a:r>
            <a:r>
              <a:rPr lang="zh-CN" altLang="en-US" sz="1400" dirty="0" smtClean="0"/>
              <a:t>设计，提高用户体验。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sz="1400" dirty="0" smtClean="0"/>
              <a:t>支持</a:t>
            </a:r>
            <a:r>
              <a:rPr lang="en-US" sz="1400" dirty="0" smtClean="0"/>
              <a:t>Zookeeper</a:t>
            </a:r>
            <a:r>
              <a:rPr lang="zh-CN" altLang="en-US" sz="1400" dirty="0" smtClean="0"/>
              <a:t>集群自动切换，避免</a:t>
            </a:r>
            <a:r>
              <a:rPr lang="en-US" sz="1400" dirty="0" err="1" smtClean="0"/>
              <a:t>ZooKeeper</a:t>
            </a:r>
            <a:r>
              <a:rPr lang="zh-CN" altLang="en-US" sz="1400" dirty="0" smtClean="0"/>
              <a:t>服务的集群单点故障。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zh-CN" altLang="en-US" sz="1400" dirty="0" smtClean="0"/>
              <a:t>用</a:t>
            </a:r>
            <a:r>
              <a:rPr lang="en-US" sz="1400" dirty="0" smtClean="0"/>
              <a:t>Curator</a:t>
            </a:r>
            <a:r>
              <a:rPr lang="zh-CN" altLang="en-US" sz="1400" dirty="0" smtClean="0"/>
              <a:t>替换原生</a:t>
            </a:r>
            <a:r>
              <a:rPr lang="en-US" sz="1400" dirty="0" err="1" smtClean="0"/>
              <a:t>ZooKeeper</a:t>
            </a:r>
            <a:r>
              <a:rPr lang="zh-CN" altLang="en-US" sz="1400" dirty="0" smtClean="0"/>
              <a:t>操作</a:t>
            </a:r>
            <a:r>
              <a:rPr lang="en-US" sz="1400" dirty="0" smtClean="0"/>
              <a:t>，Curator</a:t>
            </a:r>
            <a:r>
              <a:rPr lang="zh-CN" altLang="en-US" sz="1400" dirty="0" smtClean="0"/>
              <a:t>对</a:t>
            </a:r>
            <a:r>
              <a:rPr lang="en-US" sz="1400" dirty="0" err="1" smtClean="0"/>
              <a:t>ZooKeeper</a:t>
            </a:r>
            <a:r>
              <a:rPr lang="zh-CN" altLang="en-US" sz="1400" dirty="0" smtClean="0"/>
              <a:t>进行了一次包装，对原生</a:t>
            </a:r>
            <a:r>
              <a:rPr lang="en-US" sz="1400" dirty="0" err="1" smtClean="0"/>
              <a:t>ZooKeeper</a:t>
            </a:r>
            <a:r>
              <a:rPr lang="zh-CN" altLang="en-US" sz="1400" dirty="0" smtClean="0"/>
              <a:t>的操作做了大量优化，</a:t>
            </a:r>
            <a:r>
              <a:rPr lang="en-US" sz="1400" dirty="0" smtClean="0"/>
              <a:t>Client</a:t>
            </a:r>
            <a:r>
              <a:rPr lang="zh-CN" altLang="en-US" sz="1400" dirty="0" smtClean="0"/>
              <a:t>和</a:t>
            </a:r>
            <a:r>
              <a:rPr lang="en-US" sz="1400" dirty="0" smtClean="0"/>
              <a:t>Server</a:t>
            </a:r>
            <a:r>
              <a:rPr lang="zh-CN" altLang="en-US" sz="1400" dirty="0" smtClean="0"/>
              <a:t>之间的连接可能出现的问题处理等等，可以进一步提高</a:t>
            </a:r>
            <a:r>
              <a:rPr lang="en-US" sz="1400" dirty="0" err="1" smtClean="0"/>
              <a:t>TBSchedule</a:t>
            </a:r>
            <a:r>
              <a:rPr lang="zh-CN" altLang="en-US" sz="1400" dirty="0" smtClean="0"/>
              <a:t>的高可用（</a:t>
            </a:r>
            <a:r>
              <a:rPr lang="en-US" altLang="zh-CN" sz="1400" dirty="0" smtClean="0"/>
              <a:t>elastic-job</a:t>
            </a:r>
            <a:r>
              <a:rPr lang="zh-CN" altLang="en-US" sz="1400" dirty="0" smtClean="0"/>
              <a:t>使用了</a:t>
            </a:r>
            <a:r>
              <a:rPr lang="en-US" altLang="zh-CN" sz="1400" dirty="0" smtClean="0"/>
              <a:t>Curator</a:t>
            </a:r>
            <a:r>
              <a:rPr lang="zh-CN" altLang="en-US" sz="1400" dirty="0" smtClean="0"/>
              <a:t>）。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r>
              <a:rPr lang="en-US" sz="1400" dirty="0" err="1" smtClean="0"/>
              <a:t>TBSchedule</a:t>
            </a:r>
            <a:r>
              <a:rPr lang="zh-CN" altLang="en-US" sz="1400" dirty="0" smtClean="0"/>
              <a:t>的帮助文档较少，千篇一律，需完善。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Elastic-job</a:t>
            </a:r>
            <a:r>
              <a:rPr lang="zh-CN" altLang="en-US" sz="2400" dirty="0" smtClean="0"/>
              <a:t>背景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elastic-job</a:t>
            </a:r>
            <a:r>
              <a:rPr lang="zh-CN" altLang="en-US" sz="1800" dirty="0"/>
              <a:t>原本是当当</a:t>
            </a:r>
            <a:r>
              <a:rPr lang="en-US" altLang="zh-CN" sz="1800" dirty="0"/>
              <a:t>Java</a:t>
            </a:r>
            <a:r>
              <a:rPr lang="zh-CN" altLang="en-US" sz="1800" dirty="0"/>
              <a:t>应用框架</a:t>
            </a:r>
            <a:r>
              <a:rPr lang="en-US" altLang="zh-CN" sz="1800" dirty="0" err="1"/>
              <a:t>ddframe</a:t>
            </a:r>
            <a:r>
              <a:rPr lang="zh-CN" altLang="en-US" sz="1800" dirty="0"/>
              <a:t>的一部分，本名</a:t>
            </a:r>
            <a:r>
              <a:rPr lang="en-US" altLang="zh-CN" sz="1800" dirty="0" err="1" smtClean="0"/>
              <a:t>dd</a:t>
            </a:r>
            <a:r>
              <a:rPr lang="en-US" altLang="zh-CN" sz="1800" dirty="0" smtClean="0"/>
              <a:t>-job</a:t>
            </a:r>
            <a:r>
              <a:rPr lang="zh-CN" altLang="en-US" sz="1800" dirty="0" smtClean="0"/>
              <a:t>。</a:t>
            </a:r>
            <a:br>
              <a:rPr lang="zh-CN" altLang="en-US" sz="1800" dirty="0" smtClean="0"/>
            </a:br>
            <a:endParaRPr lang="zh-CN" altLang="en-US" sz="1800" dirty="0" smtClean="0"/>
          </a:p>
          <a:p>
            <a:r>
              <a:rPr lang="en-US" altLang="zh-CN" sz="1800" dirty="0" err="1" smtClean="0"/>
              <a:t>ddframe</a:t>
            </a:r>
            <a:r>
              <a:rPr lang="zh-CN" altLang="en-US" sz="1800" dirty="0"/>
              <a:t>包括编码规范，开发框架，技术规范，监控以及分布式组件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1800" dirty="0"/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Elastic-job</a:t>
            </a:r>
            <a:r>
              <a:rPr lang="zh-CN" altLang="en-US" sz="2400" dirty="0" smtClean="0"/>
              <a:t>背景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4" name="图片 3" descr="dang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14422"/>
            <a:ext cx="7454447" cy="37862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26750" y="3244334"/>
            <a:ext cx="8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Curator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任务调度发展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 err="1" smtClean="0"/>
              <a:t>Crontab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     </a:t>
            </a:r>
            <a:r>
              <a:rPr lang="en-US" altLang="zh-CN" sz="1400" dirty="0"/>
              <a:t>Linux</a:t>
            </a:r>
            <a:r>
              <a:rPr lang="zh-CN" altLang="en-US" sz="1400" dirty="0"/>
              <a:t>系统级的定时任务执行器。缺乏分布式和集中管理功能</a:t>
            </a:r>
            <a:endParaRPr lang="en-US" altLang="zh-CN" sz="1400" dirty="0"/>
          </a:p>
          <a:p>
            <a:r>
              <a:rPr lang="en-US" altLang="zh-CN" sz="1800" dirty="0" err="1" smtClean="0"/>
              <a:t>Quatz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400" dirty="0" smtClean="0"/>
              <a:t>	       Java</a:t>
            </a:r>
            <a:r>
              <a:rPr lang="zh-CN" altLang="en-US" sz="1400" dirty="0"/>
              <a:t>事实上的定时任务标准。但</a:t>
            </a:r>
            <a:r>
              <a:rPr lang="en-US" altLang="zh-CN" sz="1400" dirty="0"/>
              <a:t>Quartz</a:t>
            </a:r>
            <a:r>
              <a:rPr lang="zh-CN" altLang="en-US" sz="1400" dirty="0"/>
              <a:t>关注点在于定时任务而非数据，并无一套根据数据处理而定制化的流程。</a:t>
            </a:r>
            <a:endParaRPr lang="en-US" altLang="zh-CN" sz="1400" dirty="0"/>
          </a:p>
          <a:p>
            <a:r>
              <a:rPr lang="en-US" altLang="zh-CN" sz="1800" dirty="0" err="1" smtClean="0"/>
              <a:t>Quatz</a:t>
            </a:r>
            <a:r>
              <a:rPr lang="zh-CN" altLang="en-US" sz="1800" dirty="0" smtClean="0"/>
              <a:t>基于数据库行锁实现的分布式任务调度（参考美团实现）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       </a:t>
            </a:r>
            <a:r>
              <a:rPr lang="en-US" altLang="zh-CN" sz="1400" dirty="0" smtClean="0"/>
              <a:t>Quartz</a:t>
            </a:r>
            <a:r>
              <a:rPr lang="zh-CN" altLang="en-US" sz="1400" dirty="0"/>
              <a:t>的集群部署方案在架构上是分布式的，没有负责集中管理的节点，而是利用数据库锁的方式来实现集群环境下进行并发</a:t>
            </a:r>
            <a:r>
              <a:rPr lang="zh-CN" altLang="en-US" sz="1400" dirty="0" smtClean="0"/>
              <a:t>控制，实现</a:t>
            </a:r>
            <a:r>
              <a:rPr lang="zh-CN" altLang="en-US" sz="1400" dirty="0"/>
              <a:t>作业的</a:t>
            </a:r>
            <a:r>
              <a:rPr lang="zh-CN" altLang="en-US" sz="1400" b="1" dirty="0"/>
              <a:t>高可用</a:t>
            </a:r>
            <a:r>
              <a:rPr lang="zh-CN" altLang="en-US" sz="1400" dirty="0"/>
              <a:t>，但缺少分布式并行执行作业的功能</a:t>
            </a:r>
            <a:endParaRPr lang="en-US" altLang="zh-CN" sz="14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b="1" dirty="0" smtClean="0"/>
              <a:t>     </a:t>
            </a:r>
          </a:p>
          <a:p>
            <a:pPr>
              <a:buNone/>
            </a:pPr>
            <a:r>
              <a:rPr lang="zh-CN" altLang="en-US" sz="1400" dirty="0" smtClean="0"/>
              <a:t>          （</a:t>
            </a:r>
            <a:r>
              <a:rPr lang="en-US" altLang="zh-CN" sz="1400" dirty="0">
                <a:hlinkClick r:id="rId2"/>
              </a:rPr>
              <a:t>http://tech.meituan.com/mt-crm-quartz.html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800" dirty="0"/>
          </a:p>
          <a:p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zk</a:t>
            </a:r>
            <a:r>
              <a:rPr lang="zh-CN" altLang="en-US" sz="1800" dirty="0" smtClean="0"/>
              <a:t>代替数据库做调度，提高吞吐率，</a:t>
            </a:r>
            <a:r>
              <a:rPr lang="en-US" altLang="zh-CN" sz="1800" dirty="0" err="1" smtClean="0"/>
              <a:t>tbschedule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elastic-job</a:t>
            </a:r>
            <a:endParaRPr lang="zh-CN" altLang="en-US" sz="1800" dirty="0"/>
          </a:p>
        </p:txBody>
      </p:sp>
      <p:pic>
        <p:nvPicPr>
          <p:cNvPr id="4" name="图片 3" descr="quartz-clu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429000"/>
            <a:ext cx="4533900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Elastic-job</a:t>
            </a:r>
            <a:r>
              <a:rPr lang="zh-CN" altLang="en-US" sz="2400" dirty="0" smtClean="0"/>
              <a:t>背景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elastic-job</a:t>
            </a:r>
            <a:r>
              <a:rPr lang="zh-CN" altLang="en-US" sz="1800" dirty="0"/>
              <a:t>原本是当当</a:t>
            </a:r>
            <a:r>
              <a:rPr lang="en-US" altLang="zh-CN" sz="1800" dirty="0"/>
              <a:t>Java</a:t>
            </a:r>
            <a:r>
              <a:rPr lang="zh-CN" altLang="en-US" sz="1800" dirty="0"/>
              <a:t>应用框架</a:t>
            </a:r>
            <a:r>
              <a:rPr lang="en-US" altLang="zh-CN" sz="1800" dirty="0" err="1"/>
              <a:t>ddframe</a:t>
            </a:r>
            <a:r>
              <a:rPr lang="zh-CN" altLang="en-US" sz="1800" dirty="0"/>
              <a:t>的一部分，本名</a:t>
            </a:r>
            <a:r>
              <a:rPr lang="en-US" altLang="zh-CN" sz="1800" dirty="0" err="1" smtClean="0"/>
              <a:t>dd</a:t>
            </a:r>
            <a:r>
              <a:rPr lang="en-US" altLang="zh-CN" sz="1800" dirty="0" smtClean="0"/>
              <a:t>-job</a:t>
            </a:r>
            <a:r>
              <a:rPr lang="zh-CN" altLang="en-US" sz="1800" dirty="0" smtClean="0"/>
              <a:t>。</a:t>
            </a:r>
            <a:br>
              <a:rPr lang="zh-CN" altLang="en-US" sz="1800" dirty="0" smtClean="0"/>
            </a:br>
            <a:endParaRPr lang="zh-CN" altLang="en-US" sz="1800" dirty="0" smtClean="0"/>
          </a:p>
          <a:p>
            <a:r>
              <a:rPr lang="en-US" altLang="zh-CN" sz="1800" dirty="0" err="1" smtClean="0"/>
              <a:t>ddframe</a:t>
            </a:r>
            <a:r>
              <a:rPr lang="zh-CN" altLang="en-US" sz="1800" dirty="0"/>
              <a:t>包括编码规范，开发框架，技术规范，监控以及分布式组件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1800" dirty="0"/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Elastic-job</a:t>
            </a:r>
            <a:r>
              <a:rPr lang="zh-CN" altLang="en-US" sz="2400" dirty="0" smtClean="0"/>
              <a:t>基础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/>
              <a:t> 主要功能</a:t>
            </a:r>
          </a:p>
          <a:p>
            <a:r>
              <a:rPr lang="zh-CN" altLang="en-US" sz="1800" b="1" dirty="0" smtClean="0"/>
              <a:t>分布式：</a:t>
            </a:r>
            <a:r>
              <a:rPr lang="zh-CN" altLang="en-US" sz="1800" dirty="0" smtClean="0"/>
              <a:t> 重写</a:t>
            </a:r>
            <a:r>
              <a:rPr lang="en-US" altLang="zh-CN" sz="1800" dirty="0" smtClean="0"/>
              <a:t>Quartz</a:t>
            </a:r>
            <a:r>
              <a:rPr lang="zh-CN" altLang="en-US" sz="1800" dirty="0" smtClean="0"/>
              <a:t>基于数据库的分布式功能，改用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实现注册中心。</a:t>
            </a:r>
          </a:p>
          <a:p>
            <a:r>
              <a:rPr lang="zh-CN" altLang="en-US" sz="1800" b="1" dirty="0" smtClean="0"/>
              <a:t>并行调度：</a:t>
            </a:r>
            <a:r>
              <a:rPr lang="zh-CN" altLang="en-US" sz="1800" dirty="0" smtClean="0"/>
              <a:t> 采用任务分片方式实现。将一个任务拆分为多个独立的任务项，由分布式的服务器并行执行各自分配到的分片项。</a:t>
            </a:r>
          </a:p>
          <a:p>
            <a:r>
              <a:rPr lang="zh-CN" altLang="en-US" sz="1800" b="1" dirty="0" smtClean="0"/>
              <a:t>弹性扩容缩容：</a:t>
            </a:r>
            <a:r>
              <a:rPr lang="zh-CN" altLang="en-US" sz="1800" dirty="0" smtClean="0"/>
              <a:t> 将任务拆分为多个子任务项后，各个服务器分别执行各自分配到的任务项。一旦有新的服务器加入集群，或现有服务器下线，</a:t>
            </a:r>
            <a:r>
              <a:rPr lang="en-US" altLang="zh-CN" sz="1800" dirty="0" smtClean="0"/>
              <a:t>elastic-job</a:t>
            </a:r>
            <a:r>
              <a:rPr lang="zh-CN" altLang="en-US" sz="1800" dirty="0" smtClean="0"/>
              <a:t>将在保留本次任务执行不变的情况下，下次任务开始前触发任务重分片。</a:t>
            </a:r>
          </a:p>
          <a:p>
            <a:r>
              <a:rPr lang="zh-CN" altLang="en-US" sz="1800" b="1" dirty="0" smtClean="0"/>
              <a:t>集中管理：</a:t>
            </a:r>
            <a:r>
              <a:rPr lang="zh-CN" altLang="en-US" sz="1800" dirty="0" smtClean="0"/>
              <a:t> 采用基于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的注册中心，集中管理和协调分布式作业的状态，分配和监听。外部系统可直接根据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的数据管理和监控</a:t>
            </a:r>
            <a:r>
              <a:rPr lang="en-US" altLang="zh-CN" sz="1800" dirty="0" smtClean="0"/>
              <a:t>elastic-job</a:t>
            </a:r>
            <a:r>
              <a:rPr lang="zh-CN" altLang="en-US" sz="1800" dirty="0" smtClean="0"/>
              <a:t>。</a:t>
            </a:r>
          </a:p>
          <a:p>
            <a:r>
              <a:rPr lang="zh-CN" altLang="en-US" sz="1800" b="1" dirty="0" smtClean="0"/>
              <a:t>定制化流程型任务：</a:t>
            </a:r>
            <a:r>
              <a:rPr lang="zh-CN" altLang="en-US" sz="1800" dirty="0" smtClean="0"/>
              <a:t> 作业可分为简单和数据流处理两种模式，数据流又分为高吞吐处理模式和顺序性处理模式，其中高吞吐处理模式可以开启足够多的线程快速的处理数据，而顺序性处理模式将每个分片项分配到一个独立线程，用于保证同一分片的顺序性，这点类似于</a:t>
            </a:r>
            <a:r>
              <a:rPr lang="en-US" altLang="zh-CN" sz="1800" dirty="0" smtClean="0"/>
              <a:t>Kafka</a:t>
            </a:r>
            <a:r>
              <a:rPr lang="zh-CN" altLang="en-US" sz="1800" dirty="0" smtClean="0"/>
              <a:t>的分区顺序性。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Elastic-job</a:t>
            </a:r>
            <a:r>
              <a:rPr lang="zh-CN" altLang="en-US" sz="2400" dirty="0" smtClean="0"/>
              <a:t>基础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 </a:t>
            </a:r>
            <a:r>
              <a:rPr lang="zh-CN" altLang="en-US" sz="1800" dirty="0" smtClean="0"/>
              <a:t>非功能需求</a:t>
            </a:r>
          </a:p>
          <a:p>
            <a:pPr>
              <a:buNone/>
            </a:pPr>
            <a:r>
              <a:rPr lang="en-US" altLang="zh-CN" sz="1800" dirty="0" smtClean="0"/>
              <a:t>a) </a:t>
            </a:r>
            <a:r>
              <a:rPr lang="zh-CN" altLang="en-US" sz="1800" dirty="0" smtClean="0"/>
              <a:t>稳定性：在服务器无波动的情况下，并不会重新分片；即使服务器有波动，下次分片的结果也会根据服务器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和作业名称哈希值算出稳定的分片顺序，尽量不做大的变动。</a:t>
            </a:r>
          </a:p>
          <a:p>
            <a:pPr>
              <a:buNone/>
            </a:pPr>
            <a:r>
              <a:rPr lang="en-US" altLang="zh-CN" sz="1800" dirty="0" smtClean="0"/>
              <a:t>b) </a:t>
            </a:r>
            <a:r>
              <a:rPr lang="zh-CN" altLang="en-US" sz="1800" dirty="0" smtClean="0"/>
              <a:t>高性能：同一服务器的批量数据处理采用自动切割并多线程并行处理。</a:t>
            </a:r>
          </a:p>
          <a:p>
            <a:pPr>
              <a:buNone/>
            </a:pPr>
            <a:r>
              <a:rPr lang="en-US" altLang="zh-CN" sz="1800" dirty="0" smtClean="0"/>
              <a:t>c) </a:t>
            </a:r>
            <a:r>
              <a:rPr lang="zh-CN" altLang="en-US" sz="1800" dirty="0" smtClean="0"/>
              <a:t>灵活性：所有在功能和性能之间的权衡，都可通过配置开启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关闭。如：</a:t>
            </a:r>
            <a:r>
              <a:rPr lang="en-US" altLang="zh-CN" sz="1800" dirty="0" smtClean="0"/>
              <a:t>elastic-job</a:t>
            </a:r>
            <a:r>
              <a:rPr lang="zh-CN" altLang="en-US" sz="1800" dirty="0" smtClean="0"/>
              <a:t>会将作业运行状态的必要信息更新到注册中心。如果作业执行频度很高，会造成大量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写操作，而分布式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同步数据可能引起网络风暴。因此为了考虑性能问题，可以牺牲一些功能，而换取性能的提升。</a:t>
            </a:r>
          </a:p>
          <a:p>
            <a:pPr>
              <a:buNone/>
            </a:pPr>
            <a:r>
              <a:rPr lang="en-US" altLang="zh-CN" sz="1800" dirty="0" smtClean="0"/>
              <a:t>d) </a:t>
            </a:r>
            <a:r>
              <a:rPr lang="zh-CN" altLang="en-US" sz="1800" dirty="0" smtClean="0"/>
              <a:t>幂等性：</a:t>
            </a:r>
            <a:r>
              <a:rPr lang="en-US" altLang="zh-CN" sz="1800" dirty="0" smtClean="0"/>
              <a:t>elastic-job</a:t>
            </a:r>
            <a:r>
              <a:rPr lang="zh-CN" altLang="en-US" sz="1800" dirty="0" smtClean="0"/>
              <a:t>可牺牲部分性能用以保证同一分片项不会同时在两个服务器上运行。</a:t>
            </a:r>
          </a:p>
          <a:p>
            <a:pPr>
              <a:buNone/>
            </a:pPr>
            <a:r>
              <a:rPr lang="en-US" altLang="zh-CN" sz="1800" dirty="0" smtClean="0"/>
              <a:t>e) </a:t>
            </a:r>
            <a:r>
              <a:rPr lang="zh-CN" altLang="en-US" sz="1800" dirty="0" smtClean="0"/>
              <a:t>容错性：作业服务器和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断开连接则立即停止作业运行，用于防止分片已经重新分配，而脑裂的服务器仍在继续执行，导致重复执行。</a:t>
            </a:r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Elastic-job</a:t>
            </a:r>
            <a:r>
              <a:rPr lang="zh-CN" altLang="en-US" sz="2400" dirty="0" smtClean="0"/>
              <a:t>基础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种作业类型：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分别是</a:t>
            </a:r>
            <a:r>
              <a:rPr lang="en-US" sz="1800" dirty="0" smtClean="0"/>
              <a:t>Simple</a:t>
            </a:r>
            <a:r>
              <a:rPr lang="zh-CN" altLang="en-US" sz="1800" dirty="0" smtClean="0"/>
              <a:t>和</a:t>
            </a:r>
            <a:r>
              <a:rPr lang="en-US" sz="1800" dirty="0" err="1" smtClean="0"/>
              <a:t>DataFlow</a:t>
            </a:r>
            <a:r>
              <a:rPr lang="en-US" sz="1800" dirty="0" smtClean="0"/>
              <a:t>。</a:t>
            </a:r>
          </a:p>
          <a:p>
            <a:pPr>
              <a:buNone/>
            </a:pPr>
            <a:r>
              <a:rPr lang="en-US" sz="1800" dirty="0" err="1" smtClean="0"/>
              <a:t>DataFlow</a:t>
            </a:r>
            <a:r>
              <a:rPr lang="zh-CN" altLang="en-US" sz="1800" dirty="0" smtClean="0"/>
              <a:t>类型用于处理数据流，它又提供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种作业类型，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分别是</a:t>
            </a:r>
            <a:r>
              <a:rPr lang="en-US" sz="1800" dirty="0" err="1" smtClean="0"/>
              <a:t>ThroughputDataFlow</a:t>
            </a:r>
            <a:r>
              <a:rPr lang="zh-CN" altLang="en-US" sz="1800" dirty="0" smtClean="0"/>
              <a:t>和</a:t>
            </a:r>
            <a:r>
              <a:rPr lang="en-US" sz="1800" dirty="0" err="1" smtClean="0"/>
              <a:t>SequenceDataFlow</a:t>
            </a:r>
            <a:r>
              <a:rPr lang="en-US" sz="1800" dirty="0" smtClean="0"/>
              <a:t>。</a:t>
            </a:r>
            <a:r>
              <a:rPr lang="zh-CN" altLang="en-US" sz="1800" dirty="0" smtClean="0"/>
              <a:t>需要继承相应的抽象类。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剩下的参考</a:t>
            </a:r>
            <a:r>
              <a:rPr lang="en-US" altLang="zh-CN" sz="1800" dirty="0" err="1" smtClean="0"/>
              <a:t>github</a:t>
            </a:r>
            <a:r>
              <a:rPr lang="en-US" altLang="zh-CN" sz="1800" dirty="0" smtClean="0"/>
              <a:t> readme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Elastic-job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tbschedule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/>
              <a:t> 相似点：</a:t>
            </a:r>
            <a:endParaRPr lang="en-US" altLang="zh-CN" sz="1800" b="1" dirty="0" smtClean="0"/>
          </a:p>
          <a:p>
            <a:pPr>
              <a:buAutoNum type="arabicPeriod"/>
            </a:pPr>
            <a:r>
              <a:rPr lang="zh-CN" altLang="en-US" sz="1800" dirty="0" smtClean="0"/>
              <a:t>分治，任务分片</a:t>
            </a:r>
            <a:endParaRPr lang="en-US" altLang="zh-CN" sz="1800" dirty="0" smtClean="0"/>
          </a:p>
          <a:p>
            <a:pPr>
              <a:buAutoNum type="arabicPeriod"/>
            </a:pPr>
            <a:r>
              <a:rPr lang="en-US" altLang="zh-CN" sz="1800" dirty="0" err="1" smtClean="0"/>
              <a:t>Zk</a:t>
            </a:r>
            <a:r>
              <a:rPr lang="zh-CN" altLang="en-US" sz="1800" dirty="0" smtClean="0"/>
              <a:t>调度</a:t>
            </a:r>
            <a:endParaRPr lang="en-US" altLang="zh-CN" sz="1800" dirty="0" smtClean="0"/>
          </a:p>
          <a:p>
            <a:pPr>
              <a:buAutoNum type="arabicPeriod"/>
            </a:pPr>
            <a:r>
              <a:rPr lang="zh-CN" altLang="en-US" sz="1800" dirty="0" smtClean="0"/>
              <a:t>自带监控</a:t>
            </a:r>
            <a:r>
              <a:rPr lang="en-US" altLang="zh-CN" sz="1800" dirty="0" smtClean="0"/>
              <a:t>war</a:t>
            </a:r>
            <a:r>
              <a:rPr lang="zh-CN" altLang="en-US" sz="1800" dirty="0" smtClean="0"/>
              <a:t>包</a:t>
            </a:r>
            <a:endParaRPr lang="en-US" altLang="zh-CN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800" dirty="0" err="1" smtClean="0"/>
              <a:t>fetchData</a:t>
            </a:r>
            <a:r>
              <a:rPr lang="en-US" sz="1800" dirty="0" smtClean="0"/>
              <a:t>/</a:t>
            </a:r>
            <a:r>
              <a:rPr lang="en-US" sz="1800" dirty="0" err="1" smtClean="0"/>
              <a:t>processData</a:t>
            </a:r>
            <a:r>
              <a:rPr lang="en-US" sz="1800" dirty="0" smtClean="0"/>
              <a:t> </a:t>
            </a:r>
            <a:r>
              <a:rPr lang="en-US" altLang="zh-CN" sz="1800" dirty="0" err="1" smtClean="0"/>
              <a:t>vs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selectTasks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excute</a:t>
            </a:r>
            <a:endParaRPr lang="en-US" altLang="zh-CN" sz="1800" dirty="0" smtClean="0"/>
          </a:p>
          <a:p>
            <a:pPr>
              <a:buAutoNum type="arabicPeriod"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不同点：</a:t>
            </a:r>
            <a:endParaRPr lang="en-US" altLang="zh-CN" sz="1800" dirty="0" smtClean="0"/>
          </a:p>
          <a:p>
            <a:pPr>
              <a:buAutoNum type="arabicPeriod"/>
            </a:pPr>
            <a:r>
              <a:rPr lang="en-US" altLang="zh-CN" sz="1800" dirty="0" err="1" smtClean="0"/>
              <a:t>Quatz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vs</a:t>
            </a:r>
            <a:r>
              <a:rPr lang="en-US" altLang="zh-CN" sz="1800" dirty="0" smtClean="0"/>
              <a:t> timer</a:t>
            </a:r>
          </a:p>
          <a:p>
            <a:pPr>
              <a:buAutoNum type="arabicPeriod"/>
            </a:pPr>
            <a:r>
              <a:rPr lang="en-US" sz="1800" dirty="0" smtClean="0"/>
              <a:t>Curator </a:t>
            </a:r>
            <a:r>
              <a:rPr lang="zh-CN" altLang="en-US" sz="1800" dirty="0" smtClean="0"/>
              <a:t>代替</a:t>
            </a:r>
            <a:r>
              <a:rPr lang="en-US" altLang="zh-CN" sz="1800" dirty="0" err="1" smtClean="0"/>
              <a:t>zk</a:t>
            </a:r>
            <a:r>
              <a:rPr lang="zh-CN" altLang="en-US" sz="1800" dirty="0" smtClean="0"/>
              <a:t>原生操作</a:t>
            </a:r>
            <a:endParaRPr lang="en-US" altLang="zh-CN" sz="1800" dirty="0" smtClean="0"/>
          </a:p>
          <a:p>
            <a:pPr>
              <a:buFont typeface="Arial" pitchFamily="34" charset="0"/>
              <a:buAutoNum type="arabicPeriod"/>
            </a:pPr>
            <a:r>
              <a:rPr lang="en-US" altLang="zh-CN" sz="1800" dirty="0" smtClean="0"/>
              <a:t>Elastic-job</a:t>
            </a:r>
            <a:r>
              <a:rPr lang="zh-CN" altLang="en-US" sz="1800" dirty="0" smtClean="0"/>
              <a:t>支持</a:t>
            </a:r>
            <a:r>
              <a:rPr lang="en-US" sz="1800" dirty="0" smtClean="0"/>
              <a:t>Simple</a:t>
            </a:r>
            <a:r>
              <a:rPr lang="zh-CN" altLang="en-US" sz="1800" dirty="0" smtClean="0"/>
              <a:t>类型作业</a:t>
            </a:r>
          </a:p>
          <a:p>
            <a:pPr>
              <a:buAutoNum type="arabicPeriod"/>
            </a:pPr>
            <a:endParaRPr lang="en-US" altLang="zh-CN" sz="1800" dirty="0" smtClean="0"/>
          </a:p>
          <a:p>
            <a:pPr>
              <a:buAutoNum type="arabicPeriod"/>
            </a:pPr>
            <a:endParaRPr lang="zh-CN" altLang="en-US" sz="18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9F2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Elastic-job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example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400" dirty="0" smtClean="0"/>
              <a:t>demo</a:t>
            </a:r>
            <a:endParaRPr lang="zh-CN" altLang="en-US" sz="44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9F2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9647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400" b="1" dirty="0" smtClean="0"/>
              <a:t>Thanks</a:t>
            </a:r>
            <a:r>
              <a:rPr lang="zh-CN" altLang="en-US" sz="4400" b="1" dirty="0" smtClean="0"/>
              <a:t>！</a:t>
            </a:r>
            <a:endParaRPr lang="zh-CN" altLang="en-US" sz="4400" b="1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9F2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4500500" cy="45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1800" dirty="0" smtClean="0"/>
              <a:t>            原名</a:t>
            </a:r>
            <a:r>
              <a:rPr lang="en-US" altLang="zh-CN" sz="1800" dirty="0" err="1" smtClean="0"/>
              <a:t>taobao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pamirs</a:t>
            </a:r>
            <a:r>
              <a:rPr lang="en-US" altLang="zh-CN" sz="1800" dirty="0" smtClean="0"/>
              <a:t>-schedule</a:t>
            </a:r>
            <a:r>
              <a:rPr lang="zh-CN" altLang="en-US" sz="1800" dirty="0" smtClean="0"/>
              <a:t> ，设计目的：</a:t>
            </a:r>
            <a:r>
              <a:rPr lang="zh-CN" altLang="en-US" sz="1800" dirty="0" smtClean="0">
                <a:latin typeface="新宋体" pitchFamily="49" charset="-122"/>
                <a:ea typeface="新宋体" pitchFamily="49" charset="-122"/>
              </a:rPr>
              <a:t>让一种批量任务或者不断变化的任务，能够被动态的分配到多个主机的</a:t>
            </a:r>
            <a:r>
              <a:rPr lang="en-US" altLang="zh-CN" sz="1800" dirty="0" smtClean="0">
                <a:latin typeface="新宋体" pitchFamily="49" charset="-122"/>
                <a:ea typeface="新宋体" pitchFamily="49" charset="-122"/>
              </a:rPr>
              <a:t>JVM</a:t>
            </a:r>
            <a:r>
              <a:rPr lang="zh-CN" altLang="en-US" sz="1800" dirty="0" smtClean="0">
                <a:latin typeface="新宋体" pitchFamily="49" charset="-122"/>
                <a:ea typeface="新宋体" pitchFamily="49" charset="-122"/>
              </a:rPr>
              <a:t>中，不同的线程组中并行执行。所有的任务能够被不重复，不遗漏的快速处理。任务处理即可实时处理亦可定时处理。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优点：</a:t>
            </a:r>
            <a:endParaRPr lang="en-US" altLang="zh-CN" sz="1800" dirty="0" smtClean="0"/>
          </a:p>
          <a:p>
            <a:r>
              <a:rPr lang="zh-CN" altLang="en-US" sz="1800" dirty="0" smtClean="0"/>
              <a:t>淘宝出品</a:t>
            </a:r>
            <a:endParaRPr lang="en-US" altLang="zh-CN" sz="1800" dirty="0" smtClean="0"/>
          </a:p>
          <a:p>
            <a:r>
              <a:rPr lang="zh-CN" altLang="en-US" sz="1800" dirty="0" smtClean="0"/>
              <a:t>支持集群、分布式</a:t>
            </a:r>
            <a:endParaRPr lang="en-US" altLang="zh-CN" sz="1800" dirty="0" smtClean="0"/>
          </a:p>
          <a:p>
            <a:r>
              <a:rPr lang="zh-CN" altLang="en-US" sz="1800" dirty="0" smtClean="0"/>
              <a:t>灵活的任务分片</a:t>
            </a:r>
          </a:p>
          <a:p>
            <a:r>
              <a:rPr lang="zh-CN" altLang="en-US" sz="1800" dirty="0" smtClean="0"/>
              <a:t>动态的服务扩容和资源回收</a:t>
            </a:r>
          </a:p>
          <a:p>
            <a:r>
              <a:rPr lang="zh-CN" altLang="en-US" sz="1800" dirty="0" smtClean="0"/>
              <a:t>任务监控支持</a:t>
            </a:r>
            <a:endParaRPr lang="en-US" altLang="zh-CN" sz="1800" dirty="0" smtClean="0"/>
          </a:p>
          <a:p>
            <a:r>
              <a:rPr lang="zh-CN" altLang="en-US" sz="1800" dirty="0" smtClean="0"/>
              <a:t>将调度作业从业务系统中分离出来，降低或者是消除和业务系统的耦合度</a:t>
            </a:r>
          </a:p>
          <a:p>
            <a:r>
              <a:rPr lang="zh-CN" altLang="en-US" sz="1800" dirty="0" smtClean="0"/>
              <a:t>经历了多年市场考验，阿里强大技术团队支持</a:t>
            </a:r>
            <a:endParaRPr lang="en-US" altLang="zh-CN" sz="1800" dirty="0" smtClean="0"/>
          </a:p>
          <a:p>
            <a:r>
              <a:rPr lang="zh-CN" altLang="en-US" sz="1800" dirty="0" smtClean="0"/>
              <a:t>应用广泛，阿里巴巴、淘宝、支付宝、京东、聚美、汽车之家、国美等</a:t>
            </a:r>
          </a:p>
          <a:p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  <a:r>
              <a:rPr lang="zh-CN" altLang="en-US" sz="1800" dirty="0" smtClean="0"/>
              <a:t>缺点：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    </a:t>
            </a:r>
            <a:r>
              <a:rPr lang="zh-CN" altLang="en-US" sz="1400" dirty="0" smtClean="0"/>
              <a:t>阿里早期开源的分布式任务调度系统。代码略陈旧，使用</a:t>
            </a:r>
            <a:r>
              <a:rPr lang="en-US" altLang="zh-CN" sz="1400" dirty="0" smtClean="0"/>
              <a:t>timer</a:t>
            </a:r>
            <a:r>
              <a:rPr lang="zh-CN" altLang="en-US" sz="1400" dirty="0" smtClean="0"/>
              <a:t>而非线程池执行任务调度。众所周知，</a:t>
            </a:r>
            <a:r>
              <a:rPr lang="en-US" altLang="zh-CN" sz="1400" dirty="0" smtClean="0"/>
              <a:t>timer</a:t>
            </a:r>
            <a:r>
              <a:rPr lang="zh-CN" altLang="en-US" sz="1400" dirty="0" smtClean="0"/>
              <a:t>在处理异常状况时是有缺陷的。而且</a:t>
            </a:r>
            <a:r>
              <a:rPr lang="en-US" altLang="zh-CN" sz="1400" dirty="0" err="1" smtClean="0"/>
              <a:t>TBSchedule</a:t>
            </a:r>
            <a:r>
              <a:rPr lang="zh-CN" altLang="en-US" sz="1400" dirty="0" smtClean="0"/>
              <a:t>作业类型较为单一，只能是获取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处理数据一种模式。还有就是文档缺失比较严重。</a:t>
            </a:r>
            <a:endParaRPr lang="en-US" altLang="zh-CN" sz="1400" dirty="0" smtClean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1800" dirty="0" smtClean="0"/>
              <a:t>  项目搭建：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400" dirty="0" err="1" smtClean="0"/>
              <a:t>Github</a:t>
            </a:r>
            <a:r>
              <a:rPr lang="en-US" altLang="zh-CN" sz="1400" dirty="0" smtClean="0"/>
              <a:t> -&gt; </a:t>
            </a:r>
            <a:r>
              <a:rPr lang="en-US" altLang="zh-CN" sz="1400" dirty="0" err="1" smtClean="0"/>
              <a:t>taocode</a:t>
            </a:r>
            <a:endParaRPr lang="en-US" altLang="zh-CN" sz="14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任务分片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err="1" smtClean="0"/>
              <a:t>TBSchedule</a:t>
            </a:r>
            <a:r>
              <a:rPr lang="zh-CN" altLang="en-US" sz="1800" dirty="0" smtClean="0"/>
              <a:t>支持</a:t>
            </a:r>
            <a:r>
              <a:rPr lang="en-US" altLang="zh-CN" sz="1800" dirty="0" smtClean="0"/>
              <a:t>Cluster</a:t>
            </a:r>
            <a:r>
              <a:rPr lang="zh-CN" altLang="en-US" sz="1800" dirty="0" smtClean="0"/>
              <a:t>，可以宿主在多台服务器多个线程组并行进行任务调度，或者说可以将一个大的任务拆成多个小任务分配到不同的服务器。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举例：按所有数据的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按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取模分片、按月份分片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分片规则如下图：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4" name="图片 3" descr="IMG_016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571744"/>
            <a:ext cx="6715125" cy="37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动态扩容及资源回收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通过</a:t>
            </a:r>
            <a:r>
              <a:rPr lang="en-US" altLang="zh-CN" sz="1800" dirty="0" err="1" smtClean="0"/>
              <a:t>ZooKeeper</a:t>
            </a:r>
            <a:r>
              <a:rPr lang="zh-CN" altLang="en-US" sz="1800" dirty="0" smtClean="0"/>
              <a:t>实现，对于</a:t>
            </a:r>
            <a:r>
              <a:rPr lang="en-US" altLang="zh-CN" sz="1800" dirty="0" err="1" smtClean="0"/>
              <a:t>TBSchedule</a:t>
            </a:r>
            <a:r>
              <a:rPr lang="zh-CN" altLang="en-US" sz="1800" dirty="0" smtClean="0"/>
              <a:t>来说</a:t>
            </a:r>
            <a:r>
              <a:rPr lang="en-US" altLang="zh-CN" sz="1800" dirty="0" err="1" smtClean="0"/>
              <a:t>zk</a:t>
            </a:r>
            <a:r>
              <a:rPr lang="zh-CN" altLang="en-US" sz="1800" dirty="0" smtClean="0"/>
              <a:t>是一个</a:t>
            </a:r>
            <a:r>
              <a:rPr lang="en-US" altLang="zh-CN" sz="1800" dirty="0" err="1" smtClean="0"/>
              <a:t>NoSQL</a:t>
            </a:r>
            <a:r>
              <a:rPr lang="zh-CN" altLang="en-US" sz="1800" dirty="0" smtClean="0"/>
              <a:t>，用于存储策略、任务、心跳信息数据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sz="1800" dirty="0" err="1" smtClean="0"/>
              <a:t>ZooKeeper</a:t>
            </a:r>
            <a:r>
              <a:rPr lang="zh-CN" altLang="en-US" sz="1800" dirty="0" smtClean="0"/>
              <a:t>数据结构类似文件系统的目录结构，它的节点有临时节点、持久节点之分。新的服务器上线后会在</a:t>
            </a:r>
            <a:r>
              <a:rPr lang="en-US" altLang="zh-CN" sz="1800" dirty="0" err="1" smtClean="0"/>
              <a:t>ZooKeeper</a:t>
            </a:r>
            <a:r>
              <a:rPr lang="zh-CN" altLang="en-US" sz="1800" dirty="0" smtClean="0"/>
              <a:t>中创建一个代表当前服务器的一个唯一性路径（临时节点），并和</a:t>
            </a:r>
            <a:r>
              <a:rPr lang="en-US" altLang="zh-CN" sz="1800" dirty="0" err="1" smtClean="0"/>
              <a:t>ZooKeeper</a:t>
            </a:r>
            <a:r>
              <a:rPr lang="zh-CN" altLang="en-US" sz="1800" dirty="0" smtClean="0"/>
              <a:t>保持长连接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r>
              <a:rPr lang="zh-CN" altLang="en-US" sz="1800" dirty="0" smtClean="0"/>
              <a:t>当通信断开后，节点会自动摘除。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监控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TBSchedule</a:t>
            </a:r>
            <a:r>
              <a:rPr lang="zh-CN" altLang="en-US" sz="1800" dirty="0" smtClean="0"/>
              <a:t>会定时扫描当前服务器的数量，重新进行任务分配。</a:t>
            </a:r>
            <a:r>
              <a:rPr lang="en-US" altLang="zh-CN" sz="1800" dirty="0" err="1" smtClean="0"/>
              <a:t>TBSchedule</a:t>
            </a:r>
            <a:r>
              <a:rPr lang="zh-CN" altLang="en-US" sz="1800" dirty="0" smtClean="0"/>
              <a:t>不仅提供了服务端的高性能调度服务，还提供了一个</a:t>
            </a:r>
            <a:r>
              <a:rPr lang="en-US" altLang="zh-CN" sz="1800" dirty="0" err="1" smtClean="0"/>
              <a:t>scheduleConsole</a:t>
            </a:r>
            <a:r>
              <a:rPr lang="en-US" altLang="zh-CN" sz="1800" dirty="0" smtClean="0"/>
              <a:t> war</a:t>
            </a:r>
            <a:r>
              <a:rPr lang="zh-CN" altLang="en-US" sz="1800" dirty="0" smtClean="0"/>
              <a:t>随着宿主应用的部署直接部署到服务器，可以通过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的方式对调度的任务、策略进行监控管理，以及实时更新调整。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深入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/>
              <a:t>两个核心组件：</a:t>
            </a:r>
            <a:r>
              <a:rPr lang="en-US" sz="1800" dirty="0" err="1" smtClean="0"/>
              <a:t>ScheduleServer、TBScheduleManagerFactory</a:t>
            </a:r>
            <a:endParaRPr lang="en-US" sz="1800" dirty="0" smtClean="0"/>
          </a:p>
          <a:p>
            <a:pPr>
              <a:buNone/>
            </a:pPr>
            <a:r>
              <a:rPr lang="zh-CN" altLang="en-US" sz="1800" dirty="0" smtClean="0"/>
              <a:t>两类核心接口</a:t>
            </a:r>
            <a:r>
              <a:rPr lang="en-US" altLang="zh-CN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1</a:t>
            </a:r>
            <a:r>
              <a:rPr lang="zh-CN" altLang="en-US" sz="1800" dirty="0" smtClean="0"/>
              <a:t>）</a:t>
            </a:r>
            <a:r>
              <a:rPr lang="en-US" sz="1800" dirty="0" err="1" smtClean="0"/>
              <a:t>IScheduleTaskDeal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selectTasks</a:t>
            </a:r>
            <a:r>
              <a:rPr lang="en-US" altLang="zh-CN" sz="1800" dirty="0" smtClean="0"/>
              <a:t>()-</a:t>
            </a:r>
            <a:r>
              <a:rPr lang="zh-CN" altLang="en-US" sz="1800" dirty="0" smtClean="0"/>
              <a:t>任务获取）</a:t>
            </a:r>
            <a:r>
              <a:rPr lang="en-US" altLang="zh-CN" sz="1800" dirty="0" smtClean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</a:t>
            </a:r>
            <a:r>
              <a:rPr lang="zh-CN" altLang="en-US" sz="1800" dirty="0" smtClean="0"/>
              <a:t>）</a:t>
            </a:r>
            <a:r>
              <a:rPr lang="en-US" sz="1800" dirty="0" err="1" smtClean="0"/>
              <a:t>IScheduleTaskDealSingle、IScheduleTaskDealMuti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execute() -</a:t>
            </a:r>
            <a:r>
              <a:rPr lang="zh-CN" altLang="en-US" sz="1800" dirty="0" smtClean="0"/>
              <a:t>任务执行）</a:t>
            </a:r>
            <a:endParaRPr lang="en-US" sz="1800" dirty="0" smtClean="0"/>
          </a:p>
          <a:p>
            <a:pPr>
              <a:buNone/>
            </a:pPr>
            <a:r>
              <a:rPr lang="zh-CN" altLang="en-US" sz="1800" dirty="0" smtClean="0"/>
              <a:t>这两部分是客户端研发的关键部分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Tbschedule</a:t>
            </a:r>
            <a:r>
              <a:rPr lang="zh-CN" altLang="en-US" sz="2400" dirty="0" smtClean="0"/>
              <a:t>深入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ScheduleServer</a:t>
            </a:r>
            <a:r>
              <a:rPr lang="zh-CN" altLang="en-US" sz="1800" dirty="0" smtClean="0"/>
              <a:t>任务处理器</a:t>
            </a:r>
            <a:endParaRPr lang="en-US" sz="1800" dirty="0" smtClean="0"/>
          </a:p>
          <a:p>
            <a:pPr>
              <a:buNone/>
            </a:pPr>
            <a:r>
              <a:rPr lang="zh-CN" altLang="en-US" sz="1800" dirty="0" smtClean="0"/>
              <a:t>               </a:t>
            </a:r>
            <a:r>
              <a:rPr lang="zh-CN" altLang="en-US" sz="1500" dirty="0" smtClean="0"/>
              <a:t>主要作用是任务和策略的管理、任务采集和执行，由一组工作线程组成，这组工作线程是基于队列实现的，进行任务抓取和任务处理（有两种处理模式，下面会讲）。每个任务处理器和</a:t>
            </a:r>
            <a:r>
              <a:rPr lang="en-US" altLang="zh-CN" sz="1500" dirty="0" err="1" smtClean="0"/>
              <a:t>ZooKeeper</a:t>
            </a:r>
            <a:r>
              <a:rPr lang="zh-CN" altLang="en-US" sz="1500" dirty="0" smtClean="0"/>
              <a:t>有一个心跳通信连接，用于检测</a:t>
            </a:r>
            <a:r>
              <a:rPr lang="en-US" altLang="zh-CN" sz="1500" dirty="0" smtClean="0"/>
              <a:t>Server</a:t>
            </a:r>
            <a:r>
              <a:rPr lang="zh-CN" altLang="en-US" sz="1500" dirty="0" smtClean="0"/>
              <a:t>的状态和进行任务动态分配。</a:t>
            </a:r>
            <a:endParaRPr lang="en-US" altLang="zh-CN" sz="1500" dirty="0" smtClean="0"/>
          </a:p>
          <a:p>
            <a:pPr>
              <a:buNone/>
            </a:pPr>
            <a:endParaRPr lang="en-US" altLang="zh-CN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 dirty="0" smtClean="0"/>
              <a:t>是由一组线程</a:t>
            </a:r>
            <a:r>
              <a:rPr lang="en-US" altLang="zh-CN" sz="1600" dirty="0" smtClean="0"/>
              <a:t>【1..n</a:t>
            </a:r>
            <a:r>
              <a:rPr lang="zh-CN" altLang="en-US" sz="1600" dirty="0" smtClean="0"/>
              <a:t>个线程</a:t>
            </a:r>
            <a:r>
              <a:rPr lang="en-US" altLang="zh-CN" sz="1600" dirty="0" smtClean="0"/>
              <a:t>】</a:t>
            </a:r>
            <a:r>
              <a:rPr lang="zh-CN" altLang="en-US" sz="1600" dirty="0" smtClean="0"/>
              <a:t>构成的任务处理单元，每一任务处理器有一个唯一的全局标识， 一般以</a:t>
            </a:r>
            <a:r>
              <a:rPr lang="en-US" altLang="zh-CN" sz="1600" dirty="0" smtClean="0"/>
              <a:t>IP$UUID[</a:t>
            </a:r>
            <a:r>
              <a:rPr lang="zh-CN" altLang="en-US" sz="1600" dirty="0" smtClean="0"/>
              <a:t>例如</a:t>
            </a:r>
            <a:r>
              <a:rPr lang="en-US" altLang="zh-CN" sz="1600" dirty="0" smtClean="0"/>
              <a:t>192.168.1.100$0C78F0C0FA084E54B6665F4D00FA73DC]</a:t>
            </a:r>
            <a:r>
              <a:rPr lang="zh-CN" altLang="en-US" sz="1600" dirty="0" smtClean="0"/>
              <a:t>的形式出现。 一个任务类型的数据可以由</a:t>
            </a:r>
            <a:r>
              <a:rPr lang="en-US" altLang="zh-CN" sz="1600" dirty="0" smtClean="0"/>
              <a:t>1..n</a:t>
            </a:r>
            <a:r>
              <a:rPr lang="zh-CN" altLang="en-US" sz="1600" dirty="0" smtClean="0"/>
              <a:t>个任务处理器同时进行。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 dirty="0" smtClean="0"/>
              <a:t> 这些任务处理器可以在同一个</a:t>
            </a:r>
            <a:r>
              <a:rPr lang="en-US" altLang="zh-CN" sz="1600" dirty="0" smtClean="0"/>
              <a:t>JVM</a:t>
            </a:r>
            <a:r>
              <a:rPr lang="zh-CN" altLang="en-US" sz="1600" dirty="0" smtClean="0"/>
              <a:t>中，也可以分布在不同主机的</a:t>
            </a:r>
            <a:r>
              <a:rPr lang="en-US" altLang="zh-CN" sz="1600" dirty="0" smtClean="0"/>
              <a:t>JVM</a:t>
            </a:r>
            <a:r>
              <a:rPr lang="zh-CN" altLang="en-US" sz="1600" dirty="0" smtClean="0"/>
              <a:t>中。任务处理器内部有一个心跳线程，用于确定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的状态和任务的动态分配， 有一组工作线程，负责处理查询任务和具体的任务处理工作。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500" dirty="0" smtClean="0"/>
          </a:p>
          <a:p>
            <a:pPr>
              <a:buNone/>
            </a:pPr>
            <a:r>
              <a:rPr lang="en-US" altLang="zh-CN" sz="1500" dirty="0" smtClean="0"/>
              <a:t>  </a:t>
            </a:r>
            <a:r>
              <a:rPr lang="zh-CN" altLang="en-US" sz="1500" i="1" dirty="0" smtClean="0"/>
              <a:t>例子：</a:t>
            </a:r>
            <a:endParaRPr lang="en-US" altLang="zh-CN" sz="1500" i="1" dirty="0" smtClean="0"/>
          </a:p>
          <a:p>
            <a:pPr>
              <a:buNone/>
            </a:pPr>
            <a:r>
              <a:rPr lang="en-US" altLang="zh-CN" sz="1500" dirty="0" smtClean="0"/>
              <a:t>		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台服务器的</a:t>
            </a:r>
            <a:r>
              <a:rPr lang="en-US" altLang="zh-CN" sz="1400" dirty="0" smtClean="0"/>
              <a:t>worker</a:t>
            </a:r>
            <a:r>
              <a:rPr lang="zh-CN" altLang="en-US" sz="1400" dirty="0" smtClean="0"/>
              <a:t>集群执行出票消息生成任务，每台服务器可以配置一个</a:t>
            </a:r>
            <a:r>
              <a:rPr lang="en-US" altLang="zh-CN" sz="1400" dirty="0" err="1" smtClean="0"/>
              <a:t>ScheduleSever</a:t>
            </a:r>
            <a:r>
              <a:rPr lang="zh-CN" altLang="en-US" sz="1400" dirty="0" smtClean="0"/>
              <a:t>（即一个线程组），也可以配置两个线程组，那么就相当于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台服务器在并行执行此任务类型。当某台服务器宕机或者其他原因与</a:t>
            </a:r>
            <a:r>
              <a:rPr lang="en-US" altLang="zh-CN" sz="1400" dirty="0" err="1" smtClean="0"/>
              <a:t>ZooKeeper</a:t>
            </a:r>
            <a:r>
              <a:rPr lang="zh-CN" altLang="en-US" sz="1400" dirty="0" smtClean="0"/>
              <a:t>通信断开时，它的任务将被其他服务器接管。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  <a:endParaRPr lang="en-US" sz="14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1455</Words>
  <Application>Microsoft Office PowerPoint</Application>
  <PresentationFormat>全屏显示(4:3)</PresentationFormat>
  <Paragraphs>343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微软雅黑</vt:lpstr>
      <vt:lpstr>新宋体</vt:lpstr>
      <vt:lpstr>Arial</vt:lpstr>
      <vt:lpstr>Calibri</vt:lpstr>
      <vt:lpstr>Office 主题</vt:lpstr>
      <vt:lpstr>分布式任务调度之 tbschedue &amp; elastic-job</vt:lpstr>
      <vt:lpstr>提纲</vt:lpstr>
      <vt:lpstr>任务调度发展</vt:lpstr>
      <vt:lpstr>Tbschedule简介</vt:lpstr>
      <vt:lpstr>Tbschedule-任务分片</vt:lpstr>
      <vt:lpstr>Tbschedule-动态扩容及资源回收</vt:lpstr>
      <vt:lpstr>Tbschedule-监控</vt:lpstr>
      <vt:lpstr>Tbschedule深入</vt:lpstr>
      <vt:lpstr>Tbschedule深入</vt:lpstr>
      <vt:lpstr>Tbschedule深入</vt:lpstr>
      <vt:lpstr>Tbschedule深入-内部流程图含zk节点路径和数据变化</vt:lpstr>
      <vt:lpstr>Tbschedule深入- TBSchedule的ZooKeeper数据结构图</vt:lpstr>
      <vt:lpstr>Tbschedule深入</vt:lpstr>
      <vt:lpstr>Tbschedule实践</vt:lpstr>
      <vt:lpstr>Tbschedule实践</vt:lpstr>
      <vt:lpstr>Tbschedule实践</vt:lpstr>
      <vt:lpstr>Tbschedule实践</vt:lpstr>
      <vt:lpstr>Tbschedule实践</vt:lpstr>
      <vt:lpstr>Tbschedule实践</vt:lpstr>
      <vt:lpstr>Tbschedule实践</vt:lpstr>
      <vt:lpstr>Tbschedule实践</vt:lpstr>
      <vt:lpstr>Tbschedule实践</vt:lpstr>
      <vt:lpstr>Tbschedule实践</vt:lpstr>
      <vt:lpstr>Tbschedule实践</vt:lpstr>
      <vt:lpstr>Tbschedule实践</vt:lpstr>
      <vt:lpstr>Tbschedule实践</vt:lpstr>
      <vt:lpstr>Tbschedule改进</vt:lpstr>
      <vt:lpstr>Elastic-job背景</vt:lpstr>
      <vt:lpstr>Elastic-job背景</vt:lpstr>
      <vt:lpstr>Elastic-job背景</vt:lpstr>
      <vt:lpstr>Elastic-job基础</vt:lpstr>
      <vt:lpstr>Elastic-job基础</vt:lpstr>
      <vt:lpstr>Elastic-job基础</vt:lpstr>
      <vt:lpstr>Elastic-job vs tbschedule</vt:lpstr>
      <vt:lpstr>Elastic-job example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分布式任务调度之 tbschedue &amp; elastic-job</dc:title>
  <dc:creator>Windows 用户</dc:creator>
  <cp:lastModifiedBy>Windows 用户</cp:lastModifiedBy>
  <cp:revision>180</cp:revision>
  <dcterms:created xsi:type="dcterms:W3CDTF">2016-04-21T07:18:15Z</dcterms:created>
  <dcterms:modified xsi:type="dcterms:W3CDTF">2016-04-25T06:05:39Z</dcterms:modified>
</cp:coreProperties>
</file>