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38" r:id="rId5"/>
    <p:sldId id="303" r:id="rId6"/>
    <p:sldId id="304" r:id="rId7"/>
    <p:sldId id="335" r:id="rId8"/>
    <p:sldId id="336" r:id="rId9"/>
    <p:sldId id="337" r:id="rId10"/>
    <p:sldId id="392" r:id="rId11"/>
    <p:sldId id="428" r:id="rId12"/>
    <p:sldId id="367" r:id="rId13"/>
    <p:sldId id="418" r:id="rId14"/>
    <p:sldId id="419" r:id="rId15"/>
    <p:sldId id="420" r:id="rId16"/>
    <p:sldId id="441" r:id="rId17"/>
    <p:sldId id="442" r:id="rId18"/>
    <p:sldId id="449" r:id="rId19"/>
    <p:sldId id="450" r:id="rId20"/>
    <p:sldId id="451" r:id="rId21"/>
    <p:sldId id="452" r:id="rId22"/>
    <p:sldId id="394" r:id="rId23"/>
    <p:sldId id="427" r:id="rId24"/>
    <p:sldId id="459" r:id="rId25"/>
    <p:sldId id="429" r:id="rId26"/>
    <p:sldId id="440" r:id="rId27"/>
    <p:sldId id="290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8" y="408"/>
      </p:cViewPr>
      <p:guideLst>
        <p:guide orient="horz" pos="210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387850" y="339471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迟荣起</a:t>
            </a:r>
            <a:endParaRPr lang="zh-CN" altLang="en-US" sz="280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  <a:endParaRPr lang="zh-CN" altLang="en-US" sz="60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4624" y="1780773"/>
            <a:ext cx="5098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>
                    <a:alpha val="63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WEIMOB.COM</a:t>
            </a:r>
            <a:endParaRPr lang="zh-CN" altLang="en-US" sz="2000" dirty="0">
              <a:solidFill>
                <a:schemeClr val="bg1">
                  <a:alpha val="63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99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什么是 My</a:t>
            </a: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b</a:t>
            </a: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atis ？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mybatis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并不是完整的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框架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文档地址：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http://www.mybatis.org/mybatis-3/zh/index.html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主要特点：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可以自定义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存储过程和高级映射。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简化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POJO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使用接口绑定，使用便利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简单易学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灵活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lvl="1"/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201712021848413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268095"/>
            <a:ext cx="10022840" cy="544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646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-1.创建SqlSessionFacotry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835785"/>
            <a:ext cx="10031095" cy="4738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550" y="935355"/>
            <a:ext cx="9552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返回的 sqlSessionFactory 是DefaultSesssionFactory类型的，但是configuration此时已经被初始化了。DefaultSessionFactory的时序图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540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-2.创建SqlSession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71550" y="935355"/>
            <a:ext cx="9552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SqlSessinoFactory.openSession() 返回的sqlSession是 DefaultSession类型的，此SqlSession里包含一个Configuration的对象，和一个Executor对象。创建DefaultSession的时序图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796415"/>
            <a:ext cx="9324340" cy="466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792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-3.创建Mapper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71550" y="935355"/>
            <a:ext cx="9552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mapper是一个Mapper代理对象，而且初始化了Configuration对象，Executor的对象。创建Mapper的时序图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983105"/>
            <a:ext cx="9682480" cy="443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-4.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执行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SQL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时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935355"/>
            <a:ext cx="10949305" cy="578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自动装配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sqlSession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class="org.mybatis.spring.mapper.MapperScannerConfigurer"&gt;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name="basePackage" value="com.chirq.study.mybatis.xml.dao"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name="sqlSessionFactoryBeanName" value="mybatisSqlSessionFactory"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 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4047490"/>
            <a:ext cx="11041380" cy="2908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61290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,mapper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执行过程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539875" y="1674495"/>
            <a:ext cx="7651115" cy="4953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2361565"/>
            <a:ext cx="8394065" cy="3224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611886" y="1899715"/>
            <a:ext cx="3097954" cy="805334"/>
            <a:chOff x="7192650" y="1872615"/>
            <a:chExt cx="3097954" cy="80533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198"/>
            <p:cNvSpPr txBox="1"/>
            <p:nvPr/>
          </p:nvSpPr>
          <p:spPr>
            <a:xfrm>
              <a:off x="8142669" y="208040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62458" y="3990984"/>
            <a:ext cx="3048275" cy="805334"/>
            <a:chOff x="7771695" y="3249224"/>
            <a:chExt cx="3048275" cy="805334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198"/>
            <p:cNvSpPr txBox="1"/>
            <p:nvPr/>
          </p:nvSpPr>
          <p:spPr>
            <a:xfrm>
              <a:off x="8669202" y="3483298"/>
              <a:ext cx="2150768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Mybatis+spring</a:t>
              </a:r>
              <a:endPara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621" y="1825523"/>
            <a:ext cx="3765142" cy="805334"/>
            <a:chOff x="441629" y="1825523"/>
            <a:chExt cx="3765142" cy="805334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41629" y="1825523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534474" y="195155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1281893" y="2040447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JDBC</a:t>
              </a: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阶段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1367" y="3293908"/>
            <a:ext cx="3163569" cy="805334"/>
            <a:chOff x="368301" y="3293908"/>
            <a:chExt cx="3163569" cy="805334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68301" y="329390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461146" y="3370375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383935" y="348329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事务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264" y="4655295"/>
            <a:ext cx="3157170" cy="805334"/>
            <a:chOff x="375335" y="4608940"/>
            <a:chExt cx="3157170" cy="805334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375335" y="4608940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86847" y="462604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1384570" y="4843014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ORM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98509" y="1108697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全程回顾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4030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疑问是否已有答案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  <a:endParaRPr lang="zh-CN" altLang="en-US" dirty="0"/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</a:t>
                </a:r>
                <a:r>
                  <a:rPr lang="zh-CN" altLang="en-US" dirty="0" smtClean="0"/>
                  <a:t>功能能否</a:t>
                </a:r>
                <a:r>
                  <a:rPr lang="zh-CN" altLang="en-US" dirty="0"/>
                  <a:t>借鉴</a:t>
                </a:r>
                <a:endParaRPr lang="zh-CN" altLang="en-US" dirty="0"/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  <a:endPara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  <a:endParaRPr lang="zh-CN" altLang="en-US" dirty="0"/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  <a:endParaRPr lang="zh-CN" altLang="en-US" dirty="0"/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  <a:endParaRPr lang="en-US" altLang="zh-CN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8800"/>
            <a:chOff x="4472619" y="2461187"/>
            <a:chExt cx="5288898" cy="67880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要解决多数据源的问题</a:t>
                </a:r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8800"/>
            <a:chOff x="4472619" y="2461187"/>
            <a:chExt cx="5288898" cy="67880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后面由陈萌给大家详细解读</a:t>
                </a:r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持久层技术发展历程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03886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67" name="矩形 11266"/>
          <p:cNvSpPr/>
          <p:nvPr/>
        </p:nvSpPr>
        <p:spPr>
          <a:xfrm>
            <a:off x="1497648" y="1644333"/>
            <a:ext cx="2952750" cy="50323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开 始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68" name="直接连接符 11267"/>
          <p:cNvSpPr/>
          <p:nvPr/>
        </p:nvSpPr>
        <p:spPr>
          <a:xfrm>
            <a:off x="2939098" y="2149158"/>
            <a:ext cx="0" cy="28892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9" name="矩形 11268"/>
          <p:cNvSpPr/>
          <p:nvPr/>
        </p:nvSpPr>
        <p:spPr>
          <a:xfrm>
            <a:off x="1497648" y="243808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0" name="直接连接符 11269"/>
          <p:cNvSpPr/>
          <p:nvPr/>
        </p:nvSpPr>
        <p:spPr>
          <a:xfrm>
            <a:off x="2939098" y="3014345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1" name="矩形 11270"/>
          <p:cNvSpPr/>
          <p:nvPr/>
        </p:nvSpPr>
        <p:spPr>
          <a:xfrm>
            <a:off x="1497648" y="337470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2" name="直接连接符 11271"/>
          <p:cNvSpPr/>
          <p:nvPr/>
        </p:nvSpPr>
        <p:spPr>
          <a:xfrm>
            <a:off x="2939098" y="3950970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3" name="矩形 11272"/>
          <p:cNvSpPr/>
          <p:nvPr/>
        </p:nvSpPr>
        <p:spPr>
          <a:xfrm>
            <a:off x="1497648" y="4238308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4" name="直接连接符 11273"/>
          <p:cNvSpPr/>
          <p:nvPr/>
        </p:nvSpPr>
        <p:spPr>
          <a:xfrm>
            <a:off x="4521835" y="4525645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5" name="矩形 11274"/>
          <p:cNvSpPr/>
          <p:nvPr/>
        </p:nvSpPr>
        <p:spPr>
          <a:xfrm>
            <a:off x="4955223" y="4239895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6" name="直接连接符 11275"/>
          <p:cNvSpPr/>
          <p:nvPr/>
        </p:nvSpPr>
        <p:spPr>
          <a:xfrm>
            <a:off x="8769985" y="4746308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7" name="矩形 11276"/>
          <p:cNvSpPr/>
          <p:nvPr/>
        </p:nvSpPr>
        <p:spPr>
          <a:xfrm>
            <a:off x="8265160" y="4238308"/>
            <a:ext cx="1619250" cy="576262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执行语句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8" name="直接连接符 11277"/>
          <p:cNvSpPr/>
          <p:nvPr/>
        </p:nvSpPr>
        <p:spPr>
          <a:xfrm>
            <a:off x="7906385" y="4525645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矩形 11278"/>
          <p:cNvSpPr/>
          <p:nvPr/>
        </p:nvSpPr>
        <p:spPr>
          <a:xfrm>
            <a:off x="5385435" y="5173345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0" name="直接连接符 11279"/>
          <p:cNvSpPr/>
          <p:nvPr/>
        </p:nvSpPr>
        <p:spPr>
          <a:xfrm>
            <a:off x="4880610" y="5462270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1" name="矩形 11280"/>
          <p:cNvSpPr/>
          <p:nvPr/>
        </p:nvSpPr>
        <p:spPr>
          <a:xfrm>
            <a:off x="2937510" y="5173345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2" name="矩形 11281"/>
          <p:cNvSpPr/>
          <p:nvPr/>
        </p:nvSpPr>
        <p:spPr>
          <a:xfrm>
            <a:off x="1497648" y="5173345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3" name="直接连接符 11282"/>
          <p:cNvSpPr/>
          <p:nvPr/>
        </p:nvSpPr>
        <p:spPr>
          <a:xfrm>
            <a:off x="2648585" y="5462270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4" name="直接连接符 11283"/>
          <p:cNvSpPr/>
          <p:nvPr/>
        </p:nvSpPr>
        <p:spPr>
          <a:xfrm>
            <a:off x="2289810" y="5749608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矩形 1"/>
          <p:cNvSpPr/>
          <p:nvPr/>
        </p:nvSpPr>
        <p:spPr>
          <a:xfrm>
            <a:off x="1497648" y="6109970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6" name="矩形 11285"/>
          <p:cNvSpPr/>
          <p:nvPr/>
        </p:nvSpPr>
        <p:spPr>
          <a:xfrm>
            <a:off x="7906385" y="5173345"/>
            <a:ext cx="1908175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7" name="直接连接符 11286"/>
          <p:cNvSpPr/>
          <p:nvPr/>
        </p:nvSpPr>
        <p:spPr>
          <a:xfrm>
            <a:off x="7401560" y="5462270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49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49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049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1267" grpId="0" bldLvl="0" animBg="1"/>
      <p:bldP spid="11269" grpId="0" bldLvl="0" animBg="1"/>
      <p:bldP spid="11271" grpId="0" bldLvl="0" animBg="1"/>
      <p:bldP spid="11273" grpId="0" bldLvl="0" animBg="1"/>
      <p:bldP spid="11275" grpId="0" bldLvl="0" animBg="1"/>
      <p:bldP spid="11277" grpId="0" bldLvl="0" animBg="1"/>
      <p:bldP spid="11279" grpId="0" bldLvl="0" animBg="1"/>
      <p:bldP spid="11281" grpId="0" bldLvl="0" animBg="1"/>
      <p:bldP spid="11282" grpId="0" bldLvl="0" animBg="1"/>
      <p:bldP spid="2" grpId="0" bldLvl="0" animBg="1"/>
      <p:bldP spid="1128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123653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 dirty="0" err="1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 err="1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ThreadLocal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特性，数据库连接池，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代理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9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介绍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455779"/>
            <a:ext cx="9069070" cy="4031518"/>
          </a:xfrm>
        </p:spPr>
        <p:txBody>
          <a:bodyPr>
            <a:normAutofit fontScale="72500" lnSpcReduction="20000"/>
          </a:bodyPr>
          <a:lstStyle/>
          <a:p>
            <a:r>
              <a:rPr sz="2800" dirty="0" err="1">
                <a:solidFill>
                  <a:schemeClr val="bg1"/>
                </a:solidFill>
              </a:rPr>
              <a:t>什么是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ORM</a:t>
            </a:r>
            <a:r>
              <a:rPr sz="2800" dirty="0">
                <a:solidFill>
                  <a:schemeClr val="bg1"/>
                </a:solidFill>
              </a:rPr>
              <a:t> ？</a:t>
            </a:r>
            <a:endParaRPr sz="2800" dirty="0">
              <a:solidFill>
                <a:schemeClr val="bg1"/>
              </a:solidFill>
            </a:endParaRPr>
          </a:p>
          <a:p>
            <a:r>
              <a:rPr sz="2800" dirty="0">
                <a:solidFill>
                  <a:schemeClr val="bg1"/>
                </a:solidFill>
              </a:rPr>
              <a:t>Object Relational Mapping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对象关系映射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提供</a:t>
            </a:r>
            <a:r>
              <a:rPr lang="en-US" altLang="zh-CN" sz="2800" dirty="0">
                <a:solidFill>
                  <a:schemeClr val="bg1"/>
                </a:solidFill>
              </a:rPr>
              <a:t>ORM</a:t>
            </a:r>
            <a:r>
              <a:rPr lang="zh-CN" altLang="en-US" sz="2800" dirty="0">
                <a:solidFill>
                  <a:schemeClr val="bg1"/>
                </a:solidFill>
              </a:rPr>
              <a:t>解决方案是</a:t>
            </a:r>
            <a:r>
              <a:rPr lang="en-US" altLang="zh-CN" sz="2800" dirty="0">
                <a:solidFill>
                  <a:schemeClr val="bg1"/>
                </a:solidFill>
              </a:rPr>
              <a:t>JPA</a:t>
            </a:r>
            <a:r>
              <a:rPr lang="zh-CN" altLang="en-US" sz="2800" dirty="0">
                <a:solidFill>
                  <a:schemeClr val="bg1"/>
                </a:solidFill>
              </a:rPr>
              <a:t>（Java Persistence API），Java持久层API。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主要提供商：</a:t>
            </a:r>
            <a:r>
              <a:rPr lang="en-US" altLang="zh-CN" sz="2800" dirty="0" err="1">
                <a:solidFill>
                  <a:schemeClr val="bg1"/>
                </a:solidFill>
              </a:rPr>
              <a:t>Hinernate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OpenJPA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PA支持XML和注解形式来映射元数据，元数据描述对象和表之间的映射关系，框架据此将实体对象持久化到数据库表中；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4294967295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95000"/>
          </a:bodyPr>
          <a:lstStyle/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2973671"/>
            <a:ext cx="6471234" cy="3167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6068</Words>
  <Application>WPS 演示</Application>
  <PresentationFormat>宽屏</PresentationFormat>
  <Paragraphs>367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经典综艺体简</vt:lpstr>
      <vt:lpstr>时尚中黑简体</vt:lpstr>
      <vt:lpstr>Calibri</vt:lpstr>
      <vt:lpstr>微软雅黑</vt:lpstr>
      <vt:lpstr>Lato Light</vt:lpstr>
      <vt:lpstr>锐字锐线俏皮简1.0</vt:lpstr>
      <vt:lpstr>Times New Roman</vt:lpstr>
      <vt:lpstr>黑体</vt:lpstr>
      <vt:lpstr>Tahoma</vt:lpstr>
      <vt:lpstr>Arial Unicode MS</vt:lpstr>
      <vt:lpstr>迷你简菱心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DELL</cp:lastModifiedBy>
  <cp:revision>337</cp:revision>
  <dcterms:created xsi:type="dcterms:W3CDTF">2017-03-10T09:23:00Z</dcterms:created>
  <dcterms:modified xsi:type="dcterms:W3CDTF">2018-06-22T01:56:40Z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